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3"/>
  </p:notesMasterIdLst>
  <p:handoutMasterIdLst>
    <p:handoutMasterId r:id="rId34"/>
  </p:handoutMasterIdLst>
  <p:sldIdLst>
    <p:sldId id="731" r:id="rId3"/>
    <p:sldId id="732" r:id="rId4"/>
    <p:sldId id="752" r:id="rId5"/>
    <p:sldId id="753" r:id="rId6"/>
    <p:sldId id="754" r:id="rId7"/>
    <p:sldId id="755" r:id="rId8"/>
    <p:sldId id="756" r:id="rId9"/>
    <p:sldId id="757" r:id="rId10"/>
    <p:sldId id="758" r:id="rId11"/>
    <p:sldId id="759" r:id="rId12"/>
    <p:sldId id="760" r:id="rId13"/>
    <p:sldId id="761" r:id="rId14"/>
    <p:sldId id="762" r:id="rId15"/>
    <p:sldId id="763" r:id="rId16"/>
    <p:sldId id="764" r:id="rId17"/>
    <p:sldId id="765" r:id="rId18"/>
    <p:sldId id="766" r:id="rId19"/>
    <p:sldId id="767" r:id="rId20"/>
    <p:sldId id="768" r:id="rId21"/>
    <p:sldId id="769" r:id="rId22"/>
    <p:sldId id="770" r:id="rId23"/>
    <p:sldId id="771" r:id="rId24"/>
    <p:sldId id="772" r:id="rId25"/>
    <p:sldId id="773" r:id="rId26"/>
    <p:sldId id="774" r:id="rId27"/>
    <p:sldId id="775" r:id="rId28"/>
    <p:sldId id="776" r:id="rId29"/>
    <p:sldId id="777" r:id="rId30"/>
    <p:sldId id="750" r:id="rId31"/>
    <p:sldId id="30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513" autoAdjust="0"/>
  </p:normalViewPr>
  <p:slideViewPr>
    <p:cSldViewPr>
      <p:cViewPr varScale="1">
        <p:scale>
          <a:sx n="56" d="100"/>
          <a:sy n="56" d="100"/>
        </p:scale>
        <p:origin x="-169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6/27/2023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xmlns=""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6/27/2023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xmlns=""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xmlns="" val="1684087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176781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222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1501933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3952430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42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2650139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1797967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629480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3178079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814798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2278467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202939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2886841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2454913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24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1216526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34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2293683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45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1549069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4208206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65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378155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1645578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340472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72306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1902026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2022391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51420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xmlns="" val="303905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4655BBF7-1313-4C85-9993-1E7E876D64E0}"/>
              </a:ext>
            </a:extLst>
          </p:cNvPr>
          <p:cNvSpPr>
            <a:spLocks noGrp="1"/>
          </p:cNvSpPr>
          <p:nvPr>
            <p:ph type="dt" sz="half" idx="10"/>
          </p:nvPr>
        </p:nvSpPr>
        <p:spPr>
          <a:xfrm>
            <a:off x="628650" y="6356350"/>
            <a:ext cx="2057400" cy="365125"/>
          </a:xfrm>
          <a:prstGeom prst="rect">
            <a:avLst/>
          </a:prstGeom>
        </p:spPr>
        <p:txBody>
          <a:bodyPr/>
          <a:lstStyle>
            <a:lvl1pPr>
              <a:defRPr>
                <a:solidFill>
                  <a:prstClr val="black">
                    <a:tint val="75000"/>
                  </a:prstClr>
                </a:solidFill>
                <a:latin typeface="Arial" charset="0"/>
                <a:cs typeface="Arial" charset="0"/>
              </a:defRPr>
            </a:lvl1pPr>
          </a:lstStyle>
          <a:p>
            <a:pPr>
              <a:defRPr/>
            </a:pPr>
            <a:fld id="{BB5610BD-C9A9-4E73-B407-94D5BCA8604C}" type="datetimeFigureOut">
              <a:rPr lang="en-US"/>
              <a:pPr>
                <a:defRPr/>
              </a:pPr>
              <a:t>6/27/2023</a:t>
            </a:fld>
            <a:endParaRPr lang="en-US"/>
          </a:p>
        </p:txBody>
      </p:sp>
      <p:sp>
        <p:nvSpPr>
          <p:cNvPr id="3" name="Footer Placeholder 4">
            <a:extLst>
              <a:ext uri="{FF2B5EF4-FFF2-40B4-BE49-F238E27FC236}">
                <a16:creationId xmlns:a16="http://schemas.microsoft.com/office/drawing/2014/main" xmlns="" id="{692791C1-E14E-4D2A-B903-6E532F0C3375}"/>
              </a:ext>
            </a:extLst>
          </p:cNvPr>
          <p:cNvSpPr>
            <a:spLocks noGrp="1"/>
          </p:cNvSpPr>
          <p:nvPr>
            <p:ph type="ftr" sz="quarter" idx="11"/>
          </p:nvPr>
        </p:nvSpPr>
        <p:spPr>
          <a:xfrm>
            <a:off x="3028950" y="6356350"/>
            <a:ext cx="3086100" cy="365125"/>
          </a:xfrm>
          <a:prstGeom prst="rect">
            <a:avLst/>
          </a:prstGeom>
        </p:spPr>
        <p:txBody>
          <a:bodyPr/>
          <a:lstStyle>
            <a:lvl1pPr>
              <a:defRPr>
                <a:solidFill>
                  <a:prstClr val="black">
                    <a:tint val="75000"/>
                  </a:prstClr>
                </a:solidFill>
                <a:latin typeface="Arial" charset="0"/>
                <a:cs typeface="Arial" charset="0"/>
              </a:defRPr>
            </a:lvl1pPr>
          </a:lstStyle>
          <a:p>
            <a:pPr>
              <a:defRPr/>
            </a:pPr>
            <a:endParaRPr lang="en-US"/>
          </a:p>
        </p:txBody>
      </p:sp>
      <p:sp>
        <p:nvSpPr>
          <p:cNvPr id="4" name="Slide Number Placeholder 5">
            <a:extLst>
              <a:ext uri="{FF2B5EF4-FFF2-40B4-BE49-F238E27FC236}">
                <a16:creationId xmlns:a16="http://schemas.microsoft.com/office/drawing/2014/main" xmlns="" id="{A1611B48-06C5-4458-AFCF-90C1006DB9EC}"/>
              </a:ext>
            </a:extLst>
          </p:cNvPr>
          <p:cNvSpPr>
            <a:spLocks noGrp="1"/>
          </p:cNvSpPr>
          <p:nvPr>
            <p:ph type="sldNum" sz="quarter" idx="12"/>
          </p:nvPr>
        </p:nvSpPr>
        <p:spPr/>
        <p:txBody>
          <a:bodyPr/>
          <a:lstStyle>
            <a:lvl1pPr>
              <a:defRPr/>
            </a:lvl1pPr>
          </a:lstStyle>
          <a:p>
            <a:fld id="{32141D9A-C36A-492D-A87C-A4D10498F771}" type="slidenum">
              <a:rPr lang="en-US" altLang="en-US"/>
              <a:pPr/>
              <a:t>‹#›</a:t>
            </a:fld>
            <a:endParaRPr lang="en-US" altLang="en-US"/>
          </a:p>
        </p:txBody>
      </p:sp>
    </p:spTree>
    <p:extLst>
      <p:ext uri="{BB962C8B-B14F-4D97-AF65-F5344CB8AC3E}">
        <p14:creationId xmlns:p14="http://schemas.microsoft.com/office/powerpoint/2010/main" xmlns="" val="2431700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3"/>
          </p:cNvPr>
          <p:cNvPicPr>
            <a:picLocks noChangeAspect="1" noChangeArrowheads="1"/>
          </p:cNvPicPr>
          <p:nvPr/>
        </p:nvPicPr>
        <p:blipFill>
          <a:blip r:embed="rId14"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75" r:id="rId11"/>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6/27/2023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1.xml"/><Relationship Id="rId1" Type="http://schemas.openxmlformats.org/officeDocument/2006/relationships/vmlDrawing" Target="../drawings/vmlDrawing12.v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xmlns=""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xmlns=""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xmlns=""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xmlns=""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p:oleObj spid="_x0000_s1048" name="CorelDRAW" r:id="rId4" imgW="2169000" imgH="2169360" progId="">
              <p:embed/>
            </p:oleObj>
          </a:graphicData>
        </a:graphic>
      </p:graphicFrame>
      <p:sp>
        <p:nvSpPr>
          <p:cNvPr id="37" name="Right Triangle 36">
            <a:extLst>
              <a:ext uri="{FF2B5EF4-FFF2-40B4-BE49-F238E27FC236}">
                <a16:creationId xmlns:a16="http://schemas.microsoft.com/office/drawing/2014/main" xmlns=""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xmlns=""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xmlns="" id="{773C086D-AFEA-4332-AFCF-62E63FC98C7D}"/>
              </a:ext>
            </a:extLst>
          </p:cNvPr>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xmlns=""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xmlns=""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xmlns=""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xmlns=""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CONTROL STRUCTURES</a:t>
            </a:r>
          </a:p>
        </p:txBody>
      </p:sp>
      <p:sp>
        <p:nvSpPr>
          <p:cNvPr id="1040" name="TextBox 25">
            <a:extLst>
              <a:ext uri="{FF2B5EF4-FFF2-40B4-BE49-F238E27FC236}">
                <a16:creationId xmlns:a16="http://schemas.microsoft.com/office/drawing/2014/main" xmlns="" id="{3C41BE81-A990-417E-9339-570115F21505}"/>
              </a:ext>
            </a:extLst>
          </p:cNvPr>
          <p:cNvSpPr txBox="1">
            <a:spLocks noChangeArrowheads="1"/>
          </p:cNvSpPr>
          <p:nvPr/>
        </p:nvSpPr>
        <p:spPr bwMode="auto">
          <a:xfrm>
            <a:off x="950913" y="1477963"/>
            <a:ext cx="7392987" cy="45335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Arial Black" panose="020B0A04020102020204" pitchFamily="34" charset="0"/>
                <a:ea typeface="Karla"/>
                <a:cs typeface="Karla"/>
              </a:rPr>
              <a:t>UNIVERSITY INSTITUTE OF ENGINEERING</a:t>
            </a:r>
          </a:p>
          <a:p>
            <a:pPr algn="ctr" eaLnBrk="1" hangingPunct="1">
              <a:lnSpc>
                <a:spcPct val="90000"/>
              </a:lnSpc>
              <a:spcAft>
                <a:spcPct val="35000"/>
              </a:spcAft>
            </a:pPr>
            <a:r>
              <a:rPr lang="en-US" altLang="en-US" sz="3200" b="1" dirty="0">
                <a:latin typeface="Arial Black" panose="020B0A04020102020204" pitchFamily="34" charset="0"/>
                <a:ea typeface="Karla"/>
                <a:cs typeface="Karla"/>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smtClean="0">
                <a:latin typeface="Times New Roman" pitchFamily="18" charset="0"/>
                <a:cs typeface="Times New Roman" pitchFamily="18" charset="0"/>
              </a:rPr>
              <a:t>Advanced Python </a:t>
            </a:r>
            <a:r>
              <a:rPr lang="en-US" sz="2000" dirty="0">
                <a:latin typeface="Times New Roman" pitchFamily="18" charset="0"/>
                <a:cs typeface="Times New Roman" pitchFamily="18" charset="0"/>
              </a:rPr>
              <a:t>Programming</a:t>
            </a:r>
          </a:p>
          <a:p>
            <a:pPr algn="ct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23CST-623</a:t>
            </a:r>
            <a:r>
              <a:rPr lang="en-US" sz="2000" dirty="0">
                <a:latin typeface="Times New Roman" pitchFamily="18" charset="0"/>
                <a:cs typeface="Times New Roman" pitchFamily="18" charset="0"/>
              </a:rPr>
              <a:t>)</a:t>
            </a:r>
          </a:p>
          <a:p>
            <a:pPr algn="ctr"/>
            <a:endParaRPr lang="en-US" sz="2000" dirty="0">
              <a:latin typeface="Times New Roman" pitchFamily="18" charset="0"/>
              <a:cs typeface="Times New Roman" pitchFamily="18" charset="0"/>
            </a:endParaRP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eaLnBrk="1" hangingPunct="1"/>
            <a:endParaRPr lang="en-US" altLang="en-US" sz="1600" dirty="0">
              <a:latin typeface="Raleway ExtraBold"/>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25E5F7-5EFD-4178-ACEB-9DD100152D6D}"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
        <p:nvSpPr>
          <p:cNvPr id="47106" name="Rectangle 2"/>
          <p:cNvSpPr>
            <a:spLocks noGrp="1" noChangeArrowheads="1"/>
          </p:cNvSpPr>
          <p:nvPr>
            <p:ph type="title"/>
          </p:nvPr>
        </p:nvSpPr>
        <p:spPr>
          <a:xfrm>
            <a:off x="685800" y="0"/>
            <a:ext cx="7772400" cy="1428750"/>
          </a:xfrm>
        </p:spPr>
        <p:txBody>
          <a:bodyPr/>
          <a:lstStyle/>
          <a:p>
            <a:pPr>
              <a:defRPr/>
            </a:pPr>
            <a:r>
              <a:rPr lang="en-US" dirty="0"/>
              <a:t>The Two-way </a:t>
            </a:r>
            <a:r>
              <a:rPr lang="en-US" sz="4200" dirty="0">
                <a:latin typeface="Courier New" pitchFamily="49" charset="0"/>
              </a:rPr>
              <a:t>if</a:t>
            </a:r>
            <a:r>
              <a:rPr lang="en-US" dirty="0"/>
              <a:t> Statement</a:t>
            </a:r>
          </a:p>
        </p:txBody>
      </p:sp>
      <p:sp>
        <p:nvSpPr>
          <p:cNvPr id="4103" name="Rectangle 3"/>
          <p:cNvSpPr>
            <a:spLocks noGrp="1" noChangeArrowheads="1"/>
          </p:cNvSpPr>
          <p:nvPr>
            <p:ph type="body" idx="1"/>
          </p:nvPr>
        </p:nvSpPr>
        <p:spPr bwMode="auto">
          <a:xfrm>
            <a:off x="533400" y="1295400"/>
            <a:ext cx="8001000" cy="2057400"/>
          </a:xfrm>
          <a:solidFill>
            <a:schemeClr val="tx1"/>
          </a:solidFill>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Monotype Sorts" pitchFamily="2" charset="2"/>
              <a:buNone/>
            </a:pPr>
            <a:r>
              <a:rPr lang="en-US" altLang="en-US" sz="2800" b="1">
                <a:solidFill>
                  <a:schemeClr val="bg2"/>
                </a:solidFill>
                <a:latin typeface="Courier New" panose="02070309020205020404" pitchFamily="49" charset="0"/>
              </a:rPr>
              <a:t>if</a:t>
            </a:r>
            <a:r>
              <a:rPr lang="en-US" altLang="en-US" sz="2800">
                <a:solidFill>
                  <a:schemeClr val="bg2"/>
                </a:solidFill>
                <a:latin typeface="Courier New" panose="02070309020205020404" pitchFamily="49" charset="0"/>
              </a:rPr>
              <a:t> boolean-expression: </a:t>
            </a:r>
          </a:p>
          <a:p>
            <a:pPr>
              <a:lnSpc>
                <a:spcPct val="90000"/>
              </a:lnSpc>
              <a:buFont typeface="Monotype Sorts" pitchFamily="2" charset="2"/>
              <a:buNone/>
            </a:pPr>
            <a:r>
              <a:rPr lang="en-US" altLang="en-US" sz="2800">
                <a:solidFill>
                  <a:schemeClr val="bg2"/>
                </a:solidFill>
                <a:latin typeface="Courier New" panose="02070309020205020404" pitchFamily="49" charset="0"/>
              </a:rPr>
              <a:t>    statement(s)-for-the-true-case</a:t>
            </a:r>
            <a:endParaRPr lang="en-US" altLang="en-US" sz="2800" b="1">
              <a:solidFill>
                <a:schemeClr val="bg2"/>
              </a:solidFill>
              <a:latin typeface="Courier New" panose="02070309020205020404" pitchFamily="49" charset="0"/>
            </a:endParaRPr>
          </a:p>
          <a:p>
            <a:pPr>
              <a:lnSpc>
                <a:spcPct val="90000"/>
              </a:lnSpc>
              <a:buFont typeface="Monotype Sorts" pitchFamily="2" charset="2"/>
              <a:buNone/>
            </a:pPr>
            <a:r>
              <a:rPr lang="en-US" altLang="en-US" sz="2800" b="1">
                <a:solidFill>
                  <a:schemeClr val="bg2"/>
                </a:solidFill>
                <a:latin typeface="Courier New" panose="02070309020205020404" pitchFamily="49" charset="0"/>
              </a:rPr>
              <a:t>else:</a:t>
            </a:r>
            <a:r>
              <a:rPr lang="en-US" altLang="en-US" sz="2800">
                <a:solidFill>
                  <a:schemeClr val="bg2"/>
                </a:solidFill>
                <a:latin typeface="Courier New" panose="02070309020205020404" pitchFamily="49" charset="0"/>
              </a:rPr>
              <a:t> </a:t>
            </a:r>
          </a:p>
          <a:p>
            <a:pPr>
              <a:lnSpc>
                <a:spcPct val="90000"/>
              </a:lnSpc>
              <a:buFont typeface="Monotype Sorts" pitchFamily="2" charset="2"/>
              <a:buNone/>
            </a:pPr>
            <a:r>
              <a:rPr lang="en-US" altLang="en-US" sz="2800">
                <a:solidFill>
                  <a:schemeClr val="bg2"/>
                </a:solidFill>
                <a:latin typeface="Courier New" panose="02070309020205020404" pitchFamily="49" charset="0"/>
              </a:rPr>
              <a:t>    statement(s)-for-the-false-case</a:t>
            </a:r>
            <a:endParaRPr lang="en-US" altLang="en-US" sz="1800">
              <a:solidFill>
                <a:schemeClr val="bg2"/>
              </a:solidFill>
              <a:latin typeface="Courier New" panose="02070309020205020404" pitchFamily="49" charset="0"/>
            </a:endParaRPr>
          </a:p>
        </p:txBody>
      </p:sp>
      <p:sp>
        <p:nvSpPr>
          <p:cNvPr id="4104" name="Rectangle 6"/>
          <p:cNvSpPr>
            <a:spLocks noChangeArrowheads="1"/>
          </p:cNvSpPr>
          <p:nvPr/>
        </p:nvSpPr>
        <p:spPr bwMode="auto">
          <a:xfrm>
            <a:off x="2162175" y="24288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105" name="Rectangle 8"/>
          <p:cNvSpPr>
            <a:spLocks noChangeArrowheads="1"/>
          </p:cNvSpPr>
          <p:nvPr/>
        </p:nvSpPr>
        <p:spPr bwMode="auto">
          <a:xfrm>
            <a:off x="0" y="24288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4098" name="Object 2"/>
          <p:cNvGraphicFramePr>
            <a:graphicFrameLocks noChangeAspect="1"/>
          </p:cNvGraphicFramePr>
          <p:nvPr/>
        </p:nvGraphicFramePr>
        <p:xfrm>
          <a:off x="693738" y="3467100"/>
          <a:ext cx="6875462" cy="2852738"/>
        </p:xfrm>
        <a:graphic>
          <a:graphicData uri="http://schemas.openxmlformats.org/presentationml/2006/ole">
            <p:oleObj spid="_x0000_s7175" name="Picture" r:id="rId4" imgW="4826000" imgH="2006600" progId="Word.Picture.8">
              <p:embed/>
            </p:oleObj>
          </a:graphicData>
        </a:graphic>
      </p:graphicFrame>
    </p:spTree>
    <p:extLst>
      <p:ext uri="{BB962C8B-B14F-4D97-AF65-F5344CB8AC3E}">
        <p14:creationId xmlns:p14="http://schemas.microsoft.com/office/powerpoint/2010/main" xmlns="" val="81195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D15EE0-C34E-469C-AA2D-53FB9488DA08}" type="slidenum">
              <a:rPr lang="en-US" altLang="en-US">
                <a:solidFill>
                  <a:srgbClr val="898989"/>
                </a:solidFill>
                <a:latin typeface="Calibri" panose="020F0502020204030204" pitchFamily="34" charset="0"/>
              </a:rPr>
              <a:pPr eaLnBrk="1" hangingPunct="1"/>
              <a:t>11</a:t>
            </a:fld>
            <a:endParaRPr lang="en-US" altLang="en-US">
              <a:solidFill>
                <a:srgbClr val="898989"/>
              </a:solidFill>
              <a:latin typeface="Calibri" panose="020F0502020204030204" pitchFamily="34" charset="0"/>
            </a:endParaRPr>
          </a:p>
        </p:txBody>
      </p:sp>
      <p:sp>
        <p:nvSpPr>
          <p:cNvPr id="48130" name="Rectangle 2"/>
          <p:cNvSpPr>
            <a:spLocks noGrp="1" noChangeArrowheads="1"/>
          </p:cNvSpPr>
          <p:nvPr>
            <p:ph type="title"/>
          </p:nvPr>
        </p:nvSpPr>
        <p:spPr>
          <a:xfrm>
            <a:off x="685800" y="0"/>
            <a:ext cx="7772400" cy="1428750"/>
          </a:xfrm>
        </p:spPr>
        <p:txBody>
          <a:bodyPr/>
          <a:lstStyle/>
          <a:p>
            <a:pPr>
              <a:defRPr/>
            </a:pPr>
            <a:r>
              <a:rPr lang="en-US" dirty="0"/>
              <a:t>if...else Example</a:t>
            </a:r>
          </a:p>
        </p:txBody>
      </p:sp>
      <p:sp>
        <p:nvSpPr>
          <p:cNvPr id="29702" name="Rectangle 3"/>
          <p:cNvSpPr>
            <a:spLocks noGrp="1" noChangeArrowheads="1"/>
          </p:cNvSpPr>
          <p:nvPr>
            <p:ph type="body" idx="1"/>
          </p:nvPr>
        </p:nvSpPr>
        <p:spPr bwMode="auto">
          <a:xfrm>
            <a:off x="193675" y="1371600"/>
            <a:ext cx="8718550" cy="4724400"/>
          </a:xfrm>
          <a:solidFill>
            <a:schemeClr val="tx1"/>
          </a:solidFill>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en-US" sz="2500" b="1">
                <a:solidFill>
                  <a:schemeClr val="bg2"/>
                </a:solidFill>
              </a:rPr>
              <a:t>if</a:t>
            </a:r>
            <a:r>
              <a:rPr lang="en-US" altLang="en-US" sz="2500">
                <a:solidFill>
                  <a:schemeClr val="bg2"/>
                </a:solidFill>
              </a:rPr>
              <a:t> radius &gt;= 0:</a:t>
            </a:r>
          </a:p>
          <a:p>
            <a:pPr>
              <a:buFont typeface="Monotype Sorts" pitchFamily="2" charset="2"/>
              <a:buNone/>
            </a:pPr>
            <a:r>
              <a:rPr lang="en-US" altLang="en-US" sz="2500">
                <a:solidFill>
                  <a:schemeClr val="bg2"/>
                </a:solidFill>
              </a:rPr>
              <a:t>    area = radius * radius * math.pi</a:t>
            </a:r>
          </a:p>
          <a:p>
            <a:pPr>
              <a:buFont typeface="Monotype Sorts" pitchFamily="2" charset="2"/>
              <a:buNone/>
            </a:pPr>
            <a:r>
              <a:rPr lang="en-US" altLang="en-US" sz="2500">
                <a:solidFill>
                  <a:schemeClr val="bg2"/>
                </a:solidFill>
              </a:rPr>
              <a:t>    print("The area for the circle of radius", radius, "is", area)</a:t>
            </a:r>
            <a:endParaRPr lang="en-US" altLang="en-US" sz="2500" b="1">
              <a:solidFill>
                <a:schemeClr val="bg2"/>
              </a:solidFill>
            </a:endParaRPr>
          </a:p>
          <a:p>
            <a:pPr>
              <a:buFont typeface="Monotype Sorts" pitchFamily="2" charset="2"/>
              <a:buNone/>
            </a:pPr>
            <a:r>
              <a:rPr lang="en-US" altLang="en-US" sz="2500" b="1">
                <a:solidFill>
                  <a:schemeClr val="bg2"/>
                </a:solidFill>
              </a:rPr>
              <a:t>else:</a:t>
            </a:r>
            <a:r>
              <a:rPr lang="en-US" altLang="en-US" sz="2500">
                <a:solidFill>
                  <a:schemeClr val="bg2"/>
                </a:solidFill>
              </a:rPr>
              <a:t> </a:t>
            </a:r>
          </a:p>
          <a:p>
            <a:pPr>
              <a:buFont typeface="Monotype Sorts" pitchFamily="2" charset="2"/>
              <a:buNone/>
            </a:pPr>
            <a:r>
              <a:rPr lang="en-US" altLang="en-US" sz="2500">
                <a:solidFill>
                  <a:schemeClr val="bg2"/>
                </a:solidFill>
              </a:rPr>
              <a:t>    print("Negative input")</a:t>
            </a:r>
          </a:p>
        </p:txBody>
      </p:sp>
    </p:spTree>
    <p:extLst>
      <p:ext uri="{BB962C8B-B14F-4D97-AF65-F5344CB8AC3E}">
        <p14:creationId xmlns:p14="http://schemas.microsoft.com/office/powerpoint/2010/main" xmlns="" val="3008692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E9B63D-B2FC-4A1A-B9DA-E999B1183775}" type="slidenum">
              <a:rPr lang="en-US" altLang="en-US">
                <a:solidFill>
                  <a:srgbClr val="898989"/>
                </a:solidFill>
                <a:latin typeface="Calibri" panose="020F0502020204030204" pitchFamily="34" charset="0"/>
              </a:rPr>
              <a:pPr eaLnBrk="1" hangingPunct="1"/>
              <a:t>12</a:t>
            </a:fld>
            <a:endParaRPr lang="en-US" altLang="en-US">
              <a:solidFill>
                <a:srgbClr val="898989"/>
              </a:solidFill>
              <a:latin typeface="Calibri" panose="020F0502020204030204" pitchFamily="34" charset="0"/>
            </a:endParaRPr>
          </a:p>
        </p:txBody>
      </p:sp>
      <p:sp>
        <p:nvSpPr>
          <p:cNvPr id="117762" name="Rectangle 2"/>
          <p:cNvSpPr>
            <a:spLocks noGrp="1" noChangeArrowheads="1"/>
          </p:cNvSpPr>
          <p:nvPr>
            <p:ph type="title"/>
          </p:nvPr>
        </p:nvSpPr>
        <p:spPr>
          <a:xfrm>
            <a:off x="615950" y="433388"/>
            <a:ext cx="8001000" cy="914400"/>
          </a:xfrm>
        </p:spPr>
        <p:txBody>
          <a:bodyPr/>
          <a:lstStyle/>
          <a:p>
            <a:pPr>
              <a:defRPr/>
            </a:pPr>
            <a:r>
              <a:rPr lang="en-US" dirty="0"/>
              <a:t>Multiple Alternative if Statements</a:t>
            </a:r>
          </a:p>
        </p:txBody>
      </p:sp>
      <p:sp>
        <p:nvSpPr>
          <p:cNvPr id="5127" name="Rectangle 7"/>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28" name="Rectangle 9"/>
          <p:cNvSpPr>
            <a:spLocks noChangeArrowheads="1"/>
          </p:cNvSpPr>
          <p:nvPr/>
        </p:nvSpPr>
        <p:spPr bwMode="auto">
          <a:xfrm>
            <a:off x="0" y="25384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29" name="Rectangle 11"/>
          <p:cNvSpPr>
            <a:spLocks noChangeArrowheads="1"/>
          </p:cNvSpPr>
          <p:nvPr/>
        </p:nvSpPr>
        <p:spPr bwMode="auto">
          <a:xfrm>
            <a:off x="0" y="25384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5122" name="Object 2"/>
          <p:cNvGraphicFramePr>
            <a:graphicFrameLocks noChangeAspect="1"/>
          </p:cNvGraphicFramePr>
          <p:nvPr/>
        </p:nvGraphicFramePr>
        <p:xfrm>
          <a:off x="0" y="2278063"/>
          <a:ext cx="9144000" cy="3808412"/>
        </p:xfrm>
        <a:graphic>
          <a:graphicData uri="http://schemas.openxmlformats.org/presentationml/2006/ole">
            <p:oleObj spid="_x0000_s8199" name="Picture" r:id="rId4" imgW="4432300" imgH="1854200" progId="Word.Picture.8">
              <p:embed/>
            </p:oleObj>
          </a:graphicData>
        </a:graphic>
      </p:graphicFrame>
    </p:spTree>
    <p:extLst>
      <p:ext uri="{BB962C8B-B14F-4D97-AF65-F5344CB8AC3E}">
        <p14:creationId xmlns:p14="http://schemas.microsoft.com/office/powerpoint/2010/main" xmlns="" val="55679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C826A1-DA89-49B8-88B4-1694226919AE}" type="slidenum">
              <a:rPr lang="en-US" altLang="en-US">
                <a:solidFill>
                  <a:srgbClr val="898989"/>
                </a:solidFill>
                <a:latin typeface="Calibri" panose="020F0502020204030204" pitchFamily="34" charset="0"/>
              </a:rPr>
              <a:pPr eaLnBrk="1" hangingPunct="1"/>
              <a:t>13</a:t>
            </a:fld>
            <a:endParaRPr lang="en-US" altLang="en-US">
              <a:solidFill>
                <a:srgbClr val="898989"/>
              </a:solidFill>
              <a:latin typeface="Calibri" panose="020F0502020204030204" pitchFamily="34" charset="0"/>
            </a:endParaRPr>
          </a:p>
        </p:txBody>
      </p:sp>
      <p:sp>
        <p:nvSpPr>
          <p:cNvPr id="284674" name="Rectangle 2"/>
          <p:cNvSpPr>
            <a:spLocks noGrp="1" noChangeArrowheads="1"/>
          </p:cNvSpPr>
          <p:nvPr>
            <p:ph type="title"/>
          </p:nvPr>
        </p:nvSpPr>
        <p:spPr>
          <a:xfrm>
            <a:off x="654050" y="279400"/>
            <a:ext cx="8001000" cy="652463"/>
          </a:xfrm>
        </p:spPr>
        <p:txBody>
          <a:bodyPr/>
          <a:lstStyle/>
          <a:p>
            <a:pPr>
              <a:defRPr/>
            </a:pPr>
            <a:r>
              <a:rPr lang="en-US" dirty="0"/>
              <a:t>Flowchart</a:t>
            </a:r>
          </a:p>
        </p:txBody>
      </p:sp>
      <p:sp>
        <p:nvSpPr>
          <p:cNvPr id="6151"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52" name="Rectangle 4"/>
          <p:cNvSpPr>
            <a:spLocks noChangeArrowheads="1"/>
          </p:cNvSpPr>
          <p:nvPr/>
        </p:nvSpPr>
        <p:spPr bwMode="auto">
          <a:xfrm>
            <a:off x="0" y="25384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53" name="Rectangle 5"/>
          <p:cNvSpPr>
            <a:spLocks noChangeArrowheads="1"/>
          </p:cNvSpPr>
          <p:nvPr/>
        </p:nvSpPr>
        <p:spPr bwMode="auto">
          <a:xfrm>
            <a:off x="0" y="25384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54" name="Rectangle 8"/>
          <p:cNvSpPr>
            <a:spLocks noChangeArrowheads="1"/>
          </p:cNvSpPr>
          <p:nvPr/>
        </p:nvSpPr>
        <p:spPr bwMode="auto">
          <a:xfrm>
            <a:off x="0" y="20335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6146" name="Object 2"/>
          <p:cNvGraphicFramePr>
            <a:graphicFrameLocks noChangeAspect="1"/>
          </p:cNvGraphicFramePr>
          <p:nvPr/>
        </p:nvGraphicFramePr>
        <p:xfrm>
          <a:off x="193675" y="1547813"/>
          <a:ext cx="8756650" cy="4454525"/>
        </p:xfrm>
        <a:graphic>
          <a:graphicData uri="http://schemas.openxmlformats.org/presentationml/2006/ole">
            <p:oleObj spid="_x0000_s9223" name="Picture" r:id="rId4" imgW="6146800" imgH="3124200" progId="Word.Picture.8">
              <p:embed/>
            </p:oleObj>
          </a:graphicData>
        </a:graphic>
      </p:graphicFrame>
    </p:spTree>
    <p:extLst>
      <p:ext uri="{BB962C8B-B14F-4D97-AF65-F5344CB8AC3E}">
        <p14:creationId xmlns:p14="http://schemas.microsoft.com/office/powerpoint/2010/main" xmlns="" val="316113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298DB9-7FE9-4252-9404-232AD93C8938}" type="slidenum">
              <a:rPr lang="en-US" altLang="en-US">
                <a:solidFill>
                  <a:srgbClr val="898989"/>
                </a:solidFill>
                <a:latin typeface="Calibri" panose="020F0502020204030204" pitchFamily="34" charset="0"/>
              </a:rPr>
              <a:pPr eaLnBrk="1" hangingPunct="1"/>
              <a:t>14</a:t>
            </a:fld>
            <a:endParaRPr lang="en-US" altLang="en-US">
              <a:solidFill>
                <a:srgbClr val="898989"/>
              </a:solidFill>
              <a:latin typeface="Calibri" panose="020F0502020204030204" pitchFamily="34" charset="0"/>
            </a:endParaRPr>
          </a:p>
        </p:txBody>
      </p:sp>
      <p:sp>
        <p:nvSpPr>
          <p:cNvPr id="130050" name="Rectangle 2"/>
          <p:cNvSpPr>
            <a:spLocks noGrp="1" noChangeArrowheads="1"/>
          </p:cNvSpPr>
          <p:nvPr>
            <p:ph type="title"/>
          </p:nvPr>
        </p:nvSpPr>
        <p:spPr>
          <a:xfrm>
            <a:off x="685800" y="0"/>
            <a:ext cx="8001000" cy="914400"/>
          </a:xfrm>
        </p:spPr>
        <p:txBody>
          <a:bodyPr/>
          <a:lstStyle/>
          <a:p>
            <a:pPr>
              <a:defRPr/>
            </a:pPr>
            <a:r>
              <a:rPr lang="en-US" dirty="0"/>
              <a:t>Trace if-else statement</a:t>
            </a:r>
          </a:p>
        </p:txBody>
      </p:sp>
      <p:sp>
        <p:nvSpPr>
          <p:cNvPr id="30726"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727" name="Text Box 5"/>
          <p:cNvSpPr txBox="1">
            <a:spLocks noChangeArrowheads="1"/>
          </p:cNvSpPr>
          <p:nvPr/>
        </p:nvSpPr>
        <p:spPr bwMode="auto">
          <a:xfrm>
            <a:off x="381000" y="1524000"/>
            <a:ext cx="4651375" cy="3743325"/>
          </a:xfrm>
          <a:prstGeom prst="rect">
            <a:avLst/>
          </a:prstGeom>
          <a:solidFill>
            <a:schemeClr val="tx1"/>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2"/>
                </a:solidFill>
                <a:latin typeface="Courier New" panose="02070309020205020404" pitchFamily="49" charset="0"/>
              </a:rPr>
              <a:t>if score &gt;= 90.0:</a:t>
            </a:r>
          </a:p>
          <a:p>
            <a:pPr eaLnBrk="1" hangingPunct="1"/>
            <a:r>
              <a:rPr lang="en-US" altLang="en-US">
                <a:solidFill>
                  <a:schemeClr val="bg2"/>
                </a:solidFill>
                <a:latin typeface="Courier New" panose="02070309020205020404" pitchFamily="49" charset="0"/>
              </a:rPr>
              <a:t>    grade = 'A'</a:t>
            </a:r>
          </a:p>
          <a:p>
            <a:pPr eaLnBrk="1" hangingPunct="1"/>
            <a:r>
              <a:rPr lang="en-US" altLang="en-US">
                <a:solidFill>
                  <a:schemeClr val="bg2"/>
                </a:solidFill>
                <a:latin typeface="Courier New" panose="02070309020205020404" pitchFamily="49" charset="0"/>
              </a:rPr>
              <a:t>elif score &gt;= 80.0:</a:t>
            </a:r>
          </a:p>
          <a:p>
            <a:pPr eaLnBrk="1" hangingPunct="1"/>
            <a:r>
              <a:rPr lang="en-US" altLang="en-US">
                <a:solidFill>
                  <a:schemeClr val="bg2"/>
                </a:solidFill>
                <a:latin typeface="Courier New" panose="02070309020205020404" pitchFamily="49" charset="0"/>
              </a:rPr>
              <a:t>    grade = 'B'</a:t>
            </a:r>
          </a:p>
          <a:p>
            <a:pPr eaLnBrk="1" hangingPunct="1"/>
            <a:r>
              <a:rPr lang="en-US" altLang="en-US">
                <a:solidFill>
                  <a:schemeClr val="bg2"/>
                </a:solidFill>
                <a:latin typeface="Courier New" panose="02070309020205020404" pitchFamily="49" charset="0"/>
              </a:rPr>
              <a:t>elif score &gt;= 70.0:</a:t>
            </a:r>
          </a:p>
          <a:p>
            <a:pPr eaLnBrk="1" hangingPunct="1"/>
            <a:r>
              <a:rPr lang="en-US" altLang="en-US">
                <a:solidFill>
                  <a:schemeClr val="bg2"/>
                </a:solidFill>
                <a:latin typeface="Courier New" panose="02070309020205020404" pitchFamily="49" charset="0"/>
              </a:rPr>
              <a:t>    grade = 'C'</a:t>
            </a:r>
          </a:p>
          <a:p>
            <a:pPr eaLnBrk="1" hangingPunct="1"/>
            <a:r>
              <a:rPr lang="en-US" altLang="en-US">
                <a:solidFill>
                  <a:schemeClr val="bg2"/>
                </a:solidFill>
                <a:latin typeface="Courier New" panose="02070309020205020404" pitchFamily="49" charset="0"/>
              </a:rPr>
              <a:t>elif score &gt;= 60.0:</a:t>
            </a:r>
          </a:p>
          <a:p>
            <a:pPr eaLnBrk="1" hangingPunct="1"/>
            <a:r>
              <a:rPr lang="en-US" altLang="en-US">
                <a:solidFill>
                  <a:schemeClr val="bg2"/>
                </a:solidFill>
                <a:latin typeface="Courier New" panose="02070309020205020404" pitchFamily="49" charset="0"/>
              </a:rPr>
              <a:t>    grade = 'D'</a:t>
            </a:r>
          </a:p>
          <a:p>
            <a:pPr eaLnBrk="1" hangingPunct="1"/>
            <a:r>
              <a:rPr lang="en-US" altLang="en-US">
                <a:solidFill>
                  <a:schemeClr val="bg2"/>
                </a:solidFill>
                <a:latin typeface="Courier New" panose="02070309020205020404" pitchFamily="49" charset="0"/>
              </a:rPr>
              <a:t>else:</a:t>
            </a:r>
          </a:p>
          <a:p>
            <a:pPr eaLnBrk="1" hangingPunct="1"/>
            <a:r>
              <a:rPr lang="en-US" altLang="en-US">
                <a:solidFill>
                  <a:schemeClr val="bg2"/>
                </a:solidFill>
                <a:latin typeface="Courier New" panose="02070309020205020404" pitchFamily="49" charset="0"/>
              </a:rPr>
              <a:t>    grade = 'F'</a:t>
            </a:r>
          </a:p>
        </p:txBody>
      </p:sp>
      <p:sp>
        <p:nvSpPr>
          <p:cNvPr id="30728" name="AutoShape 6"/>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Suppose score is 70.0</a:t>
            </a:r>
          </a:p>
        </p:txBody>
      </p:sp>
      <p:sp>
        <p:nvSpPr>
          <p:cNvPr id="30729" name="Rectangle 7"/>
          <p:cNvSpPr>
            <a:spLocks noChangeArrowheads="1"/>
          </p:cNvSpPr>
          <p:nvPr/>
        </p:nvSpPr>
        <p:spPr bwMode="auto">
          <a:xfrm>
            <a:off x="461963" y="1585913"/>
            <a:ext cx="4306887"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730" name="AutoShape 8"/>
          <p:cNvSpPr>
            <a:spLocks noChangeArrowheads="1"/>
          </p:cNvSpPr>
          <p:nvPr/>
        </p:nvSpPr>
        <p:spPr bwMode="auto">
          <a:xfrm>
            <a:off x="3810000" y="914400"/>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The condition is false</a:t>
            </a:r>
          </a:p>
        </p:txBody>
      </p:sp>
    </p:spTree>
    <p:extLst>
      <p:ext uri="{BB962C8B-B14F-4D97-AF65-F5344CB8AC3E}">
        <p14:creationId xmlns:p14="http://schemas.microsoft.com/office/powerpoint/2010/main" xmlns="" val="833678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261B0B-B65C-4D58-BA87-86AC2BDC33EA}" type="slidenum">
              <a:rPr lang="en-US" altLang="en-US">
                <a:solidFill>
                  <a:srgbClr val="898989"/>
                </a:solidFill>
                <a:latin typeface="Calibri" panose="020F0502020204030204" pitchFamily="34" charset="0"/>
              </a:rPr>
              <a:pPr eaLnBrk="1" hangingPunct="1"/>
              <a:t>15</a:t>
            </a:fld>
            <a:endParaRPr lang="en-US" altLang="en-US">
              <a:solidFill>
                <a:srgbClr val="898989"/>
              </a:solidFill>
              <a:latin typeface="Calibri" panose="020F0502020204030204" pitchFamily="34" charset="0"/>
            </a:endParaRPr>
          </a:p>
        </p:txBody>
      </p:sp>
      <p:sp>
        <p:nvSpPr>
          <p:cNvPr id="131074" name="Rectangle 2"/>
          <p:cNvSpPr>
            <a:spLocks noGrp="1" noChangeArrowheads="1"/>
          </p:cNvSpPr>
          <p:nvPr>
            <p:ph type="title"/>
          </p:nvPr>
        </p:nvSpPr>
        <p:spPr>
          <a:xfrm>
            <a:off x="685800" y="0"/>
            <a:ext cx="8001000" cy="914400"/>
          </a:xfrm>
        </p:spPr>
        <p:txBody>
          <a:bodyPr/>
          <a:lstStyle/>
          <a:p>
            <a:pPr>
              <a:defRPr/>
            </a:pPr>
            <a:r>
              <a:rPr lang="en-US"/>
              <a:t>Trace if-else statement</a:t>
            </a:r>
          </a:p>
        </p:txBody>
      </p:sp>
      <p:sp>
        <p:nvSpPr>
          <p:cNvPr id="31750"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51" name="Text Box 4"/>
          <p:cNvSpPr txBox="1">
            <a:spLocks noChangeArrowheads="1"/>
          </p:cNvSpPr>
          <p:nvPr/>
        </p:nvSpPr>
        <p:spPr bwMode="auto">
          <a:xfrm>
            <a:off x="385763" y="1508125"/>
            <a:ext cx="3844925" cy="3743325"/>
          </a:xfrm>
          <a:prstGeom prst="rect">
            <a:avLst/>
          </a:prstGeom>
          <a:solidFill>
            <a:schemeClr val="tx1"/>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2"/>
                </a:solidFill>
                <a:latin typeface="Courier New" panose="02070309020205020404" pitchFamily="49" charset="0"/>
              </a:rPr>
              <a:t>if score &gt;= 90.0:</a:t>
            </a:r>
          </a:p>
          <a:p>
            <a:pPr eaLnBrk="1" hangingPunct="1"/>
            <a:r>
              <a:rPr lang="en-US" altLang="en-US">
                <a:solidFill>
                  <a:schemeClr val="bg2"/>
                </a:solidFill>
                <a:latin typeface="Courier New" panose="02070309020205020404" pitchFamily="49" charset="0"/>
              </a:rPr>
              <a:t>    grade = 'A'</a:t>
            </a:r>
          </a:p>
          <a:p>
            <a:pPr eaLnBrk="1" hangingPunct="1"/>
            <a:r>
              <a:rPr lang="en-US" altLang="en-US">
                <a:solidFill>
                  <a:schemeClr val="bg2"/>
                </a:solidFill>
                <a:latin typeface="Courier New" panose="02070309020205020404" pitchFamily="49" charset="0"/>
              </a:rPr>
              <a:t>elif score &gt;= 80.0:</a:t>
            </a:r>
          </a:p>
          <a:p>
            <a:pPr eaLnBrk="1" hangingPunct="1"/>
            <a:r>
              <a:rPr lang="en-US" altLang="en-US">
                <a:solidFill>
                  <a:schemeClr val="bg2"/>
                </a:solidFill>
                <a:latin typeface="Courier New" panose="02070309020205020404" pitchFamily="49" charset="0"/>
              </a:rPr>
              <a:t>    grade = 'B'</a:t>
            </a:r>
          </a:p>
          <a:p>
            <a:pPr eaLnBrk="1" hangingPunct="1"/>
            <a:r>
              <a:rPr lang="en-US" altLang="en-US">
                <a:solidFill>
                  <a:schemeClr val="bg2"/>
                </a:solidFill>
                <a:latin typeface="Courier New" panose="02070309020205020404" pitchFamily="49" charset="0"/>
              </a:rPr>
              <a:t>elif score &gt;= 70.0:</a:t>
            </a:r>
          </a:p>
          <a:p>
            <a:pPr eaLnBrk="1" hangingPunct="1"/>
            <a:r>
              <a:rPr lang="en-US" altLang="en-US">
                <a:solidFill>
                  <a:schemeClr val="bg2"/>
                </a:solidFill>
                <a:latin typeface="Courier New" panose="02070309020205020404" pitchFamily="49" charset="0"/>
              </a:rPr>
              <a:t>    grade = 'C'</a:t>
            </a:r>
          </a:p>
          <a:p>
            <a:pPr eaLnBrk="1" hangingPunct="1"/>
            <a:r>
              <a:rPr lang="en-US" altLang="en-US">
                <a:solidFill>
                  <a:schemeClr val="bg2"/>
                </a:solidFill>
                <a:latin typeface="Courier New" panose="02070309020205020404" pitchFamily="49" charset="0"/>
              </a:rPr>
              <a:t>elif score &gt;= 60.0:</a:t>
            </a:r>
          </a:p>
          <a:p>
            <a:pPr eaLnBrk="1" hangingPunct="1"/>
            <a:r>
              <a:rPr lang="en-US" altLang="en-US">
                <a:solidFill>
                  <a:schemeClr val="bg2"/>
                </a:solidFill>
                <a:latin typeface="Courier New" panose="02070309020205020404" pitchFamily="49" charset="0"/>
              </a:rPr>
              <a:t>    grade = 'D'</a:t>
            </a:r>
          </a:p>
          <a:p>
            <a:pPr eaLnBrk="1" hangingPunct="1"/>
            <a:r>
              <a:rPr lang="en-US" altLang="en-US">
                <a:solidFill>
                  <a:schemeClr val="bg2"/>
                </a:solidFill>
                <a:latin typeface="Courier New" panose="02070309020205020404" pitchFamily="49" charset="0"/>
              </a:rPr>
              <a:t>else:</a:t>
            </a:r>
          </a:p>
          <a:p>
            <a:pPr eaLnBrk="1" hangingPunct="1"/>
            <a:r>
              <a:rPr lang="en-US" altLang="en-US">
                <a:solidFill>
                  <a:schemeClr val="bg2"/>
                </a:solidFill>
                <a:latin typeface="Courier New" panose="02070309020205020404" pitchFamily="49" charset="0"/>
              </a:rPr>
              <a:t>    grade = 'F'</a:t>
            </a:r>
          </a:p>
        </p:txBody>
      </p:sp>
      <p:sp>
        <p:nvSpPr>
          <p:cNvPr id="31752"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Suppose score is 70.0</a:t>
            </a:r>
          </a:p>
        </p:txBody>
      </p:sp>
      <p:sp>
        <p:nvSpPr>
          <p:cNvPr id="31753" name="AutoShape 7"/>
          <p:cNvSpPr>
            <a:spLocks noChangeArrowheads="1"/>
          </p:cNvSpPr>
          <p:nvPr/>
        </p:nvSpPr>
        <p:spPr bwMode="auto">
          <a:xfrm>
            <a:off x="3810000" y="914400"/>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The condition is false</a:t>
            </a:r>
          </a:p>
        </p:txBody>
      </p:sp>
      <p:sp>
        <p:nvSpPr>
          <p:cNvPr id="31754" name="Rectangle 8"/>
          <p:cNvSpPr>
            <a:spLocks noChangeArrowheads="1"/>
          </p:cNvSpPr>
          <p:nvPr/>
        </p:nvSpPr>
        <p:spPr bwMode="auto">
          <a:xfrm>
            <a:off x="381000" y="2286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xmlns="" val="1767208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DA6A58-5772-48CB-8C4C-9928A42EE3B7}" type="slidenum">
              <a:rPr lang="en-US" altLang="en-US">
                <a:solidFill>
                  <a:srgbClr val="898989"/>
                </a:solidFill>
                <a:latin typeface="Calibri" panose="020F0502020204030204" pitchFamily="34" charset="0"/>
              </a:rPr>
              <a:pPr eaLnBrk="1" hangingPunct="1"/>
              <a:t>16</a:t>
            </a:fld>
            <a:endParaRPr lang="en-US" altLang="en-US">
              <a:solidFill>
                <a:srgbClr val="898989"/>
              </a:solidFill>
              <a:latin typeface="Calibri" panose="020F0502020204030204" pitchFamily="34" charset="0"/>
            </a:endParaRPr>
          </a:p>
        </p:txBody>
      </p:sp>
      <p:sp>
        <p:nvSpPr>
          <p:cNvPr id="132098" name="Rectangle 2"/>
          <p:cNvSpPr>
            <a:spLocks noGrp="1" noChangeArrowheads="1"/>
          </p:cNvSpPr>
          <p:nvPr>
            <p:ph type="title"/>
          </p:nvPr>
        </p:nvSpPr>
        <p:spPr>
          <a:xfrm>
            <a:off x="685800" y="0"/>
            <a:ext cx="8001000" cy="914400"/>
          </a:xfrm>
        </p:spPr>
        <p:txBody>
          <a:bodyPr/>
          <a:lstStyle/>
          <a:p>
            <a:pPr>
              <a:defRPr/>
            </a:pPr>
            <a:r>
              <a:rPr lang="en-US"/>
              <a:t>Trace if-else statement</a:t>
            </a:r>
          </a:p>
        </p:txBody>
      </p:sp>
      <p:sp>
        <p:nvSpPr>
          <p:cNvPr id="32774"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75" name="Text Box 4"/>
          <p:cNvSpPr txBox="1">
            <a:spLocks noChangeArrowheads="1"/>
          </p:cNvSpPr>
          <p:nvPr/>
        </p:nvSpPr>
        <p:spPr bwMode="auto">
          <a:xfrm>
            <a:off x="381000" y="1524000"/>
            <a:ext cx="4344988" cy="3743325"/>
          </a:xfrm>
          <a:prstGeom prst="rect">
            <a:avLst/>
          </a:prstGeom>
          <a:solidFill>
            <a:schemeClr val="tx1"/>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2"/>
                </a:solidFill>
                <a:latin typeface="Courier New" panose="02070309020205020404" pitchFamily="49" charset="0"/>
                <a:ea typeface="Arial Unicode MS" pitchFamily="34" charset="-128"/>
              </a:rPr>
              <a:t>if score &gt;= 90.0:</a:t>
            </a:r>
          </a:p>
          <a:p>
            <a:pPr eaLnBrk="1" hangingPunct="1"/>
            <a:r>
              <a:rPr lang="en-US" altLang="en-US">
                <a:solidFill>
                  <a:schemeClr val="bg2"/>
                </a:solidFill>
                <a:latin typeface="Courier New" panose="02070309020205020404" pitchFamily="49" charset="0"/>
                <a:ea typeface="Arial Unicode MS" pitchFamily="34" charset="-128"/>
              </a:rPr>
              <a:t>    grade = 'A'</a:t>
            </a:r>
          </a:p>
          <a:p>
            <a:pPr eaLnBrk="1" hangingPunct="1"/>
            <a:r>
              <a:rPr lang="en-US" altLang="en-US">
                <a:solidFill>
                  <a:schemeClr val="bg2"/>
                </a:solidFill>
                <a:latin typeface="Courier New" panose="02070309020205020404" pitchFamily="49" charset="0"/>
                <a:ea typeface="Arial Unicode MS" pitchFamily="34" charset="-128"/>
              </a:rPr>
              <a:t>elif score &gt;= 80.0:</a:t>
            </a:r>
          </a:p>
          <a:p>
            <a:pPr eaLnBrk="1" hangingPunct="1"/>
            <a:r>
              <a:rPr lang="en-US" altLang="en-US">
                <a:solidFill>
                  <a:schemeClr val="bg2"/>
                </a:solidFill>
                <a:latin typeface="Courier New" panose="02070309020205020404" pitchFamily="49" charset="0"/>
                <a:ea typeface="Arial Unicode MS" pitchFamily="34" charset="-128"/>
              </a:rPr>
              <a:t>    grade = 'B'</a:t>
            </a:r>
          </a:p>
          <a:p>
            <a:pPr eaLnBrk="1" hangingPunct="1"/>
            <a:r>
              <a:rPr lang="en-US" altLang="en-US">
                <a:solidFill>
                  <a:schemeClr val="bg2"/>
                </a:solidFill>
                <a:latin typeface="Courier New" panose="02070309020205020404" pitchFamily="49" charset="0"/>
                <a:ea typeface="Arial Unicode MS" pitchFamily="34" charset="-128"/>
              </a:rPr>
              <a:t>elif score &gt;= 70.0:</a:t>
            </a:r>
          </a:p>
          <a:p>
            <a:pPr eaLnBrk="1" hangingPunct="1"/>
            <a:r>
              <a:rPr lang="en-US" altLang="en-US">
                <a:solidFill>
                  <a:schemeClr val="bg2"/>
                </a:solidFill>
                <a:latin typeface="Courier New" panose="02070309020205020404" pitchFamily="49" charset="0"/>
                <a:ea typeface="Arial Unicode MS" pitchFamily="34" charset="-128"/>
              </a:rPr>
              <a:t>    grade = 'C'</a:t>
            </a:r>
          </a:p>
          <a:p>
            <a:pPr eaLnBrk="1" hangingPunct="1"/>
            <a:r>
              <a:rPr lang="en-US" altLang="en-US">
                <a:solidFill>
                  <a:schemeClr val="bg2"/>
                </a:solidFill>
                <a:latin typeface="Courier New" panose="02070309020205020404" pitchFamily="49" charset="0"/>
                <a:ea typeface="Arial Unicode MS" pitchFamily="34" charset="-128"/>
              </a:rPr>
              <a:t>elif score &gt;= 60.0:</a:t>
            </a:r>
          </a:p>
          <a:p>
            <a:pPr eaLnBrk="1" hangingPunct="1"/>
            <a:r>
              <a:rPr lang="en-US" altLang="en-US">
                <a:solidFill>
                  <a:schemeClr val="bg2"/>
                </a:solidFill>
                <a:latin typeface="Courier New" panose="02070309020205020404" pitchFamily="49" charset="0"/>
                <a:ea typeface="Arial Unicode MS" pitchFamily="34" charset="-128"/>
              </a:rPr>
              <a:t>    grade = 'D'</a:t>
            </a:r>
          </a:p>
          <a:p>
            <a:pPr eaLnBrk="1" hangingPunct="1"/>
            <a:r>
              <a:rPr lang="en-US" altLang="en-US">
                <a:solidFill>
                  <a:schemeClr val="bg2"/>
                </a:solidFill>
                <a:latin typeface="Courier New" panose="02070309020205020404" pitchFamily="49" charset="0"/>
                <a:ea typeface="Arial Unicode MS" pitchFamily="34" charset="-128"/>
              </a:rPr>
              <a:t>else:</a:t>
            </a:r>
          </a:p>
          <a:p>
            <a:pPr eaLnBrk="1" hangingPunct="1"/>
            <a:r>
              <a:rPr lang="en-US" altLang="en-US">
                <a:solidFill>
                  <a:schemeClr val="bg2"/>
                </a:solidFill>
                <a:latin typeface="Courier New" panose="02070309020205020404" pitchFamily="49" charset="0"/>
                <a:ea typeface="Arial Unicode MS" pitchFamily="34" charset="-128"/>
              </a:rPr>
              <a:t>    grade = 'F'</a:t>
            </a:r>
          </a:p>
        </p:txBody>
      </p:sp>
      <p:sp>
        <p:nvSpPr>
          <p:cNvPr id="32776"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Suppose score is 70.0</a:t>
            </a:r>
          </a:p>
        </p:txBody>
      </p:sp>
      <p:sp>
        <p:nvSpPr>
          <p:cNvPr id="32777" name="AutoShape 7"/>
          <p:cNvSpPr>
            <a:spLocks noChangeArrowheads="1"/>
          </p:cNvSpPr>
          <p:nvPr/>
        </p:nvSpPr>
        <p:spPr bwMode="auto">
          <a:xfrm>
            <a:off x="3810000" y="914400"/>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The condition is true</a:t>
            </a:r>
          </a:p>
        </p:txBody>
      </p:sp>
      <p:sp>
        <p:nvSpPr>
          <p:cNvPr id="32778" name="Rectangle 8"/>
          <p:cNvSpPr>
            <a:spLocks noChangeArrowheads="1"/>
          </p:cNvSpPr>
          <p:nvPr/>
        </p:nvSpPr>
        <p:spPr bwMode="auto">
          <a:xfrm>
            <a:off x="381000" y="3048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xmlns="" val="80669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E47970-1244-4DA3-9DFD-F4764B8F166F}" type="slidenum">
              <a:rPr lang="en-US" altLang="en-US">
                <a:solidFill>
                  <a:srgbClr val="898989"/>
                </a:solidFill>
                <a:latin typeface="Calibri" panose="020F0502020204030204" pitchFamily="34" charset="0"/>
              </a:rPr>
              <a:pPr eaLnBrk="1" hangingPunct="1"/>
              <a:t>17</a:t>
            </a:fld>
            <a:endParaRPr lang="en-US" altLang="en-US">
              <a:solidFill>
                <a:srgbClr val="898989"/>
              </a:solidFill>
              <a:latin typeface="Calibri" panose="020F0502020204030204" pitchFamily="34" charset="0"/>
            </a:endParaRPr>
          </a:p>
        </p:txBody>
      </p:sp>
      <p:sp>
        <p:nvSpPr>
          <p:cNvPr id="133122" name="Rectangle 2"/>
          <p:cNvSpPr>
            <a:spLocks noGrp="1" noChangeArrowheads="1"/>
          </p:cNvSpPr>
          <p:nvPr>
            <p:ph type="title"/>
          </p:nvPr>
        </p:nvSpPr>
        <p:spPr>
          <a:xfrm>
            <a:off x="685800" y="0"/>
            <a:ext cx="8001000" cy="914400"/>
          </a:xfrm>
        </p:spPr>
        <p:txBody>
          <a:bodyPr/>
          <a:lstStyle/>
          <a:p>
            <a:pPr>
              <a:defRPr/>
            </a:pPr>
            <a:r>
              <a:rPr lang="en-US"/>
              <a:t>Trace if-else statement</a:t>
            </a:r>
          </a:p>
        </p:txBody>
      </p:sp>
      <p:sp>
        <p:nvSpPr>
          <p:cNvPr id="33798"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3799" name="Text Box 4"/>
          <p:cNvSpPr txBox="1">
            <a:spLocks noChangeArrowheads="1"/>
          </p:cNvSpPr>
          <p:nvPr/>
        </p:nvSpPr>
        <p:spPr bwMode="auto">
          <a:xfrm>
            <a:off x="381000" y="1524000"/>
            <a:ext cx="4421188" cy="3743325"/>
          </a:xfrm>
          <a:prstGeom prst="rect">
            <a:avLst/>
          </a:prstGeom>
          <a:solidFill>
            <a:schemeClr val="tx1"/>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2"/>
                </a:solidFill>
                <a:latin typeface="Courier New" panose="02070309020205020404" pitchFamily="49" charset="0"/>
              </a:rPr>
              <a:t>if score &gt;= 90.0:</a:t>
            </a:r>
          </a:p>
          <a:p>
            <a:pPr eaLnBrk="1" hangingPunct="1"/>
            <a:r>
              <a:rPr lang="en-US" altLang="en-US">
                <a:solidFill>
                  <a:schemeClr val="bg2"/>
                </a:solidFill>
                <a:latin typeface="Courier New" panose="02070309020205020404" pitchFamily="49" charset="0"/>
              </a:rPr>
              <a:t>    grade = 'A'</a:t>
            </a:r>
          </a:p>
          <a:p>
            <a:pPr eaLnBrk="1" hangingPunct="1"/>
            <a:r>
              <a:rPr lang="en-US" altLang="en-US">
                <a:solidFill>
                  <a:schemeClr val="bg2"/>
                </a:solidFill>
                <a:latin typeface="Courier New" panose="02070309020205020404" pitchFamily="49" charset="0"/>
              </a:rPr>
              <a:t>elif score &gt;= 80.0:</a:t>
            </a:r>
          </a:p>
          <a:p>
            <a:pPr eaLnBrk="1" hangingPunct="1"/>
            <a:r>
              <a:rPr lang="en-US" altLang="en-US">
                <a:solidFill>
                  <a:schemeClr val="bg2"/>
                </a:solidFill>
                <a:latin typeface="Courier New" panose="02070309020205020404" pitchFamily="49" charset="0"/>
              </a:rPr>
              <a:t>    grade = 'B'</a:t>
            </a:r>
          </a:p>
          <a:p>
            <a:pPr eaLnBrk="1" hangingPunct="1"/>
            <a:r>
              <a:rPr lang="en-US" altLang="en-US">
                <a:solidFill>
                  <a:schemeClr val="bg2"/>
                </a:solidFill>
                <a:latin typeface="Courier New" panose="02070309020205020404" pitchFamily="49" charset="0"/>
              </a:rPr>
              <a:t>elif score &gt;= 70.0:</a:t>
            </a:r>
          </a:p>
          <a:p>
            <a:pPr eaLnBrk="1" hangingPunct="1"/>
            <a:r>
              <a:rPr lang="en-US" altLang="en-US">
                <a:solidFill>
                  <a:schemeClr val="bg2"/>
                </a:solidFill>
                <a:latin typeface="Courier New" panose="02070309020205020404" pitchFamily="49" charset="0"/>
              </a:rPr>
              <a:t>    grade = 'C'</a:t>
            </a:r>
          </a:p>
          <a:p>
            <a:pPr eaLnBrk="1" hangingPunct="1"/>
            <a:r>
              <a:rPr lang="en-US" altLang="en-US">
                <a:solidFill>
                  <a:schemeClr val="bg2"/>
                </a:solidFill>
                <a:latin typeface="Courier New" panose="02070309020205020404" pitchFamily="49" charset="0"/>
              </a:rPr>
              <a:t>elif score &gt;= 60.0:</a:t>
            </a:r>
          </a:p>
          <a:p>
            <a:pPr eaLnBrk="1" hangingPunct="1"/>
            <a:r>
              <a:rPr lang="en-US" altLang="en-US">
                <a:solidFill>
                  <a:schemeClr val="bg2"/>
                </a:solidFill>
                <a:latin typeface="Courier New" panose="02070309020205020404" pitchFamily="49" charset="0"/>
              </a:rPr>
              <a:t>    grade = 'D'</a:t>
            </a:r>
          </a:p>
          <a:p>
            <a:pPr eaLnBrk="1" hangingPunct="1"/>
            <a:r>
              <a:rPr lang="en-US" altLang="en-US">
                <a:solidFill>
                  <a:schemeClr val="bg2"/>
                </a:solidFill>
                <a:latin typeface="Courier New" panose="02070309020205020404" pitchFamily="49" charset="0"/>
              </a:rPr>
              <a:t>else:</a:t>
            </a:r>
          </a:p>
          <a:p>
            <a:pPr eaLnBrk="1" hangingPunct="1"/>
            <a:r>
              <a:rPr lang="en-US" altLang="en-US">
                <a:solidFill>
                  <a:schemeClr val="bg2"/>
                </a:solidFill>
                <a:latin typeface="Courier New" panose="02070309020205020404" pitchFamily="49" charset="0"/>
              </a:rPr>
              <a:t>    grade = 'F'</a:t>
            </a:r>
          </a:p>
        </p:txBody>
      </p:sp>
      <p:sp>
        <p:nvSpPr>
          <p:cNvPr id="33800"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Suppose score is 70.0</a:t>
            </a:r>
          </a:p>
        </p:txBody>
      </p:sp>
      <p:sp>
        <p:nvSpPr>
          <p:cNvPr id="33801" name="AutoShape 6"/>
          <p:cNvSpPr>
            <a:spLocks noChangeArrowheads="1"/>
          </p:cNvSpPr>
          <p:nvPr/>
        </p:nvSpPr>
        <p:spPr bwMode="auto">
          <a:xfrm>
            <a:off x="3810000" y="914400"/>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grade is C</a:t>
            </a:r>
          </a:p>
        </p:txBody>
      </p:sp>
      <p:sp>
        <p:nvSpPr>
          <p:cNvPr id="33802" name="Rectangle 7"/>
          <p:cNvSpPr>
            <a:spLocks noChangeArrowheads="1"/>
          </p:cNvSpPr>
          <p:nvPr/>
        </p:nvSpPr>
        <p:spPr bwMode="auto">
          <a:xfrm>
            <a:off x="381000" y="3429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xmlns="" val="287279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ACD307-5C9A-485C-82BA-BEDDF64B4A16}" type="slidenum">
              <a:rPr lang="en-US" altLang="en-US">
                <a:solidFill>
                  <a:srgbClr val="898989"/>
                </a:solidFill>
                <a:latin typeface="Calibri" panose="020F0502020204030204" pitchFamily="34" charset="0"/>
              </a:rPr>
              <a:pPr eaLnBrk="1" hangingPunct="1"/>
              <a:t>18</a:t>
            </a:fld>
            <a:endParaRPr lang="en-US" altLang="en-US">
              <a:solidFill>
                <a:srgbClr val="898989"/>
              </a:solidFill>
              <a:latin typeface="Calibri" panose="020F0502020204030204" pitchFamily="34" charset="0"/>
            </a:endParaRPr>
          </a:p>
        </p:txBody>
      </p:sp>
      <p:sp>
        <p:nvSpPr>
          <p:cNvPr id="134146" name="Rectangle 2"/>
          <p:cNvSpPr>
            <a:spLocks noGrp="1" noChangeArrowheads="1"/>
          </p:cNvSpPr>
          <p:nvPr>
            <p:ph type="title"/>
          </p:nvPr>
        </p:nvSpPr>
        <p:spPr>
          <a:xfrm>
            <a:off x="685800" y="0"/>
            <a:ext cx="8001000" cy="914400"/>
          </a:xfrm>
        </p:spPr>
        <p:txBody>
          <a:bodyPr/>
          <a:lstStyle/>
          <a:p>
            <a:pPr>
              <a:defRPr/>
            </a:pPr>
            <a:r>
              <a:rPr lang="en-US"/>
              <a:t>Trace if-else statement</a:t>
            </a:r>
          </a:p>
        </p:txBody>
      </p:sp>
      <p:sp>
        <p:nvSpPr>
          <p:cNvPr id="34822"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4823" name="Text Box 4"/>
          <p:cNvSpPr txBox="1">
            <a:spLocks noChangeArrowheads="1"/>
          </p:cNvSpPr>
          <p:nvPr/>
        </p:nvSpPr>
        <p:spPr bwMode="auto">
          <a:xfrm>
            <a:off x="381000" y="1524000"/>
            <a:ext cx="4421188" cy="3743325"/>
          </a:xfrm>
          <a:prstGeom prst="rect">
            <a:avLst/>
          </a:prstGeom>
          <a:solidFill>
            <a:schemeClr val="tx1"/>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2"/>
                </a:solidFill>
                <a:latin typeface="Courier New" panose="02070309020205020404" pitchFamily="49" charset="0"/>
              </a:rPr>
              <a:t>if score &gt;= 90.0:</a:t>
            </a:r>
          </a:p>
          <a:p>
            <a:pPr eaLnBrk="1" hangingPunct="1"/>
            <a:r>
              <a:rPr lang="en-US" altLang="en-US">
                <a:solidFill>
                  <a:schemeClr val="bg2"/>
                </a:solidFill>
                <a:latin typeface="Courier New" panose="02070309020205020404" pitchFamily="49" charset="0"/>
              </a:rPr>
              <a:t>    grade = 'A'</a:t>
            </a:r>
          </a:p>
          <a:p>
            <a:pPr eaLnBrk="1" hangingPunct="1"/>
            <a:r>
              <a:rPr lang="en-US" altLang="en-US">
                <a:solidFill>
                  <a:schemeClr val="bg2"/>
                </a:solidFill>
                <a:latin typeface="Courier New" panose="02070309020205020404" pitchFamily="49" charset="0"/>
              </a:rPr>
              <a:t>elif score &gt;= 80.0:</a:t>
            </a:r>
          </a:p>
          <a:p>
            <a:pPr eaLnBrk="1" hangingPunct="1"/>
            <a:r>
              <a:rPr lang="en-US" altLang="en-US">
                <a:solidFill>
                  <a:schemeClr val="bg2"/>
                </a:solidFill>
                <a:latin typeface="Courier New" panose="02070309020205020404" pitchFamily="49" charset="0"/>
              </a:rPr>
              <a:t>    grade = 'B'</a:t>
            </a:r>
          </a:p>
          <a:p>
            <a:pPr eaLnBrk="1" hangingPunct="1"/>
            <a:r>
              <a:rPr lang="en-US" altLang="en-US">
                <a:solidFill>
                  <a:schemeClr val="bg2"/>
                </a:solidFill>
                <a:latin typeface="Courier New" panose="02070309020205020404" pitchFamily="49" charset="0"/>
              </a:rPr>
              <a:t>elif score &gt;= 70.0:</a:t>
            </a:r>
          </a:p>
          <a:p>
            <a:pPr eaLnBrk="1" hangingPunct="1"/>
            <a:r>
              <a:rPr lang="en-US" altLang="en-US">
                <a:solidFill>
                  <a:schemeClr val="bg2"/>
                </a:solidFill>
                <a:latin typeface="Courier New" panose="02070309020205020404" pitchFamily="49" charset="0"/>
              </a:rPr>
              <a:t>    grade = 'C'</a:t>
            </a:r>
          </a:p>
          <a:p>
            <a:pPr eaLnBrk="1" hangingPunct="1"/>
            <a:r>
              <a:rPr lang="en-US" altLang="en-US">
                <a:solidFill>
                  <a:schemeClr val="bg2"/>
                </a:solidFill>
                <a:latin typeface="Courier New" panose="02070309020205020404" pitchFamily="49" charset="0"/>
              </a:rPr>
              <a:t>elif score &gt;= 60.0:</a:t>
            </a:r>
          </a:p>
          <a:p>
            <a:pPr eaLnBrk="1" hangingPunct="1"/>
            <a:r>
              <a:rPr lang="en-US" altLang="en-US">
                <a:solidFill>
                  <a:schemeClr val="bg2"/>
                </a:solidFill>
                <a:latin typeface="Courier New" panose="02070309020205020404" pitchFamily="49" charset="0"/>
              </a:rPr>
              <a:t>    grade = 'D'</a:t>
            </a:r>
          </a:p>
          <a:p>
            <a:pPr eaLnBrk="1" hangingPunct="1"/>
            <a:r>
              <a:rPr lang="en-US" altLang="en-US">
                <a:solidFill>
                  <a:schemeClr val="bg2"/>
                </a:solidFill>
                <a:latin typeface="Courier New" panose="02070309020205020404" pitchFamily="49" charset="0"/>
              </a:rPr>
              <a:t>else:</a:t>
            </a:r>
          </a:p>
          <a:p>
            <a:pPr eaLnBrk="1" hangingPunct="1"/>
            <a:r>
              <a:rPr lang="en-US" altLang="en-US">
                <a:solidFill>
                  <a:schemeClr val="bg2"/>
                </a:solidFill>
                <a:latin typeface="Courier New" panose="02070309020205020404" pitchFamily="49" charset="0"/>
              </a:rPr>
              <a:t>    grade = 'F'</a:t>
            </a:r>
          </a:p>
        </p:txBody>
      </p:sp>
      <p:sp>
        <p:nvSpPr>
          <p:cNvPr id="34824"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Suppose score is 70.0</a:t>
            </a:r>
          </a:p>
        </p:txBody>
      </p:sp>
      <p:sp>
        <p:nvSpPr>
          <p:cNvPr id="34825" name="Rectangle 8"/>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4826" name="Text Box 9"/>
          <p:cNvSpPr txBox="1">
            <a:spLocks noChangeArrowheads="1"/>
          </p:cNvSpPr>
          <p:nvPr/>
        </p:nvSpPr>
        <p:spPr bwMode="auto">
          <a:xfrm>
            <a:off x="381000" y="5257800"/>
            <a:ext cx="3048000" cy="457200"/>
          </a:xfrm>
          <a:prstGeom prst="rect">
            <a:avLst/>
          </a:prstGeom>
          <a:solidFill>
            <a:schemeClr val="tx1"/>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chemeClr val="bg2"/>
              </a:solidFill>
            </a:endParaRPr>
          </a:p>
        </p:txBody>
      </p:sp>
      <p:sp>
        <p:nvSpPr>
          <p:cNvPr id="34827" name="Rectangle 10"/>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4828" name="AutoShape 6"/>
          <p:cNvSpPr>
            <a:spLocks noChangeArrowheads="1"/>
          </p:cNvSpPr>
          <p:nvPr/>
        </p:nvSpPr>
        <p:spPr bwMode="auto">
          <a:xfrm>
            <a:off x="3810000" y="914400"/>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Exit the if statement</a:t>
            </a:r>
          </a:p>
        </p:txBody>
      </p:sp>
    </p:spTree>
    <p:extLst>
      <p:ext uri="{BB962C8B-B14F-4D97-AF65-F5344CB8AC3E}">
        <p14:creationId xmlns:p14="http://schemas.microsoft.com/office/powerpoint/2010/main" xmlns="" val="2821738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7DE951-6313-4EC9-B2F2-E630EA9F6E6F}" type="slidenum">
              <a:rPr lang="en-US" altLang="en-US">
                <a:solidFill>
                  <a:srgbClr val="898989"/>
                </a:solidFill>
                <a:latin typeface="Calibri" panose="020F0502020204030204" pitchFamily="34" charset="0"/>
              </a:rPr>
              <a:pPr eaLnBrk="1" hangingPunct="1"/>
              <a:t>19</a:t>
            </a:fld>
            <a:endParaRPr lang="en-US" altLang="en-US">
              <a:solidFill>
                <a:srgbClr val="898989"/>
              </a:solidFill>
              <a:latin typeface="Calibri" panose="020F0502020204030204" pitchFamily="34" charset="0"/>
            </a:endParaRPr>
          </a:p>
        </p:txBody>
      </p:sp>
      <p:sp>
        <p:nvSpPr>
          <p:cNvPr id="157698" name="Rectangle 2"/>
          <p:cNvSpPr>
            <a:spLocks noGrp="1" noChangeArrowheads="1"/>
          </p:cNvSpPr>
          <p:nvPr>
            <p:ph type="title"/>
          </p:nvPr>
        </p:nvSpPr>
        <p:spPr>
          <a:xfrm>
            <a:off x="533400" y="0"/>
            <a:ext cx="7772400" cy="1371600"/>
          </a:xfrm>
        </p:spPr>
        <p:txBody>
          <a:bodyPr/>
          <a:lstStyle/>
          <a:p>
            <a:pPr>
              <a:defRPr/>
            </a:pPr>
            <a:r>
              <a:rPr lang="en-US" dirty="0"/>
              <a:t>Logical Operators</a:t>
            </a:r>
          </a:p>
        </p:txBody>
      </p:sp>
      <p:sp>
        <p:nvSpPr>
          <p:cNvPr id="7175" name="Rectangle 5"/>
          <p:cNvSpPr>
            <a:spLocks noChangeArrowheads="1"/>
          </p:cNvSpPr>
          <p:nvPr/>
        </p:nvSpPr>
        <p:spPr bwMode="auto">
          <a:xfrm>
            <a:off x="0" y="29718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7170" name="Object 2"/>
          <p:cNvGraphicFramePr>
            <a:graphicFrameLocks noChangeAspect="1"/>
          </p:cNvGraphicFramePr>
          <p:nvPr/>
        </p:nvGraphicFramePr>
        <p:xfrm>
          <a:off x="501650" y="1508125"/>
          <a:ext cx="8102600" cy="2287588"/>
        </p:xfrm>
        <a:graphic>
          <a:graphicData uri="http://schemas.openxmlformats.org/presentationml/2006/ole">
            <p:oleObj spid="_x0000_s10247" name="Picture" r:id="rId4" imgW="3241390" imgH="913815" progId="Word.Picture.8">
              <p:embed/>
            </p:oleObj>
          </a:graphicData>
        </a:graphic>
      </p:graphicFrame>
    </p:spTree>
    <p:extLst>
      <p:ext uri="{BB962C8B-B14F-4D97-AF65-F5344CB8AC3E}">
        <p14:creationId xmlns:p14="http://schemas.microsoft.com/office/powerpoint/2010/main" xmlns="" val="14618527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xmlns="" id="{07B15568-E916-488F-A895-EEC506B1B976}"/>
              </a:ext>
            </a:extLst>
          </p:cNvPr>
          <p:cNvSpPr>
            <a:spLocks noGrp="1"/>
          </p:cNvSpPr>
          <p:nvPr>
            <p:ph idx="1"/>
          </p:nvPr>
        </p:nvSpPr>
        <p:spPr bwMode="auto">
          <a:xfrm>
            <a:off x="4703763" y="1028700"/>
            <a:ext cx="3668712" cy="48736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z="2400">
              <a:latin typeface="Casper"/>
              <a:cs typeface="Arial" panose="020B0604020202020204" pitchFamily="34" charset="0"/>
            </a:endParaRPr>
          </a:p>
          <a:p>
            <a:endParaRPr lang="en-US" altLang="en-US" sz="2400">
              <a:latin typeface="Casper"/>
              <a:cs typeface="Arial" panose="020B0604020202020204" pitchFamily="34" charset="0"/>
            </a:endParaRPr>
          </a:p>
        </p:txBody>
      </p:sp>
      <p:sp>
        <p:nvSpPr>
          <p:cNvPr id="5" name="Slide Number Placeholder 4">
            <a:extLst>
              <a:ext uri="{FF2B5EF4-FFF2-40B4-BE49-F238E27FC236}">
                <a16:creationId xmlns:a16="http://schemas.microsoft.com/office/drawing/2014/main" xmlns="" id="{65658ABC-67DB-482C-9906-F2D7F95DE5BD}"/>
              </a:ext>
            </a:extLst>
          </p:cNvPr>
          <p:cNvSpPr>
            <a:spLocks noGrp="1"/>
          </p:cNvSpPr>
          <p:nvPr>
            <p:ph type="sldNum" sz="quarter" idx="12"/>
          </p:nvPr>
        </p:nvSpPr>
        <p:spPr>
          <a:xfrm>
            <a:off x="6629400" y="6356350"/>
            <a:ext cx="20574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D55A82-1F78-4184-9F73-0E0CDE8CD5D0}"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
        <p:nvSpPr>
          <p:cNvPr id="19460" name="Title 7">
            <a:extLst>
              <a:ext uri="{FF2B5EF4-FFF2-40B4-BE49-F238E27FC236}">
                <a16:creationId xmlns:a16="http://schemas.microsoft.com/office/drawing/2014/main" xmlns="" id="{4B40A844-A48D-4B22-A38E-297E9E692D21}"/>
              </a:ext>
            </a:extLst>
          </p:cNvPr>
          <p:cNvSpPr txBox="1">
            <a:spLocks noGrp="1" noChangeArrowheads="1"/>
          </p:cNvSpPr>
          <p:nvPr>
            <p:ph type="title"/>
          </p:nvPr>
        </p:nvSpPr>
        <p:spPr bwMode="auto">
          <a:xfrm>
            <a:off x="336550" y="1735118"/>
            <a:ext cx="3343275" cy="95410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spAutoFit/>
          </a:bodyPr>
          <a:lstStyle/>
          <a:p>
            <a:pPr algn="ctr"/>
            <a:r>
              <a:rPr lang="en-US" altLang="en-US" sz="2800" dirty="0"/>
              <a:t>CONTROL STRUCTURES</a:t>
            </a:r>
            <a:endParaRPr lang="en-US" altLang="en-US" sz="1600" dirty="0">
              <a:latin typeface="Raleway ExtraBold"/>
            </a:endParaRPr>
          </a:p>
        </p:txBody>
      </p:sp>
      <p:sp>
        <p:nvSpPr>
          <p:cNvPr id="2" name="Rectangle 1">
            <a:extLst>
              <a:ext uri="{FF2B5EF4-FFF2-40B4-BE49-F238E27FC236}">
                <a16:creationId xmlns:a16="http://schemas.microsoft.com/office/drawing/2014/main" xmlns="" id="{82DEE877-A904-4537-A9F6-06105AA69A71}"/>
              </a:ext>
            </a:extLst>
          </p:cNvPr>
          <p:cNvSpPr/>
          <p:nvPr/>
        </p:nvSpPr>
        <p:spPr>
          <a:xfrm>
            <a:off x="4508500" y="838200"/>
            <a:ext cx="386397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xmlns="" id="{DE2D7C86-53D7-4DD2-9CC5-9A79FA395954}"/>
              </a:ext>
            </a:extLst>
          </p:cNvPr>
          <p:cNvSpPr/>
          <p:nvPr/>
        </p:nvSpPr>
        <p:spPr>
          <a:xfrm>
            <a:off x="8413750" y="6324600"/>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6" name="Table 5">
            <a:extLst>
              <a:ext uri="{FF2B5EF4-FFF2-40B4-BE49-F238E27FC236}">
                <a16:creationId xmlns:a16="http://schemas.microsoft.com/office/drawing/2014/main" xmlns="" id="{3F7CCB91-B375-4CEF-A547-AE1B7313FCBE}"/>
              </a:ext>
            </a:extLst>
          </p:cNvPr>
          <p:cNvGraphicFramePr>
            <a:graphicFrameLocks noGrp="1"/>
          </p:cNvGraphicFramePr>
          <p:nvPr/>
        </p:nvGraphicFramePr>
        <p:xfrm>
          <a:off x="141288" y="3721100"/>
          <a:ext cx="4278312" cy="2693200"/>
        </p:xfrm>
        <a:graphic>
          <a:graphicData uri="http://schemas.openxmlformats.org/drawingml/2006/table">
            <a:tbl>
              <a:tblPr firstRow="1" firstCol="1" bandRow="1">
                <a:tableStyleId>{5940675A-B579-460E-94D1-54222C63F5DA}</a:tableStyleId>
              </a:tblPr>
              <a:tblGrid>
                <a:gridCol w="645983">
                  <a:extLst>
                    <a:ext uri="{9D8B030D-6E8A-4147-A177-3AD203B41FA5}">
                      <a16:colId xmlns:a16="http://schemas.microsoft.com/office/drawing/2014/main" xmlns="" val="20000"/>
                    </a:ext>
                  </a:extLst>
                </a:gridCol>
                <a:gridCol w="2852165">
                  <a:extLst>
                    <a:ext uri="{9D8B030D-6E8A-4147-A177-3AD203B41FA5}">
                      <a16:colId xmlns:a16="http://schemas.microsoft.com/office/drawing/2014/main" xmlns="" val="20001"/>
                    </a:ext>
                  </a:extLst>
                </a:gridCol>
                <a:gridCol w="780164">
                  <a:extLst>
                    <a:ext uri="{9D8B030D-6E8A-4147-A177-3AD203B41FA5}">
                      <a16:colId xmlns:a16="http://schemas.microsoft.com/office/drawing/2014/main" xmlns="" val="20002"/>
                    </a:ext>
                  </a:extLst>
                </a:gridCol>
              </a:tblGrid>
              <a:tr h="565605">
                <a:tc>
                  <a:txBody>
                    <a:bodyPr/>
                    <a:lstStyle/>
                    <a:p>
                      <a:pPr marL="0" marR="0">
                        <a:lnSpc>
                          <a:spcPct val="115000"/>
                        </a:lnSpc>
                        <a:spcBef>
                          <a:spcPts val="0"/>
                        </a:spcBef>
                        <a:spcAft>
                          <a:spcPts val="0"/>
                        </a:spcAft>
                      </a:pPr>
                      <a:r>
                        <a:rPr lang="en-US" sz="1200" dirty="0">
                          <a:effectLst/>
                        </a:rPr>
                        <a:t>CO Number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Title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Level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xmlns="" val="10000"/>
                  </a:ext>
                </a:extLst>
              </a:tr>
              <a:tr h="624097">
                <a:tc>
                  <a:txBody>
                    <a:bodyPr/>
                    <a:lstStyle/>
                    <a:p>
                      <a:pPr marL="0" marR="0">
                        <a:lnSpc>
                          <a:spcPct val="115000"/>
                        </a:lnSpc>
                        <a:spcBef>
                          <a:spcPts val="0"/>
                        </a:spcBef>
                        <a:spcAft>
                          <a:spcPts val="0"/>
                        </a:spcAft>
                      </a:pPr>
                      <a:r>
                        <a:rPr lang="en-US" sz="1200" b="1" dirty="0">
                          <a:solidFill>
                            <a:srgbClr val="FF0000"/>
                          </a:solidFill>
                          <a:effectLst/>
                        </a:rPr>
                        <a:t>CO1</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GB" sz="1200" dirty="0">
                          <a:effectLst/>
                          <a:latin typeface="Times New Roman" panose="02020603050405020304" pitchFamily="18" charset="0"/>
                          <a:ea typeface="Calibri" panose="020F0502020204030204" pitchFamily="34" charset="0"/>
                          <a:cs typeface="Symbol" panose="05050102010706020507" pitchFamily="18" charset="2"/>
                        </a:rPr>
                        <a:t>To provide conceptual understanding of Python basics.</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b="1" dirty="0">
                          <a:solidFill>
                            <a:srgbClr val="FF0000"/>
                          </a:solidFill>
                          <a:effectLst/>
                        </a:rPr>
                        <a:t>Remember</a:t>
                      </a:r>
                      <a:endParaRPr lang="en-US" sz="1100" b="1" dirty="0">
                        <a:solidFill>
                          <a:srgbClr val="FF0000"/>
                        </a:solidFill>
                        <a:effectLst/>
                      </a:endParaRPr>
                    </a:p>
                    <a:p>
                      <a:pPr marL="0" marR="0">
                        <a:lnSpc>
                          <a:spcPct val="115000"/>
                        </a:lnSpc>
                        <a:spcBef>
                          <a:spcPts val="0"/>
                        </a:spcBef>
                        <a:spcAft>
                          <a:spcPts val="0"/>
                        </a:spcAft>
                      </a:pPr>
                      <a:r>
                        <a:rPr lang="en-US" sz="1200" b="1" dirty="0">
                          <a:solidFill>
                            <a:srgbClr val="FF0000"/>
                          </a:solidFill>
                          <a:effectLst/>
                        </a:rPr>
                        <a:t> </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xmlns="" val="10001"/>
                  </a:ext>
                </a:extLst>
              </a:tr>
              <a:tr h="655411">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CO2</a:t>
                      </a: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GB" sz="1200" kern="1200" dirty="0">
                          <a:solidFill>
                            <a:schemeClr val="tx1"/>
                          </a:solidFill>
                          <a:effectLst/>
                          <a:latin typeface="Times New Roman" panose="02020603050405020304" pitchFamily="18" charset="0"/>
                          <a:ea typeface="Calibri" panose="020F0502020204030204" pitchFamily="34" charset="0"/>
                          <a:cs typeface="Symbol" panose="05050102010706020507" pitchFamily="18" charset="2"/>
                        </a:rPr>
                        <a:t>To develop basic skills of implementing Object Oriented Programming features using - Python</a:t>
                      </a:r>
                      <a:endParaRPr lang="en-IN" sz="1200" kern="1200" dirty="0">
                        <a:solidFill>
                          <a:schemeClr val="tx1"/>
                        </a:solidFill>
                        <a:effectLst/>
                        <a:latin typeface="Times New Roman" panose="02020603050405020304" pitchFamily="18"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Understand </a:t>
                      </a:r>
                    </a:p>
                    <a:p>
                      <a:pPr marL="0" marR="0">
                        <a:lnSpc>
                          <a:spcPct val="115000"/>
                        </a:lnSpc>
                        <a:spcBef>
                          <a:spcPts val="0"/>
                        </a:spcBef>
                        <a:spcAft>
                          <a:spcPts val="0"/>
                        </a:spcAft>
                      </a:pPr>
                      <a:r>
                        <a:rPr lang="en-US" sz="1200" kern="1200" dirty="0">
                          <a:solidFill>
                            <a:schemeClr val="tx1"/>
                          </a:solidFill>
                          <a:effectLst/>
                          <a:latin typeface="+mn-lt"/>
                          <a:ea typeface="+mn-ea"/>
                          <a:cs typeface="+mn-cs"/>
                        </a:rPr>
                        <a:t> </a:t>
                      </a:r>
                    </a:p>
                  </a:txBody>
                  <a:tcPr marL="51434" marR="51434" marT="0" marB="0"/>
                </a:tc>
                <a:extLst>
                  <a:ext uri="{0D108BD9-81ED-4DB2-BD59-A6C34878D82A}">
                    <a16:rowId xmlns:a16="http://schemas.microsoft.com/office/drawing/2014/main" xmlns="" val="10002"/>
                  </a:ext>
                </a:extLst>
              </a:tr>
              <a:tr h="836272">
                <a:tc>
                  <a:txBody>
                    <a:bodyPr/>
                    <a:lstStyle/>
                    <a:p>
                      <a:pPr marL="0" marR="0">
                        <a:lnSpc>
                          <a:spcPct val="115000"/>
                        </a:lnSpc>
                        <a:spcBef>
                          <a:spcPts val="0"/>
                        </a:spcBef>
                        <a:spcAft>
                          <a:spcPts val="0"/>
                        </a:spcAft>
                      </a:pPr>
                      <a:r>
                        <a:rPr lang="en-US" sz="1200">
                          <a:effectLst/>
                        </a:rPr>
                        <a:t>CO3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GB" sz="1200" baseline="0" dirty="0">
                          <a:effectLst/>
                          <a:latin typeface="Times New Roman" panose="02020603050405020304" pitchFamily="18" charset="0"/>
                          <a:ea typeface="Calibri" panose="020F0502020204030204" pitchFamily="34" charset="0"/>
                          <a:cs typeface="Symbol" panose="05050102010706020507" pitchFamily="18" charset="2"/>
                        </a:rPr>
                        <a:t>To learn data handling and data visualization in Python.</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51434" marR="51434" marT="0" marB="0"/>
                </a:tc>
                <a:tc>
                  <a:txBody>
                    <a:bodyPr/>
                    <a:lstStyle/>
                    <a:p>
                      <a:pPr marL="0" marR="0">
                        <a:lnSpc>
                          <a:spcPct val="115000"/>
                        </a:lnSpc>
                        <a:spcBef>
                          <a:spcPts val="0"/>
                        </a:spcBef>
                        <a:spcAft>
                          <a:spcPts val="0"/>
                        </a:spcAft>
                      </a:pPr>
                      <a:r>
                        <a:rPr lang="en-US" sz="1200" dirty="0">
                          <a:effectLst/>
                        </a:rPr>
                        <a:t>Analysis and application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xmlns="" val="10003"/>
                  </a:ext>
                </a:extLst>
              </a:tr>
            </a:tbl>
          </a:graphicData>
        </a:graphic>
      </p:graphicFrame>
      <p:sp>
        <p:nvSpPr>
          <p:cNvPr id="19485" name="Rectangle 10">
            <a:extLst>
              <a:ext uri="{FF2B5EF4-FFF2-40B4-BE49-F238E27FC236}">
                <a16:creationId xmlns:a16="http://schemas.microsoft.com/office/drawing/2014/main" xmlns="" id="{6FF70387-0658-4C5D-8743-2421C1908ACC}"/>
              </a:ext>
            </a:extLst>
          </p:cNvPr>
          <p:cNvSpPr>
            <a:spLocks noChangeArrowheads="1"/>
          </p:cNvSpPr>
          <p:nvPr/>
        </p:nvSpPr>
        <p:spPr bwMode="auto">
          <a:xfrm>
            <a:off x="60325" y="3171825"/>
            <a:ext cx="274955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Course Outcome </a:t>
            </a:r>
          </a:p>
        </p:txBody>
      </p:sp>
      <p:cxnSp>
        <p:nvCxnSpPr>
          <p:cNvPr id="14" name="Straight Arrow Connector 13">
            <a:extLst>
              <a:ext uri="{FF2B5EF4-FFF2-40B4-BE49-F238E27FC236}">
                <a16:creationId xmlns:a16="http://schemas.microsoft.com/office/drawing/2014/main" xmlns="" id="{969001D4-154F-4491-85F7-FACA55792BE4}"/>
              </a:ext>
            </a:extLst>
          </p:cNvPr>
          <p:cNvCxnSpPr/>
          <p:nvPr/>
        </p:nvCxnSpPr>
        <p:spPr>
          <a:xfrm flipV="1">
            <a:off x="4056856" y="3525044"/>
            <a:ext cx="1997075" cy="1087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CCF4DACE-BDB6-47B6-A214-D4F09511CC8E}"/>
              </a:ext>
            </a:extLst>
          </p:cNvPr>
          <p:cNvSpPr/>
          <p:nvPr/>
        </p:nvSpPr>
        <p:spPr>
          <a:xfrm>
            <a:off x="6151563" y="3125788"/>
            <a:ext cx="2017712" cy="9429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Will be covered in this lecture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763AF0-EB97-4E13-9FD2-470E6AD1C421}" type="slidenum">
              <a:rPr lang="en-US" altLang="en-US">
                <a:solidFill>
                  <a:srgbClr val="898989"/>
                </a:solidFill>
                <a:latin typeface="Calibri" panose="020F0502020204030204" pitchFamily="34" charset="0"/>
              </a:rPr>
              <a:pPr eaLnBrk="1" hangingPunct="1"/>
              <a:t>20</a:t>
            </a:fld>
            <a:endParaRPr lang="en-US" altLang="en-US">
              <a:solidFill>
                <a:srgbClr val="898989"/>
              </a:solidFill>
              <a:latin typeface="Calibri" panose="020F0502020204030204" pitchFamily="34" charset="0"/>
            </a:endParaRPr>
          </a:p>
        </p:txBody>
      </p:sp>
      <p:sp>
        <p:nvSpPr>
          <p:cNvPr id="273410" name="Rectangle 2"/>
          <p:cNvSpPr>
            <a:spLocks noGrp="1" noChangeArrowheads="1"/>
          </p:cNvSpPr>
          <p:nvPr>
            <p:ph type="title"/>
          </p:nvPr>
        </p:nvSpPr>
        <p:spPr>
          <a:xfrm>
            <a:off x="533400" y="0"/>
            <a:ext cx="7772400" cy="1371600"/>
          </a:xfrm>
        </p:spPr>
        <p:txBody>
          <a:bodyPr/>
          <a:lstStyle/>
          <a:p>
            <a:pPr>
              <a:defRPr/>
            </a:pPr>
            <a:r>
              <a:rPr lang="en-US" dirty="0"/>
              <a:t>Truth Table for Operator not</a:t>
            </a:r>
          </a:p>
        </p:txBody>
      </p:sp>
      <p:sp>
        <p:nvSpPr>
          <p:cNvPr id="8199" name="Rectangle 4"/>
          <p:cNvSpPr>
            <a:spLocks noChangeArrowheads="1"/>
          </p:cNvSpPr>
          <p:nvPr/>
        </p:nvSpPr>
        <p:spPr bwMode="auto">
          <a:xfrm>
            <a:off x="2052638" y="301942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200" name="Rectangle 5"/>
          <p:cNvSpPr>
            <a:spLocks noChangeArrowheads="1"/>
          </p:cNvSpPr>
          <p:nvPr/>
        </p:nvSpPr>
        <p:spPr bwMode="auto">
          <a:xfrm>
            <a:off x="0" y="29718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201" name="Rectangle 6"/>
          <p:cNvSpPr>
            <a:spLocks noChangeArrowheads="1"/>
          </p:cNvSpPr>
          <p:nvPr/>
        </p:nvSpPr>
        <p:spPr bwMode="auto">
          <a:xfrm>
            <a:off x="0" y="30210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202" name="Rectangle 7"/>
          <p:cNvSpPr>
            <a:spLocks noChangeArrowheads="1"/>
          </p:cNvSpPr>
          <p:nvPr/>
        </p:nvSpPr>
        <p:spPr bwMode="auto">
          <a:xfrm>
            <a:off x="0" y="30210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203" name="Rectangle 10"/>
          <p:cNvSpPr>
            <a:spLocks noChangeArrowheads="1"/>
          </p:cNvSpPr>
          <p:nvPr/>
        </p:nvSpPr>
        <p:spPr bwMode="auto">
          <a:xfrm>
            <a:off x="0" y="301942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8194" name="Object 2"/>
          <p:cNvGraphicFramePr>
            <a:graphicFrameLocks noChangeAspect="1"/>
          </p:cNvGraphicFramePr>
          <p:nvPr/>
        </p:nvGraphicFramePr>
        <p:xfrm>
          <a:off x="146050" y="1470025"/>
          <a:ext cx="8885238" cy="1331913"/>
        </p:xfrm>
        <a:graphic>
          <a:graphicData uri="http://schemas.openxmlformats.org/presentationml/2006/ole">
            <p:oleObj spid="_x0000_s11271" name="Picture" r:id="rId4" imgW="5486400" imgH="812800" progId="Word.Picture.8">
              <p:embed/>
            </p:oleObj>
          </a:graphicData>
        </a:graphic>
      </p:graphicFrame>
    </p:spTree>
    <p:extLst>
      <p:ext uri="{BB962C8B-B14F-4D97-AF65-F5344CB8AC3E}">
        <p14:creationId xmlns:p14="http://schemas.microsoft.com/office/powerpoint/2010/main" xmlns="" val="243605235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0FD42E-398C-4A66-9312-1EB962682091}" type="slidenum">
              <a:rPr lang="en-US" altLang="en-US">
                <a:solidFill>
                  <a:srgbClr val="898989"/>
                </a:solidFill>
                <a:latin typeface="Calibri" panose="020F0502020204030204" pitchFamily="34" charset="0"/>
              </a:rPr>
              <a:pPr eaLnBrk="1" hangingPunct="1"/>
              <a:t>21</a:t>
            </a:fld>
            <a:endParaRPr lang="en-US" altLang="en-US">
              <a:solidFill>
                <a:srgbClr val="898989"/>
              </a:solidFill>
              <a:latin typeface="Calibri" panose="020F0502020204030204" pitchFamily="34" charset="0"/>
            </a:endParaRPr>
          </a:p>
        </p:txBody>
      </p:sp>
      <p:sp>
        <p:nvSpPr>
          <p:cNvPr id="275458" name="Rectangle 2"/>
          <p:cNvSpPr>
            <a:spLocks noGrp="1" noChangeArrowheads="1"/>
          </p:cNvSpPr>
          <p:nvPr>
            <p:ph type="title"/>
          </p:nvPr>
        </p:nvSpPr>
        <p:spPr>
          <a:xfrm>
            <a:off x="533400" y="0"/>
            <a:ext cx="7772400" cy="1371600"/>
          </a:xfrm>
        </p:spPr>
        <p:txBody>
          <a:bodyPr/>
          <a:lstStyle/>
          <a:p>
            <a:pPr>
              <a:defRPr/>
            </a:pPr>
            <a:r>
              <a:rPr lang="en-US" dirty="0"/>
              <a:t>Truth Table for Operator and</a:t>
            </a:r>
          </a:p>
        </p:txBody>
      </p:sp>
      <p:sp>
        <p:nvSpPr>
          <p:cNvPr id="9223" name="Rectangle 3"/>
          <p:cNvSpPr>
            <a:spLocks noChangeArrowheads="1"/>
          </p:cNvSpPr>
          <p:nvPr/>
        </p:nvSpPr>
        <p:spPr bwMode="auto">
          <a:xfrm>
            <a:off x="2052638" y="27955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24" name="Rectangle 4"/>
          <p:cNvSpPr>
            <a:spLocks noChangeArrowheads="1"/>
          </p:cNvSpPr>
          <p:nvPr/>
        </p:nvSpPr>
        <p:spPr bwMode="auto">
          <a:xfrm>
            <a:off x="0" y="27241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25" name="Rectangle 5"/>
          <p:cNvSpPr>
            <a:spLocks noChangeArrowheads="1"/>
          </p:cNvSpPr>
          <p:nvPr/>
        </p:nvSpPr>
        <p:spPr bwMode="auto">
          <a:xfrm>
            <a:off x="0" y="28114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26" name="Rectangle 8"/>
          <p:cNvSpPr>
            <a:spLocks noChangeArrowheads="1"/>
          </p:cNvSpPr>
          <p:nvPr/>
        </p:nvSpPr>
        <p:spPr bwMode="auto">
          <a:xfrm>
            <a:off x="0" y="28098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9218" name="Object 2"/>
          <p:cNvGraphicFramePr>
            <a:graphicFrameLocks noChangeAspect="1"/>
          </p:cNvGraphicFramePr>
          <p:nvPr/>
        </p:nvGraphicFramePr>
        <p:xfrm>
          <a:off x="85725" y="1622425"/>
          <a:ext cx="9051925" cy="2074863"/>
        </p:xfrm>
        <a:graphic>
          <a:graphicData uri="http://schemas.openxmlformats.org/presentationml/2006/ole">
            <p:oleObj spid="_x0000_s12295" name="Picture" r:id="rId4" imgW="5422900" imgH="1231900" progId="Word.Picture.8">
              <p:embed/>
            </p:oleObj>
          </a:graphicData>
        </a:graphic>
      </p:graphicFrame>
    </p:spTree>
    <p:extLst>
      <p:ext uri="{BB962C8B-B14F-4D97-AF65-F5344CB8AC3E}">
        <p14:creationId xmlns:p14="http://schemas.microsoft.com/office/powerpoint/2010/main" xmlns="" val="1546199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B5FA45-3DCC-4A9E-B56C-01D5F6774B1E}" type="slidenum">
              <a:rPr lang="en-US" altLang="en-US">
                <a:solidFill>
                  <a:srgbClr val="898989"/>
                </a:solidFill>
                <a:latin typeface="Calibri" panose="020F0502020204030204" pitchFamily="34" charset="0"/>
              </a:rPr>
              <a:pPr eaLnBrk="1" hangingPunct="1"/>
              <a:t>22</a:t>
            </a:fld>
            <a:endParaRPr lang="en-US" altLang="en-US">
              <a:solidFill>
                <a:srgbClr val="898989"/>
              </a:solidFill>
              <a:latin typeface="Calibri" panose="020F0502020204030204" pitchFamily="34" charset="0"/>
            </a:endParaRPr>
          </a:p>
        </p:txBody>
      </p:sp>
      <p:sp>
        <p:nvSpPr>
          <p:cNvPr id="277506" name="Rectangle 2"/>
          <p:cNvSpPr>
            <a:spLocks noGrp="1" noChangeArrowheads="1"/>
          </p:cNvSpPr>
          <p:nvPr>
            <p:ph type="title"/>
          </p:nvPr>
        </p:nvSpPr>
        <p:spPr>
          <a:xfrm>
            <a:off x="533400" y="0"/>
            <a:ext cx="7772400" cy="1371600"/>
          </a:xfrm>
        </p:spPr>
        <p:txBody>
          <a:bodyPr/>
          <a:lstStyle/>
          <a:p>
            <a:pPr>
              <a:defRPr/>
            </a:pPr>
            <a:r>
              <a:rPr lang="en-US" dirty="0"/>
              <a:t>Truth Table for Operator or</a:t>
            </a:r>
          </a:p>
        </p:txBody>
      </p:sp>
      <p:sp>
        <p:nvSpPr>
          <p:cNvPr id="10247" name="Rectangle 3"/>
          <p:cNvSpPr>
            <a:spLocks noChangeArrowheads="1"/>
          </p:cNvSpPr>
          <p:nvPr/>
        </p:nvSpPr>
        <p:spPr bwMode="auto">
          <a:xfrm>
            <a:off x="2052638" y="27955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48" name="Rectangle 4"/>
          <p:cNvSpPr>
            <a:spLocks noChangeArrowheads="1"/>
          </p:cNvSpPr>
          <p:nvPr/>
        </p:nvSpPr>
        <p:spPr bwMode="auto">
          <a:xfrm>
            <a:off x="0" y="27924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49" name="Rectangle 5"/>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50" name="Rectangle 8"/>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0242" name="Object 2"/>
          <p:cNvGraphicFramePr>
            <a:graphicFrameLocks noChangeAspect="1"/>
          </p:cNvGraphicFramePr>
          <p:nvPr/>
        </p:nvGraphicFramePr>
        <p:xfrm>
          <a:off x="120650" y="1587500"/>
          <a:ext cx="8824913" cy="1911350"/>
        </p:xfrm>
        <a:graphic>
          <a:graphicData uri="http://schemas.openxmlformats.org/presentationml/2006/ole">
            <p:oleObj spid="_x0000_s13319" name="Picture" r:id="rId4" imgW="5626100" imgH="1219200" progId="Word.Picture.8">
              <p:embed/>
            </p:oleObj>
          </a:graphicData>
        </a:graphic>
      </p:graphicFrame>
    </p:spTree>
    <p:extLst>
      <p:ext uri="{BB962C8B-B14F-4D97-AF65-F5344CB8AC3E}">
        <p14:creationId xmlns:p14="http://schemas.microsoft.com/office/powerpoint/2010/main" xmlns="" val="58612580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B62C33-54AE-40DC-9C04-2730CB3301A9}" type="slidenum">
              <a:rPr lang="en-US" altLang="en-US">
                <a:solidFill>
                  <a:srgbClr val="898989"/>
                </a:solidFill>
                <a:latin typeface="Calibri" panose="020F0502020204030204" pitchFamily="34" charset="0"/>
              </a:rPr>
              <a:pPr eaLnBrk="1" hangingPunct="1"/>
              <a:t>23</a:t>
            </a:fld>
            <a:endParaRPr lang="en-US" altLang="en-US">
              <a:solidFill>
                <a:srgbClr val="898989"/>
              </a:solidFill>
              <a:latin typeface="Calibri" panose="020F0502020204030204" pitchFamily="34" charset="0"/>
            </a:endParaRPr>
          </a:p>
        </p:txBody>
      </p:sp>
      <p:sp>
        <p:nvSpPr>
          <p:cNvPr id="94210" name="Rectangle 2"/>
          <p:cNvSpPr>
            <a:spLocks noGrp="1" noChangeArrowheads="1"/>
          </p:cNvSpPr>
          <p:nvPr>
            <p:ph type="title"/>
          </p:nvPr>
        </p:nvSpPr>
        <p:spPr>
          <a:xfrm>
            <a:off x="685800" y="228600"/>
            <a:ext cx="7772400" cy="609600"/>
          </a:xfrm>
        </p:spPr>
        <p:txBody>
          <a:bodyPr/>
          <a:lstStyle/>
          <a:p>
            <a:pPr>
              <a:defRPr/>
            </a:pPr>
            <a:r>
              <a:rPr lang="en-US" dirty="0"/>
              <a:t>Conditional Operator</a:t>
            </a:r>
            <a:endParaRPr lang="en-US" dirty="0">
              <a:latin typeface="Book Antiqua" pitchFamily="18" charset="0"/>
            </a:endParaRPr>
          </a:p>
        </p:txBody>
      </p:sp>
      <p:sp>
        <p:nvSpPr>
          <p:cNvPr id="35846" name="Rectangle 3"/>
          <p:cNvSpPr>
            <a:spLocks noGrp="1" noChangeArrowheads="1"/>
          </p:cNvSpPr>
          <p:nvPr>
            <p:ph type="body" idx="1"/>
          </p:nvPr>
        </p:nvSpPr>
        <p:spPr bwMode="auto">
          <a:xfrm>
            <a:off x="304800" y="1371600"/>
            <a:ext cx="8534400" cy="43227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en-US" b="1"/>
              <a:t>if</a:t>
            </a:r>
            <a:r>
              <a:rPr lang="en-US" altLang="en-US"/>
              <a:t> x &gt; 0: </a:t>
            </a:r>
          </a:p>
          <a:p>
            <a:pPr>
              <a:buFont typeface="Monotype Sorts" pitchFamily="2" charset="2"/>
              <a:buNone/>
            </a:pPr>
            <a:r>
              <a:rPr lang="en-US" altLang="en-US"/>
              <a:t>    y = 1</a:t>
            </a:r>
            <a:endParaRPr lang="en-US" altLang="en-US" b="1"/>
          </a:p>
          <a:p>
            <a:pPr>
              <a:buFont typeface="Monotype Sorts" pitchFamily="2" charset="2"/>
              <a:buNone/>
            </a:pPr>
            <a:r>
              <a:rPr lang="en-US" altLang="en-US" b="1"/>
              <a:t>else: </a:t>
            </a:r>
            <a:endParaRPr lang="en-US" altLang="en-US"/>
          </a:p>
          <a:p>
            <a:pPr>
              <a:buFont typeface="Monotype Sorts" pitchFamily="2" charset="2"/>
              <a:buNone/>
            </a:pPr>
            <a:r>
              <a:rPr lang="en-US" altLang="en-US"/>
              <a:t>    y = -1</a:t>
            </a:r>
          </a:p>
          <a:p>
            <a:pPr>
              <a:buFont typeface="Monotype Sorts" pitchFamily="2" charset="2"/>
              <a:buNone/>
            </a:pPr>
            <a:endParaRPr lang="en-US" altLang="en-US"/>
          </a:p>
          <a:p>
            <a:pPr>
              <a:lnSpc>
                <a:spcPct val="90000"/>
              </a:lnSpc>
              <a:spcBef>
                <a:spcPct val="0"/>
              </a:spcBef>
              <a:buFont typeface="Monotype Sorts" pitchFamily="2" charset="2"/>
              <a:buNone/>
            </a:pPr>
            <a:r>
              <a:rPr lang="en-US" altLang="en-US"/>
              <a:t>is equivalent to</a:t>
            </a:r>
          </a:p>
          <a:p>
            <a:pPr>
              <a:lnSpc>
                <a:spcPct val="90000"/>
              </a:lnSpc>
              <a:spcBef>
                <a:spcPct val="0"/>
              </a:spcBef>
              <a:buFont typeface="Monotype Sorts" pitchFamily="2" charset="2"/>
              <a:buNone/>
            </a:pPr>
            <a:endParaRPr lang="en-US" altLang="en-US"/>
          </a:p>
          <a:p>
            <a:pPr>
              <a:lnSpc>
                <a:spcPct val="90000"/>
              </a:lnSpc>
              <a:spcBef>
                <a:spcPct val="0"/>
              </a:spcBef>
              <a:buFont typeface="Monotype Sorts" pitchFamily="2" charset="2"/>
              <a:buNone/>
            </a:pPr>
            <a:r>
              <a:rPr lang="en-US" altLang="en-US"/>
              <a:t>y = 1 if x &gt; 0 else -1</a:t>
            </a:r>
          </a:p>
          <a:p>
            <a:pPr>
              <a:lnSpc>
                <a:spcPct val="90000"/>
              </a:lnSpc>
              <a:spcBef>
                <a:spcPct val="0"/>
              </a:spcBef>
              <a:buFont typeface="Monotype Sorts" pitchFamily="2" charset="2"/>
              <a:buNone/>
            </a:pPr>
            <a:endParaRPr lang="en-US" altLang="en-US"/>
          </a:p>
          <a:p>
            <a:pPr>
              <a:lnSpc>
                <a:spcPct val="90000"/>
              </a:lnSpc>
              <a:spcBef>
                <a:spcPct val="0"/>
              </a:spcBef>
              <a:buFont typeface="Monotype Sorts" pitchFamily="2" charset="2"/>
              <a:buNone/>
            </a:pPr>
            <a:r>
              <a:rPr lang="en-US" altLang="en-US"/>
              <a:t>expression1 </a:t>
            </a:r>
            <a:r>
              <a:rPr lang="en-US" altLang="en-US" b="1"/>
              <a:t>if</a:t>
            </a:r>
            <a:r>
              <a:rPr lang="en-US" altLang="en-US"/>
              <a:t> boolean-expression </a:t>
            </a:r>
            <a:r>
              <a:rPr lang="en-US" altLang="en-US" b="1"/>
              <a:t>else</a:t>
            </a:r>
            <a:r>
              <a:rPr lang="en-US" altLang="en-US"/>
              <a:t> expression2</a:t>
            </a:r>
          </a:p>
        </p:txBody>
      </p:sp>
    </p:spTree>
    <p:extLst>
      <p:ext uri="{BB962C8B-B14F-4D97-AF65-F5344CB8AC3E}">
        <p14:creationId xmlns:p14="http://schemas.microsoft.com/office/powerpoint/2010/main" xmlns="" val="788729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E94C71-08DB-479F-ADF3-037691BE4095}" type="slidenum">
              <a:rPr lang="en-US" altLang="en-US">
                <a:solidFill>
                  <a:srgbClr val="898989"/>
                </a:solidFill>
                <a:latin typeface="Calibri" panose="020F0502020204030204" pitchFamily="34" charset="0"/>
              </a:rPr>
              <a:pPr eaLnBrk="1" hangingPunct="1"/>
              <a:t>24</a:t>
            </a:fld>
            <a:endParaRPr lang="en-US" altLang="en-US">
              <a:solidFill>
                <a:srgbClr val="898989"/>
              </a:solidFill>
              <a:latin typeface="Calibri" panose="020F0502020204030204" pitchFamily="34" charset="0"/>
            </a:endParaRPr>
          </a:p>
        </p:txBody>
      </p:sp>
      <p:sp>
        <p:nvSpPr>
          <p:cNvPr id="90114" name="Rectangle 2"/>
          <p:cNvSpPr>
            <a:spLocks noGrp="1" noChangeArrowheads="1"/>
          </p:cNvSpPr>
          <p:nvPr>
            <p:ph type="title"/>
          </p:nvPr>
        </p:nvSpPr>
        <p:spPr>
          <a:xfrm>
            <a:off x="1066800" y="304800"/>
            <a:ext cx="7391400" cy="1123950"/>
          </a:xfrm>
        </p:spPr>
        <p:txBody>
          <a:bodyPr/>
          <a:lstStyle/>
          <a:p>
            <a:pPr>
              <a:defRPr/>
            </a:pPr>
            <a:r>
              <a:rPr lang="en-US" dirty="0"/>
              <a:t>Conditional Operator</a:t>
            </a:r>
            <a:endParaRPr lang="en-US" dirty="0">
              <a:latin typeface="Book Antiqua" pitchFamily="18" charset="0"/>
            </a:endParaRPr>
          </a:p>
        </p:txBody>
      </p:sp>
      <p:sp>
        <p:nvSpPr>
          <p:cNvPr id="36870" name="Rectangle 3"/>
          <p:cNvSpPr>
            <a:spLocks noGrp="1" noChangeArrowheads="1"/>
          </p:cNvSpPr>
          <p:nvPr>
            <p:ph type="body" idx="1"/>
          </p:nvPr>
        </p:nvSpPr>
        <p:spPr bwMode="auto">
          <a:xfrm>
            <a:off x="228600" y="1524000"/>
            <a:ext cx="8915400" cy="4495800"/>
          </a:xfrm>
          <a:solidFill>
            <a:schemeClr val="tx1"/>
          </a:solidFill>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en-US">
                <a:solidFill>
                  <a:schemeClr val="bg2"/>
                </a:solidFill>
                <a:latin typeface="Courier New" panose="02070309020205020404" pitchFamily="49" charset="0"/>
              </a:rPr>
              <a:t>if num % 2 == 0:</a:t>
            </a:r>
          </a:p>
          <a:p>
            <a:pPr>
              <a:buFont typeface="Monotype Sorts" pitchFamily="2" charset="2"/>
              <a:buNone/>
            </a:pPr>
            <a:r>
              <a:rPr lang="en-US" altLang="en-US">
                <a:solidFill>
                  <a:schemeClr val="bg2"/>
                </a:solidFill>
                <a:latin typeface="Courier New" panose="02070309020205020404" pitchFamily="49" charset="0"/>
              </a:rPr>
              <a:t>   print(str(num) + “is even”)</a:t>
            </a:r>
          </a:p>
          <a:p>
            <a:pPr>
              <a:spcBef>
                <a:spcPct val="0"/>
              </a:spcBef>
              <a:buFont typeface="Monotype Sorts" pitchFamily="2" charset="2"/>
              <a:buNone/>
            </a:pPr>
            <a:r>
              <a:rPr lang="en-US" altLang="en-US">
                <a:solidFill>
                  <a:schemeClr val="bg2"/>
                </a:solidFill>
                <a:latin typeface="Courier New" panose="02070309020205020404" pitchFamily="49" charset="0"/>
              </a:rPr>
              <a:t>else:</a:t>
            </a:r>
          </a:p>
          <a:p>
            <a:pPr>
              <a:spcBef>
                <a:spcPct val="0"/>
              </a:spcBef>
              <a:buFont typeface="Monotype Sorts" pitchFamily="2" charset="2"/>
              <a:buNone/>
            </a:pPr>
            <a:r>
              <a:rPr lang="en-US" altLang="en-US">
                <a:solidFill>
                  <a:schemeClr val="bg2"/>
                </a:solidFill>
                <a:latin typeface="Courier New" panose="02070309020205020404" pitchFamily="49" charset="0"/>
              </a:rPr>
              <a:t>   print(str(num) + “is odd”);</a:t>
            </a:r>
          </a:p>
          <a:p>
            <a:pPr>
              <a:spcBef>
                <a:spcPct val="0"/>
              </a:spcBef>
              <a:buFont typeface="Monotype Sorts" pitchFamily="2" charset="2"/>
              <a:buNone/>
            </a:pPr>
            <a:endParaRPr lang="en-US" altLang="en-US">
              <a:solidFill>
                <a:schemeClr val="bg2"/>
              </a:solidFill>
              <a:latin typeface="Courier New" panose="02070309020205020404" pitchFamily="49" charset="0"/>
            </a:endParaRPr>
          </a:p>
          <a:p>
            <a:pPr>
              <a:spcBef>
                <a:spcPct val="0"/>
              </a:spcBef>
              <a:buFont typeface="Monotype Sorts" pitchFamily="2" charset="2"/>
              <a:buNone/>
            </a:pPr>
            <a:endParaRPr lang="en-US" altLang="en-US">
              <a:solidFill>
                <a:schemeClr val="bg2"/>
              </a:solidFill>
              <a:latin typeface="Courier New" panose="02070309020205020404" pitchFamily="49" charset="0"/>
            </a:endParaRPr>
          </a:p>
          <a:p>
            <a:pPr>
              <a:spcBef>
                <a:spcPct val="0"/>
              </a:spcBef>
              <a:buFont typeface="Monotype Sorts" pitchFamily="2" charset="2"/>
              <a:buNone/>
            </a:pPr>
            <a:r>
              <a:rPr lang="en-US" altLang="en-US" sz="3600">
                <a:solidFill>
                  <a:schemeClr val="bg2"/>
                </a:solidFill>
              </a:rPr>
              <a:t>print("number is even" </a:t>
            </a:r>
            <a:r>
              <a:rPr lang="en-US" altLang="en-US" sz="3600" b="1">
                <a:solidFill>
                  <a:schemeClr val="bg2"/>
                </a:solidFill>
              </a:rPr>
              <a:t>if</a:t>
            </a:r>
            <a:r>
              <a:rPr lang="en-US" altLang="en-US" sz="3600">
                <a:solidFill>
                  <a:schemeClr val="bg2"/>
                </a:solidFill>
              </a:rPr>
              <a:t> (number % 2 == 0) </a:t>
            </a:r>
            <a:r>
              <a:rPr lang="en-US" altLang="en-US" sz="3600" b="1">
                <a:solidFill>
                  <a:schemeClr val="bg2"/>
                </a:solidFill>
              </a:rPr>
              <a:t>else</a:t>
            </a:r>
            <a:r>
              <a:rPr lang="en-US" altLang="en-US" sz="3600">
                <a:solidFill>
                  <a:schemeClr val="bg2"/>
                </a:solidFill>
              </a:rPr>
              <a:t> "number is odd")</a:t>
            </a:r>
          </a:p>
        </p:txBody>
      </p:sp>
    </p:spTree>
    <p:extLst>
      <p:ext uri="{BB962C8B-B14F-4D97-AF65-F5344CB8AC3E}">
        <p14:creationId xmlns:p14="http://schemas.microsoft.com/office/powerpoint/2010/main" xmlns="" val="1171892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10E46E-4378-432C-A2D8-DAA632FD47EE}" type="slidenum">
              <a:rPr lang="en-US" altLang="en-US">
                <a:solidFill>
                  <a:srgbClr val="898989"/>
                </a:solidFill>
                <a:latin typeface="Calibri" panose="020F0502020204030204" pitchFamily="34" charset="0"/>
              </a:rPr>
              <a:pPr eaLnBrk="1" hangingPunct="1"/>
              <a:t>25</a:t>
            </a:fld>
            <a:endParaRPr lang="en-US" altLang="en-US">
              <a:solidFill>
                <a:srgbClr val="898989"/>
              </a:solidFill>
              <a:latin typeface="Calibri" panose="020F0502020204030204" pitchFamily="34" charset="0"/>
            </a:endParaRPr>
          </a:p>
        </p:txBody>
      </p:sp>
      <p:sp>
        <p:nvSpPr>
          <p:cNvPr id="175106" name="Rectangle 2"/>
          <p:cNvSpPr>
            <a:spLocks noGrp="1" noChangeArrowheads="1"/>
          </p:cNvSpPr>
          <p:nvPr>
            <p:ph type="title"/>
          </p:nvPr>
        </p:nvSpPr>
        <p:spPr>
          <a:xfrm>
            <a:off x="685800" y="0"/>
            <a:ext cx="7772400" cy="1143000"/>
          </a:xfrm>
        </p:spPr>
        <p:txBody>
          <a:bodyPr/>
          <a:lstStyle/>
          <a:p>
            <a:pPr>
              <a:defRPr/>
            </a:pPr>
            <a:r>
              <a:rPr lang="en-US"/>
              <a:t>Operator Precedence</a:t>
            </a:r>
          </a:p>
        </p:txBody>
      </p:sp>
      <p:sp>
        <p:nvSpPr>
          <p:cNvPr id="38918" name="Rectangle 3"/>
          <p:cNvSpPr>
            <a:spLocks noGrp="1" noChangeArrowheads="1"/>
          </p:cNvSpPr>
          <p:nvPr>
            <p:ph type="body" idx="1"/>
          </p:nvPr>
        </p:nvSpPr>
        <p:spPr bwMode="auto">
          <a:xfrm>
            <a:off x="457200" y="1295400"/>
            <a:ext cx="8458200" cy="5029200"/>
          </a:xfrm>
          <a:ln>
            <a:miter lim="800000"/>
            <a:headEnd/>
            <a:tailEnd/>
          </a:ln>
        </p:spPr>
        <p:txBody>
          <a:bodyPr vert="horz" wrap="square" lIns="91440" tIns="45720" rIns="91440" bIns="45720" numCol="1" anchor="t" anchorCtr="0" compatLnSpc="1">
            <a:prstTxWarp prst="textNoShape">
              <a:avLst/>
            </a:prstTxWarp>
            <a:normAutofit lnSpcReduction="10000"/>
          </a:bodyPr>
          <a:lstStyle/>
          <a:p>
            <a:pPr algn="just">
              <a:buFont typeface="Arial" charset="0"/>
              <a:buChar char="•"/>
              <a:defRPr/>
            </a:pPr>
            <a:r>
              <a:rPr lang="en-US" sz="2800" dirty="0"/>
              <a:t>+, -</a:t>
            </a:r>
          </a:p>
          <a:p>
            <a:pPr algn="just">
              <a:buFont typeface="Arial" charset="0"/>
              <a:buChar char="•"/>
              <a:defRPr/>
            </a:pPr>
            <a:r>
              <a:rPr lang="en-US" sz="2800" dirty="0"/>
              <a:t>**</a:t>
            </a:r>
          </a:p>
          <a:p>
            <a:pPr algn="just">
              <a:buFont typeface="Arial" charset="0"/>
              <a:buChar char="•"/>
              <a:defRPr/>
            </a:pPr>
            <a:r>
              <a:rPr lang="en-US" sz="2800" dirty="0"/>
              <a:t>not</a:t>
            </a:r>
          </a:p>
          <a:p>
            <a:pPr algn="just">
              <a:buFont typeface="Arial" charset="0"/>
              <a:buChar char="•"/>
              <a:defRPr/>
            </a:pPr>
            <a:r>
              <a:rPr lang="en-US" sz="2800" dirty="0"/>
              <a:t>*, /, //, %</a:t>
            </a:r>
          </a:p>
          <a:p>
            <a:pPr algn="just">
              <a:buFont typeface="Arial" charset="0"/>
              <a:buChar char="•"/>
              <a:defRPr/>
            </a:pPr>
            <a:r>
              <a:rPr lang="en-US" sz="2800" dirty="0"/>
              <a:t>+, -</a:t>
            </a:r>
          </a:p>
          <a:p>
            <a:pPr algn="just">
              <a:buFont typeface="Arial" charset="0"/>
              <a:buChar char="•"/>
              <a:defRPr/>
            </a:pPr>
            <a:r>
              <a:rPr lang="en-US" sz="2800" dirty="0"/>
              <a:t>&lt;, &lt;=, &gt;, &gt;=</a:t>
            </a:r>
          </a:p>
          <a:p>
            <a:pPr algn="just">
              <a:buFont typeface="Arial" charset="0"/>
              <a:buChar char="•"/>
              <a:defRPr/>
            </a:pPr>
            <a:r>
              <a:rPr lang="en-US" sz="2800" dirty="0"/>
              <a:t>==, != </a:t>
            </a:r>
          </a:p>
          <a:p>
            <a:pPr algn="just">
              <a:buFont typeface="Arial" charset="0"/>
              <a:buChar char="•"/>
              <a:defRPr/>
            </a:pPr>
            <a:r>
              <a:rPr lang="en-US" sz="2800" dirty="0"/>
              <a:t>and </a:t>
            </a:r>
          </a:p>
          <a:p>
            <a:pPr algn="just">
              <a:buFont typeface="Arial" charset="0"/>
              <a:buChar char="•"/>
              <a:defRPr/>
            </a:pPr>
            <a:r>
              <a:rPr lang="en-US" sz="2800" dirty="0"/>
              <a:t>or </a:t>
            </a:r>
          </a:p>
          <a:p>
            <a:pPr algn="just">
              <a:buFont typeface="Arial" charset="0"/>
              <a:buChar char="•"/>
              <a:defRPr/>
            </a:pPr>
            <a:r>
              <a:rPr lang="en-US" sz="2800" dirty="0"/>
              <a:t>=, +=, -=, *=, /=, //=, %= (Assignment operator) 	</a:t>
            </a:r>
          </a:p>
        </p:txBody>
      </p:sp>
      <p:sp>
        <p:nvSpPr>
          <p:cNvPr id="378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4400">
              <a:solidFill>
                <a:schemeClr val="tx2"/>
              </a:solidFill>
            </a:endParaRPr>
          </a:p>
        </p:txBody>
      </p:sp>
      <p:sp>
        <p:nvSpPr>
          <p:cNvPr id="378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71600" algn="l"/>
                <a:tab pos="3429000" algn="l"/>
                <a:tab pos="4686300" algn="l"/>
              </a:tabLs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4400">
              <a:solidFill>
                <a:schemeClr val="tx2"/>
              </a:solidFill>
            </a:endParaRPr>
          </a:p>
        </p:txBody>
      </p:sp>
      <p:sp>
        <p:nvSpPr>
          <p:cNvPr id="3789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tabLst>
                <a:tab pos="3429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3429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3429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3429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3429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4400">
              <a:solidFill>
                <a:schemeClr val="tx2"/>
              </a:solidFill>
            </a:endParaRPr>
          </a:p>
        </p:txBody>
      </p:sp>
      <p:sp>
        <p:nvSpPr>
          <p:cNvPr id="3789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tabLst>
                <a:tab pos="3429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3429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3429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3429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3429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4400">
              <a:solidFill>
                <a:schemeClr val="tx2"/>
              </a:solidFill>
            </a:endParaRPr>
          </a:p>
        </p:txBody>
      </p:sp>
      <p:sp>
        <p:nvSpPr>
          <p:cNvPr id="3789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tabLst>
                <a:tab pos="3429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3429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3429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3429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3429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4400">
              <a:solidFill>
                <a:schemeClr val="tx2"/>
              </a:solidFill>
            </a:endParaRPr>
          </a:p>
        </p:txBody>
      </p:sp>
    </p:spTree>
    <p:extLst>
      <p:ext uri="{BB962C8B-B14F-4D97-AF65-F5344CB8AC3E}">
        <p14:creationId xmlns:p14="http://schemas.microsoft.com/office/powerpoint/2010/main" xmlns="" val="259874342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B8017C-5691-4DA9-9AD1-A544BB424842}" type="slidenum">
              <a:rPr lang="en-US" altLang="en-US">
                <a:solidFill>
                  <a:srgbClr val="898989"/>
                </a:solidFill>
                <a:latin typeface="Calibri" panose="020F0502020204030204" pitchFamily="34" charset="0"/>
              </a:rPr>
              <a:pPr eaLnBrk="1" hangingPunct="1"/>
              <a:t>26</a:t>
            </a:fld>
            <a:endParaRPr lang="en-US" altLang="en-US">
              <a:solidFill>
                <a:srgbClr val="898989"/>
              </a:solidFill>
              <a:latin typeface="Calibri" panose="020F0502020204030204" pitchFamily="34" charset="0"/>
            </a:endParaRPr>
          </a:p>
        </p:txBody>
      </p:sp>
      <p:sp>
        <p:nvSpPr>
          <p:cNvPr id="176130" name="Rectangle 2"/>
          <p:cNvSpPr>
            <a:spLocks noGrp="1" noChangeArrowheads="1"/>
          </p:cNvSpPr>
          <p:nvPr>
            <p:ph type="title"/>
          </p:nvPr>
        </p:nvSpPr>
        <p:spPr>
          <a:xfrm>
            <a:off x="228600" y="381000"/>
            <a:ext cx="8915400" cy="609600"/>
          </a:xfrm>
        </p:spPr>
        <p:txBody>
          <a:bodyPr/>
          <a:lstStyle/>
          <a:p>
            <a:pPr>
              <a:defRPr/>
            </a:pPr>
            <a:r>
              <a:rPr lang="en-US" dirty="0"/>
              <a:t>Operator Precedence and </a:t>
            </a:r>
            <a:r>
              <a:rPr lang="en-US" dirty="0" err="1"/>
              <a:t>Associativity</a:t>
            </a:r>
            <a:endParaRPr lang="en-US" dirty="0"/>
          </a:p>
        </p:txBody>
      </p:sp>
      <p:sp>
        <p:nvSpPr>
          <p:cNvPr id="38918" name="Rectangle 3"/>
          <p:cNvSpPr>
            <a:spLocks noGrp="1" noChangeArrowheads="1"/>
          </p:cNvSpPr>
          <p:nvPr>
            <p:ph type="body" idx="1"/>
          </p:nvPr>
        </p:nvSpPr>
        <p:spPr bwMode="auto">
          <a:xfrm>
            <a:off x="304800" y="1371600"/>
            <a:ext cx="8534400" cy="426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lnSpc>
                <a:spcPct val="90000"/>
              </a:lnSpc>
              <a:buFont typeface="Monotype Sorts" pitchFamily="2" charset="2"/>
              <a:buNone/>
            </a:pPr>
            <a:r>
              <a:rPr lang="en-US" altLang="en-US">
                <a:cs typeface="Times New Roman" panose="02020603050405020304" pitchFamily="18" charset="0"/>
              </a:rPr>
              <a:t>The expression in the parentheses is evaluated first. (Parentheses can be nested, in which case the expression in the inner parentheses is executed first.) When evaluating an expression without parentheses, the operators are applied according to the precedence rule and the associativity rule.</a:t>
            </a:r>
          </a:p>
          <a:p>
            <a:pPr marL="0" indent="0" algn="just">
              <a:lnSpc>
                <a:spcPct val="90000"/>
              </a:lnSpc>
              <a:buFont typeface="Monotype Sorts" pitchFamily="2" charset="2"/>
              <a:buNone/>
            </a:pPr>
            <a:endParaRPr lang="en-US" altLang="en-US">
              <a:cs typeface="Times New Roman" panose="02020603050405020304" pitchFamily="18" charset="0"/>
            </a:endParaRPr>
          </a:p>
          <a:p>
            <a:pPr marL="0" indent="0" algn="just">
              <a:lnSpc>
                <a:spcPct val="90000"/>
              </a:lnSpc>
              <a:buFont typeface="Monotype Sorts" pitchFamily="2" charset="2"/>
              <a:buNone/>
            </a:pPr>
            <a:r>
              <a:rPr lang="en-US" altLang="en-US">
                <a:cs typeface="Times New Roman" panose="02020603050405020304" pitchFamily="18" charset="0"/>
              </a:rPr>
              <a:t>If operators with the same precedence are next to each other, their associativity determines the order of evaluation. All binary operators except assignment operators are left-associative.</a:t>
            </a:r>
            <a:r>
              <a:rPr lang="en-US" altLang="en-US">
                <a:cs typeface="Courier New" panose="02070309020205020404" pitchFamily="49" charset="0"/>
              </a:rPr>
              <a:t>  </a:t>
            </a:r>
          </a:p>
        </p:txBody>
      </p:sp>
      <p:sp>
        <p:nvSpPr>
          <p:cNvPr id="38919" name="Rectangle 4"/>
          <p:cNvSpPr>
            <a:spLocks noChangeArrowheads="1"/>
          </p:cNvSpPr>
          <p:nvPr/>
        </p:nvSpPr>
        <p:spPr bwMode="auto">
          <a:xfrm>
            <a:off x="2166938" y="27432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xmlns="" val="63703664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53977C-61FF-4AEC-A493-90AB107CD816}" type="slidenum">
              <a:rPr lang="en-US" altLang="en-US">
                <a:solidFill>
                  <a:srgbClr val="898989"/>
                </a:solidFill>
                <a:latin typeface="Calibri" panose="020F0502020204030204" pitchFamily="34" charset="0"/>
              </a:rPr>
              <a:pPr eaLnBrk="1" hangingPunct="1"/>
              <a:t>27</a:t>
            </a:fld>
            <a:endParaRPr lang="en-US" altLang="en-US">
              <a:solidFill>
                <a:srgbClr val="898989"/>
              </a:solidFill>
              <a:latin typeface="Calibri" panose="020F0502020204030204" pitchFamily="34" charset="0"/>
            </a:endParaRPr>
          </a:p>
        </p:txBody>
      </p:sp>
      <p:sp>
        <p:nvSpPr>
          <p:cNvPr id="177154" name="Rectangle 2"/>
          <p:cNvSpPr>
            <a:spLocks noGrp="1" noChangeArrowheads="1"/>
          </p:cNvSpPr>
          <p:nvPr>
            <p:ph type="title"/>
          </p:nvPr>
        </p:nvSpPr>
        <p:spPr>
          <a:xfrm>
            <a:off x="685800" y="0"/>
            <a:ext cx="7772400" cy="1143000"/>
          </a:xfrm>
        </p:spPr>
        <p:txBody>
          <a:bodyPr/>
          <a:lstStyle/>
          <a:p>
            <a:pPr>
              <a:defRPr/>
            </a:pPr>
            <a:r>
              <a:rPr lang="en-US" dirty="0"/>
              <a:t>Operator </a:t>
            </a:r>
            <a:r>
              <a:rPr lang="en-GB" dirty="0"/>
              <a:t>Associativity</a:t>
            </a:r>
          </a:p>
        </p:txBody>
      </p:sp>
      <p:sp>
        <p:nvSpPr>
          <p:cNvPr id="39942" name="Rectangle 3"/>
          <p:cNvSpPr>
            <a:spLocks noGrp="1" noChangeArrowheads="1"/>
          </p:cNvSpPr>
          <p:nvPr>
            <p:ph type="body" idx="1"/>
          </p:nvPr>
        </p:nvSpPr>
        <p:spPr bwMode="auto">
          <a:xfrm>
            <a:off x="152400" y="1371600"/>
            <a:ext cx="8763000" cy="4648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90000"/>
              </a:lnSpc>
              <a:buFont typeface="Monotype Sorts" pitchFamily="2" charset="2"/>
              <a:buNone/>
            </a:pPr>
            <a:r>
              <a:rPr lang="en-US" altLang="en-US">
                <a:cs typeface="Times New Roman" panose="02020603050405020304" pitchFamily="18" charset="0"/>
              </a:rPr>
              <a:t>    When two operators with the same precedence are evaluated, the </a:t>
            </a:r>
            <a:r>
              <a:rPr lang="en-US" altLang="en-US" i="1">
                <a:cs typeface="Times New Roman" panose="02020603050405020304" pitchFamily="18" charset="0"/>
              </a:rPr>
              <a:t>associativity</a:t>
            </a:r>
            <a:r>
              <a:rPr lang="en-US" altLang="en-US">
                <a:cs typeface="Times New Roman" panose="02020603050405020304" pitchFamily="18" charset="0"/>
              </a:rPr>
              <a:t> of the operators determines the order of evaluation. All binary operators except assignment operators are </a:t>
            </a:r>
            <a:r>
              <a:rPr lang="en-US" altLang="en-US" i="1">
                <a:cs typeface="Times New Roman" panose="02020603050405020304" pitchFamily="18" charset="0"/>
              </a:rPr>
              <a:t>left-associative</a:t>
            </a:r>
            <a:r>
              <a:rPr lang="en-US" altLang="en-US">
                <a:cs typeface="Times New Roman" panose="02020603050405020304" pitchFamily="18" charset="0"/>
              </a:rPr>
              <a:t>.</a:t>
            </a:r>
          </a:p>
          <a:p>
            <a:pPr algn="just">
              <a:lnSpc>
                <a:spcPct val="90000"/>
              </a:lnSpc>
              <a:buFont typeface="Monotype Sorts" pitchFamily="2" charset="2"/>
              <a:buNone/>
            </a:pPr>
            <a:r>
              <a:rPr lang="en-US" altLang="en-US">
                <a:cs typeface="Times New Roman" panose="02020603050405020304" pitchFamily="18" charset="0"/>
              </a:rPr>
              <a:t>    a – b + c – d is equivalent to  ((a – b) + c) – d </a:t>
            </a:r>
          </a:p>
          <a:p>
            <a:pPr algn="just">
              <a:lnSpc>
                <a:spcPct val="90000"/>
              </a:lnSpc>
              <a:buFont typeface="Monotype Sorts" pitchFamily="2" charset="2"/>
              <a:buNone/>
            </a:pPr>
            <a:r>
              <a:rPr lang="en-US" altLang="en-US">
                <a:cs typeface="Times New Roman" panose="02020603050405020304" pitchFamily="18" charset="0"/>
              </a:rPr>
              <a:t>    Assignment operators are </a:t>
            </a:r>
            <a:r>
              <a:rPr lang="en-US" altLang="en-US" i="1">
                <a:cs typeface="Times New Roman" panose="02020603050405020304" pitchFamily="18" charset="0"/>
              </a:rPr>
              <a:t>right-associative</a:t>
            </a:r>
            <a:r>
              <a:rPr lang="en-US" altLang="en-US">
                <a:cs typeface="Times New Roman" panose="02020603050405020304" pitchFamily="18" charset="0"/>
              </a:rPr>
              <a:t>. Therefore, the expression</a:t>
            </a:r>
          </a:p>
          <a:p>
            <a:pPr algn="just">
              <a:lnSpc>
                <a:spcPct val="90000"/>
              </a:lnSpc>
              <a:buFont typeface="Monotype Sorts" pitchFamily="2" charset="2"/>
              <a:buNone/>
            </a:pPr>
            <a:r>
              <a:rPr lang="en-US" altLang="en-US">
                <a:cs typeface="Times New Roman" panose="02020603050405020304" pitchFamily="18" charset="0"/>
              </a:rPr>
              <a:t>    a = b += c = 5 is equivalent to a = (b += (c = 5))</a:t>
            </a:r>
          </a:p>
          <a:p>
            <a:pPr algn="just">
              <a:lnSpc>
                <a:spcPct val="90000"/>
              </a:lnSpc>
              <a:buFont typeface="Monotype Sorts" pitchFamily="2" charset="2"/>
              <a:buNone/>
            </a:pPr>
            <a:endParaRPr lang="en-US" altLang="en-US">
              <a:cs typeface="Times New Roman" panose="02020603050405020304" pitchFamily="18" charset="0"/>
            </a:endParaRPr>
          </a:p>
        </p:txBody>
      </p:sp>
    </p:spTree>
    <p:extLst>
      <p:ext uri="{BB962C8B-B14F-4D97-AF65-F5344CB8AC3E}">
        <p14:creationId xmlns:p14="http://schemas.microsoft.com/office/powerpoint/2010/main" xmlns="" val="273110912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References</a:t>
            </a:r>
          </a:p>
        </p:txBody>
      </p:sp>
      <p:sp>
        <p:nvSpPr>
          <p:cNvPr id="40965"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Introduction to Programming Using Python by Y. Daniel Liang</a:t>
            </a:r>
          </a:p>
          <a:p>
            <a:endParaRPr lang="en-US" altLang="en-US"/>
          </a:p>
          <a:p>
            <a:r>
              <a:rPr lang="en-US" altLang="en-US"/>
              <a:t>Programming and Problem Solving with Python by A. Kamthane</a:t>
            </a:r>
          </a:p>
          <a:p>
            <a:endParaRPr lang="en-US" altLang="en-US"/>
          </a:p>
          <a:p>
            <a:endParaRPr lang="en-US" altLang="en-US"/>
          </a:p>
        </p:txBody>
      </p:sp>
    </p:spTree>
    <p:extLst>
      <p:ext uri="{BB962C8B-B14F-4D97-AF65-F5344CB8AC3E}">
        <p14:creationId xmlns:p14="http://schemas.microsoft.com/office/powerpoint/2010/main" xmlns="" val="1707055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 PROBLEMS</a:t>
            </a:r>
          </a:p>
        </p:txBody>
      </p:sp>
      <p:sp>
        <p:nvSpPr>
          <p:cNvPr id="3" name="Content Placeholder 2"/>
          <p:cNvSpPr>
            <a:spLocks noGrp="1"/>
          </p:cNvSpPr>
          <p:nvPr>
            <p:ph idx="1"/>
          </p:nvPr>
        </p:nvSpPr>
        <p:spPr/>
        <p:txBody>
          <a:bodyPr>
            <a:normAutofit/>
          </a:bodyPr>
          <a:lstStyle/>
          <a:p>
            <a:r>
              <a:rPr lang="en-GB" dirty="0"/>
              <a:t>A shop will give discount of 10% if the cost of purchased quantity is more than 1000. Ask user for quantity. Suppose, one unit will cost 100. Judge and print total cost for user.</a:t>
            </a:r>
          </a:p>
          <a:p>
            <a:r>
              <a:rPr lang="en-GB"/>
              <a:t>A </a:t>
            </a:r>
            <a:r>
              <a:rPr lang="en-GB" dirty="0"/>
              <a:t>company decided to give bonus of 5% to employee if his/her year of service is more than 5 years. Ask user for their salary and year of service and print the net bonus amount.</a:t>
            </a:r>
          </a:p>
          <a:p>
            <a:r>
              <a:rPr lang="en-GB" dirty="0"/>
              <a:t>Write a program to check if a year is leap year or not. If a year is divisible by 4 then it is leap year.</a:t>
            </a:r>
          </a:p>
        </p:txBody>
      </p:sp>
    </p:spTree>
    <p:extLst>
      <p:ext uri="{BB962C8B-B14F-4D97-AF65-F5344CB8AC3E}">
        <p14:creationId xmlns:p14="http://schemas.microsoft.com/office/powerpoint/2010/main" xmlns="" val="16683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Objectives</a:t>
            </a:r>
          </a:p>
        </p:txBody>
      </p:sp>
      <p:sp>
        <p:nvSpPr>
          <p:cNvPr id="25605"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To write Boolean expressions by using comparison operators </a:t>
            </a:r>
          </a:p>
          <a:p>
            <a:r>
              <a:rPr lang="en-US" altLang="en-US"/>
              <a:t>To program with one-way </a:t>
            </a:r>
            <a:r>
              <a:rPr lang="en-US" altLang="en-US" u="sng"/>
              <a:t>if</a:t>
            </a:r>
            <a:r>
              <a:rPr lang="en-US" altLang="en-US"/>
              <a:t> statements </a:t>
            </a:r>
          </a:p>
          <a:p>
            <a:r>
              <a:rPr lang="en-US" altLang="en-US"/>
              <a:t>To implement selection control by using two-way </a:t>
            </a:r>
            <a:r>
              <a:rPr lang="en-US" altLang="en-US" b="1"/>
              <a:t>if .. else</a:t>
            </a:r>
            <a:r>
              <a:rPr lang="en-US" altLang="en-US"/>
              <a:t> statements </a:t>
            </a:r>
          </a:p>
          <a:p>
            <a:r>
              <a:rPr lang="en-US" altLang="en-US"/>
              <a:t>To implement selection control with nested </a:t>
            </a:r>
            <a:r>
              <a:rPr lang="en-US" altLang="en-US" b="1"/>
              <a:t>if ... elif ... else</a:t>
            </a:r>
            <a:r>
              <a:rPr lang="en-US" altLang="en-US"/>
              <a:t> statements </a:t>
            </a:r>
          </a:p>
          <a:p>
            <a:r>
              <a:rPr lang="en-US" altLang="en-US"/>
              <a:t>To combine conditions by using logical operators (</a:t>
            </a:r>
            <a:r>
              <a:rPr lang="en-US" altLang="en-US" b="1"/>
              <a:t>and</a:t>
            </a:r>
            <a:r>
              <a:rPr lang="en-US" altLang="en-US"/>
              <a:t>, </a:t>
            </a:r>
            <a:r>
              <a:rPr lang="en-US" altLang="en-US" b="1"/>
              <a:t>or</a:t>
            </a:r>
            <a:r>
              <a:rPr lang="en-US" altLang="en-US"/>
              <a:t>, and </a:t>
            </a:r>
            <a:r>
              <a:rPr lang="en-US" altLang="en-US" b="1"/>
              <a:t>not</a:t>
            </a:r>
            <a:r>
              <a:rPr lang="en-US" altLang="en-US"/>
              <a:t>)</a:t>
            </a:r>
          </a:p>
        </p:txBody>
      </p:sp>
    </p:spTree>
    <p:extLst>
      <p:ext uri="{BB962C8B-B14F-4D97-AF65-F5344CB8AC3E}">
        <p14:creationId xmlns:p14="http://schemas.microsoft.com/office/powerpoint/2010/main" xmlns="" val="149508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80BB106C-323F-4745-9D34-AC357844FFB8}"/>
              </a:ext>
            </a:extLst>
          </p:cNvPr>
          <p:cNvSpPr/>
          <p:nvPr/>
        </p:nvSpPr>
        <p:spPr>
          <a:xfrm>
            <a:off x="0" y="0"/>
            <a:ext cx="9144000" cy="4686300"/>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fontAlgn="auto">
              <a:spcBef>
                <a:spcPts val="0"/>
              </a:spcBef>
              <a:spcAft>
                <a:spcPts val="0"/>
              </a:spcAft>
              <a:defRPr/>
            </a:pPr>
            <a:r>
              <a:rPr lang="en-US" dirty="0">
                <a:solidFill>
                  <a:prstClr val="white"/>
                </a:solidFill>
                <a:latin typeface="Calibri Light"/>
                <a:cs typeface="+mn-cs"/>
              </a:rPr>
              <a:t> </a:t>
            </a:r>
          </a:p>
        </p:txBody>
      </p:sp>
      <p:cxnSp>
        <p:nvCxnSpPr>
          <p:cNvPr id="18" name="Straight Connector 17">
            <a:extLst>
              <a:ext uri="{FF2B5EF4-FFF2-40B4-BE49-F238E27FC236}">
                <a16:creationId xmlns:a16="http://schemas.microsoft.com/office/drawing/2014/main" xmlns="" id="{66F5083D-29AE-44B8-8631-41194D04CC8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86CC2D7-1801-45CD-8ECE-CF6513BC7DE6}"/>
              </a:ext>
            </a:extLst>
          </p:cNvPr>
          <p:cNvCxnSpPr>
            <a:cxnSpLocks/>
          </p:cNvCxnSpPr>
          <p:nvPr/>
        </p:nvCxnSpPr>
        <p:spPr>
          <a:xfrm>
            <a:off x="7627938" y="0"/>
            <a:ext cx="496887" cy="6635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C989160F-CBC6-4D87-890C-79215BAA85BD}"/>
              </a:ext>
            </a:extLst>
          </p:cNvPr>
          <p:cNvCxnSpPr>
            <a:cxnSpLocks/>
          </p:cNvCxnSpPr>
          <p:nvPr/>
        </p:nvCxnSpPr>
        <p:spPr>
          <a:xfrm>
            <a:off x="550863" y="6294438"/>
            <a:ext cx="419100" cy="55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4197679A-1366-4BD9-811B-C523A0A72028}"/>
              </a:ext>
            </a:extLst>
          </p:cNvPr>
          <p:cNvCxnSpPr>
            <a:cxnSpLocks/>
          </p:cNvCxnSpPr>
          <p:nvPr/>
        </p:nvCxnSpPr>
        <p:spPr>
          <a:xfrm>
            <a:off x="293688" y="5129213"/>
            <a:ext cx="1295400" cy="17287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56" name="Title 1">
            <a:extLst>
              <a:ext uri="{FF2B5EF4-FFF2-40B4-BE49-F238E27FC236}">
                <a16:creationId xmlns:a16="http://schemas.microsoft.com/office/drawing/2014/main" xmlns="" id="{22A6620D-2F32-43EF-924E-F5DAE3208A41}"/>
              </a:ext>
            </a:extLst>
          </p:cNvPr>
          <p:cNvSpPr txBox="1">
            <a:spLocks/>
          </p:cNvSpPr>
          <p:nvPr/>
        </p:nvSpPr>
        <p:spPr bwMode="auto">
          <a:xfrm>
            <a:off x="1114425" y="2249488"/>
            <a:ext cx="8043863" cy="1230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0">
                <a:solidFill>
                  <a:srgbClr val="FFFFFF"/>
                </a:solidFill>
                <a:latin typeface="Casper"/>
                <a:cs typeface="Segoe UI" panose="020B0502040204020203" pitchFamily="34" charset="0"/>
              </a:rPr>
              <a:t>THANK YOU</a:t>
            </a:r>
          </a:p>
        </p:txBody>
      </p:sp>
      <p:sp>
        <p:nvSpPr>
          <p:cNvPr id="2057" name="Diamond 6">
            <a:extLst>
              <a:ext uri="{FF2B5EF4-FFF2-40B4-BE49-F238E27FC236}">
                <a16:creationId xmlns:a16="http://schemas.microsoft.com/office/drawing/2014/main" xmlns="" id="{A5FB1147-1569-4D43-BA05-CAC43D912774}"/>
              </a:ext>
            </a:extLst>
          </p:cNvPr>
          <p:cNvSpPr>
            <a:spLocks noChangeArrowheads="1"/>
          </p:cNvSpPr>
          <p:nvPr/>
        </p:nvSpPr>
        <p:spPr bwMode="auto">
          <a:xfrm>
            <a:off x="1981200" y="1214438"/>
            <a:ext cx="1822450" cy="3225800"/>
          </a:xfrm>
          <a:custGeom>
            <a:avLst/>
            <a:gdLst>
              <a:gd name="T0" fmla="*/ 1024905 w 2430463"/>
              <a:gd name="T1" fmla="*/ 2413000 h 3225800"/>
              <a:gd name="T2" fmla="*/ 680147 w 2430463"/>
              <a:gd name="T3" fmla="*/ 3225800 h 3225800"/>
              <a:gd name="T4" fmla="*/ 0 w 2430463"/>
              <a:gd name="T5" fmla="*/ 1612900 h 3225800"/>
              <a:gd name="T6" fmla="*/ 680147 w 2430463"/>
              <a:gd name="T7" fmla="*/ 0 h 3225800"/>
              <a:gd name="T8" fmla="*/ 1024905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Calibri Light" panose="020F0302020204030204" pitchFamily="34" charset="0"/>
            </a:endParaRPr>
          </a:p>
        </p:txBody>
      </p:sp>
      <p:sp>
        <p:nvSpPr>
          <p:cNvPr id="2058" name="Diamond 6">
            <a:extLst>
              <a:ext uri="{FF2B5EF4-FFF2-40B4-BE49-F238E27FC236}">
                <a16:creationId xmlns:a16="http://schemas.microsoft.com/office/drawing/2014/main" xmlns="" id="{9D42DE0C-9FD3-4C00-8738-D5F2D8F8BCBD}"/>
              </a:ext>
            </a:extLst>
          </p:cNvPr>
          <p:cNvSpPr>
            <a:spLocks noChangeArrowheads="1"/>
          </p:cNvSpPr>
          <p:nvPr/>
        </p:nvSpPr>
        <p:spPr bwMode="auto">
          <a:xfrm>
            <a:off x="2174875" y="1214438"/>
            <a:ext cx="1822450" cy="3225800"/>
          </a:xfrm>
          <a:custGeom>
            <a:avLst/>
            <a:gdLst>
              <a:gd name="T0" fmla="*/ 1024905 w 2430463"/>
              <a:gd name="T1" fmla="*/ 2413000 h 3225800"/>
              <a:gd name="T2" fmla="*/ 680147 w 2430463"/>
              <a:gd name="T3" fmla="*/ 3225800 h 3225800"/>
              <a:gd name="T4" fmla="*/ 0 w 2430463"/>
              <a:gd name="T5" fmla="*/ 1612900 h 3225800"/>
              <a:gd name="T6" fmla="*/ 680147 w 2430463"/>
              <a:gd name="T7" fmla="*/ 0 h 3225800"/>
              <a:gd name="T8" fmla="*/ 1024905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Calibri Light" panose="020F0302020204030204" pitchFamily="34" charset="0"/>
            </a:endParaRPr>
          </a:p>
        </p:txBody>
      </p:sp>
      <p:grpSp>
        <p:nvGrpSpPr>
          <p:cNvPr id="2059" name="Group 28">
            <a:extLst>
              <a:ext uri="{FF2B5EF4-FFF2-40B4-BE49-F238E27FC236}">
                <a16:creationId xmlns:a16="http://schemas.microsoft.com/office/drawing/2014/main" xmlns="" id="{39D7E287-C525-4127-873A-FC17DD1357AF}"/>
              </a:ext>
            </a:extLst>
          </p:cNvPr>
          <p:cNvGrpSpPr>
            <a:grpSpLocks/>
          </p:cNvGrpSpPr>
          <p:nvPr/>
        </p:nvGrpSpPr>
        <p:grpSpPr bwMode="auto">
          <a:xfrm>
            <a:off x="179388" y="152400"/>
            <a:ext cx="306387" cy="1612900"/>
            <a:chOff x="83821" y="0"/>
            <a:chExt cx="219636" cy="903079"/>
          </a:xfrm>
        </p:grpSpPr>
        <p:sp>
          <p:nvSpPr>
            <p:cNvPr id="30" name="Rectangle 29">
              <a:extLst>
                <a:ext uri="{FF2B5EF4-FFF2-40B4-BE49-F238E27FC236}">
                  <a16:creationId xmlns:a16="http://schemas.microsoft.com/office/drawing/2014/main" xmlns="" id="{0823A116-E44C-4693-A295-16FF4C42BDE9}"/>
                </a:ext>
              </a:extLst>
            </p:cNvPr>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a:extLst>
                <a:ext uri="{FF2B5EF4-FFF2-40B4-BE49-F238E27FC236}">
                  <a16:creationId xmlns:a16="http://schemas.microsoft.com/office/drawing/2014/main" xmlns="" id="{A32D3E11-D05F-4883-A839-F438777B49D5}"/>
                </a:ext>
              </a:extLst>
            </p:cNvPr>
            <p:cNvSpPr/>
            <p:nvPr/>
          </p:nvSpPr>
          <p:spPr>
            <a:xfrm>
              <a:off x="84959" y="408874"/>
              <a:ext cx="218498"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a:extLst>
                <a:ext uri="{FF2B5EF4-FFF2-40B4-BE49-F238E27FC236}">
                  <a16:creationId xmlns:a16="http://schemas.microsoft.com/office/drawing/2014/main" xmlns="" id="{3DFD45CE-1ECF-4300-8E00-62C446A4AB4D}"/>
                </a:ext>
              </a:extLst>
            </p:cNvPr>
            <p:cNvSpPr/>
            <p:nvPr/>
          </p:nvSpPr>
          <p:spPr>
            <a:xfrm>
              <a:off x="83821" y="210659"/>
              <a:ext cx="218498"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2050" name="Object 18">
              <a:extLst>
                <a:ext uri="{FF2B5EF4-FFF2-40B4-BE49-F238E27FC236}">
                  <a16:creationId xmlns:a16="http://schemas.microsoft.com/office/drawing/2014/main" xmlns="" id="{4D95D803-198C-4A3B-955A-65202DDA40BD}"/>
                </a:ext>
              </a:extLst>
            </p:cNvPr>
            <p:cNvGraphicFramePr>
              <a:graphicFrameLocks noChangeAspect="1"/>
            </p:cNvGraphicFramePr>
            <p:nvPr/>
          </p:nvGraphicFramePr>
          <p:xfrm>
            <a:off x="100420" y="236973"/>
            <a:ext cx="183878" cy="183422"/>
          </p:xfrm>
          <a:graphic>
            <a:graphicData uri="http://schemas.openxmlformats.org/presentationml/2006/ole">
              <p:oleObj spid="_x0000_s2067" name="CorelDRAW" r:id="rId3" imgW="2169000" imgH="2169360" progId="">
                <p:embed/>
              </p:oleObj>
            </a:graphicData>
          </a:graphic>
        </p:graphicFrame>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297EEC-FB6F-41D5-AEE8-38BE43183518}"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
        <p:nvSpPr>
          <p:cNvPr id="205826" name="Rectangle 2"/>
          <p:cNvSpPr>
            <a:spLocks noGrp="1" noChangeArrowheads="1"/>
          </p:cNvSpPr>
          <p:nvPr>
            <p:ph type="title"/>
          </p:nvPr>
        </p:nvSpPr>
        <p:spPr>
          <a:xfrm>
            <a:off x="152400" y="228600"/>
            <a:ext cx="8763000" cy="1066800"/>
          </a:xfrm>
        </p:spPr>
        <p:txBody>
          <a:bodyPr/>
          <a:lstStyle/>
          <a:p>
            <a:pPr>
              <a:defRPr/>
            </a:pPr>
            <a:r>
              <a:rPr lang="en-US" dirty="0"/>
              <a:t>Think</a:t>
            </a:r>
          </a:p>
        </p:txBody>
      </p:sp>
      <p:sp>
        <p:nvSpPr>
          <p:cNvPr id="26630" name="Rectangle 3"/>
          <p:cNvSpPr>
            <a:spLocks noGrp="1" noChangeArrowheads="1"/>
          </p:cNvSpPr>
          <p:nvPr>
            <p:ph type="body" idx="1"/>
          </p:nvPr>
        </p:nvSpPr>
        <p:spPr bwMode="auto">
          <a:xfrm>
            <a:off x="304800" y="1371600"/>
            <a:ext cx="86106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Monotype Sorts" pitchFamily="2" charset="2"/>
              <a:buNone/>
            </a:pPr>
            <a:r>
              <a:rPr lang="en-US" altLang="en-US" dirty="0"/>
              <a:t>If the radius is of a circle is given as a negative value, and you don't want the program to compute the area. How can you deal with this situation? </a:t>
            </a:r>
          </a:p>
        </p:txBody>
      </p:sp>
    </p:spTree>
    <p:extLst>
      <p:ext uri="{BB962C8B-B14F-4D97-AF65-F5344CB8AC3E}">
        <p14:creationId xmlns:p14="http://schemas.microsoft.com/office/powerpoint/2010/main" xmlns="" val="381144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D89DC3-9398-42E1-AE80-A38828CDAE97}"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
        <p:nvSpPr>
          <p:cNvPr id="154626" name="Rectangle 2"/>
          <p:cNvSpPr>
            <a:spLocks noGrp="1" noChangeArrowheads="1"/>
          </p:cNvSpPr>
          <p:nvPr>
            <p:ph type="title"/>
          </p:nvPr>
        </p:nvSpPr>
        <p:spPr>
          <a:xfrm>
            <a:off x="685800" y="304800"/>
            <a:ext cx="7772400" cy="533400"/>
          </a:xfrm>
        </p:spPr>
        <p:txBody>
          <a:bodyPr/>
          <a:lstStyle/>
          <a:p>
            <a:pPr>
              <a:defRPr/>
            </a:pPr>
            <a:r>
              <a:rPr lang="en-US" dirty="0"/>
              <a:t>Boolean Data Types </a:t>
            </a:r>
          </a:p>
        </p:txBody>
      </p:sp>
      <p:sp>
        <p:nvSpPr>
          <p:cNvPr id="27654" name="Rectangle 3"/>
          <p:cNvSpPr>
            <a:spLocks noGrp="1" noChangeArrowheads="1"/>
          </p:cNvSpPr>
          <p:nvPr>
            <p:ph type="body" idx="1"/>
          </p:nvPr>
        </p:nvSpPr>
        <p:spPr bwMode="auto">
          <a:xfrm>
            <a:off x="457200" y="1371600"/>
            <a:ext cx="8305800" cy="3746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100000"/>
              </a:spcBef>
              <a:buFont typeface="Monotype Sorts" pitchFamily="2" charset="2"/>
              <a:buNone/>
            </a:pPr>
            <a:r>
              <a:rPr lang="en-US" altLang="en-US"/>
              <a:t>Often in a program you need to compare two values, such as whether i is greater than j. There are six comparison operators (also known as relational operators) that can be used to compare two values. The result of the comparison is a Boolean value: true or false. </a:t>
            </a:r>
          </a:p>
          <a:p>
            <a:pPr marL="0" indent="0">
              <a:spcBef>
                <a:spcPct val="100000"/>
              </a:spcBef>
              <a:buFont typeface="Monotype Sorts" pitchFamily="2" charset="2"/>
              <a:buNone/>
            </a:pPr>
            <a:r>
              <a:rPr lang="en-US" altLang="en-US" sz="3000">
                <a:latin typeface="Courier New" panose="02070309020205020404" pitchFamily="49" charset="0"/>
              </a:rPr>
              <a:t>b = (1 &gt; 2)</a:t>
            </a:r>
            <a:endParaRPr lang="en-US" altLang="en-US"/>
          </a:p>
        </p:txBody>
      </p:sp>
    </p:spTree>
    <p:extLst>
      <p:ext uri="{BB962C8B-B14F-4D97-AF65-F5344CB8AC3E}">
        <p14:creationId xmlns:p14="http://schemas.microsoft.com/office/powerpoint/2010/main" xmlns="" val="19200928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41BF14-E5F4-4FE3-BBC2-04482B7BAA36}" type="slidenum">
              <a:rPr lang="en-US" altLang="en-US">
                <a:solidFill>
                  <a:srgbClr val="898989"/>
                </a:solidFill>
                <a:latin typeface="Calibri" panose="020F0502020204030204" pitchFamily="34" charset="0"/>
              </a:rPr>
              <a:pPr eaLnBrk="1" hangingPunct="1"/>
              <a:t>6</a:t>
            </a:fld>
            <a:endParaRPr lang="en-US" altLang="en-US">
              <a:solidFill>
                <a:srgbClr val="898989"/>
              </a:solidFill>
              <a:latin typeface="Calibri" panose="020F0502020204030204" pitchFamily="34" charset="0"/>
            </a:endParaRPr>
          </a:p>
        </p:txBody>
      </p:sp>
      <p:sp>
        <p:nvSpPr>
          <p:cNvPr id="155650" name="Rectangle 2"/>
          <p:cNvSpPr>
            <a:spLocks noGrp="1" noChangeArrowheads="1"/>
          </p:cNvSpPr>
          <p:nvPr>
            <p:ph type="title"/>
          </p:nvPr>
        </p:nvSpPr>
        <p:spPr>
          <a:xfrm>
            <a:off x="533400" y="0"/>
            <a:ext cx="7772400" cy="1371600"/>
          </a:xfrm>
        </p:spPr>
        <p:txBody>
          <a:bodyPr/>
          <a:lstStyle/>
          <a:p>
            <a:pPr>
              <a:defRPr/>
            </a:pPr>
            <a:r>
              <a:rPr lang="en-US" dirty="0"/>
              <a:t>Comparison Operators</a:t>
            </a:r>
          </a:p>
        </p:txBody>
      </p:sp>
      <p:sp>
        <p:nvSpPr>
          <p:cNvPr id="28678" name="Text Box 3"/>
          <p:cNvSpPr txBox="1">
            <a:spLocks noChangeArrowheads="1"/>
          </p:cNvSpPr>
          <p:nvPr/>
        </p:nvSpPr>
        <p:spPr bwMode="auto">
          <a:xfrm>
            <a:off x="914400" y="1371600"/>
            <a:ext cx="7467600" cy="378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tabLst>
                <a:tab pos="1771650" algn="l"/>
                <a:tab pos="36576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771650" algn="l"/>
                <a:tab pos="36576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771650" algn="l"/>
                <a:tab pos="36576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771650" algn="l"/>
                <a:tab pos="36576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771650" algn="l"/>
                <a:tab pos="36576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771650" algn="l"/>
                <a:tab pos="36576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771650" algn="l"/>
                <a:tab pos="36576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771650" algn="l"/>
                <a:tab pos="36576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771650" algn="l"/>
                <a:tab pos="3657600" algn="l"/>
              </a:tabLs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i="1">
                <a:latin typeface="Cambria" panose="02040503050406030204" pitchFamily="18" charset="0"/>
              </a:rPr>
              <a:t>Operator 	Name	</a:t>
            </a:r>
          </a:p>
          <a:p>
            <a:pPr eaLnBrk="1" hangingPunct="1">
              <a:spcBef>
                <a:spcPct val="50000"/>
              </a:spcBef>
            </a:pPr>
            <a:r>
              <a:rPr lang="en-US" altLang="en-US" sz="2400">
                <a:latin typeface="Cambria" panose="02040503050406030204" pitchFamily="18" charset="0"/>
              </a:rPr>
              <a:t>&lt;	less than	</a:t>
            </a:r>
          </a:p>
          <a:p>
            <a:pPr eaLnBrk="1" hangingPunct="1">
              <a:spcBef>
                <a:spcPct val="50000"/>
              </a:spcBef>
            </a:pPr>
            <a:r>
              <a:rPr lang="en-US" altLang="en-US" sz="2400">
                <a:latin typeface="Cambria" panose="02040503050406030204" pitchFamily="18" charset="0"/>
              </a:rPr>
              <a:t>&lt;=	less than or equal to</a:t>
            </a:r>
          </a:p>
          <a:p>
            <a:pPr eaLnBrk="1" hangingPunct="1">
              <a:spcBef>
                <a:spcPct val="50000"/>
              </a:spcBef>
            </a:pPr>
            <a:r>
              <a:rPr lang="en-US" altLang="en-US" sz="2400">
                <a:latin typeface="Cambria" panose="02040503050406030204" pitchFamily="18" charset="0"/>
              </a:rPr>
              <a:t>&gt;	greater than</a:t>
            </a:r>
          </a:p>
          <a:p>
            <a:pPr eaLnBrk="1" hangingPunct="1">
              <a:spcBef>
                <a:spcPct val="50000"/>
              </a:spcBef>
            </a:pPr>
            <a:r>
              <a:rPr lang="en-US" altLang="en-US" sz="2400">
                <a:latin typeface="Cambria" panose="02040503050406030204" pitchFamily="18" charset="0"/>
              </a:rPr>
              <a:t>&gt;=	greater than or equal to</a:t>
            </a:r>
          </a:p>
          <a:p>
            <a:pPr eaLnBrk="1" hangingPunct="1">
              <a:spcBef>
                <a:spcPct val="50000"/>
              </a:spcBef>
            </a:pPr>
            <a:r>
              <a:rPr lang="en-US" altLang="en-US" sz="2400">
                <a:latin typeface="Cambria" panose="02040503050406030204" pitchFamily="18" charset="0"/>
              </a:rPr>
              <a:t>==	equal to</a:t>
            </a:r>
          </a:p>
          <a:p>
            <a:pPr eaLnBrk="1" hangingPunct="1">
              <a:spcBef>
                <a:spcPct val="50000"/>
              </a:spcBef>
            </a:pPr>
            <a:r>
              <a:rPr lang="en-US" altLang="en-US" sz="2400">
                <a:latin typeface="Cambria" panose="02040503050406030204" pitchFamily="18" charset="0"/>
              </a:rPr>
              <a:t>!=	not equal to</a:t>
            </a:r>
          </a:p>
        </p:txBody>
      </p:sp>
    </p:spTree>
    <p:extLst>
      <p:ext uri="{BB962C8B-B14F-4D97-AF65-F5344CB8AC3E}">
        <p14:creationId xmlns:p14="http://schemas.microsoft.com/office/powerpoint/2010/main" xmlns="" val="2606178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25E3C6-D6D9-448A-ADDA-5B5C7F9BAD03}" type="slidenum">
              <a:rPr lang="en-US" altLang="en-US">
                <a:solidFill>
                  <a:srgbClr val="898989"/>
                </a:solidFill>
                <a:latin typeface="Calibri" panose="020F0502020204030204" pitchFamily="34" charset="0"/>
              </a:rPr>
              <a:pPr eaLnBrk="1" hangingPunct="1"/>
              <a:t>7</a:t>
            </a:fld>
            <a:endParaRPr lang="en-US" altLang="en-US">
              <a:solidFill>
                <a:srgbClr val="898989"/>
              </a:solidFill>
              <a:latin typeface="Calibri" panose="020F0502020204030204" pitchFamily="34" charset="0"/>
            </a:endParaRPr>
          </a:p>
        </p:txBody>
      </p:sp>
      <p:sp>
        <p:nvSpPr>
          <p:cNvPr id="115714" name="Rectangle 2"/>
          <p:cNvSpPr>
            <a:spLocks noGrp="1" noChangeArrowheads="1"/>
          </p:cNvSpPr>
          <p:nvPr>
            <p:ph type="title"/>
          </p:nvPr>
        </p:nvSpPr>
        <p:spPr>
          <a:xfrm>
            <a:off x="685800" y="457200"/>
            <a:ext cx="7772400" cy="533400"/>
          </a:xfrm>
        </p:spPr>
        <p:txBody>
          <a:bodyPr/>
          <a:lstStyle/>
          <a:p>
            <a:pPr>
              <a:defRPr/>
            </a:pPr>
            <a:r>
              <a:rPr lang="en-US" dirty="0"/>
              <a:t>One-way if Statements</a:t>
            </a:r>
          </a:p>
        </p:txBody>
      </p:sp>
      <p:sp>
        <p:nvSpPr>
          <p:cNvPr id="1031" name="Rectangle 6"/>
          <p:cNvSpPr>
            <a:spLocks noChangeArrowheads="1"/>
          </p:cNvSpPr>
          <p:nvPr/>
        </p:nvSpPr>
        <p:spPr bwMode="auto">
          <a:xfrm>
            <a:off x="1995488" y="20716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32" name="Rectangle 7"/>
          <p:cNvSpPr>
            <a:spLocks noGrp="1" noChangeArrowheads="1"/>
          </p:cNvSpPr>
          <p:nvPr>
            <p:ph type="body" idx="1"/>
          </p:nvPr>
        </p:nvSpPr>
        <p:spPr bwMode="auto">
          <a:xfrm>
            <a:off x="155575" y="1355725"/>
            <a:ext cx="3886200" cy="914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Monotype Sorts" pitchFamily="2" charset="2"/>
              <a:buNone/>
            </a:pPr>
            <a:r>
              <a:rPr lang="en-US" altLang="en-US"/>
              <a:t>if boolean-expression: </a:t>
            </a:r>
          </a:p>
          <a:p>
            <a:pPr>
              <a:lnSpc>
                <a:spcPct val="90000"/>
              </a:lnSpc>
              <a:spcBef>
                <a:spcPct val="0"/>
              </a:spcBef>
              <a:buFont typeface="Monotype Sorts" pitchFamily="2" charset="2"/>
              <a:buNone/>
            </a:pPr>
            <a:r>
              <a:rPr lang="en-US" altLang="en-US"/>
              <a:t>    statement(s)</a:t>
            </a:r>
          </a:p>
        </p:txBody>
      </p:sp>
      <p:sp>
        <p:nvSpPr>
          <p:cNvPr id="1033" name="Rectangle 9"/>
          <p:cNvSpPr>
            <a:spLocks noChangeArrowheads="1"/>
          </p:cNvSpPr>
          <p:nvPr/>
        </p:nvSpPr>
        <p:spPr bwMode="auto">
          <a:xfrm>
            <a:off x="3305175" y="1009650"/>
            <a:ext cx="5686425" cy="195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b="1"/>
              <a:t>if</a:t>
            </a:r>
            <a:r>
              <a:rPr lang="en-US" altLang="en-US"/>
              <a:t> radius &gt;= 0:</a:t>
            </a:r>
          </a:p>
          <a:p>
            <a:pPr eaLnBrk="1" hangingPunct="1">
              <a:spcBef>
                <a:spcPct val="20000"/>
              </a:spcBef>
              <a:buClr>
                <a:schemeClr val="tx2"/>
              </a:buClr>
              <a:buSzPct val="75000"/>
              <a:buFont typeface="Monotype Sorts" pitchFamily="2" charset="2"/>
              <a:buNone/>
            </a:pPr>
            <a:r>
              <a:rPr lang="en-US" altLang="en-US"/>
              <a:t>    area = radius * radius * 3.14159</a:t>
            </a:r>
          </a:p>
          <a:p>
            <a:pPr eaLnBrk="1" hangingPunct="1">
              <a:spcBef>
                <a:spcPct val="20000"/>
              </a:spcBef>
              <a:buClr>
                <a:schemeClr val="tx2"/>
              </a:buClr>
              <a:buSzPct val="75000"/>
              <a:buFont typeface="Monotype Sorts" pitchFamily="2" charset="2"/>
              <a:buNone/>
            </a:pPr>
            <a:r>
              <a:rPr lang="en-US" altLang="en-US"/>
              <a:t>    print("The area for the circle of radius“,</a:t>
            </a:r>
          </a:p>
          <a:p>
            <a:pPr eaLnBrk="1" hangingPunct="1">
              <a:spcBef>
                <a:spcPct val="20000"/>
              </a:spcBef>
              <a:buClr>
                <a:schemeClr val="tx2"/>
              </a:buClr>
              <a:buSzPct val="75000"/>
              <a:buFont typeface="Monotype Sorts" pitchFamily="2" charset="2"/>
              <a:buNone/>
            </a:pPr>
            <a:r>
              <a:rPr lang="en-US" altLang="en-US"/>
              <a:t>           radius, "is“, area)</a:t>
            </a:r>
          </a:p>
        </p:txBody>
      </p:sp>
      <p:sp>
        <p:nvSpPr>
          <p:cNvPr id="1034" name="Line 11"/>
          <p:cNvSpPr>
            <a:spLocks noChangeShapeType="1"/>
          </p:cNvSpPr>
          <p:nvPr/>
        </p:nvSpPr>
        <p:spPr bwMode="auto">
          <a:xfrm>
            <a:off x="5257800" y="3429000"/>
            <a:ext cx="533400" cy="304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xmlns="">
                <a:noFill/>
              </a14:hiddenFill>
            </a:ext>
          </a:extLst>
        </p:spPr>
        <p:txBody>
          <a:bodyPr/>
          <a:lstStyle/>
          <a:p>
            <a:endParaRPr lang="en-GB"/>
          </a:p>
        </p:txBody>
      </p:sp>
      <p:graphicFrame>
        <p:nvGraphicFramePr>
          <p:cNvPr id="1026" name="Object 2"/>
          <p:cNvGraphicFramePr>
            <a:graphicFrameLocks noChangeAspect="1"/>
          </p:cNvGraphicFramePr>
          <p:nvPr/>
        </p:nvGraphicFramePr>
        <p:xfrm>
          <a:off x="615950" y="2968625"/>
          <a:ext cx="6107113" cy="3217863"/>
        </p:xfrm>
        <a:graphic>
          <a:graphicData uri="http://schemas.openxmlformats.org/presentationml/2006/ole">
            <p:oleObj spid="_x0000_s4103" name="Picture" r:id="rId4" imgW="5156200" imgH="2717800" progId="Word.Picture.8">
              <p:embed/>
            </p:oleObj>
          </a:graphicData>
        </a:graphic>
      </p:graphicFrame>
      <p:sp>
        <p:nvSpPr>
          <p:cNvPr id="1035" name="Line 10"/>
          <p:cNvSpPr>
            <a:spLocks noChangeShapeType="1"/>
          </p:cNvSpPr>
          <p:nvPr/>
        </p:nvSpPr>
        <p:spPr bwMode="auto">
          <a:xfrm>
            <a:off x="1268413" y="2122488"/>
            <a:ext cx="500062" cy="998537"/>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xmlns="">
                <a:noFill/>
              </a14:hiddenFill>
            </a:ext>
          </a:extLst>
        </p:spPr>
        <p:txBody>
          <a:bodyPr/>
          <a:lstStyle/>
          <a:p>
            <a:endParaRPr lang="en-GB"/>
          </a:p>
        </p:txBody>
      </p:sp>
      <p:sp>
        <p:nvSpPr>
          <p:cNvPr id="1036" name="Line 16"/>
          <p:cNvSpPr>
            <a:spLocks noChangeShapeType="1"/>
          </p:cNvSpPr>
          <p:nvPr/>
        </p:nvSpPr>
        <p:spPr bwMode="auto">
          <a:xfrm>
            <a:off x="3689350" y="2506663"/>
            <a:ext cx="500063" cy="998537"/>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xmlns="">
                <a:noFill/>
              </a14:hiddenFill>
            </a:ext>
          </a:extLst>
        </p:spPr>
        <p:txBody>
          <a:bodyPr/>
          <a:lstStyle/>
          <a:p>
            <a:endParaRPr lang="en-GB"/>
          </a:p>
        </p:txBody>
      </p:sp>
    </p:spTree>
    <p:extLst>
      <p:ext uri="{BB962C8B-B14F-4D97-AF65-F5344CB8AC3E}">
        <p14:creationId xmlns:p14="http://schemas.microsoft.com/office/powerpoint/2010/main" xmlns="" val="1159715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735A31-A0B1-46B9-AE4A-3606D8512ADD}" type="slidenum">
              <a:rPr lang="en-US" altLang="en-US">
                <a:solidFill>
                  <a:srgbClr val="898989"/>
                </a:solidFill>
                <a:latin typeface="Calibri" panose="020F0502020204030204" pitchFamily="34" charset="0"/>
              </a:rPr>
              <a:pPr eaLnBrk="1" hangingPunct="1"/>
              <a:t>8</a:t>
            </a:fld>
            <a:endParaRPr lang="en-US" altLang="en-US">
              <a:solidFill>
                <a:srgbClr val="898989"/>
              </a:solidFill>
              <a:latin typeface="Calibri" panose="020F0502020204030204" pitchFamily="34" charset="0"/>
            </a:endParaRPr>
          </a:p>
        </p:txBody>
      </p:sp>
      <p:sp>
        <p:nvSpPr>
          <p:cNvPr id="116738" name="Rectangle 2"/>
          <p:cNvSpPr>
            <a:spLocks noGrp="1" noChangeArrowheads="1"/>
          </p:cNvSpPr>
          <p:nvPr>
            <p:ph type="title"/>
          </p:nvPr>
        </p:nvSpPr>
        <p:spPr>
          <a:xfrm>
            <a:off x="685800" y="304800"/>
            <a:ext cx="7772400" cy="533400"/>
          </a:xfrm>
        </p:spPr>
        <p:txBody>
          <a:bodyPr/>
          <a:lstStyle/>
          <a:p>
            <a:pPr>
              <a:defRPr/>
            </a:pPr>
            <a:r>
              <a:rPr lang="en-US" dirty="0"/>
              <a:t>Note</a:t>
            </a:r>
            <a:endParaRPr lang="en-US" sz="5400" dirty="0"/>
          </a:p>
        </p:txBody>
      </p:sp>
      <p:sp>
        <p:nvSpPr>
          <p:cNvPr id="2055" name="Rectangle 3"/>
          <p:cNvSpPr>
            <a:spLocks noChangeArrowheads="1"/>
          </p:cNvSpPr>
          <p:nvPr/>
        </p:nvSpPr>
        <p:spPr bwMode="auto">
          <a:xfrm>
            <a:off x="1995488" y="20716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56" name="Rectangle 10"/>
          <p:cNvSpPr>
            <a:spLocks noChangeArrowheads="1"/>
          </p:cNvSpPr>
          <p:nvPr/>
        </p:nvSpPr>
        <p:spPr bwMode="auto">
          <a:xfrm>
            <a:off x="2138363" y="28765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57" name="Rectangle 13"/>
          <p:cNvSpPr>
            <a:spLocks noChangeArrowheads="1"/>
          </p:cNvSpPr>
          <p:nvPr/>
        </p:nvSpPr>
        <p:spPr bwMode="auto">
          <a:xfrm>
            <a:off x="0" y="31130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58" name="Rectangle 15"/>
          <p:cNvSpPr>
            <a:spLocks noChangeArrowheads="1"/>
          </p:cNvSpPr>
          <p:nvPr/>
        </p:nvSpPr>
        <p:spPr bwMode="auto">
          <a:xfrm>
            <a:off x="0" y="30972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59" name="Rectangle 17"/>
          <p:cNvSpPr>
            <a:spLocks noChangeArrowheads="1"/>
          </p:cNvSpPr>
          <p:nvPr/>
        </p:nvSpPr>
        <p:spPr bwMode="auto">
          <a:xfrm>
            <a:off x="0" y="31099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050" name="Object 2"/>
          <p:cNvGraphicFramePr>
            <a:graphicFrameLocks noChangeAspect="1"/>
          </p:cNvGraphicFramePr>
          <p:nvPr/>
        </p:nvGraphicFramePr>
        <p:xfrm>
          <a:off x="349250" y="1600200"/>
          <a:ext cx="8794750" cy="1143000"/>
        </p:xfrm>
        <a:graphic>
          <a:graphicData uri="http://schemas.openxmlformats.org/presentationml/2006/ole">
            <p:oleObj spid="_x0000_s5127" name="Picture" r:id="rId4" imgW="5080000" imgH="660400" progId="Word.Picture.8">
              <p:embed/>
            </p:oleObj>
          </a:graphicData>
        </a:graphic>
      </p:graphicFrame>
    </p:spTree>
    <p:extLst>
      <p:ext uri="{BB962C8B-B14F-4D97-AF65-F5344CB8AC3E}">
        <p14:creationId xmlns:p14="http://schemas.microsoft.com/office/powerpoint/2010/main" xmlns="" val="49869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6553200" y="63992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A428C7-E520-4FC6-85E5-84F3B7DCA4E1}"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
        <p:nvSpPr>
          <p:cNvPr id="269314" name="Rectangle 2"/>
          <p:cNvSpPr>
            <a:spLocks noGrp="1" noChangeArrowheads="1"/>
          </p:cNvSpPr>
          <p:nvPr>
            <p:ph type="title"/>
          </p:nvPr>
        </p:nvSpPr>
        <p:spPr>
          <a:xfrm>
            <a:off x="193675" y="381000"/>
            <a:ext cx="8640763" cy="487363"/>
          </a:xfrm>
        </p:spPr>
        <p:txBody>
          <a:bodyPr/>
          <a:lstStyle/>
          <a:p>
            <a:pPr>
              <a:defRPr/>
            </a:pPr>
            <a:r>
              <a:rPr lang="en-US" dirty="0"/>
              <a:t>Mathematics Basis for the Game</a:t>
            </a:r>
          </a:p>
        </p:txBody>
      </p:sp>
      <p:sp>
        <p:nvSpPr>
          <p:cNvPr id="3080" name="Rectangle 5"/>
          <p:cNvSpPr>
            <a:spLocks noGrp="1" noChangeArrowheads="1"/>
          </p:cNvSpPr>
          <p:nvPr>
            <p:ph type="body" idx="1"/>
          </p:nvPr>
        </p:nvSpPr>
        <p:spPr bwMode="auto">
          <a:xfrm>
            <a:off x="228600" y="1295400"/>
            <a:ext cx="8529638" cy="3286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pPr marL="0" indent="0">
              <a:buFont typeface="Monotype Sorts" pitchFamily="2" charset="2"/>
              <a:buNone/>
            </a:pPr>
            <a:r>
              <a:rPr lang="en-US" altLang="en-US"/>
              <a:t>19 is 10011 in binary. 7 is 111 in binary. 23 is 11101 in binary</a:t>
            </a:r>
          </a:p>
        </p:txBody>
      </p:sp>
      <p:graphicFrame>
        <p:nvGraphicFramePr>
          <p:cNvPr id="3074" name="Object 2"/>
          <p:cNvGraphicFramePr>
            <a:graphicFrameLocks noChangeAspect="1"/>
          </p:cNvGraphicFramePr>
          <p:nvPr/>
        </p:nvGraphicFramePr>
        <p:xfrm>
          <a:off x="231775" y="3697288"/>
          <a:ext cx="8680450" cy="2711450"/>
        </p:xfrm>
        <a:graphic>
          <a:graphicData uri="http://schemas.openxmlformats.org/presentationml/2006/ole">
            <p:oleObj spid="_x0000_s6156" name="Picture" r:id="rId4" imgW="5221665" imgH="1623402" progId="Word.Picture.8">
              <p:embed/>
            </p:oleObj>
          </a:graphicData>
        </a:graphic>
      </p:graphicFrame>
      <p:sp>
        <p:nvSpPr>
          <p:cNvPr id="3081" name="Rectangle 10"/>
          <p:cNvSpPr>
            <a:spLocks noChangeArrowheads="1"/>
          </p:cNvSpPr>
          <p:nvPr/>
        </p:nvSpPr>
        <p:spPr bwMode="auto">
          <a:xfrm>
            <a:off x="0" y="29797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82" name="Rectangle 12"/>
          <p:cNvSpPr>
            <a:spLocks noChangeArrowheads="1"/>
          </p:cNvSpPr>
          <p:nvPr/>
        </p:nvSpPr>
        <p:spPr bwMode="auto">
          <a:xfrm>
            <a:off x="0" y="29797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075" name="Object 3"/>
          <p:cNvGraphicFramePr>
            <a:graphicFrameLocks noChangeAspect="1"/>
          </p:cNvGraphicFramePr>
          <p:nvPr/>
        </p:nvGraphicFramePr>
        <p:xfrm>
          <a:off x="269875" y="1662113"/>
          <a:ext cx="4840288" cy="1903412"/>
        </p:xfrm>
        <a:graphic>
          <a:graphicData uri="http://schemas.openxmlformats.org/presentationml/2006/ole">
            <p:oleObj spid="_x0000_s6157" name="Picture" r:id="rId5" imgW="2289048" imgH="897636" progId="Word.Picture.8">
              <p:embed/>
            </p:oleObj>
          </a:graphicData>
        </a:graphic>
      </p:graphicFrame>
    </p:spTree>
    <p:extLst>
      <p:ext uri="{BB962C8B-B14F-4D97-AF65-F5344CB8AC3E}">
        <p14:creationId xmlns:p14="http://schemas.microsoft.com/office/powerpoint/2010/main" xmlns="" val="1184421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4997</TotalTime>
  <Words>1063</Words>
  <Application>Microsoft Office PowerPoint</Application>
  <PresentationFormat>On-screen Show (4:3)</PresentationFormat>
  <Paragraphs>211</Paragraphs>
  <Slides>30</Slides>
  <Notes>25</Notes>
  <HiddenSlides>1</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30</vt:i4>
      </vt:variant>
    </vt:vector>
  </HeadingPairs>
  <TitlesOfParts>
    <vt:vector size="34" baseType="lpstr">
      <vt:lpstr>Office Theme</vt:lpstr>
      <vt:lpstr>Custom Design</vt:lpstr>
      <vt:lpstr>CorelDRAW</vt:lpstr>
      <vt:lpstr>Picture</vt:lpstr>
      <vt:lpstr>Slide 1</vt:lpstr>
      <vt:lpstr>CONTROL STRUCTURES</vt:lpstr>
      <vt:lpstr>Objectives</vt:lpstr>
      <vt:lpstr>Think</vt:lpstr>
      <vt:lpstr>Boolean Data Types </vt:lpstr>
      <vt:lpstr>Comparison Operators</vt:lpstr>
      <vt:lpstr>One-way if Statements</vt:lpstr>
      <vt:lpstr>Note</vt:lpstr>
      <vt:lpstr>Mathematics Basis for the Game</vt:lpstr>
      <vt:lpstr>The Two-way if Statement</vt:lpstr>
      <vt:lpstr>if...else Example</vt:lpstr>
      <vt:lpstr>Multiple Alternative if Statements</vt:lpstr>
      <vt:lpstr>Flowchart</vt:lpstr>
      <vt:lpstr>Trace if-else statement</vt:lpstr>
      <vt:lpstr>Trace if-else statement</vt:lpstr>
      <vt:lpstr>Trace if-else statement</vt:lpstr>
      <vt:lpstr>Trace if-else statement</vt:lpstr>
      <vt:lpstr>Trace if-else statement</vt:lpstr>
      <vt:lpstr>Logical Operators</vt:lpstr>
      <vt:lpstr>Truth Table for Operator not</vt:lpstr>
      <vt:lpstr>Truth Table for Operator and</vt:lpstr>
      <vt:lpstr>Truth Table for Operator or</vt:lpstr>
      <vt:lpstr>Conditional Operator</vt:lpstr>
      <vt:lpstr>Conditional Operator</vt:lpstr>
      <vt:lpstr>Operator Precedence</vt:lpstr>
      <vt:lpstr>Operator Precedence and Associativity</vt:lpstr>
      <vt:lpstr>Operator Associativity</vt:lpstr>
      <vt:lpstr>References</vt:lpstr>
      <vt:lpstr>PRACTICE PROBLEMS</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SAKSHI</cp:lastModifiedBy>
  <cp:revision>1008</cp:revision>
  <dcterms:created xsi:type="dcterms:W3CDTF">2013-12-12T17:34:34Z</dcterms:created>
  <dcterms:modified xsi:type="dcterms:W3CDTF">2023-06-27T01:34:23Z</dcterms:modified>
</cp:coreProperties>
</file>