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7"/>
  </p:notesMasterIdLst>
  <p:handoutMasterIdLst>
    <p:handoutMasterId r:id="rId28"/>
  </p:handoutMasterIdLst>
  <p:sldIdLst>
    <p:sldId id="731" r:id="rId3"/>
    <p:sldId id="752" r:id="rId4"/>
    <p:sldId id="772" r:id="rId5"/>
    <p:sldId id="753" r:id="rId6"/>
    <p:sldId id="754" r:id="rId7"/>
    <p:sldId id="755" r:id="rId8"/>
    <p:sldId id="756" r:id="rId9"/>
    <p:sldId id="757" r:id="rId10"/>
    <p:sldId id="758" r:id="rId11"/>
    <p:sldId id="759" r:id="rId12"/>
    <p:sldId id="760" r:id="rId13"/>
    <p:sldId id="761" r:id="rId14"/>
    <p:sldId id="762" r:id="rId15"/>
    <p:sldId id="763" r:id="rId16"/>
    <p:sldId id="764" r:id="rId17"/>
    <p:sldId id="765" r:id="rId18"/>
    <p:sldId id="766" r:id="rId19"/>
    <p:sldId id="767" r:id="rId20"/>
    <p:sldId id="768" r:id="rId21"/>
    <p:sldId id="769" r:id="rId22"/>
    <p:sldId id="770" r:id="rId23"/>
    <p:sldId id="771" r:id="rId24"/>
    <p:sldId id="750" r:id="rId25"/>
    <p:sldId id="30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3513" autoAdjust="0"/>
  </p:normalViewPr>
  <p:slideViewPr>
    <p:cSldViewPr>
      <p:cViewPr varScale="1">
        <p:scale>
          <a:sx n="56" d="100"/>
          <a:sy n="56" d="100"/>
        </p:scale>
        <p:origin x="-16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945E-A616-4E00-AB19-078DFBC3FF6C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1421E-A63F-487E-965B-07B14CC47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7699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7F6E-8ADE-48A1-B1C5-AA8FE11E4C12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75BCC-52BF-479D-8785-ECCB0FF1F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413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408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1791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4655BBF7-1313-4C85-9993-1E7E876D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B5610BD-C9A9-4E73-B407-94D5BCA8604C}" type="datetimeFigureOut">
              <a:rPr lang="en-US"/>
              <a:pPr>
                <a:defRPr/>
              </a:pPr>
              <a:t>6/27/2023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692791C1-E14E-4D2A-B903-6E532F0C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A1611B48-06C5-4458-AFCF-90C1006D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41D9A-C36A-492D-A87C-A4D10498F7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31700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(UIE)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8D4CD2FE-98C3-45FA-A906-61AAB2BDE134}"/>
              </a:ext>
            </a:extLst>
          </p:cNvPr>
          <p:cNvSpPr/>
          <p:nvPr/>
        </p:nvSpPr>
        <p:spPr>
          <a:xfrm>
            <a:off x="-3175" y="5340350"/>
            <a:ext cx="9147175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A6BF2B11-C2A5-4306-A95B-694045B2BA5B}"/>
              </a:ext>
            </a:extLst>
          </p:cNvPr>
          <p:cNvSpPr/>
          <p:nvPr/>
        </p:nvSpPr>
        <p:spPr>
          <a:xfrm>
            <a:off x="227013" y="5902325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Slide Number Placeholder 2">
            <a:extLst>
              <a:ext uri="{FF2B5EF4-FFF2-40B4-BE49-F238E27FC236}">
                <a16:creationId xmlns:a16="http://schemas.microsoft.com/office/drawing/2014/main" xmlns="" id="{ABD24066-0342-4E01-A4C0-1D4CA5A6F053}"/>
              </a:ext>
            </a:extLst>
          </p:cNvPr>
          <p:cNvSpPr txBox="1">
            <a:spLocks/>
          </p:cNvSpPr>
          <p:nvPr/>
        </p:nvSpPr>
        <p:spPr bwMode="auto">
          <a:xfrm>
            <a:off x="65722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A91DB7E4-D2DD-4965-846A-9309E2D8F8B6}"/>
              </a:ext>
            </a:extLst>
          </p:cNvPr>
          <p:cNvSpPr/>
          <p:nvPr/>
        </p:nvSpPr>
        <p:spPr>
          <a:xfrm flipV="1">
            <a:off x="7131050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xmlns="" id="{4396BE2B-8700-4F1D-B0D1-1003D2584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833688"/>
          <a:ext cx="2478088" cy="3148012"/>
        </p:xfrm>
        <a:graphic>
          <a:graphicData uri="http://schemas.openxmlformats.org/presentationml/2006/ole">
            <p:oleObj spid="_x0000_s1053" name="CorelDRAW" r:id="rId4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CB734C5C-E03C-4C79-9996-4FAC5E517017}"/>
              </a:ext>
            </a:extLst>
          </p:cNvPr>
          <p:cNvSpPr/>
          <p:nvPr/>
        </p:nvSpPr>
        <p:spPr>
          <a:xfrm flipH="1">
            <a:off x="5284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C2F356FD-6526-4100-88D1-9BD657FA8D7A}"/>
              </a:ext>
            </a:extLst>
          </p:cNvPr>
          <p:cNvSpPr/>
          <p:nvPr/>
        </p:nvSpPr>
        <p:spPr>
          <a:xfrm>
            <a:off x="1593056" y="2025526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xmlns="" id="{773C086D-AFEA-4332-AFCF-62E63FC98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25" y="23813"/>
            <a:ext cx="28940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xmlns="" id="{E41D3879-76E6-468E-9897-930C73361F01}"/>
              </a:ext>
            </a:extLst>
          </p:cNvPr>
          <p:cNvSpPr/>
          <p:nvPr/>
        </p:nvSpPr>
        <p:spPr>
          <a:xfrm rot="10800000" flipV="1">
            <a:off x="7372350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7" name="TextBox 35">
            <a:extLst>
              <a:ext uri="{FF2B5EF4-FFF2-40B4-BE49-F238E27FC236}">
                <a16:creationId xmlns:a16="http://schemas.microsoft.com/office/drawing/2014/main" xmlns="" id="{4E8437DB-1CED-4418-B068-B6FD1DBC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963" y="6019800"/>
            <a:ext cx="369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430A7DB1-986F-464A-BEDB-749DC5B13041}"/>
              </a:ext>
            </a:extLst>
          </p:cNvPr>
          <p:cNvSpPr/>
          <p:nvPr/>
        </p:nvSpPr>
        <p:spPr>
          <a:xfrm>
            <a:off x="5164138" y="6043613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9" name="TextBox 52">
            <a:extLst>
              <a:ext uri="{FF2B5EF4-FFF2-40B4-BE49-F238E27FC236}">
                <a16:creationId xmlns:a16="http://schemas.microsoft.com/office/drawing/2014/main" xmlns="" id="{E74BE490-82E2-49FC-A296-DE365AEA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6013450"/>
            <a:ext cx="420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Raleway ExtraBold"/>
              </a:rPr>
              <a:t>LOOPS IN PYTHON</a:t>
            </a:r>
          </a:p>
        </p:txBody>
      </p:sp>
      <p:sp>
        <p:nvSpPr>
          <p:cNvPr id="1040" name="TextBox 25">
            <a:extLst>
              <a:ext uri="{FF2B5EF4-FFF2-40B4-BE49-F238E27FC236}">
                <a16:creationId xmlns:a16="http://schemas.microsoft.com/office/drawing/2014/main" xmlns="" id="{3C41BE81-A990-417E-9339-570115F2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477963"/>
            <a:ext cx="7392987" cy="48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panose="020B0A04020102020204" pitchFamily="34" charset="0"/>
                <a:ea typeface="Karla"/>
                <a:cs typeface="Karla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panose="020B0A04020102020204" pitchFamily="34" charset="0"/>
                <a:ea typeface="Karla"/>
                <a:cs typeface="Karla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 of Engineering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Python Programming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23CSH-623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1600" dirty="0">
              <a:latin typeface="Raleway ExtraBold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76F9C1-7071-432C-98F7-EB68B57B3BCC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/>
              <a:t>Trace while Loop, cont.</a:t>
            </a:r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1824038" y="2166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228600" y="1447800"/>
            <a:ext cx="5334000" cy="15525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count = 0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while count &lt; 2: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      print("Programming is fun!")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      count = count + 1</a:t>
            </a:r>
          </a:p>
        </p:txBody>
      </p:sp>
      <p:sp>
        <p:nvSpPr>
          <p:cNvPr id="24584" name="Rectangle 5"/>
          <p:cNvSpPr>
            <a:spLocks noChangeArrowheads="1"/>
          </p:cNvSpPr>
          <p:nvPr/>
        </p:nvSpPr>
        <p:spPr bwMode="auto">
          <a:xfrm>
            <a:off x="1824038" y="2166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5" name="AutoShape 6"/>
          <p:cNvSpPr>
            <a:spLocks noChangeArrowheads="1"/>
          </p:cNvSpPr>
          <p:nvPr/>
        </p:nvSpPr>
        <p:spPr bwMode="auto">
          <a:xfrm>
            <a:off x="5257800" y="1219200"/>
            <a:ext cx="3538538" cy="635000"/>
          </a:xfrm>
          <a:prstGeom prst="wedgeRoundRectCallout">
            <a:avLst>
              <a:gd name="adj1" fmla="val -60454"/>
              <a:gd name="adj2" fmla="val 10925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(count &lt; 2) is still true since count is 1</a:t>
            </a:r>
          </a:p>
        </p:txBody>
      </p:sp>
      <p:sp>
        <p:nvSpPr>
          <p:cNvPr id="24586" name="Rectangle 7"/>
          <p:cNvSpPr>
            <a:spLocks noChangeArrowheads="1"/>
          </p:cNvSpPr>
          <p:nvPr/>
        </p:nvSpPr>
        <p:spPr bwMode="auto">
          <a:xfrm>
            <a:off x="309563" y="1854200"/>
            <a:ext cx="5105400" cy="3841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7" name="Rectangle 8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215465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02555E-9766-4001-ADBC-7A65B88C2014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/>
              <a:t>Trace while Loop, cont.</a:t>
            </a:r>
          </a:p>
        </p:txBody>
      </p:sp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1824038" y="2166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228600" y="1447800"/>
            <a:ext cx="5334000" cy="15525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count = 0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while count &lt; 2: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      print("Programming is fun!")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      count = count + 1</a:t>
            </a:r>
          </a:p>
        </p:txBody>
      </p:sp>
      <p:sp>
        <p:nvSpPr>
          <p:cNvPr id="25608" name="Rectangle 5"/>
          <p:cNvSpPr>
            <a:spLocks noChangeArrowheads="1"/>
          </p:cNvSpPr>
          <p:nvPr/>
        </p:nvSpPr>
        <p:spPr bwMode="auto">
          <a:xfrm>
            <a:off x="1824038" y="2166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9" name="AutoShape 6"/>
          <p:cNvSpPr>
            <a:spLocks noChangeArrowheads="1"/>
          </p:cNvSpPr>
          <p:nvPr/>
        </p:nvSpPr>
        <p:spPr bwMode="auto">
          <a:xfrm>
            <a:off x="5257800" y="1219200"/>
            <a:ext cx="3538538" cy="635000"/>
          </a:xfrm>
          <a:prstGeom prst="wedgeRoundRectCallout">
            <a:avLst>
              <a:gd name="adj1" fmla="val -59333"/>
              <a:gd name="adj2" fmla="val 16525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Print Welcome to Python</a:t>
            </a:r>
          </a:p>
        </p:txBody>
      </p:sp>
      <p:sp>
        <p:nvSpPr>
          <p:cNvPr id="25610" name="Rectangle 7"/>
          <p:cNvSpPr>
            <a:spLocks noChangeArrowheads="1"/>
          </p:cNvSpPr>
          <p:nvPr/>
        </p:nvSpPr>
        <p:spPr bwMode="auto">
          <a:xfrm>
            <a:off x="309563" y="2238375"/>
            <a:ext cx="5105400" cy="3841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1" name="Rectangle 8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65969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9805B6-B775-44D9-B631-EA83B201D304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/>
              <a:t>Trace while Loop, cont.</a:t>
            </a:r>
          </a:p>
        </p:txBody>
      </p:sp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1824038" y="2166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228600" y="1447800"/>
            <a:ext cx="5334000" cy="15525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count = 0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while count &lt; 2: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      print("Programming is fun!")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      count = count + 1</a:t>
            </a:r>
          </a:p>
        </p:txBody>
      </p:sp>
      <p:sp>
        <p:nvSpPr>
          <p:cNvPr id="26632" name="Rectangle 5"/>
          <p:cNvSpPr>
            <a:spLocks noChangeArrowheads="1"/>
          </p:cNvSpPr>
          <p:nvPr/>
        </p:nvSpPr>
        <p:spPr bwMode="auto">
          <a:xfrm>
            <a:off x="1824038" y="2166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3" name="AutoShape 6"/>
          <p:cNvSpPr>
            <a:spLocks noChangeArrowheads="1"/>
          </p:cNvSpPr>
          <p:nvPr/>
        </p:nvSpPr>
        <p:spPr bwMode="auto">
          <a:xfrm>
            <a:off x="5262563" y="1201738"/>
            <a:ext cx="3538537" cy="635000"/>
          </a:xfrm>
          <a:prstGeom prst="wedgeRoundRectCallout">
            <a:avLst>
              <a:gd name="adj1" fmla="val -61755"/>
              <a:gd name="adj2" fmla="val 21025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Increase count by 1</a:t>
            </a:r>
          </a:p>
          <a:p>
            <a:pPr algn="ctr" eaLnBrk="1" hangingPunct="1"/>
            <a:r>
              <a:rPr lang="en-US" altLang="en-US"/>
              <a:t>count is 2 now</a:t>
            </a:r>
          </a:p>
        </p:txBody>
      </p:sp>
      <p:sp>
        <p:nvSpPr>
          <p:cNvPr id="26634" name="Rectangle 8"/>
          <p:cNvSpPr>
            <a:spLocks noChangeArrowheads="1"/>
          </p:cNvSpPr>
          <p:nvPr/>
        </p:nvSpPr>
        <p:spPr bwMode="auto">
          <a:xfrm>
            <a:off x="385763" y="2622550"/>
            <a:ext cx="5105400" cy="3841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5" name="Rectangle 9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207781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DB9A974-C206-44A5-A2E6-C9612DD0D3D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/>
              <a:t>Trace while Loop, cont.</a:t>
            </a:r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1824038" y="2166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228600" y="1447800"/>
            <a:ext cx="5334000" cy="15525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count = 0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while count &lt; 2: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      print("Programming is fun!")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      count = count + 1</a:t>
            </a:r>
          </a:p>
        </p:txBody>
      </p:sp>
      <p:sp>
        <p:nvSpPr>
          <p:cNvPr id="27656" name="Rectangle 5"/>
          <p:cNvSpPr>
            <a:spLocks noChangeArrowheads="1"/>
          </p:cNvSpPr>
          <p:nvPr/>
        </p:nvSpPr>
        <p:spPr bwMode="auto">
          <a:xfrm>
            <a:off x="1824038" y="2166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7" name="AutoShape 6"/>
          <p:cNvSpPr>
            <a:spLocks noChangeArrowheads="1"/>
          </p:cNvSpPr>
          <p:nvPr/>
        </p:nvSpPr>
        <p:spPr bwMode="auto">
          <a:xfrm>
            <a:off x="5262563" y="1201738"/>
            <a:ext cx="3538537" cy="635000"/>
          </a:xfrm>
          <a:prstGeom prst="wedgeRoundRectCallout">
            <a:avLst>
              <a:gd name="adj1" fmla="val -63639"/>
              <a:gd name="adj2" fmla="val 11075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(count &lt; 2) is false since count is 2 now</a:t>
            </a:r>
          </a:p>
        </p:txBody>
      </p:sp>
      <p:sp>
        <p:nvSpPr>
          <p:cNvPr id="27658" name="Rectangle 7"/>
          <p:cNvSpPr>
            <a:spLocks noChangeArrowheads="1"/>
          </p:cNvSpPr>
          <p:nvPr/>
        </p:nvSpPr>
        <p:spPr bwMode="auto">
          <a:xfrm>
            <a:off x="269875" y="1854200"/>
            <a:ext cx="5143500" cy="3841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9" name="Rectangle 8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121008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5001CF-B18A-49B2-8CB4-19CB12679B27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/>
              <a:t>Trace while Loop</a:t>
            </a:r>
          </a:p>
        </p:txBody>
      </p:sp>
      <p:sp>
        <p:nvSpPr>
          <p:cNvPr id="28678" name="Rectangle 3"/>
          <p:cNvSpPr>
            <a:spLocks noChangeArrowheads="1"/>
          </p:cNvSpPr>
          <p:nvPr/>
        </p:nvSpPr>
        <p:spPr bwMode="auto">
          <a:xfrm>
            <a:off x="1824038" y="2166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228600" y="1447800"/>
            <a:ext cx="5334000" cy="2063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count = 0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while count &lt; 2: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      print("Programming is fun!")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      count = count + 1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>
              <a:solidFill>
                <a:schemeClr val="bg2"/>
              </a:solidFill>
              <a:cs typeface="Courier New" panose="02070309020205020404" pitchFamily="49" charset="0"/>
            </a:endParaRPr>
          </a:p>
        </p:txBody>
      </p:sp>
      <p:sp>
        <p:nvSpPr>
          <p:cNvPr id="28680" name="Rectangle 5"/>
          <p:cNvSpPr>
            <a:spLocks noChangeArrowheads="1"/>
          </p:cNvSpPr>
          <p:nvPr/>
        </p:nvSpPr>
        <p:spPr bwMode="auto">
          <a:xfrm>
            <a:off x="1824038" y="2166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1" name="AutoShape 6"/>
          <p:cNvSpPr>
            <a:spLocks noChangeArrowheads="1"/>
          </p:cNvSpPr>
          <p:nvPr/>
        </p:nvSpPr>
        <p:spPr bwMode="auto">
          <a:xfrm>
            <a:off x="5262563" y="1201738"/>
            <a:ext cx="3538537" cy="635000"/>
          </a:xfrm>
          <a:prstGeom prst="wedgeRoundRectCallout">
            <a:avLst>
              <a:gd name="adj1" fmla="val -68440"/>
              <a:gd name="adj2" fmla="val 28575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The loop exits. Execute the next statement after the loop.</a:t>
            </a: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309563" y="3044825"/>
            <a:ext cx="5143500" cy="3841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3" name="Rectangle 9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140047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87D9BA5-497B-4514-8109-51CD61D41903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4200">
                <a:latin typeface="Courier New" pitchFamily="49" charset="0"/>
              </a:rPr>
              <a:t>for</a:t>
            </a:r>
            <a:r>
              <a:rPr lang="en-US"/>
              <a:t> Loops</a:t>
            </a:r>
            <a:endParaRPr lang="en-US">
              <a:latin typeface="Book Antiqua" pitchFamily="18" charset="0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0600"/>
            <a:ext cx="8759825" cy="2784475"/>
          </a:xfrm>
          <a:solidFill>
            <a:schemeClr val="tx1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chemeClr val="bg2"/>
                </a:solidFill>
              </a:rPr>
              <a:t>i = initialValue  # Initialize loop-control variable</a:t>
            </a:r>
            <a:endParaRPr lang="en-US" altLang="en-US" sz="2800" b="1">
              <a:solidFill>
                <a:schemeClr val="bg2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solidFill>
                  <a:schemeClr val="bg2"/>
                </a:solidFill>
              </a:rPr>
              <a:t>while</a:t>
            </a:r>
            <a:r>
              <a:rPr lang="en-US" altLang="en-US" sz="2800">
                <a:solidFill>
                  <a:schemeClr val="bg2"/>
                </a:solidFill>
              </a:rPr>
              <a:t> i &lt; endValue: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chemeClr val="bg2"/>
                </a:solidFill>
              </a:rPr>
              <a:t>      # Loop body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chemeClr val="bg2"/>
                </a:solidFill>
              </a:rPr>
              <a:t>      ...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chemeClr val="bg2"/>
                </a:solidFill>
              </a:rPr>
              <a:t>      i++ # Adjust loop-control variable</a:t>
            </a:r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2243138" y="1933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117475" y="4657725"/>
            <a:ext cx="8378825" cy="13446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b="1">
                <a:solidFill>
                  <a:schemeClr val="bg2"/>
                </a:solidFill>
              </a:rPr>
              <a:t>for</a:t>
            </a:r>
            <a:r>
              <a:rPr lang="en-US" altLang="en-US" sz="3200">
                <a:solidFill>
                  <a:schemeClr val="bg2"/>
                </a:solidFill>
              </a:rPr>
              <a:t> i in range(initialValue, endValue): 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>
                <a:solidFill>
                  <a:schemeClr val="bg2"/>
                </a:solidFill>
              </a:rPr>
              <a:t>      # Loop body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2243138" y="1933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37363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E4B56E-0F89-46CB-A3FB-933A9E3DD4FC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3175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/>
              <a:t>range(a, b)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16038"/>
            <a:ext cx="8569325" cy="4570412"/>
          </a:xfrm>
          <a:solidFill>
            <a:schemeClr val="tx1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altLang="en-US" sz="3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&gt;&gt;&gt; for v in range(4, 8):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...     print(v)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...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4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5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6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7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xmlns="" val="3167676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CCB4B2-C24B-4CD0-AEBA-4F6CD62DDB2C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3175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/>
              <a:t>range(b)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563" y="1316038"/>
            <a:ext cx="8569325" cy="4570412"/>
          </a:xfrm>
          <a:solidFill>
            <a:schemeClr val="tx1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altLang="en-US" sz="3000">
              <a:solidFill>
                <a:schemeClr val="bg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&gt;&gt;&gt; for i in range(4):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...     print(i)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...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0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1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2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3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xmlns="" val="550819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0F4A3A-9681-40C7-BAED-08B0C0914A55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3175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/>
              <a:t>range(a, b, step)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563" y="1316038"/>
            <a:ext cx="8569325" cy="4570412"/>
          </a:xfrm>
          <a:solidFill>
            <a:schemeClr val="tx1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altLang="en-US" sz="340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&gt;&gt;&gt; for v in range(3, 9, 2):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...     print(v)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...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3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5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7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xmlns="" val="2442639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EE9C97-B8E1-4190-9A45-5F6BEC2D9B17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3175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/>
              <a:t>range(a, b, step)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563" y="1316038"/>
            <a:ext cx="8569325" cy="4570412"/>
          </a:xfrm>
          <a:solidFill>
            <a:schemeClr val="tx1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90000"/>
              </a:lnSpc>
            </a:pPr>
            <a:endParaRPr lang="en-US" altLang="en-US" sz="3000">
              <a:solidFill>
                <a:schemeClr val="bg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&gt;&gt;&gt; for v in range(5, 1, -1):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...     print(v)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...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5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4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3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2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xmlns="" val="421530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Objectives</a:t>
            </a:r>
          </a:p>
        </p:txBody>
      </p:sp>
      <p:sp>
        <p:nvSpPr>
          <p:cNvPr id="1843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To write programs for executing statements repeatedly by using a </a:t>
            </a:r>
            <a:r>
              <a:rPr lang="en-US" altLang="en-US" b="1" dirty="0"/>
              <a:t>while</a:t>
            </a:r>
            <a:r>
              <a:rPr lang="en-US" altLang="en-US" dirty="0"/>
              <a:t> loop </a:t>
            </a:r>
          </a:p>
          <a:p>
            <a:r>
              <a:rPr lang="en-US" altLang="en-US" dirty="0"/>
              <a:t>To use </a:t>
            </a:r>
            <a:r>
              <a:rPr lang="en-US" altLang="en-US" b="1" dirty="0"/>
              <a:t>for</a:t>
            </a:r>
            <a:r>
              <a:rPr lang="en-US" altLang="en-US" dirty="0"/>
              <a:t> loops to implement counter-controlled loops </a:t>
            </a:r>
          </a:p>
          <a:p>
            <a:r>
              <a:rPr lang="en-US" altLang="en-US" dirty="0"/>
              <a:t>To write nested loops</a:t>
            </a:r>
          </a:p>
          <a:p>
            <a:r>
              <a:rPr lang="en-US" altLang="en-US" dirty="0"/>
              <a:t>To learn the use of range( ) in python. </a:t>
            </a:r>
          </a:p>
          <a:p>
            <a:r>
              <a:rPr lang="en-US" altLang="en-US" dirty="0"/>
              <a:t>To implement program control with </a:t>
            </a:r>
            <a:r>
              <a:rPr lang="en-US" altLang="en-US" b="1" dirty="0"/>
              <a:t>break</a:t>
            </a:r>
            <a:r>
              <a:rPr lang="en-US" altLang="en-US" dirty="0"/>
              <a:t> and </a:t>
            </a:r>
            <a:r>
              <a:rPr lang="en-US" altLang="en-US" b="1" dirty="0"/>
              <a:t>continue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513493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BA938D-34E9-40A4-A8BD-C2D6EE1CE138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pPr>
              <a:defRPr/>
            </a:pPr>
            <a:r>
              <a:rPr lang="en-US" sz="4200">
                <a:latin typeface="Courier New" pitchFamily="49" charset="0"/>
              </a:rPr>
              <a:t>break</a:t>
            </a:r>
            <a:endParaRPr lang="en-US"/>
          </a:p>
        </p:txBody>
      </p:sp>
      <p:sp>
        <p:nvSpPr>
          <p:cNvPr id="2055" name="Rectangle 11"/>
          <p:cNvSpPr>
            <a:spLocks noChangeArrowheads="1"/>
          </p:cNvSpPr>
          <p:nvPr/>
        </p:nvSpPr>
        <p:spPr bwMode="auto">
          <a:xfrm>
            <a:off x="-7620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6" name="Rectangle 12"/>
          <p:cNvSpPr>
            <a:spLocks noChangeArrowheads="1"/>
          </p:cNvSpPr>
          <p:nvPr/>
        </p:nvSpPr>
        <p:spPr bwMode="auto">
          <a:xfrm>
            <a:off x="76200" y="41529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7" name="Rectangle 14"/>
          <p:cNvSpPr>
            <a:spLocks noChangeArrowheads="1"/>
          </p:cNvSpPr>
          <p:nvPr/>
        </p:nvSpPr>
        <p:spPr bwMode="auto">
          <a:xfrm>
            <a:off x="0" y="2728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79400" y="1508125"/>
          <a:ext cx="8661400" cy="3402013"/>
        </p:xfrm>
        <a:graphic>
          <a:graphicData uri="http://schemas.openxmlformats.org/presentationml/2006/ole">
            <p:oleObj spid="_x0000_s15369" name="Picture" r:id="rId3" imgW="3708400" imgH="1447800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55615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6F9F3F8-CD2F-4688-B03E-17105A71C76B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pPr>
              <a:defRPr/>
            </a:pPr>
            <a:r>
              <a:rPr lang="en-US" sz="4200">
                <a:latin typeface="Courier New" pitchFamily="49" charset="0"/>
              </a:rPr>
              <a:t>continue</a:t>
            </a:r>
            <a:endParaRPr lang="en-US"/>
          </a:p>
        </p:txBody>
      </p:sp>
      <p:sp>
        <p:nvSpPr>
          <p:cNvPr id="3079" name="Rectangle 3"/>
          <p:cNvSpPr>
            <a:spLocks noChangeArrowheads="1"/>
          </p:cNvSpPr>
          <p:nvPr/>
        </p:nvSpPr>
        <p:spPr bwMode="auto">
          <a:xfrm>
            <a:off x="-7620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0" name="Rectangle 5"/>
          <p:cNvSpPr>
            <a:spLocks noChangeArrowheads="1"/>
          </p:cNvSpPr>
          <p:nvPr/>
        </p:nvSpPr>
        <p:spPr bwMode="auto">
          <a:xfrm>
            <a:off x="76200" y="41529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1" name="Rectangle 7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2" name="Rectangle 9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42900" y="1349375"/>
          <a:ext cx="8535988" cy="3514725"/>
        </p:xfrm>
        <a:graphic>
          <a:graphicData uri="http://schemas.openxmlformats.org/presentationml/2006/ole">
            <p:oleObj spid="_x0000_s16393" name="Picture" r:id="rId3" imgW="3136900" imgH="1282700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95988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References</a:t>
            </a:r>
          </a:p>
        </p:txBody>
      </p:sp>
      <p:sp>
        <p:nvSpPr>
          <p:cNvPr id="34821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Introduction to Programming Using Python by Y. Daniel Liang</a:t>
            </a:r>
          </a:p>
          <a:p>
            <a:endParaRPr lang="en-US" altLang="en-US"/>
          </a:p>
          <a:p>
            <a:r>
              <a:rPr lang="en-US" altLang="en-US"/>
              <a:t>Programming and Problem Solving with Python by A. Kamthane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15210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Take 10 integers from keyboard using loop and print their average value on the screen.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Print the following patterns using loop :</a:t>
            </a:r>
          </a:p>
          <a:p>
            <a:pPr marL="0" indent="0">
              <a:buNone/>
            </a:pPr>
            <a:r>
              <a:rPr lang="en-GB" dirty="0"/>
              <a:t>        a.</a:t>
            </a:r>
          </a:p>
          <a:p>
            <a:pPr marL="0" indent="0">
              <a:buNone/>
            </a:pPr>
            <a:r>
              <a:rPr lang="en-GB" dirty="0"/>
              <a:t>	*</a:t>
            </a:r>
          </a:p>
          <a:p>
            <a:pPr marL="0" indent="0">
              <a:buNone/>
            </a:pPr>
            <a:r>
              <a:rPr lang="en-GB" dirty="0"/>
              <a:t>	**</a:t>
            </a:r>
          </a:p>
          <a:p>
            <a:pPr marL="0" indent="0">
              <a:buNone/>
            </a:pPr>
            <a:r>
              <a:rPr lang="en-GB" dirty="0"/>
              <a:t>	***</a:t>
            </a:r>
          </a:p>
          <a:p>
            <a:pPr marL="0" indent="0">
              <a:buNone/>
            </a:pPr>
            <a:r>
              <a:rPr lang="en-GB" dirty="0"/>
              <a:t>	****</a:t>
            </a:r>
          </a:p>
          <a:p>
            <a:pPr marL="0" indent="0">
              <a:buNone/>
            </a:pPr>
            <a:r>
              <a:rPr lang="en-GB" dirty="0"/>
              <a:t>          b.</a:t>
            </a:r>
          </a:p>
          <a:p>
            <a:pPr marL="0" indent="0">
              <a:buNone/>
            </a:pPr>
            <a:r>
              <a:rPr lang="en-GB" dirty="0"/>
              <a:t>   	*  </a:t>
            </a:r>
          </a:p>
          <a:p>
            <a:pPr marL="0" indent="0">
              <a:buNone/>
            </a:pPr>
            <a:r>
              <a:rPr lang="en-GB" dirty="0"/>
              <a:t>                     *** </a:t>
            </a:r>
          </a:p>
          <a:p>
            <a:pPr marL="0" indent="0">
              <a:buNone/>
            </a:pPr>
            <a:r>
              <a:rPr lang="en-GB" dirty="0"/>
              <a:t>                   *****</a:t>
            </a:r>
          </a:p>
          <a:p>
            <a:pPr marL="0" indent="0">
              <a:buNone/>
            </a:pPr>
            <a:r>
              <a:rPr lang="en-GB" dirty="0"/>
              <a:t>                     *** </a:t>
            </a:r>
          </a:p>
          <a:p>
            <a:pPr marL="0" indent="0">
              <a:buNone/>
            </a:pPr>
            <a:r>
              <a:rPr lang="en-GB" dirty="0"/>
              <a:t>   	 *  </a:t>
            </a:r>
          </a:p>
          <a:p>
            <a:pPr marL="0" indent="0">
              <a:buNone/>
            </a:pPr>
            <a:r>
              <a:rPr lang="en-GB" dirty="0"/>
              <a:t>           c.</a:t>
            </a:r>
          </a:p>
          <a:p>
            <a:pPr marL="0" indent="0">
              <a:buNone/>
            </a:pPr>
            <a:r>
              <a:rPr lang="en-GB" dirty="0"/>
              <a:t>                   1010101</a:t>
            </a:r>
          </a:p>
          <a:p>
            <a:pPr marL="0" indent="0">
              <a:buNone/>
            </a:pPr>
            <a:r>
              <a:rPr lang="en-GB" dirty="0"/>
              <a:t>                     10101 </a:t>
            </a:r>
          </a:p>
          <a:p>
            <a:pPr marL="0" indent="0">
              <a:buNone/>
            </a:pPr>
            <a:r>
              <a:rPr lang="en-GB" dirty="0"/>
              <a:t>                        101  </a:t>
            </a:r>
          </a:p>
          <a:p>
            <a:pPr marL="0" indent="0">
              <a:buNone/>
            </a:pPr>
            <a:r>
              <a:rPr lang="en-GB" dirty="0"/>
              <a:t>                           1 </a:t>
            </a:r>
          </a:p>
        </p:txBody>
      </p:sp>
    </p:spTree>
    <p:extLst>
      <p:ext uri="{BB962C8B-B14F-4D97-AF65-F5344CB8AC3E}">
        <p14:creationId xmlns:p14="http://schemas.microsoft.com/office/powerpoint/2010/main" xmlns="" val="166834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0BB106C-323F-4745-9D34-AC357844FFB8}"/>
              </a:ext>
            </a:extLst>
          </p:cNvPr>
          <p:cNvSpPr/>
          <p:nvPr/>
        </p:nvSpPr>
        <p:spPr>
          <a:xfrm>
            <a:off x="0" y="0"/>
            <a:ext cx="9144000" cy="4686300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Calibri Light"/>
                <a:cs typeface="+mn-cs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66F5083D-29AE-44B8-8631-41194D04CC80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13716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86CC2D7-1801-45CD-8ECE-CF6513BC7DE6}"/>
              </a:ext>
            </a:extLst>
          </p:cNvPr>
          <p:cNvCxnSpPr>
            <a:cxnSpLocks/>
          </p:cNvCxnSpPr>
          <p:nvPr/>
        </p:nvCxnSpPr>
        <p:spPr>
          <a:xfrm>
            <a:off x="7627938" y="0"/>
            <a:ext cx="496887" cy="6635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C989160F-CBC6-4D87-890C-79215BAA85BD}"/>
              </a:ext>
            </a:extLst>
          </p:cNvPr>
          <p:cNvCxnSpPr>
            <a:cxnSpLocks/>
          </p:cNvCxnSpPr>
          <p:nvPr/>
        </p:nvCxnSpPr>
        <p:spPr>
          <a:xfrm>
            <a:off x="550863" y="6294438"/>
            <a:ext cx="419100" cy="55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197679A-1366-4BD9-811B-C523A0A72028}"/>
              </a:ext>
            </a:extLst>
          </p:cNvPr>
          <p:cNvCxnSpPr>
            <a:cxnSpLocks/>
          </p:cNvCxnSpPr>
          <p:nvPr/>
        </p:nvCxnSpPr>
        <p:spPr>
          <a:xfrm>
            <a:off x="293688" y="5129213"/>
            <a:ext cx="1295400" cy="17287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Title 1">
            <a:extLst>
              <a:ext uri="{FF2B5EF4-FFF2-40B4-BE49-F238E27FC236}">
                <a16:creationId xmlns:a16="http://schemas.microsoft.com/office/drawing/2014/main" xmlns="" id="{22A6620D-2F32-43EF-924E-F5DAE3208A41}"/>
              </a:ext>
            </a:extLst>
          </p:cNvPr>
          <p:cNvSpPr txBox="1">
            <a:spLocks/>
          </p:cNvSpPr>
          <p:nvPr/>
        </p:nvSpPr>
        <p:spPr bwMode="auto">
          <a:xfrm>
            <a:off x="1114425" y="2249488"/>
            <a:ext cx="8043863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8000">
                <a:solidFill>
                  <a:srgbClr val="FFFFFF"/>
                </a:solidFill>
                <a:latin typeface="Casper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057" name="Diamond 6">
            <a:extLst>
              <a:ext uri="{FF2B5EF4-FFF2-40B4-BE49-F238E27FC236}">
                <a16:creationId xmlns:a16="http://schemas.microsoft.com/office/drawing/2014/main" xmlns="" id="{A5FB1147-1569-4D43-BA05-CAC43D912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14438"/>
            <a:ext cx="1822450" cy="3225800"/>
          </a:xfrm>
          <a:custGeom>
            <a:avLst/>
            <a:gdLst>
              <a:gd name="T0" fmla="*/ 1024905 w 2430463"/>
              <a:gd name="T1" fmla="*/ 2413000 h 3225800"/>
              <a:gd name="T2" fmla="*/ 680147 w 2430463"/>
              <a:gd name="T3" fmla="*/ 3225800 h 3225800"/>
              <a:gd name="T4" fmla="*/ 0 w 2430463"/>
              <a:gd name="T5" fmla="*/ 1612900 h 3225800"/>
              <a:gd name="T6" fmla="*/ 680147 w 2430463"/>
              <a:gd name="T7" fmla="*/ 0 h 3225800"/>
              <a:gd name="T8" fmla="*/ 1024905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2058" name="Diamond 6">
            <a:extLst>
              <a:ext uri="{FF2B5EF4-FFF2-40B4-BE49-F238E27FC236}">
                <a16:creationId xmlns:a16="http://schemas.microsoft.com/office/drawing/2014/main" xmlns="" id="{9D42DE0C-9FD3-4C00-8738-D5F2D8F8B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5" y="1214438"/>
            <a:ext cx="1822450" cy="3225800"/>
          </a:xfrm>
          <a:custGeom>
            <a:avLst/>
            <a:gdLst>
              <a:gd name="T0" fmla="*/ 1024905 w 2430463"/>
              <a:gd name="T1" fmla="*/ 2413000 h 3225800"/>
              <a:gd name="T2" fmla="*/ 680147 w 2430463"/>
              <a:gd name="T3" fmla="*/ 3225800 h 3225800"/>
              <a:gd name="T4" fmla="*/ 0 w 2430463"/>
              <a:gd name="T5" fmla="*/ 1612900 h 3225800"/>
              <a:gd name="T6" fmla="*/ 680147 w 2430463"/>
              <a:gd name="T7" fmla="*/ 0 h 3225800"/>
              <a:gd name="T8" fmla="*/ 1024905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2059" name="Group 28">
            <a:extLst>
              <a:ext uri="{FF2B5EF4-FFF2-40B4-BE49-F238E27FC236}">
                <a16:creationId xmlns:a16="http://schemas.microsoft.com/office/drawing/2014/main" xmlns="" id="{39D7E287-C525-4127-873A-FC17DD1357AF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52400"/>
            <a:ext cx="306387" cy="1612900"/>
            <a:chOff x="83821" y="0"/>
            <a:chExt cx="219636" cy="90307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0823A116-E44C-4693-A295-16FF4C42BDE9}"/>
                </a:ext>
              </a:extLst>
            </p:cNvPr>
            <p:cNvSpPr/>
            <p:nvPr/>
          </p:nvSpPr>
          <p:spPr>
            <a:xfrm>
              <a:off x="83821" y="0"/>
              <a:ext cx="219636" cy="2106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32D3E11-D05F-4883-A839-F438777B49D5}"/>
                </a:ext>
              </a:extLst>
            </p:cNvPr>
            <p:cNvSpPr/>
            <p:nvPr/>
          </p:nvSpPr>
          <p:spPr>
            <a:xfrm>
              <a:off x="84959" y="408874"/>
              <a:ext cx="218498" cy="49420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3DFD45CE-1ECF-4300-8E00-62C446A4AB4D}"/>
                </a:ext>
              </a:extLst>
            </p:cNvPr>
            <p:cNvSpPr/>
            <p:nvPr/>
          </p:nvSpPr>
          <p:spPr>
            <a:xfrm>
              <a:off x="83821" y="210659"/>
              <a:ext cx="218498" cy="221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aphicFrame>
          <p:nvGraphicFramePr>
            <p:cNvPr id="2050" name="Object 18">
              <a:extLst>
                <a:ext uri="{FF2B5EF4-FFF2-40B4-BE49-F238E27FC236}">
                  <a16:creationId xmlns:a16="http://schemas.microsoft.com/office/drawing/2014/main" xmlns="" id="{4D95D803-198C-4A3B-955A-65202DDA40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p:oleObj spid="_x0000_s2072" name="CorelDRAW" r:id="rId3" imgW="2169000" imgH="2169360" progId="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7924800" cy="609600"/>
          </a:xfrm>
        </p:spPr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able to implement iterative processing.</a:t>
            </a:r>
          </a:p>
          <a:p>
            <a:r>
              <a:rPr lang="en-US" dirty="0"/>
              <a:t>Will learn to combine conditions with iterations in Python script programs.</a:t>
            </a:r>
          </a:p>
          <a:p>
            <a:r>
              <a:rPr lang="en-US" dirty="0"/>
              <a:t>Students will learn to optimize and organize codes by not rewriting same processing code each single time using conditional nested loops. </a:t>
            </a:r>
          </a:p>
          <a:p>
            <a:r>
              <a:rPr lang="en-US" dirty="0"/>
              <a:t>Will learn the use of range ( ) with for loop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510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0E599B-E867-46AE-BF7D-B7399D2880C0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28600"/>
            <a:ext cx="8142288" cy="665163"/>
          </a:xfrm>
        </p:spPr>
        <p:txBody>
          <a:bodyPr/>
          <a:lstStyle/>
          <a:p>
            <a:pPr>
              <a:defRPr/>
            </a:pPr>
            <a:r>
              <a:rPr lang="en-US" sz="4000"/>
              <a:t>Introducing while Loops</a:t>
            </a:r>
          </a:p>
        </p:txBody>
      </p:sp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4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5" name="Text Box 6"/>
          <p:cNvSpPr txBox="1">
            <a:spLocks noChangeArrowheads="1"/>
          </p:cNvSpPr>
          <p:nvPr/>
        </p:nvSpPr>
        <p:spPr bwMode="auto">
          <a:xfrm>
            <a:off x="347663" y="1085850"/>
            <a:ext cx="8564562" cy="15525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count = 0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while count &lt; 100: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    print("Programming is fun!")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    count = count + 1</a:t>
            </a:r>
          </a:p>
        </p:txBody>
      </p:sp>
    </p:spTree>
    <p:extLst>
      <p:ext uri="{BB962C8B-B14F-4D97-AF65-F5344CB8AC3E}">
        <p14:creationId xmlns:p14="http://schemas.microsoft.com/office/powerpoint/2010/main" xmlns="" val="50603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BE3FC9-AEF7-4EEB-ACA5-30954CD1F51F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pPr>
              <a:defRPr/>
            </a:pPr>
            <a:r>
              <a:rPr lang="en-US" sz="4200">
                <a:latin typeface="Courier New" pitchFamily="49" charset="0"/>
              </a:rPr>
              <a:t>while</a:t>
            </a:r>
            <a:r>
              <a:rPr lang="en-US"/>
              <a:t> Loop Flow Chart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228600" y="1447800"/>
            <a:ext cx="4191000" cy="10064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bg2"/>
                </a:solidFill>
              </a:rPr>
              <a:t>while</a:t>
            </a:r>
            <a:r>
              <a:rPr lang="en-US" altLang="en-US" sz="2000">
                <a:solidFill>
                  <a:schemeClr val="bg2"/>
                </a:solidFill>
              </a:rPr>
              <a:t> loop-continuation-condition: </a:t>
            </a:r>
          </a:p>
          <a:p>
            <a:pPr eaLnBrk="1" hangingPunct="1"/>
            <a:r>
              <a:rPr lang="en-US" altLang="en-US" sz="2000">
                <a:solidFill>
                  <a:schemeClr val="bg2"/>
                </a:solidFill>
              </a:rPr>
              <a:t>      # Loop body</a:t>
            </a:r>
          </a:p>
          <a:p>
            <a:pPr eaLnBrk="1" hangingPunct="1"/>
            <a:r>
              <a:rPr lang="en-US" altLang="en-US" sz="2000">
                <a:solidFill>
                  <a:schemeClr val="bg2"/>
                </a:solidFill>
              </a:rPr>
              <a:t>      Statement(s)</a:t>
            </a:r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1824038" y="2166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3" name="Rectangle 12"/>
          <p:cNvSpPr>
            <a:spLocks noChangeArrowheads="1"/>
          </p:cNvSpPr>
          <p:nvPr/>
        </p:nvSpPr>
        <p:spPr bwMode="auto">
          <a:xfrm>
            <a:off x="4879975" y="1277938"/>
            <a:ext cx="4419600" cy="15525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count = 0</a:t>
            </a:r>
            <a:endParaRPr lang="en-US" altLang="en-US" b="1">
              <a:solidFill>
                <a:schemeClr val="bg2"/>
              </a:solidFill>
            </a:endParaRPr>
          </a:p>
          <a:p>
            <a:pPr eaLnBrk="1" hangingPunct="1"/>
            <a:r>
              <a:rPr lang="en-US" altLang="en-US" b="1">
                <a:solidFill>
                  <a:schemeClr val="bg2"/>
                </a:solidFill>
              </a:rPr>
              <a:t>while</a:t>
            </a:r>
            <a:r>
              <a:rPr lang="en-US" altLang="en-US">
                <a:solidFill>
                  <a:schemeClr val="bg2"/>
                </a:solidFill>
              </a:rPr>
              <a:t> count &lt; 100: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      print("Programming is fun!")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      count = count + 1</a:t>
            </a:r>
          </a:p>
        </p:txBody>
      </p:sp>
      <p:sp>
        <p:nvSpPr>
          <p:cNvPr id="1034" name="Line 13"/>
          <p:cNvSpPr>
            <a:spLocks noChangeShapeType="1"/>
          </p:cNvSpPr>
          <p:nvPr/>
        </p:nvSpPr>
        <p:spPr bwMode="auto">
          <a:xfrm>
            <a:off x="1981200" y="2514600"/>
            <a:ext cx="38100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5" name="Line 14"/>
          <p:cNvSpPr>
            <a:spLocks noChangeShapeType="1"/>
          </p:cNvSpPr>
          <p:nvPr/>
        </p:nvSpPr>
        <p:spPr bwMode="auto">
          <a:xfrm flipH="1">
            <a:off x="6629400" y="2590800"/>
            <a:ext cx="5334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6" name="Rectangle 16"/>
          <p:cNvSpPr>
            <a:spLocks noChangeArrowheads="1"/>
          </p:cNvSpPr>
          <p:nvPr/>
        </p:nvSpPr>
        <p:spPr bwMode="auto">
          <a:xfrm>
            <a:off x="1824038" y="2166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95325" y="3084513"/>
          <a:ext cx="7292975" cy="3343275"/>
        </p:xfrm>
        <a:graphic>
          <a:graphicData uri="http://schemas.openxmlformats.org/presentationml/2006/ole">
            <p:oleObj spid="_x0000_s14345" name="Picture" r:id="rId3" imgW="5499100" imgH="2527300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0703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67F2215-0DA4-4B23-88D9-F4E0337052F7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/>
              <a:t>Trace while Loop</a:t>
            </a: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1824038" y="2166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228600" y="1447800"/>
            <a:ext cx="5334000" cy="2063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2"/>
                </a:solidFill>
                <a:cs typeface="Courier New" panose="02070309020205020404" pitchFamily="49" charset="0"/>
              </a:rPr>
              <a:t>count = 0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  <a:cs typeface="Courier New" panose="02070309020205020404" pitchFamily="49" charset="0"/>
              </a:rPr>
              <a:t>while count &lt; 2: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  <a:cs typeface="Courier New" panose="02070309020205020404" pitchFamily="49" charset="0"/>
              </a:rPr>
              <a:t>      print("Programming is fun!")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  <a:cs typeface="Courier New" panose="02070309020205020404" pitchFamily="49" charset="0"/>
              </a:rPr>
              <a:t>      count = count + 1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>
              <a:solidFill>
                <a:schemeClr val="bg2"/>
              </a:solidFill>
              <a:cs typeface="Courier New" panose="02070309020205020404" pitchFamily="49" charset="0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1824038" y="2166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9" name="Rectangle 10"/>
          <p:cNvSpPr>
            <a:spLocks noChangeArrowheads="1"/>
          </p:cNvSpPr>
          <p:nvPr/>
        </p:nvSpPr>
        <p:spPr bwMode="auto">
          <a:xfrm>
            <a:off x="304800" y="1470025"/>
            <a:ext cx="5105400" cy="3841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0" name="AutoShape 11"/>
          <p:cNvSpPr>
            <a:spLocks noChangeArrowheads="1"/>
          </p:cNvSpPr>
          <p:nvPr/>
        </p:nvSpPr>
        <p:spPr bwMode="auto">
          <a:xfrm>
            <a:off x="5257800" y="1219200"/>
            <a:ext cx="3533775" cy="384175"/>
          </a:xfrm>
          <a:prstGeom prst="wedgeRoundRectCallout">
            <a:avLst>
              <a:gd name="adj1" fmla="val -114556"/>
              <a:gd name="adj2" fmla="val 7107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Initialize count</a:t>
            </a:r>
          </a:p>
        </p:txBody>
      </p:sp>
      <p:sp>
        <p:nvSpPr>
          <p:cNvPr id="20491" name="Rectangle 12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19265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28AF15-0366-485E-9202-5E56E9C55EF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/>
              <a:t>Trace while Loop, cont.</a:t>
            </a:r>
          </a:p>
        </p:txBody>
      </p:sp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1824038" y="2166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228600" y="1447800"/>
            <a:ext cx="5334000" cy="15525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count = 0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while count &lt; 2: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      print("Programming is fun!")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      count = count + 1</a:t>
            </a:r>
          </a:p>
        </p:txBody>
      </p:sp>
      <p:sp>
        <p:nvSpPr>
          <p:cNvPr id="21512" name="Rectangle 5"/>
          <p:cNvSpPr>
            <a:spLocks noChangeArrowheads="1"/>
          </p:cNvSpPr>
          <p:nvPr/>
        </p:nvSpPr>
        <p:spPr bwMode="auto">
          <a:xfrm>
            <a:off x="1824038" y="2166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3" name="AutoShape 7"/>
          <p:cNvSpPr>
            <a:spLocks noChangeArrowheads="1"/>
          </p:cNvSpPr>
          <p:nvPr/>
        </p:nvSpPr>
        <p:spPr bwMode="auto">
          <a:xfrm>
            <a:off x="5257800" y="1219200"/>
            <a:ext cx="3533775" cy="384175"/>
          </a:xfrm>
          <a:prstGeom prst="wedgeRoundRectCallout">
            <a:avLst>
              <a:gd name="adj1" fmla="val -114556"/>
              <a:gd name="adj2" fmla="val 20826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(count &lt; 2) is true</a:t>
            </a:r>
          </a:p>
        </p:txBody>
      </p:sp>
      <p:sp>
        <p:nvSpPr>
          <p:cNvPr id="21514" name="Rectangle 8"/>
          <p:cNvSpPr>
            <a:spLocks noChangeArrowheads="1"/>
          </p:cNvSpPr>
          <p:nvPr/>
        </p:nvSpPr>
        <p:spPr bwMode="auto">
          <a:xfrm>
            <a:off x="309563" y="1854200"/>
            <a:ext cx="5105400" cy="3841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5" name="Rectangle 9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97667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922F36F-073B-4372-B9B6-77924E6898B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/>
              <a:t>Trace while Loop, cont.</a:t>
            </a:r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1824038" y="2166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228600" y="1447800"/>
            <a:ext cx="5334000" cy="15525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count = 0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while count &lt; 2: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      print("Programming is fun!")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      count = count + 1</a:t>
            </a:r>
          </a:p>
        </p:txBody>
      </p:sp>
      <p:sp>
        <p:nvSpPr>
          <p:cNvPr id="22536" name="Rectangle 5"/>
          <p:cNvSpPr>
            <a:spLocks noChangeArrowheads="1"/>
          </p:cNvSpPr>
          <p:nvPr/>
        </p:nvSpPr>
        <p:spPr bwMode="auto">
          <a:xfrm>
            <a:off x="1824038" y="2166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7" name="AutoShape 6"/>
          <p:cNvSpPr>
            <a:spLocks noChangeArrowheads="1"/>
          </p:cNvSpPr>
          <p:nvPr/>
        </p:nvSpPr>
        <p:spPr bwMode="auto">
          <a:xfrm>
            <a:off x="5257800" y="1219200"/>
            <a:ext cx="3533775" cy="384175"/>
          </a:xfrm>
          <a:prstGeom prst="wedgeRoundRectCallout">
            <a:avLst>
              <a:gd name="adj1" fmla="val -46676"/>
              <a:gd name="adj2" fmla="val 29008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Print Welcome to Python</a:t>
            </a:r>
          </a:p>
        </p:txBody>
      </p:sp>
      <p:sp>
        <p:nvSpPr>
          <p:cNvPr id="22538" name="Rectangle 8"/>
          <p:cNvSpPr>
            <a:spLocks noChangeArrowheads="1"/>
          </p:cNvSpPr>
          <p:nvPr/>
        </p:nvSpPr>
        <p:spPr bwMode="auto">
          <a:xfrm>
            <a:off x="309563" y="2276475"/>
            <a:ext cx="5105400" cy="2682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9" name="Rectangle 9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96183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A542F2-0EF5-4224-AB9B-6EA17BF87A95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/>
              <a:t>Trace while Loop, cont.</a:t>
            </a:r>
          </a:p>
        </p:txBody>
      </p:sp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1824038" y="2166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228600" y="1447800"/>
            <a:ext cx="5334000" cy="15525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count = 0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while count &lt; 2: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      print("Programming is fun!")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      count = count + 1</a:t>
            </a:r>
          </a:p>
        </p:txBody>
      </p:sp>
      <p:sp>
        <p:nvSpPr>
          <p:cNvPr id="23560" name="Rectangle 5"/>
          <p:cNvSpPr>
            <a:spLocks noChangeArrowheads="1"/>
          </p:cNvSpPr>
          <p:nvPr/>
        </p:nvSpPr>
        <p:spPr bwMode="auto">
          <a:xfrm>
            <a:off x="1824038" y="2166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1" name="AutoShape 6"/>
          <p:cNvSpPr>
            <a:spLocks noChangeArrowheads="1"/>
          </p:cNvSpPr>
          <p:nvPr/>
        </p:nvSpPr>
        <p:spPr bwMode="auto">
          <a:xfrm>
            <a:off x="5257800" y="1219200"/>
            <a:ext cx="3538538" cy="635000"/>
          </a:xfrm>
          <a:prstGeom prst="wedgeRoundRectCallout">
            <a:avLst>
              <a:gd name="adj1" fmla="val -61037"/>
              <a:gd name="adj2" fmla="val 25500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Increase count by 1</a:t>
            </a:r>
          </a:p>
          <a:p>
            <a:pPr algn="ctr" eaLnBrk="1" hangingPunct="1"/>
            <a:r>
              <a:rPr lang="en-US" altLang="en-US"/>
              <a:t>count is 1 now</a:t>
            </a:r>
          </a:p>
        </p:txBody>
      </p:sp>
      <p:sp>
        <p:nvSpPr>
          <p:cNvPr id="23562" name="Rectangle 7"/>
          <p:cNvSpPr>
            <a:spLocks noChangeArrowheads="1"/>
          </p:cNvSpPr>
          <p:nvPr/>
        </p:nvSpPr>
        <p:spPr bwMode="auto">
          <a:xfrm>
            <a:off x="309563" y="2622550"/>
            <a:ext cx="5105400" cy="3841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3" name="Rectangle 8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26427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5095</TotalTime>
  <Words>695</Words>
  <Application>Microsoft Office PowerPoint</Application>
  <PresentationFormat>On-screen Show (4:3)</PresentationFormat>
  <Paragraphs>193</Paragraphs>
  <Slides>24</Slides>
  <Notes>2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Office Theme</vt:lpstr>
      <vt:lpstr>Custom Design</vt:lpstr>
      <vt:lpstr>CorelDRAW</vt:lpstr>
      <vt:lpstr>Picture</vt:lpstr>
      <vt:lpstr>Slide 1</vt:lpstr>
      <vt:lpstr>Objectives</vt:lpstr>
      <vt:lpstr>Outcomes</vt:lpstr>
      <vt:lpstr>Introducing while Loops</vt:lpstr>
      <vt:lpstr>while Loop Flow Chart</vt:lpstr>
      <vt:lpstr>Trace while Loop</vt:lpstr>
      <vt:lpstr>Trace while Loop, cont.</vt:lpstr>
      <vt:lpstr>Trace while Loop, cont.</vt:lpstr>
      <vt:lpstr>Trace while Loop, cont.</vt:lpstr>
      <vt:lpstr>Trace while Loop, cont.</vt:lpstr>
      <vt:lpstr>Trace while Loop, cont.</vt:lpstr>
      <vt:lpstr>Trace while Loop, cont.</vt:lpstr>
      <vt:lpstr>Trace while Loop, cont.</vt:lpstr>
      <vt:lpstr>Trace while Loop</vt:lpstr>
      <vt:lpstr>for Loops</vt:lpstr>
      <vt:lpstr>range(a, b)</vt:lpstr>
      <vt:lpstr>range(b)</vt:lpstr>
      <vt:lpstr>range(a, b, step)</vt:lpstr>
      <vt:lpstr>range(a, b, step)</vt:lpstr>
      <vt:lpstr>break</vt:lpstr>
      <vt:lpstr>continue</vt:lpstr>
      <vt:lpstr>References</vt:lpstr>
      <vt:lpstr>Practice Problems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cgc</dc:creator>
  <cp:lastModifiedBy>SAKSHI</cp:lastModifiedBy>
  <cp:revision>1012</cp:revision>
  <dcterms:created xsi:type="dcterms:W3CDTF">2013-12-12T17:34:34Z</dcterms:created>
  <dcterms:modified xsi:type="dcterms:W3CDTF">2023-06-27T02:52:21Z</dcterms:modified>
</cp:coreProperties>
</file>