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31"/>
  </p:notesMasterIdLst>
  <p:handoutMasterIdLst>
    <p:handoutMasterId r:id="rId32"/>
  </p:handoutMasterIdLst>
  <p:sldIdLst>
    <p:sldId id="731" r:id="rId3"/>
    <p:sldId id="797" r:id="rId4"/>
    <p:sldId id="773" r:id="rId5"/>
    <p:sldId id="774" r:id="rId6"/>
    <p:sldId id="775" r:id="rId7"/>
    <p:sldId id="776" r:id="rId8"/>
    <p:sldId id="777" r:id="rId9"/>
    <p:sldId id="778" r:id="rId10"/>
    <p:sldId id="779" r:id="rId11"/>
    <p:sldId id="780" r:id="rId12"/>
    <p:sldId id="781" r:id="rId13"/>
    <p:sldId id="782" r:id="rId14"/>
    <p:sldId id="783" r:id="rId15"/>
    <p:sldId id="784" r:id="rId16"/>
    <p:sldId id="785" r:id="rId17"/>
    <p:sldId id="786" r:id="rId18"/>
    <p:sldId id="787" r:id="rId19"/>
    <p:sldId id="788" r:id="rId20"/>
    <p:sldId id="789" r:id="rId21"/>
    <p:sldId id="790" r:id="rId22"/>
    <p:sldId id="791" r:id="rId23"/>
    <p:sldId id="792" r:id="rId24"/>
    <p:sldId id="793" r:id="rId25"/>
    <p:sldId id="794" r:id="rId26"/>
    <p:sldId id="795" r:id="rId27"/>
    <p:sldId id="771" r:id="rId28"/>
    <p:sldId id="750" r:id="rId29"/>
    <p:sldId id="30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3513" autoAdjust="0"/>
  </p:normalViewPr>
  <p:slideViewPr>
    <p:cSldViewPr>
      <p:cViewPr varScale="1">
        <p:scale>
          <a:sx n="56" d="100"/>
          <a:sy n="56" d="100"/>
        </p:scale>
        <p:origin x="-1692"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xmlns="" val="2907699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xmlns=""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xmlns="" val="1684087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dirty="0"/>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xmlns="" id="{4655BBF7-1313-4C85-9993-1E7E876D64E0}"/>
              </a:ext>
            </a:extLst>
          </p:cNvPr>
          <p:cNvSpPr>
            <a:spLocks noGrp="1"/>
          </p:cNvSpPr>
          <p:nvPr>
            <p:ph type="dt" sz="half" idx="10"/>
          </p:nvPr>
        </p:nvSpPr>
        <p:spPr>
          <a:xfrm>
            <a:off x="628650" y="6356350"/>
            <a:ext cx="2057400" cy="365125"/>
          </a:xfrm>
          <a:prstGeom prst="rect">
            <a:avLst/>
          </a:prstGeom>
        </p:spPr>
        <p:txBody>
          <a:bodyPr/>
          <a:lstStyle>
            <a:lvl1pPr>
              <a:defRPr>
                <a:solidFill>
                  <a:prstClr val="black">
                    <a:tint val="75000"/>
                  </a:prstClr>
                </a:solidFill>
                <a:latin typeface="Arial" charset="0"/>
                <a:cs typeface="Arial" charset="0"/>
              </a:defRPr>
            </a:lvl1pPr>
          </a:lstStyle>
          <a:p>
            <a:pPr>
              <a:defRPr/>
            </a:pPr>
            <a:fld id="{BB5610BD-C9A9-4E73-B407-94D5BCA8604C}" type="datetimeFigureOut">
              <a:rPr lang="en-US"/>
              <a:pPr>
                <a:defRPr/>
              </a:pPr>
              <a:t>6/27/2023</a:t>
            </a:fld>
            <a:endParaRPr lang="en-US"/>
          </a:p>
        </p:txBody>
      </p:sp>
      <p:sp>
        <p:nvSpPr>
          <p:cNvPr id="3" name="Footer Placeholder 4">
            <a:extLst>
              <a:ext uri="{FF2B5EF4-FFF2-40B4-BE49-F238E27FC236}">
                <a16:creationId xmlns:a16="http://schemas.microsoft.com/office/drawing/2014/main" xmlns="" id="{692791C1-E14E-4D2A-B903-6E532F0C3375}"/>
              </a:ext>
            </a:extLst>
          </p:cNvPr>
          <p:cNvSpPr>
            <a:spLocks noGrp="1"/>
          </p:cNvSpPr>
          <p:nvPr>
            <p:ph type="ftr" sz="quarter" idx="11"/>
          </p:nvPr>
        </p:nvSpPr>
        <p:spPr>
          <a:xfrm>
            <a:off x="3028950" y="6356350"/>
            <a:ext cx="3086100" cy="365125"/>
          </a:xfrm>
          <a:prstGeom prst="rect">
            <a:avLst/>
          </a:prstGeom>
        </p:spPr>
        <p:txBody>
          <a:bodyPr/>
          <a:lstStyle>
            <a:lvl1pPr>
              <a:defRPr>
                <a:solidFill>
                  <a:prstClr val="black">
                    <a:tint val="75000"/>
                  </a:prstClr>
                </a:solidFill>
                <a:latin typeface="Arial" charset="0"/>
                <a:cs typeface="Arial" charset="0"/>
              </a:defRPr>
            </a:lvl1pPr>
          </a:lstStyle>
          <a:p>
            <a:pPr>
              <a:defRPr/>
            </a:pPr>
            <a:endParaRPr lang="en-US"/>
          </a:p>
        </p:txBody>
      </p:sp>
      <p:sp>
        <p:nvSpPr>
          <p:cNvPr id="4" name="Slide Number Placeholder 5">
            <a:extLst>
              <a:ext uri="{FF2B5EF4-FFF2-40B4-BE49-F238E27FC236}">
                <a16:creationId xmlns:a16="http://schemas.microsoft.com/office/drawing/2014/main" xmlns="" id="{A1611B48-06C5-4458-AFCF-90C1006DB9EC}"/>
              </a:ext>
            </a:extLst>
          </p:cNvPr>
          <p:cNvSpPr>
            <a:spLocks noGrp="1"/>
          </p:cNvSpPr>
          <p:nvPr>
            <p:ph type="sldNum" sz="quarter" idx="12"/>
          </p:nvPr>
        </p:nvSpPr>
        <p:spPr/>
        <p:txBody>
          <a:bodyPr/>
          <a:lstStyle>
            <a:lvl1pPr>
              <a:defRPr/>
            </a:lvl1pPr>
          </a:lstStyle>
          <a:p>
            <a:fld id="{32141D9A-C36A-492D-A87C-A4D10498F771}" type="slidenum">
              <a:rPr lang="en-US" altLang="en-US"/>
              <a:pPr/>
              <a:t>‹#›</a:t>
            </a:fld>
            <a:endParaRPr lang="en-US" altLang="en-US"/>
          </a:p>
        </p:txBody>
      </p:sp>
    </p:spTree>
    <p:extLst>
      <p:ext uri="{BB962C8B-B14F-4D97-AF65-F5344CB8AC3E}">
        <p14:creationId xmlns:p14="http://schemas.microsoft.com/office/powerpoint/2010/main" xmlns="" val="243170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dirty="0"/>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dirty="0"/>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(UIE)</a:t>
            </a:r>
            <a:endParaRPr lang="en-US" sz="2000" b="1" dirty="0">
              <a:solidFill>
                <a:schemeClr val="tx1"/>
              </a:solidFill>
              <a:latin typeface="Calibri" pitchFamily="34" charset="0"/>
            </a:endParaRPr>
          </a:p>
        </p:txBody>
      </p:sp>
      <p:cxnSp>
        <p:nvCxnSpPr>
          <p:cNvPr id="10" name="Straight Connector 9"/>
          <p:cNvCxnSpPr/>
          <p:nvPr/>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3"/>
          </p:cNvPr>
          <p:cNvPicPr>
            <a:picLocks noChangeAspect="1" noChangeArrowheads="1"/>
          </p:cNvPicPr>
          <p:nvPr/>
        </p:nvPicPr>
        <p:blipFill>
          <a:blip r:embed="rId14"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75" r:id="rId11"/>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6/27/2023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python.org/2/library/stdtypes.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1.xml"/><Relationship Id="rId1" Type="http://schemas.openxmlformats.org/officeDocument/2006/relationships/vmlDrawing" Target="../drawings/vmlDrawing2.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xmlns=""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xmlns=""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xmlns=""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xmlns=""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xmlns=""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p:oleObj spid="_x0000_s1055" name="CorelDRAW" r:id="rId4" imgW="2169000" imgH="2169360" progId="">
              <p:embed/>
            </p:oleObj>
          </a:graphicData>
        </a:graphic>
      </p:graphicFrame>
      <p:sp>
        <p:nvSpPr>
          <p:cNvPr id="37" name="Right Triangle 36">
            <a:extLst>
              <a:ext uri="{FF2B5EF4-FFF2-40B4-BE49-F238E27FC236}">
                <a16:creationId xmlns:a16="http://schemas.microsoft.com/office/drawing/2014/main" xmlns=""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xmlns=""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xmlns="" id="{773C086D-AFEA-4332-AFCF-62E63FC98C7D}"/>
              </a:ext>
            </a:extLst>
          </p:cNvPr>
          <p:cNvPicPr>
            <a:picLocks noChangeAspect="1"/>
          </p:cNvPicPr>
          <p:nvPr/>
        </p:nvPicPr>
        <p:blipFill>
          <a:blip r:embed="rId5">
            <a:extLst>
              <a:ext uri="{28A0092B-C50C-407E-A947-70E740481C1C}">
                <a14:useLocalDpi xmlns:a14="http://schemas.microsoft.com/office/drawing/2010/main" xmlns="" val="0"/>
              </a:ext>
            </a:extLst>
          </a:blip>
          <a:srcRect/>
          <a:stretch>
            <a:fillRect/>
          </a:stretch>
        </p:blipFill>
        <p:spPr bwMode="auto">
          <a:xfrm>
            <a:off x="153987" y="0"/>
            <a:ext cx="2894013" cy="1538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xmlns=""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xmlns=""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xmlns=""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xmlns=""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STRINGS IN PYTHON</a:t>
            </a:r>
          </a:p>
        </p:txBody>
      </p:sp>
      <p:sp>
        <p:nvSpPr>
          <p:cNvPr id="1040" name="TextBox 25">
            <a:extLst>
              <a:ext uri="{FF2B5EF4-FFF2-40B4-BE49-F238E27FC236}">
                <a16:creationId xmlns:a16="http://schemas.microsoft.com/office/drawing/2014/main" xmlns="" id="{3C41BE81-A990-417E-9339-570115F21505}"/>
              </a:ext>
            </a:extLst>
          </p:cNvPr>
          <p:cNvSpPr txBox="1">
            <a:spLocks noChangeArrowheads="1"/>
          </p:cNvSpPr>
          <p:nvPr/>
        </p:nvSpPr>
        <p:spPr bwMode="auto">
          <a:xfrm>
            <a:off x="950913" y="1477963"/>
            <a:ext cx="7392987" cy="51491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Arial Black" panose="020B0A04020102020204" pitchFamily="34" charset="0"/>
                <a:ea typeface="Karla"/>
                <a:cs typeface="Karla"/>
              </a:rPr>
              <a:t>UNIVERSITY INSTITUTE OF ENGINEERING</a:t>
            </a:r>
          </a:p>
          <a:p>
            <a:pPr algn="ctr" eaLnBrk="1" hangingPunct="1">
              <a:lnSpc>
                <a:spcPct val="90000"/>
              </a:lnSpc>
              <a:spcAft>
                <a:spcPct val="35000"/>
              </a:spcAft>
            </a:pPr>
            <a:r>
              <a:rPr lang="en-US" altLang="en-US" sz="3200" b="1" dirty="0">
                <a:latin typeface="Arial Black" panose="020B0A04020102020204" pitchFamily="34" charset="0"/>
                <a:ea typeface="Karla"/>
                <a:cs typeface="Karla"/>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smtClean="0">
                <a:latin typeface="Times New Roman" pitchFamily="18" charset="0"/>
                <a:cs typeface="Times New Roman" pitchFamily="18" charset="0"/>
              </a:rPr>
              <a:t>Adv. Python </a:t>
            </a:r>
            <a:r>
              <a:rPr lang="en-US" sz="2000" dirty="0">
                <a:latin typeface="Times New Roman" pitchFamily="18" charset="0"/>
                <a:cs typeface="Times New Roman" pitchFamily="18" charset="0"/>
              </a:rPr>
              <a:t>Programming</a:t>
            </a:r>
          </a:p>
          <a:p>
            <a:pPr algn="ctr"/>
            <a:r>
              <a:rPr lang="en-US" sz="2000" dirty="0">
                <a:latin typeface="Times New Roman" pitchFamily="18" charset="0"/>
                <a:cs typeface="Times New Roman" pitchFamily="18" charset="0"/>
              </a:rPr>
              <a:t>(</a:t>
            </a:r>
            <a:r>
              <a:rPr lang="en-US" sz="2000" dirty="0" smtClean="0">
                <a:latin typeface="Times New Roman" pitchFamily="18" charset="0"/>
                <a:cs typeface="Times New Roman" pitchFamily="18" charset="0"/>
              </a:rPr>
              <a:t>23CSH-623</a:t>
            </a:r>
            <a:r>
              <a:rPr lang="en-US" sz="2000" dirty="0">
                <a:latin typeface="Times New Roman" pitchFamily="18" charset="0"/>
                <a:cs typeface="Times New Roman" pitchFamily="18" charset="0"/>
              </a:rPr>
              <a:t>)</a:t>
            </a:r>
          </a:p>
          <a:p>
            <a:pPr algn="ctr"/>
            <a:endParaRPr lang="en-US" sz="2000" dirty="0">
              <a:latin typeface="Times New Roman" pitchFamily="18" charset="0"/>
              <a:cs typeface="Times New Roman" pitchFamily="18" charset="0"/>
            </a:endParaRP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Raleway ExtraBold"/>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a:latin typeface="Courier New" panose="02070309020205020404" pitchFamily="49" charset="0"/>
                <a:cs typeface="Courier New" panose="02070309020205020404" pitchFamily="49" charset="0"/>
              </a:rPr>
              <a:t>]]) </a:t>
            </a:r>
            <a:r>
              <a:rPr lang="en-US" dirty="0"/>
              <a:t>– Split </a:t>
            </a:r>
            <a:r>
              <a:rPr lang="en-US" i="1" dirty="0" err="1"/>
              <a:t>str</a:t>
            </a:r>
            <a:r>
              <a:rPr lang="en-US" dirty="0"/>
              <a:t> into a list of substrings. The </a:t>
            </a:r>
            <a:r>
              <a:rPr lang="en-US" i="1" dirty="0" err="1"/>
              <a:t>sep</a:t>
            </a:r>
            <a:r>
              <a:rPr lang="en-US" dirty="0"/>
              <a:t> argument indicates the delimiting string (defaults to consecutive whitespace).  The </a:t>
            </a:r>
            <a:r>
              <a:rPr lang="en-US" i="1" dirty="0" err="1"/>
              <a:t>maxsplit</a:t>
            </a:r>
            <a:r>
              <a:rPr lang="en-US" i="1" dirty="0"/>
              <a:t> </a:t>
            </a:r>
            <a:r>
              <a:rPr lang="en-US" dirty="0"/>
              <a:t>argument indicates the maximum number of splits to be done (default is -1).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str.rsplit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maxsplit</a:t>
            </a:r>
            <a:r>
              <a:rPr lang="en-US" dirty="0">
                <a:latin typeface="Courier New" panose="02070309020205020404" pitchFamily="49" charset="0"/>
                <a:cs typeface="Courier New" panose="02070309020205020404" pitchFamily="49" charset="0"/>
              </a:rPr>
              <a:t>]]) </a:t>
            </a:r>
            <a:r>
              <a:rPr lang="en-US" dirty="0"/>
              <a:t>– Split </a:t>
            </a:r>
            <a:r>
              <a:rPr lang="en-US" i="1" dirty="0" err="1"/>
              <a:t>str</a:t>
            </a:r>
            <a:r>
              <a:rPr lang="en-US" dirty="0"/>
              <a:t> into a list of substrings, starting from the right.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str.strip</a:t>
            </a:r>
            <a:r>
              <a:rPr lang="en-US" dirty="0">
                <a:latin typeface="Courier New" panose="02070309020205020404" pitchFamily="49" charset="0"/>
                <a:cs typeface="Courier New" panose="02070309020205020404" pitchFamily="49" charset="0"/>
              </a:rPr>
              <a:t>([chars]) </a:t>
            </a:r>
            <a:r>
              <a:rPr lang="en-US" dirty="0"/>
              <a:t>– Return a copy of the string </a:t>
            </a:r>
            <a:r>
              <a:rPr lang="en-US" i="1" dirty="0" err="1"/>
              <a:t>str</a:t>
            </a:r>
            <a:r>
              <a:rPr lang="en-US" dirty="0"/>
              <a:t> with leading and trailing characters removed. The </a:t>
            </a:r>
            <a:r>
              <a:rPr lang="en-US" i="1" dirty="0"/>
              <a:t>chars</a:t>
            </a:r>
            <a:r>
              <a:rPr lang="en-US" dirty="0"/>
              <a:t> string specifies the set of characters to remove (default is whitespace).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str.rstrip</a:t>
            </a:r>
            <a:r>
              <a:rPr lang="en-US" dirty="0">
                <a:latin typeface="Courier New" panose="02070309020205020404" pitchFamily="49" charset="0"/>
                <a:cs typeface="Courier New" panose="02070309020205020404" pitchFamily="49" charset="0"/>
              </a:rPr>
              <a:t>([chars]) </a:t>
            </a:r>
            <a:r>
              <a:rPr lang="en-US" dirty="0"/>
              <a:t>– Return a copy of the string </a:t>
            </a:r>
            <a:r>
              <a:rPr lang="en-US" i="1" dirty="0" err="1"/>
              <a:t>str</a:t>
            </a:r>
            <a:r>
              <a:rPr lang="en-US" i="1" dirty="0"/>
              <a:t> </a:t>
            </a:r>
            <a:r>
              <a:rPr lang="en-US" dirty="0"/>
              <a:t>with only trailing characters removed. </a:t>
            </a:r>
          </a:p>
        </p:txBody>
      </p:sp>
    </p:spTree>
    <p:extLst>
      <p:ext uri="{BB962C8B-B14F-4D97-AF65-F5344CB8AC3E}">
        <p14:creationId xmlns:p14="http://schemas.microsoft.com/office/powerpoint/2010/main" xmlns="" val="907976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Built-in string methods</a:t>
            </a:r>
          </a:p>
        </p:txBody>
      </p:sp>
      <p:sp>
        <p:nvSpPr>
          <p:cNvPr id="4" name="Rectangle 3"/>
          <p:cNvSpPr/>
          <p:nvPr/>
        </p:nvSpPr>
        <p:spPr>
          <a:xfrm>
            <a:off x="1202747" y="2685403"/>
            <a:ext cx="7260648" cy="1754326"/>
          </a:xfrm>
          <a:prstGeom prst="rect">
            <a:avLst/>
          </a:prstGeom>
        </p:spPr>
        <p:txBody>
          <a:bodyPr wrap="square">
            <a:spAutoFit/>
          </a:bodyPr>
          <a:lstStyle/>
          <a:p>
            <a:r>
              <a:rPr lang="en-US" b="1" dirty="0">
                <a:latin typeface="Courier New" panose="02070309020205020404" pitchFamily="49" charset="0"/>
              </a:rPr>
              <a:t>&gt;&gt;&gt;</a:t>
            </a:r>
            <a:r>
              <a:rPr lang="en-US" dirty="0">
                <a:latin typeface="Courier New" panose="02070309020205020404" pitchFamily="49" charset="0"/>
              </a:rPr>
              <a:t> "Python programming is </a:t>
            </a:r>
            <a:r>
              <a:rPr lang="en-US" dirty="0" err="1">
                <a:latin typeface="Courier New" panose="02070309020205020404" pitchFamily="49" charset="0"/>
              </a:rPr>
              <a:t>fun!"</a:t>
            </a:r>
            <a:r>
              <a:rPr lang="en-US" b="1" dirty="0" err="1">
                <a:latin typeface="Courier New" panose="02070309020205020404" pitchFamily="49" charset="0"/>
              </a:rPr>
              <a:t>.</a:t>
            </a:r>
            <a:r>
              <a:rPr lang="en-US" dirty="0" err="1">
                <a:latin typeface="Courier New" panose="02070309020205020404" pitchFamily="49" charset="0"/>
              </a:rPr>
              <a:t>split</a:t>
            </a:r>
            <a:r>
              <a:rPr lang="en-US" b="1" dirty="0">
                <a:latin typeface="Courier New" panose="02070309020205020404" pitchFamily="49" charset="0"/>
              </a:rPr>
              <a:t>()</a:t>
            </a:r>
            <a:br>
              <a:rPr lang="en-US" b="1" dirty="0">
                <a:latin typeface="Courier New" panose="02070309020205020404" pitchFamily="49" charset="0"/>
              </a:rPr>
            </a:br>
            <a:r>
              <a:rPr lang="en-US" dirty="0">
                <a:latin typeface="Courier New" panose="02070309020205020404" pitchFamily="49" charset="0"/>
              </a:rPr>
              <a:t>['Python', 'programming', 'is', 'fun!']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"555-867-5309"</a:t>
            </a:r>
            <a:r>
              <a:rPr lang="en-US" b="1" dirty="0">
                <a:latin typeface="Courier New" panose="02070309020205020404" pitchFamily="49" charset="0"/>
              </a:rPr>
              <a:t>.</a:t>
            </a:r>
            <a:r>
              <a:rPr lang="en-US" dirty="0">
                <a:latin typeface="Courier New" panose="02070309020205020404" pitchFamily="49" charset="0"/>
              </a:rPr>
              <a:t>split</a:t>
            </a:r>
            <a:r>
              <a:rPr lang="en-US" b="1" dirty="0">
                <a:latin typeface="Courier New" panose="02070309020205020404" pitchFamily="49" charset="0"/>
              </a:rPr>
              <a:t>(</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['555', '867', '5309']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"***Python programming is fun***"</a:t>
            </a:r>
            <a:r>
              <a:rPr lang="en-US" b="1" dirty="0">
                <a:latin typeface="Courier New" panose="02070309020205020404" pitchFamily="49" charset="0"/>
              </a:rPr>
              <a:t>.</a:t>
            </a:r>
            <a:r>
              <a:rPr lang="en-US" dirty="0">
                <a:latin typeface="Courier New" panose="02070309020205020404" pitchFamily="49" charset="0"/>
              </a:rPr>
              <a:t>strip</a:t>
            </a:r>
            <a:r>
              <a:rPr lang="en-US" b="1" dirty="0">
                <a:latin typeface="Courier New" panose="02070309020205020404" pitchFamily="49" charset="0"/>
              </a:rPr>
              <a:t>(</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'Python programming is fun'</a:t>
            </a:r>
            <a:endParaRPr lang="en-US" dirty="0"/>
          </a:p>
        </p:txBody>
      </p:sp>
    </p:spTree>
    <p:extLst>
      <p:ext uri="{BB962C8B-B14F-4D97-AF65-F5344CB8AC3E}">
        <p14:creationId xmlns:p14="http://schemas.microsoft.com/office/powerpoint/2010/main" xmlns="" val="4022809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.capitalize</a:t>
            </a:r>
            <a:r>
              <a:rPr lang="en-US" dirty="0">
                <a:latin typeface="Courier New" panose="02070309020205020404" pitchFamily="49" charset="0"/>
                <a:cs typeface="Courier New" panose="02070309020205020404" pitchFamily="49" charset="0"/>
              </a:rPr>
              <a:t>() </a:t>
            </a:r>
            <a:r>
              <a:rPr lang="en-US" dirty="0"/>
              <a:t>–  returns a copy of the string with the first character capitalized and the rest lowercase. </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.center</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width</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fillchar</a:t>
            </a:r>
            <a:r>
              <a:rPr lang="en-US" dirty="0">
                <a:latin typeface="Courier New" panose="02070309020205020404" pitchFamily="49" charset="0"/>
                <a:cs typeface="Courier New" panose="02070309020205020404" pitchFamily="49" charset="0"/>
              </a:rPr>
              <a:t>]) </a:t>
            </a:r>
            <a:r>
              <a:rPr lang="en-US" dirty="0"/>
              <a:t>–  centers the contents of the string </a:t>
            </a:r>
            <a:r>
              <a:rPr lang="en-US" i="1" dirty="0" err="1"/>
              <a:t>str</a:t>
            </a:r>
            <a:r>
              <a:rPr lang="en-US" dirty="0"/>
              <a:t> in field-size </a:t>
            </a:r>
            <a:r>
              <a:rPr lang="en-US" i="1" dirty="0"/>
              <a:t>width</a:t>
            </a:r>
            <a:r>
              <a:rPr lang="en-US" dirty="0"/>
              <a:t>, padded by </a:t>
            </a:r>
            <a:r>
              <a:rPr lang="en-US" i="1" dirty="0" err="1"/>
              <a:t>fillchar</a:t>
            </a:r>
            <a:r>
              <a:rPr lang="en-US" dirty="0"/>
              <a:t> (defaults to a blank space).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.ljust</a:t>
            </a:r>
            <a:r>
              <a:rPr lang="en-US" dirty="0">
                <a:latin typeface="Courier New" panose="02070309020205020404" pitchFamily="49" charset="0"/>
                <a:cs typeface="Courier New" panose="02070309020205020404" pitchFamily="49" charset="0"/>
              </a:rPr>
              <a:t>() </a:t>
            </a:r>
            <a:r>
              <a:rPr lang="en-US" dirty="0"/>
              <a:t>and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.rjust</a:t>
            </a:r>
            <a:r>
              <a:rPr lang="en-US" dirty="0">
                <a:latin typeface="Courier New" panose="02070309020205020404" pitchFamily="49" charset="0"/>
                <a:cs typeface="Courier New" panose="02070309020205020404" pitchFamily="49" charset="0"/>
              </a:rPr>
              <a:t>(). </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sub</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start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r>
              <a:rPr lang="en-US" dirty="0"/>
              <a:t>–  return the number of non-overlapping occurrences of substring </a:t>
            </a:r>
            <a:r>
              <a:rPr lang="en-US" i="1" dirty="0"/>
              <a:t>sub</a:t>
            </a:r>
            <a:r>
              <a:rPr lang="en-US" dirty="0"/>
              <a:t> in the range </a:t>
            </a:r>
            <a:r>
              <a:rPr lang="en-US" i="1" dirty="0"/>
              <a:t>[start</a:t>
            </a:r>
            <a:r>
              <a:rPr lang="en-US" dirty="0"/>
              <a:t>, </a:t>
            </a:r>
            <a:r>
              <a:rPr lang="en-US" i="1" dirty="0"/>
              <a:t>end].</a:t>
            </a:r>
            <a:r>
              <a:rPr lang="en-US" dirty="0"/>
              <a:t> Can use slice notation here. </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.endswith</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suffix</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start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r>
              <a:rPr lang="en-US" dirty="0">
                <a:cs typeface="Courier New" panose="02070309020205020404" pitchFamily="49" charset="0"/>
              </a:rPr>
              <a:t>return True if the string </a:t>
            </a:r>
            <a:r>
              <a:rPr lang="en-US" i="1" dirty="0" err="1">
                <a:cs typeface="Courier New" panose="02070309020205020404" pitchFamily="49" charset="0"/>
              </a:rPr>
              <a:t>str</a:t>
            </a:r>
            <a:r>
              <a:rPr lang="en-US" dirty="0">
                <a:cs typeface="Courier New" panose="02070309020205020404" pitchFamily="49" charset="0"/>
              </a:rPr>
              <a:t> ends with suffix, otherwise return False. Optionally, specify a substring to test.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.startswith</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p>
        </p:txBody>
      </p:sp>
    </p:spTree>
    <p:extLst>
      <p:ext uri="{BB962C8B-B14F-4D97-AF65-F5344CB8AC3E}">
        <p14:creationId xmlns:p14="http://schemas.microsoft.com/office/powerpoint/2010/main" xmlns="" val="4277635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4" name="Rectangle 3"/>
          <p:cNvSpPr/>
          <p:nvPr/>
        </p:nvSpPr>
        <p:spPr>
          <a:xfrm>
            <a:off x="876318" y="1828800"/>
            <a:ext cx="7073611" cy="3416320"/>
          </a:xfrm>
          <a:prstGeom prst="rect">
            <a:avLst/>
          </a:prstGeom>
        </p:spPr>
        <p:txBody>
          <a:bodyPr wrap="square">
            <a:spAutoFit/>
          </a:bodyPr>
          <a:lstStyle/>
          <a:p>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"i</a:t>
            </a:r>
            <a:r>
              <a:rPr lang="en-US" dirty="0">
                <a:latin typeface="Courier New" panose="02070309020205020404" pitchFamily="49" charset="0"/>
              </a:rPr>
              <a:t> </a:t>
            </a:r>
            <a:r>
              <a:rPr lang="en-US" dirty="0" err="1">
                <a:latin typeface="Courier New" panose="02070309020205020404" pitchFamily="49" charset="0"/>
              </a:rPr>
              <a:t>LoVe</a:t>
            </a:r>
            <a:r>
              <a:rPr lang="en-US" dirty="0">
                <a:latin typeface="Courier New" panose="02070309020205020404" pitchFamily="49" charset="0"/>
              </a:rPr>
              <a:t> </a:t>
            </a:r>
            <a:r>
              <a:rPr lang="en-US" dirty="0" err="1">
                <a:latin typeface="Courier New" panose="02070309020205020404" pitchFamily="49" charset="0"/>
              </a:rPr>
              <a:t>pYtHoN</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capitalize</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'I love python'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centered"</a:t>
            </a:r>
            <a:r>
              <a:rPr lang="en-US" b="1" dirty="0" err="1">
                <a:latin typeface="Courier New" panose="02070309020205020404" pitchFamily="49" charset="0"/>
              </a:rPr>
              <a:t>.</a:t>
            </a:r>
            <a:r>
              <a:rPr lang="en-US" dirty="0" err="1">
                <a:latin typeface="Courier New" panose="02070309020205020404" pitchFamily="49" charset="0"/>
              </a:rPr>
              <a:t>center</a:t>
            </a:r>
            <a:r>
              <a:rPr lang="en-US" b="1" dirty="0">
                <a:latin typeface="Courier New" panose="02070309020205020404" pitchFamily="49" charset="0"/>
              </a:rPr>
              <a:t>(</a:t>
            </a:r>
            <a:r>
              <a:rPr lang="en-US" dirty="0">
                <a:latin typeface="Courier New" panose="02070309020205020404" pitchFamily="49" charset="0"/>
              </a:rPr>
              <a:t>20,'*'</a:t>
            </a:r>
            <a:r>
              <a:rPr lang="en-US" b="1" dirty="0">
                <a:latin typeface="Courier New" panose="02070309020205020404" pitchFamily="49" charset="0"/>
              </a:rPr>
              <a:t>)</a:t>
            </a:r>
            <a:br>
              <a:rPr lang="en-US" b="1" dirty="0">
                <a:latin typeface="Courier New" panose="02070309020205020404" pitchFamily="49" charset="0"/>
              </a:rPr>
            </a:br>
            <a:r>
              <a:rPr lang="en-US" dirty="0">
                <a:latin typeface="Courier New" panose="02070309020205020404" pitchFamily="49" charset="0"/>
              </a:rPr>
              <a:t>'******centered******'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mississippi</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count</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iss</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2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mississippi</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count</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iss</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4</a:t>
            </a:r>
            <a:r>
              <a:rPr lang="en-US" b="1" dirty="0">
                <a:latin typeface="Courier New" panose="02070309020205020404" pitchFamily="49" charset="0"/>
              </a:rPr>
              <a:t>,</a:t>
            </a:r>
            <a:r>
              <a:rPr lang="en-US" dirty="0">
                <a:latin typeface="Courier New" panose="02070309020205020404" pitchFamily="49" charset="0"/>
              </a:rPr>
              <a:t> </a:t>
            </a:r>
            <a:r>
              <a:rPr lang="en-US" b="1" dirty="0">
                <a:latin typeface="Courier New" panose="02070309020205020404" pitchFamily="49" charset="0"/>
              </a:rPr>
              <a:t>-</a:t>
            </a:r>
            <a:r>
              <a:rPr lang="en-US" dirty="0">
                <a:latin typeface="Courier New" panose="02070309020205020404" pitchFamily="49" charset="0"/>
              </a:rPr>
              <a:t>1</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1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mississippi</a:t>
            </a:r>
            <a:r>
              <a:rPr lang="en-US" dirty="0">
                <a:latin typeface="Courier New" panose="02070309020205020404" pitchFamily="49" charset="0"/>
              </a:rPr>
              <a:t>"</a:t>
            </a:r>
            <a:r>
              <a:rPr lang="en-US" b="1" dirty="0">
                <a:latin typeface="Courier New" panose="02070309020205020404" pitchFamily="49" charset="0"/>
              </a:rPr>
              <a:t>.</a:t>
            </a:r>
            <a:r>
              <a:rPr lang="en-US" dirty="0" err="1">
                <a:latin typeface="Courier New" panose="02070309020205020404" pitchFamily="49" charset="0"/>
              </a:rPr>
              <a:t>endswith</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ssi</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False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mississippi</a:t>
            </a:r>
            <a:r>
              <a:rPr lang="en-US" dirty="0">
                <a:latin typeface="Courier New" panose="02070309020205020404" pitchFamily="49" charset="0"/>
              </a:rPr>
              <a:t>"</a:t>
            </a:r>
            <a:r>
              <a:rPr lang="en-US" b="1" dirty="0">
                <a:latin typeface="Courier New" panose="02070309020205020404" pitchFamily="49" charset="0"/>
              </a:rPr>
              <a:t>.</a:t>
            </a:r>
            <a:r>
              <a:rPr lang="en-US" dirty="0" err="1">
                <a:latin typeface="Courier New" panose="02070309020205020404" pitchFamily="49" charset="0"/>
              </a:rPr>
              <a:t>endswith</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ssi</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0</a:t>
            </a:r>
            <a:r>
              <a:rPr lang="en-US" b="1" dirty="0">
                <a:latin typeface="Courier New" panose="02070309020205020404" pitchFamily="49" charset="0"/>
              </a:rPr>
              <a:t>,</a:t>
            </a:r>
            <a:r>
              <a:rPr lang="en-US" dirty="0">
                <a:latin typeface="Courier New" panose="02070309020205020404" pitchFamily="49" charset="0"/>
              </a:rPr>
              <a:t> 8</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True </a:t>
            </a:r>
            <a:endParaRPr lang="en-US" dirty="0"/>
          </a:p>
        </p:txBody>
      </p:sp>
    </p:spTree>
    <p:extLst>
      <p:ext uri="{BB962C8B-B14F-4D97-AF65-F5344CB8AC3E}">
        <p14:creationId xmlns:p14="http://schemas.microsoft.com/office/powerpoint/2010/main" xmlns="" val="427643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normAutofit fontScale="92500" lnSpcReduction="10000"/>
          </a:bodyPr>
          <a:lstStyle/>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.find</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sub</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start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r>
              <a:rPr lang="en-US" dirty="0"/>
              <a:t>– return the lowest index in the string where substring </a:t>
            </a:r>
            <a:r>
              <a:rPr lang="en-US" i="1" dirty="0"/>
              <a:t>sub</a:t>
            </a:r>
            <a:r>
              <a:rPr lang="en-US" dirty="0"/>
              <a:t> is found, such that </a:t>
            </a:r>
            <a:r>
              <a:rPr lang="en-US" i="1" dirty="0"/>
              <a:t>sub</a:t>
            </a:r>
            <a:r>
              <a:rPr lang="en-US" dirty="0"/>
              <a:t> is contained in the slice </a:t>
            </a:r>
            <a:r>
              <a:rPr lang="en-US" i="1" dirty="0" err="1"/>
              <a:t>str</a:t>
            </a:r>
            <a:r>
              <a:rPr lang="en-US" dirty="0"/>
              <a:t>[</a:t>
            </a:r>
            <a:r>
              <a:rPr lang="en-US" i="1" dirty="0" err="1"/>
              <a:t>start</a:t>
            </a:r>
            <a:r>
              <a:rPr lang="en-US" dirty="0" err="1"/>
              <a:t>:</a:t>
            </a:r>
            <a:r>
              <a:rPr lang="en-US" i="1" dirty="0" err="1"/>
              <a:t>end</a:t>
            </a:r>
            <a:r>
              <a:rPr lang="en-US" dirty="0"/>
              <a:t>]. Return -1 if </a:t>
            </a:r>
            <a:r>
              <a:rPr lang="en-US" i="1" dirty="0"/>
              <a:t>sub</a:t>
            </a:r>
            <a:r>
              <a:rPr lang="en-US" dirty="0"/>
              <a:t> is not found.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.rfind</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.index</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sub</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start</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end</a:t>
            </a:r>
            <a:r>
              <a:rPr lang="en-US" dirty="0">
                <a:latin typeface="Courier New" panose="02070309020205020404" pitchFamily="49" charset="0"/>
                <a:cs typeface="Courier New" panose="02070309020205020404" pitchFamily="49" charset="0"/>
              </a:rPr>
              <a:t>]]) </a:t>
            </a:r>
            <a:r>
              <a:rPr lang="en-US" dirty="0"/>
              <a:t>– identical to find(), but raises a </a:t>
            </a:r>
            <a:r>
              <a:rPr lang="en-US" i="1" dirty="0" err="1"/>
              <a:t>ValueError</a:t>
            </a:r>
            <a:r>
              <a:rPr lang="en-US" dirty="0"/>
              <a:t> exception when substring </a:t>
            </a:r>
            <a:r>
              <a:rPr lang="en-US" i="1" dirty="0"/>
              <a:t>sub</a:t>
            </a:r>
            <a:r>
              <a:rPr lang="en-US" dirty="0"/>
              <a:t> is not found. See also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.rindex</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.join</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iterable</a:t>
            </a:r>
            <a:r>
              <a:rPr lang="en-US" dirty="0">
                <a:latin typeface="Courier New" panose="02070309020205020404" pitchFamily="49" charset="0"/>
                <a:cs typeface="Courier New" panose="02070309020205020404" pitchFamily="49" charset="0"/>
              </a:rPr>
              <a:t>) </a:t>
            </a:r>
            <a:r>
              <a:rPr lang="en-US" dirty="0"/>
              <a:t>– return a string that is the result of concatenating all of the elements of </a:t>
            </a:r>
            <a:r>
              <a:rPr lang="en-US" i="1" dirty="0" err="1"/>
              <a:t>iterable</a:t>
            </a:r>
            <a:r>
              <a:rPr lang="en-US" dirty="0"/>
              <a:t>. The </a:t>
            </a:r>
            <a:r>
              <a:rPr lang="en-US" i="1" dirty="0" err="1"/>
              <a:t>str</a:t>
            </a:r>
            <a:r>
              <a:rPr lang="en-US" i="1" dirty="0"/>
              <a:t> </a:t>
            </a:r>
            <a:r>
              <a:rPr lang="en-US" dirty="0"/>
              <a:t>object here is the delimiter between the concatenated elements. </a:t>
            </a:r>
          </a:p>
          <a:p>
            <a:pPr>
              <a:buFont typeface="Arial" panose="020B0604020202020204" pitchFamily="34" charset="0"/>
              <a:buChar char="•"/>
            </a:pPr>
            <a:r>
              <a:rPr lang="en-US" dirty="0"/>
              <a:t> </a:t>
            </a:r>
            <a:r>
              <a:rPr lang="en-US" i="1" dirty="0" err="1">
                <a:latin typeface="Courier New" panose="02070309020205020404" pitchFamily="49" charset="0"/>
                <a:cs typeface="Courier New" panose="02070309020205020404" pitchFamily="49" charset="0"/>
              </a:rPr>
              <a:t>str</a:t>
            </a:r>
            <a:r>
              <a:rPr lang="en-US" dirty="0" err="1">
                <a:latin typeface="Courier New" panose="02070309020205020404" pitchFamily="49" charset="0"/>
                <a:cs typeface="Courier New" panose="02070309020205020404" pitchFamily="49" charset="0"/>
              </a:rPr>
              <a:t>.replace</a:t>
            </a:r>
            <a:r>
              <a:rPr lang="en-US" dirty="0">
                <a:latin typeface="Courier New" panose="02070309020205020404" pitchFamily="49" charset="0"/>
                <a:cs typeface="Courier New" panose="02070309020205020404" pitchFamily="49" charset="0"/>
              </a:rPr>
              <a:t>(</a:t>
            </a:r>
            <a:r>
              <a:rPr lang="en-US" i="1" dirty="0">
                <a:latin typeface="Courier New" panose="02070309020205020404" pitchFamily="49" charset="0"/>
                <a:cs typeface="Courier New" panose="02070309020205020404" pitchFamily="49" charset="0"/>
              </a:rPr>
              <a:t>old</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new</a:t>
            </a:r>
            <a:r>
              <a:rPr lang="en-US" dirty="0">
                <a:latin typeface="Courier New" panose="02070309020205020404" pitchFamily="49" charset="0"/>
                <a:cs typeface="Courier New" panose="02070309020205020404" pitchFamily="49" charset="0"/>
              </a:rPr>
              <a:t>[, </a:t>
            </a:r>
            <a:r>
              <a:rPr lang="en-US" i="1" dirty="0">
                <a:latin typeface="Courier New" panose="02070309020205020404" pitchFamily="49" charset="0"/>
                <a:cs typeface="Courier New" panose="02070309020205020404" pitchFamily="49" charset="0"/>
              </a:rPr>
              <a:t>count</a:t>
            </a:r>
            <a:r>
              <a:rPr lang="en-US" dirty="0">
                <a:latin typeface="Courier New" panose="02070309020205020404" pitchFamily="49" charset="0"/>
                <a:cs typeface="Courier New" panose="02070309020205020404" pitchFamily="49" charset="0"/>
              </a:rPr>
              <a:t>]) </a:t>
            </a:r>
            <a:r>
              <a:rPr lang="en-US" dirty="0"/>
              <a:t>– return a copy of the string </a:t>
            </a:r>
            <a:r>
              <a:rPr lang="en-US" i="1" dirty="0" err="1"/>
              <a:t>str</a:t>
            </a:r>
            <a:r>
              <a:rPr lang="en-US" dirty="0"/>
              <a:t> where all instances of the substring </a:t>
            </a:r>
            <a:r>
              <a:rPr lang="en-US" i="1" dirty="0"/>
              <a:t>old</a:t>
            </a:r>
            <a:r>
              <a:rPr lang="en-US" dirty="0"/>
              <a:t> are replaced by the string </a:t>
            </a:r>
            <a:r>
              <a:rPr lang="en-US" i="1" dirty="0"/>
              <a:t>new</a:t>
            </a:r>
            <a:r>
              <a:rPr lang="en-US" dirty="0"/>
              <a:t> (up to </a:t>
            </a:r>
            <a:r>
              <a:rPr lang="en-US" i="1" dirty="0"/>
              <a:t>count</a:t>
            </a:r>
            <a:r>
              <a:rPr lang="en-US" dirty="0"/>
              <a:t> number of times). </a:t>
            </a:r>
          </a:p>
        </p:txBody>
      </p:sp>
    </p:spTree>
    <p:extLst>
      <p:ext uri="{BB962C8B-B14F-4D97-AF65-F5344CB8AC3E}">
        <p14:creationId xmlns:p14="http://schemas.microsoft.com/office/powerpoint/2010/main" xmlns="" val="3726465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4" name="Rectangle 3"/>
          <p:cNvSpPr/>
          <p:nvPr/>
        </p:nvSpPr>
        <p:spPr>
          <a:xfrm>
            <a:off x="883677" y="2236015"/>
            <a:ext cx="7974573" cy="3647152"/>
          </a:xfrm>
          <a:prstGeom prst="rect">
            <a:avLst/>
          </a:prstGeom>
        </p:spPr>
        <p:txBody>
          <a:bodyPr wrap="square">
            <a:spAutoFit/>
          </a:bodyPr>
          <a:lstStyle/>
          <a:p>
            <a:r>
              <a:rPr lang="en-US" sz="1650" b="1" dirty="0">
                <a:latin typeface="Courier New" panose="02070309020205020404" pitchFamily="49" charset="0"/>
              </a:rPr>
              <a:t>&gt;&gt;&gt;</a:t>
            </a:r>
            <a:r>
              <a:rPr lang="en-US" sz="1650" dirty="0">
                <a:latin typeface="Courier New" panose="02070309020205020404" pitchFamily="49" charset="0"/>
              </a:rPr>
              <a:t> "</a:t>
            </a:r>
            <a:r>
              <a:rPr lang="en-US" sz="1650" dirty="0" err="1">
                <a:latin typeface="Courier New" panose="02070309020205020404" pitchFamily="49" charset="0"/>
              </a:rPr>
              <a:t>whenever"</a:t>
            </a:r>
            <a:r>
              <a:rPr lang="en-US" sz="1650" b="1" dirty="0" err="1">
                <a:latin typeface="Courier New" panose="02070309020205020404" pitchFamily="49" charset="0"/>
              </a:rPr>
              <a:t>.</a:t>
            </a:r>
            <a:r>
              <a:rPr lang="en-US" sz="1650" dirty="0" err="1">
                <a:latin typeface="Courier New" panose="02070309020205020404" pitchFamily="49" charset="0"/>
              </a:rPr>
              <a:t>find</a:t>
            </a:r>
            <a:r>
              <a:rPr lang="en-US" sz="1650" b="1" dirty="0">
                <a:latin typeface="Courier New" panose="02070309020205020404" pitchFamily="49" charset="0"/>
              </a:rPr>
              <a:t>(</a:t>
            </a:r>
            <a:r>
              <a:rPr lang="en-US" sz="1650" dirty="0">
                <a:latin typeface="Courier New" panose="02070309020205020404" pitchFamily="49" charset="0"/>
              </a:rPr>
              <a:t>"never"</a:t>
            </a:r>
            <a:r>
              <a:rPr lang="en-US" sz="1650" b="1" dirty="0">
                <a:latin typeface="Courier New" panose="02070309020205020404" pitchFamily="49" charset="0"/>
              </a:rPr>
              <a:t>)</a:t>
            </a:r>
            <a:r>
              <a:rPr lang="en-US" sz="1650" dirty="0">
                <a:latin typeface="Courier New" panose="02070309020205020404" pitchFamily="49" charset="0"/>
              </a:rPr>
              <a:t> </a:t>
            </a:r>
            <a:br>
              <a:rPr lang="en-US" sz="1650" dirty="0">
                <a:latin typeface="Courier New" panose="02070309020205020404" pitchFamily="49" charset="0"/>
              </a:rPr>
            </a:br>
            <a:r>
              <a:rPr lang="en-US" sz="1650" dirty="0">
                <a:latin typeface="Courier New" panose="02070309020205020404" pitchFamily="49" charset="0"/>
              </a:rPr>
              <a:t>3 </a:t>
            </a:r>
            <a:br>
              <a:rPr lang="en-US" sz="1650" dirty="0">
                <a:latin typeface="Courier New" panose="02070309020205020404" pitchFamily="49" charset="0"/>
              </a:rPr>
            </a:br>
            <a:r>
              <a:rPr lang="en-US" sz="1650" b="1" dirty="0">
                <a:latin typeface="Courier New" panose="02070309020205020404" pitchFamily="49" charset="0"/>
              </a:rPr>
              <a:t>&gt;&gt;&gt;</a:t>
            </a:r>
            <a:r>
              <a:rPr lang="en-US" sz="1650" dirty="0">
                <a:latin typeface="Courier New" panose="02070309020205020404" pitchFamily="49" charset="0"/>
              </a:rPr>
              <a:t> "</a:t>
            </a:r>
            <a:r>
              <a:rPr lang="en-US" sz="1650" dirty="0" err="1">
                <a:latin typeface="Courier New" panose="02070309020205020404" pitchFamily="49" charset="0"/>
              </a:rPr>
              <a:t>whenever"</a:t>
            </a:r>
            <a:r>
              <a:rPr lang="en-US" sz="1650" b="1" dirty="0" err="1">
                <a:latin typeface="Courier New" panose="02070309020205020404" pitchFamily="49" charset="0"/>
              </a:rPr>
              <a:t>.</a:t>
            </a:r>
            <a:r>
              <a:rPr lang="en-US" sz="1650" dirty="0" err="1">
                <a:latin typeface="Courier New" panose="02070309020205020404" pitchFamily="49" charset="0"/>
              </a:rPr>
              <a:t>find</a:t>
            </a:r>
            <a:r>
              <a:rPr lang="en-US" sz="1650" b="1" dirty="0">
                <a:latin typeface="Courier New" panose="02070309020205020404" pitchFamily="49" charset="0"/>
              </a:rPr>
              <a:t>(</a:t>
            </a:r>
            <a:r>
              <a:rPr lang="en-US" sz="1650" dirty="0">
                <a:latin typeface="Courier New" panose="02070309020205020404" pitchFamily="49" charset="0"/>
              </a:rPr>
              <a:t>"what"</a:t>
            </a:r>
            <a:r>
              <a:rPr lang="en-US" sz="1650" b="1" dirty="0">
                <a:latin typeface="Courier New" panose="02070309020205020404" pitchFamily="49" charset="0"/>
              </a:rPr>
              <a:t>)</a:t>
            </a:r>
            <a:r>
              <a:rPr lang="en-US" sz="1650" dirty="0">
                <a:latin typeface="Courier New" panose="02070309020205020404" pitchFamily="49" charset="0"/>
              </a:rPr>
              <a:t> </a:t>
            </a:r>
            <a:br>
              <a:rPr lang="en-US" sz="1650" dirty="0">
                <a:latin typeface="Courier New" panose="02070309020205020404" pitchFamily="49" charset="0"/>
              </a:rPr>
            </a:br>
            <a:r>
              <a:rPr lang="en-US" sz="1650" b="1" dirty="0">
                <a:latin typeface="Courier New" panose="02070309020205020404" pitchFamily="49" charset="0"/>
              </a:rPr>
              <a:t>-</a:t>
            </a:r>
            <a:r>
              <a:rPr lang="en-US" sz="1650" dirty="0">
                <a:latin typeface="Courier New" panose="02070309020205020404" pitchFamily="49" charset="0"/>
              </a:rPr>
              <a:t>1 </a:t>
            </a:r>
            <a:br>
              <a:rPr lang="en-US" sz="1650" dirty="0">
                <a:latin typeface="Courier New" panose="02070309020205020404" pitchFamily="49" charset="0"/>
              </a:rPr>
            </a:br>
            <a:r>
              <a:rPr lang="en-US" sz="1650" b="1" dirty="0">
                <a:latin typeface="Courier New" panose="02070309020205020404" pitchFamily="49" charset="0"/>
              </a:rPr>
              <a:t>&gt;&gt;&gt;</a:t>
            </a:r>
            <a:r>
              <a:rPr lang="en-US" sz="1650" dirty="0">
                <a:latin typeface="Courier New" panose="02070309020205020404" pitchFamily="49" charset="0"/>
              </a:rPr>
              <a:t> "</a:t>
            </a:r>
            <a:r>
              <a:rPr lang="en-US" sz="1650" dirty="0" err="1">
                <a:latin typeface="Courier New" panose="02070309020205020404" pitchFamily="49" charset="0"/>
              </a:rPr>
              <a:t>whenever"</a:t>
            </a:r>
            <a:r>
              <a:rPr lang="en-US" sz="1650" b="1" dirty="0" err="1">
                <a:latin typeface="Courier New" panose="02070309020205020404" pitchFamily="49" charset="0"/>
              </a:rPr>
              <a:t>.</a:t>
            </a:r>
            <a:r>
              <a:rPr lang="en-US" sz="1650" dirty="0" err="1">
                <a:latin typeface="Courier New" panose="02070309020205020404" pitchFamily="49" charset="0"/>
              </a:rPr>
              <a:t>index</a:t>
            </a:r>
            <a:r>
              <a:rPr lang="en-US" sz="1650" b="1" dirty="0">
                <a:latin typeface="Courier New" panose="02070309020205020404" pitchFamily="49" charset="0"/>
              </a:rPr>
              <a:t>(</a:t>
            </a:r>
            <a:r>
              <a:rPr lang="en-US" sz="1650" dirty="0">
                <a:latin typeface="Courier New" panose="02070309020205020404" pitchFamily="49" charset="0"/>
              </a:rPr>
              <a:t>"what"</a:t>
            </a:r>
            <a:r>
              <a:rPr lang="en-US" sz="1650" b="1" dirty="0">
                <a:latin typeface="Courier New" panose="02070309020205020404" pitchFamily="49" charset="0"/>
              </a:rPr>
              <a:t>)</a:t>
            </a:r>
            <a:r>
              <a:rPr lang="en-US" sz="1650" dirty="0">
                <a:latin typeface="Courier New" panose="02070309020205020404" pitchFamily="49" charset="0"/>
              </a:rPr>
              <a:t> </a:t>
            </a:r>
            <a:br>
              <a:rPr lang="en-US" sz="1650" dirty="0">
                <a:latin typeface="Courier New" panose="02070309020205020404" pitchFamily="49" charset="0"/>
              </a:rPr>
            </a:br>
            <a:r>
              <a:rPr lang="en-US" sz="1650" dirty="0" err="1">
                <a:latin typeface="Courier New" panose="02070309020205020404" pitchFamily="49" charset="0"/>
              </a:rPr>
              <a:t>Traceback</a:t>
            </a:r>
            <a:r>
              <a:rPr lang="en-US" sz="1650" dirty="0">
                <a:latin typeface="Courier New" panose="02070309020205020404" pitchFamily="49" charset="0"/>
              </a:rPr>
              <a:t> (most recent call last):</a:t>
            </a:r>
          </a:p>
          <a:p>
            <a:r>
              <a:rPr lang="en-US" sz="1650" dirty="0">
                <a:latin typeface="Courier New" panose="02070309020205020404" pitchFamily="49" charset="0"/>
              </a:rPr>
              <a:t>  File “&lt;</a:t>
            </a:r>
            <a:r>
              <a:rPr lang="en-US" sz="1650" dirty="0" err="1">
                <a:latin typeface="Courier New" panose="02070309020205020404" pitchFamily="49" charset="0"/>
              </a:rPr>
              <a:t>stdin</a:t>
            </a:r>
            <a:r>
              <a:rPr lang="en-US" sz="1650" dirty="0">
                <a:latin typeface="Courier New" panose="02070309020205020404" pitchFamily="49" charset="0"/>
              </a:rPr>
              <a:t>&gt;”, line 1, in &lt;module&gt;</a:t>
            </a:r>
          </a:p>
          <a:p>
            <a:r>
              <a:rPr lang="en-US" sz="1650" dirty="0" err="1">
                <a:latin typeface="Courier New" panose="02070309020205020404" pitchFamily="49" charset="0"/>
              </a:rPr>
              <a:t>ValueError</a:t>
            </a:r>
            <a:r>
              <a:rPr lang="en-US" sz="1650" dirty="0">
                <a:latin typeface="Courier New" panose="02070309020205020404" pitchFamily="49" charset="0"/>
              </a:rPr>
              <a:t>: substring not found</a:t>
            </a:r>
            <a:r>
              <a:rPr lang="en-US" sz="1650" b="1" dirty="0">
                <a:latin typeface="Courier New" panose="02070309020205020404" pitchFamily="49" charset="0"/>
              </a:rPr>
              <a:t/>
            </a:r>
            <a:br>
              <a:rPr lang="en-US" sz="1650" b="1" dirty="0">
                <a:latin typeface="Courier New" panose="02070309020205020404" pitchFamily="49" charset="0"/>
              </a:rPr>
            </a:br>
            <a:r>
              <a:rPr lang="en-US" sz="1650" b="1" dirty="0">
                <a:latin typeface="Courier New" panose="02070309020205020404" pitchFamily="49" charset="0"/>
              </a:rPr>
              <a:t>&gt;&gt;&gt;</a:t>
            </a:r>
            <a:r>
              <a:rPr lang="en-US" sz="1650" dirty="0">
                <a:latin typeface="Courier New" panose="02070309020205020404" pitchFamily="49" charset="0"/>
              </a:rPr>
              <a:t> "-"</a:t>
            </a:r>
            <a:r>
              <a:rPr lang="en-US" sz="1650" b="1" dirty="0">
                <a:latin typeface="Courier New" panose="02070309020205020404" pitchFamily="49" charset="0"/>
              </a:rPr>
              <a:t>.</a:t>
            </a:r>
            <a:r>
              <a:rPr lang="en-US" sz="1650" dirty="0">
                <a:latin typeface="Courier New" panose="02070309020205020404" pitchFamily="49" charset="0"/>
              </a:rPr>
              <a:t>join</a:t>
            </a:r>
            <a:r>
              <a:rPr lang="en-US" sz="1650" b="1" dirty="0">
                <a:latin typeface="Courier New" panose="02070309020205020404" pitchFamily="49" charset="0"/>
              </a:rPr>
              <a:t>([</a:t>
            </a:r>
            <a:r>
              <a:rPr lang="en-US" sz="1650" dirty="0">
                <a:latin typeface="Courier New" panose="02070309020205020404" pitchFamily="49" charset="0"/>
              </a:rPr>
              <a:t>'555'</a:t>
            </a:r>
            <a:r>
              <a:rPr lang="en-US" sz="1650" b="1" dirty="0">
                <a:latin typeface="Courier New" panose="02070309020205020404" pitchFamily="49" charset="0"/>
              </a:rPr>
              <a:t>,</a:t>
            </a:r>
            <a:r>
              <a:rPr lang="en-US" sz="1650" dirty="0">
                <a:latin typeface="Courier New" panose="02070309020205020404" pitchFamily="49" charset="0"/>
              </a:rPr>
              <a:t>'867'</a:t>
            </a:r>
            <a:r>
              <a:rPr lang="en-US" sz="1650" b="1" dirty="0">
                <a:latin typeface="Courier New" panose="02070309020205020404" pitchFamily="49" charset="0"/>
              </a:rPr>
              <a:t>,</a:t>
            </a:r>
            <a:r>
              <a:rPr lang="en-US" sz="1650" dirty="0">
                <a:latin typeface="Courier New" panose="02070309020205020404" pitchFamily="49" charset="0"/>
              </a:rPr>
              <a:t>'5309'</a:t>
            </a:r>
            <a:r>
              <a:rPr lang="en-US" sz="1650" b="1" dirty="0">
                <a:latin typeface="Courier New" panose="02070309020205020404" pitchFamily="49" charset="0"/>
              </a:rPr>
              <a:t>])</a:t>
            </a:r>
            <a:r>
              <a:rPr lang="en-US" sz="1650" dirty="0">
                <a:latin typeface="Courier New" panose="02070309020205020404" pitchFamily="49" charset="0"/>
              </a:rPr>
              <a:t> </a:t>
            </a:r>
            <a:br>
              <a:rPr lang="en-US" sz="1650" dirty="0">
                <a:latin typeface="Courier New" panose="02070309020205020404" pitchFamily="49" charset="0"/>
              </a:rPr>
            </a:br>
            <a:r>
              <a:rPr lang="en-US" sz="1650" dirty="0">
                <a:latin typeface="Courier New" panose="02070309020205020404" pitchFamily="49" charset="0"/>
              </a:rPr>
              <a:t>'555-867-5309' </a:t>
            </a:r>
            <a:br>
              <a:rPr lang="en-US" sz="1650" dirty="0">
                <a:latin typeface="Courier New" panose="02070309020205020404" pitchFamily="49" charset="0"/>
              </a:rPr>
            </a:br>
            <a:r>
              <a:rPr lang="en-US" sz="1650" b="1" dirty="0">
                <a:latin typeface="Courier New" panose="02070309020205020404" pitchFamily="49" charset="0"/>
              </a:rPr>
              <a:t>&gt;&gt;&gt;</a:t>
            </a:r>
            <a:r>
              <a:rPr lang="en-US" sz="1650" dirty="0">
                <a:latin typeface="Courier New" panose="02070309020205020404" pitchFamily="49" charset="0"/>
              </a:rPr>
              <a:t> " "</a:t>
            </a:r>
            <a:r>
              <a:rPr lang="en-US" sz="1650" b="1" dirty="0">
                <a:latin typeface="Courier New" panose="02070309020205020404" pitchFamily="49" charset="0"/>
              </a:rPr>
              <a:t>.</a:t>
            </a:r>
            <a:r>
              <a:rPr lang="en-US" sz="1650" dirty="0">
                <a:latin typeface="Courier New" panose="02070309020205020404" pitchFamily="49" charset="0"/>
              </a:rPr>
              <a:t>join</a:t>
            </a:r>
            <a:r>
              <a:rPr lang="en-US" sz="1650" b="1" dirty="0">
                <a:latin typeface="Courier New" panose="02070309020205020404" pitchFamily="49" charset="0"/>
              </a:rPr>
              <a:t>([</a:t>
            </a:r>
            <a:r>
              <a:rPr lang="en-US" sz="1650" dirty="0">
                <a:latin typeface="Courier New" panose="02070309020205020404" pitchFamily="49" charset="0"/>
              </a:rPr>
              <a:t>'Python'</a:t>
            </a:r>
            <a:r>
              <a:rPr lang="en-US" sz="1650" b="1" dirty="0">
                <a:latin typeface="Courier New" panose="02070309020205020404" pitchFamily="49" charset="0"/>
              </a:rPr>
              <a:t>,</a:t>
            </a:r>
            <a:r>
              <a:rPr lang="en-US" sz="1650" dirty="0">
                <a:latin typeface="Courier New" panose="02070309020205020404" pitchFamily="49" charset="0"/>
              </a:rPr>
              <a:t> 'is'</a:t>
            </a:r>
            <a:r>
              <a:rPr lang="en-US" sz="1650" b="1" dirty="0">
                <a:latin typeface="Courier New" panose="02070309020205020404" pitchFamily="49" charset="0"/>
              </a:rPr>
              <a:t>,</a:t>
            </a:r>
            <a:r>
              <a:rPr lang="en-US" sz="1650" dirty="0">
                <a:latin typeface="Courier New" panose="02070309020205020404" pitchFamily="49" charset="0"/>
              </a:rPr>
              <a:t> 'awesome'</a:t>
            </a:r>
            <a:r>
              <a:rPr lang="en-US" sz="1650" b="1" dirty="0">
                <a:latin typeface="Courier New" panose="02070309020205020404" pitchFamily="49" charset="0"/>
              </a:rPr>
              <a:t>])</a:t>
            </a:r>
            <a:br>
              <a:rPr lang="en-US" sz="1650" b="1" dirty="0">
                <a:latin typeface="Courier New" panose="02070309020205020404" pitchFamily="49" charset="0"/>
              </a:rPr>
            </a:br>
            <a:r>
              <a:rPr lang="en-US" sz="1650" dirty="0">
                <a:latin typeface="Courier New" panose="02070309020205020404" pitchFamily="49" charset="0"/>
              </a:rPr>
              <a:t>'Python is awesome'</a:t>
            </a:r>
            <a:br>
              <a:rPr lang="en-US" sz="1650" dirty="0">
                <a:latin typeface="Courier New" panose="02070309020205020404" pitchFamily="49" charset="0"/>
              </a:rPr>
            </a:br>
            <a:r>
              <a:rPr lang="en-US" sz="1650" b="1" dirty="0">
                <a:latin typeface="Courier New" panose="02070309020205020404" pitchFamily="49" charset="0"/>
              </a:rPr>
              <a:t>&gt;&gt;&gt;</a:t>
            </a:r>
            <a:r>
              <a:rPr lang="en-US" sz="1650" dirty="0">
                <a:latin typeface="Courier New" panose="02070309020205020404" pitchFamily="49" charset="0"/>
              </a:rPr>
              <a:t> "</a:t>
            </a:r>
            <a:r>
              <a:rPr lang="en-US" sz="1650" dirty="0" err="1">
                <a:latin typeface="Courier New" panose="02070309020205020404" pitchFamily="49" charset="0"/>
              </a:rPr>
              <a:t>whenever"</a:t>
            </a:r>
            <a:r>
              <a:rPr lang="en-US" sz="1650" b="1" dirty="0" err="1">
                <a:latin typeface="Courier New" panose="02070309020205020404" pitchFamily="49" charset="0"/>
              </a:rPr>
              <a:t>.</a:t>
            </a:r>
            <a:r>
              <a:rPr lang="en-US" sz="1650" dirty="0" err="1">
                <a:latin typeface="Courier New" panose="02070309020205020404" pitchFamily="49" charset="0"/>
              </a:rPr>
              <a:t>replace</a:t>
            </a:r>
            <a:r>
              <a:rPr lang="en-US" sz="1650" b="1" dirty="0">
                <a:latin typeface="Courier New" panose="02070309020205020404" pitchFamily="49" charset="0"/>
              </a:rPr>
              <a:t>(</a:t>
            </a:r>
            <a:r>
              <a:rPr lang="en-US" sz="1650" dirty="0">
                <a:latin typeface="Courier New" panose="02070309020205020404" pitchFamily="49" charset="0"/>
              </a:rPr>
              <a:t>"ever"</a:t>
            </a:r>
            <a:r>
              <a:rPr lang="en-US" sz="1650" b="1" dirty="0">
                <a:latin typeface="Courier New" panose="02070309020205020404" pitchFamily="49" charset="0"/>
              </a:rPr>
              <a:t>,</a:t>
            </a:r>
            <a:r>
              <a:rPr lang="en-US" sz="1650" dirty="0">
                <a:latin typeface="Courier New" panose="02070309020205020404" pitchFamily="49" charset="0"/>
              </a:rPr>
              <a:t> "</a:t>
            </a:r>
            <a:r>
              <a:rPr lang="en-US" sz="1650" dirty="0" err="1">
                <a:latin typeface="Courier New" panose="02070309020205020404" pitchFamily="49" charset="0"/>
              </a:rPr>
              <a:t>ce</a:t>
            </a:r>
            <a:r>
              <a:rPr lang="en-US" sz="1650" dirty="0">
                <a:latin typeface="Courier New" panose="02070309020205020404" pitchFamily="49" charset="0"/>
              </a:rPr>
              <a:t>"</a:t>
            </a:r>
            <a:r>
              <a:rPr lang="en-US" sz="1650" b="1" dirty="0">
                <a:latin typeface="Courier New" panose="02070309020205020404" pitchFamily="49" charset="0"/>
              </a:rPr>
              <a:t>)</a:t>
            </a:r>
            <a:r>
              <a:rPr lang="en-US" sz="1650" dirty="0">
                <a:latin typeface="Courier New" panose="02070309020205020404" pitchFamily="49" charset="0"/>
              </a:rPr>
              <a:t> </a:t>
            </a:r>
            <a:br>
              <a:rPr lang="en-US" sz="1650" dirty="0">
                <a:latin typeface="Courier New" panose="02070309020205020404" pitchFamily="49" charset="0"/>
              </a:rPr>
            </a:br>
            <a:r>
              <a:rPr lang="en-US" sz="1650" dirty="0">
                <a:latin typeface="Courier New" panose="02070309020205020404" pitchFamily="49" charset="0"/>
              </a:rPr>
              <a:t>'whence'</a:t>
            </a:r>
            <a:endParaRPr lang="en-US" sz="1650" dirty="0"/>
          </a:p>
        </p:txBody>
      </p:sp>
    </p:spTree>
    <p:extLst>
      <p:ext uri="{BB962C8B-B14F-4D97-AF65-F5344CB8AC3E}">
        <p14:creationId xmlns:p14="http://schemas.microsoft.com/office/powerpoint/2010/main" xmlns="" val="3738829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string module</a:t>
            </a:r>
          </a:p>
        </p:txBody>
      </p:sp>
      <p:sp>
        <p:nvSpPr>
          <p:cNvPr id="3" name="Content Placeholder 2"/>
          <p:cNvSpPr>
            <a:spLocks noGrp="1"/>
          </p:cNvSpPr>
          <p:nvPr>
            <p:ph idx="1"/>
          </p:nvPr>
        </p:nvSpPr>
        <p:spPr/>
        <p:txBody>
          <a:bodyPr/>
          <a:lstStyle/>
          <a:p>
            <a:r>
              <a:rPr lang="en-US" dirty="0"/>
              <a:t>Additional built-in string methods may be found </a:t>
            </a:r>
            <a:r>
              <a:rPr lang="en-US" dirty="0">
                <a:hlinkClick r:id="rId2"/>
              </a:rPr>
              <a:t>here</a:t>
            </a:r>
            <a:r>
              <a:rPr lang="en-US" dirty="0"/>
              <a:t>. </a:t>
            </a:r>
          </a:p>
          <a:p>
            <a:r>
              <a:rPr lang="en-US" dirty="0"/>
              <a:t>All of these built-in string methods are methods of any string object. They do not require importing any module or anything – they are part of the core of the language. </a:t>
            </a:r>
          </a:p>
          <a:p>
            <a:r>
              <a:rPr lang="en-US" dirty="0"/>
              <a:t>There is a string module, however, which provides some additional useful string tools. It defines useful string constants, the string formatting class, and some deprecated string functions which have mostly been converted to methods of string objects. </a:t>
            </a:r>
          </a:p>
          <a:p>
            <a:endParaRPr lang="en-US" dirty="0"/>
          </a:p>
        </p:txBody>
      </p:sp>
    </p:spTree>
    <p:extLst>
      <p:ext uri="{BB962C8B-B14F-4D97-AF65-F5344CB8AC3E}">
        <p14:creationId xmlns:p14="http://schemas.microsoft.com/office/powerpoint/2010/main" xmlns="" val="39007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4" name="Rectangle 3"/>
          <p:cNvSpPr/>
          <p:nvPr/>
        </p:nvSpPr>
        <p:spPr>
          <a:xfrm>
            <a:off x="768096" y="1905000"/>
            <a:ext cx="7705725" cy="3139321"/>
          </a:xfrm>
          <a:prstGeom prst="rect">
            <a:avLst/>
          </a:prstGeom>
        </p:spPr>
        <p:txBody>
          <a:bodyPr wrap="square">
            <a:spAutoFit/>
          </a:bodyPr>
          <a:lstStyle/>
          <a:p>
            <a:r>
              <a:rPr lang="en-US" b="1" dirty="0">
                <a:latin typeface="Courier New" panose="02070309020205020404" pitchFamily="49" charset="0"/>
              </a:rPr>
              <a:t>&gt;&gt;&gt;</a:t>
            </a:r>
            <a:r>
              <a:rPr lang="en-US" dirty="0">
                <a:latin typeface="Courier New" panose="02070309020205020404" pitchFamily="49" charset="0"/>
              </a:rPr>
              <a:t> </a:t>
            </a:r>
            <a:r>
              <a:rPr lang="en-US" b="1" dirty="0">
                <a:latin typeface="Courier New" panose="02070309020205020404" pitchFamily="49" charset="0"/>
              </a:rPr>
              <a:t>import</a:t>
            </a:r>
            <a:r>
              <a:rPr lang="en-US" dirty="0">
                <a:latin typeface="Courier New" panose="02070309020205020404" pitchFamily="49" charset="0"/>
              </a:rPr>
              <a:t> string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ascii_letters</a:t>
            </a:r>
            <a:r>
              <a:rPr lang="en-US" dirty="0">
                <a:latin typeface="Courier New" panose="02070309020205020404" pitchFamily="49" charset="0"/>
              </a:rPr>
              <a:t/>
            </a:r>
            <a:br>
              <a:rPr lang="en-US" dirty="0">
                <a:latin typeface="Courier New" panose="02070309020205020404" pitchFamily="49" charset="0"/>
              </a:rPr>
            </a:br>
            <a:r>
              <a:rPr lang="en-US" dirty="0">
                <a:latin typeface="Courier New" panose="02070309020205020404" pitchFamily="49" charset="0"/>
              </a:rPr>
              <a:t>'</a:t>
            </a:r>
            <a:r>
              <a:rPr lang="en-US" dirty="0" err="1">
                <a:latin typeface="Courier New" panose="02070309020205020404" pitchFamily="49" charset="0"/>
              </a:rPr>
              <a:t>abcdefghijklmnopqrstuvwxyzABCDEFGHIJKLMNOPQRSTUVWXYZ</a:t>
            </a:r>
            <a:r>
              <a:rPr lang="en-US" dirty="0">
                <a:latin typeface="Courier New" panose="02070309020205020404" pitchFamily="49" charset="0"/>
              </a:rPr>
              <a:t>'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ascii_lowercase</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t>
            </a:r>
            <a:r>
              <a:rPr lang="en-US" dirty="0" err="1">
                <a:latin typeface="Courier New" panose="02070309020205020404" pitchFamily="49" charset="0"/>
              </a:rPr>
              <a:t>abcdefghijklmnopqrstuvwxyz</a:t>
            </a:r>
            <a:r>
              <a:rPr lang="en-US" dirty="0">
                <a:latin typeface="Courier New" panose="02070309020205020404" pitchFamily="49" charset="0"/>
              </a:rPr>
              <a:t>'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ascii_uppercase</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'ABCDEFGHIJKLMNOPQRSTUVWXYZ'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digits</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'0123456789'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hexdigits</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'0123456789abcdefABCDEF'</a:t>
            </a:r>
            <a:endParaRPr lang="en-US" dirty="0"/>
          </a:p>
        </p:txBody>
      </p:sp>
    </p:spTree>
    <p:extLst>
      <p:ext uri="{BB962C8B-B14F-4D97-AF65-F5344CB8AC3E}">
        <p14:creationId xmlns:p14="http://schemas.microsoft.com/office/powerpoint/2010/main" xmlns="" val="2689691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4" name="Rectangle 3"/>
          <p:cNvSpPr/>
          <p:nvPr/>
        </p:nvSpPr>
        <p:spPr>
          <a:xfrm>
            <a:off x="685800" y="1752600"/>
            <a:ext cx="7953375" cy="3139321"/>
          </a:xfrm>
          <a:prstGeom prst="rect">
            <a:avLst/>
          </a:prstGeom>
        </p:spPr>
        <p:txBody>
          <a:bodyPr wrap="square">
            <a:spAutoFit/>
          </a:bodyPr>
          <a:lstStyle/>
          <a:p>
            <a:r>
              <a:rPr lang="en-US" b="1" dirty="0">
                <a:latin typeface="Courier New" panose="02070309020205020404" pitchFamily="49" charset="0"/>
              </a:rPr>
              <a:t>&gt;&gt;&gt;</a:t>
            </a:r>
            <a:r>
              <a:rPr lang="en-US" dirty="0">
                <a:latin typeface="Courier New" panose="02070309020205020404" pitchFamily="49" charset="0"/>
              </a:rPr>
              <a:t> </a:t>
            </a:r>
            <a:r>
              <a:rPr lang="en-US" b="1" dirty="0">
                <a:latin typeface="Courier New" panose="02070309020205020404" pitchFamily="49" charset="0"/>
              </a:rPr>
              <a:t>import</a:t>
            </a:r>
            <a:r>
              <a:rPr lang="en-US" dirty="0">
                <a:latin typeface="Courier New" panose="02070309020205020404" pitchFamily="49" charset="0"/>
              </a:rPr>
              <a:t> string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lowercase</a:t>
            </a:r>
            <a:r>
              <a:rPr lang="en-US" dirty="0">
                <a:latin typeface="Courier New" panose="02070309020205020404" pitchFamily="49" charset="0"/>
              </a:rPr>
              <a:t> </a:t>
            </a:r>
            <a:r>
              <a:rPr lang="en-US" i="1" dirty="0">
                <a:latin typeface="Courier New" panose="02070309020205020404" pitchFamily="49" charset="0"/>
              </a:rPr>
              <a:t>#locale-dependent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t>
            </a:r>
            <a:r>
              <a:rPr lang="en-US" dirty="0" err="1">
                <a:latin typeface="Courier New" panose="02070309020205020404" pitchFamily="49" charset="0"/>
              </a:rPr>
              <a:t>abcdefghijklmnopqrstuvwxyz</a:t>
            </a:r>
            <a:r>
              <a:rPr lang="en-US" dirty="0">
                <a:latin typeface="Courier New" panose="02070309020205020404" pitchFamily="49" charset="0"/>
              </a:rPr>
              <a:t>'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uppercase</a:t>
            </a:r>
            <a:r>
              <a:rPr lang="en-US" dirty="0">
                <a:latin typeface="Courier New" panose="02070309020205020404" pitchFamily="49" charset="0"/>
              </a:rPr>
              <a:t> </a:t>
            </a:r>
            <a:r>
              <a:rPr lang="en-US" i="1" dirty="0">
                <a:latin typeface="Courier New" panose="02070309020205020404" pitchFamily="49" charset="0"/>
              </a:rPr>
              <a:t>#locale-dependent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'ABCDEFGHIJKLMNOPQRSTUVWXYZ'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letters</a:t>
            </a:r>
            <a:r>
              <a:rPr lang="en-US" dirty="0">
                <a:latin typeface="Courier New" panose="02070309020205020404" pitchFamily="49" charset="0"/>
              </a:rPr>
              <a:t> </a:t>
            </a:r>
            <a:r>
              <a:rPr lang="en-US" i="1" dirty="0">
                <a:latin typeface="Courier New" panose="02070309020205020404" pitchFamily="49" charset="0"/>
              </a:rPr>
              <a:t># </a:t>
            </a:r>
            <a:r>
              <a:rPr lang="en-US" i="1" dirty="0" err="1">
                <a:latin typeface="Courier New" panose="02070309020205020404" pitchFamily="49" charset="0"/>
              </a:rPr>
              <a:t>lowercase+uppercase</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t>
            </a:r>
            <a:r>
              <a:rPr lang="en-US" dirty="0" err="1">
                <a:latin typeface="Courier New" panose="02070309020205020404" pitchFamily="49" charset="0"/>
              </a:rPr>
              <a:t>abcdefghijklmnopqrstuvwxyzABCDEFGHIJKLMNOPQRSTUVWXYZ</a:t>
            </a:r>
            <a:r>
              <a:rPr lang="en-US" dirty="0">
                <a:latin typeface="Courier New" panose="02070309020205020404" pitchFamily="49" charset="0"/>
              </a:rPr>
              <a:t>'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octdigits</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'01234567'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a:t>
            </a:r>
            <a:r>
              <a:rPr lang="en-US" b="1" dirty="0">
                <a:latin typeface="Courier New" panose="02070309020205020404" pitchFamily="49" charset="0"/>
              </a:rPr>
              <a:t>print</a:t>
            </a:r>
            <a:r>
              <a:rPr lang="en-US" dirty="0">
                <a:latin typeface="Courier New" panose="02070309020205020404" pitchFamily="49" charset="0"/>
              </a:rPr>
              <a:t> </a:t>
            </a:r>
            <a:r>
              <a:rPr lang="en-US" dirty="0" err="1">
                <a:latin typeface="Courier New" panose="02070309020205020404" pitchFamily="49" charset="0"/>
              </a:rPr>
              <a:t>string</a:t>
            </a:r>
            <a:r>
              <a:rPr lang="en-US" b="1" dirty="0" err="1">
                <a:latin typeface="Courier New" panose="02070309020205020404" pitchFamily="49" charset="0"/>
              </a:rPr>
              <a:t>.</a:t>
            </a:r>
            <a:r>
              <a:rPr lang="en-US" dirty="0" err="1">
                <a:latin typeface="Courier New" panose="02070309020205020404" pitchFamily="49" charset="0"/>
              </a:rPr>
              <a:t>punctuation</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!"#$%&amp;'()*+,-./:;&lt;=&gt;?@[\]^_`{|}~ </a:t>
            </a:r>
            <a:endParaRPr lang="en-US" dirty="0"/>
          </a:p>
        </p:txBody>
      </p:sp>
    </p:spTree>
    <p:extLst>
      <p:ext uri="{BB962C8B-B14F-4D97-AF65-F5344CB8AC3E}">
        <p14:creationId xmlns:p14="http://schemas.microsoft.com/office/powerpoint/2010/main" xmlns="" val="3765008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constants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string.whitespace</a:t>
            </a:r>
            <a:r>
              <a:rPr lang="en-US" dirty="0">
                <a:latin typeface="Courier New" panose="02070309020205020404" pitchFamily="49" charset="0"/>
                <a:cs typeface="Courier New" panose="02070309020205020404" pitchFamily="49" charset="0"/>
              </a:rPr>
              <a:t> </a:t>
            </a:r>
            <a:r>
              <a:rPr lang="en-US" dirty="0"/>
              <a:t>– a string containing all characters that are considered whitespace. On most systems this includes the characters space, tab, linefeed, return, </a:t>
            </a:r>
            <a:r>
              <a:rPr lang="en-US" dirty="0" err="1"/>
              <a:t>formfeed</a:t>
            </a:r>
            <a:r>
              <a:rPr lang="en-US" dirty="0"/>
              <a:t>, and vertical tab.</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string.printable</a:t>
            </a:r>
            <a:r>
              <a:rPr lang="en-US" dirty="0">
                <a:latin typeface="Courier New" panose="02070309020205020404" pitchFamily="49" charset="0"/>
                <a:cs typeface="Courier New" panose="02070309020205020404" pitchFamily="49" charset="0"/>
              </a:rPr>
              <a:t> </a:t>
            </a:r>
            <a:r>
              <a:rPr lang="en-US" dirty="0"/>
              <a:t>– string of characters which are considered printable. This is a combination of digits, letters, punctuation, and whitespace.</a:t>
            </a:r>
          </a:p>
        </p:txBody>
      </p:sp>
    </p:spTree>
    <p:extLst>
      <p:ext uri="{BB962C8B-B14F-4D97-AF65-F5344CB8AC3E}">
        <p14:creationId xmlns:p14="http://schemas.microsoft.com/office/powerpoint/2010/main" xmlns="" val="2722015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Objectives</a:t>
            </a:r>
          </a:p>
        </p:txBody>
      </p:sp>
      <p:sp>
        <p:nvSpPr>
          <p:cNvPr id="18437"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dirty="0"/>
              <a:t>Learn to create and access Strings to extract required information</a:t>
            </a:r>
          </a:p>
          <a:p>
            <a:r>
              <a:rPr lang="en-GB" altLang="en-US" dirty="0"/>
              <a:t>Modify strings using built-in methods in Python for Strings</a:t>
            </a:r>
          </a:p>
          <a:p>
            <a:r>
              <a:rPr lang="en-GB" altLang="en-US" dirty="0"/>
              <a:t> Learn about few methods for the String class in Python to get familiarised </a:t>
            </a:r>
            <a:r>
              <a:rPr lang="en-GB" altLang="en-US"/>
              <a:t>with String </a:t>
            </a:r>
            <a:r>
              <a:rPr lang="en-GB" altLang="en-US" dirty="0"/>
              <a:t>formatting</a:t>
            </a:r>
            <a:endParaRPr lang="en-US" altLang="en-US" dirty="0"/>
          </a:p>
        </p:txBody>
      </p:sp>
    </p:spTree>
    <p:extLst>
      <p:ext uri="{BB962C8B-B14F-4D97-AF65-F5344CB8AC3E}">
        <p14:creationId xmlns:p14="http://schemas.microsoft.com/office/powerpoint/2010/main" xmlns="" val="179587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609600"/>
          </a:xfrm>
        </p:spPr>
        <p:txBody>
          <a:bodyPr/>
          <a:lstStyle/>
          <a:p>
            <a:r>
              <a:rPr lang="en-US" dirty="0"/>
              <a:t>String formatting</a:t>
            </a:r>
          </a:p>
        </p:txBody>
      </p:sp>
      <p:sp>
        <p:nvSpPr>
          <p:cNvPr id="3" name="Content Placeholder 2"/>
          <p:cNvSpPr>
            <a:spLocks noGrp="1"/>
          </p:cNvSpPr>
          <p:nvPr>
            <p:ph idx="1"/>
          </p:nvPr>
        </p:nvSpPr>
        <p:spPr>
          <a:xfrm>
            <a:off x="768096" y="1447800"/>
            <a:ext cx="7290055" cy="4295775"/>
          </a:xfrm>
        </p:spPr>
        <p:txBody>
          <a:bodyPr>
            <a:normAutofit fontScale="92500" lnSpcReduction="20000"/>
          </a:bodyPr>
          <a:lstStyle/>
          <a:p>
            <a:r>
              <a:rPr lang="en-US" dirty="0"/>
              <a:t>String formatting is accomplished via a built-in method of string objects. The signature is:</a:t>
            </a:r>
          </a:p>
          <a:p>
            <a:endParaRPr lang="en-US" dirty="0"/>
          </a:p>
          <a:p>
            <a:r>
              <a:rPr lang="en-US" dirty="0"/>
              <a:t>Note that the *</a:t>
            </a:r>
            <a:r>
              <a:rPr lang="en-US" dirty="0" err="1"/>
              <a:t>args</a:t>
            </a:r>
            <a:r>
              <a:rPr lang="en-US" dirty="0"/>
              <a:t> argument indicates that format accepts a variable number of positional arguments, and **</a:t>
            </a:r>
            <a:r>
              <a:rPr lang="en-US" dirty="0" err="1"/>
              <a:t>kwargs</a:t>
            </a:r>
            <a:r>
              <a:rPr lang="en-US" dirty="0"/>
              <a:t> indicates that format accepts a variable number of keyword arguments. </a:t>
            </a:r>
            <a:br>
              <a:rPr lang="en-US" dirty="0"/>
            </a:br>
            <a:r>
              <a:rPr lang="en-US" dirty="0"/>
              <a:t/>
            </a:r>
            <a:br>
              <a:rPr lang="en-US" dirty="0"/>
            </a:br>
            <a:r>
              <a:rPr lang="en-US" dirty="0"/>
              <a:t>The string on which this method is called can contain literal text or replacement fields delimited by braces {}. Each replacement field contains either the numeric index of a positional argument, or the name of a keyword argument. A copy of the string is returned where each replacement field is replaced with the string value of the corresponding argument.</a:t>
            </a:r>
          </a:p>
        </p:txBody>
      </p:sp>
      <p:sp>
        <p:nvSpPr>
          <p:cNvPr id="4" name="Rectangle 3"/>
          <p:cNvSpPr/>
          <p:nvPr/>
        </p:nvSpPr>
        <p:spPr>
          <a:xfrm>
            <a:off x="1344811" y="2057400"/>
            <a:ext cx="3906839" cy="369332"/>
          </a:xfrm>
          <a:prstGeom prst="rect">
            <a:avLst/>
          </a:prstGeom>
        </p:spPr>
        <p:txBody>
          <a:bodyPr wrap="none">
            <a:spAutoFit/>
          </a:bodyPr>
          <a:lstStyle/>
          <a:p>
            <a:r>
              <a:rPr lang="en-US" i="1" dirty="0" err="1">
                <a:latin typeface="Courier New" panose="02070309020205020404" pitchFamily="49" charset="0"/>
              </a:rPr>
              <a:t>str</a:t>
            </a:r>
            <a:r>
              <a:rPr lang="en-US" b="1" dirty="0" err="1">
                <a:latin typeface="Courier New" panose="02070309020205020404" pitchFamily="49" charset="0"/>
              </a:rPr>
              <a:t>.</a:t>
            </a:r>
            <a:r>
              <a:rPr lang="en-US" dirty="0" err="1">
                <a:latin typeface="Courier New" panose="02070309020205020404" pitchFamily="49" charset="0"/>
              </a:rPr>
              <a:t>format</a:t>
            </a:r>
            <a:r>
              <a:rPr lang="en-US" b="1" dirty="0">
                <a:latin typeface="Courier New" panose="02070309020205020404" pitchFamily="49" charset="0"/>
              </a:rPr>
              <a:t>(*</a:t>
            </a:r>
            <a:r>
              <a:rPr lang="en-US" i="1" dirty="0" err="1">
                <a:latin typeface="Courier New" panose="02070309020205020404" pitchFamily="49" charset="0"/>
              </a:rPr>
              <a:t>args</a:t>
            </a:r>
            <a:r>
              <a:rPr lang="en-US" b="1" dirty="0">
                <a:latin typeface="Courier New" panose="02070309020205020404" pitchFamily="49" charset="0"/>
              </a:rPr>
              <a:t>,</a:t>
            </a:r>
            <a:r>
              <a:rPr lang="en-US" dirty="0">
                <a:latin typeface="Courier New" panose="02070309020205020404" pitchFamily="49" charset="0"/>
              </a:rPr>
              <a:t> </a:t>
            </a:r>
            <a:r>
              <a:rPr lang="en-US" b="1" dirty="0">
                <a:latin typeface="Courier New" panose="02070309020205020404" pitchFamily="49" charset="0"/>
              </a:rPr>
              <a:t>**</a:t>
            </a:r>
            <a:r>
              <a:rPr lang="en-US" i="1" dirty="0" err="1">
                <a:latin typeface="Courier New" panose="02070309020205020404" pitchFamily="49" charset="0"/>
              </a:rPr>
              <a:t>kwargs</a:t>
            </a:r>
            <a:r>
              <a:rPr lang="en-US" b="1" dirty="0">
                <a:latin typeface="Courier New" panose="02070309020205020404" pitchFamily="49" charset="0"/>
              </a:rPr>
              <a:t>)</a:t>
            </a:r>
            <a:endParaRPr lang="en-US" dirty="0"/>
          </a:p>
        </p:txBody>
      </p:sp>
    </p:spTree>
    <p:extLst>
      <p:ext uri="{BB962C8B-B14F-4D97-AF65-F5344CB8AC3E}">
        <p14:creationId xmlns:p14="http://schemas.microsoft.com/office/powerpoint/2010/main" xmlns="" val="34620980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14400"/>
            <a:ext cx="7924800" cy="609600"/>
          </a:xfrm>
        </p:spPr>
        <p:txBody>
          <a:bodyPr/>
          <a:lstStyle/>
          <a:p>
            <a:r>
              <a:rPr lang="en-US" dirty="0"/>
              <a:t>String formatting</a:t>
            </a:r>
          </a:p>
        </p:txBody>
      </p:sp>
      <p:sp>
        <p:nvSpPr>
          <p:cNvPr id="4" name="Rectangle 3"/>
          <p:cNvSpPr/>
          <p:nvPr/>
        </p:nvSpPr>
        <p:spPr>
          <a:xfrm>
            <a:off x="768096" y="2057400"/>
            <a:ext cx="6334125" cy="2862322"/>
          </a:xfrm>
          <a:prstGeom prst="rect">
            <a:avLst/>
          </a:prstGeom>
        </p:spPr>
        <p:txBody>
          <a:bodyPr wrap="square">
            <a:spAutoFit/>
          </a:bodyPr>
          <a:lstStyle/>
          <a:p>
            <a:r>
              <a:rPr lang="en-US" b="1" dirty="0">
                <a:latin typeface="Courier New" panose="02070309020205020404" pitchFamily="49" charset="0"/>
              </a:rPr>
              <a:t>&gt;&gt;&gt;</a:t>
            </a:r>
            <a:r>
              <a:rPr lang="en-US" dirty="0">
                <a:latin typeface="Courier New" panose="02070309020205020404" pitchFamily="49" charset="0"/>
              </a:rPr>
              <a:t> '{0}, {1}, {2}'</a:t>
            </a:r>
            <a:r>
              <a:rPr lang="en-US" b="1" dirty="0">
                <a:latin typeface="Courier New" panose="02070309020205020404" pitchFamily="49" charset="0"/>
              </a:rPr>
              <a:t>.</a:t>
            </a:r>
            <a:r>
              <a:rPr lang="en-US" dirty="0">
                <a:latin typeface="Courier New" panose="02070309020205020404" pitchFamily="49" charset="0"/>
              </a:rPr>
              <a:t>format</a:t>
            </a:r>
            <a:r>
              <a:rPr lang="en-US" b="1" dirty="0">
                <a:latin typeface="Courier New" panose="02070309020205020404" pitchFamily="49" charset="0"/>
              </a:rPr>
              <a:t>(</a:t>
            </a:r>
            <a:r>
              <a:rPr lang="en-US" dirty="0">
                <a:latin typeface="Courier New" panose="02070309020205020404" pitchFamily="49" charset="0"/>
              </a:rPr>
              <a:t>'a'</a:t>
            </a:r>
            <a:r>
              <a:rPr lang="en-US" b="1" dirty="0">
                <a:latin typeface="Courier New" panose="02070309020205020404" pitchFamily="49" charset="0"/>
              </a:rPr>
              <a:t>,</a:t>
            </a:r>
            <a:r>
              <a:rPr lang="en-US" dirty="0">
                <a:latin typeface="Courier New" panose="02070309020205020404" pitchFamily="49" charset="0"/>
              </a:rPr>
              <a:t> 'b'</a:t>
            </a:r>
            <a:r>
              <a:rPr lang="en-US" b="1" dirty="0">
                <a:latin typeface="Courier New" panose="02070309020205020404" pitchFamily="49" charset="0"/>
              </a:rPr>
              <a:t>,</a:t>
            </a:r>
            <a:r>
              <a:rPr lang="en-US" dirty="0">
                <a:latin typeface="Courier New" panose="02070309020205020404" pitchFamily="49" charset="0"/>
              </a:rPr>
              <a:t> 'c'</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 b, c'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 {}, {}'</a:t>
            </a:r>
            <a:r>
              <a:rPr lang="en-US" b="1" dirty="0">
                <a:latin typeface="Courier New" panose="02070309020205020404" pitchFamily="49" charset="0"/>
              </a:rPr>
              <a:t>.</a:t>
            </a:r>
            <a:r>
              <a:rPr lang="en-US" dirty="0">
                <a:latin typeface="Courier New" panose="02070309020205020404" pitchFamily="49" charset="0"/>
              </a:rPr>
              <a:t>format</a:t>
            </a:r>
            <a:r>
              <a:rPr lang="en-US" b="1" dirty="0">
                <a:latin typeface="Courier New" panose="02070309020205020404" pitchFamily="49" charset="0"/>
              </a:rPr>
              <a:t>(</a:t>
            </a:r>
            <a:r>
              <a:rPr lang="en-US" dirty="0">
                <a:latin typeface="Courier New" panose="02070309020205020404" pitchFamily="49" charset="0"/>
              </a:rPr>
              <a:t>'a'</a:t>
            </a:r>
            <a:r>
              <a:rPr lang="en-US" b="1" dirty="0">
                <a:latin typeface="Courier New" panose="02070309020205020404" pitchFamily="49" charset="0"/>
              </a:rPr>
              <a:t>,</a:t>
            </a:r>
            <a:r>
              <a:rPr lang="en-US" dirty="0">
                <a:latin typeface="Courier New" panose="02070309020205020404" pitchFamily="49" charset="0"/>
              </a:rPr>
              <a:t> 'b'</a:t>
            </a:r>
            <a:r>
              <a:rPr lang="en-US" b="1" dirty="0">
                <a:latin typeface="Courier New" panose="02070309020205020404" pitchFamily="49" charset="0"/>
              </a:rPr>
              <a:t>,</a:t>
            </a:r>
            <a:r>
              <a:rPr lang="en-US" dirty="0">
                <a:latin typeface="Courier New" panose="02070309020205020404" pitchFamily="49" charset="0"/>
              </a:rPr>
              <a:t> 'c'</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'a, b, c'</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'{2}, {1}, {0}'</a:t>
            </a:r>
            <a:r>
              <a:rPr lang="en-US" b="1" dirty="0">
                <a:latin typeface="Courier New" panose="02070309020205020404" pitchFamily="49" charset="0"/>
              </a:rPr>
              <a:t>.</a:t>
            </a:r>
            <a:r>
              <a:rPr lang="en-US" dirty="0">
                <a:latin typeface="Courier New" panose="02070309020205020404" pitchFamily="49" charset="0"/>
              </a:rPr>
              <a:t>format</a:t>
            </a:r>
            <a:r>
              <a:rPr lang="en-US" b="1" dirty="0">
                <a:latin typeface="Courier New" panose="02070309020205020404" pitchFamily="49" charset="0"/>
              </a:rPr>
              <a:t>(</a:t>
            </a:r>
            <a:r>
              <a:rPr lang="en-US" dirty="0">
                <a:latin typeface="Courier New" panose="02070309020205020404" pitchFamily="49" charset="0"/>
              </a:rPr>
              <a:t>'a'</a:t>
            </a:r>
            <a:r>
              <a:rPr lang="en-US" b="1" dirty="0">
                <a:latin typeface="Courier New" panose="02070309020205020404" pitchFamily="49" charset="0"/>
              </a:rPr>
              <a:t>,</a:t>
            </a:r>
            <a:r>
              <a:rPr lang="en-US" dirty="0">
                <a:latin typeface="Courier New" panose="02070309020205020404" pitchFamily="49" charset="0"/>
              </a:rPr>
              <a:t> 'b'</a:t>
            </a:r>
            <a:r>
              <a:rPr lang="en-US" b="1" dirty="0">
                <a:latin typeface="Courier New" panose="02070309020205020404" pitchFamily="49" charset="0"/>
              </a:rPr>
              <a:t>,</a:t>
            </a:r>
            <a:r>
              <a:rPr lang="en-US" dirty="0">
                <a:latin typeface="Courier New" panose="02070309020205020404" pitchFamily="49" charset="0"/>
              </a:rPr>
              <a:t> 'c'</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'c, b, a'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'{2}, {1}, {0}'</a:t>
            </a:r>
            <a:r>
              <a:rPr lang="en-US" b="1" dirty="0">
                <a:latin typeface="Courier New" panose="02070309020205020404" pitchFamily="49" charset="0"/>
              </a:rPr>
              <a:t>.</a:t>
            </a:r>
            <a:r>
              <a:rPr lang="en-US" dirty="0">
                <a:latin typeface="Courier New" panose="02070309020205020404" pitchFamily="49" charset="0"/>
              </a:rPr>
              <a:t>format</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abc</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a:t>
            </a:r>
            <a:br>
              <a:rPr lang="en-US" dirty="0">
                <a:latin typeface="Courier New" panose="02070309020205020404" pitchFamily="49" charset="0"/>
              </a:rPr>
            </a:br>
            <a:r>
              <a:rPr lang="en-US" dirty="0">
                <a:latin typeface="Courier New" panose="02070309020205020404" pitchFamily="49" charset="0"/>
              </a:rPr>
              <a:t>'c, b, a' </a:t>
            </a:r>
            <a:br>
              <a:rPr lang="en-US" dirty="0">
                <a:latin typeface="Courier New" panose="02070309020205020404" pitchFamily="49" charset="0"/>
              </a:rPr>
            </a:br>
            <a:r>
              <a:rPr lang="en-US" b="1" dirty="0">
                <a:latin typeface="Courier New" panose="02070309020205020404" pitchFamily="49" charset="0"/>
              </a:rPr>
              <a:t>&gt;&gt;&gt;</a:t>
            </a:r>
            <a:r>
              <a:rPr lang="en-US" dirty="0">
                <a:latin typeface="Courier New" panose="02070309020205020404" pitchFamily="49" charset="0"/>
              </a:rPr>
              <a:t> '{0}{1}{0}'</a:t>
            </a:r>
            <a:r>
              <a:rPr lang="en-US" b="1" dirty="0">
                <a:latin typeface="Courier New" panose="02070309020205020404" pitchFamily="49" charset="0"/>
              </a:rPr>
              <a:t>.</a:t>
            </a:r>
            <a:r>
              <a:rPr lang="en-US" dirty="0">
                <a:latin typeface="Courier New" panose="02070309020205020404" pitchFamily="49" charset="0"/>
              </a:rPr>
              <a:t>format</a:t>
            </a:r>
            <a:r>
              <a:rPr lang="en-US" b="1" dirty="0">
                <a:latin typeface="Courier New" panose="02070309020205020404" pitchFamily="49" charset="0"/>
              </a:rPr>
              <a:t>(</a:t>
            </a:r>
            <a:r>
              <a:rPr lang="en-US" dirty="0">
                <a:latin typeface="Courier New" panose="02070309020205020404" pitchFamily="49" charset="0"/>
              </a:rPr>
              <a:t>'</a:t>
            </a:r>
            <a:r>
              <a:rPr lang="en-US" dirty="0" err="1">
                <a:latin typeface="Courier New" panose="02070309020205020404" pitchFamily="49" charset="0"/>
              </a:rPr>
              <a:t>abra</a:t>
            </a:r>
            <a:r>
              <a:rPr lang="en-US" dirty="0">
                <a:latin typeface="Courier New" panose="02070309020205020404" pitchFamily="49" charset="0"/>
              </a:rPr>
              <a:t>'</a:t>
            </a:r>
            <a:r>
              <a:rPr lang="en-US" b="1" dirty="0">
                <a:latin typeface="Courier New" panose="02070309020205020404" pitchFamily="49" charset="0"/>
              </a:rPr>
              <a:t>,</a:t>
            </a:r>
            <a:r>
              <a:rPr lang="en-US" dirty="0">
                <a:latin typeface="Courier New" panose="02070309020205020404" pitchFamily="49" charset="0"/>
              </a:rPr>
              <a:t> 'cad'</a:t>
            </a:r>
            <a:r>
              <a:rPr lang="en-US" b="1" dirty="0">
                <a:latin typeface="Courier New" panose="02070309020205020404" pitchFamily="49" charset="0"/>
              </a:rPr>
              <a:t>)</a:t>
            </a:r>
          </a:p>
          <a:p>
            <a:r>
              <a:rPr lang="en-US" dirty="0">
                <a:latin typeface="Courier New" panose="02070309020205020404" pitchFamily="49" charset="0"/>
              </a:rPr>
              <a:t>'abracadabra'</a:t>
            </a:r>
            <a:endParaRPr lang="en-US" dirty="0"/>
          </a:p>
        </p:txBody>
      </p:sp>
    </p:spTree>
    <p:extLst>
      <p:ext uri="{BB962C8B-B14F-4D97-AF65-F5344CB8AC3E}">
        <p14:creationId xmlns:p14="http://schemas.microsoft.com/office/powerpoint/2010/main" xmlns="" val="276270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4" name="Rectangle 3"/>
          <p:cNvSpPr/>
          <p:nvPr/>
        </p:nvSpPr>
        <p:spPr>
          <a:xfrm>
            <a:off x="647701" y="2667000"/>
            <a:ext cx="8496300" cy="2031325"/>
          </a:xfrm>
          <a:prstGeom prst="rect">
            <a:avLst/>
          </a:prstGeom>
        </p:spPr>
        <p:txBody>
          <a:bodyPr wrap="square">
            <a:spAutoFit/>
          </a:bodyPr>
          <a:lstStyle/>
          <a:p>
            <a:r>
              <a:rPr lang="en-US" sz="2100" b="1" dirty="0">
                <a:latin typeface="Courier New" panose="02070309020205020404" pitchFamily="49" charset="0"/>
              </a:rPr>
              <a:t>&gt;&gt;&gt;</a:t>
            </a:r>
            <a:r>
              <a:rPr lang="en-US" sz="2100" dirty="0">
                <a:latin typeface="Courier New" panose="02070309020205020404" pitchFamily="49" charset="0"/>
              </a:rPr>
              <a:t> '</a:t>
            </a:r>
            <a:r>
              <a:rPr lang="en-US" sz="2100" dirty="0" err="1">
                <a:latin typeface="Courier New" panose="02070309020205020404" pitchFamily="49" charset="0"/>
              </a:rPr>
              <a:t>Coords</a:t>
            </a:r>
            <a:r>
              <a:rPr lang="en-US" sz="2100" dirty="0">
                <a:latin typeface="Courier New" panose="02070309020205020404" pitchFamily="49" charset="0"/>
              </a:rPr>
              <a:t>: {</a:t>
            </a:r>
            <a:r>
              <a:rPr lang="en-US" sz="2100" dirty="0" err="1">
                <a:latin typeface="Courier New" panose="02070309020205020404" pitchFamily="49" charset="0"/>
              </a:rPr>
              <a:t>lat</a:t>
            </a:r>
            <a:r>
              <a:rPr lang="en-US" sz="2100" dirty="0">
                <a:latin typeface="Courier New" panose="02070309020205020404" pitchFamily="49" charset="0"/>
              </a:rPr>
              <a:t>}, {long}'</a:t>
            </a:r>
            <a:r>
              <a:rPr lang="en-US" sz="2100" b="1" dirty="0">
                <a:latin typeface="Courier New" panose="02070309020205020404" pitchFamily="49" charset="0"/>
              </a:rPr>
              <a:t>.</a:t>
            </a:r>
            <a:r>
              <a:rPr lang="en-US" sz="2100" dirty="0">
                <a:latin typeface="Courier New" panose="02070309020205020404" pitchFamily="49" charset="0"/>
              </a:rPr>
              <a:t>format</a:t>
            </a:r>
            <a:r>
              <a:rPr lang="en-US" sz="2100" b="1" dirty="0">
                <a:latin typeface="Courier New" panose="02070309020205020404" pitchFamily="49" charset="0"/>
              </a:rPr>
              <a:t>(</a:t>
            </a:r>
            <a:r>
              <a:rPr lang="en-US" sz="2100" dirty="0" err="1">
                <a:latin typeface="Courier New" panose="02070309020205020404" pitchFamily="49" charset="0"/>
              </a:rPr>
              <a:t>lat</a:t>
            </a:r>
            <a:r>
              <a:rPr lang="en-US" sz="2100" b="1" dirty="0">
                <a:latin typeface="Courier New" panose="02070309020205020404" pitchFamily="49" charset="0"/>
              </a:rPr>
              <a:t>=</a:t>
            </a:r>
            <a:r>
              <a:rPr lang="en-US" sz="2100" dirty="0">
                <a:latin typeface="Courier New" panose="02070309020205020404" pitchFamily="49" charset="0"/>
              </a:rPr>
              <a:t>'37.24N'</a:t>
            </a:r>
            <a:r>
              <a:rPr lang="en-US" sz="2100" b="1" dirty="0">
                <a:latin typeface="Courier New" panose="02070309020205020404" pitchFamily="49" charset="0"/>
              </a:rPr>
              <a:t>,</a:t>
            </a:r>
            <a:r>
              <a:rPr lang="en-US" sz="2100" dirty="0">
                <a:latin typeface="Courier New" panose="02070309020205020404" pitchFamily="49" charset="0"/>
              </a:rPr>
              <a:t> long</a:t>
            </a:r>
            <a:r>
              <a:rPr lang="en-US" sz="2100" b="1" dirty="0">
                <a:latin typeface="Courier New" panose="02070309020205020404" pitchFamily="49" charset="0"/>
              </a:rPr>
              <a:t>=</a:t>
            </a:r>
            <a:r>
              <a:rPr lang="en-US" sz="2100" dirty="0">
                <a:latin typeface="Courier New" panose="02070309020205020404" pitchFamily="49" charset="0"/>
              </a:rPr>
              <a:t>'-115.81W'</a:t>
            </a:r>
            <a:r>
              <a:rPr lang="en-US" sz="2100" b="1" dirty="0">
                <a:latin typeface="Courier New" panose="02070309020205020404" pitchFamily="49" charset="0"/>
              </a:rPr>
              <a:t>)</a:t>
            </a:r>
            <a:r>
              <a:rPr lang="en-US" sz="2100" dirty="0">
                <a:latin typeface="Courier New" panose="02070309020205020404" pitchFamily="49" charset="0"/>
              </a:rPr>
              <a:t> </a:t>
            </a:r>
            <a:br>
              <a:rPr lang="en-US" sz="2100" dirty="0">
                <a:latin typeface="Courier New" panose="02070309020205020404" pitchFamily="49" charset="0"/>
              </a:rPr>
            </a:br>
            <a:r>
              <a:rPr lang="en-US" sz="2100" dirty="0">
                <a:latin typeface="Courier New" panose="02070309020205020404" pitchFamily="49" charset="0"/>
              </a:rPr>
              <a:t>'</a:t>
            </a:r>
            <a:r>
              <a:rPr lang="en-US" sz="2100" dirty="0" err="1">
                <a:latin typeface="Courier New" panose="02070309020205020404" pitchFamily="49" charset="0"/>
              </a:rPr>
              <a:t>Coords</a:t>
            </a:r>
            <a:r>
              <a:rPr lang="en-US" sz="2100" dirty="0">
                <a:latin typeface="Courier New" panose="02070309020205020404" pitchFamily="49" charset="0"/>
              </a:rPr>
              <a:t>: 37.24N, -115.81W' </a:t>
            </a:r>
            <a:br>
              <a:rPr lang="en-US" sz="2100" dirty="0">
                <a:latin typeface="Courier New" panose="02070309020205020404" pitchFamily="49" charset="0"/>
              </a:rPr>
            </a:br>
            <a:r>
              <a:rPr lang="en-US" sz="2100" b="1" dirty="0">
                <a:latin typeface="Courier New" panose="02070309020205020404" pitchFamily="49" charset="0"/>
              </a:rPr>
              <a:t>&gt;&gt;&gt;</a:t>
            </a:r>
            <a:r>
              <a:rPr lang="en-US" sz="2100" dirty="0">
                <a:latin typeface="Courier New" panose="02070309020205020404" pitchFamily="49" charset="0"/>
              </a:rPr>
              <a:t> </a:t>
            </a:r>
            <a:r>
              <a:rPr lang="en-US" sz="2100" dirty="0" err="1">
                <a:latin typeface="Courier New" panose="02070309020205020404" pitchFamily="49" charset="0"/>
              </a:rPr>
              <a:t>coord</a:t>
            </a:r>
            <a:r>
              <a:rPr lang="en-US" sz="2100" dirty="0">
                <a:latin typeface="Courier New" panose="02070309020205020404" pitchFamily="49" charset="0"/>
              </a:rPr>
              <a:t> </a:t>
            </a:r>
            <a:r>
              <a:rPr lang="en-US" sz="2100" b="1" dirty="0">
                <a:latin typeface="Courier New" panose="02070309020205020404" pitchFamily="49" charset="0"/>
              </a:rPr>
              <a:t>=</a:t>
            </a:r>
            <a:r>
              <a:rPr lang="en-US" sz="2100" dirty="0">
                <a:latin typeface="Courier New" panose="02070309020205020404" pitchFamily="49" charset="0"/>
              </a:rPr>
              <a:t> </a:t>
            </a:r>
            <a:r>
              <a:rPr lang="en-US" sz="2100" b="1" dirty="0">
                <a:latin typeface="Courier New" panose="02070309020205020404" pitchFamily="49" charset="0"/>
              </a:rPr>
              <a:t>{</a:t>
            </a:r>
            <a:r>
              <a:rPr lang="en-US" sz="2100" dirty="0">
                <a:latin typeface="Courier New" panose="02070309020205020404" pitchFamily="49" charset="0"/>
              </a:rPr>
              <a:t>'</a:t>
            </a:r>
            <a:r>
              <a:rPr lang="en-US" sz="2100" dirty="0" err="1">
                <a:latin typeface="Courier New" panose="02070309020205020404" pitchFamily="49" charset="0"/>
              </a:rPr>
              <a:t>lat</a:t>
            </a:r>
            <a:r>
              <a:rPr lang="en-US" sz="2100" dirty="0">
                <a:latin typeface="Courier New" panose="02070309020205020404" pitchFamily="49" charset="0"/>
              </a:rPr>
              <a:t>'</a:t>
            </a:r>
            <a:r>
              <a:rPr lang="en-US" sz="2100" b="1" dirty="0">
                <a:latin typeface="Courier New" panose="02070309020205020404" pitchFamily="49" charset="0"/>
              </a:rPr>
              <a:t>:</a:t>
            </a:r>
            <a:r>
              <a:rPr lang="en-US" sz="2100" dirty="0">
                <a:latin typeface="Courier New" panose="02070309020205020404" pitchFamily="49" charset="0"/>
              </a:rPr>
              <a:t> '37.24N'</a:t>
            </a:r>
            <a:r>
              <a:rPr lang="en-US" sz="2100" b="1" dirty="0">
                <a:latin typeface="Courier New" panose="02070309020205020404" pitchFamily="49" charset="0"/>
              </a:rPr>
              <a:t>,</a:t>
            </a:r>
            <a:r>
              <a:rPr lang="en-US" sz="2100" dirty="0">
                <a:latin typeface="Courier New" panose="02070309020205020404" pitchFamily="49" charset="0"/>
              </a:rPr>
              <a:t> 'long'</a:t>
            </a:r>
            <a:r>
              <a:rPr lang="en-US" sz="2100" b="1" dirty="0">
                <a:latin typeface="Courier New" panose="02070309020205020404" pitchFamily="49" charset="0"/>
              </a:rPr>
              <a:t>:</a:t>
            </a:r>
            <a:r>
              <a:rPr lang="en-US" sz="2100" dirty="0">
                <a:latin typeface="Courier New" panose="02070309020205020404" pitchFamily="49" charset="0"/>
              </a:rPr>
              <a:t> '-115.81W'</a:t>
            </a:r>
            <a:r>
              <a:rPr lang="en-US" sz="2100" b="1" dirty="0">
                <a:latin typeface="Courier New" panose="02070309020205020404" pitchFamily="49" charset="0"/>
              </a:rPr>
              <a:t>}</a:t>
            </a:r>
            <a:r>
              <a:rPr lang="en-US" sz="2100" dirty="0">
                <a:latin typeface="Courier New" panose="02070309020205020404" pitchFamily="49" charset="0"/>
              </a:rPr>
              <a:t> </a:t>
            </a:r>
            <a:br>
              <a:rPr lang="en-US" sz="2100" dirty="0">
                <a:latin typeface="Courier New" panose="02070309020205020404" pitchFamily="49" charset="0"/>
              </a:rPr>
            </a:br>
            <a:r>
              <a:rPr lang="en-US" sz="2100" b="1" dirty="0">
                <a:latin typeface="Courier New" panose="02070309020205020404" pitchFamily="49" charset="0"/>
              </a:rPr>
              <a:t>&gt;&gt;&gt;</a:t>
            </a:r>
            <a:r>
              <a:rPr lang="en-US" sz="2100" dirty="0">
                <a:latin typeface="Courier New" panose="02070309020205020404" pitchFamily="49" charset="0"/>
              </a:rPr>
              <a:t> '</a:t>
            </a:r>
            <a:r>
              <a:rPr lang="en-US" sz="2100" dirty="0" err="1">
                <a:latin typeface="Courier New" panose="02070309020205020404" pitchFamily="49" charset="0"/>
              </a:rPr>
              <a:t>Coords</a:t>
            </a:r>
            <a:r>
              <a:rPr lang="en-US" sz="2100" dirty="0">
                <a:latin typeface="Courier New" panose="02070309020205020404" pitchFamily="49" charset="0"/>
              </a:rPr>
              <a:t>: {</a:t>
            </a:r>
            <a:r>
              <a:rPr lang="en-US" sz="2100" dirty="0" err="1">
                <a:latin typeface="Courier New" panose="02070309020205020404" pitchFamily="49" charset="0"/>
              </a:rPr>
              <a:t>lat</a:t>
            </a:r>
            <a:r>
              <a:rPr lang="en-US" sz="2100" dirty="0">
                <a:latin typeface="Courier New" panose="02070309020205020404" pitchFamily="49" charset="0"/>
              </a:rPr>
              <a:t>}, {long}'</a:t>
            </a:r>
            <a:r>
              <a:rPr lang="en-US" sz="2100" b="1" dirty="0">
                <a:latin typeface="Courier New" panose="02070309020205020404" pitchFamily="49" charset="0"/>
              </a:rPr>
              <a:t>.</a:t>
            </a:r>
            <a:r>
              <a:rPr lang="en-US" sz="2100" dirty="0">
                <a:latin typeface="Courier New" panose="02070309020205020404" pitchFamily="49" charset="0"/>
              </a:rPr>
              <a:t>format</a:t>
            </a:r>
            <a:r>
              <a:rPr lang="en-US" sz="2100" b="1" dirty="0">
                <a:latin typeface="Courier New" panose="02070309020205020404" pitchFamily="49" charset="0"/>
              </a:rPr>
              <a:t>(**</a:t>
            </a:r>
            <a:r>
              <a:rPr lang="en-US" sz="2100" dirty="0" err="1">
                <a:latin typeface="Courier New" panose="02070309020205020404" pitchFamily="49" charset="0"/>
              </a:rPr>
              <a:t>coord</a:t>
            </a:r>
            <a:r>
              <a:rPr lang="en-US" sz="2100" b="1" dirty="0">
                <a:latin typeface="Courier New" panose="02070309020205020404" pitchFamily="49" charset="0"/>
              </a:rPr>
              <a:t>)</a:t>
            </a:r>
            <a:r>
              <a:rPr lang="en-US" sz="2100" dirty="0">
                <a:latin typeface="Courier New" panose="02070309020205020404" pitchFamily="49" charset="0"/>
              </a:rPr>
              <a:t> </a:t>
            </a:r>
            <a:br>
              <a:rPr lang="en-US" sz="2100" dirty="0">
                <a:latin typeface="Courier New" panose="02070309020205020404" pitchFamily="49" charset="0"/>
              </a:rPr>
            </a:br>
            <a:r>
              <a:rPr lang="en-US" sz="2100" dirty="0">
                <a:latin typeface="Courier New" panose="02070309020205020404" pitchFamily="49" charset="0"/>
              </a:rPr>
              <a:t>'</a:t>
            </a:r>
            <a:r>
              <a:rPr lang="en-US" sz="2100" dirty="0" err="1">
                <a:latin typeface="Courier New" panose="02070309020205020404" pitchFamily="49" charset="0"/>
              </a:rPr>
              <a:t>Coords</a:t>
            </a:r>
            <a:r>
              <a:rPr lang="en-US" sz="2100" dirty="0">
                <a:latin typeface="Courier New" panose="02070309020205020404" pitchFamily="49" charset="0"/>
              </a:rPr>
              <a:t>: 37.24N, -115.81W'</a:t>
            </a:r>
            <a:endParaRPr lang="en-US" sz="2100" dirty="0"/>
          </a:p>
        </p:txBody>
      </p:sp>
      <p:sp>
        <p:nvSpPr>
          <p:cNvPr id="5" name="TextBox 4"/>
          <p:cNvSpPr txBox="1"/>
          <p:nvPr/>
        </p:nvSpPr>
        <p:spPr>
          <a:xfrm>
            <a:off x="647700" y="1828800"/>
            <a:ext cx="7596358" cy="769441"/>
          </a:xfrm>
          <a:prstGeom prst="rect">
            <a:avLst/>
          </a:prstGeom>
          <a:noFill/>
        </p:spPr>
        <p:txBody>
          <a:bodyPr wrap="square" rtlCol="0">
            <a:spAutoFit/>
          </a:bodyPr>
          <a:lstStyle/>
          <a:p>
            <a:r>
              <a:rPr lang="en-US" sz="2200" dirty="0"/>
              <a:t>You can also use keyword arguments to the format function to specify the value for replacement fields </a:t>
            </a:r>
          </a:p>
        </p:txBody>
      </p:sp>
    </p:spTree>
    <p:extLst>
      <p:ext uri="{BB962C8B-B14F-4D97-AF65-F5344CB8AC3E}">
        <p14:creationId xmlns:p14="http://schemas.microsoft.com/office/powerpoint/2010/main" xmlns="" val="2454714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5" name="Rectangle 4"/>
          <p:cNvSpPr/>
          <p:nvPr/>
        </p:nvSpPr>
        <p:spPr>
          <a:xfrm>
            <a:off x="904875" y="3352800"/>
            <a:ext cx="8239125" cy="1138773"/>
          </a:xfrm>
          <a:prstGeom prst="rect">
            <a:avLst/>
          </a:prstGeom>
        </p:spPr>
        <p:txBody>
          <a:bodyPr wrap="square">
            <a:spAutoFit/>
          </a:bodyPr>
          <a:lstStyle/>
          <a:p>
            <a:r>
              <a:rPr lang="en-US" sz="1700" b="1" dirty="0">
                <a:latin typeface="Courier New" panose="02070309020205020404" pitchFamily="49" charset="0"/>
              </a:rPr>
              <a:t>&gt;&gt;&gt;</a:t>
            </a:r>
            <a:r>
              <a:rPr lang="en-US" sz="1700" dirty="0">
                <a:latin typeface="Courier New" panose="02070309020205020404" pitchFamily="49" charset="0"/>
              </a:rPr>
              <a:t> c </a:t>
            </a:r>
            <a:r>
              <a:rPr lang="en-US" sz="1700" b="1" dirty="0">
                <a:latin typeface="Courier New" panose="02070309020205020404" pitchFamily="49" charset="0"/>
              </a:rPr>
              <a:t>=</a:t>
            </a:r>
            <a:r>
              <a:rPr lang="en-US" sz="1700" dirty="0">
                <a:latin typeface="Courier New" panose="02070309020205020404" pitchFamily="49" charset="0"/>
              </a:rPr>
              <a:t> 2</a:t>
            </a:r>
            <a:r>
              <a:rPr lang="en-US" sz="1700" b="1" dirty="0">
                <a:latin typeface="Courier New" panose="02070309020205020404" pitchFamily="49" charset="0"/>
              </a:rPr>
              <a:t>+</a:t>
            </a:r>
            <a:r>
              <a:rPr lang="en-US" sz="1700" dirty="0">
                <a:latin typeface="Courier New" panose="02070309020205020404" pitchFamily="49" charset="0"/>
              </a:rPr>
              <a:t>3j </a:t>
            </a:r>
            <a:br>
              <a:rPr lang="en-US" sz="1700" dirty="0">
                <a:latin typeface="Courier New" panose="02070309020205020404" pitchFamily="49" charset="0"/>
              </a:rPr>
            </a:br>
            <a:r>
              <a:rPr lang="en-US" sz="1700" b="1" dirty="0">
                <a:latin typeface="Courier New" panose="02070309020205020404" pitchFamily="49" charset="0"/>
              </a:rPr>
              <a:t>&gt;&gt;&gt;</a:t>
            </a:r>
            <a:r>
              <a:rPr lang="en-US" sz="1700" dirty="0">
                <a:latin typeface="Courier New" panose="02070309020205020404" pitchFamily="49" charset="0"/>
              </a:rPr>
              <a:t> '{0} has real part {0.real} and imaginary part {0.imag}.'</a:t>
            </a:r>
            <a:r>
              <a:rPr lang="en-US" sz="1700" b="1" dirty="0">
                <a:latin typeface="Courier New" panose="02070309020205020404" pitchFamily="49" charset="0"/>
              </a:rPr>
              <a:t>.</a:t>
            </a:r>
            <a:r>
              <a:rPr lang="en-US" sz="1700" dirty="0">
                <a:latin typeface="Courier New" panose="02070309020205020404" pitchFamily="49" charset="0"/>
              </a:rPr>
              <a:t>format</a:t>
            </a:r>
            <a:r>
              <a:rPr lang="en-US" sz="1700" b="1" dirty="0">
                <a:latin typeface="Courier New" panose="02070309020205020404" pitchFamily="49" charset="0"/>
              </a:rPr>
              <a:t>(</a:t>
            </a:r>
            <a:r>
              <a:rPr lang="en-US" sz="1700" dirty="0">
                <a:latin typeface="Courier New" panose="02070309020205020404" pitchFamily="49" charset="0"/>
              </a:rPr>
              <a:t>c</a:t>
            </a:r>
            <a:r>
              <a:rPr lang="en-US" sz="1700" b="1" dirty="0">
                <a:latin typeface="Courier New" panose="02070309020205020404" pitchFamily="49" charset="0"/>
              </a:rPr>
              <a:t>)</a:t>
            </a:r>
            <a:r>
              <a:rPr lang="en-US" sz="1700" dirty="0">
                <a:latin typeface="Courier New" panose="02070309020205020404" pitchFamily="49" charset="0"/>
              </a:rPr>
              <a:t> </a:t>
            </a:r>
            <a:br>
              <a:rPr lang="en-US" sz="1700" dirty="0">
                <a:latin typeface="Courier New" panose="02070309020205020404" pitchFamily="49" charset="0"/>
              </a:rPr>
            </a:br>
            <a:r>
              <a:rPr lang="en-US" sz="1700" dirty="0">
                <a:latin typeface="Courier New" panose="02070309020205020404" pitchFamily="49" charset="0"/>
              </a:rPr>
              <a:t>'(2+3j) has real part 2.0 and imaginary part 3.0.'</a:t>
            </a:r>
            <a:endParaRPr lang="en-US" sz="1700" dirty="0"/>
          </a:p>
        </p:txBody>
      </p:sp>
      <p:sp>
        <p:nvSpPr>
          <p:cNvPr id="6" name="TextBox 5"/>
          <p:cNvSpPr txBox="1"/>
          <p:nvPr/>
        </p:nvSpPr>
        <p:spPr>
          <a:xfrm>
            <a:off x="768096" y="1828800"/>
            <a:ext cx="7994904" cy="1384995"/>
          </a:xfrm>
          <a:prstGeom prst="rect">
            <a:avLst/>
          </a:prstGeom>
          <a:noFill/>
        </p:spPr>
        <p:txBody>
          <a:bodyPr wrap="square" rtlCol="0">
            <a:spAutoFit/>
          </a:bodyPr>
          <a:lstStyle/>
          <a:p>
            <a:r>
              <a:rPr lang="en-US" sz="2100" dirty="0"/>
              <a:t>Within the replacement field, you are able to access attributes and methods of the object passed as an argument to format. Here, we pass a complex number as an argument, but we access its member attributes in the replacement field. </a:t>
            </a:r>
          </a:p>
        </p:txBody>
      </p:sp>
      <p:sp>
        <p:nvSpPr>
          <p:cNvPr id="8" name="Rectangle 7"/>
          <p:cNvSpPr/>
          <p:nvPr/>
        </p:nvSpPr>
        <p:spPr>
          <a:xfrm>
            <a:off x="914400" y="4701101"/>
            <a:ext cx="8229600" cy="877163"/>
          </a:xfrm>
          <a:prstGeom prst="rect">
            <a:avLst/>
          </a:prstGeom>
        </p:spPr>
        <p:txBody>
          <a:bodyPr wrap="square">
            <a:spAutoFit/>
          </a:bodyPr>
          <a:lstStyle/>
          <a:p>
            <a:r>
              <a:rPr lang="es-ES" sz="1700" b="1" dirty="0">
                <a:latin typeface="Courier New" panose="02070309020205020404" pitchFamily="49" charset="0"/>
              </a:rPr>
              <a:t>&gt;&gt;&gt;</a:t>
            </a:r>
            <a:r>
              <a:rPr lang="es-ES" sz="1700" dirty="0">
                <a:latin typeface="Courier New" panose="02070309020205020404" pitchFamily="49" charset="0"/>
              </a:rPr>
              <a:t> </a:t>
            </a:r>
            <a:r>
              <a:rPr lang="es-ES" sz="1700" dirty="0" err="1">
                <a:latin typeface="Courier New" panose="02070309020205020404" pitchFamily="49" charset="0"/>
              </a:rPr>
              <a:t>coord</a:t>
            </a:r>
            <a:r>
              <a:rPr lang="es-ES" sz="1700" dirty="0">
                <a:latin typeface="Courier New" panose="02070309020205020404" pitchFamily="49" charset="0"/>
              </a:rPr>
              <a:t> </a:t>
            </a:r>
            <a:r>
              <a:rPr lang="es-ES" sz="1700" b="1" dirty="0">
                <a:latin typeface="Courier New" panose="02070309020205020404" pitchFamily="49" charset="0"/>
              </a:rPr>
              <a:t>=</a:t>
            </a:r>
            <a:r>
              <a:rPr lang="es-ES" sz="1700" dirty="0">
                <a:latin typeface="Courier New" panose="02070309020205020404" pitchFamily="49" charset="0"/>
              </a:rPr>
              <a:t> </a:t>
            </a:r>
            <a:r>
              <a:rPr lang="es-ES" sz="1700" b="1" dirty="0">
                <a:latin typeface="Courier New" panose="02070309020205020404" pitchFamily="49" charset="0"/>
              </a:rPr>
              <a:t>(</a:t>
            </a:r>
            <a:r>
              <a:rPr lang="es-ES" sz="1700" dirty="0">
                <a:latin typeface="Courier New" panose="02070309020205020404" pitchFamily="49" charset="0"/>
              </a:rPr>
              <a:t>3</a:t>
            </a:r>
            <a:r>
              <a:rPr lang="es-ES" sz="1700" b="1" dirty="0">
                <a:latin typeface="Courier New" panose="02070309020205020404" pitchFamily="49" charset="0"/>
              </a:rPr>
              <a:t>,</a:t>
            </a:r>
            <a:r>
              <a:rPr lang="es-ES" sz="1700" dirty="0">
                <a:latin typeface="Courier New" panose="02070309020205020404" pitchFamily="49" charset="0"/>
              </a:rPr>
              <a:t> 5</a:t>
            </a:r>
            <a:r>
              <a:rPr lang="es-ES" sz="1700" b="1" dirty="0">
                <a:latin typeface="Courier New" panose="02070309020205020404" pitchFamily="49" charset="0"/>
              </a:rPr>
              <a:t>)</a:t>
            </a:r>
            <a:r>
              <a:rPr lang="es-ES" sz="1700" dirty="0">
                <a:latin typeface="Courier New" panose="02070309020205020404" pitchFamily="49" charset="0"/>
              </a:rPr>
              <a:t> </a:t>
            </a:r>
            <a:br>
              <a:rPr lang="es-ES" sz="1700" dirty="0">
                <a:latin typeface="Courier New" panose="02070309020205020404" pitchFamily="49" charset="0"/>
              </a:rPr>
            </a:br>
            <a:r>
              <a:rPr lang="es-ES" sz="1700" b="1" dirty="0">
                <a:latin typeface="Courier New" panose="02070309020205020404" pitchFamily="49" charset="0"/>
              </a:rPr>
              <a:t>&gt;&gt;&gt;</a:t>
            </a:r>
            <a:r>
              <a:rPr lang="es-ES" sz="1700" dirty="0">
                <a:latin typeface="Courier New" panose="02070309020205020404" pitchFamily="49" charset="0"/>
              </a:rPr>
              <a:t> 'X: {0[0]}; Y: {0[1]}'</a:t>
            </a:r>
            <a:r>
              <a:rPr lang="es-ES" sz="1700" b="1" dirty="0">
                <a:latin typeface="Courier New" panose="02070309020205020404" pitchFamily="49" charset="0"/>
              </a:rPr>
              <a:t>.</a:t>
            </a:r>
            <a:r>
              <a:rPr lang="es-ES" sz="1700" dirty="0" err="1">
                <a:latin typeface="Courier New" panose="02070309020205020404" pitchFamily="49" charset="0"/>
              </a:rPr>
              <a:t>format</a:t>
            </a:r>
            <a:r>
              <a:rPr lang="es-ES" sz="1700" b="1" dirty="0">
                <a:latin typeface="Courier New" panose="02070309020205020404" pitchFamily="49" charset="0"/>
              </a:rPr>
              <a:t>(</a:t>
            </a:r>
            <a:r>
              <a:rPr lang="es-ES" sz="1700" dirty="0" err="1">
                <a:latin typeface="Courier New" panose="02070309020205020404" pitchFamily="49" charset="0"/>
              </a:rPr>
              <a:t>coord</a:t>
            </a:r>
            <a:r>
              <a:rPr lang="es-ES" sz="1700" b="1" dirty="0">
                <a:latin typeface="Courier New" panose="02070309020205020404" pitchFamily="49" charset="0"/>
              </a:rPr>
              <a:t>)</a:t>
            </a:r>
            <a:r>
              <a:rPr lang="es-ES" sz="1700" dirty="0">
                <a:latin typeface="Courier New" panose="02070309020205020404" pitchFamily="49" charset="0"/>
              </a:rPr>
              <a:t> </a:t>
            </a:r>
            <a:br>
              <a:rPr lang="es-ES" sz="1700" dirty="0">
                <a:latin typeface="Courier New" panose="02070309020205020404" pitchFamily="49" charset="0"/>
              </a:rPr>
            </a:br>
            <a:r>
              <a:rPr lang="es-ES" sz="1700" dirty="0">
                <a:latin typeface="Courier New" panose="02070309020205020404" pitchFamily="49" charset="0"/>
              </a:rPr>
              <a:t>'X: 3; Y: 5'</a:t>
            </a:r>
            <a:endParaRPr lang="es-ES" sz="1700" dirty="0"/>
          </a:p>
        </p:txBody>
      </p:sp>
    </p:spTree>
    <p:extLst>
      <p:ext uri="{BB962C8B-B14F-4D97-AF65-F5344CB8AC3E}">
        <p14:creationId xmlns:p14="http://schemas.microsoft.com/office/powerpoint/2010/main" xmlns="" val="927709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There are reserved sequences for specifying justification and alignment within a replacement field. </a:t>
            </a:r>
          </a:p>
        </p:txBody>
      </p:sp>
      <p:sp>
        <p:nvSpPr>
          <p:cNvPr id="4" name="Rectangle 3"/>
          <p:cNvSpPr/>
          <p:nvPr/>
        </p:nvSpPr>
        <p:spPr>
          <a:xfrm>
            <a:off x="1076325" y="3318763"/>
            <a:ext cx="7267575" cy="1938992"/>
          </a:xfrm>
          <a:prstGeom prst="rect">
            <a:avLst/>
          </a:prstGeom>
        </p:spPr>
        <p:txBody>
          <a:bodyPr wrap="square">
            <a:spAutoFit/>
          </a:bodyPr>
          <a:lstStyle/>
          <a:p>
            <a:r>
              <a:rPr lang="en-US" sz="1500" b="1" dirty="0">
                <a:latin typeface="Courier New" panose="02070309020205020404" pitchFamily="49" charset="0"/>
              </a:rPr>
              <a:t>&gt;&gt;&gt;</a:t>
            </a:r>
            <a:r>
              <a:rPr lang="en-US" sz="1500" dirty="0">
                <a:latin typeface="Courier New" panose="02070309020205020404" pitchFamily="49" charset="0"/>
              </a:rPr>
              <a:t> '{:&lt;30}'</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'left aligned'</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'left aligned                  '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'{:&gt;30}'</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'right aligned'</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                 right aligned'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'{:^30}'</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'centered'</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           centered           '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'{:*^30}'</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'centered'</a:t>
            </a:r>
            <a:r>
              <a:rPr lang="en-US" sz="1500" b="1" dirty="0">
                <a:latin typeface="Courier New" panose="02070309020205020404" pitchFamily="49" charset="0"/>
              </a:rPr>
              <a:t>)</a:t>
            </a:r>
            <a:r>
              <a:rPr lang="en-US" sz="1500" dirty="0">
                <a:latin typeface="Courier New" panose="02070309020205020404" pitchFamily="49" charset="0"/>
              </a:rPr>
              <a:t> </a:t>
            </a:r>
            <a:r>
              <a:rPr lang="en-US" sz="1500" i="1" dirty="0">
                <a:latin typeface="Courier New" panose="02070309020205020404" pitchFamily="49" charset="0"/>
              </a:rPr>
              <a:t># use '*' as a fill char</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'***********centered***********'</a:t>
            </a:r>
            <a:endParaRPr lang="en-US" sz="1500" dirty="0"/>
          </a:p>
        </p:txBody>
      </p:sp>
    </p:spTree>
    <p:extLst>
      <p:ext uri="{BB962C8B-B14F-4D97-AF65-F5344CB8AC3E}">
        <p14:creationId xmlns:p14="http://schemas.microsoft.com/office/powerpoint/2010/main" xmlns="" val="1863607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formatting</a:t>
            </a:r>
          </a:p>
        </p:txBody>
      </p:sp>
      <p:sp>
        <p:nvSpPr>
          <p:cNvPr id="3" name="Content Placeholder 2"/>
          <p:cNvSpPr>
            <a:spLocks noGrp="1"/>
          </p:cNvSpPr>
          <p:nvPr>
            <p:ph idx="1"/>
          </p:nvPr>
        </p:nvSpPr>
        <p:spPr/>
        <p:txBody>
          <a:bodyPr/>
          <a:lstStyle/>
          <a:p>
            <a:r>
              <a:rPr lang="en-US" dirty="0"/>
              <a:t>There are a number of options for formatting floating-point numbers. </a:t>
            </a:r>
          </a:p>
        </p:txBody>
      </p:sp>
      <p:sp>
        <p:nvSpPr>
          <p:cNvPr id="5" name="Rectangle 4"/>
          <p:cNvSpPr/>
          <p:nvPr/>
        </p:nvSpPr>
        <p:spPr>
          <a:xfrm>
            <a:off x="768096" y="3334904"/>
            <a:ext cx="7896225" cy="1938992"/>
          </a:xfrm>
          <a:prstGeom prst="rect">
            <a:avLst/>
          </a:prstGeom>
        </p:spPr>
        <p:txBody>
          <a:bodyPr wrap="square">
            <a:spAutoFit/>
          </a:bodyPr>
          <a:lstStyle/>
          <a:p>
            <a:r>
              <a:rPr lang="en-US" sz="1500" b="1" dirty="0">
                <a:latin typeface="Courier New" panose="02070309020205020404" pitchFamily="49" charset="0"/>
              </a:rPr>
              <a:t>&gt;&gt;&gt;</a:t>
            </a:r>
            <a:r>
              <a:rPr lang="en-US" sz="1500" dirty="0">
                <a:latin typeface="Courier New" panose="02070309020205020404" pitchFamily="49" charset="0"/>
              </a:rPr>
              <a:t> '{:+f}; {:+f}'</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i="1" dirty="0">
                <a:latin typeface="Courier New" panose="02070309020205020404" pitchFamily="49" charset="0"/>
              </a:rPr>
              <a:t># show sign always</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'+3.140000; -3.140000'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 f}; {: f}'</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i="1" dirty="0">
                <a:latin typeface="Courier New" panose="02070309020205020404" pitchFamily="49" charset="0"/>
              </a:rPr>
              <a:t># show space for positive</a:t>
            </a:r>
            <a:r>
              <a:rPr lang="en-US" sz="1500" dirty="0">
                <a:latin typeface="Courier New" panose="02070309020205020404" pitchFamily="49" charset="0"/>
              </a:rPr>
              <a:t/>
            </a:r>
            <a:br>
              <a:rPr lang="en-US" sz="1500" dirty="0">
                <a:latin typeface="Courier New" panose="02070309020205020404" pitchFamily="49" charset="0"/>
              </a:rPr>
            </a:br>
            <a:r>
              <a:rPr lang="en-US" sz="1500" dirty="0">
                <a:latin typeface="Courier New" panose="02070309020205020404" pitchFamily="49" charset="0"/>
              </a:rPr>
              <a:t>' 3.140000; -3.140000'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'{:-f}; {:-f}'</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b="1" dirty="0">
                <a:latin typeface="Courier New" panose="02070309020205020404" pitchFamily="49" charset="0"/>
              </a:rPr>
              <a:t>-</a:t>
            </a:r>
            <a:r>
              <a:rPr lang="en-US" sz="1500" dirty="0">
                <a:latin typeface="Courier New" panose="02070309020205020404" pitchFamily="49" charset="0"/>
              </a:rPr>
              <a:t>3.14</a:t>
            </a:r>
            <a:r>
              <a:rPr lang="en-US" sz="1500" b="1" dirty="0">
                <a:latin typeface="Courier New" panose="02070309020205020404" pitchFamily="49" charset="0"/>
              </a:rPr>
              <a:t>)</a:t>
            </a:r>
            <a:r>
              <a:rPr lang="en-US" sz="1500" dirty="0">
                <a:latin typeface="Courier New" panose="02070309020205020404" pitchFamily="49" charset="0"/>
              </a:rPr>
              <a:t> </a:t>
            </a:r>
            <a:r>
              <a:rPr lang="en-US" sz="1500" i="1" dirty="0">
                <a:latin typeface="Courier New" panose="02070309020205020404" pitchFamily="49" charset="0"/>
              </a:rPr>
              <a:t># show only minus</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'3.140000; -3.140000'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'{:.3f}'</a:t>
            </a:r>
            <a:r>
              <a:rPr lang="en-US" sz="1500" b="1" dirty="0">
                <a:latin typeface="Courier New" panose="02070309020205020404" pitchFamily="49" charset="0"/>
              </a:rPr>
              <a:t>.</a:t>
            </a:r>
            <a:r>
              <a:rPr lang="en-US" sz="1500" dirty="0">
                <a:latin typeface="Courier New" panose="02070309020205020404" pitchFamily="49" charset="0"/>
              </a:rPr>
              <a:t>format</a:t>
            </a:r>
            <a:r>
              <a:rPr lang="en-US" sz="1500" b="1" dirty="0">
                <a:latin typeface="Courier New" panose="02070309020205020404" pitchFamily="49" charset="0"/>
              </a:rPr>
              <a:t>(</a:t>
            </a:r>
            <a:r>
              <a:rPr lang="en-US" sz="1500" dirty="0">
                <a:latin typeface="Courier New" panose="02070309020205020404" pitchFamily="49" charset="0"/>
              </a:rPr>
              <a:t>3.14159</a:t>
            </a:r>
            <a:r>
              <a:rPr lang="en-US" sz="1500" b="1" dirty="0">
                <a:latin typeface="Courier New" panose="02070309020205020404" pitchFamily="49" charset="0"/>
              </a:rPr>
              <a:t>)</a:t>
            </a:r>
            <a:r>
              <a:rPr lang="en-US" sz="1500" dirty="0">
                <a:latin typeface="Courier New" panose="02070309020205020404" pitchFamily="49" charset="0"/>
              </a:rPr>
              <a:t> </a:t>
            </a:r>
            <a:r>
              <a:rPr lang="en-US" sz="1500" i="1" dirty="0">
                <a:latin typeface="Courier New" panose="02070309020205020404" pitchFamily="49" charset="0"/>
              </a:rPr>
              <a:t># limit to three </a:t>
            </a:r>
            <a:r>
              <a:rPr lang="en-US" sz="1500" i="1" dirty="0" err="1">
                <a:latin typeface="Courier New" panose="02070309020205020404" pitchFamily="49" charset="0"/>
              </a:rPr>
              <a:t>dec</a:t>
            </a:r>
            <a:r>
              <a:rPr lang="en-US" sz="1500" i="1" dirty="0">
                <a:latin typeface="Courier New" panose="02070309020205020404" pitchFamily="49" charset="0"/>
              </a:rPr>
              <a:t> places</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'3.142'</a:t>
            </a:r>
            <a:endParaRPr lang="en-US" sz="1500" dirty="0"/>
          </a:p>
        </p:txBody>
      </p:sp>
    </p:spTree>
    <p:extLst>
      <p:ext uri="{BB962C8B-B14F-4D97-AF65-F5344CB8AC3E}">
        <p14:creationId xmlns:p14="http://schemas.microsoft.com/office/powerpoint/2010/main" xmlns="" val="2317441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References</a:t>
            </a:r>
          </a:p>
        </p:txBody>
      </p:sp>
      <p:sp>
        <p:nvSpPr>
          <p:cNvPr id="34821" name="Content Placeholder 2"/>
          <p:cNvSpPr>
            <a:spLocks noGrp="1"/>
          </p:cNvSpPr>
          <p:nvPr>
            <p:ph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Introduction to Programming Using Python by Y. Daniel Liang</a:t>
            </a:r>
          </a:p>
          <a:p>
            <a:endParaRPr lang="en-US" altLang="en-US"/>
          </a:p>
          <a:p>
            <a:r>
              <a:rPr lang="en-US" altLang="en-US"/>
              <a:t>Programming and Problem Solving with Python by A. Kamthane</a:t>
            </a:r>
          </a:p>
          <a:p>
            <a:endParaRPr lang="en-US" altLang="en-US"/>
          </a:p>
          <a:p>
            <a:endParaRPr lang="en-US" altLang="en-US"/>
          </a:p>
        </p:txBody>
      </p:sp>
    </p:spTree>
    <p:extLst>
      <p:ext uri="{BB962C8B-B14F-4D97-AF65-F5344CB8AC3E}">
        <p14:creationId xmlns:p14="http://schemas.microsoft.com/office/powerpoint/2010/main" xmlns="" val="315210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PRACTICE PROBLEMS</a:t>
            </a:r>
            <a:endParaRPr lang="en-GB" dirty="0"/>
          </a:p>
        </p:txBody>
      </p:sp>
      <p:sp>
        <p:nvSpPr>
          <p:cNvPr id="3" name="Content Placeholder 2"/>
          <p:cNvSpPr>
            <a:spLocks noGrp="1"/>
          </p:cNvSpPr>
          <p:nvPr>
            <p:ph idx="1"/>
          </p:nvPr>
        </p:nvSpPr>
        <p:spPr/>
        <p:txBody>
          <a:bodyPr>
            <a:normAutofit/>
          </a:bodyPr>
          <a:lstStyle/>
          <a:p>
            <a:r>
              <a:rPr lang="en-GB" dirty="0"/>
              <a:t>Write a program to find out the largest and smallest word in the string "This is an umbrella".</a:t>
            </a:r>
          </a:p>
          <a:p>
            <a:r>
              <a:rPr lang="en-GB" dirty="0"/>
              <a:t>Write a program to check if a given string is a Palindrome. A palindrome reads same from front and back e.g.- aba, </a:t>
            </a:r>
            <a:r>
              <a:rPr lang="en-GB" dirty="0" err="1"/>
              <a:t>ccaacc</a:t>
            </a:r>
            <a:r>
              <a:rPr lang="en-GB" dirty="0"/>
              <a:t>, mom, etc.</a:t>
            </a:r>
          </a:p>
          <a:p>
            <a:r>
              <a:rPr lang="en-GB" dirty="0"/>
              <a:t>Write down the names of 10 of your friends in a list and then sort those in alphabetically ascending order.</a:t>
            </a:r>
          </a:p>
          <a:p>
            <a:endParaRPr lang="en-GB" dirty="0"/>
          </a:p>
        </p:txBody>
      </p:sp>
    </p:spTree>
    <p:extLst>
      <p:ext uri="{BB962C8B-B14F-4D97-AF65-F5344CB8AC3E}">
        <p14:creationId xmlns:p14="http://schemas.microsoft.com/office/powerpoint/2010/main" xmlns="" val="166834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80BB106C-323F-4745-9D34-AC357844FFB8}"/>
              </a:ext>
            </a:extLst>
          </p:cNvPr>
          <p:cNvSpPr/>
          <p:nvPr/>
        </p:nvSpPr>
        <p:spPr>
          <a:xfrm>
            <a:off x="0" y="0"/>
            <a:ext cx="9144000" cy="4686300"/>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fontAlgn="auto">
              <a:spcBef>
                <a:spcPts val="0"/>
              </a:spcBef>
              <a:spcAft>
                <a:spcPts val="0"/>
              </a:spcAft>
              <a:defRPr/>
            </a:pPr>
            <a:r>
              <a:rPr lang="en-US" dirty="0">
                <a:solidFill>
                  <a:prstClr val="white"/>
                </a:solidFill>
                <a:latin typeface="Calibri Light"/>
                <a:cs typeface="+mn-cs"/>
              </a:rPr>
              <a:t> </a:t>
            </a:r>
          </a:p>
        </p:txBody>
      </p:sp>
      <p:cxnSp>
        <p:nvCxnSpPr>
          <p:cNvPr id="18" name="Straight Connector 17">
            <a:extLst>
              <a:ext uri="{FF2B5EF4-FFF2-40B4-BE49-F238E27FC236}">
                <a16:creationId xmlns:a16="http://schemas.microsoft.com/office/drawing/2014/main" xmlns="" id="{66F5083D-29AE-44B8-8631-41194D04CC80}"/>
              </a:ext>
            </a:extLst>
          </p:cNvPr>
          <p:cNvCxnSpPr>
            <a:cxnSpLocks/>
          </p:cNvCxnSpPr>
          <p:nvPr/>
        </p:nvCxnSpPr>
        <p:spPr>
          <a:xfrm>
            <a:off x="7010400" y="0"/>
            <a:ext cx="13716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86CC2D7-1801-45CD-8ECE-CF6513BC7DE6}"/>
              </a:ext>
            </a:extLst>
          </p:cNvPr>
          <p:cNvCxnSpPr>
            <a:cxnSpLocks/>
          </p:cNvCxnSpPr>
          <p:nvPr/>
        </p:nvCxnSpPr>
        <p:spPr>
          <a:xfrm>
            <a:off x="7627938" y="0"/>
            <a:ext cx="496887" cy="6635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989160F-CBC6-4D87-890C-79215BAA85BD}"/>
              </a:ext>
            </a:extLst>
          </p:cNvPr>
          <p:cNvCxnSpPr>
            <a:cxnSpLocks/>
          </p:cNvCxnSpPr>
          <p:nvPr/>
        </p:nvCxnSpPr>
        <p:spPr>
          <a:xfrm>
            <a:off x="550863" y="6294438"/>
            <a:ext cx="419100" cy="55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4197679A-1366-4BD9-811B-C523A0A72028}"/>
              </a:ext>
            </a:extLst>
          </p:cNvPr>
          <p:cNvCxnSpPr>
            <a:cxnSpLocks/>
          </p:cNvCxnSpPr>
          <p:nvPr/>
        </p:nvCxnSpPr>
        <p:spPr>
          <a:xfrm>
            <a:off x="293688" y="5129213"/>
            <a:ext cx="1295400" cy="17287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56" name="Title 1">
            <a:extLst>
              <a:ext uri="{FF2B5EF4-FFF2-40B4-BE49-F238E27FC236}">
                <a16:creationId xmlns:a16="http://schemas.microsoft.com/office/drawing/2014/main" xmlns="" id="{22A6620D-2F32-43EF-924E-F5DAE3208A41}"/>
              </a:ext>
            </a:extLst>
          </p:cNvPr>
          <p:cNvSpPr txBox="1">
            <a:spLocks/>
          </p:cNvSpPr>
          <p:nvPr/>
        </p:nvSpPr>
        <p:spPr bwMode="auto">
          <a:xfrm>
            <a:off x="1114425" y="2249488"/>
            <a:ext cx="8043863" cy="1230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8000">
                <a:solidFill>
                  <a:srgbClr val="FFFFFF"/>
                </a:solidFill>
                <a:latin typeface="Casper"/>
                <a:cs typeface="Segoe UI" panose="020B0502040204020203" pitchFamily="34" charset="0"/>
              </a:rPr>
              <a:t>THANK YOU</a:t>
            </a:r>
          </a:p>
        </p:txBody>
      </p:sp>
      <p:sp>
        <p:nvSpPr>
          <p:cNvPr id="2057" name="Diamond 6">
            <a:extLst>
              <a:ext uri="{FF2B5EF4-FFF2-40B4-BE49-F238E27FC236}">
                <a16:creationId xmlns:a16="http://schemas.microsoft.com/office/drawing/2014/main" xmlns="" id="{A5FB1147-1569-4D43-BA05-CAC43D912774}"/>
              </a:ext>
            </a:extLst>
          </p:cNvPr>
          <p:cNvSpPr>
            <a:spLocks noChangeArrowheads="1"/>
          </p:cNvSpPr>
          <p:nvPr/>
        </p:nvSpPr>
        <p:spPr bwMode="auto">
          <a:xfrm>
            <a:off x="1981200"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chemeClr val="bg1"/>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sp>
        <p:nvSpPr>
          <p:cNvPr id="2058" name="Diamond 6">
            <a:extLst>
              <a:ext uri="{FF2B5EF4-FFF2-40B4-BE49-F238E27FC236}">
                <a16:creationId xmlns:a16="http://schemas.microsoft.com/office/drawing/2014/main" xmlns="" id="{9D42DE0C-9FD3-4C00-8738-D5F2D8F8BCBD}"/>
              </a:ext>
            </a:extLst>
          </p:cNvPr>
          <p:cNvSpPr>
            <a:spLocks noChangeArrowheads="1"/>
          </p:cNvSpPr>
          <p:nvPr/>
        </p:nvSpPr>
        <p:spPr bwMode="auto">
          <a:xfrm>
            <a:off x="2174875" y="1214438"/>
            <a:ext cx="1822450" cy="3225800"/>
          </a:xfrm>
          <a:custGeom>
            <a:avLst/>
            <a:gdLst>
              <a:gd name="T0" fmla="*/ 1024905 w 2430463"/>
              <a:gd name="T1" fmla="*/ 2413000 h 3225800"/>
              <a:gd name="T2" fmla="*/ 680147 w 2430463"/>
              <a:gd name="T3" fmla="*/ 3225800 h 3225800"/>
              <a:gd name="T4" fmla="*/ 0 w 2430463"/>
              <a:gd name="T5" fmla="*/ 1612900 h 3225800"/>
              <a:gd name="T6" fmla="*/ 680147 w 2430463"/>
              <a:gd name="T7" fmla="*/ 0 h 3225800"/>
              <a:gd name="T8" fmla="*/ 1024905 w 2430463"/>
              <a:gd name="T9" fmla="*/ 817563 h 3225800"/>
              <a:gd name="T10" fmla="*/ 0 60000 65536"/>
              <a:gd name="T11" fmla="*/ 0 60000 65536"/>
              <a:gd name="T12" fmla="*/ 0 60000 65536"/>
              <a:gd name="T13" fmla="*/ 0 60000 65536"/>
              <a:gd name="T14" fmla="*/ 0 60000 65536"/>
              <a:gd name="T15" fmla="*/ 0 w 2430463"/>
              <a:gd name="T16" fmla="*/ 0 h 3225800"/>
              <a:gd name="T17" fmla="*/ 2430463 w 2430463"/>
              <a:gd name="T18" fmla="*/ 3225800 h 3225800"/>
            </a:gdLst>
            <a:ahLst/>
            <a:cxnLst>
              <a:cxn ang="T10">
                <a:pos x="T0" y="T1"/>
              </a:cxn>
              <a:cxn ang="T11">
                <a:pos x="T2" y="T3"/>
              </a:cxn>
              <a:cxn ang="T12">
                <a:pos x="T4" y="T5"/>
              </a:cxn>
              <a:cxn ang="T13">
                <a:pos x="T6" y="T7"/>
              </a:cxn>
              <a:cxn ang="T14">
                <a:pos x="T8" y="T9"/>
              </a:cxn>
            </a:cxnLst>
            <a:rect l="T15" t="T16" r="T17" b="T18"/>
            <a:pathLst>
              <a:path w="2430463" h="3225800">
                <a:moveTo>
                  <a:pt x="2430463" y="2413000"/>
                </a:moveTo>
                <a:lnTo>
                  <a:pt x="1612900" y="3225800"/>
                </a:lnTo>
                <a:lnTo>
                  <a:pt x="0" y="1612900"/>
                </a:lnTo>
                <a:lnTo>
                  <a:pt x="1612900" y="0"/>
                </a:lnTo>
                <a:lnTo>
                  <a:pt x="2430463" y="817563"/>
                </a:lnTo>
              </a:path>
            </a:pathLst>
          </a:custGeom>
          <a:noFill/>
          <a:ln w="38100" algn="ctr">
            <a:solidFill>
              <a:srgbClr val="FFFFFF"/>
            </a:solidFill>
            <a:miter lim="800000"/>
            <a:headEnd/>
            <a:tailEnd/>
          </a:ln>
          <a:extLst>
            <a:ext uri="{909E8E84-426E-40DD-AFC4-6F175D3DCCD1}">
              <a14:hiddenFill xmlns:a14="http://schemas.microsoft.com/office/drawing/2010/main" xmlns="">
                <a:solidFill>
                  <a:srgbClr val="FFFFFF"/>
                </a:solidFill>
              </a14:hiddenFill>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solidFill>
                <a:srgbClr val="FFFFFF"/>
              </a:solidFill>
              <a:latin typeface="Calibri Light" panose="020F0302020204030204" pitchFamily="34" charset="0"/>
            </a:endParaRPr>
          </a:p>
        </p:txBody>
      </p:sp>
      <p:grpSp>
        <p:nvGrpSpPr>
          <p:cNvPr id="2059" name="Group 28">
            <a:extLst>
              <a:ext uri="{FF2B5EF4-FFF2-40B4-BE49-F238E27FC236}">
                <a16:creationId xmlns:a16="http://schemas.microsoft.com/office/drawing/2014/main" xmlns="" id="{39D7E287-C525-4127-873A-FC17DD1357AF}"/>
              </a:ext>
            </a:extLst>
          </p:cNvPr>
          <p:cNvGrpSpPr>
            <a:grpSpLocks/>
          </p:cNvGrpSpPr>
          <p:nvPr/>
        </p:nvGrpSpPr>
        <p:grpSpPr bwMode="auto">
          <a:xfrm>
            <a:off x="179388" y="152400"/>
            <a:ext cx="306387" cy="1612900"/>
            <a:chOff x="83821" y="0"/>
            <a:chExt cx="219636" cy="903079"/>
          </a:xfrm>
        </p:grpSpPr>
        <p:sp>
          <p:nvSpPr>
            <p:cNvPr id="30" name="Rectangle 29">
              <a:extLst>
                <a:ext uri="{FF2B5EF4-FFF2-40B4-BE49-F238E27FC236}">
                  <a16:creationId xmlns:a16="http://schemas.microsoft.com/office/drawing/2014/main" xmlns="" id="{0823A116-E44C-4693-A295-16FF4C42BDE9}"/>
                </a:ext>
              </a:extLst>
            </p:cNvPr>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a:extLst>
                <a:ext uri="{FF2B5EF4-FFF2-40B4-BE49-F238E27FC236}">
                  <a16:creationId xmlns:a16="http://schemas.microsoft.com/office/drawing/2014/main" xmlns="" id="{A32D3E11-D05F-4883-A839-F438777B49D5}"/>
                </a:ext>
              </a:extLst>
            </p:cNvPr>
            <p:cNvSpPr/>
            <p:nvPr/>
          </p:nvSpPr>
          <p:spPr>
            <a:xfrm>
              <a:off x="84959" y="408874"/>
              <a:ext cx="218498"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a:extLst>
                <a:ext uri="{FF2B5EF4-FFF2-40B4-BE49-F238E27FC236}">
                  <a16:creationId xmlns:a16="http://schemas.microsoft.com/office/drawing/2014/main" xmlns="" id="{3DFD45CE-1ECF-4300-8E00-62C446A4AB4D}"/>
                </a:ext>
              </a:extLst>
            </p:cNvPr>
            <p:cNvSpPr/>
            <p:nvPr/>
          </p:nvSpPr>
          <p:spPr>
            <a:xfrm>
              <a:off x="83821" y="210659"/>
              <a:ext cx="218498"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aphicFrame>
          <p:nvGraphicFramePr>
            <p:cNvPr id="2050" name="Object 18">
              <a:extLst>
                <a:ext uri="{FF2B5EF4-FFF2-40B4-BE49-F238E27FC236}">
                  <a16:creationId xmlns:a16="http://schemas.microsoft.com/office/drawing/2014/main" xmlns="" id="{4D95D803-198C-4A3B-955A-65202DDA40BD}"/>
                </a:ext>
              </a:extLst>
            </p:cNvPr>
            <p:cNvGraphicFramePr>
              <a:graphicFrameLocks noChangeAspect="1"/>
            </p:cNvGraphicFramePr>
            <p:nvPr/>
          </p:nvGraphicFramePr>
          <p:xfrm>
            <a:off x="100420" y="236973"/>
            <a:ext cx="183878" cy="183422"/>
          </p:xfrm>
          <a:graphic>
            <a:graphicData uri="http://schemas.openxmlformats.org/presentationml/2006/ole">
              <p:oleObj spid="_x0000_s2074" name="CorelDRAW" r:id="rId3" imgW="2169000" imgH="2169360" progId="">
                <p:embed/>
              </p:oleObj>
            </a:graphicData>
          </a:graphic>
        </p:graphicFrame>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lstStyle/>
          <a:p>
            <a:r>
              <a:rPr lang="en-US" dirty="0"/>
              <a:t>We’ve already introduced the string data type a few lectures ago. Strings are subtypes of the sequence data type. </a:t>
            </a:r>
          </a:p>
          <a:p>
            <a:r>
              <a:rPr lang="en-US" dirty="0"/>
              <a:t>Strings are written with either single or double quotes encasing a sequence of characters. </a:t>
            </a:r>
          </a:p>
          <a:p>
            <a:endParaRPr lang="en-US" dirty="0"/>
          </a:p>
          <a:p>
            <a:endParaRPr lang="en-US" dirty="0"/>
          </a:p>
          <a:p>
            <a:endParaRPr lang="en-US" dirty="0"/>
          </a:p>
          <a:p>
            <a:r>
              <a:rPr lang="en-US" dirty="0"/>
              <a:t>Note that there is no character data type in Python. A character is simply represented as a string with one character. </a:t>
            </a:r>
          </a:p>
        </p:txBody>
      </p:sp>
      <p:sp>
        <p:nvSpPr>
          <p:cNvPr id="4" name="Rectangle 3"/>
          <p:cNvSpPr/>
          <p:nvPr/>
        </p:nvSpPr>
        <p:spPr>
          <a:xfrm>
            <a:off x="1636153" y="3893578"/>
            <a:ext cx="4572000" cy="646331"/>
          </a:xfrm>
          <a:prstGeom prst="rect">
            <a:avLst/>
          </a:prstGeom>
        </p:spPr>
        <p:txBody>
          <a:bodyPr>
            <a:spAutoFit/>
          </a:bodyPr>
          <a:lstStyle/>
          <a:p>
            <a:r>
              <a:rPr lang="en-US" dirty="0">
                <a:latin typeface="Courier New" panose="02070309020205020404" pitchFamily="49" charset="0"/>
              </a:rPr>
              <a:t>s1 </a:t>
            </a:r>
            <a:r>
              <a:rPr lang="en-US" b="1" dirty="0">
                <a:latin typeface="Courier New" panose="02070309020205020404" pitchFamily="49" charset="0"/>
              </a:rPr>
              <a:t>=</a:t>
            </a:r>
            <a:r>
              <a:rPr lang="en-US" dirty="0">
                <a:latin typeface="Courier New" panose="02070309020205020404" pitchFamily="49" charset="0"/>
              </a:rPr>
              <a:t> 'This is a string!' </a:t>
            </a:r>
            <a:br>
              <a:rPr lang="en-US" dirty="0">
                <a:latin typeface="Courier New" panose="02070309020205020404" pitchFamily="49" charset="0"/>
              </a:rPr>
            </a:br>
            <a:r>
              <a:rPr lang="en-US" dirty="0">
                <a:latin typeface="Courier New" panose="02070309020205020404" pitchFamily="49" charset="0"/>
              </a:rPr>
              <a:t>s2 </a:t>
            </a:r>
            <a:r>
              <a:rPr lang="en-US" b="1" dirty="0">
                <a:latin typeface="Courier New" panose="02070309020205020404" pitchFamily="49" charset="0"/>
              </a:rPr>
              <a:t>=</a:t>
            </a:r>
            <a:r>
              <a:rPr lang="en-US" dirty="0">
                <a:latin typeface="Courier New" panose="02070309020205020404" pitchFamily="49" charset="0"/>
              </a:rPr>
              <a:t> "Python is so awesome."</a:t>
            </a:r>
            <a:endParaRPr lang="en-US" dirty="0"/>
          </a:p>
        </p:txBody>
      </p:sp>
    </p:spTree>
    <p:extLst>
      <p:ext uri="{BB962C8B-B14F-4D97-AF65-F5344CB8AC3E}">
        <p14:creationId xmlns:p14="http://schemas.microsoft.com/office/powerpoint/2010/main" xmlns="" val="378036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Strings</a:t>
            </a:r>
          </a:p>
        </p:txBody>
      </p:sp>
      <p:sp>
        <p:nvSpPr>
          <p:cNvPr id="3" name="Content Placeholder 2"/>
          <p:cNvSpPr>
            <a:spLocks noGrp="1"/>
          </p:cNvSpPr>
          <p:nvPr>
            <p:ph idx="1"/>
          </p:nvPr>
        </p:nvSpPr>
        <p:spPr/>
        <p:txBody>
          <a:bodyPr/>
          <a:lstStyle/>
          <a:p>
            <a:r>
              <a:rPr lang="en-US" dirty="0"/>
              <a:t>As a subtype of the sequence data type, strings can be accessed element-wise as they are technically just sequences of character elements. </a:t>
            </a:r>
          </a:p>
          <a:p>
            <a:r>
              <a:rPr lang="en-US" dirty="0"/>
              <a:t>We can index with typical bracket notation, as well as perform slicing. </a:t>
            </a:r>
          </a:p>
        </p:txBody>
      </p:sp>
      <p:sp>
        <p:nvSpPr>
          <p:cNvPr id="4" name="Rectangle 3"/>
          <p:cNvSpPr/>
          <p:nvPr/>
        </p:nvSpPr>
        <p:spPr>
          <a:xfrm>
            <a:off x="1475509" y="3628274"/>
            <a:ext cx="4572000" cy="1477328"/>
          </a:xfrm>
          <a:prstGeom prst="rect">
            <a:avLst/>
          </a:prstGeom>
        </p:spPr>
        <p:txBody>
          <a:bodyPr>
            <a:spAutoFit/>
          </a:bodyPr>
          <a:lstStyle/>
          <a:p>
            <a:r>
              <a:rPr lang="en-US" sz="1500" b="1" dirty="0">
                <a:latin typeface="Courier New" panose="02070309020205020404" pitchFamily="49" charset="0"/>
              </a:rPr>
              <a:t>&gt;&gt;&gt;</a:t>
            </a:r>
            <a:r>
              <a:rPr lang="en-US" sz="1500" dirty="0">
                <a:latin typeface="Courier New" panose="02070309020205020404" pitchFamily="49" charset="0"/>
              </a:rPr>
              <a:t> s1 </a:t>
            </a:r>
            <a:r>
              <a:rPr lang="en-US" sz="1500" b="1" dirty="0">
                <a:latin typeface="Courier New" panose="02070309020205020404" pitchFamily="49" charset="0"/>
              </a:rPr>
              <a:t>=</a:t>
            </a:r>
            <a:r>
              <a:rPr lang="en-US" sz="1500" dirty="0">
                <a:latin typeface="Courier New" panose="02070309020205020404" pitchFamily="49" charset="0"/>
              </a:rPr>
              <a:t> "This is a string!"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s2 </a:t>
            </a:r>
            <a:r>
              <a:rPr lang="en-US" sz="1500" b="1" dirty="0">
                <a:latin typeface="Courier New" panose="02070309020205020404" pitchFamily="49" charset="0"/>
              </a:rPr>
              <a:t>=</a:t>
            </a:r>
            <a:r>
              <a:rPr lang="en-US" sz="1500" dirty="0">
                <a:latin typeface="Courier New" panose="02070309020205020404" pitchFamily="49" charset="0"/>
              </a:rPr>
              <a:t> "Python is so awesome."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a:t>
            </a:r>
            <a:r>
              <a:rPr lang="en-US" sz="1500" b="1" dirty="0">
                <a:latin typeface="Courier New" panose="02070309020205020404" pitchFamily="49" charset="0"/>
              </a:rPr>
              <a:t>print</a:t>
            </a:r>
            <a:r>
              <a:rPr lang="en-US" sz="1500" dirty="0">
                <a:latin typeface="Courier New" panose="02070309020205020404" pitchFamily="49" charset="0"/>
              </a:rPr>
              <a:t> s1</a:t>
            </a:r>
            <a:r>
              <a:rPr lang="en-US" sz="1500" b="1" dirty="0">
                <a:latin typeface="Courier New" panose="02070309020205020404" pitchFamily="49" charset="0"/>
              </a:rPr>
              <a:t>[</a:t>
            </a:r>
            <a:r>
              <a:rPr lang="en-US" sz="1500" dirty="0">
                <a:latin typeface="Courier New" panose="02070309020205020404" pitchFamily="49" charset="0"/>
              </a:rPr>
              <a:t>3</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s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a:t>
            </a:r>
            <a:r>
              <a:rPr lang="en-US" sz="1500" b="1" dirty="0">
                <a:latin typeface="Courier New" panose="02070309020205020404" pitchFamily="49" charset="0"/>
              </a:rPr>
              <a:t>print</a:t>
            </a:r>
            <a:r>
              <a:rPr lang="en-US" sz="1500" dirty="0">
                <a:latin typeface="Courier New" panose="02070309020205020404" pitchFamily="49" charset="0"/>
              </a:rPr>
              <a:t> s2</a:t>
            </a:r>
            <a:r>
              <a:rPr lang="en-US" sz="1500" b="1" dirty="0">
                <a:latin typeface="Courier New" panose="02070309020205020404" pitchFamily="49" charset="0"/>
              </a:rPr>
              <a:t>[</a:t>
            </a:r>
            <a:r>
              <a:rPr lang="en-US" sz="1500" dirty="0">
                <a:latin typeface="Courier New" panose="02070309020205020404" pitchFamily="49" charset="0"/>
              </a:rPr>
              <a:t>5</a:t>
            </a:r>
            <a:r>
              <a:rPr lang="en-US" sz="1500" b="1" dirty="0">
                <a:latin typeface="Courier New" panose="02070309020205020404" pitchFamily="49" charset="0"/>
              </a:rPr>
              <a:t>:</a:t>
            </a:r>
            <a:r>
              <a:rPr lang="en-US" sz="1500" dirty="0">
                <a:latin typeface="Courier New" panose="02070309020205020404" pitchFamily="49" charset="0"/>
              </a:rPr>
              <a:t>15</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n is so aw</a:t>
            </a:r>
            <a:endParaRPr lang="en-US" sz="1500" dirty="0"/>
          </a:p>
        </p:txBody>
      </p:sp>
    </p:spTree>
    <p:extLst>
      <p:ext uri="{BB962C8B-B14F-4D97-AF65-F5344CB8AC3E}">
        <p14:creationId xmlns:p14="http://schemas.microsoft.com/office/powerpoint/2010/main" xmlns="" val="1658670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Modifying strings</a:t>
            </a:r>
          </a:p>
        </p:txBody>
      </p:sp>
      <p:sp>
        <p:nvSpPr>
          <p:cNvPr id="3" name="Content Placeholder 2"/>
          <p:cNvSpPr>
            <a:spLocks noGrp="1"/>
          </p:cNvSpPr>
          <p:nvPr>
            <p:ph idx="1"/>
          </p:nvPr>
        </p:nvSpPr>
        <p:spPr/>
        <p:txBody>
          <a:bodyPr/>
          <a:lstStyle/>
          <a:p>
            <a:r>
              <a:rPr lang="en-US" dirty="0"/>
              <a:t>Strings are </a:t>
            </a:r>
            <a:r>
              <a:rPr lang="en-US" i="1" dirty="0"/>
              <a:t>immutable</a:t>
            </a:r>
            <a:r>
              <a:rPr lang="en-US" dirty="0"/>
              <a:t> – you cannot update the value of an existing string object. However, you can reassign your variable name to a new string object to perform an “update”. </a:t>
            </a:r>
          </a:p>
        </p:txBody>
      </p:sp>
      <p:sp>
        <p:nvSpPr>
          <p:cNvPr id="4" name="Rectangle 3"/>
          <p:cNvSpPr/>
          <p:nvPr/>
        </p:nvSpPr>
        <p:spPr>
          <a:xfrm>
            <a:off x="1006064" y="4095311"/>
            <a:ext cx="4572000" cy="553998"/>
          </a:xfrm>
          <a:prstGeom prst="rect">
            <a:avLst/>
          </a:prstGeom>
        </p:spPr>
        <p:txBody>
          <a:bodyPr>
            <a:spAutoFit/>
          </a:bodyPr>
          <a:lstStyle/>
          <a:p>
            <a:r>
              <a:rPr lang="en-US" sz="1500" dirty="0">
                <a:latin typeface="Courier New" panose="02070309020205020404" pitchFamily="49" charset="0"/>
              </a:rPr>
              <a:t>&gt;&gt;&gt; s1 = "Python is so awesome." </a:t>
            </a:r>
            <a:br>
              <a:rPr lang="en-US" sz="1500" dirty="0">
                <a:latin typeface="Courier New" panose="02070309020205020404" pitchFamily="49" charset="0"/>
              </a:rPr>
            </a:br>
            <a:r>
              <a:rPr lang="en-US" sz="1500" dirty="0">
                <a:latin typeface="Courier New" panose="02070309020205020404" pitchFamily="49" charset="0"/>
              </a:rPr>
              <a:t>&gt;&gt;&gt; s1 = "Python is so cool."</a:t>
            </a:r>
            <a:endParaRPr lang="en-US" sz="1500" dirty="0"/>
          </a:p>
        </p:txBody>
      </p:sp>
      <p:sp>
        <p:nvSpPr>
          <p:cNvPr id="5" name="TextBox 4"/>
          <p:cNvSpPr txBox="1"/>
          <p:nvPr/>
        </p:nvSpPr>
        <p:spPr>
          <a:xfrm>
            <a:off x="6819034" y="3570270"/>
            <a:ext cx="1916807" cy="300082"/>
          </a:xfrm>
          <a:prstGeom prst="rect">
            <a:avLst/>
          </a:prstGeom>
          <a:noFill/>
          <a:ln>
            <a:solidFill>
              <a:schemeClr val="accent1">
                <a:lumMod val="60000"/>
                <a:lumOff val="40000"/>
              </a:schemeClr>
            </a:solidFill>
          </a:ln>
        </p:spPr>
        <p:txBody>
          <a:bodyPr wrap="none" rtlCol="0">
            <a:spAutoFit/>
          </a:bodyPr>
          <a:lstStyle/>
          <a:p>
            <a:r>
              <a:rPr lang="en-US" sz="1350" dirty="0"/>
              <a:t>“Python is so awesome.”</a:t>
            </a:r>
          </a:p>
        </p:txBody>
      </p:sp>
      <p:sp>
        <p:nvSpPr>
          <p:cNvPr id="6" name="TextBox 5"/>
          <p:cNvSpPr txBox="1"/>
          <p:nvPr/>
        </p:nvSpPr>
        <p:spPr>
          <a:xfrm>
            <a:off x="5424055" y="3558729"/>
            <a:ext cx="357790" cy="323165"/>
          </a:xfrm>
          <a:prstGeom prst="rect">
            <a:avLst/>
          </a:prstGeom>
          <a:noFill/>
        </p:spPr>
        <p:txBody>
          <a:bodyPr wrap="none" rtlCol="0">
            <a:spAutoFit/>
          </a:bodyPr>
          <a:lstStyle/>
          <a:p>
            <a:r>
              <a:rPr lang="en-US" sz="1500" dirty="0"/>
              <a:t>s1</a:t>
            </a:r>
          </a:p>
        </p:txBody>
      </p:sp>
      <p:cxnSp>
        <p:nvCxnSpPr>
          <p:cNvPr id="8" name="Straight Arrow Connector 7"/>
          <p:cNvCxnSpPr>
            <a:stCxn id="6" idx="3"/>
            <a:endCxn id="5" idx="1"/>
          </p:cNvCxnSpPr>
          <p:nvPr/>
        </p:nvCxnSpPr>
        <p:spPr>
          <a:xfrm>
            <a:off x="5732072" y="3708770"/>
            <a:ext cx="10869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5424055" y="4810410"/>
            <a:ext cx="357790" cy="323165"/>
          </a:xfrm>
          <a:prstGeom prst="rect">
            <a:avLst/>
          </a:prstGeom>
          <a:noFill/>
        </p:spPr>
        <p:txBody>
          <a:bodyPr wrap="none" rtlCol="0">
            <a:spAutoFit/>
          </a:bodyPr>
          <a:lstStyle/>
          <a:p>
            <a:r>
              <a:rPr lang="en-US" sz="1500" dirty="0"/>
              <a:t>s1</a:t>
            </a:r>
          </a:p>
        </p:txBody>
      </p:sp>
      <p:sp>
        <p:nvSpPr>
          <p:cNvPr id="13" name="TextBox 12"/>
          <p:cNvSpPr txBox="1"/>
          <p:nvPr/>
        </p:nvSpPr>
        <p:spPr>
          <a:xfrm>
            <a:off x="6819034" y="4821952"/>
            <a:ext cx="1916807" cy="300082"/>
          </a:xfrm>
          <a:prstGeom prst="rect">
            <a:avLst/>
          </a:prstGeom>
          <a:noFill/>
          <a:ln>
            <a:solidFill>
              <a:schemeClr val="accent1">
                <a:lumMod val="60000"/>
                <a:lumOff val="40000"/>
              </a:schemeClr>
            </a:solidFill>
          </a:ln>
        </p:spPr>
        <p:txBody>
          <a:bodyPr wrap="none" rtlCol="0">
            <a:spAutoFit/>
          </a:bodyPr>
          <a:lstStyle/>
          <a:p>
            <a:r>
              <a:rPr lang="en-US" sz="1350" dirty="0"/>
              <a:t>“Python is so awesome.”</a:t>
            </a:r>
          </a:p>
        </p:txBody>
      </p:sp>
      <p:sp>
        <p:nvSpPr>
          <p:cNvPr id="14" name="TextBox 13"/>
          <p:cNvSpPr txBox="1"/>
          <p:nvPr/>
        </p:nvSpPr>
        <p:spPr>
          <a:xfrm>
            <a:off x="6819034" y="5381521"/>
            <a:ext cx="1538178" cy="300082"/>
          </a:xfrm>
          <a:prstGeom prst="rect">
            <a:avLst/>
          </a:prstGeom>
          <a:noFill/>
          <a:ln>
            <a:solidFill>
              <a:schemeClr val="accent1">
                <a:lumMod val="60000"/>
                <a:lumOff val="40000"/>
              </a:schemeClr>
            </a:solidFill>
          </a:ln>
        </p:spPr>
        <p:txBody>
          <a:bodyPr wrap="none" rtlCol="0">
            <a:spAutoFit/>
          </a:bodyPr>
          <a:lstStyle/>
          <a:p>
            <a:r>
              <a:rPr lang="en-US" sz="1350" dirty="0"/>
              <a:t>“Python is so cool.”</a:t>
            </a:r>
          </a:p>
        </p:txBody>
      </p:sp>
      <p:cxnSp>
        <p:nvCxnSpPr>
          <p:cNvPr id="16" name="Straight Arrow Connector 15"/>
          <p:cNvCxnSpPr>
            <a:stCxn id="12" idx="3"/>
            <a:endCxn id="14" idx="1"/>
          </p:cNvCxnSpPr>
          <p:nvPr/>
        </p:nvCxnSpPr>
        <p:spPr>
          <a:xfrm>
            <a:off x="5732072" y="4960451"/>
            <a:ext cx="1086962" cy="559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50036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924800" cy="609600"/>
          </a:xfrm>
        </p:spPr>
        <p:txBody>
          <a:bodyPr/>
          <a:lstStyle/>
          <a:p>
            <a:r>
              <a:rPr lang="en-US" dirty="0"/>
              <a:t>Modifying strings</a:t>
            </a:r>
          </a:p>
        </p:txBody>
      </p:sp>
      <p:sp>
        <p:nvSpPr>
          <p:cNvPr id="3" name="Content Placeholder 2"/>
          <p:cNvSpPr>
            <a:spLocks noGrp="1"/>
          </p:cNvSpPr>
          <p:nvPr>
            <p:ph idx="1"/>
          </p:nvPr>
        </p:nvSpPr>
        <p:spPr>
          <a:xfrm>
            <a:off x="914400" y="1447800"/>
            <a:ext cx="8001000" cy="4495800"/>
          </a:xfrm>
        </p:spPr>
        <p:txBody>
          <a:bodyPr>
            <a:normAutofit/>
          </a:bodyPr>
          <a:lstStyle/>
          <a:p>
            <a:pPr marL="0" indent="0">
              <a:buNone/>
            </a:pPr>
            <a:r>
              <a:rPr lang="en-US" dirty="0"/>
              <a:t>Alternatively, we could have done the following: </a:t>
            </a:r>
          </a:p>
          <a:p>
            <a:endParaRPr lang="en-US" dirty="0"/>
          </a:p>
          <a:p>
            <a:endParaRPr lang="en-US" dirty="0"/>
          </a:p>
          <a:p>
            <a:pPr marL="0" indent="0">
              <a:buNone/>
            </a:pPr>
            <a:r>
              <a:rPr lang="en-US" dirty="0"/>
              <a:t>This will create a substring “Python is so ”, which is concatenated with “cool.”, stored in memory and associated with the name s1. </a:t>
            </a:r>
          </a:p>
          <a:p>
            <a:pPr marL="0" indent="0">
              <a:buNone/>
            </a:pPr>
            <a:r>
              <a:rPr lang="en-US" dirty="0"/>
              <a:t>The “+” operator can be used with two string objects to concatenate them together. The “*” operator can be used to concatenate multiple copies of a single string object. </a:t>
            </a:r>
          </a:p>
          <a:p>
            <a:pPr marL="0" indent="0">
              <a:buNone/>
            </a:pPr>
            <a:r>
              <a:rPr lang="en-US" dirty="0"/>
              <a:t>We also have </a:t>
            </a:r>
            <a:r>
              <a:rPr lang="en-US" sz="1500" dirty="0">
                <a:latin typeface="Courier New" panose="02070309020205020404" pitchFamily="49" charset="0"/>
                <a:cs typeface="Courier New" panose="02070309020205020404" pitchFamily="49" charset="0"/>
              </a:rPr>
              <a:t>in</a:t>
            </a:r>
            <a:r>
              <a:rPr lang="en-US" dirty="0"/>
              <a:t> and </a:t>
            </a:r>
            <a:r>
              <a:rPr lang="en-US" sz="1500" dirty="0">
                <a:latin typeface="Courier New" panose="02070309020205020404" pitchFamily="49" charset="0"/>
                <a:cs typeface="Courier New" panose="02070309020205020404" pitchFamily="49" charset="0"/>
              </a:rPr>
              <a:t>not in </a:t>
            </a:r>
            <a:r>
              <a:rPr lang="en-US" dirty="0"/>
              <a:t>available for testing character membership within a string. </a:t>
            </a:r>
          </a:p>
          <a:p>
            <a:endParaRPr lang="en-US" dirty="0"/>
          </a:p>
        </p:txBody>
      </p:sp>
      <p:sp>
        <p:nvSpPr>
          <p:cNvPr id="5" name="Rectangle 4"/>
          <p:cNvSpPr/>
          <p:nvPr/>
        </p:nvSpPr>
        <p:spPr>
          <a:xfrm>
            <a:off x="1202747" y="2057400"/>
            <a:ext cx="4572000" cy="553998"/>
          </a:xfrm>
          <a:prstGeom prst="rect">
            <a:avLst/>
          </a:prstGeom>
        </p:spPr>
        <p:txBody>
          <a:bodyPr>
            <a:spAutoFit/>
          </a:bodyPr>
          <a:lstStyle/>
          <a:p>
            <a:r>
              <a:rPr lang="en-US" sz="1500" b="1" dirty="0">
                <a:latin typeface="Courier New" panose="02070309020205020404" pitchFamily="49" charset="0"/>
              </a:rPr>
              <a:t>&gt;&gt;&gt;</a:t>
            </a:r>
            <a:r>
              <a:rPr lang="en-US" sz="1500" dirty="0">
                <a:latin typeface="Courier New" panose="02070309020205020404" pitchFamily="49" charset="0"/>
              </a:rPr>
              <a:t> s1 </a:t>
            </a:r>
            <a:r>
              <a:rPr lang="en-US" sz="1500" b="1" dirty="0">
                <a:latin typeface="Courier New" panose="02070309020205020404" pitchFamily="49" charset="0"/>
              </a:rPr>
              <a:t>=</a:t>
            </a:r>
            <a:r>
              <a:rPr lang="en-US" sz="1500" dirty="0">
                <a:latin typeface="Courier New" panose="02070309020205020404" pitchFamily="49" charset="0"/>
              </a:rPr>
              <a:t> "Python is so awesome."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s1 </a:t>
            </a:r>
            <a:r>
              <a:rPr lang="en-US" sz="1500" b="1" dirty="0">
                <a:latin typeface="Courier New" panose="02070309020205020404" pitchFamily="49" charset="0"/>
              </a:rPr>
              <a:t>=</a:t>
            </a:r>
            <a:r>
              <a:rPr lang="en-US" sz="1500" dirty="0">
                <a:latin typeface="Courier New" panose="02070309020205020404" pitchFamily="49" charset="0"/>
              </a:rPr>
              <a:t> s1</a:t>
            </a:r>
            <a:r>
              <a:rPr lang="en-US" sz="1500" b="1" dirty="0">
                <a:latin typeface="Courier New" panose="02070309020205020404" pitchFamily="49" charset="0"/>
              </a:rPr>
              <a:t>[:</a:t>
            </a:r>
            <a:r>
              <a:rPr lang="en-US" sz="1500" dirty="0">
                <a:latin typeface="Courier New" panose="02070309020205020404" pitchFamily="49" charset="0"/>
              </a:rPr>
              <a:t>13</a:t>
            </a:r>
            <a:r>
              <a:rPr lang="en-US" sz="1500" b="1" dirty="0">
                <a:latin typeface="Courier New" panose="02070309020205020404" pitchFamily="49" charset="0"/>
              </a:rPr>
              <a:t>]</a:t>
            </a:r>
            <a:r>
              <a:rPr lang="en-US" sz="1500" dirty="0">
                <a:latin typeface="Courier New" panose="02070309020205020404" pitchFamily="49" charset="0"/>
              </a:rPr>
              <a:t> </a:t>
            </a:r>
            <a:r>
              <a:rPr lang="en-US" sz="1500" b="1" dirty="0">
                <a:latin typeface="Courier New" panose="02070309020205020404" pitchFamily="49" charset="0"/>
              </a:rPr>
              <a:t>+</a:t>
            </a:r>
            <a:r>
              <a:rPr lang="en-US" sz="1500" dirty="0">
                <a:latin typeface="Courier New" panose="02070309020205020404" pitchFamily="49" charset="0"/>
              </a:rPr>
              <a:t> "cool."</a:t>
            </a:r>
            <a:endParaRPr lang="en-US" sz="1500" dirty="0"/>
          </a:p>
        </p:txBody>
      </p:sp>
    </p:spTree>
    <p:extLst>
      <p:ext uri="{BB962C8B-B14F-4D97-AF65-F5344CB8AC3E}">
        <p14:creationId xmlns:p14="http://schemas.microsoft.com/office/powerpoint/2010/main" xmlns="" val="1908464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Escape characters </a:t>
            </a:r>
          </a:p>
        </p:txBody>
      </p:sp>
      <p:sp>
        <p:nvSpPr>
          <p:cNvPr id="3" name="Content Placeholder 2"/>
          <p:cNvSpPr>
            <a:spLocks noGrp="1"/>
          </p:cNvSpPr>
          <p:nvPr>
            <p:ph idx="1"/>
          </p:nvPr>
        </p:nvSpPr>
        <p:spPr/>
        <p:txBody>
          <a:bodyPr/>
          <a:lstStyle/>
          <a:p>
            <a:r>
              <a:rPr lang="en-US" dirty="0"/>
              <a:t>As a side note, there are a number of escape characters supported by Python strings. The most common ones are: </a:t>
            </a:r>
          </a:p>
          <a:p>
            <a:pPr>
              <a:buFont typeface="Arial" panose="020B0604020202020204" pitchFamily="34" charset="0"/>
              <a:buChar char="•"/>
            </a:pPr>
            <a:r>
              <a:rPr lang="en-US" dirty="0"/>
              <a:t> ‘\n’ – newline</a:t>
            </a:r>
          </a:p>
          <a:p>
            <a:pPr>
              <a:buFont typeface="Arial" panose="020B0604020202020204" pitchFamily="34" charset="0"/>
              <a:buChar char="•"/>
            </a:pPr>
            <a:r>
              <a:rPr lang="en-US" dirty="0"/>
              <a:t> ‘\s’ – space</a:t>
            </a:r>
          </a:p>
          <a:p>
            <a:pPr>
              <a:buFont typeface="Arial" panose="020B0604020202020204" pitchFamily="34" charset="0"/>
              <a:buChar char="•"/>
            </a:pPr>
            <a:r>
              <a:rPr lang="en-US" dirty="0"/>
              <a:t> ‘\t’ – tab</a:t>
            </a:r>
          </a:p>
          <a:p>
            <a:pPr marL="0" indent="0">
              <a:buNone/>
            </a:pPr>
            <a:endParaRPr lang="en-US" dirty="0"/>
          </a:p>
        </p:txBody>
      </p:sp>
    </p:spTree>
    <p:extLst>
      <p:ext uri="{BB962C8B-B14F-4D97-AF65-F5344CB8AC3E}">
        <p14:creationId xmlns:p14="http://schemas.microsoft.com/office/powerpoint/2010/main" xmlns="" val="28005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r>
              <a:rPr lang="en-US" dirty="0"/>
              <a:t>Python includes a number of built-in string methods that are incredibly useful for string manipulation. Note that these </a:t>
            </a:r>
            <a:r>
              <a:rPr lang="en-US" i="1" dirty="0"/>
              <a:t>return</a:t>
            </a:r>
            <a:r>
              <a:rPr lang="en-US" dirty="0"/>
              <a:t> the modified string value; we cannot change the string’s value in place because they’re immutable!</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s.upper</a:t>
            </a:r>
            <a:r>
              <a:rPr lang="en-US" dirty="0">
                <a:latin typeface="Courier New" panose="02070309020205020404" pitchFamily="49" charset="0"/>
                <a:cs typeface="Courier New" panose="02070309020205020404" pitchFamily="49" charset="0"/>
              </a:rPr>
              <a:t>() </a:t>
            </a:r>
            <a:r>
              <a:rPr lang="en-US" dirty="0"/>
              <a:t>and  </a:t>
            </a:r>
            <a:r>
              <a:rPr lang="en-US" dirty="0" err="1">
                <a:latin typeface="Courier New" panose="02070309020205020404" pitchFamily="49" charset="0"/>
                <a:cs typeface="Courier New" panose="02070309020205020404" pitchFamily="49" charset="0"/>
              </a:rPr>
              <a:t>s.lower</a:t>
            </a:r>
            <a:r>
              <a:rPr lang="en-US" dirty="0">
                <a:latin typeface="Courier New" panose="02070309020205020404" pitchFamily="49" charset="0"/>
                <a:cs typeface="Courier New" panose="02070309020205020404" pitchFamily="49" charset="0"/>
              </a:rPr>
              <a:t>()</a:t>
            </a:r>
          </a:p>
        </p:txBody>
      </p:sp>
      <p:sp>
        <p:nvSpPr>
          <p:cNvPr id="4" name="Rectangle 3"/>
          <p:cNvSpPr/>
          <p:nvPr/>
        </p:nvSpPr>
        <p:spPr>
          <a:xfrm>
            <a:off x="1545648" y="3827779"/>
            <a:ext cx="4572000" cy="1246495"/>
          </a:xfrm>
          <a:prstGeom prst="rect">
            <a:avLst/>
          </a:prstGeom>
        </p:spPr>
        <p:txBody>
          <a:bodyPr>
            <a:spAutoFit/>
          </a:bodyPr>
          <a:lstStyle/>
          <a:p>
            <a:r>
              <a:rPr lang="en-US" sz="1500" b="1" dirty="0">
                <a:latin typeface="Courier New" panose="02070309020205020404" pitchFamily="49" charset="0"/>
              </a:rPr>
              <a:t>&gt;&gt;&gt;</a:t>
            </a:r>
            <a:r>
              <a:rPr lang="en-US" sz="1500" dirty="0">
                <a:latin typeface="Courier New" panose="02070309020205020404" pitchFamily="49" charset="0"/>
              </a:rPr>
              <a:t> s1 </a:t>
            </a:r>
            <a:r>
              <a:rPr lang="en-US" sz="1500" b="1" dirty="0">
                <a:latin typeface="Courier New" panose="02070309020205020404" pitchFamily="49" charset="0"/>
              </a:rPr>
              <a:t>=</a:t>
            </a:r>
            <a:r>
              <a:rPr lang="en-US" sz="1500" dirty="0">
                <a:latin typeface="Courier New" panose="02070309020205020404" pitchFamily="49" charset="0"/>
              </a:rPr>
              <a:t> "Python is so awesome."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a:t>
            </a:r>
            <a:r>
              <a:rPr lang="en-US" sz="1500" b="1" dirty="0">
                <a:latin typeface="Courier New" panose="02070309020205020404" pitchFamily="49" charset="0"/>
              </a:rPr>
              <a:t>print</a:t>
            </a:r>
            <a:r>
              <a:rPr lang="en-US" sz="1500" dirty="0">
                <a:latin typeface="Courier New" panose="02070309020205020404" pitchFamily="49" charset="0"/>
              </a:rPr>
              <a:t> s1</a:t>
            </a:r>
            <a:r>
              <a:rPr lang="en-US" sz="1500" b="1" dirty="0">
                <a:latin typeface="Courier New" panose="02070309020205020404" pitchFamily="49" charset="0"/>
              </a:rPr>
              <a:t>.</a:t>
            </a:r>
            <a:r>
              <a:rPr lang="en-US" sz="1500" dirty="0">
                <a:latin typeface="Courier New" panose="02070309020205020404" pitchFamily="49" charset="0"/>
              </a:rPr>
              <a:t>upper</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PYTHON IS SO AWESOME</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a:t>
            </a:r>
            <a:r>
              <a:rPr lang="en-US" sz="1500" b="1" dirty="0">
                <a:latin typeface="Courier New" panose="02070309020205020404" pitchFamily="49" charset="0"/>
              </a:rPr>
              <a:t>print</a:t>
            </a:r>
            <a:r>
              <a:rPr lang="en-US" sz="1500" dirty="0">
                <a:latin typeface="Courier New" panose="02070309020205020404" pitchFamily="49" charset="0"/>
              </a:rPr>
              <a:t> s1</a:t>
            </a:r>
            <a:r>
              <a:rPr lang="en-US" sz="1500" b="1" dirty="0">
                <a:latin typeface="Courier New" panose="02070309020205020404" pitchFamily="49" charset="0"/>
              </a:rPr>
              <a:t>.</a:t>
            </a:r>
            <a:r>
              <a:rPr lang="en-US" sz="1500" dirty="0">
                <a:latin typeface="Courier New" panose="02070309020205020404" pitchFamily="49" charset="0"/>
              </a:rPr>
              <a:t>lower</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python is so awesome</a:t>
            </a:r>
            <a:r>
              <a:rPr lang="en-US" sz="1500" b="1" dirty="0">
                <a:latin typeface="Courier New" panose="02070309020205020404" pitchFamily="49" charset="0"/>
              </a:rPr>
              <a:t>.</a:t>
            </a:r>
            <a:endParaRPr lang="en-US" sz="1500" dirty="0"/>
          </a:p>
        </p:txBody>
      </p:sp>
    </p:spTree>
    <p:extLst>
      <p:ext uri="{BB962C8B-B14F-4D97-AF65-F5344CB8AC3E}">
        <p14:creationId xmlns:p14="http://schemas.microsoft.com/office/powerpoint/2010/main" xmlns="" val="3868605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Built-in string methods</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s.isalpha</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s.isdigit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s.isalnum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s.isspace</a:t>
            </a:r>
            <a:r>
              <a:rPr lang="en-US" dirty="0">
                <a:latin typeface="Courier New" panose="02070309020205020404" pitchFamily="49" charset="0"/>
                <a:cs typeface="Courier New" panose="02070309020205020404" pitchFamily="49" charset="0"/>
              </a:rPr>
              <a:t>() </a:t>
            </a:r>
            <a:r>
              <a:rPr lang="en-US" dirty="0"/>
              <a:t>– return True if string </a:t>
            </a:r>
            <a:r>
              <a:rPr lang="en-US" i="1" dirty="0"/>
              <a:t>s</a:t>
            </a:r>
            <a:r>
              <a:rPr lang="en-US" dirty="0"/>
              <a:t> is composed of alphabetic characters, digits, either alphabetic and/or digits, and entirely whitespace characters, respectively. </a:t>
            </a:r>
          </a:p>
          <a:p>
            <a:pPr>
              <a:buFont typeface="Arial" panose="020B0604020202020204" pitchFamily="34" charset="0"/>
              <a:buChar char="•"/>
            </a:pPr>
            <a:r>
              <a:rPr lang="en-US" dirty="0"/>
              <a:t> </a:t>
            </a:r>
            <a:r>
              <a:rPr lang="en-US" dirty="0" err="1">
                <a:latin typeface="Courier New" panose="02070309020205020404" pitchFamily="49" charset="0"/>
                <a:cs typeface="Courier New" panose="02070309020205020404" pitchFamily="49" charset="0"/>
              </a:rPr>
              <a:t>s.islower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s.isupper</a:t>
            </a:r>
            <a:r>
              <a:rPr lang="en-US" dirty="0">
                <a:latin typeface="Courier New" panose="02070309020205020404" pitchFamily="49" charset="0"/>
                <a:cs typeface="Courier New" panose="02070309020205020404" pitchFamily="49" charset="0"/>
              </a:rPr>
              <a:t>() </a:t>
            </a:r>
            <a:r>
              <a:rPr lang="en-US" dirty="0"/>
              <a:t>– return True if string </a:t>
            </a:r>
            <a:r>
              <a:rPr lang="en-US" i="1" dirty="0"/>
              <a:t>s</a:t>
            </a:r>
            <a:r>
              <a:rPr lang="en-US" dirty="0"/>
              <a:t> is all lowercase and all uppercase, respectively. </a:t>
            </a:r>
          </a:p>
        </p:txBody>
      </p:sp>
      <p:sp>
        <p:nvSpPr>
          <p:cNvPr id="4" name="Rectangle 3"/>
          <p:cNvSpPr/>
          <p:nvPr/>
        </p:nvSpPr>
        <p:spPr>
          <a:xfrm>
            <a:off x="2363933" y="3941135"/>
            <a:ext cx="4572000" cy="1938992"/>
          </a:xfrm>
          <a:prstGeom prst="rect">
            <a:avLst/>
          </a:prstGeom>
        </p:spPr>
        <p:txBody>
          <a:bodyPr>
            <a:spAutoFit/>
          </a:bodyPr>
          <a:lstStyle/>
          <a:p>
            <a:r>
              <a:rPr lang="en-US" sz="1500" b="1" dirty="0">
                <a:latin typeface="Courier New" panose="02070309020205020404" pitchFamily="49" charset="0"/>
              </a:rPr>
              <a:t>&gt;&gt;&gt;</a:t>
            </a:r>
            <a:r>
              <a:rPr lang="en-US" sz="1500" dirty="0">
                <a:latin typeface="Courier New" panose="02070309020205020404" pitchFamily="49" charset="0"/>
              </a:rPr>
              <a:t> "WHOA"</a:t>
            </a:r>
            <a:r>
              <a:rPr lang="en-US" sz="1500" b="1" dirty="0">
                <a:latin typeface="Courier New" panose="02070309020205020404" pitchFamily="49" charset="0"/>
              </a:rPr>
              <a:t>.</a:t>
            </a:r>
            <a:r>
              <a:rPr lang="en-US" sz="1500" dirty="0" err="1">
                <a:latin typeface="Courier New" panose="02070309020205020404" pitchFamily="49" charset="0"/>
              </a:rPr>
              <a:t>isupper</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True</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"12345"</a:t>
            </a:r>
            <a:r>
              <a:rPr lang="en-US" sz="1500" b="1" dirty="0">
                <a:latin typeface="Courier New" panose="02070309020205020404" pitchFamily="49" charset="0"/>
              </a:rPr>
              <a:t>.</a:t>
            </a:r>
            <a:r>
              <a:rPr lang="en-US" sz="1500" dirty="0">
                <a:latin typeface="Courier New" panose="02070309020205020404" pitchFamily="49" charset="0"/>
              </a:rPr>
              <a:t>isdigit</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True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 \n "</a:t>
            </a:r>
            <a:r>
              <a:rPr lang="en-US" sz="1500" b="1" dirty="0">
                <a:latin typeface="Courier New" panose="02070309020205020404" pitchFamily="49" charset="0"/>
              </a:rPr>
              <a:t>.</a:t>
            </a:r>
            <a:r>
              <a:rPr lang="en-US" sz="1500" dirty="0" err="1">
                <a:latin typeface="Courier New" panose="02070309020205020404" pitchFamily="49" charset="0"/>
              </a:rPr>
              <a:t>isspace</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True </a:t>
            </a:r>
            <a:br>
              <a:rPr lang="en-US" sz="1500" dirty="0">
                <a:latin typeface="Courier New" panose="02070309020205020404" pitchFamily="49" charset="0"/>
              </a:rPr>
            </a:br>
            <a:r>
              <a:rPr lang="en-US" sz="1500" b="1" dirty="0">
                <a:latin typeface="Courier New" panose="02070309020205020404" pitchFamily="49" charset="0"/>
              </a:rPr>
              <a:t>&gt;&gt;&gt;</a:t>
            </a:r>
            <a:r>
              <a:rPr lang="en-US" sz="1500" dirty="0">
                <a:latin typeface="Courier New" panose="02070309020205020404" pitchFamily="49" charset="0"/>
              </a:rPr>
              <a:t> "hello!"</a:t>
            </a:r>
            <a:r>
              <a:rPr lang="en-US" sz="1500" b="1" dirty="0">
                <a:latin typeface="Courier New" panose="02070309020205020404" pitchFamily="49" charset="0"/>
              </a:rPr>
              <a:t>.</a:t>
            </a:r>
            <a:r>
              <a:rPr lang="en-US" sz="1500" dirty="0" err="1">
                <a:latin typeface="Courier New" panose="02070309020205020404" pitchFamily="49" charset="0"/>
              </a:rPr>
              <a:t>isalpha</a:t>
            </a:r>
            <a:r>
              <a:rPr lang="en-US" sz="1500" b="1" dirty="0">
                <a:latin typeface="Courier New" panose="02070309020205020404" pitchFamily="49" charset="0"/>
              </a:rPr>
              <a:t>()</a:t>
            </a:r>
            <a:r>
              <a:rPr lang="en-US" sz="1500" dirty="0">
                <a:latin typeface="Courier New" panose="02070309020205020404" pitchFamily="49" charset="0"/>
              </a:rPr>
              <a:t> </a:t>
            </a:r>
            <a:br>
              <a:rPr lang="en-US" sz="1500" dirty="0">
                <a:latin typeface="Courier New" panose="02070309020205020404" pitchFamily="49" charset="0"/>
              </a:rPr>
            </a:br>
            <a:r>
              <a:rPr lang="en-US" sz="1500" dirty="0">
                <a:latin typeface="Courier New" panose="02070309020205020404" pitchFamily="49" charset="0"/>
              </a:rPr>
              <a:t>False</a:t>
            </a:r>
            <a:endParaRPr lang="en-US" sz="1500" dirty="0"/>
          </a:p>
        </p:txBody>
      </p:sp>
    </p:spTree>
    <p:extLst>
      <p:ext uri="{BB962C8B-B14F-4D97-AF65-F5344CB8AC3E}">
        <p14:creationId xmlns:p14="http://schemas.microsoft.com/office/powerpoint/2010/main" xmlns="" val="2165665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5042</TotalTime>
  <Words>1406</Words>
  <Application>Microsoft Office PowerPoint</Application>
  <PresentationFormat>On-screen Show (4:3)</PresentationFormat>
  <Paragraphs>121</Paragraphs>
  <Slides>28</Slides>
  <Notes>1</Notes>
  <HiddenSlides>1</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28</vt:i4>
      </vt:variant>
    </vt:vector>
  </HeadingPairs>
  <TitlesOfParts>
    <vt:vector size="31" baseType="lpstr">
      <vt:lpstr>Office Theme</vt:lpstr>
      <vt:lpstr>Custom Design</vt:lpstr>
      <vt:lpstr>CorelDRAW</vt:lpstr>
      <vt:lpstr>Slide 1</vt:lpstr>
      <vt:lpstr>Objectives</vt:lpstr>
      <vt:lpstr>Strings</vt:lpstr>
      <vt:lpstr>Accessing Strings</vt:lpstr>
      <vt:lpstr>Modifying strings</vt:lpstr>
      <vt:lpstr>Modifying strings</vt:lpstr>
      <vt:lpstr>Escape characters </vt:lpstr>
      <vt:lpstr>Built-in string methods</vt:lpstr>
      <vt:lpstr>Built-in string methods</vt:lpstr>
      <vt:lpstr>Built-in string methods</vt:lpstr>
      <vt:lpstr>Built-in string methods</vt:lpstr>
      <vt:lpstr>Built-in string methods</vt:lpstr>
      <vt:lpstr>Built-in string methods</vt:lpstr>
      <vt:lpstr>Built-in string methods</vt:lpstr>
      <vt:lpstr>Built-in string methods</vt:lpstr>
      <vt:lpstr>The string module</vt:lpstr>
      <vt:lpstr>String constants</vt:lpstr>
      <vt:lpstr>String constants</vt:lpstr>
      <vt:lpstr>String constants</vt:lpstr>
      <vt:lpstr>String formatting</vt:lpstr>
      <vt:lpstr>String formatting</vt:lpstr>
      <vt:lpstr>String formatting</vt:lpstr>
      <vt:lpstr>String formatting</vt:lpstr>
      <vt:lpstr>String formatting</vt:lpstr>
      <vt:lpstr>String formatting</vt:lpstr>
      <vt:lpstr>References</vt:lpstr>
      <vt:lpstr>PRACTICE PROBLEMS</vt:lpstr>
      <vt:lpstr>Slide 28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SAKSHI</cp:lastModifiedBy>
  <cp:revision>1015</cp:revision>
  <dcterms:created xsi:type="dcterms:W3CDTF">2013-12-12T17:34:34Z</dcterms:created>
  <dcterms:modified xsi:type="dcterms:W3CDTF">2023-06-27T03:45:44Z</dcterms:modified>
</cp:coreProperties>
</file>