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1" r:id="rId3"/>
  </p:sldMasterIdLst>
  <p:notesMasterIdLst>
    <p:notesMasterId r:id="rId5"/>
  </p:notesMasterIdLst>
  <p:sldIdLst>
    <p:sldId id="772" r:id="rId4"/>
    <p:sldId id="773" r:id="rId6"/>
    <p:sldId id="339" r:id="rId7"/>
    <p:sldId id="340" r:id="rId8"/>
    <p:sldId id="774" r:id="rId9"/>
    <p:sldId id="775" r:id="rId10"/>
    <p:sldId id="776" r:id="rId11"/>
    <p:sldId id="777" r:id="rId12"/>
    <p:sldId id="778" r:id="rId13"/>
    <p:sldId id="779" r:id="rId14"/>
    <p:sldId id="780" r:id="rId15"/>
    <p:sldId id="781" r:id="rId16"/>
    <p:sldId id="782" r:id="rId17"/>
    <p:sldId id="783" r:id="rId18"/>
    <p:sldId id="784" r:id="rId19"/>
    <p:sldId id="785" r:id="rId20"/>
    <p:sldId id="786" r:id="rId21"/>
    <p:sldId id="787" r:id="rId22"/>
    <p:sldId id="788" r:id="rId23"/>
    <p:sldId id="789" r:id="rId24"/>
    <p:sldId id="790" r:id="rId25"/>
    <p:sldId id="791" r:id="rId26"/>
    <p:sldId id="792" r:id="rId27"/>
    <p:sldId id="258" r:id="rId28"/>
    <p:sldId id="259" r:id="rId29"/>
    <p:sldId id="260" r:id="rId30"/>
    <p:sldId id="261" r:id="rId31"/>
    <p:sldId id="262" r:id="rId32"/>
    <p:sldId id="263" r:id="rId33"/>
    <p:sldId id="264" r:id="rId34"/>
    <p:sldId id="833" r:id="rId35"/>
    <p:sldId id="827" r:id="rId36"/>
    <p:sldId id="828" r:id="rId37"/>
    <p:sldId id="829" r:id="rId38"/>
    <p:sldId id="830" r:id="rId39"/>
    <p:sldId id="831" r:id="rId40"/>
    <p:sldId id="832" r:id="rId41"/>
    <p:sldId id="834" r:id="rId42"/>
    <p:sldId id="835" r:id="rId43"/>
    <p:sldId id="836" r:id="rId44"/>
    <p:sldId id="837" r:id="rId45"/>
    <p:sldId id="838" r:id="rId46"/>
    <p:sldId id="839" r:id="rId47"/>
    <p:sldId id="840" r:id="rId48"/>
    <p:sldId id="841" r:id="rId49"/>
    <p:sldId id="267" r:id="rId50"/>
    <p:sldId id="268" r:id="rId51"/>
    <p:sldId id="269" r:id="rId52"/>
    <p:sldId id="270" r:id="rId53"/>
    <p:sldId id="271" r:id="rId54"/>
    <p:sldId id="793" r:id="rId55"/>
    <p:sldId id="794" r:id="rId56"/>
    <p:sldId id="795" r:id="rId57"/>
    <p:sldId id="796" r:id="rId58"/>
    <p:sldId id="799" r:id="rId59"/>
    <p:sldId id="800" r:id="rId60"/>
    <p:sldId id="797" r:id="rId61"/>
    <p:sldId id="798" r:id="rId62"/>
    <p:sldId id="801" r:id="rId63"/>
    <p:sldId id="802" r:id="rId64"/>
    <p:sldId id="803" r:id="rId65"/>
    <p:sldId id="804" r:id="rId66"/>
    <p:sldId id="805" r:id="rId67"/>
    <p:sldId id="806" r:id="rId68"/>
    <p:sldId id="807" r:id="rId69"/>
    <p:sldId id="808" r:id="rId70"/>
    <p:sldId id="809" r:id="rId71"/>
    <p:sldId id="274" r:id="rId72"/>
    <p:sldId id="275" r:id="rId73"/>
    <p:sldId id="276" r:id="rId74"/>
    <p:sldId id="277" r:id="rId75"/>
    <p:sldId id="278" r:id="rId76"/>
    <p:sldId id="279" r:id="rId77"/>
    <p:sldId id="280" r:id="rId78"/>
    <p:sldId id="281" r:id="rId79"/>
    <p:sldId id="282" r:id="rId80"/>
    <p:sldId id="283" r:id="rId81"/>
    <p:sldId id="284" r:id="rId82"/>
    <p:sldId id="285" r:id="rId83"/>
    <p:sldId id="286" r:id="rId84"/>
    <p:sldId id="287" r:id="rId85"/>
    <p:sldId id="290" r:id="rId86"/>
    <p:sldId id="293" r:id="rId8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3ABB1D28-8786-4EFE-A763-B6F6BFA27B17}">
          <p14:sldIdLst>
            <p14:sldId id="772"/>
            <p14:sldId id="773"/>
            <p14:sldId id="339"/>
            <p14:sldId id="340"/>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258"/>
            <p14:sldId id="259"/>
            <p14:sldId id="260"/>
            <p14:sldId id="261"/>
            <p14:sldId id="262"/>
            <p14:sldId id="263"/>
            <p14:sldId id="264"/>
            <p14:sldId id="833"/>
          </p14:sldIdLst>
        </p14:section>
        <p14:section name="Untitled Section" id="{F45404EF-E75C-4F07-BE62-F2C0A08B89A9}">
          <p14:sldIdLst>
            <p14:sldId id="827"/>
            <p14:sldId id="828"/>
            <p14:sldId id="829"/>
            <p14:sldId id="830"/>
            <p14:sldId id="831"/>
            <p14:sldId id="832"/>
            <p14:sldId id="834"/>
            <p14:sldId id="835"/>
            <p14:sldId id="836"/>
            <p14:sldId id="837"/>
            <p14:sldId id="838"/>
            <p14:sldId id="839"/>
            <p14:sldId id="840"/>
            <p14:sldId id="841"/>
            <p14:sldId id="267"/>
            <p14:sldId id="268"/>
            <p14:sldId id="269"/>
            <p14:sldId id="270"/>
            <p14:sldId id="271"/>
            <p14:sldId id="793"/>
            <p14:sldId id="794"/>
            <p14:sldId id="795"/>
            <p14:sldId id="796"/>
            <p14:sldId id="799"/>
            <p14:sldId id="800"/>
            <p14:sldId id="797"/>
            <p14:sldId id="798"/>
            <p14:sldId id="801"/>
            <p14:sldId id="802"/>
            <p14:sldId id="803"/>
            <p14:sldId id="804"/>
            <p14:sldId id="805"/>
            <p14:sldId id="806"/>
            <p14:sldId id="807"/>
            <p14:sldId id="808"/>
            <p14:sldId id="809"/>
            <p14:sldId id="274"/>
            <p14:sldId id="275"/>
            <p14:sldId id="276"/>
            <p14:sldId id="277"/>
            <p14:sldId id="278"/>
            <p14:sldId id="279"/>
            <p14:sldId id="280"/>
            <p14:sldId id="281"/>
            <p14:sldId id="282"/>
            <p14:sldId id="283"/>
            <p14:sldId id="284"/>
            <p14:sldId id="285"/>
            <p14:sldId id="286"/>
            <p14:sldId id="287"/>
            <p14:sldId id="290"/>
            <p14:sldId id="29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p:scale>
          <a:sx n="90" d="100"/>
          <a:sy n="90" d="100"/>
        </p:scale>
        <p:origin x="1234" y="-16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5.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SzPts val="1400"/>
              <a:buFont typeface="Times New Roman" panose="02020603050405020304"/>
              <a:buNone/>
              <a:defRPr sz="1400" b="0" i="0" u="none" strike="noStrike" cap="none">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400" b="0" i="0" u="none" strike="noStrike" cap="none">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SzPts val="1400"/>
              <a:buFont typeface="Times New Roman" panose="02020603050405020304"/>
              <a:buNone/>
            </a:pPr>
            <a:fld id="{00000000-1234-1234-1234-123412341234}" type="slidenum">
              <a:rPr lang="en-IN" sz="1400" b="0" i="0" u="none" strike="noStrike" cap="none">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4"/>
        <p:cNvGrpSpPr/>
        <p:nvPr/>
      </p:nvGrpSpPr>
      <p:grpSpPr>
        <a:xfrm>
          <a:off x="0" y="0"/>
          <a:ext cx="0" cy="0"/>
          <a:chOff x="0" y="0"/>
          <a:chExt cx="0" cy="0"/>
        </a:xfrm>
      </p:grpSpPr>
      <p:sp>
        <p:nvSpPr>
          <p:cNvPr id="275" name="Google Shape;27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76" name="Google Shape;27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82" name="Google Shape;28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88" name="Google Shape;28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94" name="Google Shape;29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8"/>
        <p:cNvGrpSpPr/>
        <p:nvPr/>
      </p:nvGrpSpPr>
      <p:grpSpPr>
        <a:xfrm>
          <a:off x="0" y="0"/>
          <a:ext cx="0" cy="0"/>
          <a:chOff x="0" y="0"/>
          <a:chExt cx="0" cy="0"/>
        </a:xfrm>
      </p:grpSpPr>
      <p:sp>
        <p:nvSpPr>
          <p:cNvPr id="299" name="Google Shape;29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300" name="Google Shape;30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4"/>
        <p:cNvGrpSpPr/>
        <p:nvPr/>
      </p:nvGrpSpPr>
      <p:grpSpPr>
        <a:xfrm>
          <a:off x="0" y="0"/>
          <a:ext cx="0" cy="0"/>
          <a:chOff x="0" y="0"/>
          <a:chExt cx="0" cy="0"/>
        </a:xfrm>
      </p:grpSpPr>
      <p:sp>
        <p:nvSpPr>
          <p:cNvPr id="305" name="Google Shape;30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306" name="Google Shape;3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0"/>
        <p:cNvGrpSpPr/>
        <p:nvPr/>
      </p:nvGrpSpPr>
      <p:grpSpPr>
        <a:xfrm>
          <a:off x="0" y="0"/>
          <a:ext cx="0" cy="0"/>
          <a:chOff x="0" y="0"/>
          <a:chExt cx="0" cy="0"/>
        </a:xfrm>
      </p:grpSpPr>
      <p:sp>
        <p:nvSpPr>
          <p:cNvPr id="311" name="Google Shape;31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312" name="Google Shape;31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6"/>
        <p:cNvGrpSpPr/>
        <p:nvPr/>
      </p:nvGrpSpPr>
      <p:grpSpPr>
        <a:xfrm>
          <a:off x="0" y="0"/>
          <a:ext cx="0" cy="0"/>
          <a:chOff x="0" y="0"/>
          <a:chExt cx="0" cy="0"/>
        </a:xfrm>
      </p:grpSpPr>
      <p:sp>
        <p:nvSpPr>
          <p:cNvPr id="317" name="Google Shape;31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318" name="Google Shape;31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2"/>
        <p:cNvGrpSpPr/>
        <p:nvPr/>
      </p:nvGrpSpPr>
      <p:grpSpPr>
        <a:xfrm>
          <a:off x="0" y="0"/>
          <a:ext cx="0" cy="0"/>
          <a:chOff x="0" y="0"/>
          <a:chExt cx="0" cy="0"/>
        </a:xfrm>
      </p:grpSpPr>
      <p:sp>
        <p:nvSpPr>
          <p:cNvPr id="323" name="Google Shape;32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324" name="Google Shape;32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
        <p:cNvGrpSpPr/>
        <p:nvPr/>
      </p:nvGrpSpPr>
      <p:grpSpPr>
        <a:xfrm>
          <a:off x="0" y="0"/>
          <a:ext cx="0" cy="0"/>
          <a:chOff x="0" y="0"/>
          <a:chExt cx="0" cy="0"/>
        </a:xfrm>
      </p:grpSpPr>
      <p:sp>
        <p:nvSpPr>
          <p:cNvPr id="329" name="Google Shape;32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330" name="Google Shape;3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23" name="Google Shape;22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3:notes"/>
          <p:cNvSpPr txBox="1">
            <a:spLocks noGrp="1"/>
          </p:cNvSpPr>
          <p:nvPr>
            <p:ph type="sldNum" idx="12"/>
          </p:nvPr>
        </p:nvSpPr>
        <p:spPr>
          <a:xfrm>
            <a:off x="3884760" y="8685360"/>
            <a:ext cx="2971080" cy="45648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SzPts val="1400"/>
              <a:buFont typeface="Times New Roman" panose="02020603050405020304"/>
              <a:buNone/>
            </a:pPr>
            <a:fld id="{00000000-1234-1234-1234-123412341234}" type="slidenum">
              <a:rPr lang="en-IN" sz="1400" b="0" i="0" u="none" strike="noStrike" cap="none">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95" name="Google Shape;1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p3:notes"/>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04" name="Google Shape;204;p4: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10" name="Google Shape;210;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p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17" name="Google Shape;217;p6: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223" name="Google Shape;223;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24" name="Google Shape;224;p7: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229" name="Google Shape;229;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30" name="Google Shape;230;p8: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36" name="Google Shape;236;p9: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55" name="Google Shape;255;p1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p1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88" name="Google Shape;288;p1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p1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94" name="Google Shape;294;p14: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29" name="Google Shape;22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Google Shape;353;p1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354" name="Google Shape;354;p1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360" name="Google Shape;360;p16: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6" name="Google Shape;19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
        <p:cNvGrpSpPr/>
        <p:nvPr/>
      </p:nvGrpSpPr>
      <p:grpSpPr>
        <a:xfrm>
          <a:off x="0" y="0"/>
          <a:ext cx="0" cy="0"/>
          <a:chOff x="0" y="0"/>
          <a:chExt cx="0" cy="0"/>
        </a:xfrm>
      </p:grpSpPr>
      <p:sp>
        <p:nvSpPr>
          <p:cNvPr id="211" name="Google Shape;2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2" name="Google Shape;21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Google Shape;2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 name="Google Shape;236;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4" name="Google Shape;24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0" name="Google Shape;22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8" name="Google Shape;22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0"/>
        <p:cNvGrpSpPr/>
        <p:nvPr/>
      </p:nvGrpSpPr>
      <p:grpSpPr>
        <a:xfrm>
          <a:off x="0" y="0"/>
          <a:ext cx="0" cy="0"/>
          <a:chOff x="0" y="0"/>
          <a:chExt cx="0" cy="0"/>
        </a:xfrm>
      </p:grpSpPr>
      <p:sp>
        <p:nvSpPr>
          <p:cNvPr id="251" name="Google Shape;2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2" name="Google Shape;25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Google Shape;23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36" name="Google Shape;2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0" name="Google Shape;260;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8" name="Google Shape;268;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5" name="Google Shape;275;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2" name="Google Shape;282;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8"/>
        <p:cNvGrpSpPr/>
        <p:nvPr/>
      </p:nvGrpSpPr>
      <p:grpSpPr>
        <a:xfrm>
          <a:off x="0" y="0"/>
          <a:ext cx="0" cy="0"/>
          <a:chOff x="0" y="0"/>
          <a:chExt cx="0" cy="0"/>
        </a:xfrm>
      </p:grpSpPr>
      <p:sp>
        <p:nvSpPr>
          <p:cNvPr id="289" name="Google Shape;28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0" name="Google Shape;290;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7" name="Google Shape;29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4"/>
        <p:cNvGrpSpPr/>
        <p:nvPr/>
      </p:nvGrpSpPr>
      <p:grpSpPr>
        <a:xfrm>
          <a:off x="0" y="0"/>
          <a:ext cx="0" cy="0"/>
          <a:chOff x="0" y="0"/>
          <a:chExt cx="0" cy="0"/>
        </a:xfrm>
      </p:grpSpPr>
      <p:sp>
        <p:nvSpPr>
          <p:cNvPr id="305" name="Google Shape;30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6" name="Google Shape;30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2"/>
        <p:cNvGrpSpPr/>
        <p:nvPr/>
      </p:nvGrpSpPr>
      <p:grpSpPr>
        <a:xfrm>
          <a:off x="0" y="0"/>
          <a:ext cx="0" cy="0"/>
          <a:chOff x="0" y="0"/>
          <a:chExt cx="0" cy="0"/>
        </a:xfrm>
      </p:grpSpPr>
      <p:sp>
        <p:nvSpPr>
          <p:cNvPr id="313" name="Google Shape;31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4" name="Google Shape;314;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1" name="Google Shape;321;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
        <p:cNvGrpSpPr/>
        <p:nvPr/>
      </p:nvGrpSpPr>
      <p:grpSpPr>
        <a:xfrm>
          <a:off x="0" y="0"/>
          <a:ext cx="0" cy="0"/>
          <a:chOff x="0" y="0"/>
          <a:chExt cx="0" cy="0"/>
        </a:xfrm>
      </p:grpSpPr>
      <p:sp>
        <p:nvSpPr>
          <p:cNvPr id="328" name="Google Shape;32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9" name="Google Shape;329;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0"/>
        <p:cNvGrpSpPr/>
        <p:nvPr/>
      </p:nvGrpSpPr>
      <p:grpSpPr>
        <a:xfrm>
          <a:off x="0" y="0"/>
          <a:ext cx="0" cy="0"/>
          <a:chOff x="0" y="0"/>
          <a:chExt cx="0" cy="0"/>
        </a:xfrm>
      </p:grpSpPr>
      <p:sp>
        <p:nvSpPr>
          <p:cNvPr id="241" name="Google Shape;24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42" name="Google Shape;24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6" name="Google Shape;33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3" name="Google Shape;343;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9"/>
        <p:cNvGrpSpPr/>
        <p:nvPr/>
      </p:nvGrpSpPr>
      <p:grpSpPr>
        <a:xfrm>
          <a:off x="0" y="0"/>
          <a:ext cx="0" cy="0"/>
          <a:chOff x="0" y="0"/>
          <a:chExt cx="0" cy="0"/>
        </a:xfrm>
      </p:grpSpPr>
      <p:sp>
        <p:nvSpPr>
          <p:cNvPr id="360" name="Google Shape;36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1" name="Google Shape;361;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1"/>
        <p:cNvGrpSpPr/>
        <p:nvPr/>
      </p:nvGrpSpPr>
      <p:grpSpPr>
        <a:xfrm>
          <a:off x="0" y="0"/>
          <a:ext cx="0" cy="0"/>
          <a:chOff x="0" y="0"/>
          <a:chExt cx="0" cy="0"/>
        </a:xfrm>
      </p:grpSpPr>
      <p:sp>
        <p:nvSpPr>
          <p:cNvPr id="372" name="Google Shape;37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3" name="Google Shape;373;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1" name="Google Shape;381;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8"/>
        <p:cNvGrpSpPr/>
        <p:nvPr/>
      </p:nvGrpSpPr>
      <p:grpSpPr>
        <a:xfrm>
          <a:off x="0" y="0"/>
          <a:ext cx="0" cy="0"/>
          <a:chOff x="0" y="0"/>
          <a:chExt cx="0" cy="0"/>
        </a:xfrm>
      </p:grpSpPr>
      <p:sp>
        <p:nvSpPr>
          <p:cNvPr id="389" name="Google Shape;38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0" name="Google Shape;390;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4"/>
        <p:cNvGrpSpPr/>
        <p:nvPr/>
      </p:nvGrpSpPr>
      <p:grpSpPr>
        <a:xfrm>
          <a:off x="0" y="0"/>
          <a:ext cx="0" cy="0"/>
          <a:chOff x="0" y="0"/>
          <a:chExt cx="0" cy="0"/>
        </a:xfrm>
      </p:grpSpPr>
      <p:sp>
        <p:nvSpPr>
          <p:cNvPr id="395" name="Google Shape;39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6" name="Google Shape;396;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1"/>
        <p:cNvGrpSpPr/>
        <p:nvPr/>
      </p:nvGrpSpPr>
      <p:grpSpPr>
        <a:xfrm>
          <a:off x="0" y="0"/>
          <a:ext cx="0" cy="0"/>
          <a:chOff x="0" y="0"/>
          <a:chExt cx="0" cy="0"/>
        </a:xfrm>
      </p:grpSpPr>
      <p:sp>
        <p:nvSpPr>
          <p:cNvPr id="402" name="Google Shape;40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3" name="Google Shape;403;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8"/>
        <p:cNvGrpSpPr/>
        <p:nvPr/>
      </p:nvGrpSpPr>
      <p:grpSpPr>
        <a:xfrm>
          <a:off x="0" y="0"/>
          <a:ext cx="0" cy="0"/>
          <a:chOff x="0" y="0"/>
          <a:chExt cx="0" cy="0"/>
        </a:xfrm>
      </p:grpSpPr>
      <p:sp>
        <p:nvSpPr>
          <p:cNvPr id="409" name="Google Shape;40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0" name="Google Shape;410;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Google Shape;25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55" name="Google Shape;25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8"/>
        <p:cNvGrpSpPr/>
        <p:nvPr/>
      </p:nvGrpSpPr>
      <p:grpSpPr>
        <a:xfrm>
          <a:off x="0" y="0"/>
          <a:ext cx="0" cy="0"/>
          <a:chOff x="0" y="0"/>
          <a:chExt cx="0" cy="0"/>
        </a:xfrm>
      </p:grpSpPr>
      <p:sp>
        <p:nvSpPr>
          <p:cNvPr id="419" name="Google Shape;41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0" name="Google Shape;420;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6"/>
        <p:cNvGrpSpPr/>
        <p:nvPr/>
      </p:nvGrpSpPr>
      <p:grpSpPr>
        <a:xfrm>
          <a:off x="0" y="0"/>
          <a:ext cx="0" cy="0"/>
          <a:chOff x="0" y="0"/>
          <a:chExt cx="0" cy="0"/>
        </a:xfrm>
      </p:grpSpPr>
      <p:sp>
        <p:nvSpPr>
          <p:cNvPr id="427" name="Google Shape;42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8" name="Google Shape;428;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8"/>
        <p:cNvGrpSpPr/>
        <p:nvPr/>
      </p:nvGrpSpPr>
      <p:grpSpPr>
        <a:xfrm>
          <a:off x="0" y="0"/>
          <a:ext cx="0" cy="0"/>
          <a:chOff x="0" y="0"/>
          <a:chExt cx="0" cy="0"/>
        </a:xfrm>
      </p:grpSpPr>
      <p:sp>
        <p:nvSpPr>
          <p:cNvPr id="449" name="Google Shape;44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0" name="Google Shape;450;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2"/>
        <p:cNvGrpSpPr/>
        <p:nvPr/>
      </p:nvGrpSpPr>
      <p:grpSpPr>
        <a:xfrm>
          <a:off x="0" y="0"/>
          <a:ext cx="0" cy="0"/>
          <a:chOff x="0" y="0"/>
          <a:chExt cx="0" cy="0"/>
        </a:xfrm>
      </p:grpSpPr>
      <p:sp>
        <p:nvSpPr>
          <p:cNvPr id="473" name="Google Shape;47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4" name="Google Shape;474;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7"/>
        <p:cNvGrpSpPr/>
        <p:nvPr/>
      </p:nvGrpSpPr>
      <p:grpSpPr>
        <a:xfrm>
          <a:off x="0" y="0"/>
          <a:ext cx="0" cy="0"/>
          <a:chOff x="0" y="0"/>
          <a:chExt cx="0" cy="0"/>
        </a:xfrm>
      </p:grpSpPr>
      <p:sp>
        <p:nvSpPr>
          <p:cNvPr id="248" name="Google Shape;2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49" name="Google Shape;24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63" name="Google Shape;26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Google Shape;26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69" name="Google Shape;2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16"/>
        <p:cNvGrpSpPr/>
        <p:nvPr/>
      </p:nvGrpSpPr>
      <p:grpSpPr>
        <a:xfrm>
          <a:off x="0" y="0"/>
          <a:ext cx="0" cy="0"/>
          <a:chOff x="0" y="0"/>
          <a:chExt cx="0" cy="0"/>
        </a:xfrm>
      </p:grpSpPr>
      <p:sp>
        <p:nvSpPr>
          <p:cNvPr id="17" name="Google Shape;17;p2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46"/>
        <p:cNvGrpSpPr/>
        <p:nvPr/>
      </p:nvGrpSpPr>
      <p:grpSpPr>
        <a:xfrm>
          <a:off x="0" y="0"/>
          <a:ext cx="0" cy="0"/>
          <a:chOff x="0" y="0"/>
          <a:chExt cx="0" cy="0"/>
        </a:xfrm>
      </p:grpSpPr>
      <p:sp>
        <p:nvSpPr>
          <p:cNvPr id="47" name="Google Shape;47;p3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9" name="Google Shape;49;p37"/>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50"/>
        <p:cNvGrpSpPr/>
        <p:nvPr/>
      </p:nvGrpSpPr>
      <p:grpSpPr>
        <a:xfrm>
          <a:off x="0" y="0"/>
          <a:ext cx="0" cy="0"/>
          <a:chOff x="0" y="0"/>
          <a:chExt cx="0" cy="0"/>
        </a:xfrm>
      </p:grpSpPr>
      <p:sp>
        <p:nvSpPr>
          <p:cNvPr id="51" name="Google Shape;51;p3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53" name="Google Shape;53;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54" name="Google Shape;54;p38"/>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55" name="Google Shape;55;p38"/>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3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9"/>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59" name="Google Shape;59;p39"/>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60" name="Google Shape;60;p39"/>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61" name="Google Shape;61;p39"/>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62" name="Google Shape;62;p39"/>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63" name="Google Shape;63;p39"/>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7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73"/>
        <p:cNvGrpSpPr/>
        <p:nvPr/>
      </p:nvGrpSpPr>
      <p:grpSpPr>
        <a:xfrm>
          <a:off x="0" y="0"/>
          <a:ext cx="0" cy="0"/>
          <a:chOff x="0" y="0"/>
          <a:chExt cx="0" cy="0"/>
        </a:xfrm>
      </p:grpSpPr>
      <p:sp>
        <p:nvSpPr>
          <p:cNvPr id="74" name="Google Shape;74;p4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76"/>
        <p:cNvGrpSpPr/>
        <p:nvPr/>
      </p:nvGrpSpPr>
      <p:grpSpPr>
        <a:xfrm>
          <a:off x="0" y="0"/>
          <a:ext cx="0" cy="0"/>
          <a:chOff x="0" y="0"/>
          <a:chExt cx="0" cy="0"/>
        </a:xfrm>
      </p:grpSpPr>
      <p:sp>
        <p:nvSpPr>
          <p:cNvPr id="77" name="Google Shape;77;p4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79"/>
        <p:cNvGrpSpPr/>
        <p:nvPr/>
      </p:nvGrpSpPr>
      <p:grpSpPr>
        <a:xfrm>
          <a:off x="0" y="0"/>
          <a:ext cx="0" cy="0"/>
          <a:chOff x="0" y="0"/>
          <a:chExt cx="0" cy="0"/>
        </a:xfrm>
      </p:grpSpPr>
      <p:sp>
        <p:nvSpPr>
          <p:cNvPr id="80" name="Google Shape;80;p4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82" name="Google Shape;82;p4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3"/>
        <p:cNvGrpSpPr/>
        <p:nvPr/>
      </p:nvGrpSpPr>
      <p:grpSpPr>
        <a:xfrm>
          <a:off x="0" y="0"/>
          <a:ext cx="0" cy="0"/>
          <a:chOff x="0" y="0"/>
          <a:chExt cx="0" cy="0"/>
        </a:xfrm>
      </p:grpSpPr>
      <p:sp>
        <p:nvSpPr>
          <p:cNvPr id="84" name="Google Shape;84;p4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85"/>
        <p:cNvGrpSpPr/>
        <p:nvPr/>
      </p:nvGrpSpPr>
      <p:grpSpPr>
        <a:xfrm>
          <a:off x="0" y="0"/>
          <a:ext cx="0" cy="0"/>
          <a:chOff x="0" y="0"/>
          <a:chExt cx="0" cy="0"/>
        </a:xfrm>
      </p:grpSpPr>
      <p:sp>
        <p:nvSpPr>
          <p:cNvPr id="86" name="Google Shape;86;p4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87"/>
        <p:cNvGrpSpPr/>
        <p:nvPr/>
      </p:nvGrpSpPr>
      <p:grpSpPr>
        <a:xfrm>
          <a:off x="0" y="0"/>
          <a:ext cx="0" cy="0"/>
          <a:chOff x="0" y="0"/>
          <a:chExt cx="0" cy="0"/>
        </a:xfrm>
      </p:grpSpPr>
      <p:sp>
        <p:nvSpPr>
          <p:cNvPr id="88" name="Google Shape;88;p4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90" name="Google Shape;90;p4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91" name="Google Shape;91;p4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1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92"/>
        <p:cNvGrpSpPr/>
        <p:nvPr/>
      </p:nvGrpSpPr>
      <p:grpSpPr>
        <a:xfrm>
          <a:off x="0" y="0"/>
          <a:ext cx="0" cy="0"/>
          <a:chOff x="0" y="0"/>
          <a:chExt cx="0" cy="0"/>
        </a:xfrm>
      </p:grpSpPr>
      <p:sp>
        <p:nvSpPr>
          <p:cNvPr id="93" name="Google Shape;93;p4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95" name="Google Shape;95;p4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96" name="Google Shape;96;p4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97"/>
        <p:cNvGrpSpPr/>
        <p:nvPr/>
      </p:nvGrpSpPr>
      <p:grpSpPr>
        <a:xfrm>
          <a:off x="0" y="0"/>
          <a:ext cx="0" cy="0"/>
          <a:chOff x="0" y="0"/>
          <a:chExt cx="0" cy="0"/>
        </a:xfrm>
      </p:grpSpPr>
      <p:sp>
        <p:nvSpPr>
          <p:cNvPr id="98" name="Google Shape;98;p4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00" name="Google Shape;100;p4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01" name="Google Shape;101;p4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102"/>
        <p:cNvGrpSpPr/>
        <p:nvPr/>
      </p:nvGrpSpPr>
      <p:grpSpPr>
        <a:xfrm>
          <a:off x="0" y="0"/>
          <a:ext cx="0" cy="0"/>
          <a:chOff x="0" y="0"/>
          <a:chExt cx="0" cy="0"/>
        </a:xfrm>
      </p:grpSpPr>
      <p:sp>
        <p:nvSpPr>
          <p:cNvPr id="103" name="Google Shape;103;p4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05" name="Google Shape;105;p4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106"/>
        <p:cNvGrpSpPr/>
        <p:nvPr/>
      </p:nvGrpSpPr>
      <p:grpSpPr>
        <a:xfrm>
          <a:off x="0" y="0"/>
          <a:ext cx="0" cy="0"/>
          <a:chOff x="0" y="0"/>
          <a:chExt cx="0" cy="0"/>
        </a:xfrm>
      </p:grpSpPr>
      <p:sp>
        <p:nvSpPr>
          <p:cNvPr id="107" name="Google Shape;107;p4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09" name="Google Shape;109;p4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10" name="Google Shape;110;p4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11" name="Google Shape;111;p4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2"/>
        <p:cNvGrpSpPr/>
        <p:nvPr/>
      </p:nvGrpSpPr>
      <p:grpSpPr>
        <a:xfrm>
          <a:off x="0" y="0"/>
          <a:ext cx="0" cy="0"/>
          <a:chOff x="0" y="0"/>
          <a:chExt cx="0" cy="0"/>
        </a:xfrm>
      </p:grpSpPr>
      <p:sp>
        <p:nvSpPr>
          <p:cNvPr id="113" name="Google Shape;113;p5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15" name="Google Shape;115;p5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16" name="Google Shape;116;p5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17" name="Google Shape;117;p5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18" name="Google Shape;118;p5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19" name="Google Shape;119;p5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matchingName="Picture with Caption">
  <p:cSld name="Picture with Caption">
    <p:spTree>
      <p:nvGrpSpPr>
        <p:cNvPr id="1" name="Shape 28"/>
        <p:cNvGrpSpPr/>
        <p:nvPr/>
      </p:nvGrpSpPr>
      <p:grpSpPr>
        <a:xfrm>
          <a:off x="0" y="0"/>
          <a:ext cx="0" cy="0"/>
          <a:chOff x="0" y="0"/>
          <a:chExt cx="0" cy="0"/>
        </a:xfrm>
      </p:grpSpPr>
      <p:sp>
        <p:nvSpPr>
          <p:cNvPr id="29" name="Google Shape;29;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1"/>
          <p:cNvSpPr>
            <a:spLocks noGrp="1"/>
          </p:cNvSpPr>
          <p:nvPr>
            <p:ph type="pic" idx="2"/>
          </p:nvPr>
        </p:nvSpPr>
        <p:spPr>
          <a:xfrm>
            <a:off x="3887391" y="987426"/>
            <a:ext cx="4629150" cy="4873625"/>
          </a:xfrm>
          <a:prstGeom prst="rect">
            <a:avLst/>
          </a:prstGeom>
          <a:noFill/>
          <a:ln>
            <a:noFill/>
          </a:ln>
        </p:spPr>
      </p:sp>
      <p:sp>
        <p:nvSpPr>
          <p:cNvPr id="31" name="Google Shape;31;p4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p:txBody>
      </p:sp>
      <p:sp>
        <p:nvSpPr>
          <p:cNvPr id="32" name="Google Shape;32;p4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matchingName="Comparison">
  <p:cSld name="Comparison">
    <p:spTree>
      <p:nvGrpSpPr>
        <p:cNvPr id="1" name="Shape 40"/>
        <p:cNvGrpSpPr/>
        <p:nvPr/>
      </p:nvGrpSpPr>
      <p:grpSpPr>
        <a:xfrm>
          <a:off x="0" y="0"/>
          <a:ext cx="0" cy="0"/>
          <a:chOff x="0" y="0"/>
          <a:chExt cx="0" cy="0"/>
        </a:xfrm>
      </p:grpSpPr>
      <p:sp>
        <p:nvSpPr>
          <p:cNvPr id="41" name="Google Shape;41;p43"/>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p:txBody>
      </p:sp>
      <p:sp>
        <p:nvSpPr>
          <p:cNvPr id="43" name="Google Shape;43;p4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p:txBody>
      </p:sp>
      <p:sp>
        <p:nvSpPr>
          <p:cNvPr id="44" name="Google Shape;44;p4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p:txBody>
      </p:sp>
      <p:sp>
        <p:nvSpPr>
          <p:cNvPr id="45" name="Google Shape;45;p4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p:txBody>
      </p:sp>
      <p:sp>
        <p:nvSpPr>
          <p:cNvPr id="46" name="Google Shape;46;p4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matchingName="Content with Caption">
  <p:cSld name="Content with Caption">
    <p:spTree>
      <p:nvGrpSpPr>
        <p:cNvPr id="1" name="Shape 49"/>
        <p:cNvGrpSpPr/>
        <p:nvPr/>
      </p:nvGrpSpPr>
      <p:grpSpPr>
        <a:xfrm>
          <a:off x="0" y="0"/>
          <a:ext cx="0" cy="0"/>
          <a:chOff x="0" y="0"/>
          <a:chExt cx="0" cy="0"/>
        </a:xfrm>
      </p:grpSpPr>
      <p:sp>
        <p:nvSpPr>
          <p:cNvPr id="50" name="Google Shape;50;p4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p:txBody>
      </p:sp>
      <p:sp>
        <p:nvSpPr>
          <p:cNvPr id="52" name="Google Shape;52;p4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p:txBody>
      </p:sp>
      <p:sp>
        <p:nvSpPr>
          <p:cNvPr id="53" name="Google Shape;53;p4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20"/>
        <p:cNvGrpSpPr/>
        <p:nvPr/>
      </p:nvGrpSpPr>
      <p:grpSpPr>
        <a:xfrm>
          <a:off x="0" y="0"/>
          <a:ext cx="0" cy="0"/>
          <a:chOff x="0" y="0"/>
          <a:chExt cx="0" cy="0"/>
        </a:xfrm>
      </p:grpSpPr>
      <p:sp>
        <p:nvSpPr>
          <p:cNvPr id="21" name="Google Shape;21;p3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23"/>
        <p:cNvGrpSpPr/>
        <p:nvPr/>
      </p:nvGrpSpPr>
      <p:grpSpPr>
        <a:xfrm>
          <a:off x="0" y="0"/>
          <a:ext cx="0" cy="0"/>
          <a:chOff x="0" y="0"/>
          <a:chExt cx="0" cy="0"/>
        </a:xfrm>
      </p:grpSpPr>
      <p:sp>
        <p:nvSpPr>
          <p:cNvPr id="24" name="Google Shape;24;p3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26" name="Google Shape;26;p3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29"/>
        <p:cNvGrpSpPr/>
        <p:nvPr/>
      </p:nvGrpSpPr>
      <p:grpSpPr>
        <a:xfrm>
          <a:off x="0" y="0"/>
          <a:ext cx="0" cy="0"/>
          <a:chOff x="0" y="0"/>
          <a:chExt cx="0" cy="0"/>
        </a:xfrm>
      </p:grpSpPr>
      <p:sp>
        <p:nvSpPr>
          <p:cNvPr id="30" name="Google Shape;30;p33"/>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31"/>
        <p:cNvGrpSpPr/>
        <p:nvPr/>
      </p:nvGrpSpPr>
      <p:grpSpPr>
        <a:xfrm>
          <a:off x="0" y="0"/>
          <a:ext cx="0" cy="0"/>
          <a:chOff x="0" y="0"/>
          <a:chExt cx="0" cy="0"/>
        </a:xfrm>
      </p:grpSpPr>
      <p:sp>
        <p:nvSpPr>
          <p:cNvPr id="32" name="Google Shape;32;p3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4"/>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4" name="Google Shape;34;p34"/>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5" name="Google Shape;35;p34"/>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36"/>
        <p:cNvGrpSpPr/>
        <p:nvPr/>
      </p:nvGrpSpPr>
      <p:grpSpPr>
        <a:xfrm>
          <a:off x="0" y="0"/>
          <a:ext cx="0" cy="0"/>
          <a:chOff x="0" y="0"/>
          <a:chExt cx="0" cy="0"/>
        </a:xfrm>
      </p:grpSpPr>
      <p:sp>
        <p:nvSpPr>
          <p:cNvPr id="37" name="Google Shape;37;p3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9" name="Google Shape;39;p35"/>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0" name="Google Shape;40;p35"/>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41"/>
        <p:cNvGrpSpPr/>
        <p:nvPr/>
      </p:nvGrpSpPr>
      <p:grpSpPr>
        <a:xfrm>
          <a:off x="0" y="0"/>
          <a:ext cx="0" cy="0"/>
          <a:chOff x="0" y="0"/>
          <a:chExt cx="0" cy="0"/>
        </a:xfrm>
      </p:grpSpPr>
      <p:sp>
        <p:nvSpPr>
          <p:cNvPr id="42" name="Google Shape;42;p3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4" name="Google Shape;44;p3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5" name="Google Shape;45;p36"/>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image" Target="../media/image1.jpeg"/><Relationship Id="rId16"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3"/>
          <p:cNvSpPr/>
          <p:nvPr/>
        </p:nvSpPr>
        <p:spPr>
          <a:xfrm>
            <a:off x="0" y="6458040"/>
            <a:ext cx="9143280" cy="3952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000"/>
              <a:buFont typeface="Calibri" panose="020F0502020204030204"/>
              <a:buNone/>
            </a:pPr>
            <a:r>
              <a:rPr lang="en-IN"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University Institute of Engineering (UIE)</a:t>
            </a:r>
            <a:endParaRPr sz="2000" b="0" i="0" u="none" strike="noStrike" cap="none">
              <a:latin typeface="Arial" panose="020B0604020202020204"/>
              <a:ea typeface="Arial" panose="020B0604020202020204"/>
              <a:cs typeface="Arial" panose="020B0604020202020204"/>
              <a:sym typeface="Arial" panose="020B0604020202020204"/>
            </a:endParaRPr>
          </a:p>
        </p:txBody>
      </p:sp>
      <p:sp>
        <p:nvSpPr>
          <p:cNvPr id="11" name="Google Shape;11;p23"/>
          <p:cNvSpPr/>
          <p:nvPr/>
        </p:nvSpPr>
        <p:spPr>
          <a:xfrm>
            <a:off x="0" y="6400800"/>
            <a:ext cx="9143280" cy="360"/>
          </a:xfrm>
          <a:custGeom>
            <a:avLst/>
            <a:gdLst/>
            <a:ahLst/>
            <a:cxnLst/>
            <a:rect l="l" t="t" r="r" b="b"/>
            <a:pathLst>
              <a:path w="21600" h="21600" extrusionOk="0">
                <a:moveTo>
                  <a:pt x="0" y="0"/>
                </a:moveTo>
                <a:lnTo>
                  <a:pt x="21600" y="21600"/>
                </a:lnTo>
              </a:path>
            </a:pathLst>
          </a:custGeom>
          <a:noFill/>
          <a:ln w="88900" cap="flat" cmpd="sng">
            <a:solidFill>
              <a:srgbClr val="C00000"/>
            </a:solidFill>
            <a:prstDash val="solid"/>
            <a:round/>
            <a:headEnd type="none" w="sm" len="sm"/>
            <a:tailEnd type="none" w="sm" len="sm"/>
          </a:ln>
        </p:spPr>
      </p:sp>
      <p:pic>
        <p:nvPicPr>
          <p:cNvPr id="12" name="Google Shape;12;p23" descr="https://encrypted-tbn3.gstatic.com/images?q=tbn:ANd9GcTyg3Gq4WoxkxO75aZWNEjYFvavmMfWdiMvs57jpDF8YRR3yCybqQ">
            <a:hlinkClick r:id="rId13"/>
          </p:cNvPr>
          <p:cNvPicPr preferRelativeResize="0"/>
          <p:nvPr/>
        </p:nvPicPr>
        <p:blipFill rotWithShape="1">
          <a:blip r:embed="rId14"/>
          <a:srcRect/>
          <a:stretch>
            <a:fillRect/>
          </a:stretch>
        </p:blipFill>
        <p:spPr>
          <a:xfrm>
            <a:off x="152280" y="152280"/>
            <a:ext cx="767520" cy="1218600"/>
          </a:xfrm>
          <a:prstGeom prst="rect">
            <a:avLst/>
          </a:prstGeom>
          <a:noFill/>
          <a:ln>
            <a:noFill/>
          </a:ln>
        </p:spPr>
      </p:pic>
      <p:sp>
        <p:nvSpPr>
          <p:cNvPr id="13" name="Google Shape;13;p23"/>
          <p:cNvSpPr/>
          <p:nvPr/>
        </p:nvSpPr>
        <p:spPr>
          <a:xfrm>
            <a:off x="2813040" y="87480"/>
            <a:ext cx="5438160" cy="364680"/>
          </a:xfrm>
          <a:prstGeom prst="rect">
            <a:avLst/>
          </a:prstGeom>
          <a:noFill/>
          <a:ln w="50800" cap="flat" cmpd="sng">
            <a:solidFill>
              <a:srgbClr val="C0000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IN"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Department of Computer Science and Engineering (CSE)</a:t>
            </a:r>
            <a:endParaRPr sz="1800" b="0" i="0" u="none" strike="noStrike" cap="none">
              <a:latin typeface="Arial" panose="020B0604020202020204"/>
              <a:ea typeface="Arial" panose="020B0604020202020204"/>
              <a:cs typeface="Arial" panose="020B0604020202020204"/>
              <a:sym typeface="Arial" panose="020B0604020202020204"/>
            </a:endParaRPr>
          </a:p>
        </p:txBody>
      </p:sp>
      <p:sp>
        <p:nvSpPr>
          <p:cNvPr id="14" name="Google Shape;14;p23"/>
          <p:cNvSpPr txBox="1">
            <a:spLocks noGrp="1"/>
          </p:cNvSpPr>
          <p:nvPr>
            <p:ph type="title"/>
          </p:nvPr>
        </p:nvSpPr>
        <p:spPr>
          <a:xfrm>
            <a:off x="457200" y="273600"/>
            <a:ext cx="8228880" cy="11444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15" name="Google Shape;15;p23"/>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Google Shape;65;p25"/>
          <p:cNvSpPr/>
          <p:nvPr/>
        </p:nvSpPr>
        <p:spPr>
          <a:xfrm>
            <a:off x="0" y="6458040"/>
            <a:ext cx="9143280" cy="3952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000"/>
              <a:buFont typeface="Calibri" panose="020F0502020204030204"/>
              <a:buNone/>
            </a:pPr>
            <a:r>
              <a:rPr lang="en-IN"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University Institute of Engineering (UIE)</a:t>
            </a:r>
            <a:endParaRPr sz="2000" b="0" i="0" u="none" strike="noStrike" cap="none">
              <a:latin typeface="Arial" panose="020B0604020202020204"/>
              <a:ea typeface="Arial" panose="020B0604020202020204"/>
              <a:cs typeface="Arial" panose="020B0604020202020204"/>
              <a:sym typeface="Arial" panose="020B0604020202020204"/>
            </a:endParaRPr>
          </a:p>
        </p:txBody>
      </p:sp>
      <p:sp>
        <p:nvSpPr>
          <p:cNvPr id="66" name="Google Shape;66;p25"/>
          <p:cNvSpPr/>
          <p:nvPr/>
        </p:nvSpPr>
        <p:spPr>
          <a:xfrm>
            <a:off x="0" y="6400800"/>
            <a:ext cx="9143280" cy="360"/>
          </a:xfrm>
          <a:custGeom>
            <a:avLst/>
            <a:gdLst/>
            <a:ahLst/>
            <a:cxnLst/>
            <a:rect l="l" t="t" r="r" b="b"/>
            <a:pathLst>
              <a:path w="21600" h="21600" extrusionOk="0">
                <a:moveTo>
                  <a:pt x="0" y="0"/>
                </a:moveTo>
                <a:lnTo>
                  <a:pt x="21600" y="21600"/>
                </a:lnTo>
              </a:path>
            </a:pathLst>
          </a:custGeom>
          <a:noFill/>
          <a:ln w="88900" cap="flat" cmpd="sng">
            <a:solidFill>
              <a:srgbClr val="C00000"/>
            </a:solidFill>
            <a:prstDash val="solid"/>
            <a:round/>
            <a:headEnd type="none" w="sm" len="sm"/>
            <a:tailEnd type="none" w="sm" len="sm"/>
          </a:ln>
        </p:spPr>
      </p:sp>
      <p:pic>
        <p:nvPicPr>
          <p:cNvPr id="67" name="Google Shape;67;p25" descr="https://encrypted-tbn3.gstatic.com/images?q=tbn:ANd9GcTyg3Gq4WoxkxO75aZWNEjYFvavmMfWdiMvs57jpDF8YRR3yCybqQ">
            <a:hlinkClick r:id="rId16"/>
          </p:cNvPr>
          <p:cNvPicPr preferRelativeResize="0"/>
          <p:nvPr/>
        </p:nvPicPr>
        <p:blipFill rotWithShape="1">
          <a:blip r:embed="rId17"/>
          <a:srcRect/>
          <a:stretch>
            <a:fillRect/>
          </a:stretch>
        </p:blipFill>
        <p:spPr>
          <a:xfrm>
            <a:off x="152280" y="152280"/>
            <a:ext cx="767520" cy="1218600"/>
          </a:xfrm>
          <a:prstGeom prst="rect">
            <a:avLst/>
          </a:prstGeom>
          <a:noFill/>
          <a:ln>
            <a:noFill/>
          </a:ln>
        </p:spPr>
      </p:pic>
      <p:sp>
        <p:nvSpPr>
          <p:cNvPr id="68" name="Google Shape;68;p25"/>
          <p:cNvSpPr/>
          <p:nvPr/>
        </p:nvSpPr>
        <p:spPr>
          <a:xfrm>
            <a:off x="2813040" y="87480"/>
            <a:ext cx="5438160" cy="364680"/>
          </a:xfrm>
          <a:prstGeom prst="rect">
            <a:avLst/>
          </a:prstGeom>
          <a:noFill/>
          <a:ln w="50800" cap="flat" cmpd="sng">
            <a:solidFill>
              <a:srgbClr val="C0000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IN"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Department of Computer Science and Engineering (CSE)</a:t>
            </a:r>
            <a:endParaRPr sz="1800" b="0" i="0" u="none" strike="noStrike" cap="none">
              <a:latin typeface="Arial" panose="020B0604020202020204"/>
              <a:ea typeface="Arial" panose="020B0604020202020204"/>
              <a:cs typeface="Arial" panose="020B0604020202020204"/>
              <a:sym typeface="Arial" panose="020B0604020202020204"/>
            </a:endParaRPr>
          </a:p>
        </p:txBody>
      </p:sp>
      <p:sp>
        <p:nvSpPr>
          <p:cNvPr id="69" name="Google Shape;69;p25"/>
          <p:cNvSpPr/>
          <p:nvPr/>
        </p:nvSpPr>
        <p:spPr>
          <a:xfrm>
            <a:off x="2813040" y="87480"/>
            <a:ext cx="5438160" cy="364680"/>
          </a:xfrm>
          <a:prstGeom prst="rect">
            <a:avLst/>
          </a:prstGeom>
          <a:noFill/>
          <a:ln w="50800" cap="flat" cmpd="sng">
            <a:solidFill>
              <a:srgbClr val="C0000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IN"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Department of Computer Science and Engineering (CSE)</a:t>
            </a:r>
            <a:endParaRPr sz="1800" b="0" i="0" u="none" strike="noStrike" cap="none">
              <a:latin typeface="Arial" panose="020B0604020202020204"/>
              <a:ea typeface="Arial" panose="020B0604020202020204"/>
              <a:cs typeface="Arial" panose="020B0604020202020204"/>
              <a:sym typeface="Arial" panose="020B0604020202020204"/>
            </a:endParaRPr>
          </a:p>
        </p:txBody>
      </p:sp>
      <p:sp>
        <p:nvSpPr>
          <p:cNvPr id="70" name="Google Shape;70;p2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71" name="Google Shape;71;p2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15.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9.png"/><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37.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5.xml"/><Relationship Id="rId1" Type="http://schemas.openxmlformats.org/officeDocument/2006/relationships/image" Target="../media/image38.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6.xml"/><Relationship Id="rId2" Type="http://schemas.openxmlformats.org/officeDocument/2006/relationships/image" Target="../media/image38.png"/><Relationship Id="rId1" Type="http://schemas.openxmlformats.org/officeDocument/2006/relationships/image" Target="../media/image39.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5.xml"/><Relationship Id="rId2" Type="http://schemas.openxmlformats.org/officeDocument/2006/relationships/image" Target="../media/image38.png"/><Relationship Id="rId1" Type="http://schemas.openxmlformats.org/officeDocument/2006/relationships/image" Target="../media/image40.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5.xml"/><Relationship Id="rId2" Type="http://schemas.openxmlformats.org/officeDocument/2006/relationships/image" Target="../media/image38.png"/><Relationship Id="rId1" Type="http://schemas.openxmlformats.org/officeDocument/2006/relationships/image" Target="../media/image41.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6.xml"/><Relationship Id="rId3" Type="http://schemas.openxmlformats.org/officeDocument/2006/relationships/image" Target="../media/image38.png"/><Relationship Id="rId2" Type="http://schemas.openxmlformats.org/officeDocument/2006/relationships/image" Target="../media/image43.png"/><Relationship Id="rId1" Type="http://schemas.openxmlformats.org/officeDocument/2006/relationships/image" Target="../media/image42.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5.xml"/><Relationship Id="rId3" Type="http://schemas.openxmlformats.org/officeDocument/2006/relationships/image" Target="../media/image38.png"/><Relationship Id="rId2" Type="http://schemas.openxmlformats.org/officeDocument/2006/relationships/image" Target="../media/image45.png"/><Relationship Id="rId1" Type="http://schemas.openxmlformats.org/officeDocument/2006/relationships/image" Target="../media/image44.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5.xml"/><Relationship Id="rId2" Type="http://schemas.openxmlformats.org/officeDocument/2006/relationships/image" Target="../media/image38.png"/><Relationship Id="rId1" Type="http://schemas.openxmlformats.org/officeDocument/2006/relationships/image" Target="../media/image46.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6.xml"/><Relationship Id="rId2" Type="http://schemas.openxmlformats.org/officeDocument/2006/relationships/image" Target="../media/image38.png"/><Relationship Id="rId1"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6.xml"/><Relationship Id="rId3" Type="http://schemas.openxmlformats.org/officeDocument/2006/relationships/image" Target="../media/image38.png"/><Relationship Id="rId2" Type="http://schemas.openxmlformats.org/officeDocument/2006/relationships/image" Target="../media/image49.png"/><Relationship Id="rId1" Type="http://schemas.openxmlformats.org/officeDocument/2006/relationships/image" Target="../media/image48.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5.xml"/><Relationship Id="rId1" Type="http://schemas.openxmlformats.org/officeDocument/2006/relationships/image" Target="../media/image38.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6.xml"/><Relationship Id="rId2" Type="http://schemas.openxmlformats.org/officeDocument/2006/relationships/image" Target="../media/image38.png"/><Relationship Id="rId1" Type="http://schemas.openxmlformats.org/officeDocument/2006/relationships/image" Target="../media/image50.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6.xml"/><Relationship Id="rId2" Type="http://schemas.openxmlformats.org/officeDocument/2006/relationships/image" Target="../media/image38.png"/><Relationship Id="rId1" Type="http://schemas.openxmlformats.org/officeDocument/2006/relationships/image" Target="../media/image51.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6.xml"/><Relationship Id="rId2" Type="http://schemas.openxmlformats.org/officeDocument/2006/relationships/image" Target="../media/image38.png"/><Relationship Id="rId1" Type="http://schemas.openxmlformats.org/officeDocument/2006/relationships/image" Target="../media/image52.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6.xml"/><Relationship Id="rId2" Type="http://schemas.openxmlformats.org/officeDocument/2006/relationships/image" Target="../media/image53.png"/><Relationship Id="rId1" Type="http://schemas.openxmlformats.org/officeDocument/2006/relationships/image" Target="../media/image38.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5.xml"/><Relationship Id="rId2" Type="http://schemas.openxmlformats.org/officeDocument/2006/relationships/image" Target="../media/image38.png"/><Relationship Id="rId1" Type="http://schemas.openxmlformats.org/officeDocument/2006/relationships/image" Target="../media/image54.jpeg"/></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5.xml"/><Relationship Id="rId2" Type="http://schemas.openxmlformats.org/officeDocument/2006/relationships/image" Target="../media/image38.png"/><Relationship Id="rId1" Type="http://schemas.openxmlformats.org/officeDocument/2006/relationships/image" Target="../media/image55.pn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6.xml"/><Relationship Id="rId2" Type="http://schemas.openxmlformats.org/officeDocument/2006/relationships/image" Target="../media/image38.png"/><Relationship Id="rId1" Type="http://schemas.openxmlformats.org/officeDocument/2006/relationships/image" Target="../media/image56.pn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5.xml"/><Relationship Id="rId2" Type="http://schemas.openxmlformats.org/officeDocument/2006/relationships/image" Target="../media/image38.png"/><Relationship Id="rId1" Type="http://schemas.openxmlformats.org/officeDocument/2006/relationships/image" Target="../media/image5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5.xml"/><Relationship Id="rId1" Type="http://schemas.openxmlformats.org/officeDocument/2006/relationships/image" Target="../media/image38.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image" Target="../media/image38.png"/></Relationships>
</file>

<file path=ppt/slides/_rels/slide72.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slideLayout" Target="../slideLayouts/slideLayout16.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38.pn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6.xml"/><Relationship Id="rId3"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image" Target="../media/image38.pn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5.xml"/><Relationship Id="rId2" Type="http://schemas.openxmlformats.org/officeDocument/2006/relationships/image" Target="../media/image38.png"/><Relationship Id="rId1" Type="http://schemas.openxmlformats.org/officeDocument/2006/relationships/image" Target="../media/image62.pn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7.xml"/><Relationship Id="rId2" Type="http://schemas.openxmlformats.org/officeDocument/2006/relationships/image" Target="../media/image38.png"/><Relationship Id="rId1" Type="http://schemas.openxmlformats.org/officeDocument/2006/relationships/image" Target="../media/image63.pn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5.xml"/><Relationship Id="rId2" Type="http://schemas.openxmlformats.org/officeDocument/2006/relationships/image" Target="../media/image38.png"/><Relationship Id="rId1" Type="http://schemas.openxmlformats.org/officeDocument/2006/relationships/image" Target="../media/image64.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5.xml"/><Relationship Id="rId1" Type="http://schemas.openxmlformats.org/officeDocument/2006/relationships/image" Target="../media/image38.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5.xml"/><Relationship Id="rId1" Type="http://schemas.openxmlformats.org/officeDocument/2006/relationships/image" Target="../media/image38.png"/></Relationships>
</file>

<file path=ppt/slides/_rels/slide79.xml.rels><?xml version="1.0" encoding="UTF-8" standalone="yes"?>
<Relationships xmlns="http://schemas.openxmlformats.org/package/2006/relationships"><Relationship Id="rId7" Type="http://schemas.openxmlformats.org/officeDocument/2006/relationships/notesSlide" Target="../notesSlides/notesSlide59.xml"/><Relationship Id="rId6" Type="http://schemas.openxmlformats.org/officeDocument/2006/relationships/slideLayout" Target="../slideLayouts/slideLayout16.xml"/><Relationship Id="rId5" Type="http://schemas.openxmlformats.org/officeDocument/2006/relationships/image" Target="../media/image38.png"/><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6.xml"/><Relationship Id="rId1" Type="http://schemas.openxmlformats.org/officeDocument/2006/relationships/image" Target="../media/image38.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5.xml"/><Relationship Id="rId2" Type="http://schemas.openxmlformats.org/officeDocument/2006/relationships/image" Target="../media/image70.png"/><Relationship Id="rId1" Type="http://schemas.openxmlformats.org/officeDocument/2006/relationships/image" Target="../media/image69.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7.xml"/><Relationship Id="rId1" Type="http://schemas.openxmlformats.org/officeDocument/2006/relationships/image" Target="../media/image38.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p:cNvSpPr txBox="1"/>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panose="020B0604020202020204" pitchFamily="34" charset="0"/>
            </a:endParaRPr>
          </a:p>
        </p:txBody>
      </p:sp>
      <p:graphicFrame>
        <p:nvGraphicFramePr>
          <p:cNvPr id="1026" name="Object 2"/>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spid="_x0000_s0" name="CorelDRAW" r:id="rId1" imgW="2169795" imgH="2163445" progId="">
                  <p:embed/>
                </p:oleObj>
              </mc:Choice>
              <mc:Fallback>
                <p:oleObj name="CorelDRAW" r:id="rId1" imgW="2169795" imgH="2163445" progId="">
                  <p:embed/>
                  <p:pic>
                    <p:nvPicPr>
                      <p:cNvPr id="0" name="Object 2"/>
                      <p:cNvPicPr>
                        <a:picLocks noChangeAspect="1" noChangeArrowheads="1"/>
                      </p:cNvPicPr>
                      <p:nvPr/>
                    </p:nvPicPr>
                    <p:blipFill>
                      <a:blip r:embed="rId2">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panose="020B0604020202020204" pitchFamily="34" charset="0"/>
            </a:endParaRPr>
          </a:p>
        </p:txBody>
      </p:sp>
      <p:sp>
        <p:nvSpPr>
          <p:cNvPr id="45" name="Rectangle 44"/>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ight Triangle 42"/>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endParaRPr lang="en-US" altLang="en-US" sz="1600" dirty="0">
              <a:latin typeface="Raleway ExtraBold"/>
            </a:endParaRPr>
          </a:p>
        </p:txBody>
      </p:sp>
      <p:sp>
        <p:nvSpPr>
          <p:cNvPr id="1040" name="TextBox 25"/>
          <p:cNvSpPr txBox="1">
            <a:spLocks noChangeArrowheads="1"/>
          </p:cNvSpPr>
          <p:nvPr/>
        </p:nvSpPr>
        <p:spPr bwMode="auto">
          <a:xfrm>
            <a:off x="950913" y="1477963"/>
            <a:ext cx="7392987" cy="545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 </a:t>
            </a:r>
            <a:endParaRPr lang="en-US" altLang="en-US" sz="3200" b="1" dirty="0">
              <a:latin typeface="Times New Roman" panose="02020603050405020304" pitchFamily="18" charset="0"/>
              <a:ea typeface="Karla"/>
              <a:cs typeface="Times New Roman" panose="02020603050405020304" pitchFamily="18" charset="0"/>
            </a:endParaRP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endParaRPr lang="en-US" altLang="en-US" sz="3200" b="1" dirty="0">
              <a:latin typeface="Times New Roman" panose="02020603050405020304" pitchFamily="18" charset="0"/>
              <a:ea typeface="Karla"/>
              <a:cs typeface="Times New Roman" panose="02020603050405020304" pitchFamily="18" charset="0"/>
            </a:endParaRP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endParaRPr lang="en-US" altLang="en-US" sz="28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ADVANCED DATA STRUCTURES </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&amp;</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 ALGORITHMS</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endParaRPr lang="en-US" altLang="en-US" sz="3200" b="1" dirty="0">
              <a:solidFill>
                <a:srgbClr val="262626"/>
              </a:solidFill>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7"/>
          <p:cNvSpPr txBox="1">
            <a:spLocks noGrp="1"/>
          </p:cNvSpPr>
          <p:nvPr>
            <p:ph type="title"/>
          </p:nvPr>
        </p:nvSpPr>
        <p:spPr>
          <a:xfrm>
            <a:off x="895350" y="365126"/>
            <a:ext cx="762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panose="02020603050405020304"/>
              <a:buNone/>
            </a:pPr>
            <a:r>
              <a:rPr lang="en-IN" sz="3600" b="1" dirty="0">
                <a:latin typeface="Times New Roman" panose="02020603050405020304"/>
                <a:ea typeface="Times New Roman" panose="02020603050405020304"/>
                <a:cs typeface="Times New Roman" panose="02020603050405020304"/>
                <a:sym typeface="Times New Roman" panose="02020603050405020304"/>
              </a:rPr>
              <a:t>Array declaration in C/C++:</a:t>
            </a:r>
            <a:endParaRPr sz="36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52" name="Google Shape;252;p7" descr="Array-Declaration-In-C.png"/>
          <p:cNvPicPr preferRelativeResize="0">
            <a:picLocks noGrp="1"/>
          </p:cNvPicPr>
          <p:nvPr>
            <p:ph type="body" idx="1"/>
          </p:nvPr>
        </p:nvPicPr>
        <p:blipFill rotWithShape="1">
          <a:blip r:embed="rId1"/>
          <a:srcRect/>
          <a:stretch>
            <a:fillRect/>
          </a:stretch>
        </p:blipFill>
        <p:spPr>
          <a:xfrm>
            <a:off x="457200" y="1524001"/>
            <a:ext cx="8458200" cy="4539456"/>
          </a:xfrm>
          <a:prstGeom prst="rect">
            <a:avLst/>
          </a:prstGeom>
          <a:noFill/>
          <a:ln w="9525" cap="flat" cmpd="sng">
            <a:solidFill>
              <a:schemeClr val="accent5"/>
            </a:solidFill>
            <a:prstDash val="solid"/>
            <a:miter lim="800000"/>
            <a:headEnd type="none" w="sm" len="sm"/>
            <a:tailEnd type="none" w="sm" len="sm"/>
          </a:ln>
          <a:effectLst>
            <a:outerShdw blurRad="50800" dist="50800" dir="5400000" algn="ctr" rotWithShape="0">
              <a:schemeClr val="bg1"/>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9"/>
          <p:cNvSpPr txBox="1">
            <a:spLocks noGrp="1"/>
          </p:cNvSpPr>
          <p:nvPr>
            <p:ph type="title"/>
          </p:nvPr>
        </p:nvSpPr>
        <p:spPr>
          <a:xfrm>
            <a:off x="990600" y="838200"/>
            <a:ext cx="7505700" cy="68580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panose="02020603050405020304"/>
              <a:buNone/>
            </a:pPr>
            <a:br>
              <a:rPr lang="en-IN" sz="4000" b="1" dirty="0">
                <a:latin typeface="Times New Roman" panose="02020603050405020304"/>
                <a:ea typeface="Times New Roman" panose="02020603050405020304"/>
                <a:cs typeface="Times New Roman" panose="02020603050405020304"/>
                <a:sym typeface="Times New Roman" panose="02020603050405020304"/>
              </a:rPr>
            </a:br>
            <a:r>
              <a:rPr lang="en-IN" sz="4000" b="1" dirty="0">
                <a:latin typeface="Times New Roman" panose="02020603050405020304"/>
                <a:ea typeface="Times New Roman" panose="02020603050405020304"/>
                <a:cs typeface="Times New Roman" panose="02020603050405020304"/>
                <a:sym typeface="Times New Roman" panose="02020603050405020304"/>
              </a:rPr>
              <a:t>Basic Operations of Array</a:t>
            </a:r>
            <a:br>
              <a:rPr lang="en-IN" dirty="0"/>
            </a:br>
            <a:endParaRPr dirty="0"/>
          </a:p>
        </p:txBody>
      </p:sp>
      <p:sp>
        <p:nvSpPr>
          <p:cNvPr id="266" name="Google Shape;266;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b="1">
                <a:latin typeface="Times New Roman" panose="02020603050405020304"/>
                <a:ea typeface="Times New Roman" panose="02020603050405020304"/>
                <a:cs typeface="Times New Roman" panose="02020603050405020304"/>
                <a:sym typeface="Times New Roman" panose="02020603050405020304"/>
              </a:rPr>
              <a:t>Traverse</a:t>
            </a:r>
            <a:r>
              <a:rPr lang="en-IN" sz="2400">
                <a:latin typeface="Times New Roman" panose="02020603050405020304"/>
                <a:ea typeface="Times New Roman" panose="02020603050405020304"/>
                <a:cs typeface="Times New Roman" panose="02020603050405020304"/>
                <a:sym typeface="Times New Roman" panose="02020603050405020304"/>
              </a:rPr>
              <a:t> − print all the array elements one by one.</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b="1">
                <a:latin typeface="Times New Roman" panose="02020603050405020304"/>
                <a:ea typeface="Times New Roman" panose="02020603050405020304"/>
                <a:cs typeface="Times New Roman" panose="02020603050405020304"/>
                <a:sym typeface="Times New Roman" panose="02020603050405020304"/>
              </a:rPr>
              <a:t>Insertion</a:t>
            </a:r>
            <a:r>
              <a:rPr lang="en-IN" sz="2400">
                <a:latin typeface="Times New Roman" panose="02020603050405020304"/>
                <a:ea typeface="Times New Roman" panose="02020603050405020304"/>
                <a:cs typeface="Times New Roman" panose="02020603050405020304"/>
                <a:sym typeface="Times New Roman" panose="02020603050405020304"/>
              </a:rPr>
              <a:t> − Adds an element at the given index.</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b="1">
                <a:latin typeface="Times New Roman" panose="02020603050405020304"/>
                <a:ea typeface="Times New Roman" panose="02020603050405020304"/>
                <a:cs typeface="Times New Roman" panose="02020603050405020304"/>
                <a:sym typeface="Times New Roman" panose="02020603050405020304"/>
              </a:rPr>
              <a:t>Deletion</a:t>
            </a:r>
            <a:r>
              <a:rPr lang="en-IN" sz="2400">
                <a:latin typeface="Times New Roman" panose="02020603050405020304"/>
                <a:ea typeface="Times New Roman" panose="02020603050405020304"/>
                <a:cs typeface="Times New Roman" panose="02020603050405020304"/>
                <a:sym typeface="Times New Roman" panose="02020603050405020304"/>
              </a:rPr>
              <a:t> − Deletes an element at the given index.</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b="1">
                <a:latin typeface="Times New Roman" panose="02020603050405020304"/>
                <a:ea typeface="Times New Roman" panose="02020603050405020304"/>
                <a:cs typeface="Times New Roman" panose="02020603050405020304"/>
                <a:sym typeface="Times New Roman" panose="02020603050405020304"/>
              </a:rPr>
              <a:t>Search</a:t>
            </a:r>
            <a:r>
              <a:rPr lang="en-IN" sz="2400">
                <a:latin typeface="Times New Roman" panose="02020603050405020304"/>
                <a:ea typeface="Times New Roman" panose="02020603050405020304"/>
                <a:cs typeface="Times New Roman" panose="02020603050405020304"/>
                <a:sym typeface="Times New Roman" panose="02020603050405020304"/>
              </a:rPr>
              <a:t> − Searches an element using the given index or by the value.</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b="1">
                <a:latin typeface="Times New Roman" panose="02020603050405020304"/>
                <a:ea typeface="Times New Roman" panose="02020603050405020304"/>
                <a:cs typeface="Times New Roman" panose="02020603050405020304"/>
                <a:sym typeface="Times New Roman" panose="02020603050405020304"/>
              </a:rPr>
              <a:t>Update</a:t>
            </a:r>
            <a:r>
              <a:rPr lang="en-IN" sz="2400">
                <a:latin typeface="Times New Roman" panose="02020603050405020304"/>
                <a:ea typeface="Times New Roman" panose="02020603050405020304"/>
                <a:cs typeface="Times New Roman" panose="02020603050405020304"/>
                <a:sym typeface="Times New Roman" panose="02020603050405020304"/>
              </a:rPr>
              <a:t> − Updates an element at the given index.</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0"/>
          <p:cNvSpPr txBox="1">
            <a:spLocks noGrp="1"/>
          </p:cNvSpPr>
          <p:nvPr>
            <p:ph type="title"/>
          </p:nvPr>
        </p:nvSpPr>
        <p:spPr>
          <a:xfrm>
            <a:off x="1066800" y="609599"/>
            <a:ext cx="7448550" cy="6858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Times New Roman" panose="02020603050405020304"/>
              <a:buNone/>
            </a:pPr>
            <a:r>
              <a:rPr lang="en-IN" sz="3600" b="1" dirty="0">
                <a:latin typeface="Times New Roman" panose="02020603050405020304"/>
                <a:ea typeface="Times New Roman" panose="02020603050405020304"/>
                <a:cs typeface="Times New Roman" panose="02020603050405020304"/>
                <a:sym typeface="Times New Roman" panose="02020603050405020304"/>
              </a:rPr>
              <a:t>Traversing    </a:t>
            </a:r>
            <a:r>
              <a:rPr lang="en-IN" dirty="0"/>
              <a:t>                  </a:t>
            </a:r>
            <a:endParaRPr dirty="0"/>
          </a:p>
        </p:txBody>
      </p:sp>
      <p:sp>
        <p:nvSpPr>
          <p:cNvPr id="272" name="Google Shape;272;p10"/>
          <p:cNvSpPr txBox="1">
            <a:spLocks noGrp="1"/>
          </p:cNvSpPr>
          <p:nvPr>
            <p:ph type="body" idx="1"/>
          </p:nvPr>
        </p:nvSpPr>
        <p:spPr>
          <a:xfrm>
            <a:off x="628650" y="1295400"/>
            <a:ext cx="7886700" cy="53340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This operation is performed to traverse through the array elements. It prints all array elements one after another. </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000"/>
              <a:buNone/>
            </a:pPr>
            <a:r>
              <a:rPr lang="en-IN" sz="2000" dirty="0">
                <a:latin typeface="Times New Roman" panose="02020603050405020304"/>
                <a:ea typeface="Times New Roman" panose="02020603050405020304"/>
                <a:cs typeface="Times New Roman" panose="02020603050405020304"/>
                <a:sym typeface="Times New Roman" panose="02020603050405020304"/>
              </a:rPr>
              <a:t>#include &lt;</a:t>
            </a:r>
            <a:r>
              <a:rPr lang="en-IN" sz="2000" dirty="0" err="1">
                <a:latin typeface="Times New Roman" panose="02020603050405020304"/>
                <a:ea typeface="Times New Roman" panose="02020603050405020304"/>
                <a:cs typeface="Times New Roman" panose="02020603050405020304"/>
                <a:sym typeface="Times New Roman" panose="02020603050405020304"/>
              </a:rPr>
              <a:t>stdio.h</a:t>
            </a:r>
            <a:r>
              <a:rPr lang="en-IN" sz="2000" dirty="0">
                <a:latin typeface="Times New Roman" panose="02020603050405020304"/>
                <a:ea typeface="Times New Roman" panose="02020603050405020304"/>
                <a:cs typeface="Times New Roman" panose="02020603050405020304"/>
                <a:sym typeface="Times New Roman" panose="02020603050405020304"/>
              </a:rPr>
              <a:t>&gt;  </a:t>
            </a:r>
            <a:endParaRPr dirty="0"/>
          </a:p>
          <a:p>
            <a:pPr marL="0" lvl="0" indent="0" algn="l" rtl="0">
              <a:lnSpc>
                <a:spcPct val="90000"/>
              </a:lnSpc>
              <a:spcBef>
                <a:spcPts val="1000"/>
              </a:spcBef>
              <a:spcAft>
                <a:spcPts val="0"/>
              </a:spcAft>
              <a:buClr>
                <a:schemeClr val="dk1"/>
              </a:buClr>
              <a:buSzPts val="2000"/>
              <a:buNone/>
            </a:pPr>
            <a:r>
              <a:rPr lang="en-IN" sz="2000" b="1" dirty="0">
                <a:latin typeface="Times New Roman" panose="02020603050405020304"/>
                <a:ea typeface="Times New Roman" panose="02020603050405020304"/>
                <a:cs typeface="Times New Roman" panose="02020603050405020304"/>
                <a:sym typeface="Times New Roman" panose="02020603050405020304"/>
              </a:rPr>
              <a:t>void</a:t>
            </a:r>
            <a:r>
              <a:rPr lang="en-IN" sz="2000" dirty="0">
                <a:latin typeface="Times New Roman" panose="02020603050405020304"/>
                <a:ea typeface="Times New Roman" panose="02020603050405020304"/>
                <a:cs typeface="Times New Roman" panose="02020603050405020304"/>
                <a:sym typeface="Times New Roman" panose="02020603050405020304"/>
              </a:rPr>
              <a:t> main() {  </a:t>
            </a:r>
            <a:endParaRPr dirty="0"/>
          </a:p>
          <a:p>
            <a:pPr marL="0" lvl="0" indent="0" algn="l" rtl="0">
              <a:lnSpc>
                <a:spcPct val="90000"/>
              </a:lnSpc>
              <a:spcBef>
                <a:spcPts val="1000"/>
              </a:spcBef>
              <a:spcAft>
                <a:spcPts val="0"/>
              </a:spcAft>
              <a:buClr>
                <a:schemeClr val="dk1"/>
              </a:buClr>
              <a:buSzPts val="2000"/>
              <a:buNone/>
            </a:pPr>
            <a:r>
              <a:rPr lang="en-IN" sz="2000" dirty="0">
                <a:latin typeface="Times New Roman" panose="02020603050405020304"/>
                <a:ea typeface="Times New Roman" panose="02020603050405020304"/>
                <a:cs typeface="Times New Roman" panose="02020603050405020304"/>
                <a:sym typeface="Times New Roman" panose="02020603050405020304"/>
              </a:rPr>
              <a:t>   </a:t>
            </a:r>
            <a:r>
              <a:rPr lang="en-IN" sz="2000" b="1" dirty="0">
                <a:latin typeface="Times New Roman" panose="02020603050405020304"/>
                <a:ea typeface="Times New Roman" panose="02020603050405020304"/>
                <a:cs typeface="Times New Roman" panose="02020603050405020304"/>
                <a:sym typeface="Times New Roman" panose="02020603050405020304"/>
              </a:rPr>
              <a:t>int</a:t>
            </a:r>
            <a:r>
              <a:rPr lang="en-IN" sz="2000" dirty="0">
                <a:latin typeface="Times New Roman" panose="02020603050405020304"/>
                <a:ea typeface="Times New Roman" panose="02020603050405020304"/>
                <a:cs typeface="Times New Roman" panose="02020603050405020304"/>
                <a:sym typeface="Times New Roman" panose="02020603050405020304"/>
              </a:rPr>
              <a:t> </a:t>
            </a:r>
            <a:r>
              <a:rPr lang="en-IN" sz="2000" dirty="0" err="1">
                <a:latin typeface="Times New Roman" panose="02020603050405020304"/>
                <a:ea typeface="Times New Roman" panose="02020603050405020304"/>
                <a:cs typeface="Times New Roman" panose="02020603050405020304"/>
                <a:sym typeface="Times New Roman" panose="02020603050405020304"/>
              </a:rPr>
              <a:t>Arr</a:t>
            </a:r>
            <a:r>
              <a:rPr lang="en-IN" sz="2000" dirty="0">
                <a:latin typeface="Times New Roman" panose="02020603050405020304"/>
                <a:ea typeface="Times New Roman" panose="02020603050405020304"/>
                <a:cs typeface="Times New Roman" panose="02020603050405020304"/>
                <a:sym typeface="Times New Roman" panose="02020603050405020304"/>
              </a:rPr>
              <a:t>[5] = {18, 30, 15, 70, 12};  </a:t>
            </a:r>
            <a:endParaRPr dirty="0"/>
          </a:p>
          <a:p>
            <a:pPr marL="0" lvl="0" indent="0" algn="l" rtl="0">
              <a:lnSpc>
                <a:spcPct val="90000"/>
              </a:lnSpc>
              <a:spcBef>
                <a:spcPts val="1000"/>
              </a:spcBef>
              <a:spcAft>
                <a:spcPts val="0"/>
              </a:spcAft>
              <a:buClr>
                <a:schemeClr val="dk1"/>
              </a:buClr>
              <a:buSzPts val="2000"/>
              <a:buNone/>
            </a:pPr>
            <a:r>
              <a:rPr lang="en-IN" sz="2000" b="1" dirty="0">
                <a:latin typeface="Times New Roman" panose="02020603050405020304"/>
                <a:ea typeface="Times New Roman" panose="02020603050405020304"/>
                <a:cs typeface="Times New Roman" panose="02020603050405020304"/>
                <a:sym typeface="Times New Roman" panose="02020603050405020304"/>
              </a:rPr>
              <a:t>       int</a:t>
            </a:r>
            <a:r>
              <a:rPr lang="en-IN" sz="2000" dirty="0">
                <a:latin typeface="Times New Roman" panose="02020603050405020304"/>
                <a:ea typeface="Times New Roman" panose="02020603050405020304"/>
                <a:cs typeface="Times New Roman" panose="02020603050405020304"/>
                <a:sym typeface="Times New Roman" panose="02020603050405020304"/>
              </a:rPr>
              <a:t> </a:t>
            </a:r>
            <a:r>
              <a:rPr lang="en-IN" sz="2000" dirty="0" err="1">
                <a:latin typeface="Times New Roman" panose="02020603050405020304"/>
                <a:ea typeface="Times New Roman" panose="02020603050405020304"/>
                <a:cs typeface="Times New Roman" panose="02020603050405020304"/>
                <a:sym typeface="Times New Roman" panose="02020603050405020304"/>
              </a:rPr>
              <a:t>i</a:t>
            </a:r>
            <a:r>
              <a:rPr lang="en-IN" sz="2000" dirty="0">
                <a:latin typeface="Times New Roman" panose="02020603050405020304"/>
                <a:ea typeface="Times New Roman" panose="02020603050405020304"/>
                <a:cs typeface="Times New Roman" panose="02020603050405020304"/>
                <a:sym typeface="Times New Roman" panose="02020603050405020304"/>
              </a:rPr>
              <a:t>;  </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000"/>
              <a:buNone/>
            </a:pPr>
            <a:r>
              <a:rPr lang="en-IN" sz="2000" dirty="0">
                <a:latin typeface="Times New Roman" panose="02020603050405020304"/>
                <a:ea typeface="Times New Roman" panose="02020603050405020304"/>
                <a:cs typeface="Times New Roman" panose="02020603050405020304"/>
                <a:sym typeface="Times New Roman" panose="02020603050405020304"/>
              </a:rPr>
              <a:t>    </a:t>
            </a:r>
            <a:r>
              <a:rPr lang="en-IN" sz="2000" dirty="0" err="1">
                <a:latin typeface="Times New Roman" panose="02020603050405020304"/>
                <a:ea typeface="Times New Roman" panose="02020603050405020304"/>
                <a:cs typeface="Times New Roman" panose="02020603050405020304"/>
                <a:sym typeface="Times New Roman" panose="02020603050405020304"/>
              </a:rPr>
              <a:t>printf</a:t>
            </a:r>
            <a:r>
              <a:rPr lang="en-IN" sz="2000" dirty="0">
                <a:latin typeface="Times New Roman" panose="02020603050405020304"/>
                <a:ea typeface="Times New Roman" panose="02020603050405020304"/>
                <a:cs typeface="Times New Roman" panose="02020603050405020304"/>
                <a:sym typeface="Times New Roman" panose="02020603050405020304"/>
              </a:rPr>
              <a:t>("Elements of the array are:\n");  </a:t>
            </a:r>
            <a:endParaRPr dirty="0"/>
          </a:p>
          <a:p>
            <a:pPr marL="0" lvl="0" indent="0" algn="l" rtl="0">
              <a:lnSpc>
                <a:spcPct val="90000"/>
              </a:lnSpc>
              <a:spcBef>
                <a:spcPts val="1000"/>
              </a:spcBef>
              <a:spcAft>
                <a:spcPts val="0"/>
              </a:spcAft>
              <a:buClr>
                <a:schemeClr val="dk1"/>
              </a:buClr>
              <a:buSzPts val="2000"/>
              <a:buNone/>
            </a:pPr>
            <a:r>
              <a:rPr lang="en-IN" sz="2000" b="1" dirty="0">
                <a:latin typeface="Times New Roman" panose="02020603050405020304"/>
                <a:ea typeface="Times New Roman" panose="02020603050405020304"/>
                <a:cs typeface="Times New Roman" panose="02020603050405020304"/>
                <a:sym typeface="Times New Roman" panose="02020603050405020304"/>
              </a:rPr>
              <a:t>        for</a:t>
            </a:r>
            <a:r>
              <a:rPr lang="en-IN" sz="2000" dirty="0">
                <a:latin typeface="Times New Roman" panose="02020603050405020304"/>
                <a:ea typeface="Times New Roman" panose="02020603050405020304"/>
                <a:cs typeface="Times New Roman" panose="02020603050405020304"/>
                <a:sym typeface="Times New Roman" panose="02020603050405020304"/>
              </a:rPr>
              <a:t>(</a:t>
            </a:r>
            <a:r>
              <a:rPr lang="en-IN" sz="2000" dirty="0" err="1">
                <a:latin typeface="Times New Roman" panose="02020603050405020304"/>
                <a:ea typeface="Times New Roman" panose="02020603050405020304"/>
                <a:cs typeface="Times New Roman" panose="02020603050405020304"/>
                <a:sym typeface="Times New Roman" panose="02020603050405020304"/>
              </a:rPr>
              <a:t>i</a:t>
            </a:r>
            <a:r>
              <a:rPr lang="en-IN" sz="2000" dirty="0">
                <a:latin typeface="Times New Roman" panose="02020603050405020304"/>
                <a:ea typeface="Times New Roman" panose="02020603050405020304"/>
                <a:cs typeface="Times New Roman" panose="02020603050405020304"/>
                <a:sym typeface="Times New Roman" panose="02020603050405020304"/>
              </a:rPr>
              <a:t> = 0; </a:t>
            </a:r>
            <a:r>
              <a:rPr lang="en-IN" sz="2000" dirty="0" err="1">
                <a:latin typeface="Times New Roman" panose="02020603050405020304"/>
                <a:ea typeface="Times New Roman" panose="02020603050405020304"/>
                <a:cs typeface="Times New Roman" panose="02020603050405020304"/>
                <a:sym typeface="Times New Roman" panose="02020603050405020304"/>
              </a:rPr>
              <a:t>i</a:t>
            </a:r>
            <a:r>
              <a:rPr lang="en-IN" sz="2000" dirty="0">
                <a:latin typeface="Times New Roman" panose="02020603050405020304"/>
                <a:ea typeface="Times New Roman" panose="02020603050405020304"/>
                <a:cs typeface="Times New Roman" panose="02020603050405020304"/>
                <a:sym typeface="Times New Roman" panose="02020603050405020304"/>
              </a:rPr>
              <a:t>&lt;5; </a:t>
            </a:r>
            <a:r>
              <a:rPr lang="en-IN" sz="2000" dirty="0" err="1">
                <a:latin typeface="Times New Roman" panose="02020603050405020304"/>
                <a:ea typeface="Times New Roman" panose="02020603050405020304"/>
                <a:cs typeface="Times New Roman" panose="02020603050405020304"/>
                <a:sym typeface="Times New Roman" panose="02020603050405020304"/>
              </a:rPr>
              <a:t>i</a:t>
            </a:r>
            <a:r>
              <a:rPr lang="en-IN" sz="2000" dirty="0">
                <a:latin typeface="Times New Roman" panose="02020603050405020304"/>
                <a:ea typeface="Times New Roman" panose="02020603050405020304"/>
                <a:cs typeface="Times New Roman" panose="02020603050405020304"/>
                <a:sym typeface="Times New Roman" panose="02020603050405020304"/>
              </a:rPr>
              <a:t>++) {  </a:t>
            </a:r>
            <a:endParaRPr dirty="0"/>
          </a:p>
          <a:p>
            <a:pPr marL="0" lvl="0" indent="0" algn="l" rtl="0">
              <a:lnSpc>
                <a:spcPct val="90000"/>
              </a:lnSpc>
              <a:spcBef>
                <a:spcPts val="1000"/>
              </a:spcBef>
              <a:spcAft>
                <a:spcPts val="0"/>
              </a:spcAft>
              <a:buClr>
                <a:schemeClr val="dk1"/>
              </a:buClr>
              <a:buSzPts val="2000"/>
              <a:buNone/>
            </a:pPr>
            <a:r>
              <a:rPr lang="en-IN" sz="2000" dirty="0">
                <a:latin typeface="Times New Roman" panose="02020603050405020304"/>
                <a:ea typeface="Times New Roman" panose="02020603050405020304"/>
                <a:cs typeface="Times New Roman" panose="02020603050405020304"/>
                <a:sym typeface="Times New Roman" panose="02020603050405020304"/>
              </a:rPr>
              <a:t>    </a:t>
            </a:r>
            <a:r>
              <a:rPr lang="en-IN" sz="2000" dirty="0" err="1">
                <a:latin typeface="Times New Roman" panose="02020603050405020304"/>
                <a:ea typeface="Times New Roman" panose="02020603050405020304"/>
                <a:cs typeface="Times New Roman" panose="02020603050405020304"/>
                <a:sym typeface="Times New Roman" panose="02020603050405020304"/>
              </a:rPr>
              <a:t>printf</a:t>
            </a:r>
            <a:r>
              <a:rPr lang="en-IN" sz="2000" dirty="0">
                <a:latin typeface="Times New Roman" panose="02020603050405020304"/>
                <a:ea typeface="Times New Roman" panose="02020603050405020304"/>
                <a:cs typeface="Times New Roman" panose="02020603050405020304"/>
                <a:sym typeface="Times New Roman" panose="02020603050405020304"/>
              </a:rPr>
              <a:t>("</a:t>
            </a:r>
            <a:r>
              <a:rPr lang="en-IN" sz="2000" dirty="0" err="1">
                <a:latin typeface="Times New Roman" panose="02020603050405020304"/>
                <a:ea typeface="Times New Roman" panose="02020603050405020304"/>
                <a:cs typeface="Times New Roman" panose="02020603050405020304"/>
                <a:sym typeface="Times New Roman" panose="02020603050405020304"/>
              </a:rPr>
              <a:t>Arr</a:t>
            </a:r>
            <a:r>
              <a:rPr lang="en-IN" sz="2000" dirty="0">
                <a:latin typeface="Times New Roman" panose="02020603050405020304"/>
                <a:ea typeface="Times New Roman" panose="02020603050405020304"/>
                <a:cs typeface="Times New Roman" panose="02020603050405020304"/>
                <a:sym typeface="Times New Roman" panose="02020603050405020304"/>
              </a:rPr>
              <a:t>[%d] = %d,  ", </a:t>
            </a:r>
            <a:r>
              <a:rPr lang="en-IN" sz="2000" dirty="0" err="1">
                <a:latin typeface="Times New Roman" panose="02020603050405020304"/>
                <a:ea typeface="Times New Roman" panose="02020603050405020304"/>
                <a:cs typeface="Times New Roman" panose="02020603050405020304"/>
                <a:sym typeface="Times New Roman" panose="02020603050405020304"/>
              </a:rPr>
              <a:t>i</a:t>
            </a:r>
            <a:r>
              <a:rPr lang="en-IN" sz="2000" dirty="0">
                <a:latin typeface="Times New Roman" panose="02020603050405020304"/>
                <a:ea typeface="Times New Roman" panose="02020603050405020304"/>
                <a:cs typeface="Times New Roman" panose="02020603050405020304"/>
                <a:sym typeface="Times New Roman" panose="02020603050405020304"/>
              </a:rPr>
              <a:t>, </a:t>
            </a:r>
            <a:r>
              <a:rPr lang="en-IN" sz="2000" dirty="0" err="1">
                <a:latin typeface="Times New Roman" panose="02020603050405020304"/>
                <a:ea typeface="Times New Roman" panose="02020603050405020304"/>
                <a:cs typeface="Times New Roman" panose="02020603050405020304"/>
                <a:sym typeface="Times New Roman" panose="02020603050405020304"/>
              </a:rPr>
              <a:t>Arr</a:t>
            </a:r>
            <a:r>
              <a:rPr lang="en-IN" sz="2000" dirty="0">
                <a:latin typeface="Times New Roman" panose="02020603050405020304"/>
                <a:ea typeface="Times New Roman" panose="02020603050405020304"/>
                <a:cs typeface="Times New Roman" panose="02020603050405020304"/>
                <a:sym typeface="Times New Roman" panose="02020603050405020304"/>
              </a:rPr>
              <a:t>[</a:t>
            </a:r>
            <a:r>
              <a:rPr lang="en-IN" sz="2000" dirty="0" err="1">
                <a:latin typeface="Times New Roman" panose="02020603050405020304"/>
                <a:ea typeface="Times New Roman" panose="02020603050405020304"/>
                <a:cs typeface="Times New Roman" panose="02020603050405020304"/>
                <a:sym typeface="Times New Roman" panose="02020603050405020304"/>
              </a:rPr>
              <a:t>i</a:t>
            </a:r>
            <a:r>
              <a:rPr lang="en-IN" sz="2000" dirty="0">
                <a:latin typeface="Times New Roman" panose="02020603050405020304"/>
                <a:ea typeface="Times New Roman" panose="02020603050405020304"/>
                <a:cs typeface="Times New Roman" panose="02020603050405020304"/>
                <a:sym typeface="Times New Roman" panose="02020603050405020304"/>
              </a:rPr>
              <a:t>]);  </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000"/>
              <a:buNone/>
            </a:pPr>
            <a:r>
              <a:rPr lang="en-IN" sz="2000" dirty="0">
                <a:latin typeface="Times New Roman" panose="02020603050405020304"/>
                <a:ea typeface="Times New Roman" panose="02020603050405020304"/>
                <a:cs typeface="Times New Roman" panose="02020603050405020304"/>
                <a:sym typeface="Times New Roman" panose="02020603050405020304"/>
              </a:rPr>
              <a:t>    }  </a:t>
            </a:r>
            <a:endParaRPr dirty="0"/>
          </a:p>
          <a:p>
            <a:pPr marL="0" lvl="0" indent="0" algn="l" rtl="0">
              <a:lnSpc>
                <a:spcPct val="90000"/>
              </a:lnSpc>
              <a:spcBef>
                <a:spcPts val="1000"/>
              </a:spcBef>
              <a:spcAft>
                <a:spcPts val="0"/>
              </a:spcAft>
              <a:buClr>
                <a:schemeClr val="dk1"/>
              </a:buClr>
              <a:buSzPts val="2000"/>
              <a:buNone/>
            </a:pPr>
            <a:r>
              <a:rPr lang="en-IN" sz="2000" dirty="0">
                <a:latin typeface="Times New Roman" panose="02020603050405020304"/>
                <a:ea typeface="Times New Roman" panose="02020603050405020304"/>
                <a:cs typeface="Times New Roman" panose="02020603050405020304"/>
                <a:sym typeface="Times New Roman" panose="02020603050405020304"/>
              </a:rPr>
              <a:t>}  </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228600" lvl="0" indent="-76200" algn="just" rtl="0">
              <a:lnSpc>
                <a:spcPct val="90000"/>
              </a:lnSpc>
              <a:spcBef>
                <a:spcPts val="1000"/>
              </a:spcBef>
              <a:spcAft>
                <a:spcPts val="0"/>
              </a:spcAft>
              <a:buClr>
                <a:schemeClr val="dk1"/>
              </a:buClr>
              <a:buSzPts val="24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73" name="Google Shape;273;p10" descr="Screen Clipping"/>
          <p:cNvPicPr preferRelativeResize="0"/>
          <p:nvPr/>
        </p:nvPicPr>
        <p:blipFill rotWithShape="1">
          <a:blip r:embed="rId1"/>
          <a:srcRect/>
          <a:stretch>
            <a:fillRect/>
          </a:stretch>
        </p:blipFill>
        <p:spPr>
          <a:xfrm>
            <a:off x="1219200" y="5410201"/>
            <a:ext cx="7620000"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1"/>
          <p:cNvSpPr txBox="1">
            <a:spLocks noGrp="1"/>
          </p:cNvSpPr>
          <p:nvPr>
            <p:ph type="title"/>
          </p:nvPr>
        </p:nvSpPr>
        <p:spPr>
          <a:xfrm>
            <a:off x="990600" y="533400"/>
            <a:ext cx="7524750" cy="609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panose="02020603050405020304"/>
              <a:buNone/>
            </a:pPr>
            <a:br>
              <a:rPr lang="en-IN" sz="3600" dirty="0">
                <a:latin typeface="Times New Roman" panose="02020603050405020304"/>
                <a:ea typeface="Times New Roman" panose="02020603050405020304"/>
                <a:cs typeface="Times New Roman" panose="02020603050405020304"/>
                <a:sym typeface="Times New Roman" panose="02020603050405020304"/>
              </a:rPr>
            </a:br>
            <a:r>
              <a:rPr lang="en-IN" sz="4000" b="1" dirty="0">
                <a:latin typeface="Times New Roman" panose="02020603050405020304"/>
                <a:ea typeface="Times New Roman" panose="02020603050405020304"/>
                <a:cs typeface="Times New Roman" panose="02020603050405020304"/>
                <a:sym typeface="Times New Roman" panose="02020603050405020304"/>
              </a:rPr>
              <a:t>Insertion</a:t>
            </a:r>
            <a:br>
              <a:rPr lang="en-IN" sz="3600" dirty="0">
                <a:latin typeface="Times New Roman" panose="02020603050405020304"/>
                <a:ea typeface="Times New Roman" panose="02020603050405020304"/>
                <a:cs typeface="Times New Roman" panose="02020603050405020304"/>
                <a:sym typeface="Times New Roman" panose="02020603050405020304"/>
              </a:rPr>
            </a:br>
            <a:endParaRPr sz="3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79" name="Google Shape;279;p11"/>
          <p:cNvSpPr txBox="1">
            <a:spLocks noGrp="1"/>
          </p:cNvSpPr>
          <p:nvPr>
            <p:ph type="body" idx="1"/>
          </p:nvPr>
        </p:nvSpPr>
        <p:spPr>
          <a:xfrm>
            <a:off x="628650" y="1143000"/>
            <a:ext cx="7886700" cy="54102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IN">
                <a:latin typeface="Times New Roman" panose="02020603050405020304"/>
                <a:ea typeface="Times New Roman" panose="02020603050405020304"/>
                <a:cs typeface="Times New Roman" panose="02020603050405020304"/>
                <a:sym typeface="Times New Roman" panose="02020603050405020304"/>
              </a:rPr>
              <a:t>This operation is performed to insert one or more elements into the array. As per the requirements, an element can be added at the beginning, end, or at any index of the array.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#include &lt;stdio.h&gt;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b="1">
                <a:latin typeface="Times New Roman" panose="02020603050405020304"/>
                <a:ea typeface="Times New Roman" panose="02020603050405020304"/>
                <a:cs typeface="Times New Roman" panose="02020603050405020304"/>
                <a:sym typeface="Times New Roman" panose="02020603050405020304"/>
              </a:rPr>
              <a:t>int</a:t>
            </a:r>
            <a:r>
              <a:rPr lang="en-IN" sz="2400">
                <a:latin typeface="Times New Roman" panose="02020603050405020304"/>
                <a:ea typeface="Times New Roman" panose="02020603050405020304"/>
                <a:cs typeface="Times New Roman" panose="02020603050405020304"/>
                <a:sym typeface="Times New Roman" panose="02020603050405020304"/>
              </a:rPr>
              <a:t> main()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    </a:t>
            </a:r>
            <a:r>
              <a:rPr lang="en-IN" sz="2400" b="1">
                <a:latin typeface="Times New Roman" panose="02020603050405020304"/>
                <a:ea typeface="Times New Roman" panose="02020603050405020304"/>
                <a:cs typeface="Times New Roman" panose="02020603050405020304"/>
                <a:sym typeface="Times New Roman" panose="02020603050405020304"/>
              </a:rPr>
              <a:t>int</a:t>
            </a:r>
            <a:r>
              <a:rPr lang="en-IN" sz="2400">
                <a:latin typeface="Times New Roman" panose="02020603050405020304"/>
                <a:ea typeface="Times New Roman" panose="02020603050405020304"/>
                <a:cs typeface="Times New Roman" panose="02020603050405020304"/>
                <a:sym typeface="Times New Roman" panose="02020603050405020304"/>
              </a:rPr>
              <a:t> arr[20] = { 18, 30, 15, 70, 12 };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    </a:t>
            </a:r>
            <a:r>
              <a:rPr lang="en-IN" sz="2400" b="1">
                <a:latin typeface="Times New Roman" panose="02020603050405020304"/>
                <a:ea typeface="Times New Roman" panose="02020603050405020304"/>
                <a:cs typeface="Times New Roman" panose="02020603050405020304"/>
                <a:sym typeface="Times New Roman" panose="02020603050405020304"/>
              </a:rPr>
              <a:t>int</a:t>
            </a:r>
            <a:r>
              <a:rPr lang="en-IN" sz="2400">
                <a:latin typeface="Times New Roman" panose="02020603050405020304"/>
                <a:ea typeface="Times New Roman" panose="02020603050405020304"/>
                <a:cs typeface="Times New Roman" panose="02020603050405020304"/>
                <a:sym typeface="Times New Roman" panose="02020603050405020304"/>
              </a:rPr>
              <a:t> i, x, pos, n = 5;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    printf("Array elements before insertion\n");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    </a:t>
            </a:r>
            <a:r>
              <a:rPr lang="en-IN" sz="2400" b="1">
                <a:latin typeface="Times New Roman" panose="02020603050405020304"/>
                <a:ea typeface="Times New Roman" panose="02020603050405020304"/>
                <a:cs typeface="Times New Roman" panose="02020603050405020304"/>
                <a:sym typeface="Times New Roman" panose="02020603050405020304"/>
              </a:rPr>
              <a:t>for</a:t>
            </a:r>
            <a:r>
              <a:rPr lang="en-IN" sz="2400">
                <a:latin typeface="Times New Roman" panose="02020603050405020304"/>
                <a:ea typeface="Times New Roman" panose="02020603050405020304"/>
                <a:cs typeface="Times New Roman" panose="02020603050405020304"/>
                <a:sym typeface="Times New Roman" panose="02020603050405020304"/>
              </a:rPr>
              <a:t> (i = 0; i &lt; n; i++)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        printf("%d ", arr[i]);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    printf("\n");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    x = 50; // element to be inserted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    pos = 4;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400">
                <a:latin typeface="Times New Roman" panose="02020603050405020304"/>
                <a:ea typeface="Times New Roman" panose="02020603050405020304"/>
                <a:cs typeface="Times New Roman" panose="02020603050405020304"/>
                <a:sym typeface="Times New Roman" panose="02020603050405020304"/>
              </a:rPr>
              <a:t>    n++; </a:t>
            </a:r>
            <a:r>
              <a:rPr lang="en-IN" sz="2400"/>
              <a:t> </a:t>
            </a:r>
            <a:endParaRPr lang="en-IN" sz="2400"/>
          </a:p>
          <a:p>
            <a:pPr marL="0" lvl="0" indent="0" algn="just" rtl="0">
              <a:lnSpc>
                <a:spcPct val="90000"/>
              </a:lnSpc>
              <a:spcBef>
                <a:spcPts val="1000"/>
              </a:spcBef>
              <a:spcAft>
                <a:spcPts val="0"/>
              </a:spcAft>
              <a:buClr>
                <a:schemeClr val="dk1"/>
              </a:buClr>
              <a:buSzPct val="10000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2"/>
          <p:cNvSpPr txBox="1">
            <a:spLocks noGrp="1"/>
          </p:cNvSpPr>
          <p:nvPr>
            <p:ph type="body" idx="1"/>
          </p:nvPr>
        </p:nvSpPr>
        <p:spPr>
          <a:xfrm>
            <a:off x="990600" y="838201"/>
            <a:ext cx="7524750" cy="4191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sz="2400" b="1" dirty="0">
                <a:latin typeface="Times New Roman" panose="02020603050405020304"/>
                <a:ea typeface="Times New Roman" panose="02020603050405020304"/>
                <a:cs typeface="Times New Roman" panose="02020603050405020304"/>
                <a:sym typeface="Times New Roman" panose="02020603050405020304"/>
              </a:rPr>
              <a:t>for</a:t>
            </a: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 n-1; </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&gt;= </a:t>
            </a:r>
            <a:r>
              <a:rPr lang="en-IN" sz="2400" dirty="0" err="1">
                <a:latin typeface="Times New Roman" panose="02020603050405020304"/>
                <a:ea typeface="Times New Roman" panose="02020603050405020304"/>
                <a:cs typeface="Times New Roman" panose="02020603050405020304"/>
                <a:sym typeface="Times New Roman" panose="02020603050405020304"/>
              </a:rPr>
              <a:t>pos</a:t>
            </a: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arr</a:t>
            </a:r>
            <a:r>
              <a:rPr lang="en-IN" sz="2400" dirty="0">
                <a:latin typeface="Times New Roman" panose="02020603050405020304"/>
                <a:ea typeface="Times New Roman" panose="02020603050405020304"/>
                <a:cs typeface="Times New Roman" panose="02020603050405020304"/>
                <a:sym typeface="Times New Roman" panose="02020603050405020304"/>
              </a:rPr>
              <a:t>[</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 </a:t>
            </a:r>
            <a:r>
              <a:rPr lang="en-IN" sz="2400" dirty="0" err="1">
                <a:latin typeface="Times New Roman" panose="02020603050405020304"/>
                <a:ea typeface="Times New Roman" panose="02020603050405020304"/>
                <a:cs typeface="Times New Roman" panose="02020603050405020304"/>
                <a:sym typeface="Times New Roman" panose="02020603050405020304"/>
              </a:rPr>
              <a:t>arr</a:t>
            </a:r>
            <a:r>
              <a:rPr lang="en-IN" sz="2400" dirty="0">
                <a:latin typeface="Times New Roman" panose="02020603050405020304"/>
                <a:ea typeface="Times New Roman" panose="02020603050405020304"/>
                <a:cs typeface="Times New Roman" panose="02020603050405020304"/>
                <a:sym typeface="Times New Roman" panose="02020603050405020304"/>
              </a:rPr>
              <a:t>[</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- 1];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arr</a:t>
            </a:r>
            <a:r>
              <a:rPr lang="en-IN" sz="2400" dirty="0">
                <a:latin typeface="Times New Roman" panose="02020603050405020304"/>
                <a:ea typeface="Times New Roman" panose="02020603050405020304"/>
                <a:cs typeface="Times New Roman" panose="02020603050405020304"/>
                <a:sym typeface="Times New Roman" panose="02020603050405020304"/>
              </a:rPr>
              <a:t>[</a:t>
            </a:r>
            <a:r>
              <a:rPr lang="en-IN" sz="2400" dirty="0" err="1">
                <a:latin typeface="Times New Roman" panose="02020603050405020304"/>
                <a:ea typeface="Times New Roman" panose="02020603050405020304"/>
                <a:cs typeface="Times New Roman" panose="02020603050405020304"/>
                <a:sym typeface="Times New Roman" panose="02020603050405020304"/>
              </a:rPr>
              <a:t>pos</a:t>
            </a:r>
            <a:r>
              <a:rPr lang="en-IN" sz="2400" dirty="0">
                <a:latin typeface="Times New Roman" panose="02020603050405020304"/>
                <a:ea typeface="Times New Roman" panose="02020603050405020304"/>
                <a:cs typeface="Times New Roman" panose="02020603050405020304"/>
                <a:sym typeface="Times New Roman" panose="02020603050405020304"/>
              </a:rPr>
              <a:t> - 1] = x;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printf</a:t>
            </a:r>
            <a:r>
              <a:rPr lang="en-IN" sz="2400" dirty="0">
                <a:latin typeface="Times New Roman" panose="02020603050405020304"/>
                <a:ea typeface="Times New Roman" panose="02020603050405020304"/>
                <a:cs typeface="Times New Roman" panose="02020603050405020304"/>
                <a:sym typeface="Times New Roman" panose="02020603050405020304"/>
              </a:rPr>
              <a:t>("Array elements after insertion\n");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b="1" dirty="0">
                <a:latin typeface="Times New Roman" panose="02020603050405020304"/>
                <a:ea typeface="Times New Roman" panose="02020603050405020304"/>
                <a:cs typeface="Times New Roman" panose="02020603050405020304"/>
                <a:sym typeface="Times New Roman" panose="02020603050405020304"/>
              </a:rPr>
              <a:t>for</a:t>
            </a: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 0; </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&lt; n; </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printf</a:t>
            </a:r>
            <a:r>
              <a:rPr lang="en-IN" sz="2400" dirty="0">
                <a:latin typeface="Times New Roman" panose="02020603050405020304"/>
                <a:ea typeface="Times New Roman" panose="02020603050405020304"/>
                <a:cs typeface="Times New Roman" panose="02020603050405020304"/>
                <a:sym typeface="Times New Roman" panose="02020603050405020304"/>
              </a:rPr>
              <a:t>("%d ", </a:t>
            </a:r>
            <a:r>
              <a:rPr lang="en-IN" sz="2400" dirty="0" err="1">
                <a:latin typeface="Times New Roman" panose="02020603050405020304"/>
                <a:ea typeface="Times New Roman" panose="02020603050405020304"/>
                <a:cs typeface="Times New Roman" panose="02020603050405020304"/>
                <a:sym typeface="Times New Roman" panose="02020603050405020304"/>
              </a:rPr>
              <a:t>arr</a:t>
            </a:r>
            <a:r>
              <a:rPr lang="en-IN" sz="2400" dirty="0">
                <a:latin typeface="Times New Roman" panose="02020603050405020304"/>
                <a:ea typeface="Times New Roman" panose="02020603050405020304"/>
                <a:cs typeface="Times New Roman" panose="02020603050405020304"/>
                <a:sym typeface="Times New Roman" panose="02020603050405020304"/>
              </a:rPr>
              <a:t>[</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printf</a:t>
            </a:r>
            <a:r>
              <a:rPr lang="en-IN" sz="2400" dirty="0">
                <a:latin typeface="Times New Roman" panose="02020603050405020304"/>
                <a:ea typeface="Times New Roman" panose="02020603050405020304"/>
                <a:cs typeface="Times New Roman" panose="02020603050405020304"/>
                <a:sym typeface="Times New Roman" panose="02020603050405020304"/>
              </a:rPr>
              <a:t>("\n");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b="1" dirty="0">
                <a:latin typeface="Times New Roman" panose="02020603050405020304"/>
                <a:ea typeface="Times New Roman" panose="02020603050405020304"/>
                <a:cs typeface="Times New Roman" panose="02020603050405020304"/>
                <a:sym typeface="Times New Roman" panose="02020603050405020304"/>
              </a:rPr>
              <a:t>return</a:t>
            </a:r>
            <a:r>
              <a:rPr lang="en-IN" sz="2400" dirty="0">
                <a:latin typeface="Times New Roman" panose="02020603050405020304"/>
                <a:ea typeface="Times New Roman" panose="02020603050405020304"/>
                <a:cs typeface="Times New Roman" panose="02020603050405020304"/>
                <a:sym typeface="Times New Roman" panose="02020603050405020304"/>
              </a:rPr>
              <a:t> 0;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228600" lvl="0" indent="-76200" algn="l" rtl="0">
              <a:lnSpc>
                <a:spcPct val="90000"/>
              </a:lnSpc>
              <a:spcBef>
                <a:spcPts val="1000"/>
              </a:spcBef>
              <a:spcAft>
                <a:spcPts val="0"/>
              </a:spcAft>
              <a:buClr>
                <a:schemeClr val="dk1"/>
              </a:buClr>
              <a:buSzPts val="24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endParaRPr dirty="0"/>
          </a:p>
        </p:txBody>
      </p:sp>
      <p:pic>
        <p:nvPicPr>
          <p:cNvPr id="285" name="Google Shape;285;p12" descr="Screen Clipping"/>
          <p:cNvPicPr preferRelativeResize="0"/>
          <p:nvPr/>
        </p:nvPicPr>
        <p:blipFill rotWithShape="1">
          <a:blip r:embed="rId1"/>
          <a:srcRect/>
          <a:stretch>
            <a:fillRect/>
          </a:stretch>
        </p:blipFill>
        <p:spPr>
          <a:xfrm>
            <a:off x="762000" y="5105400"/>
            <a:ext cx="7696200" cy="121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3"/>
          <p:cNvSpPr txBox="1">
            <a:spLocks noGrp="1"/>
          </p:cNvSpPr>
          <p:nvPr>
            <p:ph type="title"/>
          </p:nvPr>
        </p:nvSpPr>
        <p:spPr>
          <a:xfrm>
            <a:off x="990600" y="457201"/>
            <a:ext cx="7505700" cy="457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panose="02020603050405020304"/>
              <a:buNone/>
            </a:pPr>
            <a:r>
              <a:rPr lang="en-IN" sz="3600" b="1" dirty="0">
                <a:latin typeface="Times New Roman" panose="02020603050405020304"/>
                <a:ea typeface="Times New Roman" panose="02020603050405020304"/>
                <a:cs typeface="Times New Roman" panose="02020603050405020304"/>
                <a:sym typeface="Times New Roman" panose="02020603050405020304"/>
              </a:rPr>
              <a:t>Deletion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91" name="Google Shape;291;p13"/>
          <p:cNvSpPr txBox="1">
            <a:spLocks noGrp="1"/>
          </p:cNvSpPr>
          <p:nvPr>
            <p:ph type="body" idx="1"/>
          </p:nvPr>
        </p:nvSpPr>
        <p:spPr>
          <a:xfrm>
            <a:off x="628650" y="990600"/>
            <a:ext cx="7886700" cy="5715000"/>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just" rtl="0">
              <a:lnSpc>
                <a:spcPct val="90000"/>
              </a:lnSpc>
              <a:spcBef>
                <a:spcPts val="0"/>
              </a:spcBef>
              <a:spcAft>
                <a:spcPts val="0"/>
              </a:spcAft>
              <a:buClr>
                <a:schemeClr val="dk1"/>
              </a:buClr>
              <a:buSzPct val="100000"/>
              <a:buChar char="•"/>
            </a:pPr>
            <a:r>
              <a:rPr lang="en-IN" sz="5100">
                <a:latin typeface="Times New Roman" panose="02020603050405020304"/>
                <a:ea typeface="Times New Roman" panose="02020603050405020304"/>
                <a:cs typeface="Times New Roman" panose="02020603050405020304"/>
                <a:sym typeface="Times New Roman" panose="02020603050405020304"/>
              </a:rPr>
              <a:t>This operation removes an element from the array and then reorganizes all of the array elements.</a:t>
            </a:r>
            <a:endParaRPr lang="en-IN" sz="5100">
              <a:latin typeface="Times New Roman" panose="02020603050405020304"/>
              <a:ea typeface="Times New Roman" panose="02020603050405020304"/>
              <a:cs typeface="Times New Roman" panose="02020603050405020304"/>
              <a:sym typeface="Times New Roman" panose="02020603050405020304"/>
            </a:endParaRPr>
          </a:p>
          <a:p>
            <a:pPr marL="228600" lvl="0" indent="-95885" algn="l" rtl="0">
              <a:lnSpc>
                <a:spcPct val="90000"/>
              </a:lnSpc>
              <a:spcBef>
                <a:spcPts val="1000"/>
              </a:spcBef>
              <a:spcAft>
                <a:spcPts val="0"/>
              </a:spcAft>
              <a:buClr>
                <a:schemeClr val="dk1"/>
              </a:buClr>
              <a:buSzPct val="100000"/>
              <a:buNone/>
            </a:pPr>
            <a:endParaRPr sz="4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#include &lt;stdio.h&gt;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b="1">
                <a:latin typeface="Times New Roman" panose="02020603050405020304"/>
                <a:ea typeface="Times New Roman" panose="02020603050405020304"/>
                <a:cs typeface="Times New Roman" panose="02020603050405020304"/>
                <a:sym typeface="Times New Roman" panose="02020603050405020304"/>
              </a:rPr>
              <a:t>void</a:t>
            </a:r>
            <a:r>
              <a:rPr lang="en-IN" sz="3800">
                <a:latin typeface="Times New Roman" panose="02020603050405020304"/>
                <a:ea typeface="Times New Roman" panose="02020603050405020304"/>
                <a:cs typeface="Times New Roman" panose="02020603050405020304"/>
                <a:sym typeface="Times New Roman" panose="02020603050405020304"/>
              </a:rPr>
              <a:t> main() {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a:t>
            </a:r>
            <a:r>
              <a:rPr lang="en-IN" sz="3800" b="1">
                <a:latin typeface="Times New Roman" panose="02020603050405020304"/>
                <a:ea typeface="Times New Roman" panose="02020603050405020304"/>
                <a:cs typeface="Times New Roman" panose="02020603050405020304"/>
                <a:sym typeface="Times New Roman" panose="02020603050405020304"/>
              </a:rPr>
              <a:t>int</a:t>
            </a:r>
            <a:r>
              <a:rPr lang="en-IN" sz="3800">
                <a:latin typeface="Times New Roman" panose="02020603050405020304"/>
                <a:ea typeface="Times New Roman" panose="02020603050405020304"/>
                <a:cs typeface="Times New Roman" panose="02020603050405020304"/>
                <a:sym typeface="Times New Roman" panose="02020603050405020304"/>
              </a:rPr>
              <a:t> arr[] = {18, 30, 15, 70, 12};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a:t>
            </a:r>
            <a:r>
              <a:rPr lang="en-IN" sz="3800" b="1">
                <a:latin typeface="Times New Roman" panose="02020603050405020304"/>
                <a:ea typeface="Times New Roman" panose="02020603050405020304"/>
                <a:cs typeface="Times New Roman" panose="02020603050405020304"/>
                <a:sym typeface="Times New Roman" panose="02020603050405020304"/>
              </a:rPr>
              <a:t>int</a:t>
            </a:r>
            <a:r>
              <a:rPr lang="en-IN" sz="3800">
                <a:latin typeface="Times New Roman" panose="02020603050405020304"/>
                <a:ea typeface="Times New Roman" panose="02020603050405020304"/>
                <a:cs typeface="Times New Roman" panose="02020603050405020304"/>
                <a:sym typeface="Times New Roman" panose="02020603050405020304"/>
              </a:rPr>
              <a:t> k = 30, n = 5;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a:t>
            </a:r>
            <a:r>
              <a:rPr lang="en-IN" sz="3800" b="1">
                <a:latin typeface="Times New Roman" panose="02020603050405020304"/>
                <a:ea typeface="Times New Roman" panose="02020603050405020304"/>
                <a:cs typeface="Times New Roman" panose="02020603050405020304"/>
                <a:sym typeface="Times New Roman" panose="02020603050405020304"/>
              </a:rPr>
              <a:t>int</a:t>
            </a:r>
            <a:r>
              <a:rPr lang="en-IN" sz="3800">
                <a:latin typeface="Times New Roman" panose="02020603050405020304"/>
                <a:ea typeface="Times New Roman" panose="02020603050405020304"/>
                <a:cs typeface="Times New Roman" panose="02020603050405020304"/>
                <a:sym typeface="Times New Roman" panose="02020603050405020304"/>
              </a:rPr>
              <a:t> i, j;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printf("Given array elements are :\n");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a:t>
            </a:r>
            <a:r>
              <a:rPr lang="en-IN" sz="3800" b="1">
                <a:latin typeface="Times New Roman" panose="02020603050405020304"/>
                <a:ea typeface="Times New Roman" panose="02020603050405020304"/>
                <a:cs typeface="Times New Roman" panose="02020603050405020304"/>
                <a:sym typeface="Times New Roman" panose="02020603050405020304"/>
              </a:rPr>
              <a:t>for</a:t>
            </a:r>
            <a:r>
              <a:rPr lang="en-IN" sz="3800">
                <a:latin typeface="Times New Roman" panose="02020603050405020304"/>
                <a:ea typeface="Times New Roman" panose="02020603050405020304"/>
                <a:cs typeface="Times New Roman" panose="02020603050405020304"/>
                <a:sym typeface="Times New Roman" panose="02020603050405020304"/>
              </a:rPr>
              <a:t>(i = 0; i&lt;n; i++) {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printf("arr[%d] = %d,  ", i, arr[i]);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3800">
                <a:latin typeface="Times New Roman" panose="02020603050405020304"/>
                <a:ea typeface="Times New Roman" panose="02020603050405020304"/>
                <a:cs typeface="Times New Roman" panose="02020603050405020304"/>
                <a:sym typeface="Times New Roman" panose="02020603050405020304"/>
              </a:rPr>
              <a:t>   j = k; </a:t>
            </a:r>
            <a:endParaRPr lang="en-IN" sz="3800">
              <a:latin typeface="Times New Roman" panose="02020603050405020304"/>
              <a:ea typeface="Times New Roman" panose="02020603050405020304"/>
              <a:cs typeface="Times New Roman" panose="02020603050405020304"/>
              <a:sym typeface="Times New Roman" panose="02020603050405020304"/>
            </a:endParaRPr>
          </a:p>
          <a:p>
            <a:pPr marL="228600" lvl="0" indent="-156210" algn="l" rtl="0">
              <a:lnSpc>
                <a:spcPct val="90000"/>
              </a:lnSpc>
              <a:spcBef>
                <a:spcPts val="1000"/>
              </a:spcBef>
              <a:spcAft>
                <a:spcPts val="0"/>
              </a:spcAft>
              <a:buClr>
                <a:schemeClr val="dk1"/>
              </a:buClr>
              <a:buSzPct val="1000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156210" algn="l" rtl="0">
              <a:lnSpc>
                <a:spcPct val="90000"/>
              </a:lnSpc>
              <a:spcBef>
                <a:spcPts val="1000"/>
              </a:spcBef>
              <a:spcAft>
                <a:spcPts val="0"/>
              </a:spcAft>
              <a:buClr>
                <a:schemeClr val="dk1"/>
              </a:buClr>
              <a:buSzPct val="10000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4"/>
          <p:cNvSpPr/>
          <p:nvPr/>
        </p:nvSpPr>
        <p:spPr>
          <a:xfrm>
            <a:off x="990600" y="838199"/>
            <a:ext cx="7315200" cy="4093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while</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j &lt; n) {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arr</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[j-1] = </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arr</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j = j + 1;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n = n -1;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printf</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nElements</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of array after deletion:\n");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for</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i</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 0; </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i</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&lt;n; </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i</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printf</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arr</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 = %d,  ", </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i</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arr</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i</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  </a:t>
            </a:r>
            <a:endParaRPr dirty="0"/>
          </a:p>
          <a:p>
            <a:pPr marL="0" marR="0" lvl="0" indent="0" algn="l" rtl="0">
              <a:spcBef>
                <a:spcPts val="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297" name="Google Shape;297;p14" descr="Screen Clipping"/>
          <p:cNvPicPr preferRelativeResize="0"/>
          <p:nvPr/>
        </p:nvPicPr>
        <p:blipFill rotWithShape="1">
          <a:blip r:embed="rId1"/>
          <a:srcRect/>
          <a:stretch>
            <a:fillRect/>
          </a:stretch>
        </p:blipFill>
        <p:spPr>
          <a:xfrm>
            <a:off x="838200" y="5105400"/>
            <a:ext cx="7467600" cy="129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5"/>
          <p:cNvSpPr txBox="1">
            <a:spLocks noGrp="1"/>
          </p:cNvSpPr>
          <p:nvPr>
            <p:ph type="title"/>
          </p:nvPr>
        </p:nvSpPr>
        <p:spPr>
          <a:xfrm>
            <a:off x="1219200" y="533400"/>
            <a:ext cx="7277100" cy="6858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panose="02020603050405020304"/>
              <a:buNone/>
            </a:pPr>
            <a:r>
              <a:rPr lang="en-IN" sz="3600" b="1" dirty="0">
                <a:latin typeface="Times New Roman" panose="02020603050405020304"/>
                <a:ea typeface="Times New Roman" panose="02020603050405020304"/>
                <a:cs typeface="Times New Roman" panose="02020603050405020304"/>
                <a:sym typeface="Times New Roman" panose="02020603050405020304"/>
              </a:rPr>
              <a:t>Search</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303" name="Google Shape;303;p15"/>
          <p:cNvSpPr txBox="1">
            <a:spLocks noGrp="1"/>
          </p:cNvSpPr>
          <p:nvPr>
            <p:ph type="body" idx="1"/>
          </p:nvPr>
        </p:nvSpPr>
        <p:spPr>
          <a:xfrm>
            <a:off x="609600" y="1143000"/>
            <a:ext cx="7886700" cy="52578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IN">
                <a:latin typeface="Times New Roman" panose="02020603050405020304"/>
                <a:ea typeface="Times New Roman" panose="02020603050405020304"/>
                <a:cs typeface="Times New Roman" panose="02020603050405020304"/>
                <a:sym typeface="Times New Roman" panose="02020603050405020304"/>
              </a:rPr>
              <a:t>This operation is performed to search an element in the array based on the value or index.</a:t>
            </a:r>
            <a:endParaRPr lang="en-IN">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endParaRPr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600">
                <a:latin typeface="Times New Roman" panose="02020603050405020304"/>
                <a:ea typeface="Times New Roman" panose="02020603050405020304"/>
                <a:cs typeface="Times New Roman" panose="02020603050405020304"/>
                <a:sym typeface="Times New Roman" panose="02020603050405020304"/>
              </a:rPr>
              <a:t>#include &lt;stdio.h&gt;  </a:t>
            </a:r>
            <a:endParaRPr lang="en-IN"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600">
                <a:latin typeface="Times New Roman" panose="02020603050405020304"/>
                <a:ea typeface="Times New Roman" panose="02020603050405020304"/>
                <a:cs typeface="Times New Roman" panose="02020603050405020304"/>
                <a:sym typeface="Times New Roman" panose="02020603050405020304"/>
              </a:rPr>
              <a:t>  </a:t>
            </a:r>
            <a:endParaRPr lang="en-IN"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600" b="1">
                <a:latin typeface="Times New Roman" panose="02020603050405020304"/>
                <a:ea typeface="Times New Roman" panose="02020603050405020304"/>
                <a:cs typeface="Times New Roman" panose="02020603050405020304"/>
                <a:sym typeface="Times New Roman" panose="02020603050405020304"/>
              </a:rPr>
              <a:t>void</a:t>
            </a:r>
            <a:r>
              <a:rPr lang="en-IN" sz="2600">
                <a:latin typeface="Times New Roman" panose="02020603050405020304"/>
                <a:ea typeface="Times New Roman" panose="02020603050405020304"/>
                <a:cs typeface="Times New Roman" panose="02020603050405020304"/>
                <a:sym typeface="Times New Roman" panose="02020603050405020304"/>
              </a:rPr>
              <a:t> main() {  </a:t>
            </a:r>
            <a:endParaRPr lang="en-IN"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600">
                <a:latin typeface="Times New Roman" panose="02020603050405020304"/>
                <a:ea typeface="Times New Roman" panose="02020603050405020304"/>
                <a:cs typeface="Times New Roman" panose="02020603050405020304"/>
                <a:sym typeface="Times New Roman" panose="02020603050405020304"/>
              </a:rPr>
              <a:t>   </a:t>
            </a:r>
            <a:r>
              <a:rPr lang="en-IN" sz="2600" b="1">
                <a:latin typeface="Times New Roman" panose="02020603050405020304"/>
                <a:ea typeface="Times New Roman" panose="02020603050405020304"/>
                <a:cs typeface="Times New Roman" panose="02020603050405020304"/>
                <a:sym typeface="Times New Roman" panose="02020603050405020304"/>
              </a:rPr>
              <a:t>int</a:t>
            </a:r>
            <a:r>
              <a:rPr lang="en-IN" sz="2600">
                <a:latin typeface="Times New Roman" panose="02020603050405020304"/>
                <a:ea typeface="Times New Roman" panose="02020603050405020304"/>
                <a:cs typeface="Times New Roman" panose="02020603050405020304"/>
                <a:sym typeface="Times New Roman" panose="02020603050405020304"/>
              </a:rPr>
              <a:t> arr[5] = {18, 30, 15, 70, 12};  </a:t>
            </a:r>
            <a:endParaRPr lang="en-IN"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600">
                <a:latin typeface="Times New Roman" panose="02020603050405020304"/>
                <a:ea typeface="Times New Roman" panose="02020603050405020304"/>
                <a:cs typeface="Times New Roman" panose="02020603050405020304"/>
                <a:sym typeface="Times New Roman" panose="02020603050405020304"/>
              </a:rPr>
              <a:t>   </a:t>
            </a:r>
            <a:r>
              <a:rPr lang="en-IN" sz="2600" b="1">
                <a:latin typeface="Times New Roman" panose="02020603050405020304"/>
                <a:ea typeface="Times New Roman" panose="02020603050405020304"/>
                <a:cs typeface="Times New Roman" panose="02020603050405020304"/>
                <a:sym typeface="Times New Roman" panose="02020603050405020304"/>
              </a:rPr>
              <a:t>int</a:t>
            </a:r>
            <a:r>
              <a:rPr lang="en-IN" sz="2600">
                <a:latin typeface="Times New Roman" panose="02020603050405020304"/>
                <a:ea typeface="Times New Roman" panose="02020603050405020304"/>
                <a:cs typeface="Times New Roman" panose="02020603050405020304"/>
                <a:sym typeface="Times New Roman" panose="02020603050405020304"/>
              </a:rPr>
              <a:t> item = 70, i, j=0 ;  </a:t>
            </a:r>
            <a:endParaRPr lang="en-IN"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600">
                <a:latin typeface="Times New Roman" panose="02020603050405020304"/>
                <a:ea typeface="Times New Roman" panose="02020603050405020304"/>
                <a:cs typeface="Times New Roman" panose="02020603050405020304"/>
                <a:sym typeface="Times New Roman" panose="02020603050405020304"/>
              </a:rPr>
              <a:t>     </a:t>
            </a:r>
            <a:endParaRPr lang="en-IN"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600">
                <a:latin typeface="Times New Roman" panose="02020603050405020304"/>
                <a:ea typeface="Times New Roman" panose="02020603050405020304"/>
                <a:cs typeface="Times New Roman" panose="02020603050405020304"/>
                <a:sym typeface="Times New Roman" panose="02020603050405020304"/>
              </a:rPr>
              <a:t>   printf("Given array elements are :\n");  </a:t>
            </a:r>
            <a:endParaRPr lang="en-IN"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600">
                <a:latin typeface="Times New Roman" panose="02020603050405020304"/>
                <a:ea typeface="Times New Roman" panose="02020603050405020304"/>
                <a:cs typeface="Times New Roman" panose="02020603050405020304"/>
                <a:sym typeface="Times New Roman" panose="02020603050405020304"/>
              </a:rPr>
              <a:t>      </a:t>
            </a:r>
            <a:endParaRPr lang="en-IN"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600">
                <a:latin typeface="Times New Roman" panose="02020603050405020304"/>
                <a:ea typeface="Times New Roman" panose="02020603050405020304"/>
                <a:cs typeface="Times New Roman" panose="02020603050405020304"/>
                <a:sym typeface="Times New Roman" panose="02020603050405020304"/>
              </a:rPr>
              <a:t>   </a:t>
            </a:r>
            <a:r>
              <a:rPr lang="en-IN" sz="2600" b="1">
                <a:latin typeface="Times New Roman" panose="02020603050405020304"/>
                <a:ea typeface="Times New Roman" panose="02020603050405020304"/>
                <a:cs typeface="Times New Roman" panose="02020603050405020304"/>
                <a:sym typeface="Times New Roman" panose="02020603050405020304"/>
              </a:rPr>
              <a:t>for</a:t>
            </a:r>
            <a:r>
              <a:rPr lang="en-IN" sz="2600">
                <a:latin typeface="Times New Roman" panose="02020603050405020304"/>
                <a:ea typeface="Times New Roman" panose="02020603050405020304"/>
                <a:cs typeface="Times New Roman" panose="02020603050405020304"/>
                <a:sym typeface="Times New Roman" panose="02020603050405020304"/>
              </a:rPr>
              <a:t>(i = 0; i&lt;5; i++) {  </a:t>
            </a:r>
            <a:endParaRPr lang="en-IN"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600">
                <a:latin typeface="Times New Roman" panose="02020603050405020304"/>
                <a:ea typeface="Times New Roman" panose="02020603050405020304"/>
                <a:cs typeface="Times New Roman" panose="02020603050405020304"/>
                <a:sym typeface="Times New Roman" panose="02020603050405020304"/>
              </a:rPr>
              <a:t>      printf("arr[%d] = %d,  ", i, arr[i]);  </a:t>
            </a:r>
            <a:endParaRPr lang="en-IN"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IN" sz="2600">
                <a:latin typeface="Times New Roman" panose="02020603050405020304"/>
                <a:ea typeface="Times New Roman" panose="02020603050405020304"/>
                <a:cs typeface="Times New Roman" panose="02020603050405020304"/>
                <a:sym typeface="Times New Roman" panose="02020603050405020304"/>
              </a:rPr>
              <a:t>   }  </a:t>
            </a:r>
            <a:endParaRPr lang="en-IN"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6"/>
          <p:cNvSpPr txBox="1">
            <a:spLocks noGrp="1"/>
          </p:cNvSpPr>
          <p:nvPr>
            <p:ph type="body" idx="1"/>
          </p:nvPr>
        </p:nvSpPr>
        <p:spPr>
          <a:xfrm>
            <a:off x="914400" y="838201"/>
            <a:ext cx="7848600" cy="4038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sz="2400" dirty="0" err="1">
                <a:latin typeface="Times New Roman" panose="02020603050405020304"/>
                <a:ea typeface="Times New Roman" panose="02020603050405020304"/>
                <a:cs typeface="Times New Roman" panose="02020603050405020304"/>
                <a:sym typeface="Times New Roman" panose="02020603050405020304"/>
              </a:rPr>
              <a:t>printf</a:t>
            </a:r>
            <a:r>
              <a:rPr lang="en-IN" sz="2400" dirty="0">
                <a:latin typeface="Times New Roman" panose="02020603050405020304"/>
                <a:ea typeface="Times New Roman" panose="02020603050405020304"/>
                <a:cs typeface="Times New Roman" panose="02020603050405020304"/>
                <a:sym typeface="Times New Roman" panose="02020603050405020304"/>
              </a:rPr>
              <a:t>("\</a:t>
            </a:r>
            <a:r>
              <a:rPr lang="en-IN" sz="2400" dirty="0" err="1">
                <a:latin typeface="Times New Roman" panose="02020603050405020304"/>
                <a:ea typeface="Times New Roman" panose="02020603050405020304"/>
                <a:cs typeface="Times New Roman" panose="02020603050405020304"/>
                <a:sym typeface="Times New Roman" panose="02020603050405020304"/>
              </a:rPr>
              <a:t>nElement</a:t>
            </a:r>
            <a:r>
              <a:rPr lang="en-IN" sz="2400" dirty="0">
                <a:latin typeface="Times New Roman" panose="02020603050405020304"/>
                <a:ea typeface="Times New Roman" panose="02020603050405020304"/>
                <a:cs typeface="Times New Roman" panose="02020603050405020304"/>
                <a:sym typeface="Times New Roman" panose="02020603050405020304"/>
              </a:rPr>
              <a:t> to be searched = %d", item);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b="1" dirty="0">
                <a:latin typeface="Times New Roman" panose="02020603050405020304"/>
                <a:ea typeface="Times New Roman" panose="02020603050405020304"/>
                <a:cs typeface="Times New Roman" panose="02020603050405020304"/>
                <a:sym typeface="Times New Roman" panose="02020603050405020304"/>
              </a:rPr>
              <a:t>while</a:t>
            </a:r>
            <a:r>
              <a:rPr lang="en-IN" sz="2400" dirty="0">
                <a:latin typeface="Times New Roman" panose="02020603050405020304"/>
                <a:ea typeface="Times New Roman" panose="02020603050405020304"/>
                <a:cs typeface="Times New Roman" panose="02020603050405020304"/>
                <a:sym typeface="Times New Roman" panose="02020603050405020304"/>
              </a:rPr>
              <a:t>( j &lt; 5){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b="1" dirty="0">
                <a:latin typeface="Times New Roman" panose="02020603050405020304"/>
                <a:ea typeface="Times New Roman" panose="02020603050405020304"/>
                <a:cs typeface="Times New Roman" panose="02020603050405020304"/>
                <a:sym typeface="Times New Roman" panose="02020603050405020304"/>
              </a:rPr>
              <a:t>if</a:t>
            </a: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arr</a:t>
            </a:r>
            <a:r>
              <a:rPr lang="en-IN" sz="2400" dirty="0">
                <a:latin typeface="Times New Roman" panose="02020603050405020304"/>
                <a:ea typeface="Times New Roman" panose="02020603050405020304"/>
                <a:cs typeface="Times New Roman" panose="02020603050405020304"/>
                <a:sym typeface="Times New Roman" panose="02020603050405020304"/>
              </a:rPr>
              <a:t>[j] == item ) {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b="1" dirty="0">
                <a:latin typeface="Times New Roman" panose="02020603050405020304"/>
                <a:ea typeface="Times New Roman" panose="02020603050405020304"/>
                <a:cs typeface="Times New Roman" panose="02020603050405020304"/>
                <a:sym typeface="Times New Roman" panose="02020603050405020304"/>
              </a:rPr>
              <a:t>break</a:t>
            </a:r>
            <a:r>
              <a:rPr lang="en-IN" sz="2400" dirty="0">
                <a:latin typeface="Times New Roman" panose="02020603050405020304"/>
                <a:ea typeface="Times New Roman" panose="02020603050405020304"/>
                <a:cs typeface="Times New Roman" panose="02020603050405020304"/>
                <a:sym typeface="Times New Roman" panose="02020603050405020304"/>
              </a:rPr>
              <a:t>;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j = j + 1;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  </a:t>
            </a:r>
            <a:endParaRPr dirty="0"/>
          </a:p>
          <a:p>
            <a:pPr marL="0" lvl="0" indent="0" algn="l"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printf</a:t>
            </a:r>
            <a:r>
              <a:rPr lang="en-IN" sz="2400" dirty="0">
                <a:latin typeface="Times New Roman" panose="02020603050405020304"/>
                <a:ea typeface="Times New Roman" panose="02020603050405020304"/>
                <a:cs typeface="Times New Roman" panose="02020603050405020304"/>
                <a:sym typeface="Times New Roman" panose="02020603050405020304"/>
              </a:rPr>
              <a:t>("\</a:t>
            </a:r>
            <a:r>
              <a:rPr lang="en-IN" sz="2400" dirty="0" err="1">
                <a:latin typeface="Times New Roman" panose="02020603050405020304"/>
                <a:ea typeface="Times New Roman" panose="02020603050405020304"/>
                <a:cs typeface="Times New Roman" panose="02020603050405020304"/>
                <a:sym typeface="Times New Roman" panose="02020603050405020304"/>
              </a:rPr>
              <a:t>nElement</a:t>
            </a:r>
            <a:r>
              <a:rPr lang="en-IN" sz="2400" dirty="0">
                <a:latin typeface="Times New Roman" panose="02020603050405020304"/>
                <a:ea typeface="Times New Roman" panose="02020603050405020304"/>
                <a:cs typeface="Times New Roman" panose="02020603050405020304"/>
                <a:sym typeface="Times New Roman" panose="02020603050405020304"/>
              </a:rPr>
              <a:t> %d is found at %d position", item, j+1);  }</a:t>
            </a:r>
            <a:r>
              <a:rPr lang="en-IN" dirty="0"/>
              <a:t>  </a:t>
            </a:r>
            <a:endParaRPr dirty="0"/>
          </a:p>
        </p:txBody>
      </p:sp>
      <p:pic>
        <p:nvPicPr>
          <p:cNvPr id="309" name="Google Shape;309;p16" descr="Screen Clipping"/>
          <p:cNvPicPr preferRelativeResize="0"/>
          <p:nvPr/>
        </p:nvPicPr>
        <p:blipFill rotWithShape="1">
          <a:blip r:embed="rId1"/>
          <a:srcRect/>
          <a:stretch>
            <a:fillRect/>
          </a:stretch>
        </p:blipFill>
        <p:spPr>
          <a:xfrm>
            <a:off x="838200" y="5105400"/>
            <a:ext cx="7467600" cy="1219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7"/>
          <p:cNvSpPr txBox="1">
            <a:spLocks noGrp="1"/>
          </p:cNvSpPr>
          <p:nvPr>
            <p:ph type="title"/>
          </p:nvPr>
        </p:nvSpPr>
        <p:spPr>
          <a:xfrm>
            <a:off x="990600" y="609601"/>
            <a:ext cx="7524750" cy="685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panose="020F0502020204030204"/>
              <a:buNone/>
            </a:pPr>
            <a:br>
              <a:rPr lang="en-IN" b="1" dirty="0"/>
            </a:br>
            <a:r>
              <a:rPr lang="en-IN" sz="4000" b="1" dirty="0">
                <a:latin typeface="Times New Roman" panose="02020603050405020304"/>
                <a:ea typeface="Times New Roman" panose="02020603050405020304"/>
                <a:cs typeface="Times New Roman" panose="02020603050405020304"/>
                <a:sym typeface="Times New Roman" panose="02020603050405020304"/>
              </a:rPr>
              <a:t>Update</a:t>
            </a:r>
            <a:br>
              <a:rPr lang="en-IN" dirty="0"/>
            </a:br>
            <a:endParaRPr dirty="0"/>
          </a:p>
        </p:txBody>
      </p:sp>
      <p:sp>
        <p:nvSpPr>
          <p:cNvPr id="315" name="Google Shape;315;p17"/>
          <p:cNvSpPr txBox="1">
            <a:spLocks noGrp="1"/>
          </p:cNvSpPr>
          <p:nvPr>
            <p:ph type="body" idx="1"/>
          </p:nvPr>
        </p:nvSpPr>
        <p:spPr>
          <a:xfrm>
            <a:off x="628650" y="1371600"/>
            <a:ext cx="7886700" cy="533400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Clr>
                <a:schemeClr val="dk1"/>
              </a:buClr>
              <a:buSzPct val="100000"/>
              <a:buChar char="•"/>
            </a:pPr>
            <a:r>
              <a:rPr lang="en-IN" sz="3100">
                <a:latin typeface="Times New Roman" panose="02020603050405020304"/>
                <a:ea typeface="Times New Roman" panose="02020603050405020304"/>
                <a:cs typeface="Times New Roman" panose="02020603050405020304"/>
                <a:sym typeface="Times New Roman" panose="02020603050405020304"/>
              </a:rPr>
              <a:t>This operation is performed to update an existing array element located at the given index.</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IN" sz="3100">
                <a:latin typeface="Times New Roman" panose="02020603050405020304"/>
                <a:ea typeface="Times New Roman" panose="02020603050405020304"/>
                <a:cs typeface="Times New Roman" panose="02020603050405020304"/>
                <a:sym typeface="Times New Roman" panose="02020603050405020304"/>
              </a:rPr>
              <a:t>#include &lt;stdio.h&gt;  </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IN" sz="3100">
                <a:latin typeface="Times New Roman" panose="02020603050405020304"/>
                <a:ea typeface="Times New Roman" panose="02020603050405020304"/>
                <a:cs typeface="Times New Roman" panose="02020603050405020304"/>
                <a:sym typeface="Times New Roman" panose="02020603050405020304"/>
              </a:rPr>
              <a:t>  </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IN" sz="3100" b="1">
                <a:latin typeface="Times New Roman" panose="02020603050405020304"/>
                <a:ea typeface="Times New Roman" panose="02020603050405020304"/>
                <a:cs typeface="Times New Roman" panose="02020603050405020304"/>
                <a:sym typeface="Times New Roman" panose="02020603050405020304"/>
              </a:rPr>
              <a:t>void</a:t>
            </a:r>
            <a:r>
              <a:rPr lang="en-IN" sz="3100">
                <a:latin typeface="Times New Roman" panose="02020603050405020304"/>
                <a:ea typeface="Times New Roman" panose="02020603050405020304"/>
                <a:cs typeface="Times New Roman" panose="02020603050405020304"/>
                <a:sym typeface="Times New Roman" panose="02020603050405020304"/>
              </a:rPr>
              <a:t> main() {  </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IN" sz="3100">
                <a:latin typeface="Times New Roman" panose="02020603050405020304"/>
                <a:ea typeface="Times New Roman" panose="02020603050405020304"/>
                <a:cs typeface="Times New Roman" panose="02020603050405020304"/>
                <a:sym typeface="Times New Roman" panose="02020603050405020304"/>
              </a:rPr>
              <a:t>   </a:t>
            </a:r>
            <a:r>
              <a:rPr lang="en-IN" sz="3100" b="1">
                <a:latin typeface="Times New Roman" panose="02020603050405020304"/>
                <a:ea typeface="Times New Roman" panose="02020603050405020304"/>
                <a:cs typeface="Times New Roman" panose="02020603050405020304"/>
                <a:sym typeface="Times New Roman" panose="02020603050405020304"/>
              </a:rPr>
              <a:t>int</a:t>
            </a:r>
            <a:r>
              <a:rPr lang="en-IN" sz="3100">
                <a:latin typeface="Times New Roman" panose="02020603050405020304"/>
                <a:ea typeface="Times New Roman" panose="02020603050405020304"/>
                <a:cs typeface="Times New Roman" panose="02020603050405020304"/>
                <a:sym typeface="Times New Roman" panose="02020603050405020304"/>
              </a:rPr>
              <a:t> arr[5] = {18, 30, 15, 70, 12};  </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IN" sz="3100">
                <a:latin typeface="Times New Roman" panose="02020603050405020304"/>
                <a:ea typeface="Times New Roman" panose="02020603050405020304"/>
                <a:cs typeface="Times New Roman" panose="02020603050405020304"/>
                <a:sym typeface="Times New Roman" panose="02020603050405020304"/>
              </a:rPr>
              <a:t>   </a:t>
            </a:r>
            <a:r>
              <a:rPr lang="en-IN" sz="3100" b="1">
                <a:latin typeface="Times New Roman" panose="02020603050405020304"/>
                <a:ea typeface="Times New Roman" panose="02020603050405020304"/>
                <a:cs typeface="Times New Roman" panose="02020603050405020304"/>
                <a:sym typeface="Times New Roman" panose="02020603050405020304"/>
              </a:rPr>
              <a:t>int</a:t>
            </a:r>
            <a:r>
              <a:rPr lang="en-IN" sz="3100">
                <a:latin typeface="Times New Roman" panose="02020603050405020304"/>
                <a:ea typeface="Times New Roman" panose="02020603050405020304"/>
                <a:cs typeface="Times New Roman" panose="02020603050405020304"/>
                <a:sym typeface="Times New Roman" panose="02020603050405020304"/>
              </a:rPr>
              <a:t> item = 50, i, pos = 3;  </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IN" sz="3100">
                <a:latin typeface="Times New Roman" panose="02020603050405020304"/>
                <a:ea typeface="Times New Roman" panose="02020603050405020304"/>
                <a:cs typeface="Times New Roman" panose="02020603050405020304"/>
                <a:sym typeface="Times New Roman" panose="02020603050405020304"/>
              </a:rPr>
              <a:t>     </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IN" sz="3100">
                <a:latin typeface="Times New Roman" panose="02020603050405020304"/>
                <a:ea typeface="Times New Roman" panose="02020603050405020304"/>
                <a:cs typeface="Times New Roman" panose="02020603050405020304"/>
                <a:sym typeface="Times New Roman" panose="02020603050405020304"/>
              </a:rPr>
              <a:t>   printf("Given array elements are :\n");  </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IN" sz="3100">
                <a:latin typeface="Times New Roman" panose="02020603050405020304"/>
                <a:ea typeface="Times New Roman" panose="02020603050405020304"/>
                <a:cs typeface="Times New Roman" panose="02020603050405020304"/>
                <a:sym typeface="Times New Roman" panose="02020603050405020304"/>
              </a:rPr>
              <a:t>      </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IN" sz="3100">
                <a:latin typeface="Times New Roman" panose="02020603050405020304"/>
                <a:ea typeface="Times New Roman" panose="02020603050405020304"/>
                <a:cs typeface="Times New Roman" panose="02020603050405020304"/>
                <a:sym typeface="Times New Roman" panose="02020603050405020304"/>
              </a:rPr>
              <a:t>   </a:t>
            </a:r>
            <a:r>
              <a:rPr lang="en-IN" sz="3100" b="1">
                <a:latin typeface="Times New Roman" panose="02020603050405020304"/>
                <a:ea typeface="Times New Roman" panose="02020603050405020304"/>
                <a:cs typeface="Times New Roman" panose="02020603050405020304"/>
                <a:sym typeface="Times New Roman" panose="02020603050405020304"/>
              </a:rPr>
              <a:t>for</a:t>
            </a:r>
            <a:r>
              <a:rPr lang="en-IN" sz="3100">
                <a:latin typeface="Times New Roman" panose="02020603050405020304"/>
                <a:ea typeface="Times New Roman" panose="02020603050405020304"/>
                <a:cs typeface="Times New Roman" panose="02020603050405020304"/>
                <a:sym typeface="Times New Roman" panose="02020603050405020304"/>
              </a:rPr>
              <a:t>(i = 0; i&lt;5; i++) {  </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IN" sz="3100">
                <a:latin typeface="Times New Roman" panose="02020603050405020304"/>
                <a:ea typeface="Times New Roman" panose="02020603050405020304"/>
                <a:cs typeface="Times New Roman" panose="02020603050405020304"/>
                <a:sym typeface="Times New Roman" panose="02020603050405020304"/>
              </a:rPr>
              <a:t>      printf("arr[%d] = %d,  ", i, arr[i]);  </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r>
              <a:rPr lang="en-IN" sz="3100">
                <a:latin typeface="Times New Roman" panose="02020603050405020304"/>
                <a:ea typeface="Times New Roman" panose="02020603050405020304"/>
                <a:cs typeface="Times New Roman" panose="02020603050405020304"/>
                <a:sym typeface="Times New Roman" panose="02020603050405020304"/>
              </a:rPr>
              <a:t>   }  </a:t>
            </a:r>
            <a:endParaRPr lang="en-IN" sz="31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ct val="1000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099070"/>
          </a:xfrm>
          <a:prstGeom prst="rect">
            <a:avLst/>
          </a:prstGeom>
        </p:spPr>
        <p:txBody>
          <a:bodyPr wrap="square" lIns="82058" tIns="41029" rIns="82058" bIns="41029">
            <a:spAutoFit/>
          </a:bodyPr>
          <a:lstStyle/>
          <a:p>
            <a:pPr algn="ctr"/>
            <a:r>
              <a:rPr lang="en-US" sz="2800" dirty="0">
                <a:latin typeface="Times New Roman" panose="02020603050405020304" pitchFamily="18" charset="0"/>
                <a:cs typeface="Times New Roman" panose="02020603050405020304" pitchFamily="18" charset="0"/>
              </a:rPr>
              <a:t>ADVANCED DATA STRUCTURES </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&amp;</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ALGORITHMS</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t>
            </a:r>
            <a:r>
              <a:rPr lang="en-IN" sz="2800" b="0" i="0" dirty="0">
                <a:effectLst/>
                <a:latin typeface="Times New Roman" panose="02020603050405020304" pitchFamily="18" charset="0"/>
                <a:cs typeface="Times New Roman" panose="02020603050405020304" pitchFamily="18" charset="0"/>
              </a:rPr>
              <a:t>23CSH-622</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By : Dr. Ranjit Singh (E10947)</a:t>
            </a: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pic>
        <p:nvPicPr>
          <p:cNvPr id="50" name="Picture 5" descr="C:\Users\Bhangu\Desktop\download.png"/>
          <p:cNvPicPr>
            <a:picLocks noChangeAspect="1" noChangeArrowheads="1"/>
          </p:cNvPicPr>
          <p:nvPr/>
        </p:nvPicPr>
        <p:blipFill>
          <a:blip r:embed="rId1"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8"/>
          <p:cNvSpPr txBox="1">
            <a:spLocks noGrp="1"/>
          </p:cNvSpPr>
          <p:nvPr>
            <p:ph type="body" idx="1"/>
          </p:nvPr>
        </p:nvSpPr>
        <p:spPr>
          <a:xfrm>
            <a:off x="990600" y="685801"/>
            <a:ext cx="7524750" cy="31242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400"/>
              <a:buNone/>
            </a:pPr>
            <a:r>
              <a:rPr lang="en-IN" sz="2400" dirty="0" err="1">
                <a:latin typeface="Times New Roman" panose="02020603050405020304"/>
                <a:ea typeface="Times New Roman" panose="02020603050405020304"/>
                <a:cs typeface="Times New Roman" panose="02020603050405020304"/>
                <a:sym typeface="Times New Roman" panose="02020603050405020304"/>
              </a:rPr>
              <a:t>arr</a:t>
            </a:r>
            <a:r>
              <a:rPr lang="en-IN" sz="2400" dirty="0">
                <a:latin typeface="Times New Roman" panose="02020603050405020304"/>
                <a:ea typeface="Times New Roman" panose="02020603050405020304"/>
                <a:cs typeface="Times New Roman" panose="02020603050405020304"/>
                <a:sym typeface="Times New Roman" panose="02020603050405020304"/>
              </a:rPr>
              <a:t>[pos-1] = item;    </a:t>
            </a:r>
            <a:endParaRPr dirty="0"/>
          </a:p>
          <a:p>
            <a:pPr marL="0" lvl="0" indent="0" algn="just"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printf</a:t>
            </a:r>
            <a:r>
              <a:rPr lang="en-IN" sz="2400" dirty="0">
                <a:latin typeface="Times New Roman" panose="02020603050405020304"/>
                <a:ea typeface="Times New Roman" panose="02020603050405020304"/>
                <a:cs typeface="Times New Roman" panose="02020603050405020304"/>
                <a:sym typeface="Times New Roman" panose="02020603050405020304"/>
              </a:rPr>
              <a:t>("\</a:t>
            </a:r>
            <a:r>
              <a:rPr lang="en-IN" sz="2400" dirty="0" err="1">
                <a:latin typeface="Times New Roman" panose="02020603050405020304"/>
                <a:ea typeface="Times New Roman" panose="02020603050405020304"/>
                <a:cs typeface="Times New Roman" panose="02020603050405020304"/>
                <a:sym typeface="Times New Roman" panose="02020603050405020304"/>
              </a:rPr>
              <a:t>nArray</a:t>
            </a:r>
            <a:r>
              <a:rPr lang="en-IN" sz="2400" dirty="0">
                <a:latin typeface="Times New Roman" panose="02020603050405020304"/>
                <a:ea typeface="Times New Roman" panose="02020603050405020304"/>
                <a:cs typeface="Times New Roman" panose="02020603050405020304"/>
                <a:sym typeface="Times New Roman" panose="02020603050405020304"/>
              </a:rPr>
              <a:t> elements after </a:t>
            </a:r>
            <a:r>
              <a:rPr lang="en-IN" sz="2400" dirty="0" err="1">
                <a:latin typeface="Times New Roman" panose="02020603050405020304"/>
                <a:ea typeface="Times New Roman" panose="02020603050405020304"/>
                <a:cs typeface="Times New Roman" panose="02020603050405020304"/>
                <a:sym typeface="Times New Roman" panose="02020603050405020304"/>
              </a:rPr>
              <a:t>updation</a:t>
            </a:r>
            <a:r>
              <a:rPr lang="en-IN" sz="2400" dirty="0">
                <a:latin typeface="Times New Roman" panose="02020603050405020304"/>
                <a:ea typeface="Times New Roman" panose="02020603050405020304"/>
                <a:cs typeface="Times New Roman" panose="02020603050405020304"/>
                <a:sym typeface="Times New Roman" panose="02020603050405020304"/>
              </a:rPr>
              <a:t> :\n");  </a:t>
            </a:r>
            <a:endParaRPr dirty="0"/>
          </a:p>
          <a:p>
            <a:pPr marL="0" lvl="0" indent="0" algn="just"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endParaRPr dirty="0"/>
          </a:p>
          <a:p>
            <a:pPr marL="0" lvl="0" indent="0" algn="just"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b="1" dirty="0">
                <a:latin typeface="Times New Roman" panose="02020603050405020304"/>
                <a:ea typeface="Times New Roman" panose="02020603050405020304"/>
                <a:cs typeface="Times New Roman" panose="02020603050405020304"/>
                <a:sym typeface="Times New Roman" panose="02020603050405020304"/>
              </a:rPr>
              <a:t>for</a:t>
            </a:r>
            <a:r>
              <a:rPr lang="en-IN" sz="2400" dirty="0">
                <a:latin typeface="Times New Roman" panose="02020603050405020304"/>
                <a:ea typeface="Times New Roman" panose="02020603050405020304"/>
                <a:cs typeface="Times New Roman" panose="02020603050405020304"/>
                <a:sym typeface="Times New Roman" panose="02020603050405020304"/>
              </a:rPr>
              <a:t>(</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 0; </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&lt;5; </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  </a:t>
            </a:r>
            <a:endParaRPr dirty="0"/>
          </a:p>
          <a:p>
            <a:pPr marL="0" lvl="0" indent="0" algn="just"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printf</a:t>
            </a:r>
            <a:r>
              <a:rPr lang="en-IN" sz="2400" dirty="0">
                <a:latin typeface="Times New Roman" panose="02020603050405020304"/>
                <a:ea typeface="Times New Roman" panose="02020603050405020304"/>
                <a:cs typeface="Times New Roman" panose="02020603050405020304"/>
                <a:sym typeface="Times New Roman" panose="02020603050405020304"/>
              </a:rPr>
              <a:t>("</a:t>
            </a:r>
            <a:r>
              <a:rPr lang="en-IN" sz="2400" dirty="0" err="1">
                <a:latin typeface="Times New Roman" panose="02020603050405020304"/>
                <a:ea typeface="Times New Roman" panose="02020603050405020304"/>
                <a:cs typeface="Times New Roman" panose="02020603050405020304"/>
                <a:sym typeface="Times New Roman" panose="02020603050405020304"/>
              </a:rPr>
              <a:t>arr</a:t>
            </a:r>
            <a:r>
              <a:rPr lang="en-IN" sz="2400" dirty="0">
                <a:latin typeface="Times New Roman" panose="02020603050405020304"/>
                <a:ea typeface="Times New Roman" panose="02020603050405020304"/>
                <a:cs typeface="Times New Roman" panose="02020603050405020304"/>
                <a:sym typeface="Times New Roman" panose="02020603050405020304"/>
              </a:rPr>
              <a:t>[%d] = %d,  ", </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a:t>
            </a:r>
            <a:r>
              <a:rPr lang="en-IN" sz="2400" dirty="0" err="1">
                <a:latin typeface="Times New Roman" panose="02020603050405020304"/>
                <a:ea typeface="Times New Roman" panose="02020603050405020304"/>
                <a:cs typeface="Times New Roman" panose="02020603050405020304"/>
                <a:sym typeface="Times New Roman" panose="02020603050405020304"/>
              </a:rPr>
              <a:t>arr</a:t>
            </a:r>
            <a:r>
              <a:rPr lang="en-IN" sz="2400" dirty="0">
                <a:latin typeface="Times New Roman" panose="02020603050405020304"/>
                <a:ea typeface="Times New Roman" panose="02020603050405020304"/>
                <a:cs typeface="Times New Roman" panose="02020603050405020304"/>
                <a:sym typeface="Times New Roman" panose="02020603050405020304"/>
              </a:rPr>
              <a:t>[</a:t>
            </a:r>
            <a:r>
              <a:rPr lang="en-IN" sz="2400" dirty="0" err="1">
                <a:latin typeface="Times New Roman" panose="02020603050405020304"/>
                <a:ea typeface="Times New Roman" panose="02020603050405020304"/>
                <a:cs typeface="Times New Roman" panose="02020603050405020304"/>
                <a:sym typeface="Times New Roman" panose="02020603050405020304"/>
              </a:rPr>
              <a:t>i</a:t>
            </a:r>
            <a:r>
              <a:rPr lang="en-IN" sz="2400" dirty="0">
                <a:latin typeface="Times New Roman" panose="02020603050405020304"/>
                <a:ea typeface="Times New Roman" panose="02020603050405020304"/>
                <a:cs typeface="Times New Roman" panose="02020603050405020304"/>
                <a:sym typeface="Times New Roman" panose="02020603050405020304"/>
              </a:rPr>
              <a:t>]);  </a:t>
            </a:r>
            <a:endParaRPr dirty="0"/>
          </a:p>
          <a:p>
            <a:pPr marL="0" lvl="0" indent="0" algn="just"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  </a:t>
            </a:r>
            <a:endParaRPr dirty="0"/>
          </a:p>
          <a:p>
            <a:pPr marL="0" lvl="0" indent="0" algn="just" rtl="0">
              <a:lnSpc>
                <a:spcPct val="90000"/>
              </a:lnSpc>
              <a:spcBef>
                <a:spcPts val="1000"/>
              </a:spcBef>
              <a:spcAft>
                <a:spcPts val="0"/>
              </a:spcAft>
              <a:buClr>
                <a:schemeClr val="dk1"/>
              </a:buClr>
              <a:buSzPts val="2400"/>
              <a:buNone/>
            </a:pPr>
            <a:r>
              <a:rPr lang="en-IN" sz="2400" dirty="0">
                <a:latin typeface="Times New Roman" panose="02020603050405020304"/>
                <a:ea typeface="Times New Roman" panose="02020603050405020304"/>
                <a:cs typeface="Times New Roman" panose="02020603050405020304"/>
                <a:sym typeface="Times New Roman" panose="02020603050405020304"/>
              </a:rPr>
              <a:t>}  </a:t>
            </a:r>
            <a:endParaRPr dirty="0"/>
          </a:p>
          <a:p>
            <a:pPr marL="0" lvl="0" indent="0" algn="l" rtl="0">
              <a:lnSpc>
                <a:spcPct val="90000"/>
              </a:lnSpc>
              <a:spcBef>
                <a:spcPts val="1000"/>
              </a:spcBef>
              <a:spcAft>
                <a:spcPts val="0"/>
              </a:spcAft>
              <a:buClr>
                <a:schemeClr val="dk1"/>
              </a:buClr>
              <a:buSzPts val="2800"/>
              <a:buNone/>
            </a:pPr>
            <a:endParaRPr dirty="0"/>
          </a:p>
        </p:txBody>
      </p:sp>
      <p:pic>
        <p:nvPicPr>
          <p:cNvPr id="321" name="Google Shape;321;p18" descr="Screen Clipping"/>
          <p:cNvPicPr preferRelativeResize="0"/>
          <p:nvPr/>
        </p:nvPicPr>
        <p:blipFill rotWithShape="1">
          <a:blip r:embed="rId1"/>
          <a:srcRect/>
          <a:stretch>
            <a:fillRect/>
          </a:stretch>
        </p:blipFill>
        <p:spPr>
          <a:xfrm>
            <a:off x="838200" y="4114799"/>
            <a:ext cx="7391400" cy="12954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9"/>
          <p:cNvSpPr txBox="1">
            <a:spLocks noGrp="1"/>
          </p:cNvSpPr>
          <p:nvPr>
            <p:ph type="title"/>
          </p:nvPr>
        </p:nvSpPr>
        <p:spPr>
          <a:xfrm>
            <a:off x="990600" y="365126"/>
            <a:ext cx="752475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panose="02020603050405020304"/>
              <a:buNone/>
            </a:pPr>
            <a:r>
              <a:rPr lang="en-IN" sz="3600" b="1" dirty="0">
                <a:latin typeface="Times New Roman" panose="02020603050405020304"/>
                <a:ea typeface="Times New Roman" panose="02020603050405020304"/>
                <a:cs typeface="Times New Roman" panose="02020603050405020304"/>
                <a:sym typeface="Times New Roman" panose="02020603050405020304"/>
              </a:rPr>
              <a:t>Multidimensional Arrays</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327" name="Google Shape;327;p1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Arrays with more than one index</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400"/>
              <a:buChar char="•"/>
            </a:pPr>
            <a:r>
              <a:rPr lang="en-IN">
                <a:latin typeface="Times New Roman" panose="02020603050405020304"/>
                <a:ea typeface="Times New Roman" panose="02020603050405020304"/>
                <a:cs typeface="Times New Roman" panose="02020603050405020304"/>
                <a:sym typeface="Times New Roman" panose="02020603050405020304"/>
              </a:rPr>
              <a:t>number of dimensions = number of indexes</a:t>
            </a:r>
            <a:endParaRPr lang="en-IN">
              <a:latin typeface="Times New Roman" panose="02020603050405020304"/>
              <a:ea typeface="Times New Roman" panose="02020603050405020304"/>
              <a:cs typeface="Times New Roman" panose="02020603050405020304"/>
              <a:sym typeface="Times New Roman" panose="02020603050405020304"/>
            </a:endParaRPr>
          </a:p>
          <a:p>
            <a:pPr marL="685800" lvl="1" indent="-76200" algn="l" rtl="0">
              <a:lnSpc>
                <a:spcPct val="90000"/>
              </a:lnSpc>
              <a:spcBef>
                <a:spcPts val="500"/>
              </a:spcBef>
              <a:spcAft>
                <a:spcPts val="0"/>
              </a:spcAft>
              <a:buClr>
                <a:schemeClr val="dk1"/>
              </a:buClr>
              <a:buSzPts val="2400"/>
              <a:buNone/>
            </a:pP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Arrays with more than two dimensions are a simple extension of two-dimensional (2-D) arrays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76200" algn="l" rtl="0">
              <a:lnSpc>
                <a:spcPct val="90000"/>
              </a:lnSpc>
              <a:spcBef>
                <a:spcPts val="100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A 2-D array corresponds to a table or grid</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400"/>
              <a:buChar char="•"/>
            </a:pPr>
            <a:r>
              <a:rPr lang="en-IN">
                <a:latin typeface="Times New Roman" panose="02020603050405020304"/>
                <a:ea typeface="Times New Roman" panose="02020603050405020304"/>
                <a:cs typeface="Times New Roman" panose="02020603050405020304"/>
                <a:sym typeface="Times New Roman" panose="02020603050405020304"/>
              </a:rPr>
              <a:t>one dimension is the row</a:t>
            </a:r>
            <a:endParaRPr lang="en-IN">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400"/>
              <a:buChar char="•"/>
            </a:pPr>
            <a:r>
              <a:rPr lang="en-IN">
                <a:latin typeface="Times New Roman" panose="02020603050405020304"/>
                <a:ea typeface="Times New Roman" panose="02020603050405020304"/>
                <a:cs typeface="Times New Roman" panose="02020603050405020304"/>
                <a:sym typeface="Times New Roman" panose="02020603050405020304"/>
              </a:rPr>
              <a:t>the other dimension is the column</a:t>
            </a:r>
            <a:endParaRPr lang="en-IN">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400"/>
              <a:buChar char="•"/>
            </a:pPr>
            <a:r>
              <a:rPr lang="en-IN">
                <a:latin typeface="Times New Roman" panose="02020603050405020304"/>
                <a:ea typeface="Times New Roman" panose="02020603050405020304"/>
                <a:cs typeface="Times New Roman" panose="02020603050405020304"/>
                <a:sym typeface="Times New Roman" panose="02020603050405020304"/>
              </a:rPr>
              <a:t>cell: an intersection of a row and column</a:t>
            </a:r>
            <a:endParaRPr lang="en-IN">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400"/>
              <a:buChar char="•"/>
            </a:pPr>
            <a:r>
              <a:rPr lang="en-IN">
                <a:latin typeface="Times New Roman" panose="02020603050405020304"/>
                <a:ea typeface="Times New Roman" panose="02020603050405020304"/>
                <a:cs typeface="Times New Roman" panose="02020603050405020304"/>
                <a:sym typeface="Times New Roman" panose="02020603050405020304"/>
              </a:rPr>
              <a:t>an array element corresponds to a cell in the table</a:t>
            </a:r>
            <a:endParaRPr lang="en-IN">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0"/>
          <p:cNvSpPr txBox="1">
            <a:spLocks noGrp="1"/>
          </p:cNvSpPr>
          <p:nvPr>
            <p:ph type="title"/>
          </p:nvPr>
        </p:nvSpPr>
        <p:spPr>
          <a:xfrm>
            <a:off x="990600" y="365126"/>
            <a:ext cx="752475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panose="02020603050405020304"/>
              <a:buNone/>
            </a:pPr>
            <a:r>
              <a:rPr lang="en-IN" sz="3600" b="1" dirty="0">
                <a:latin typeface="Times New Roman" panose="02020603050405020304"/>
                <a:ea typeface="Times New Roman" panose="02020603050405020304"/>
                <a:cs typeface="Times New Roman" panose="02020603050405020304"/>
                <a:sym typeface="Times New Roman" panose="02020603050405020304"/>
              </a:rPr>
              <a:t>Implementation of Multidimensional Arrays</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333" name="Google Shape;333;p2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dirty="0">
                <a:latin typeface="Times New Roman" panose="02020603050405020304"/>
                <a:ea typeface="Times New Roman" panose="02020603050405020304"/>
                <a:cs typeface="Times New Roman" panose="02020603050405020304"/>
                <a:sym typeface="Times New Roman" panose="02020603050405020304"/>
              </a:rPr>
              <a:t>Multidimensional arrays are implemented as</a:t>
            </a:r>
            <a:r>
              <a:rPr lang="en-IN" sz="2000" b="1" i="1" dirty="0">
                <a:latin typeface="Times New Roman" panose="02020603050405020304"/>
                <a:ea typeface="Times New Roman" panose="02020603050405020304"/>
                <a:cs typeface="Times New Roman" panose="02020603050405020304"/>
                <a:sym typeface="Times New Roman" panose="02020603050405020304"/>
              </a:rPr>
              <a:t> arrays of arrays</a:t>
            </a:r>
            <a:r>
              <a:rPr lang="en-IN" sz="2000" dirty="0">
                <a:latin typeface="Times New Roman" panose="02020603050405020304"/>
                <a:ea typeface="Times New Roman" panose="02020603050405020304"/>
                <a:cs typeface="Times New Roman" panose="02020603050405020304"/>
                <a:sym typeface="Times New Roman" panose="02020603050405020304"/>
              </a:rPr>
              <a:t>.</a:t>
            </a:r>
            <a:endParaRPr dirty="0"/>
          </a:p>
          <a:p>
            <a:pPr marL="228600" lvl="0" indent="-228600" algn="l" rtl="0">
              <a:lnSpc>
                <a:spcPct val="90000"/>
              </a:lnSpc>
              <a:spcBef>
                <a:spcPts val="1000"/>
              </a:spcBef>
              <a:spcAft>
                <a:spcPts val="0"/>
              </a:spcAft>
              <a:buClr>
                <a:schemeClr val="dk1"/>
              </a:buClr>
              <a:buSzPts val="2000"/>
              <a:buFont typeface="Times New Roman" panose="02020603050405020304"/>
              <a:buNone/>
            </a:pPr>
            <a:r>
              <a:rPr lang="en-IN" sz="2000" dirty="0">
                <a:latin typeface="Times New Roman" panose="02020603050405020304"/>
                <a:ea typeface="Times New Roman" panose="02020603050405020304"/>
                <a:cs typeface="Times New Roman" panose="02020603050405020304"/>
                <a:sym typeface="Times New Roman" panose="02020603050405020304"/>
              </a:rPr>
              <a:t>	Example:</a:t>
            </a:r>
            <a:endParaRPr dirty="0"/>
          </a:p>
          <a:p>
            <a:pPr marL="228600" lvl="0" indent="-228600" algn="l" rtl="0">
              <a:lnSpc>
                <a:spcPct val="90000"/>
              </a:lnSpc>
              <a:spcBef>
                <a:spcPts val="1000"/>
              </a:spcBef>
              <a:spcAft>
                <a:spcPts val="0"/>
              </a:spcAft>
              <a:buClr>
                <a:schemeClr val="dk1"/>
              </a:buClr>
              <a:buSzPts val="2000"/>
              <a:buFont typeface="Times New Roman" panose="02020603050405020304"/>
              <a:buNone/>
            </a:pPr>
            <a:r>
              <a:rPr lang="en-IN" sz="2000" dirty="0">
                <a:latin typeface="Times New Roman" panose="02020603050405020304"/>
                <a:ea typeface="Times New Roman" panose="02020603050405020304"/>
                <a:cs typeface="Times New Roman" panose="02020603050405020304"/>
                <a:sym typeface="Times New Roman" panose="02020603050405020304"/>
              </a:rPr>
              <a:t>	int[][] table = new int[3][4];</a:t>
            </a:r>
            <a:endParaRPr dirty="0"/>
          </a:p>
          <a:p>
            <a:pPr marL="685800" lvl="1" indent="-228600" algn="l" rtl="0">
              <a:lnSpc>
                <a:spcPct val="90000"/>
              </a:lnSpc>
              <a:spcBef>
                <a:spcPts val="500"/>
              </a:spcBef>
              <a:spcAft>
                <a:spcPts val="0"/>
              </a:spcAft>
              <a:buClr>
                <a:schemeClr val="dk1"/>
              </a:buClr>
              <a:buSzPts val="2000"/>
              <a:buChar char="•"/>
            </a:pPr>
            <a:r>
              <a:rPr lang="en-IN" sz="2000" dirty="0">
                <a:latin typeface="Times New Roman" panose="02020603050405020304"/>
                <a:ea typeface="Times New Roman" panose="02020603050405020304"/>
                <a:cs typeface="Times New Roman" panose="02020603050405020304"/>
                <a:sym typeface="Times New Roman" panose="02020603050405020304"/>
              </a:rPr>
              <a:t>table is a one-dimensional array of length 3</a:t>
            </a:r>
            <a:endParaRPr dirty="0"/>
          </a:p>
          <a:p>
            <a:pPr marL="685800" lvl="1" indent="-228600" algn="l" rtl="0">
              <a:lnSpc>
                <a:spcPct val="90000"/>
              </a:lnSpc>
              <a:spcBef>
                <a:spcPts val="500"/>
              </a:spcBef>
              <a:spcAft>
                <a:spcPts val="0"/>
              </a:spcAft>
              <a:buClr>
                <a:schemeClr val="dk1"/>
              </a:buClr>
              <a:buSzPts val="2000"/>
              <a:buChar char="•"/>
            </a:pPr>
            <a:r>
              <a:rPr lang="en-IN" sz="2000" dirty="0">
                <a:latin typeface="Times New Roman" panose="02020603050405020304"/>
                <a:ea typeface="Times New Roman" panose="02020603050405020304"/>
                <a:cs typeface="Times New Roman" panose="02020603050405020304"/>
                <a:sym typeface="Times New Roman" panose="02020603050405020304"/>
              </a:rPr>
              <a:t>Each element in table is an array with base type int.</a:t>
            </a:r>
            <a:endParaRPr dirty="0"/>
          </a:p>
          <a:p>
            <a:pPr marL="228600" lvl="0" indent="-228600" algn="l" rtl="0">
              <a:lnSpc>
                <a:spcPct val="90000"/>
              </a:lnSpc>
              <a:spcBef>
                <a:spcPts val="1000"/>
              </a:spcBef>
              <a:spcAft>
                <a:spcPts val="0"/>
              </a:spcAft>
              <a:buClr>
                <a:schemeClr val="dk1"/>
              </a:buClr>
              <a:buSzPts val="2000"/>
              <a:buChar char="•"/>
            </a:pPr>
            <a:r>
              <a:rPr lang="en-IN" sz="2000" dirty="0">
                <a:latin typeface="Times New Roman" panose="02020603050405020304"/>
                <a:ea typeface="Times New Roman" panose="02020603050405020304"/>
                <a:cs typeface="Times New Roman" panose="02020603050405020304"/>
                <a:sym typeface="Times New Roman" panose="02020603050405020304"/>
              </a:rPr>
              <a:t>Access a row by only using only one subscript:</a:t>
            </a:r>
            <a:endParaRPr dirty="0"/>
          </a:p>
          <a:p>
            <a:pPr marL="685800" lvl="1" indent="-228600" algn="l" rtl="0">
              <a:lnSpc>
                <a:spcPct val="90000"/>
              </a:lnSpc>
              <a:spcBef>
                <a:spcPts val="500"/>
              </a:spcBef>
              <a:spcAft>
                <a:spcPts val="0"/>
              </a:spcAft>
              <a:buClr>
                <a:schemeClr val="dk1"/>
              </a:buClr>
              <a:buSzPts val="2000"/>
              <a:buChar char="•"/>
            </a:pPr>
            <a:r>
              <a:rPr lang="en-IN" sz="2000" dirty="0">
                <a:latin typeface="Times New Roman" panose="02020603050405020304"/>
                <a:ea typeface="Times New Roman" panose="02020603050405020304"/>
                <a:cs typeface="Times New Roman" panose="02020603050405020304"/>
                <a:sym typeface="Times New Roman" panose="02020603050405020304"/>
              </a:rPr>
              <a:t>table[0].length gives the length (4) of the first row in the array</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334" name="Google Shape;334;p20"/>
          <p:cNvSpPr txBox="1"/>
          <p:nvPr/>
        </p:nvSpPr>
        <p:spPr>
          <a:xfrm>
            <a:off x="6096000" y="4518902"/>
            <a:ext cx="2589212" cy="1949450"/>
          </a:xfrm>
          <a:prstGeom prst="rect">
            <a:avLst/>
          </a:prstGeom>
          <a:noFill/>
          <a:ln w="28575" cap="flat" cmpd="sng">
            <a:solidFill>
              <a:srgbClr val="0033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Arial" panose="020B0604020202020204"/>
                <a:ea typeface="Arial" panose="020B0604020202020204"/>
                <a:cs typeface="Arial" panose="020B0604020202020204"/>
                <a:sym typeface="Arial" panose="020B0604020202020204"/>
              </a:rPr>
              <a:t>Note</a:t>
            </a:r>
            <a:r>
              <a:rPr lang="en-IN" sz="2000" dirty="0">
                <a:solidFill>
                  <a:schemeClr val="dk1"/>
                </a:solidFill>
                <a:latin typeface="Arial" panose="020B0604020202020204"/>
                <a:ea typeface="Arial" panose="020B0604020202020204"/>
                <a:cs typeface="Arial" panose="020B0604020202020204"/>
                <a:sym typeface="Arial" panose="020B0604020202020204"/>
              </a:rPr>
              <a:t>: </a:t>
            </a:r>
            <a:r>
              <a:rPr lang="en-IN" sz="1800" dirty="0" err="1">
                <a:solidFill>
                  <a:schemeClr val="dk1"/>
                </a:solidFill>
                <a:latin typeface="Courier New" panose="02070309020205020404"/>
                <a:ea typeface="Courier New" panose="02070309020205020404"/>
                <a:cs typeface="Courier New" panose="02070309020205020404"/>
                <a:sym typeface="Courier New" panose="02070309020205020404"/>
              </a:rPr>
              <a:t>table.length</a:t>
            </a:r>
            <a:r>
              <a:rPr lang="en-IN" sz="2000" dirty="0">
                <a:solidFill>
                  <a:schemeClr val="dk1"/>
                </a:solidFill>
                <a:latin typeface="Arial" panose="020B0604020202020204"/>
                <a:ea typeface="Arial" panose="020B0604020202020204"/>
                <a:cs typeface="Arial" panose="020B0604020202020204"/>
                <a:sym typeface="Arial" panose="020B0604020202020204"/>
              </a:rPr>
              <a:t> (which is 3 in this case) is not the same thing as </a:t>
            </a:r>
            <a:r>
              <a:rPr lang="en-IN" sz="1800" dirty="0">
                <a:solidFill>
                  <a:schemeClr val="dk1"/>
                </a:solidFill>
                <a:latin typeface="Courier New" panose="02070309020205020404"/>
                <a:ea typeface="Courier New" panose="02070309020205020404"/>
                <a:cs typeface="Courier New" panose="02070309020205020404"/>
                <a:sym typeface="Courier New" panose="02070309020205020404"/>
              </a:rPr>
              <a:t>table[0].length</a:t>
            </a:r>
            <a:r>
              <a:rPr lang="en-IN" sz="2000" dirty="0">
                <a:solidFill>
                  <a:schemeClr val="dk1"/>
                </a:solidFill>
                <a:latin typeface="Arial" panose="020B0604020202020204"/>
                <a:ea typeface="Arial" panose="020B0604020202020204"/>
                <a:cs typeface="Arial" panose="020B0604020202020204"/>
                <a:sym typeface="Arial" panose="020B0604020202020204"/>
              </a:rPr>
              <a:t> (which is 4).</a:t>
            </a:r>
            <a:endParaRPr dirty="0"/>
          </a:p>
        </p:txBody>
      </p:sp>
      <p:pic>
        <p:nvPicPr>
          <p:cNvPr id="335" name="Google Shape;335;p20" descr="Screen Clipping"/>
          <p:cNvPicPr preferRelativeResize="0"/>
          <p:nvPr/>
        </p:nvPicPr>
        <p:blipFill rotWithShape="1">
          <a:blip r:embed="rId1"/>
          <a:srcRect/>
          <a:stretch>
            <a:fillRect/>
          </a:stretch>
        </p:blipFill>
        <p:spPr>
          <a:xfrm>
            <a:off x="1165972" y="4684805"/>
            <a:ext cx="4419600" cy="160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80" y="2342647"/>
            <a:ext cx="8229240" cy="1144800"/>
          </a:xfrm>
        </p:spPr>
        <p:txBody>
          <a:bodyPr/>
          <a:lstStyle/>
          <a:p>
            <a:pPr algn="ctr"/>
            <a:r>
              <a:rPr lang="en-IN" sz="4400" dirty="0">
                <a:latin typeface="Times New Roman" panose="02020603050405020304" pitchFamily="18" charset="0"/>
                <a:cs typeface="Times New Roman" panose="02020603050405020304" pitchFamily="18" charset="0"/>
              </a:rPr>
              <a:t>Linked List </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
          <p:cNvSpPr txBox="1">
            <a:spLocks noGrp="1"/>
          </p:cNvSpPr>
          <p:nvPr>
            <p:ph type="sldNum" idx="12"/>
          </p:nvPr>
        </p:nvSpPr>
        <p:spPr>
          <a:xfrm>
            <a:off x="7010280" y="6492960"/>
            <a:ext cx="2133000" cy="36432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888888"/>
              </a:buClr>
              <a:buSzPts val="1200"/>
              <a:buFont typeface="Calibri" panose="020F0502020204030204"/>
              <a:buNone/>
            </a:pPr>
            <a:fld id="{00000000-1234-1234-1234-123412341234}" type="slidenum">
              <a:rPr lang="en-IN"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p3"/>
          <p:cNvSpPr txBox="1">
            <a:spLocks noGrp="1"/>
          </p:cNvSpPr>
          <p:nvPr>
            <p:ph type="title" idx="4294967295"/>
          </p:nvPr>
        </p:nvSpPr>
        <p:spPr>
          <a:xfrm>
            <a:off x="914400" y="736200"/>
            <a:ext cx="7923960" cy="608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Cambria" panose="02040503050406030204"/>
              <a:buNone/>
            </a:pPr>
            <a:r>
              <a:rPr lang="en-IN"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WHAT IS LINKED LIST</a:t>
            </a:r>
            <a:endParaRPr sz="2400" b="0" i="0" u="none" strike="noStrike" cap="none" dirty="0">
              <a:latin typeface="Arial" panose="020B0604020202020204"/>
              <a:ea typeface="Arial" panose="020B0604020202020204"/>
              <a:cs typeface="Arial" panose="020B0604020202020204"/>
              <a:sym typeface="Arial" panose="020B0604020202020204"/>
            </a:endParaRPr>
          </a:p>
        </p:txBody>
      </p:sp>
      <p:sp>
        <p:nvSpPr>
          <p:cNvPr id="200" name="Google Shape;200;p3"/>
          <p:cNvSpPr txBox="1">
            <a:spLocks noGrp="1"/>
          </p:cNvSpPr>
          <p:nvPr>
            <p:ph type="body" idx="4294967295"/>
          </p:nvPr>
        </p:nvSpPr>
        <p:spPr>
          <a:xfrm>
            <a:off x="85680" y="1608120"/>
            <a:ext cx="8686080" cy="4114080"/>
          </a:xfrm>
          <a:prstGeom prst="rect">
            <a:avLst/>
          </a:prstGeom>
          <a:noFill/>
          <a:ln>
            <a:noFill/>
          </a:ln>
        </p:spPr>
        <p:txBody>
          <a:bodyPr spcFirstLastPara="1" wrap="square" lIns="90000" tIns="45000" rIns="90000" bIns="45000" anchor="t" anchorCtr="0">
            <a:normAutofit/>
          </a:bodyPr>
          <a:lstStyle/>
          <a:p>
            <a:pPr marL="342900" marR="0" lvl="0" indent="-342900" algn="just" rtl="0">
              <a:lnSpc>
                <a:spcPct val="90000"/>
              </a:lnSpc>
              <a:spcBef>
                <a:spcPts val="0"/>
              </a:spcBef>
              <a:spcAft>
                <a:spcPts val="0"/>
              </a:spcAft>
              <a:buClr>
                <a:srgbClr val="000000"/>
              </a:buClr>
              <a:buSzPts val="2400"/>
              <a:buFont typeface="Arial" panose="020B0604020202020204"/>
              <a:buChar char="•"/>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A linked list is a linear data structure, in which the elements are not stored at contiguous memory locations. The elements in a linked list are linked using pointers as shown in the below image:</a:t>
            </a:r>
            <a:endParaRPr sz="2400" b="0" i="0" u="none" strike="noStrike" cap="none">
              <a:latin typeface="Arial" panose="020B0604020202020204"/>
              <a:ea typeface="Arial" panose="020B0604020202020204"/>
              <a:cs typeface="Arial" panose="020B0604020202020204"/>
              <a:sym typeface="Arial" panose="020B0604020202020204"/>
            </a:endParaRPr>
          </a:p>
          <a:p>
            <a:pPr marL="342900" marR="0" lvl="0" indent="-190500" algn="just" rtl="0">
              <a:lnSpc>
                <a:spcPct val="90000"/>
              </a:lnSpc>
              <a:spcBef>
                <a:spcPts val="480"/>
              </a:spcBef>
              <a:spcAft>
                <a:spcPts val="0"/>
              </a:spcAft>
              <a:buSzPts val="2400"/>
              <a:buFont typeface="Arial" panose="020B0604020202020204"/>
              <a:buNone/>
            </a:pPr>
            <a:endParaRPr sz="2400" b="0" i="0" u="none" strike="noStrike" cap="none">
              <a:latin typeface="Arial" panose="020B0604020202020204"/>
              <a:ea typeface="Arial" panose="020B0604020202020204"/>
              <a:cs typeface="Arial" panose="020B0604020202020204"/>
              <a:sym typeface="Arial" panose="020B0604020202020204"/>
            </a:endParaRPr>
          </a:p>
          <a:p>
            <a:pPr marL="342900" marR="0" lvl="0" indent="-190500" algn="just" rtl="0">
              <a:lnSpc>
                <a:spcPct val="90000"/>
              </a:lnSpc>
              <a:spcBef>
                <a:spcPts val="480"/>
              </a:spcBef>
              <a:spcAft>
                <a:spcPts val="0"/>
              </a:spcAft>
              <a:buSzPts val="2400"/>
              <a:buFont typeface="Arial" panose="020B0604020202020204"/>
              <a:buNone/>
            </a:pPr>
            <a:endParaRPr sz="2400" b="0" i="0" u="none" strike="noStrike" cap="none">
              <a:latin typeface="Arial" panose="020B0604020202020204"/>
              <a:ea typeface="Arial" panose="020B0604020202020204"/>
              <a:cs typeface="Arial" panose="020B0604020202020204"/>
              <a:sym typeface="Arial" panose="020B0604020202020204"/>
            </a:endParaRPr>
          </a:p>
          <a:p>
            <a:pPr marL="342900" marR="0" lvl="0" indent="-190500" algn="just" rtl="0">
              <a:lnSpc>
                <a:spcPct val="90000"/>
              </a:lnSpc>
              <a:spcBef>
                <a:spcPts val="480"/>
              </a:spcBef>
              <a:spcAft>
                <a:spcPts val="0"/>
              </a:spcAft>
              <a:buSzPts val="2400"/>
              <a:buFont typeface="Arial" panose="020B0604020202020204"/>
              <a:buNone/>
            </a:pPr>
            <a:endParaRPr sz="2400" b="0" i="0" u="none" strike="noStrike" cap="none">
              <a:latin typeface="Arial" panose="020B0604020202020204"/>
              <a:ea typeface="Arial" panose="020B0604020202020204"/>
              <a:cs typeface="Arial" panose="020B0604020202020204"/>
              <a:sym typeface="Arial" panose="020B0604020202020204"/>
            </a:endParaRPr>
          </a:p>
          <a:p>
            <a:pPr marL="342900" marR="0" lvl="0" indent="-342900" algn="just" rtl="0">
              <a:lnSpc>
                <a:spcPct val="90000"/>
              </a:lnSpc>
              <a:spcBef>
                <a:spcPts val="480"/>
              </a:spcBef>
              <a:spcAft>
                <a:spcPts val="0"/>
              </a:spcAft>
              <a:buClr>
                <a:srgbClr val="000000"/>
              </a:buClr>
              <a:buSzPts val="2400"/>
              <a:buFont typeface="Arial" panose="020B0604020202020204"/>
              <a:buChar char="•"/>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In simple words, a linked list consists of nodes where each node contains a data field and a reference(link) to the next node in the list.</a:t>
            </a:r>
            <a:endParaRPr sz="2400" b="0" i="0" u="none" strike="noStrike" cap="none">
              <a:latin typeface="Arial" panose="020B0604020202020204"/>
              <a:ea typeface="Arial" panose="020B0604020202020204"/>
              <a:cs typeface="Arial" panose="020B0604020202020204"/>
              <a:sym typeface="Arial" panose="020B0604020202020204"/>
            </a:endParaRPr>
          </a:p>
          <a:p>
            <a:pPr marL="342900" marR="0" lvl="0" indent="-190500" algn="just" rtl="0">
              <a:lnSpc>
                <a:spcPct val="90000"/>
              </a:lnSpc>
              <a:spcBef>
                <a:spcPts val="480"/>
              </a:spcBef>
              <a:spcAft>
                <a:spcPts val="0"/>
              </a:spcAft>
              <a:buSzPts val="2400"/>
              <a:buFont typeface="Arial" panose="020B0604020202020204"/>
              <a:buNone/>
            </a:pPr>
            <a:endParaRPr sz="2400" b="0" i="0" u="none" strike="noStrike" cap="none">
              <a:latin typeface="Arial" panose="020B0604020202020204"/>
              <a:ea typeface="Arial" panose="020B0604020202020204"/>
              <a:cs typeface="Arial" panose="020B0604020202020204"/>
              <a:sym typeface="Arial" panose="020B0604020202020204"/>
            </a:endParaRPr>
          </a:p>
        </p:txBody>
      </p:sp>
      <p:pic>
        <p:nvPicPr>
          <p:cNvPr id="201" name="Google Shape;201;p3" descr="https://media.geeksforgeeks.org/wp-content/cdn-uploads/gq/2013/03/Linkedlist.png"/>
          <p:cNvPicPr preferRelativeResize="0"/>
          <p:nvPr/>
        </p:nvPicPr>
        <p:blipFill rotWithShape="1">
          <a:blip r:embed="rId1"/>
          <a:srcRect/>
          <a:stretch>
            <a:fillRect/>
          </a:stretch>
        </p:blipFill>
        <p:spPr>
          <a:xfrm>
            <a:off x="1542960" y="2743200"/>
            <a:ext cx="7228800" cy="144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
          <p:cNvSpPr txBox="1">
            <a:spLocks noGrp="1"/>
          </p:cNvSpPr>
          <p:nvPr>
            <p:ph type="title" idx="4294967295"/>
          </p:nvPr>
        </p:nvSpPr>
        <p:spPr>
          <a:xfrm>
            <a:off x="990720" y="1066680"/>
            <a:ext cx="7923960" cy="608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Cambria" panose="02040503050406030204"/>
              <a:buNone/>
            </a:pPr>
            <a:r>
              <a:rPr lang="en-IN" sz="2400" b="1" i="0" u="none" strike="noStrike" cap="none">
                <a:solidFill>
                  <a:srgbClr val="000000"/>
                </a:solidFill>
                <a:latin typeface="Cambria" panose="02040503050406030204"/>
                <a:ea typeface="Cambria" panose="02040503050406030204"/>
                <a:cs typeface="Cambria" panose="02040503050406030204"/>
                <a:sym typeface="Cambria" panose="02040503050406030204"/>
              </a:rPr>
              <a:t>LINKED LIST V/S ARRAY</a:t>
            </a:r>
            <a:endParaRPr sz="2400" b="0" i="0" u="none" strike="noStrike" cap="none">
              <a:latin typeface="Arial" panose="020B0604020202020204"/>
              <a:ea typeface="Arial" panose="020B0604020202020204"/>
              <a:cs typeface="Arial" panose="020B0604020202020204"/>
              <a:sym typeface="Arial" panose="020B0604020202020204"/>
            </a:endParaRPr>
          </a:p>
        </p:txBody>
      </p:sp>
      <p:pic>
        <p:nvPicPr>
          <p:cNvPr id="207" name="Google Shape;207;p4" descr="Linked Lists vs. Arrays - Towards Data Science"/>
          <p:cNvPicPr preferRelativeResize="0"/>
          <p:nvPr/>
        </p:nvPicPr>
        <p:blipFill rotWithShape="1">
          <a:blip r:embed="rId1"/>
          <a:srcRect/>
          <a:stretch>
            <a:fillRect/>
          </a:stretch>
        </p:blipFill>
        <p:spPr>
          <a:xfrm>
            <a:off x="0" y="1676520"/>
            <a:ext cx="9039960" cy="36619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idx="4294967295"/>
          </p:nvPr>
        </p:nvSpPr>
        <p:spPr>
          <a:xfrm>
            <a:off x="990720" y="1066680"/>
            <a:ext cx="7923960" cy="608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Cambria" panose="02040503050406030204"/>
              <a:buNone/>
            </a:pPr>
            <a:r>
              <a:rPr lang="en-IN" sz="2400" b="1" i="0" u="none" strike="noStrike" cap="none">
                <a:solidFill>
                  <a:srgbClr val="000000"/>
                </a:solidFill>
                <a:latin typeface="Cambria" panose="02040503050406030204"/>
                <a:ea typeface="Cambria" panose="02040503050406030204"/>
                <a:cs typeface="Cambria" panose="02040503050406030204"/>
                <a:sym typeface="Cambria" panose="02040503050406030204"/>
              </a:rPr>
              <a:t>LINKED LIST</a:t>
            </a:r>
            <a:endParaRPr sz="2400" b="0" i="0" u="none" strike="noStrike" cap="none">
              <a:latin typeface="Arial" panose="020B0604020202020204"/>
              <a:ea typeface="Arial" panose="020B0604020202020204"/>
              <a:cs typeface="Arial" panose="020B0604020202020204"/>
              <a:sym typeface="Arial" panose="020B0604020202020204"/>
            </a:endParaRPr>
          </a:p>
        </p:txBody>
      </p:sp>
      <p:sp>
        <p:nvSpPr>
          <p:cNvPr id="213" name="Google Shape;213;p5"/>
          <p:cNvSpPr txBox="1">
            <a:spLocks noGrp="1"/>
          </p:cNvSpPr>
          <p:nvPr>
            <p:ph type="body" idx="4294967295"/>
          </p:nvPr>
        </p:nvSpPr>
        <p:spPr>
          <a:xfrm>
            <a:off x="545760" y="1752480"/>
            <a:ext cx="8368920" cy="4494960"/>
          </a:xfrm>
          <a:prstGeom prst="rect">
            <a:avLst/>
          </a:prstGeom>
          <a:noFill/>
          <a:ln>
            <a:noFill/>
          </a:ln>
        </p:spPr>
        <p:txBody>
          <a:bodyPr spcFirstLastPara="1" wrap="square" lIns="90000" tIns="45000" rIns="90000" bIns="45000" anchor="t" anchorCtr="0">
            <a:normAutofit/>
          </a:bodyPr>
          <a:lstStyle/>
          <a:p>
            <a:pPr marL="0" marR="0" lvl="0" indent="0" algn="l" rtl="0">
              <a:lnSpc>
                <a:spcPct val="100000"/>
              </a:lnSpc>
              <a:spcBef>
                <a:spcPts val="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Each node is separated into two different parts:</a:t>
            </a:r>
            <a:endParaRPr sz="2400" b="0" i="0" u="none" strike="noStrike" cap="none">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480"/>
              </a:spcBef>
              <a:spcAft>
                <a:spcPts val="0"/>
              </a:spcAft>
              <a:buClr>
                <a:srgbClr val="000000"/>
              </a:buClr>
              <a:buSzPts val="2400"/>
              <a:buFont typeface="Arial" panose="020B0604020202020204"/>
              <a:buChar char="•"/>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The first part holds the information of the element or node</a:t>
            </a:r>
            <a:endParaRPr sz="2400" b="0" i="0" u="none" strike="noStrike" cap="none">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480"/>
              </a:spcBef>
              <a:spcAft>
                <a:spcPts val="0"/>
              </a:spcAft>
              <a:buClr>
                <a:srgbClr val="000000"/>
              </a:buClr>
              <a:buSzPts val="2400"/>
              <a:buFont typeface="Arial" panose="020B0604020202020204"/>
              <a:buChar char="•"/>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The second piece contains the address of the next node (link / next-pointer field) in this structure list.</a:t>
            </a:r>
            <a:endParaRPr sz="2400" b="0" i="0" u="none" strike="noStrike" cap="none">
              <a:latin typeface="Arial" panose="020B0604020202020204"/>
              <a:ea typeface="Arial" panose="020B0604020202020204"/>
              <a:cs typeface="Arial" panose="020B0604020202020204"/>
              <a:sym typeface="Arial" panose="020B0604020202020204"/>
            </a:endParaRPr>
          </a:p>
        </p:txBody>
      </p:sp>
      <p:pic>
        <p:nvPicPr>
          <p:cNvPr id="214" name="Google Shape;214;p5" descr="linked List"/>
          <p:cNvPicPr preferRelativeResize="0"/>
          <p:nvPr/>
        </p:nvPicPr>
        <p:blipFill rotWithShape="1">
          <a:blip r:embed="rId1"/>
          <a:srcRect/>
          <a:stretch>
            <a:fillRect/>
          </a:stretch>
        </p:blipFill>
        <p:spPr>
          <a:xfrm>
            <a:off x="545760" y="3716640"/>
            <a:ext cx="7403040" cy="20739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6"/>
          <p:cNvSpPr txBox="1">
            <a:spLocks noGrp="1"/>
          </p:cNvSpPr>
          <p:nvPr>
            <p:ph type="title" idx="4294967295"/>
          </p:nvPr>
        </p:nvSpPr>
        <p:spPr>
          <a:xfrm>
            <a:off x="990720" y="1066680"/>
            <a:ext cx="7923960" cy="608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Cambria" panose="02040503050406030204"/>
              <a:buNone/>
            </a:pPr>
            <a:r>
              <a:rPr lang="en-IN" sz="2400" b="1" i="0" u="none" strike="noStrike" cap="none">
                <a:solidFill>
                  <a:srgbClr val="000000"/>
                </a:solidFill>
                <a:latin typeface="Cambria" panose="02040503050406030204"/>
                <a:ea typeface="Cambria" panose="02040503050406030204"/>
                <a:cs typeface="Cambria" panose="02040503050406030204"/>
                <a:sym typeface="Cambria" panose="02040503050406030204"/>
              </a:rPr>
              <a:t>SINGLY LINKED LIST</a:t>
            </a:r>
            <a:endParaRPr sz="2400" b="0" i="0" u="none" strike="noStrike" cap="none">
              <a:latin typeface="Arial" panose="020B0604020202020204"/>
              <a:ea typeface="Arial" panose="020B0604020202020204"/>
              <a:cs typeface="Arial" panose="020B0604020202020204"/>
              <a:sym typeface="Arial" panose="020B0604020202020204"/>
            </a:endParaRPr>
          </a:p>
        </p:txBody>
      </p:sp>
      <p:sp>
        <p:nvSpPr>
          <p:cNvPr id="220" name="Google Shape;220;p6"/>
          <p:cNvSpPr txBox="1">
            <a:spLocks noGrp="1"/>
          </p:cNvSpPr>
          <p:nvPr>
            <p:ph type="body" idx="4294967295"/>
          </p:nvPr>
        </p:nvSpPr>
        <p:spPr>
          <a:xfrm>
            <a:off x="914400" y="1752480"/>
            <a:ext cx="8000280" cy="4494960"/>
          </a:xfrm>
          <a:prstGeom prst="rect">
            <a:avLst/>
          </a:prstGeom>
          <a:noFill/>
          <a:ln>
            <a:noFill/>
          </a:ln>
        </p:spPr>
        <p:txBody>
          <a:bodyPr spcFirstLastPara="1" wrap="square" lIns="90000" tIns="45000" rIns="90000" bIns="45000" anchor="t" anchorCtr="0">
            <a:normAutofit/>
          </a:bodyPr>
          <a:lstStyle/>
          <a:p>
            <a:pPr marL="0" marR="0" lvl="0" indent="0" algn="just" rtl="0">
              <a:lnSpc>
                <a:spcPct val="100000"/>
              </a:lnSpc>
              <a:spcBef>
                <a:spcPts val="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Singly linked lists are one of the most primitive data structures. Here each node makes up a singly linked list and consists of a value and a reference to the next node (if any) in the list.</a:t>
            </a:r>
            <a:endParaRPr sz="2400" b="0" i="0" u="none" strike="noStrike" cap="none">
              <a:latin typeface="Arial" panose="020B0604020202020204"/>
              <a:ea typeface="Arial" panose="020B0604020202020204"/>
              <a:cs typeface="Arial" panose="020B0604020202020204"/>
              <a:sym typeface="Arial" panose="020B0604020202020204"/>
            </a:endParaRPr>
          </a:p>
        </p:txBody>
      </p:sp>
      <p:pic>
        <p:nvPicPr>
          <p:cNvPr id="221" name="Google Shape;221;p6" descr="singly linked list"/>
          <p:cNvPicPr preferRelativeResize="0"/>
          <p:nvPr/>
        </p:nvPicPr>
        <p:blipFill rotWithShape="1">
          <a:blip r:embed="rId1"/>
          <a:srcRect/>
          <a:stretch>
            <a:fillRect/>
          </a:stretch>
        </p:blipFill>
        <p:spPr>
          <a:xfrm>
            <a:off x="1523880" y="3276720"/>
            <a:ext cx="6422040" cy="259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title" idx="4294967295"/>
          </p:nvPr>
        </p:nvSpPr>
        <p:spPr>
          <a:xfrm>
            <a:off x="990720" y="1066680"/>
            <a:ext cx="7923960" cy="608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Cambria" panose="02040503050406030204"/>
              <a:buNone/>
            </a:pPr>
            <a:r>
              <a:rPr lang="en-IN" sz="2400" b="1" i="0" u="none" strike="noStrike" cap="none">
                <a:solidFill>
                  <a:srgbClr val="000000"/>
                </a:solidFill>
                <a:latin typeface="Cambria" panose="02040503050406030204"/>
                <a:ea typeface="Cambria" panose="02040503050406030204"/>
                <a:cs typeface="Cambria" panose="02040503050406030204"/>
                <a:sym typeface="Cambria" panose="02040503050406030204"/>
              </a:rPr>
              <a:t>SINGLY LINKED LIST -INSERTION</a:t>
            </a:r>
            <a:endParaRPr sz="2400" b="0" i="0" u="none" strike="noStrike" cap="none">
              <a:latin typeface="Arial" panose="020B0604020202020204"/>
              <a:ea typeface="Arial" panose="020B0604020202020204"/>
              <a:cs typeface="Arial" panose="020B0604020202020204"/>
              <a:sym typeface="Arial" panose="020B0604020202020204"/>
            </a:endParaRPr>
          </a:p>
        </p:txBody>
      </p:sp>
      <p:sp>
        <p:nvSpPr>
          <p:cNvPr id="227" name="Google Shape;227;p7"/>
          <p:cNvSpPr txBox="1">
            <a:spLocks noGrp="1"/>
          </p:cNvSpPr>
          <p:nvPr>
            <p:ph type="body" idx="4294967295"/>
          </p:nvPr>
        </p:nvSpPr>
        <p:spPr>
          <a:xfrm>
            <a:off x="914400" y="1752480"/>
            <a:ext cx="8000280" cy="4494960"/>
          </a:xfrm>
          <a:prstGeom prst="rect">
            <a:avLst/>
          </a:prstGeom>
          <a:noFill/>
          <a:ln>
            <a:noFill/>
          </a:ln>
        </p:spPr>
        <p:txBody>
          <a:bodyPr spcFirstLastPara="1" wrap="square" lIns="90000" tIns="45000" rIns="90000" bIns="45000" anchor="t" anchorCtr="0">
            <a:normAutofit/>
          </a:bodyPr>
          <a:lstStyle/>
          <a:p>
            <a:pPr marL="342900" marR="0" lvl="0" indent="-342900" algn="just" rtl="0">
              <a:lnSpc>
                <a:spcPct val="100000"/>
              </a:lnSpc>
              <a:spcBef>
                <a:spcPts val="0"/>
              </a:spcBef>
              <a:spcAft>
                <a:spcPts val="0"/>
              </a:spcAft>
              <a:buClr>
                <a:srgbClr val="000000"/>
              </a:buClr>
              <a:buSzPts val="2400"/>
              <a:buFont typeface="Arial" panose="020B0604020202020204"/>
              <a:buChar char="•"/>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In general, when people talk about insertion concerning linked lists of any form, they implicitly refer to the adding of a node to the tail of the list.</a:t>
            </a:r>
            <a:endParaRPr sz="2400" b="0" i="0" u="none" strike="noStrike" cap="none">
              <a:latin typeface="Arial" panose="020B0604020202020204"/>
              <a:ea typeface="Arial" panose="020B0604020202020204"/>
              <a:cs typeface="Arial" panose="020B0604020202020204"/>
              <a:sym typeface="Arial" panose="020B0604020202020204"/>
            </a:endParaRPr>
          </a:p>
          <a:p>
            <a:pPr marL="342900" marR="0" lvl="0" indent="-342900" algn="just" rtl="0">
              <a:lnSpc>
                <a:spcPct val="100000"/>
              </a:lnSpc>
              <a:spcBef>
                <a:spcPts val="480"/>
              </a:spcBef>
              <a:spcAft>
                <a:spcPts val="0"/>
              </a:spcAft>
              <a:buClr>
                <a:srgbClr val="000000"/>
              </a:buClr>
              <a:buSzPts val="2400"/>
              <a:buFont typeface="Arial" panose="020B0604020202020204"/>
              <a:buChar char="•"/>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Adding a node to a singly linked list has only two cases:</a:t>
            </a:r>
            <a:endParaRPr sz="2400" b="0" i="0" u="none" strike="noStrike" cap="none">
              <a:latin typeface="Arial" panose="020B0604020202020204"/>
              <a:ea typeface="Arial" panose="020B0604020202020204"/>
              <a:cs typeface="Arial" panose="020B0604020202020204"/>
              <a:sym typeface="Arial" panose="020B0604020202020204"/>
            </a:endParaRPr>
          </a:p>
          <a:p>
            <a:pPr marL="857250" marR="0" lvl="1" indent="-457200" algn="just" rtl="0">
              <a:lnSpc>
                <a:spcPct val="100000"/>
              </a:lnSpc>
              <a:spcBef>
                <a:spcPts val="480"/>
              </a:spcBef>
              <a:spcAft>
                <a:spcPts val="0"/>
              </a:spcAft>
              <a:buClr>
                <a:srgbClr val="000000"/>
              </a:buClr>
              <a:buSzPts val="2400"/>
              <a:buFont typeface="Calibri" panose="020F0502020204030204"/>
              <a:buAutoNum type="arabicPeriod"/>
            </a:pPr>
            <a:r>
              <a:rPr lang="en-IN"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head = fi, in which case the node we are adding is now both the head and tail of the list; or</a:t>
            </a:r>
            <a:endParaRPr sz="2400" b="0" i="0" u="none" strike="noStrike" cap="none">
              <a:latin typeface="Arial" panose="020B0604020202020204"/>
              <a:ea typeface="Arial" panose="020B0604020202020204"/>
              <a:cs typeface="Arial" panose="020B0604020202020204"/>
              <a:sym typeface="Arial" panose="020B0604020202020204"/>
            </a:endParaRPr>
          </a:p>
          <a:p>
            <a:pPr marL="857250" marR="0" lvl="1" indent="-457200" algn="just" rtl="0">
              <a:lnSpc>
                <a:spcPct val="100000"/>
              </a:lnSpc>
              <a:spcBef>
                <a:spcPts val="480"/>
              </a:spcBef>
              <a:spcAft>
                <a:spcPts val="0"/>
              </a:spcAft>
              <a:buClr>
                <a:srgbClr val="000000"/>
              </a:buClr>
              <a:buSzPts val="2400"/>
              <a:buFont typeface="Calibri" panose="020F0502020204030204"/>
              <a:buAutoNum type="arabicPeriod"/>
            </a:pPr>
            <a:r>
              <a:rPr lang="en-IN"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we simply need to append our node onto the end of the list updating the tail reference appropriately</a:t>
            </a:r>
            <a:endParaRPr sz="2400" b="0" i="0" u="none" strike="noStrike" cap="none">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8"/>
          <p:cNvSpPr txBox="1">
            <a:spLocks noGrp="1"/>
          </p:cNvSpPr>
          <p:nvPr>
            <p:ph type="title" idx="4294967295"/>
          </p:nvPr>
        </p:nvSpPr>
        <p:spPr>
          <a:xfrm>
            <a:off x="990720" y="1066680"/>
            <a:ext cx="7923960" cy="608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Cambria" panose="02040503050406030204"/>
              <a:buNone/>
            </a:pPr>
            <a:r>
              <a:rPr lang="en-IN" sz="2400" b="1" i="0" u="none" strike="noStrike" cap="none">
                <a:solidFill>
                  <a:srgbClr val="000000"/>
                </a:solidFill>
                <a:latin typeface="Cambria" panose="02040503050406030204"/>
                <a:ea typeface="Cambria" panose="02040503050406030204"/>
                <a:cs typeface="Cambria" panose="02040503050406030204"/>
                <a:sym typeface="Cambria" panose="02040503050406030204"/>
              </a:rPr>
              <a:t>SINGLY LINKED LIST -INSERTION</a:t>
            </a:r>
            <a:endParaRPr sz="2400" b="0" i="0" u="none" strike="noStrike" cap="none">
              <a:latin typeface="Arial" panose="020B0604020202020204"/>
              <a:ea typeface="Arial" panose="020B0604020202020204"/>
              <a:cs typeface="Arial" panose="020B0604020202020204"/>
              <a:sym typeface="Arial" panose="020B0604020202020204"/>
            </a:endParaRPr>
          </a:p>
        </p:txBody>
      </p:sp>
      <p:sp>
        <p:nvSpPr>
          <p:cNvPr id="233" name="Google Shape;233;p8"/>
          <p:cNvSpPr txBox="1">
            <a:spLocks noGrp="1"/>
          </p:cNvSpPr>
          <p:nvPr>
            <p:ph type="body" idx="4294967295"/>
          </p:nvPr>
        </p:nvSpPr>
        <p:spPr>
          <a:xfrm>
            <a:off x="914400" y="1752480"/>
            <a:ext cx="8000280" cy="4494960"/>
          </a:xfrm>
          <a:prstGeom prst="rect">
            <a:avLst/>
          </a:prstGeom>
          <a:noFill/>
          <a:ln>
            <a:noFill/>
          </a:ln>
        </p:spPr>
        <p:txBody>
          <a:bodyPr spcFirstLastPara="1" wrap="square" lIns="90000" tIns="45000" rIns="90000" bIns="45000" anchor="t" anchorCtr="0">
            <a:normAutofit/>
          </a:bodyPr>
          <a:lstStyle/>
          <a:p>
            <a:pPr marL="0" marR="0" lvl="0" indent="0" algn="just" rtl="0">
              <a:lnSpc>
                <a:spcPct val="100000"/>
              </a:lnSpc>
              <a:spcBef>
                <a:spcPts val="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 A linked list node </a:t>
            </a:r>
            <a:endParaRPr sz="2400" b="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class Node </a:t>
            </a:r>
            <a:endParaRPr sz="2400" b="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 public: </a:t>
            </a:r>
            <a:endParaRPr sz="2400" b="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	int data; </a:t>
            </a:r>
            <a:endParaRPr sz="2400" b="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	Node *next; </a:t>
            </a:r>
            <a:endParaRPr sz="2400" b="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 </a:t>
            </a:r>
            <a:endParaRPr sz="2400" b="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A node can be added in three ways:</a:t>
            </a:r>
            <a:endParaRPr sz="2400" b="0" i="0" u="none" strike="noStrike" cap="none">
              <a:latin typeface="Arial" panose="020B0604020202020204"/>
              <a:ea typeface="Arial" panose="020B0604020202020204"/>
              <a:cs typeface="Arial" panose="020B0604020202020204"/>
              <a:sym typeface="Arial" panose="020B0604020202020204"/>
            </a:endParaRPr>
          </a:p>
          <a:p>
            <a:pPr marL="353695" marR="0" lvl="0" indent="0" algn="just" rtl="0">
              <a:lnSpc>
                <a:spcPct val="100000"/>
              </a:lnSpc>
              <a:spcBef>
                <a:spcPts val="48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1) At the front of the linked list</a:t>
            </a:r>
            <a:endParaRPr sz="2400" b="0" i="0" u="none" strike="noStrike" cap="none">
              <a:latin typeface="Arial" panose="020B0604020202020204"/>
              <a:ea typeface="Arial" panose="020B0604020202020204"/>
              <a:cs typeface="Arial" panose="020B0604020202020204"/>
              <a:sym typeface="Arial" panose="020B0604020202020204"/>
            </a:endParaRPr>
          </a:p>
          <a:p>
            <a:pPr marL="353695" marR="0" lvl="0" indent="0" algn="just" rtl="0">
              <a:lnSpc>
                <a:spcPct val="100000"/>
              </a:lnSpc>
              <a:spcBef>
                <a:spcPts val="48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2) After a given node.</a:t>
            </a:r>
            <a:endParaRPr sz="2400" b="0" i="0" u="none" strike="noStrike" cap="none">
              <a:latin typeface="Arial" panose="020B0604020202020204"/>
              <a:ea typeface="Arial" panose="020B0604020202020204"/>
              <a:cs typeface="Arial" panose="020B0604020202020204"/>
              <a:sym typeface="Arial" panose="020B0604020202020204"/>
            </a:endParaRPr>
          </a:p>
          <a:p>
            <a:pPr marL="353695" marR="0" lvl="0" indent="0" algn="just" rtl="0">
              <a:lnSpc>
                <a:spcPct val="100000"/>
              </a:lnSpc>
              <a:spcBef>
                <a:spcPts val="48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3) At the end of the linked list.</a:t>
            </a:r>
            <a:endParaRPr sz="2400" b="0" i="0" u="none" strike="noStrike" cap="none">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533401"/>
            <a:ext cx="7886700" cy="685800"/>
          </a:xfrm>
        </p:spPr>
        <p:txBody>
          <a:bodyPr>
            <a:normAutofit/>
          </a:bodyPr>
          <a:lstStyle/>
          <a:p>
            <a:pPr algn="ctr" eaLnBrk="1" hangingPunct="1">
              <a:defRPr/>
            </a:pPr>
            <a:r>
              <a:rPr lang="en-US" sz="2100" u="sng" dirty="0"/>
              <a:t>Contents of the Syllabus</a:t>
            </a:r>
            <a:br>
              <a:rPr lang="en-US" sz="2100" dirty="0"/>
            </a:br>
            <a:r>
              <a:rPr lang="en-US" sz="2100" dirty="0"/>
              <a:t> </a:t>
            </a:r>
            <a:endParaRPr lang="en-US" dirty="0"/>
          </a:p>
        </p:txBody>
      </p:sp>
      <p:sp>
        <p:nvSpPr>
          <p:cNvPr id="3" name="Content Placeholder 2"/>
          <p:cNvSpPr>
            <a:spLocks noGrp="1"/>
          </p:cNvSpPr>
          <p:nvPr>
            <p:ph idx="1"/>
          </p:nvPr>
        </p:nvSpPr>
        <p:spPr>
          <a:xfrm>
            <a:off x="598885" y="1403748"/>
            <a:ext cx="8154590" cy="4344590"/>
          </a:xfrm>
        </p:spPr>
        <p:txBody>
          <a:bodyPr>
            <a:normAutofit/>
          </a:bodyPr>
          <a:lstStyle/>
          <a:p>
            <a:pPr algn="ctr" eaLnBrk="1" hangingPunct="1">
              <a:buFont typeface="Arial" panose="020B0604020202020204" pitchFamily="34" charset="0"/>
              <a:buNone/>
              <a:defRPr/>
            </a:pPr>
            <a:endParaRPr lang="en-US" sz="1275" b="1" dirty="0">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defRPr/>
            </a:pPr>
            <a:r>
              <a:rPr lang="en-US" sz="1275" b="1" dirty="0">
                <a:latin typeface="Times New Roman" panose="02020603050405020304" pitchFamily="18" charset="0"/>
                <a:cs typeface="Times New Roman" panose="02020603050405020304" pitchFamily="18" charset="0"/>
              </a:rPr>
              <a:t>UNIT-I (15h)</a:t>
            </a:r>
            <a:endParaRPr lang="en-US" sz="1350" b="1" dirty="0">
              <a:solidFill>
                <a:srgbClr val="000000"/>
              </a:solidFill>
              <a:latin typeface="Times New Roman" panose="02020603050405020304"/>
              <a:cs typeface="Times New Roman" panose="02020603050405020304" pitchFamily="18" charset="0"/>
            </a:endParaRPr>
          </a:p>
          <a:p>
            <a:pPr algn="ctr" eaLnBrk="1" hangingPunct="1">
              <a:buFont typeface="Arial" panose="020B0604020202020204" pitchFamily="34" charset="0"/>
              <a:buNone/>
              <a:defRPr/>
            </a:pPr>
            <a:r>
              <a:rPr lang="en-US" sz="1350" b="1" dirty="0">
                <a:solidFill>
                  <a:srgbClr val="000000"/>
                </a:solidFill>
                <a:latin typeface="Times New Roman" panose="02020603050405020304"/>
                <a:ea typeface="Tahoma" panose="020B0604030504040204" pitchFamily="34" charset="0"/>
              </a:rPr>
              <a:t>Introduction to Basic Data Structures</a:t>
            </a:r>
            <a:r>
              <a:rPr lang="en-US" sz="1350" dirty="0">
                <a:solidFill>
                  <a:srgbClr val="000000"/>
                </a:solidFill>
                <a:latin typeface="Times New Roman" panose="02020603050405020304"/>
                <a:ea typeface="Tahoma" panose="020B0604030504040204" pitchFamily="34" charset="0"/>
              </a:rPr>
              <a:t>: Importance and need of good data structures and algorithms, Introduction to linear and non-linear data structure and its importance,</a:t>
            </a:r>
            <a:r>
              <a:rPr lang="en-US" sz="1350" b="1" dirty="0">
                <a:latin typeface="Times New Roman" panose="02020603050405020304"/>
                <a:ea typeface="Tahoma" panose="020B0604030504040204" pitchFamily="34" charset="0"/>
              </a:rPr>
              <a:t> </a:t>
            </a:r>
            <a:r>
              <a:rPr lang="en-IN" sz="1350" dirty="0">
                <a:solidFill>
                  <a:srgbClr val="000000"/>
                </a:solidFill>
                <a:latin typeface="Times New Roman" panose="02020603050405020304"/>
                <a:ea typeface="Tahoma" panose="020B0604030504040204" pitchFamily="34" charset="0"/>
              </a:rPr>
              <a:t>Algorithms Complexity and Analysis</a:t>
            </a:r>
            <a:r>
              <a:rPr lang="en-US" sz="1350" dirty="0">
                <a:solidFill>
                  <a:srgbClr val="000000"/>
                </a:solidFill>
                <a:latin typeface="Times New Roman" panose="02020603050405020304"/>
                <a:ea typeface="Tahoma" panose="020B0604030504040204" pitchFamily="34" charset="0"/>
              </a:rPr>
              <a:t>.                [3]</a:t>
            </a:r>
            <a:endParaRPr lang="en-US" sz="1350" dirty="0"/>
          </a:p>
          <a:p>
            <a:pPr algn="just">
              <a:buNone/>
            </a:pPr>
            <a:r>
              <a:rPr lang="en-IN" sz="1350" b="1" dirty="0">
                <a:latin typeface="Times New Roman" panose="02020603050405020304"/>
                <a:ea typeface="Tahoma" panose="020B0604030504040204" pitchFamily="34" charset="0"/>
              </a:rPr>
              <a:t>Linear and Non –Linear Data Structures : </a:t>
            </a:r>
            <a:r>
              <a:rPr lang="en-IN" sz="1350" dirty="0">
                <a:latin typeface="Times New Roman" panose="02020603050405020304"/>
                <a:ea typeface="Tahoma" panose="020B0604030504040204" pitchFamily="34" charset="0"/>
              </a:rPr>
              <a:t>Arrays , Link Lists, Queues , Trees and related algorithms              [6]</a:t>
            </a:r>
            <a:endParaRPr lang="en-US" sz="1350" dirty="0"/>
          </a:p>
          <a:p>
            <a:pPr>
              <a:buNone/>
            </a:pPr>
            <a:r>
              <a:rPr lang="en-IN" sz="1350" b="1" dirty="0">
                <a:latin typeface="Times New Roman" panose="02020603050405020304"/>
                <a:ea typeface="Tahoma" panose="020B0604030504040204" pitchFamily="34" charset="0"/>
              </a:rPr>
              <a:t>Advanced Data Structures: </a:t>
            </a:r>
            <a:r>
              <a:rPr lang="en-US" sz="1350" dirty="0">
                <a:latin typeface="Times New Roman" panose="02020603050405020304"/>
              </a:rPr>
              <a:t>AVL Trees (Insertion , Deletion , Searching), Red-Black Trees, B-trees, </a:t>
            </a:r>
            <a:r>
              <a:rPr lang="en-US" sz="1350" dirty="0" err="1">
                <a:latin typeface="Times New Roman" panose="02020603050405020304"/>
              </a:rPr>
              <a:t>B+trees</a:t>
            </a:r>
            <a:r>
              <a:rPr lang="en-US" sz="1350" dirty="0">
                <a:latin typeface="Times New Roman" panose="02020603050405020304"/>
              </a:rPr>
              <a:t>, Heaps. Data structure for disjoint sets, Augmented data structures. </a:t>
            </a:r>
            <a:r>
              <a:rPr lang="en-IN" sz="1350" dirty="0">
                <a:latin typeface="Times New Roman" panose="02020603050405020304"/>
              </a:rPr>
              <a:t>                                                                 </a:t>
            </a:r>
            <a:r>
              <a:rPr lang="en-US" sz="1350" dirty="0">
                <a:solidFill>
                  <a:srgbClr val="000000"/>
                </a:solidFill>
                <a:latin typeface="Times New Roman" panose="02020603050405020304"/>
                <a:ea typeface="Tahoma" panose="020B0604030504040204" pitchFamily="34" charset="0"/>
              </a:rPr>
              <a:t>[6]</a:t>
            </a:r>
            <a:endParaRPr lang="en-US" sz="1350" dirty="0"/>
          </a:p>
          <a:p>
            <a:pPr algn="just">
              <a:buNone/>
            </a:pPr>
            <a:r>
              <a:rPr lang="en-US" sz="1350" dirty="0">
                <a:solidFill>
                  <a:srgbClr val="000000"/>
                </a:solidFill>
                <a:latin typeface="Times New Roman" panose="02020603050405020304"/>
                <a:ea typeface="Tahoma" panose="020B0604030504040204" pitchFamily="34" charset="0"/>
              </a:rPr>
              <a:t> </a:t>
            </a:r>
            <a:endParaRPr lang="en-US" sz="1350" dirty="0"/>
          </a:p>
          <a:p>
            <a:pPr algn="ctr">
              <a:buNone/>
            </a:pPr>
            <a:r>
              <a:rPr lang="en-US" sz="1350" b="1" dirty="0">
                <a:latin typeface="Times New Roman" panose="02020603050405020304" pitchFamily="18" charset="0"/>
                <a:cs typeface="Times New Roman" panose="02020603050405020304" pitchFamily="18" charset="0"/>
              </a:rPr>
              <a:t>UNIT-II </a:t>
            </a:r>
            <a:r>
              <a:rPr lang="en-US" sz="1400" b="1" dirty="0">
                <a:latin typeface="Times New Roman" panose="02020603050405020304" pitchFamily="18" charset="0"/>
                <a:cs typeface="Times New Roman" panose="02020603050405020304" pitchFamily="18" charset="0"/>
              </a:rPr>
              <a:t>(15h)</a:t>
            </a:r>
            <a:endParaRPr lang="en-US" sz="1350" b="1" dirty="0">
              <a:latin typeface="Times New Roman" panose="02020603050405020304" pitchFamily="18" charset="0"/>
              <a:cs typeface="Times New Roman" panose="02020603050405020304" pitchFamily="18" charset="0"/>
            </a:endParaRPr>
          </a:p>
          <a:p>
            <a:pPr algn="just">
              <a:buNone/>
            </a:pPr>
            <a:r>
              <a:rPr lang="en-IN" sz="1350" b="1" dirty="0">
                <a:latin typeface="Times New Roman" panose="02020603050405020304"/>
                <a:ea typeface="Tahoma" panose="020B0604030504040204" pitchFamily="34" charset="0"/>
              </a:rPr>
              <a:t>Searching and Sorting :</a:t>
            </a:r>
            <a:r>
              <a:rPr lang="en-IN" sz="1350" dirty="0">
                <a:latin typeface="Times New Roman" panose="02020603050405020304"/>
                <a:ea typeface="Tahoma" panose="020B0604030504040204" pitchFamily="34" charset="0"/>
              </a:rPr>
              <a:t> Internal and External Sorting algorithms: Linear Search, Binary Search, Bubble Sort, Selection Sort, Insertion Sort, Shell Sort, Quick Sort, Heap Sort, Merge Sort, Counting Sort, Radix Sort and analysis of their complexities and Hashing 		                                                                         </a:t>
            </a:r>
            <a:r>
              <a:rPr lang="en-US" sz="1350" dirty="0">
                <a:solidFill>
                  <a:srgbClr val="000000"/>
                </a:solidFill>
                <a:latin typeface="Times New Roman" panose="02020603050405020304"/>
                <a:ea typeface="Tahoma" panose="020B0604030504040204" pitchFamily="34" charset="0"/>
              </a:rPr>
              <a:t>[4]</a:t>
            </a:r>
            <a:endParaRPr lang="en-US" sz="1350" dirty="0"/>
          </a:p>
          <a:p>
            <a:pPr algn="just">
              <a:buNone/>
            </a:pPr>
            <a:r>
              <a:rPr lang="en-IN" sz="1350" b="1" dirty="0">
                <a:latin typeface="Times New Roman" panose="02020603050405020304"/>
                <a:ea typeface="Tahoma" panose="020B0604030504040204" pitchFamily="34" charset="0"/>
              </a:rPr>
              <a:t> Graphs &amp; Algorithms:</a:t>
            </a:r>
            <a:r>
              <a:rPr lang="en-IN" sz="1350" dirty="0">
                <a:latin typeface="Times New Roman" panose="02020603050405020304"/>
                <a:ea typeface="Tahoma" panose="020B0604030504040204" pitchFamily="34" charset="0"/>
              </a:rPr>
              <a:t> </a:t>
            </a:r>
            <a:r>
              <a:rPr lang="en-IN" sz="1350" dirty="0">
                <a:latin typeface="Times New Roman" panose="02020603050405020304"/>
              </a:rPr>
              <a:t>Representation, Type of Graphs, Depth- and breadth-first traversals, Planar graphs, isomorphism, graph </a:t>
            </a:r>
            <a:r>
              <a:rPr lang="en-IN" sz="1350" dirty="0" err="1">
                <a:latin typeface="Times New Roman" panose="02020603050405020304"/>
              </a:rPr>
              <a:t>coloring</a:t>
            </a:r>
            <a:r>
              <a:rPr lang="en-IN" sz="1350" dirty="0">
                <a:latin typeface="Times New Roman" panose="02020603050405020304"/>
              </a:rPr>
              <a:t>, covering and partition, Minimum Spanning Tree: Prim’s and Kruskal’s algorithms.  </a:t>
            </a:r>
            <a:r>
              <a:rPr lang="en-IN" sz="1350" dirty="0">
                <a:latin typeface="Times New Roman" panose="02020603050405020304"/>
                <a:ea typeface="Tahoma" panose="020B0604030504040204" pitchFamily="34" charset="0"/>
              </a:rPr>
              <a:t>	                                                                                                                                         [6]</a:t>
            </a:r>
            <a:endParaRPr lang="en-US" sz="1350" dirty="0"/>
          </a:p>
          <a:p>
            <a:pPr algn="just">
              <a:buNone/>
            </a:pPr>
            <a:r>
              <a:rPr lang="en-US" sz="1350" dirty="0">
                <a:solidFill>
                  <a:srgbClr val="000000"/>
                </a:solidFill>
                <a:latin typeface="Times New Roman" panose="02020603050405020304"/>
                <a:ea typeface="Tahoma" panose="020B0604030504040204" pitchFamily="34" charset="0"/>
              </a:rPr>
              <a:t> </a:t>
            </a:r>
            <a:r>
              <a:rPr lang="en-IN" sz="1350" b="1" dirty="0">
                <a:latin typeface="Times New Roman" panose="02020603050405020304"/>
                <a:ea typeface="Tahoma" panose="020B0604030504040204" pitchFamily="34" charset="0"/>
              </a:rPr>
              <a:t>String Matching Algorithms: </a:t>
            </a:r>
            <a:r>
              <a:rPr lang="en-IN" sz="1350" dirty="0">
                <a:latin typeface="Times New Roman" panose="02020603050405020304"/>
              </a:rPr>
              <a:t>Naïve String Matching, Suffix arrays, Suffix trees, Rabin-Karp, Knuth-Morris-Pratt, </a:t>
            </a:r>
            <a:r>
              <a:rPr lang="en-IN" sz="1350" dirty="0" err="1">
                <a:latin typeface="Times New Roman" panose="02020603050405020304"/>
              </a:rPr>
              <a:t>Booyer</a:t>
            </a:r>
            <a:r>
              <a:rPr lang="en-IN" sz="1350" dirty="0">
                <a:latin typeface="Times New Roman" panose="02020603050405020304"/>
              </a:rPr>
              <a:t>-Moore algorithm                                                                                                                          </a:t>
            </a:r>
            <a:r>
              <a:rPr lang="en-US" sz="1350" dirty="0">
                <a:solidFill>
                  <a:srgbClr val="000000"/>
                </a:solidFill>
                <a:latin typeface="Times New Roman" panose="02020603050405020304"/>
                <a:ea typeface="Tahoma" panose="020B0604030504040204" pitchFamily="34" charset="0"/>
              </a:rPr>
              <a:t>[5]</a:t>
            </a:r>
            <a:endParaRPr lang="en-US" sz="1350" dirty="0"/>
          </a:p>
          <a:p>
            <a:pPr algn="ctr" eaLnBrk="1" hangingPunct="1">
              <a:buNone/>
              <a:defRPr/>
            </a:pPr>
            <a:endParaRPr lang="en-US" sz="135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88390786-F88B-40EB-B365-500B2C1170FF}" type="slidenum">
              <a:rPr lang="en-US" smtClean="0"/>
            </a:fld>
            <a:endParaRPr lang="en-US"/>
          </a:p>
        </p:txBody>
      </p:sp>
      <p:sp>
        <p:nvSpPr>
          <p:cNvPr id="5" name="Rectangle 4"/>
          <p:cNvSpPr/>
          <p:nvPr/>
        </p:nvSpPr>
        <p:spPr>
          <a:xfrm>
            <a:off x="628650" y="1613298"/>
            <a:ext cx="8124825" cy="423624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9"/>
          <p:cNvSpPr txBox="1">
            <a:spLocks noGrp="1"/>
          </p:cNvSpPr>
          <p:nvPr>
            <p:ph type="title" idx="4294967295"/>
          </p:nvPr>
        </p:nvSpPr>
        <p:spPr>
          <a:xfrm>
            <a:off x="990720" y="1066680"/>
            <a:ext cx="7923960" cy="608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Cambria" panose="02040503050406030204"/>
              <a:buNone/>
            </a:pPr>
            <a:r>
              <a:rPr lang="en-IN" sz="2400" b="1" i="0" u="none" strike="noStrike" cap="none">
                <a:solidFill>
                  <a:srgbClr val="000000"/>
                </a:solidFill>
                <a:latin typeface="Cambria" panose="02040503050406030204"/>
                <a:ea typeface="Cambria" panose="02040503050406030204"/>
                <a:cs typeface="Cambria" panose="02040503050406030204"/>
                <a:sym typeface="Cambria" panose="02040503050406030204"/>
              </a:rPr>
              <a:t>SINGLY LINKED LIST -INSERTION</a:t>
            </a:r>
            <a:endParaRPr sz="2400" b="0" i="0" u="none" strike="noStrike" cap="none">
              <a:latin typeface="Arial" panose="020B0604020202020204"/>
              <a:ea typeface="Arial" panose="020B0604020202020204"/>
              <a:cs typeface="Arial" panose="020B0604020202020204"/>
              <a:sym typeface="Arial" panose="020B0604020202020204"/>
            </a:endParaRPr>
          </a:p>
        </p:txBody>
      </p:sp>
      <p:pic>
        <p:nvPicPr>
          <p:cNvPr id="239" name="Google Shape;239;p9" descr="linkedlist_insert_at_start"/>
          <p:cNvPicPr preferRelativeResize="0"/>
          <p:nvPr/>
        </p:nvPicPr>
        <p:blipFill rotWithShape="1">
          <a:blip r:embed="rId1"/>
          <a:srcRect/>
          <a:stretch>
            <a:fillRect/>
          </a:stretch>
        </p:blipFill>
        <p:spPr>
          <a:xfrm>
            <a:off x="990720" y="2679840"/>
            <a:ext cx="7228800" cy="31107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92998" y="609600"/>
            <a:ext cx="8622401" cy="5638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838199" y="838200"/>
            <a:ext cx="8217369" cy="5181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788341" y="1219200"/>
            <a:ext cx="8107137" cy="4876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990600" y="762000"/>
            <a:ext cx="7924800" cy="51816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066800" y="838200"/>
            <a:ext cx="7924800" cy="52832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066800" y="685800"/>
            <a:ext cx="7681626" cy="531922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89742" y="1524000"/>
            <a:ext cx="8764515" cy="39624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04801" y="609600"/>
            <a:ext cx="7445114" cy="3657600"/>
          </a:xfrm>
          <a:prstGeom prst="rect">
            <a:avLst/>
          </a:prstGeom>
        </p:spPr>
      </p:pic>
      <p:pic>
        <p:nvPicPr>
          <p:cNvPr id="7" name="Picture 6"/>
          <p:cNvPicPr>
            <a:picLocks noChangeAspect="1"/>
          </p:cNvPicPr>
          <p:nvPr/>
        </p:nvPicPr>
        <p:blipFill>
          <a:blip r:embed="rId2"/>
          <a:stretch>
            <a:fillRect/>
          </a:stretch>
        </p:blipFill>
        <p:spPr>
          <a:xfrm>
            <a:off x="750758" y="4114800"/>
            <a:ext cx="7055246" cy="2057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30171" y="361684"/>
            <a:ext cx="8283658" cy="61346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981075"/>
            <a:ext cx="7886700" cy="503635"/>
          </a:xfrm>
        </p:spPr>
        <p:txBody>
          <a:bodyPr>
            <a:normAutofit fontScale="90000"/>
          </a:bodyPr>
          <a:lstStyle/>
          <a:p>
            <a:pPr algn="ctr" eaLnBrk="1" hangingPunct="1">
              <a:defRPr/>
            </a:pPr>
            <a:r>
              <a:rPr lang="en-US" sz="2100" dirty="0"/>
              <a:t>Contents of the Syllabus</a:t>
            </a:r>
            <a:br>
              <a:rPr lang="en-US" sz="2100" dirty="0"/>
            </a:br>
            <a:r>
              <a:rPr lang="en-US" sz="2100" dirty="0"/>
              <a:t> </a:t>
            </a:r>
            <a:endParaRPr lang="en-US" dirty="0"/>
          </a:p>
        </p:txBody>
      </p:sp>
      <p:sp>
        <p:nvSpPr>
          <p:cNvPr id="3" name="Content Placeholder 2"/>
          <p:cNvSpPr>
            <a:spLocks noGrp="1"/>
          </p:cNvSpPr>
          <p:nvPr>
            <p:ph idx="1"/>
          </p:nvPr>
        </p:nvSpPr>
        <p:spPr>
          <a:xfrm>
            <a:off x="598885" y="1403748"/>
            <a:ext cx="8154590" cy="4344590"/>
          </a:xfrm>
        </p:spPr>
        <p:txBody>
          <a:bodyPr>
            <a:normAutofit/>
          </a:bodyPr>
          <a:lstStyle/>
          <a:p>
            <a:pPr algn="ctr" eaLnBrk="1" hangingPunct="1">
              <a:buFont typeface="Arial" panose="020B0604020202020204" pitchFamily="34" charset="0"/>
              <a:buNone/>
              <a:defRPr/>
            </a:pPr>
            <a:endParaRPr lang="en-US" sz="1275" b="1" dirty="0">
              <a:latin typeface="Times New Roman" panose="02020603050405020304" pitchFamily="18" charset="0"/>
              <a:cs typeface="Times New Roman" panose="02020603050405020304" pitchFamily="18" charset="0"/>
            </a:endParaRPr>
          </a:p>
          <a:p>
            <a:pPr algn="ctr">
              <a:buNone/>
              <a:defRPr/>
            </a:pPr>
            <a:r>
              <a:rPr lang="en-US" sz="1275" b="1" dirty="0">
                <a:latin typeface="Times New Roman" panose="02020603050405020304" pitchFamily="18" charset="0"/>
                <a:cs typeface="Times New Roman" panose="02020603050405020304" pitchFamily="18" charset="0"/>
              </a:rPr>
              <a:t>UNIT-III </a:t>
            </a:r>
            <a:r>
              <a:rPr lang="en-US" sz="1200" b="1" dirty="0">
                <a:latin typeface="Times New Roman" panose="02020603050405020304" pitchFamily="18" charset="0"/>
                <a:cs typeface="Times New Roman" panose="02020603050405020304" pitchFamily="18" charset="0"/>
              </a:rPr>
              <a:t>(15h)</a:t>
            </a:r>
            <a:r>
              <a:rPr lang="en-IN" sz="1200" b="1" dirty="0">
                <a:latin typeface="Times New Roman" panose="02020603050405020304"/>
                <a:ea typeface="Times New Roman" panose="02020603050405020304"/>
              </a:rPr>
              <a:t>	     </a:t>
            </a:r>
            <a:endParaRPr lang="en-US" sz="1200" dirty="0"/>
          </a:p>
          <a:p>
            <a:pPr algn="just">
              <a:buNone/>
            </a:pPr>
            <a:r>
              <a:rPr lang="en-IN" sz="1250" b="1" dirty="0">
                <a:latin typeface="Times New Roman" panose="02020603050405020304"/>
                <a:ea typeface="Times New Roman" panose="02020603050405020304"/>
              </a:rPr>
              <a:t>Approximation algorithms: </a:t>
            </a:r>
            <a:r>
              <a:rPr lang="en-IN" sz="1250" dirty="0">
                <a:latin typeface="Times New Roman" panose="02020603050405020304"/>
              </a:rPr>
              <a:t>Need of approximation algorithms: Introduction to P, NP, NP-Hard and NP-Complete Greedy Approach, Dynamic Approach, Knapsack, Huffman Coding, TSP, All pair shortest path, Longest Common Subsequence Problem, Matrix Chain Multiplication. 	                                                                                 </a:t>
            </a:r>
            <a:r>
              <a:rPr lang="en-US" sz="1250" dirty="0">
                <a:latin typeface="Times New Roman" panose="02020603050405020304"/>
              </a:rPr>
              <a:t>[7]</a:t>
            </a:r>
            <a:endParaRPr lang="en-US" sz="1250" dirty="0">
              <a:latin typeface="Times New Roman" panose="02020603050405020304"/>
            </a:endParaRPr>
          </a:p>
          <a:p>
            <a:pPr algn="just">
              <a:buNone/>
            </a:pPr>
            <a:endParaRPr lang="en-US" sz="1250" b="1" dirty="0">
              <a:latin typeface="Times New Roman" panose="02020603050405020304"/>
            </a:endParaRPr>
          </a:p>
          <a:p>
            <a:pPr algn="just">
              <a:buNone/>
            </a:pPr>
            <a:r>
              <a:rPr lang="en-US" sz="1250" b="1" dirty="0">
                <a:latin typeface="Times New Roman" panose="02020603050405020304"/>
              </a:rPr>
              <a:t>Randomized algorithms: </a:t>
            </a:r>
            <a:r>
              <a:rPr lang="en-US" sz="1250" dirty="0">
                <a:latin typeface="Times New Roman" panose="02020603050405020304"/>
              </a:rPr>
              <a:t>Introduction, type of randomized algorithms, Quick sort, min cut                                                 [4]</a:t>
            </a:r>
            <a:endParaRPr lang="en-US" sz="1250" dirty="0">
              <a:latin typeface="Times New Roman" panose="02020603050405020304"/>
            </a:endParaRPr>
          </a:p>
          <a:p>
            <a:pPr algn="just">
              <a:buNone/>
            </a:pPr>
            <a:endParaRPr lang="en-US" sz="1250" dirty="0">
              <a:latin typeface="Times New Roman" panose="02020603050405020304"/>
            </a:endParaRPr>
          </a:p>
          <a:p>
            <a:pPr algn="just">
              <a:buNone/>
            </a:pPr>
            <a:r>
              <a:rPr lang="en-IN" sz="1250" b="1" dirty="0">
                <a:latin typeface="Times New Roman" panose="02020603050405020304"/>
                <a:ea typeface="Times New Roman" panose="02020603050405020304"/>
              </a:rPr>
              <a:t>Online Algorithms: </a:t>
            </a:r>
            <a:r>
              <a:rPr lang="en-IN" sz="1250" dirty="0">
                <a:latin typeface="Times New Roman" panose="02020603050405020304"/>
                <a:ea typeface="Times New Roman" panose="02020603050405020304"/>
              </a:rPr>
              <a:t>Introduction,</a:t>
            </a:r>
            <a:r>
              <a:rPr lang="en-IN" sz="1250" b="1" dirty="0">
                <a:latin typeface="Times New Roman" panose="02020603050405020304"/>
                <a:ea typeface="Times New Roman" panose="02020603050405020304"/>
              </a:rPr>
              <a:t> </a:t>
            </a:r>
            <a:r>
              <a:rPr lang="en-IN" sz="1250" dirty="0">
                <a:latin typeface="Times New Roman" panose="02020603050405020304"/>
                <a:ea typeface="Times New Roman" panose="02020603050405020304"/>
              </a:rPr>
              <a:t>Online Paging Problem, k-server Problem.</a:t>
            </a:r>
            <a:r>
              <a:rPr lang="en-IN" sz="1250" dirty="0">
                <a:solidFill>
                  <a:srgbClr val="000000"/>
                </a:solidFill>
                <a:latin typeface="Times New Roman" panose="02020603050405020304"/>
                <a:ea typeface="Times New Roman" panose="02020603050405020304"/>
              </a:rPr>
              <a:t> </a:t>
            </a:r>
            <a:r>
              <a:rPr lang="en-IN" sz="1250" dirty="0"/>
              <a:t>Data compression: Huffman’s coding, BWT, LZW</a:t>
            </a:r>
            <a:r>
              <a:rPr lang="en-IN" sz="1250" dirty="0">
                <a:solidFill>
                  <a:srgbClr val="000000"/>
                </a:solidFill>
                <a:latin typeface="Times New Roman" panose="02020603050405020304"/>
              </a:rPr>
              <a:t>                                                                                                                                                                                  </a:t>
            </a:r>
            <a:r>
              <a:rPr lang="en-US" sz="1250" dirty="0">
                <a:solidFill>
                  <a:srgbClr val="000000"/>
                </a:solidFill>
                <a:latin typeface="Times New Roman" panose="02020603050405020304"/>
                <a:ea typeface="Times New Roman" panose="02020603050405020304"/>
              </a:rPr>
              <a:t> [4]</a:t>
            </a:r>
            <a:r>
              <a:rPr lang="en-US" sz="1250" dirty="0">
                <a:latin typeface="Times New Roman" panose="02020603050405020304"/>
                <a:ea typeface="Times New Roman" panose="02020603050405020304"/>
              </a:rPr>
              <a:t> </a:t>
            </a:r>
            <a:endParaRPr lang="en-US" sz="1250" dirty="0"/>
          </a:p>
          <a:p>
            <a:pPr eaLnBrk="1" hangingPunct="1">
              <a:buFont typeface="Arial" panose="020B0604020202020204" pitchFamily="34" charset="0"/>
              <a:buNone/>
              <a:defRPr/>
            </a:pPr>
            <a:endParaRPr lang="en-US" sz="1575" b="1" dirty="0">
              <a:latin typeface="Times New Roman" panose="02020603050405020304" pitchFamily="18" charset="0"/>
              <a:cs typeface="Times New Roman" panose="02020603050405020304" pitchFamily="18" charset="0"/>
            </a:endParaRPr>
          </a:p>
          <a:p>
            <a:r>
              <a:rPr lang="en-US" sz="1350" b="1" dirty="0"/>
              <a:t>Recommended Books:</a:t>
            </a:r>
            <a:endParaRPr lang="en-US" sz="1350" dirty="0"/>
          </a:p>
          <a:p>
            <a:r>
              <a:rPr lang="en-US" sz="1350" dirty="0"/>
              <a:t>1. </a:t>
            </a:r>
            <a:r>
              <a:rPr lang="en-US" sz="1350" dirty="0" err="1"/>
              <a:t>Cormen</a:t>
            </a:r>
            <a:r>
              <a:rPr lang="en-US" sz="1350" dirty="0"/>
              <a:t>, </a:t>
            </a:r>
            <a:r>
              <a:rPr lang="en-US" sz="1350" dirty="0" err="1"/>
              <a:t>Leiserson</a:t>
            </a:r>
            <a:r>
              <a:rPr lang="en-US" sz="1350" dirty="0"/>
              <a:t>, </a:t>
            </a:r>
            <a:r>
              <a:rPr lang="en-US" sz="1350" dirty="0" err="1"/>
              <a:t>Rivest</a:t>
            </a:r>
            <a:r>
              <a:rPr lang="en-US" sz="1350" dirty="0"/>
              <a:t>, Stein, “</a:t>
            </a:r>
            <a:r>
              <a:rPr lang="en-US" sz="1350" i="1" dirty="0"/>
              <a:t>Introduction to Algorithms</a:t>
            </a:r>
            <a:r>
              <a:rPr lang="en-US" sz="1350" dirty="0"/>
              <a:t>”, Prentice Hall of India, 3</a:t>
            </a:r>
            <a:r>
              <a:rPr lang="en-US" sz="1350" baseline="30000" dirty="0"/>
              <a:t>rd</a:t>
            </a:r>
            <a:r>
              <a:rPr lang="en-US" sz="1350" dirty="0"/>
              <a:t> edition 2012. </a:t>
            </a:r>
            <a:endParaRPr lang="en-US" sz="1350" dirty="0"/>
          </a:p>
          <a:p>
            <a:r>
              <a:rPr lang="en-US" sz="1350" dirty="0"/>
              <a:t>2. Horowitz, </a:t>
            </a:r>
            <a:r>
              <a:rPr lang="en-US" sz="1350" dirty="0" err="1"/>
              <a:t>Sahni</a:t>
            </a:r>
            <a:r>
              <a:rPr lang="en-US" sz="1350" dirty="0"/>
              <a:t> and </a:t>
            </a:r>
            <a:r>
              <a:rPr lang="en-US" sz="1350" dirty="0" err="1"/>
              <a:t>Rajasekaran</a:t>
            </a:r>
            <a:r>
              <a:rPr lang="en-US" sz="1350" dirty="0"/>
              <a:t>, “</a:t>
            </a:r>
            <a:r>
              <a:rPr lang="en-US" sz="1350" i="1" dirty="0"/>
              <a:t>Fundamental of Computer, Algorithms”</a:t>
            </a:r>
            <a:r>
              <a:rPr lang="en-US" sz="1350" dirty="0"/>
              <a:t>, University Press (India), 2</a:t>
            </a:r>
            <a:r>
              <a:rPr lang="en-US" sz="1350" baseline="30000" dirty="0"/>
              <a:t>nd</a:t>
            </a:r>
            <a:r>
              <a:rPr lang="en-US" sz="1350" dirty="0"/>
              <a:t> edition.</a:t>
            </a:r>
            <a:endParaRPr lang="en-US" sz="1350" dirty="0"/>
          </a:p>
          <a:p>
            <a:r>
              <a:rPr lang="en-US" sz="1350" dirty="0"/>
              <a:t>3. </a:t>
            </a:r>
            <a:r>
              <a:rPr lang="en-US" sz="1350" dirty="0" err="1"/>
              <a:t>Aho</a:t>
            </a:r>
            <a:r>
              <a:rPr lang="en-US" sz="1350" dirty="0"/>
              <a:t>, </a:t>
            </a:r>
            <a:r>
              <a:rPr lang="en-US" sz="1350" dirty="0" err="1"/>
              <a:t>Haperoft</a:t>
            </a:r>
            <a:r>
              <a:rPr lang="en-US" sz="1350" dirty="0"/>
              <a:t> and </a:t>
            </a:r>
            <a:r>
              <a:rPr lang="en-US" sz="1350" dirty="0" err="1"/>
              <a:t>Ullman</a:t>
            </a:r>
            <a:r>
              <a:rPr lang="en-US" sz="1350" dirty="0"/>
              <a:t>, “</a:t>
            </a:r>
            <a:r>
              <a:rPr lang="en-US" sz="1350" i="1" dirty="0"/>
              <a:t>The Design and analysis of Computer Algorithms</a:t>
            </a:r>
            <a:r>
              <a:rPr lang="en-US" sz="1350" dirty="0"/>
              <a:t>”, Pearson Education India.</a:t>
            </a:r>
            <a:endParaRPr lang="en-US" sz="1350" dirty="0"/>
          </a:p>
          <a:p>
            <a:pPr algn="just" eaLnBrk="1" hangingPunct="1">
              <a:buFont typeface="Arial" panose="020B0604020202020204" pitchFamily="34" charset="0"/>
              <a:buNone/>
              <a:defRPr/>
            </a:pPr>
            <a:endParaRPr lang="en-US" sz="1350" dirty="0"/>
          </a:p>
          <a:p>
            <a:pPr algn="just" eaLnBrk="1" hangingPunct="1">
              <a:buFont typeface="Arial" panose="020B0604020202020204" pitchFamily="34" charset="0"/>
              <a:buNone/>
              <a:defRPr/>
            </a:pPr>
            <a:endParaRPr lang="en-US" sz="13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88390786-F88B-40EB-B365-500B2C1170FF}" type="slidenum">
              <a:rPr lang="en-US" smtClean="0"/>
            </a:fld>
            <a:endParaRPr lang="en-US"/>
          </a:p>
        </p:txBody>
      </p:sp>
      <p:sp>
        <p:nvSpPr>
          <p:cNvPr id="5" name="Rectangle 4"/>
          <p:cNvSpPr/>
          <p:nvPr/>
        </p:nvSpPr>
        <p:spPr>
          <a:xfrm>
            <a:off x="628650" y="1457325"/>
            <a:ext cx="8124825" cy="43767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56350" y="990600"/>
            <a:ext cx="8631299" cy="47244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22550" y="762000"/>
            <a:ext cx="8298899" cy="533399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21922" y="1524000"/>
            <a:ext cx="8700155" cy="38100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13490" y="990600"/>
            <a:ext cx="8525710" cy="51054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65395" y="1295400"/>
            <a:ext cx="8413209" cy="40386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04800" y="1333500"/>
            <a:ext cx="8475548" cy="41910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p:nvPr/>
        </p:nvSpPr>
        <p:spPr>
          <a:xfrm>
            <a:off x="1037160" y="0"/>
            <a:ext cx="8106120" cy="1065960"/>
          </a:xfrm>
          <a:prstGeom prst="roundRect">
            <a:avLst>
              <a:gd name="adj" fmla="val 0"/>
            </a:avLst>
          </a:prstGeom>
          <a:solidFill>
            <a:srgbClr val="C4BD97"/>
          </a:solidFill>
          <a:ln w="25400" cap="flat" cmpd="sng">
            <a:solidFill>
              <a:srgbClr val="4F6128"/>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4800"/>
              <a:buFont typeface="Arial" panose="020B0604020202020204"/>
              <a:buNone/>
            </a:pPr>
            <a:r>
              <a:rPr lang="en-IN" sz="4800" b="0" i="0" u="none" strike="noStrike" cap="none" dirty="0">
                <a:solidFill>
                  <a:srgbClr val="FFFFFF"/>
                </a:solidFill>
                <a:latin typeface="Arial" panose="020B0604020202020204"/>
                <a:ea typeface="Arial" panose="020B0604020202020204"/>
                <a:cs typeface="Arial" panose="020B0604020202020204"/>
                <a:sym typeface="Arial" panose="020B0604020202020204"/>
              </a:rPr>
              <a:t>Circular Linked List</a:t>
            </a:r>
            <a:endParaRPr sz="4800" b="0" i="0" u="none" strike="noStrike" cap="none" dirty="0">
              <a:latin typeface="Arial" panose="020B0604020202020204"/>
              <a:ea typeface="Arial" panose="020B0604020202020204"/>
              <a:cs typeface="Arial" panose="020B0604020202020204"/>
              <a:sym typeface="Arial" panose="020B0604020202020204"/>
            </a:endParaRPr>
          </a:p>
        </p:txBody>
      </p:sp>
      <p:sp>
        <p:nvSpPr>
          <p:cNvPr id="258" name="Google Shape;258;p12"/>
          <p:cNvSpPr/>
          <p:nvPr/>
        </p:nvSpPr>
        <p:spPr>
          <a:xfrm>
            <a:off x="228600" y="1371600"/>
            <a:ext cx="8686080" cy="251388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400"/>
              <a:buFont typeface="Arial" panose="020B0604020202020204"/>
              <a:buChar char="•"/>
            </a:pPr>
            <a:r>
              <a:rPr lang="en-IN"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a circular linked list, the last node contains a pointer to the first node of the list. We can have a circular singly listed list as well as circular doubly linked list. While traversing a circular linked list, we can begin at any node and traverse the list in any direction forward or backward until we reach the same node where we had started. Thus, a circular linked list has no beginning and no ending. </a:t>
            </a:r>
            <a:endParaRPr sz="2400" b="0" i="0" u="none" strike="noStrike" cap="none">
              <a:latin typeface="Arial" panose="020B0604020202020204"/>
              <a:ea typeface="Arial" panose="020B0604020202020204"/>
              <a:cs typeface="Arial" panose="020B0604020202020204"/>
              <a:sym typeface="Arial" panose="020B0604020202020204"/>
            </a:endParaRPr>
          </a:p>
        </p:txBody>
      </p:sp>
      <p:grpSp>
        <p:nvGrpSpPr>
          <p:cNvPr id="259" name="Google Shape;259;p12"/>
          <p:cNvGrpSpPr/>
          <p:nvPr/>
        </p:nvGrpSpPr>
        <p:grpSpPr>
          <a:xfrm>
            <a:off x="1576440" y="4635360"/>
            <a:ext cx="5142600" cy="811440"/>
            <a:chOff x="1576440" y="4635360"/>
            <a:chExt cx="5142600" cy="811440"/>
          </a:xfrm>
        </p:grpSpPr>
        <p:sp>
          <p:nvSpPr>
            <p:cNvPr id="260" name="Google Shape;260;p12"/>
            <p:cNvSpPr/>
            <p:nvPr/>
          </p:nvSpPr>
          <p:spPr>
            <a:xfrm>
              <a:off x="21477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1</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261" name="Google Shape;261;p12"/>
            <p:cNvSpPr/>
            <p:nvPr/>
          </p:nvSpPr>
          <p:spPr>
            <a:xfrm>
              <a:off x="23763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2"/>
            <p:cNvSpPr/>
            <p:nvPr/>
          </p:nvSpPr>
          <p:spPr>
            <a:xfrm>
              <a:off x="2490840" y="5102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263" name="Google Shape;263;p12"/>
            <p:cNvSpPr/>
            <p:nvPr/>
          </p:nvSpPr>
          <p:spPr>
            <a:xfrm>
              <a:off x="28335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2</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264" name="Google Shape;264;p12"/>
            <p:cNvSpPr/>
            <p:nvPr/>
          </p:nvSpPr>
          <p:spPr>
            <a:xfrm>
              <a:off x="30621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2"/>
            <p:cNvSpPr/>
            <p:nvPr/>
          </p:nvSpPr>
          <p:spPr>
            <a:xfrm>
              <a:off x="3176640" y="5102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266" name="Google Shape;266;p12"/>
            <p:cNvSpPr/>
            <p:nvPr/>
          </p:nvSpPr>
          <p:spPr>
            <a:xfrm>
              <a:off x="35193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3</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267" name="Google Shape;267;p12"/>
            <p:cNvSpPr/>
            <p:nvPr/>
          </p:nvSpPr>
          <p:spPr>
            <a:xfrm>
              <a:off x="37479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2"/>
            <p:cNvSpPr/>
            <p:nvPr/>
          </p:nvSpPr>
          <p:spPr>
            <a:xfrm>
              <a:off x="3862440" y="5102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269" name="Google Shape;269;p12"/>
            <p:cNvSpPr/>
            <p:nvPr/>
          </p:nvSpPr>
          <p:spPr>
            <a:xfrm>
              <a:off x="42051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4</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270" name="Google Shape;270;p12"/>
            <p:cNvSpPr/>
            <p:nvPr/>
          </p:nvSpPr>
          <p:spPr>
            <a:xfrm>
              <a:off x="44337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2"/>
            <p:cNvSpPr/>
            <p:nvPr/>
          </p:nvSpPr>
          <p:spPr>
            <a:xfrm>
              <a:off x="4548240" y="5102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272" name="Google Shape;272;p12"/>
            <p:cNvSpPr/>
            <p:nvPr/>
          </p:nvSpPr>
          <p:spPr>
            <a:xfrm>
              <a:off x="48909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5</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273" name="Google Shape;273;p12"/>
            <p:cNvSpPr/>
            <p:nvPr/>
          </p:nvSpPr>
          <p:spPr>
            <a:xfrm>
              <a:off x="51195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2"/>
            <p:cNvSpPr/>
            <p:nvPr/>
          </p:nvSpPr>
          <p:spPr>
            <a:xfrm>
              <a:off x="5234040" y="5102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275" name="Google Shape;275;p12"/>
            <p:cNvSpPr/>
            <p:nvPr/>
          </p:nvSpPr>
          <p:spPr>
            <a:xfrm>
              <a:off x="55767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6</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276" name="Google Shape;276;p12"/>
            <p:cNvSpPr/>
            <p:nvPr/>
          </p:nvSpPr>
          <p:spPr>
            <a:xfrm>
              <a:off x="58053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2"/>
            <p:cNvSpPr/>
            <p:nvPr/>
          </p:nvSpPr>
          <p:spPr>
            <a:xfrm>
              <a:off x="5919840" y="5102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278" name="Google Shape;278;p12"/>
            <p:cNvSpPr/>
            <p:nvPr/>
          </p:nvSpPr>
          <p:spPr>
            <a:xfrm>
              <a:off x="62625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7</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279" name="Google Shape;279;p12"/>
            <p:cNvSpPr/>
            <p:nvPr/>
          </p:nvSpPr>
          <p:spPr>
            <a:xfrm>
              <a:off x="6491160" y="49878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2"/>
            <p:cNvSpPr/>
            <p:nvPr/>
          </p:nvSpPr>
          <p:spPr>
            <a:xfrm>
              <a:off x="6605640" y="5102280"/>
              <a:ext cx="720" cy="34236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none" w="sm" len="sm"/>
            </a:ln>
          </p:spPr>
        </p:sp>
        <p:sp>
          <p:nvSpPr>
            <p:cNvPr id="281" name="Google Shape;281;p12"/>
            <p:cNvSpPr/>
            <p:nvPr/>
          </p:nvSpPr>
          <p:spPr>
            <a:xfrm rot="10800000">
              <a:off x="2262960" y="5446080"/>
              <a:ext cx="434268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none" w="sm" len="sm"/>
            </a:ln>
          </p:spPr>
        </p:sp>
        <p:sp>
          <p:nvSpPr>
            <p:cNvPr id="282" name="Google Shape;282;p12"/>
            <p:cNvSpPr/>
            <p:nvPr/>
          </p:nvSpPr>
          <p:spPr>
            <a:xfrm rot="10800000">
              <a:off x="2262960" y="5217120"/>
              <a:ext cx="720" cy="22788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283" name="Google Shape;283;p12"/>
            <p:cNvSpPr/>
            <p:nvPr/>
          </p:nvSpPr>
          <p:spPr>
            <a:xfrm>
              <a:off x="1576440" y="4635360"/>
              <a:ext cx="57096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800"/>
                <a:buFont typeface="Verdana" panose="020B0604030504040204"/>
                <a:buNone/>
              </a:pPr>
              <a:r>
                <a:rPr lang="en-IN" sz="800" b="1" i="0" u="none" strike="noStrike" cap="none">
                  <a:solidFill>
                    <a:srgbClr val="000000"/>
                  </a:solidFill>
                  <a:latin typeface="Verdana" panose="020B0604030504040204"/>
                  <a:ea typeface="Verdana" panose="020B0604030504040204"/>
                  <a:cs typeface="Verdana" panose="020B0604030504040204"/>
                  <a:sym typeface="Verdana" panose="020B0604030504040204"/>
                </a:rPr>
                <a:t>START</a:t>
              </a:r>
              <a:endParaRPr sz="800" b="0" i="0" u="none" strike="noStrike" cap="none">
                <a:latin typeface="Arial" panose="020B0604020202020204"/>
                <a:ea typeface="Arial" panose="020B0604020202020204"/>
                <a:cs typeface="Arial" panose="020B0604020202020204"/>
                <a:sym typeface="Arial" panose="020B0604020202020204"/>
              </a:endParaRPr>
            </a:p>
          </p:txBody>
        </p:sp>
        <p:sp>
          <p:nvSpPr>
            <p:cNvPr id="284" name="Google Shape;284;p12"/>
            <p:cNvSpPr/>
            <p:nvPr/>
          </p:nvSpPr>
          <p:spPr>
            <a:xfrm>
              <a:off x="1805040" y="4863960"/>
              <a:ext cx="720" cy="22788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none" w="sm" len="sm"/>
            </a:ln>
          </p:spPr>
        </p:sp>
        <p:sp>
          <p:nvSpPr>
            <p:cNvPr id="285" name="Google Shape;285;p12"/>
            <p:cNvSpPr/>
            <p:nvPr/>
          </p:nvSpPr>
          <p:spPr>
            <a:xfrm>
              <a:off x="1805040" y="509256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3"/>
          <p:cNvSpPr/>
          <p:nvPr/>
        </p:nvSpPr>
        <p:spPr>
          <a:xfrm>
            <a:off x="1132920" y="0"/>
            <a:ext cx="8010360" cy="1065960"/>
          </a:xfrm>
          <a:prstGeom prst="roundRect">
            <a:avLst>
              <a:gd name="adj" fmla="val 0"/>
            </a:avLst>
          </a:prstGeom>
          <a:solidFill>
            <a:srgbClr val="C4BD97"/>
          </a:solidFill>
          <a:ln w="25400" cap="flat" cmpd="sng">
            <a:solidFill>
              <a:srgbClr val="4F6128"/>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4800"/>
              <a:buFont typeface="Arial" panose="020B0604020202020204"/>
              <a:buNone/>
            </a:pPr>
            <a:r>
              <a:rPr lang="en-IN" sz="4800" b="0" i="0" u="none" strike="noStrike" cap="none">
                <a:solidFill>
                  <a:srgbClr val="FFFFFF"/>
                </a:solidFill>
                <a:latin typeface="Arial" panose="020B0604020202020204"/>
                <a:ea typeface="Arial" panose="020B0604020202020204"/>
                <a:cs typeface="Arial" panose="020B0604020202020204"/>
                <a:sym typeface="Arial" panose="020B0604020202020204"/>
              </a:rPr>
              <a:t>Circular Linked List</a:t>
            </a:r>
            <a:endParaRPr sz="4800" b="0" i="0" u="none" strike="noStrike" cap="none">
              <a:latin typeface="Arial" panose="020B0604020202020204"/>
              <a:ea typeface="Arial" panose="020B0604020202020204"/>
              <a:cs typeface="Arial" panose="020B0604020202020204"/>
              <a:sym typeface="Arial" panose="020B0604020202020204"/>
            </a:endParaRPr>
          </a:p>
        </p:txBody>
      </p:sp>
      <p:sp>
        <p:nvSpPr>
          <p:cNvPr id="291" name="Google Shape;291;p13"/>
          <p:cNvSpPr/>
          <p:nvPr/>
        </p:nvSpPr>
        <p:spPr>
          <a:xfrm>
            <a:off x="533520" y="1295280"/>
            <a:ext cx="7923960" cy="4753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Algorithm to insert a new node in the beginning of </a:t>
            </a:r>
            <a:r>
              <a:rPr lang="en-IN" sz="1800" b="1" i="0" u="none" strike="noStrike" cap="none">
                <a:solidFill>
                  <a:srgbClr val="000000"/>
                </a:solidFill>
                <a:latin typeface="Verdana" panose="020B0604030504040204"/>
                <a:ea typeface="Verdana" panose="020B0604030504040204"/>
                <a:cs typeface="Verdana" panose="020B0604030504040204"/>
                <a:sym typeface="Verdana" panose="020B0604030504040204"/>
              </a:rPr>
              <a:t>circular</a:t>
            </a: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the linked list</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SzPts val="1800"/>
              <a:buFont typeface="Arial" panose="020B0604020202020204"/>
              <a:buNone/>
            </a:pP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Step 1: IF AVAIL = NULL, then</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Write OVERFLOW</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Go to Step 7</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[END OF IF]</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Step 2: SET New_Node = AVAIL</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Step 3: SET AVAIL = AVAIL-&gt;NEXT</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Step 4: SET New_Node-&gt;DATA = VAL</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Step 5: SET PTR = START</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Step 6:	Repeat Step 7 while PTR-&gt;NEXT != START</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Step 7: 		PTR = PTR-&gt;NEXT</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Step 8: SET New_Node-&gt;Next = START</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Step 8: SET PTR-&gt;NEXT = New_Node</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Step 6: SET START = New_Node</a:t>
            </a:r>
            <a:endParaRPr sz="1800"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Courier New" panose="02070309020205020404"/>
              <a:buNone/>
            </a:pPr>
            <a:r>
              <a:rPr lang="en-IN" sz="1800" b="1"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Step 7: EXIT</a:t>
            </a:r>
            <a:endParaRPr sz="1800" b="0" i="0" u="none" strike="noStrike" cap="none">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4"/>
          <p:cNvSpPr/>
          <p:nvPr/>
        </p:nvSpPr>
        <p:spPr>
          <a:xfrm>
            <a:off x="1119240" y="0"/>
            <a:ext cx="8024040" cy="1065960"/>
          </a:xfrm>
          <a:prstGeom prst="roundRect">
            <a:avLst>
              <a:gd name="adj" fmla="val 0"/>
            </a:avLst>
          </a:prstGeom>
          <a:solidFill>
            <a:srgbClr val="C4BD97"/>
          </a:solidFill>
          <a:ln w="25400" cap="flat" cmpd="sng">
            <a:solidFill>
              <a:srgbClr val="4F6128"/>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4800"/>
              <a:buFont typeface="Arial" panose="020B0604020202020204"/>
              <a:buNone/>
            </a:pPr>
            <a:r>
              <a:rPr lang="en-IN" sz="4800" b="0" i="0" u="none" strike="noStrike" cap="none">
                <a:solidFill>
                  <a:srgbClr val="FFFFFF"/>
                </a:solidFill>
                <a:latin typeface="Arial" panose="020B0604020202020204"/>
                <a:ea typeface="Arial" panose="020B0604020202020204"/>
                <a:cs typeface="Arial" panose="020B0604020202020204"/>
                <a:sym typeface="Arial" panose="020B0604020202020204"/>
              </a:rPr>
              <a:t>Circular Linked List</a:t>
            </a:r>
            <a:endParaRPr sz="4800" b="0" i="0" u="none" strike="noStrike" cap="none">
              <a:latin typeface="Arial" panose="020B0604020202020204"/>
              <a:ea typeface="Arial" panose="020B0604020202020204"/>
              <a:cs typeface="Arial" panose="020B0604020202020204"/>
              <a:sym typeface="Arial" panose="020B0604020202020204"/>
            </a:endParaRPr>
          </a:p>
        </p:txBody>
      </p:sp>
      <p:grpSp>
        <p:nvGrpSpPr>
          <p:cNvPr id="297" name="Google Shape;297;p14"/>
          <p:cNvGrpSpPr/>
          <p:nvPr/>
        </p:nvGrpSpPr>
        <p:grpSpPr>
          <a:xfrm>
            <a:off x="1828800" y="2438831"/>
            <a:ext cx="4571280" cy="496440"/>
            <a:chOff x="1828800" y="2419200"/>
            <a:chExt cx="4571280" cy="496440"/>
          </a:xfrm>
        </p:grpSpPr>
        <p:sp>
          <p:nvSpPr>
            <p:cNvPr id="298" name="Google Shape;298;p14"/>
            <p:cNvSpPr/>
            <p:nvPr/>
          </p:nvSpPr>
          <p:spPr>
            <a:xfrm>
              <a:off x="18288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1</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299" name="Google Shape;299;p14"/>
            <p:cNvSpPr/>
            <p:nvPr/>
          </p:nvSpPr>
          <p:spPr>
            <a:xfrm>
              <a:off x="20574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4"/>
            <p:cNvSpPr/>
            <p:nvPr/>
          </p:nvSpPr>
          <p:spPr>
            <a:xfrm>
              <a:off x="2171880" y="25336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01" name="Google Shape;301;p14"/>
            <p:cNvSpPr/>
            <p:nvPr/>
          </p:nvSpPr>
          <p:spPr>
            <a:xfrm>
              <a:off x="25146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7</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02" name="Google Shape;302;p14"/>
            <p:cNvSpPr/>
            <p:nvPr/>
          </p:nvSpPr>
          <p:spPr>
            <a:xfrm>
              <a:off x="27432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4"/>
            <p:cNvSpPr/>
            <p:nvPr/>
          </p:nvSpPr>
          <p:spPr>
            <a:xfrm>
              <a:off x="2857680" y="25336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04" name="Google Shape;304;p14"/>
            <p:cNvSpPr/>
            <p:nvPr/>
          </p:nvSpPr>
          <p:spPr>
            <a:xfrm>
              <a:off x="32004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3</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05" name="Google Shape;305;p14"/>
            <p:cNvSpPr/>
            <p:nvPr/>
          </p:nvSpPr>
          <p:spPr>
            <a:xfrm>
              <a:off x="34290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4"/>
            <p:cNvSpPr/>
            <p:nvPr/>
          </p:nvSpPr>
          <p:spPr>
            <a:xfrm>
              <a:off x="3543480" y="25336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07" name="Google Shape;307;p14"/>
            <p:cNvSpPr/>
            <p:nvPr/>
          </p:nvSpPr>
          <p:spPr>
            <a:xfrm>
              <a:off x="38862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4</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08" name="Google Shape;308;p14"/>
            <p:cNvSpPr/>
            <p:nvPr/>
          </p:nvSpPr>
          <p:spPr>
            <a:xfrm>
              <a:off x="41148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4"/>
            <p:cNvSpPr/>
            <p:nvPr/>
          </p:nvSpPr>
          <p:spPr>
            <a:xfrm>
              <a:off x="4229280" y="25336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10" name="Google Shape;310;p14"/>
            <p:cNvSpPr/>
            <p:nvPr/>
          </p:nvSpPr>
          <p:spPr>
            <a:xfrm>
              <a:off x="45720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2</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11" name="Google Shape;311;p14"/>
            <p:cNvSpPr/>
            <p:nvPr/>
          </p:nvSpPr>
          <p:spPr>
            <a:xfrm>
              <a:off x="48006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14"/>
            <p:cNvSpPr/>
            <p:nvPr/>
          </p:nvSpPr>
          <p:spPr>
            <a:xfrm>
              <a:off x="4915080" y="25336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13" name="Google Shape;313;p14"/>
            <p:cNvSpPr/>
            <p:nvPr/>
          </p:nvSpPr>
          <p:spPr>
            <a:xfrm>
              <a:off x="52578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6</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14" name="Google Shape;314;p14"/>
            <p:cNvSpPr/>
            <p:nvPr/>
          </p:nvSpPr>
          <p:spPr>
            <a:xfrm>
              <a:off x="54864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4"/>
            <p:cNvSpPr/>
            <p:nvPr/>
          </p:nvSpPr>
          <p:spPr>
            <a:xfrm>
              <a:off x="5600880" y="25336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16" name="Google Shape;316;p14"/>
            <p:cNvSpPr/>
            <p:nvPr/>
          </p:nvSpPr>
          <p:spPr>
            <a:xfrm>
              <a:off x="59436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5</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17" name="Google Shape;317;p14"/>
            <p:cNvSpPr/>
            <p:nvPr/>
          </p:nvSpPr>
          <p:spPr>
            <a:xfrm>
              <a:off x="6172200" y="24192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4"/>
            <p:cNvSpPr/>
            <p:nvPr/>
          </p:nvSpPr>
          <p:spPr>
            <a:xfrm>
              <a:off x="6286680" y="2571840"/>
              <a:ext cx="720" cy="34236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none" w="sm" len="sm"/>
            </a:ln>
          </p:spPr>
        </p:sp>
        <p:sp>
          <p:nvSpPr>
            <p:cNvPr id="319" name="Google Shape;319;p14"/>
            <p:cNvSpPr/>
            <p:nvPr/>
          </p:nvSpPr>
          <p:spPr>
            <a:xfrm rot="10800000">
              <a:off x="2172600" y="2914920"/>
              <a:ext cx="411408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none" w="sm" len="sm"/>
            </a:ln>
          </p:spPr>
        </p:sp>
        <p:sp>
          <p:nvSpPr>
            <p:cNvPr id="320" name="Google Shape;320;p14"/>
            <p:cNvSpPr/>
            <p:nvPr/>
          </p:nvSpPr>
          <p:spPr>
            <a:xfrm rot="10800000">
              <a:off x="2172600" y="2572200"/>
              <a:ext cx="720" cy="34236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grpSp>
      <p:sp>
        <p:nvSpPr>
          <p:cNvPr id="321" name="Google Shape;321;p14"/>
          <p:cNvSpPr/>
          <p:nvPr/>
        </p:nvSpPr>
        <p:spPr>
          <a:xfrm>
            <a:off x="1676520" y="2972160"/>
            <a:ext cx="1017000" cy="365040"/>
          </a:xfrm>
          <a:prstGeom prst="rect">
            <a:avLst/>
          </a:prstGeom>
          <a:noFill/>
          <a:ln>
            <a:noFill/>
          </a:ln>
        </p:spPr>
        <p:txBody>
          <a:bodyPr spcFirstLastPara="1" wrap="square" lIns="90000" tIns="45000" rIns="90000" bIns="45000" anchor="ctr" anchorCtr="0">
            <a:sp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START, PTR</a:t>
            </a:r>
            <a:r>
              <a:rPr lang="en-IN" sz="1800" b="0" i="0" u="none" strike="noStrike" cap="none">
                <a:solidFill>
                  <a:srgbClr val="000000"/>
                </a:solidFill>
                <a:latin typeface="Verdana" panose="020B0604030504040204"/>
                <a:ea typeface="Verdana" panose="020B0604030504040204"/>
                <a:cs typeface="Verdana" panose="020B0604030504040204"/>
                <a:sym typeface="Verdana" panose="020B0604030504040204"/>
              </a:rPr>
              <a:t> </a:t>
            </a:r>
            <a:endParaRPr sz="1800" b="0" i="0" u="none" strike="noStrike" cap="none">
              <a:latin typeface="Arial" panose="020B0604020202020204"/>
              <a:ea typeface="Arial" panose="020B0604020202020204"/>
              <a:cs typeface="Arial" panose="020B0604020202020204"/>
              <a:sym typeface="Arial" panose="020B0604020202020204"/>
            </a:endParaRPr>
          </a:p>
        </p:txBody>
      </p:sp>
      <p:sp>
        <p:nvSpPr>
          <p:cNvPr id="322" name="Google Shape;322;p14"/>
          <p:cNvSpPr/>
          <p:nvPr/>
        </p:nvSpPr>
        <p:spPr>
          <a:xfrm>
            <a:off x="1905120" y="3429000"/>
            <a:ext cx="6323760" cy="360"/>
          </a:xfrm>
          <a:custGeom>
            <a:avLst/>
            <a:gdLst/>
            <a:ahLst/>
            <a:cxnLst/>
            <a:rect l="l" t="t" r="r" b="b"/>
            <a:pathLst>
              <a:path w="21600" h="21600" extrusionOk="0">
                <a:moveTo>
                  <a:pt x="0" y="0"/>
                </a:moveTo>
                <a:lnTo>
                  <a:pt x="21600" y="21600"/>
                </a:lnTo>
              </a:path>
            </a:pathLst>
          </a:custGeom>
          <a:noFill/>
          <a:ln w="9525" cap="flat" cmpd="sng">
            <a:solidFill>
              <a:srgbClr val="000000"/>
            </a:solidFill>
            <a:prstDash val="lgDashDot"/>
            <a:round/>
            <a:headEnd type="none" w="sm" len="sm"/>
            <a:tailEnd type="none" w="sm" len="sm"/>
          </a:ln>
        </p:spPr>
      </p:sp>
      <p:grpSp>
        <p:nvGrpSpPr>
          <p:cNvPr id="323" name="Google Shape;323;p14"/>
          <p:cNvGrpSpPr/>
          <p:nvPr/>
        </p:nvGrpSpPr>
        <p:grpSpPr>
          <a:xfrm>
            <a:off x="1828800" y="3657600"/>
            <a:ext cx="5257080" cy="533520"/>
            <a:chOff x="1828800" y="3657600"/>
            <a:chExt cx="5257080" cy="533520"/>
          </a:xfrm>
        </p:grpSpPr>
        <p:sp>
          <p:nvSpPr>
            <p:cNvPr id="324" name="Google Shape;324;p14"/>
            <p:cNvSpPr/>
            <p:nvPr/>
          </p:nvSpPr>
          <p:spPr>
            <a:xfrm>
              <a:off x="18288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1</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25" name="Google Shape;325;p14"/>
            <p:cNvSpPr/>
            <p:nvPr/>
          </p:nvSpPr>
          <p:spPr>
            <a:xfrm>
              <a:off x="20574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4"/>
            <p:cNvSpPr/>
            <p:nvPr/>
          </p:nvSpPr>
          <p:spPr>
            <a:xfrm>
              <a:off x="2171880" y="3797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27" name="Google Shape;327;p14"/>
            <p:cNvSpPr/>
            <p:nvPr/>
          </p:nvSpPr>
          <p:spPr>
            <a:xfrm>
              <a:off x="25146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7</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28" name="Google Shape;328;p14"/>
            <p:cNvSpPr/>
            <p:nvPr/>
          </p:nvSpPr>
          <p:spPr>
            <a:xfrm>
              <a:off x="27432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4"/>
            <p:cNvSpPr/>
            <p:nvPr/>
          </p:nvSpPr>
          <p:spPr>
            <a:xfrm>
              <a:off x="2857680" y="3797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30" name="Google Shape;330;p14"/>
            <p:cNvSpPr/>
            <p:nvPr/>
          </p:nvSpPr>
          <p:spPr>
            <a:xfrm>
              <a:off x="32004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3</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31" name="Google Shape;331;p14"/>
            <p:cNvSpPr/>
            <p:nvPr/>
          </p:nvSpPr>
          <p:spPr>
            <a:xfrm>
              <a:off x="34290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4"/>
            <p:cNvSpPr/>
            <p:nvPr/>
          </p:nvSpPr>
          <p:spPr>
            <a:xfrm>
              <a:off x="3543480" y="3797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33" name="Google Shape;333;p14"/>
            <p:cNvSpPr/>
            <p:nvPr/>
          </p:nvSpPr>
          <p:spPr>
            <a:xfrm>
              <a:off x="38862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4</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34" name="Google Shape;334;p14"/>
            <p:cNvSpPr/>
            <p:nvPr/>
          </p:nvSpPr>
          <p:spPr>
            <a:xfrm>
              <a:off x="41148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4"/>
            <p:cNvSpPr/>
            <p:nvPr/>
          </p:nvSpPr>
          <p:spPr>
            <a:xfrm>
              <a:off x="4229280" y="3797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36" name="Google Shape;336;p14"/>
            <p:cNvSpPr/>
            <p:nvPr/>
          </p:nvSpPr>
          <p:spPr>
            <a:xfrm>
              <a:off x="45720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2</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37" name="Google Shape;337;p14"/>
            <p:cNvSpPr/>
            <p:nvPr/>
          </p:nvSpPr>
          <p:spPr>
            <a:xfrm>
              <a:off x="48006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4"/>
            <p:cNvSpPr/>
            <p:nvPr/>
          </p:nvSpPr>
          <p:spPr>
            <a:xfrm>
              <a:off x="4915080" y="3797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39" name="Google Shape;339;p14"/>
            <p:cNvSpPr/>
            <p:nvPr/>
          </p:nvSpPr>
          <p:spPr>
            <a:xfrm>
              <a:off x="52578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6</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40" name="Google Shape;340;p14"/>
            <p:cNvSpPr/>
            <p:nvPr/>
          </p:nvSpPr>
          <p:spPr>
            <a:xfrm>
              <a:off x="54864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4"/>
            <p:cNvSpPr/>
            <p:nvPr/>
          </p:nvSpPr>
          <p:spPr>
            <a:xfrm>
              <a:off x="5600880" y="3797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42" name="Google Shape;342;p14"/>
            <p:cNvSpPr/>
            <p:nvPr/>
          </p:nvSpPr>
          <p:spPr>
            <a:xfrm>
              <a:off x="59436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5</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43" name="Google Shape;343;p14"/>
            <p:cNvSpPr/>
            <p:nvPr/>
          </p:nvSpPr>
          <p:spPr>
            <a:xfrm>
              <a:off x="6172200" y="368316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4"/>
            <p:cNvSpPr/>
            <p:nvPr/>
          </p:nvSpPr>
          <p:spPr>
            <a:xfrm>
              <a:off x="6629400" y="36576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9</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45" name="Google Shape;345;p14"/>
            <p:cNvSpPr/>
            <p:nvPr/>
          </p:nvSpPr>
          <p:spPr>
            <a:xfrm>
              <a:off x="6858000" y="3657600"/>
              <a:ext cx="227880" cy="227880"/>
            </a:xfrm>
            <a:prstGeom prst="rect">
              <a:avLst/>
            </a:prstGeom>
            <a:solidFill>
              <a:srgbClr val="FFFFCC"/>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4"/>
            <p:cNvSpPr/>
            <p:nvPr/>
          </p:nvSpPr>
          <p:spPr>
            <a:xfrm>
              <a:off x="6286680" y="3824280"/>
              <a:ext cx="34236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sp>
          <p:nvSpPr>
            <p:cNvPr id="347" name="Google Shape;347;p14"/>
            <p:cNvSpPr/>
            <p:nvPr/>
          </p:nvSpPr>
          <p:spPr>
            <a:xfrm>
              <a:off x="6972480" y="3846600"/>
              <a:ext cx="720" cy="34236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none" w="sm" len="sm"/>
            </a:ln>
          </p:spPr>
        </p:sp>
        <p:sp>
          <p:nvSpPr>
            <p:cNvPr id="348" name="Google Shape;348;p14"/>
            <p:cNvSpPr/>
            <p:nvPr/>
          </p:nvSpPr>
          <p:spPr>
            <a:xfrm rot="10800000">
              <a:off x="2172600" y="4190400"/>
              <a:ext cx="4799880" cy="72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none" w="sm" len="sm"/>
            </a:ln>
          </p:spPr>
        </p:sp>
        <p:sp>
          <p:nvSpPr>
            <p:cNvPr id="349" name="Google Shape;349;p14"/>
            <p:cNvSpPr/>
            <p:nvPr/>
          </p:nvSpPr>
          <p:spPr>
            <a:xfrm rot="10800000">
              <a:off x="2172600" y="3846960"/>
              <a:ext cx="720" cy="342360"/>
            </a:xfrm>
            <a:custGeom>
              <a:avLst/>
              <a:gdLst/>
              <a:ahLst/>
              <a:cxnLst/>
              <a:rect l="l" t="t" r="r" b="b"/>
              <a:pathLst>
                <a:path w="21600" h="21600" extrusionOk="0">
                  <a:moveTo>
                    <a:pt x="0" y="0"/>
                  </a:moveTo>
                  <a:lnTo>
                    <a:pt x="21600" y="21600"/>
                  </a:lnTo>
                </a:path>
              </a:pathLst>
            </a:custGeom>
            <a:noFill/>
            <a:ln w="9525" cap="flat" cmpd="sng">
              <a:solidFill>
                <a:srgbClr val="000000"/>
              </a:solidFill>
              <a:prstDash val="solid"/>
              <a:round/>
              <a:headEnd type="none" w="sm" len="sm"/>
              <a:tailEnd type="triangle" w="med" len="med"/>
            </a:ln>
          </p:spPr>
        </p:sp>
      </p:grpSp>
      <p:sp>
        <p:nvSpPr>
          <p:cNvPr id="350" name="Google Shape;350;p14"/>
          <p:cNvSpPr/>
          <p:nvPr/>
        </p:nvSpPr>
        <p:spPr>
          <a:xfrm>
            <a:off x="1752480" y="4023000"/>
            <a:ext cx="602640" cy="243000"/>
          </a:xfrm>
          <a:prstGeom prst="rect">
            <a:avLst/>
          </a:prstGeom>
          <a:noFill/>
          <a:ln>
            <a:noFill/>
          </a:ln>
        </p:spPr>
        <p:txBody>
          <a:bodyPr spcFirstLastPara="1" wrap="square" lIns="90000" tIns="45000" rIns="90000" bIns="45000" anchor="ctr" anchorCtr="0">
            <a:sp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START</a:t>
            </a:r>
            <a:endParaRPr sz="1000" b="0" i="0" u="none" strike="noStrike" cap="none">
              <a:latin typeface="Arial" panose="020B0604020202020204"/>
              <a:ea typeface="Arial" panose="020B0604020202020204"/>
              <a:cs typeface="Arial" panose="020B0604020202020204"/>
              <a:sym typeface="Arial" panose="020B0604020202020204"/>
            </a:endParaRPr>
          </a:p>
        </p:txBody>
      </p:sp>
      <p:sp>
        <p:nvSpPr>
          <p:cNvPr id="351" name="Google Shape;351;p14"/>
          <p:cNvSpPr/>
          <p:nvPr/>
        </p:nvSpPr>
        <p:spPr>
          <a:xfrm>
            <a:off x="5791320" y="3886560"/>
            <a:ext cx="507240" cy="365040"/>
          </a:xfrm>
          <a:prstGeom prst="rect">
            <a:avLst/>
          </a:prstGeom>
          <a:noFill/>
          <a:ln>
            <a:noFill/>
          </a:ln>
        </p:spPr>
        <p:txBody>
          <a:bodyPr spcFirstLastPara="1" wrap="square" lIns="90000" tIns="45000" rIns="90000" bIns="45000" anchor="ctr" anchorCtr="0">
            <a:spAutoFit/>
          </a:bodyPr>
          <a:lstStyle/>
          <a:p>
            <a:pPr marL="0" marR="0" lvl="0" indent="0" algn="l" rtl="0">
              <a:lnSpc>
                <a:spcPct val="100000"/>
              </a:lnSpc>
              <a:spcBef>
                <a:spcPts val="0"/>
              </a:spcBef>
              <a:spcAft>
                <a:spcPts val="0"/>
              </a:spcAft>
              <a:buClr>
                <a:srgbClr val="000000"/>
              </a:buClr>
              <a:buSzPts val="1000"/>
              <a:buFont typeface="Verdana" panose="020B0604030504040204"/>
              <a:buNone/>
            </a:pPr>
            <a:r>
              <a:rPr lang="en-IN"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PTR</a:t>
            </a:r>
            <a:r>
              <a:rPr lang="en-IN" sz="1800" b="0" i="0" u="none" strike="noStrike" cap="none">
                <a:solidFill>
                  <a:srgbClr val="000000"/>
                </a:solidFill>
                <a:latin typeface="Verdana" panose="020B0604030504040204"/>
                <a:ea typeface="Verdana" panose="020B0604030504040204"/>
                <a:cs typeface="Verdana" panose="020B0604030504040204"/>
                <a:sym typeface="Verdana" panose="020B0604030504040204"/>
              </a:rPr>
              <a:t> </a:t>
            </a:r>
            <a:endParaRPr sz="1800" b="0" i="0" u="none" strike="noStrike" cap="none">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5"/>
          <p:cNvSpPr txBox="1">
            <a:spLocks noGrp="1"/>
          </p:cNvSpPr>
          <p:nvPr>
            <p:ph type="title" idx="4294967295"/>
          </p:nvPr>
        </p:nvSpPr>
        <p:spPr>
          <a:xfrm>
            <a:off x="990720" y="1066680"/>
            <a:ext cx="7923960" cy="608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Cambria" panose="02040503050406030204"/>
              <a:buNone/>
            </a:pPr>
            <a:r>
              <a:rPr lang="en-IN" sz="2400" b="1" i="0" u="none" strike="noStrike" cap="none">
                <a:solidFill>
                  <a:srgbClr val="000000"/>
                </a:solidFill>
                <a:latin typeface="Cambria" panose="02040503050406030204"/>
                <a:ea typeface="Cambria" panose="02040503050406030204"/>
                <a:cs typeface="Cambria" panose="02040503050406030204"/>
                <a:sym typeface="Cambria" panose="02040503050406030204"/>
              </a:rPr>
              <a:t>DOUBLY LINKED LIST</a:t>
            </a:r>
            <a:endParaRPr sz="2400" b="0" i="0" u="none" strike="noStrike" cap="none">
              <a:latin typeface="Arial" panose="020B0604020202020204"/>
              <a:ea typeface="Arial" panose="020B0604020202020204"/>
              <a:cs typeface="Arial" panose="020B0604020202020204"/>
              <a:sym typeface="Arial" panose="020B0604020202020204"/>
            </a:endParaRPr>
          </a:p>
        </p:txBody>
      </p:sp>
      <p:sp>
        <p:nvSpPr>
          <p:cNvPr id="357" name="Google Shape;357;p15"/>
          <p:cNvSpPr txBox="1">
            <a:spLocks noGrp="1"/>
          </p:cNvSpPr>
          <p:nvPr>
            <p:ph type="body" idx="4294967295"/>
          </p:nvPr>
        </p:nvSpPr>
        <p:spPr>
          <a:xfrm>
            <a:off x="914400" y="1752480"/>
            <a:ext cx="8000280" cy="4494960"/>
          </a:xfrm>
          <a:prstGeom prst="rect">
            <a:avLst/>
          </a:prstGeom>
          <a:noFill/>
          <a:ln>
            <a:noFill/>
          </a:ln>
        </p:spPr>
        <p:txBody>
          <a:bodyPr spcFirstLastPara="1" wrap="square" lIns="90000" tIns="45000" rIns="90000" bIns="45000" anchor="t" anchorCtr="0">
            <a:normAutofit/>
          </a:bodyPr>
          <a:lstStyle/>
          <a:p>
            <a:pPr marL="0" marR="0" lvl="0" indent="0" algn="just" rtl="0">
              <a:lnSpc>
                <a:spcPct val="100000"/>
              </a:lnSpc>
              <a:spcBef>
                <a:spcPts val="0"/>
              </a:spcBef>
              <a:spcAft>
                <a:spcPts val="0"/>
              </a:spcAft>
              <a:buClr>
                <a:srgbClr val="000000"/>
              </a:buClr>
              <a:buSzPts val="2400"/>
              <a:buFont typeface="Cambria" panose="02040503050406030204"/>
              <a:buNone/>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Doubly Linked List is a variation of Linked list in which navigation is possible in both ways, either forward and backward easily as compared to Single Linked List. Following are the important terms to understand the concept of doubly linked list.</a:t>
            </a:r>
            <a:endParaRPr sz="2400" b="0" i="0" u="none" strike="noStrike" cap="none">
              <a:latin typeface="Arial" panose="020B0604020202020204"/>
              <a:ea typeface="Arial" panose="020B0604020202020204"/>
              <a:cs typeface="Arial" panose="020B0604020202020204"/>
              <a:sym typeface="Arial" panose="020B0604020202020204"/>
            </a:endParaRPr>
          </a:p>
          <a:p>
            <a:pPr marL="342900" marR="0" lvl="0" indent="-342900" algn="just" rtl="0">
              <a:lnSpc>
                <a:spcPct val="100000"/>
              </a:lnSpc>
              <a:spcBef>
                <a:spcPts val="480"/>
              </a:spcBef>
              <a:spcAft>
                <a:spcPts val="0"/>
              </a:spcAft>
              <a:buClr>
                <a:srgbClr val="000000"/>
              </a:buClr>
              <a:buSzPts val="2400"/>
              <a:buFont typeface="Arial" panose="020B0604020202020204"/>
              <a:buChar char="•"/>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Data − Each link of a linked list can store a data called an element.</a:t>
            </a:r>
            <a:endParaRPr sz="2400" b="0" i="0" u="none" strike="noStrike" cap="none">
              <a:latin typeface="Arial" panose="020B0604020202020204"/>
              <a:ea typeface="Arial" panose="020B0604020202020204"/>
              <a:cs typeface="Arial" panose="020B0604020202020204"/>
              <a:sym typeface="Arial" panose="020B0604020202020204"/>
            </a:endParaRPr>
          </a:p>
          <a:p>
            <a:pPr marL="342900" marR="0" lvl="0" indent="-342900" algn="just" rtl="0">
              <a:lnSpc>
                <a:spcPct val="100000"/>
              </a:lnSpc>
              <a:spcBef>
                <a:spcPts val="480"/>
              </a:spcBef>
              <a:spcAft>
                <a:spcPts val="0"/>
              </a:spcAft>
              <a:buClr>
                <a:srgbClr val="000000"/>
              </a:buClr>
              <a:buSzPts val="2400"/>
              <a:buFont typeface="Arial" panose="020B0604020202020204"/>
              <a:buChar char="•"/>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Next − Each link of a linked list contains a link to the next link called Next.</a:t>
            </a:r>
            <a:endParaRPr sz="2400" b="0" i="0" u="none" strike="noStrike" cap="none">
              <a:latin typeface="Arial" panose="020B0604020202020204"/>
              <a:ea typeface="Arial" panose="020B0604020202020204"/>
              <a:cs typeface="Arial" panose="020B0604020202020204"/>
              <a:sym typeface="Arial" panose="020B0604020202020204"/>
            </a:endParaRPr>
          </a:p>
          <a:p>
            <a:pPr marL="342900" marR="0" lvl="0" indent="-342900" algn="just" rtl="0">
              <a:lnSpc>
                <a:spcPct val="100000"/>
              </a:lnSpc>
              <a:spcBef>
                <a:spcPts val="480"/>
              </a:spcBef>
              <a:spcAft>
                <a:spcPts val="0"/>
              </a:spcAft>
              <a:buClr>
                <a:srgbClr val="000000"/>
              </a:buClr>
              <a:buSzPts val="2400"/>
              <a:buFont typeface="Arial" panose="020B0604020202020204"/>
              <a:buChar char="•"/>
            </a:pPr>
            <a:r>
              <a:rPr lang="en-IN" sz="2400" b="0" i="0" u="none" strike="noStrike" cap="none">
                <a:solidFill>
                  <a:srgbClr val="000000"/>
                </a:solidFill>
                <a:latin typeface="Cambria" panose="02040503050406030204"/>
                <a:ea typeface="Cambria" panose="02040503050406030204"/>
                <a:cs typeface="Cambria" panose="02040503050406030204"/>
                <a:sym typeface="Cambria" panose="02040503050406030204"/>
              </a:rPr>
              <a:t>Prev − Each link of a linked list contains a link to the previous link called Prev.</a:t>
            </a:r>
            <a:endParaRPr sz="2400" b="0" i="0" u="none" strike="noStrike" cap="none">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
          <p:cNvSpPr txBox="1">
            <a:spLocks noGrp="1"/>
          </p:cNvSpPr>
          <p:nvPr>
            <p:ph type="title"/>
          </p:nvPr>
        </p:nvSpPr>
        <p:spPr>
          <a:xfrm>
            <a:off x="990600" y="685800"/>
            <a:ext cx="7524750" cy="10048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Times New Roman" panose="02020603050405020304"/>
              <a:buNone/>
            </a:pPr>
            <a:r>
              <a:rPr lang="en-IN" b="1" dirty="0">
                <a:latin typeface="Times New Roman" panose="02020603050405020304"/>
                <a:ea typeface="Times New Roman" panose="02020603050405020304"/>
                <a:cs typeface="Times New Roman" panose="02020603050405020304"/>
                <a:sym typeface="Times New Roman" panose="02020603050405020304"/>
              </a:rPr>
              <a:t>Contents </a:t>
            </a:r>
            <a:br>
              <a:rPr lang="en-IN" dirty="0">
                <a:latin typeface="Times New Roman" panose="02020603050405020304"/>
                <a:ea typeface="Times New Roman" panose="02020603050405020304"/>
                <a:cs typeface="Times New Roman" panose="02020603050405020304"/>
                <a:sym typeface="Times New Roman" panose="02020603050405020304"/>
              </a:rPr>
            </a:br>
            <a:endParaRPr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3"/>
          <p:cNvSpPr txBox="1">
            <a:spLocks noGrp="1"/>
          </p:cNvSpPr>
          <p:nvPr>
            <p:ph type="body" idx="1"/>
          </p:nvPr>
        </p:nvSpPr>
        <p:spPr>
          <a:xfrm>
            <a:off x="628650" y="1600200"/>
            <a:ext cx="7886700" cy="4576763"/>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dk1"/>
              </a:buClr>
              <a:buSzPts val="2800"/>
              <a:buChar char="•"/>
            </a:pPr>
            <a:r>
              <a:rPr lang="en-IN" sz="2800">
                <a:latin typeface="Times New Roman" panose="02020603050405020304"/>
                <a:ea typeface="Times New Roman" panose="02020603050405020304"/>
                <a:cs typeface="Times New Roman" panose="02020603050405020304"/>
                <a:sym typeface="Times New Roman" panose="02020603050405020304"/>
              </a:rPr>
              <a:t>Array</a:t>
            </a:r>
            <a:endParaRPr lang="en-IN" sz="28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800"/>
              <a:buChar char="•"/>
            </a:pPr>
            <a:r>
              <a:rPr lang="en-IN" sz="2800">
                <a:latin typeface="Times New Roman" panose="02020603050405020304"/>
                <a:ea typeface="Times New Roman" panose="02020603050405020304"/>
                <a:cs typeface="Times New Roman" panose="02020603050405020304"/>
                <a:sym typeface="Times New Roman" panose="02020603050405020304"/>
              </a:rPr>
              <a:t>Introduction</a:t>
            </a:r>
            <a:endParaRPr lang="en-IN" sz="28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800"/>
              <a:buChar char="•"/>
            </a:pPr>
            <a:r>
              <a:rPr lang="en-IN" sz="2800">
                <a:latin typeface="Times New Roman" panose="02020603050405020304"/>
                <a:ea typeface="Times New Roman" panose="02020603050405020304"/>
                <a:cs typeface="Times New Roman" panose="02020603050405020304"/>
                <a:sym typeface="Times New Roman" panose="02020603050405020304"/>
              </a:rPr>
              <a:t>Need of Array</a:t>
            </a:r>
            <a:endParaRPr lang="en-IN" sz="28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800"/>
              <a:buChar char="•"/>
            </a:pPr>
            <a:r>
              <a:rPr lang="en-IN" sz="2800">
                <a:latin typeface="Times New Roman" panose="02020603050405020304"/>
                <a:ea typeface="Times New Roman" panose="02020603050405020304"/>
                <a:cs typeface="Times New Roman" panose="02020603050405020304"/>
                <a:sym typeface="Times New Roman" panose="02020603050405020304"/>
              </a:rPr>
              <a:t>Array initialization</a:t>
            </a:r>
            <a:endParaRPr lang="en-IN" sz="28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800"/>
              <a:buChar char="•"/>
            </a:pPr>
            <a:r>
              <a:rPr lang="en-IN" sz="2800">
                <a:latin typeface="Times New Roman" panose="02020603050405020304"/>
                <a:ea typeface="Times New Roman" panose="02020603050405020304"/>
                <a:cs typeface="Times New Roman" panose="02020603050405020304"/>
                <a:sym typeface="Times New Roman" panose="02020603050405020304"/>
              </a:rPr>
              <a:t>Operations on Array</a:t>
            </a:r>
            <a:endParaRPr lang="en-IN" sz="28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800"/>
              <a:buChar char="•"/>
            </a:pPr>
            <a:r>
              <a:rPr lang="en-IN" sz="2800">
                <a:latin typeface="Times New Roman" panose="02020603050405020304"/>
                <a:ea typeface="Times New Roman" panose="02020603050405020304"/>
                <a:cs typeface="Times New Roman" panose="02020603050405020304"/>
                <a:sym typeface="Times New Roman" panose="02020603050405020304"/>
              </a:rPr>
              <a:t>Multidimensional Array</a:t>
            </a:r>
            <a:endParaRPr lang="en-IN" sz="28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800"/>
              <a:buChar char="•"/>
            </a:pPr>
            <a:r>
              <a:rPr lang="en-IN" sz="2800">
                <a:latin typeface="Times New Roman" panose="02020603050405020304"/>
                <a:ea typeface="Times New Roman" panose="02020603050405020304"/>
                <a:cs typeface="Times New Roman" panose="02020603050405020304"/>
                <a:sym typeface="Times New Roman" panose="02020603050405020304"/>
              </a:rPr>
              <a:t>Bit Manipulation</a:t>
            </a:r>
            <a:endParaRPr lang="en-IN" sz="2800">
              <a:latin typeface="Times New Roman" panose="02020603050405020304"/>
              <a:ea typeface="Times New Roman" panose="02020603050405020304"/>
              <a:cs typeface="Times New Roman" panose="02020603050405020304"/>
              <a:sym typeface="Times New Roman" panose="02020603050405020304"/>
            </a:endParaRPr>
          </a:p>
          <a:p>
            <a:pPr marL="685800" lvl="1" indent="-228600" algn="l" rtl="0">
              <a:lnSpc>
                <a:spcPct val="90000"/>
              </a:lnSpc>
              <a:spcBef>
                <a:spcPts val="500"/>
              </a:spcBef>
              <a:spcAft>
                <a:spcPts val="0"/>
              </a:spcAft>
              <a:buClr>
                <a:schemeClr val="dk1"/>
              </a:buClr>
              <a:buSzPts val="2800"/>
              <a:buChar char="•"/>
            </a:pPr>
            <a:r>
              <a:rPr lang="en-IN" sz="2800">
                <a:latin typeface="Times New Roman" panose="02020603050405020304"/>
                <a:ea typeface="Times New Roman" panose="02020603050405020304"/>
                <a:cs typeface="Times New Roman" panose="02020603050405020304"/>
                <a:sym typeface="Times New Roman" panose="02020603050405020304"/>
              </a:rPr>
              <a:t>Operators</a:t>
            </a:r>
            <a:endParaRPr lang="en-IN" sz="2800">
              <a:latin typeface="Times New Roman" panose="02020603050405020304"/>
              <a:ea typeface="Times New Roman" panose="02020603050405020304"/>
              <a:cs typeface="Times New Roman" panose="02020603050405020304"/>
              <a:sym typeface="Times New Roman" panose="02020603050405020304"/>
            </a:endParaRPr>
          </a:p>
          <a:p>
            <a:pPr marL="685800" lvl="1" indent="-76200" algn="l" rtl="0">
              <a:lnSpc>
                <a:spcPct val="90000"/>
              </a:lnSpc>
              <a:spcBef>
                <a:spcPts val="500"/>
              </a:spcBef>
              <a:spcAft>
                <a:spcPts val="0"/>
              </a:spcAft>
              <a:buClr>
                <a:schemeClr val="dk1"/>
              </a:buClr>
              <a:buSzPts val="2400"/>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None/>
            </a:p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6"/>
          <p:cNvSpPr txBox="1">
            <a:spLocks noGrp="1"/>
          </p:cNvSpPr>
          <p:nvPr>
            <p:ph type="title" idx="4294967295"/>
          </p:nvPr>
        </p:nvSpPr>
        <p:spPr>
          <a:xfrm>
            <a:off x="990720" y="1066680"/>
            <a:ext cx="7923960" cy="6087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Cambria" panose="02040503050406030204"/>
              <a:buNone/>
            </a:pPr>
            <a:r>
              <a:rPr lang="en-IN" sz="2400" b="1" i="0" u="none" strike="noStrike" cap="none">
                <a:solidFill>
                  <a:srgbClr val="000000"/>
                </a:solidFill>
                <a:latin typeface="Cambria" panose="02040503050406030204"/>
                <a:ea typeface="Cambria" panose="02040503050406030204"/>
                <a:cs typeface="Cambria" panose="02040503050406030204"/>
                <a:sym typeface="Cambria" panose="02040503050406030204"/>
              </a:rPr>
              <a:t>DOUBLY LINKED LIST</a:t>
            </a:r>
            <a:endParaRPr sz="2400" b="0" i="0" u="none" strike="noStrike" cap="none">
              <a:latin typeface="Arial" panose="020B0604020202020204"/>
              <a:ea typeface="Arial" panose="020B0604020202020204"/>
              <a:cs typeface="Arial" panose="020B0604020202020204"/>
              <a:sym typeface="Arial" panose="020B0604020202020204"/>
            </a:endParaRPr>
          </a:p>
        </p:txBody>
      </p:sp>
      <p:sp>
        <p:nvSpPr>
          <p:cNvPr id="363" name="Google Shape;363;p16"/>
          <p:cNvSpPr txBox="1">
            <a:spLocks noGrp="1"/>
          </p:cNvSpPr>
          <p:nvPr>
            <p:ph type="body" idx="4294967295"/>
          </p:nvPr>
        </p:nvSpPr>
        <p:spPr>
          <a:xfrm>
            <a:off x="210240" y="3396960"/>
            <a:ext cx="8722800" cy="3733200"/>
          </a:xfrm>
          <a:prstGeom prst="rect">
            <a:avLst/>
          </a:prstGeom>
          <a:noFill/>
          <a:ln>
            <a:noFill/>
          </a:ln>
        </p:spPr>
        <p:txBody>
          <a:bodyPr spcFirstLastPara="1" wrap="square" lIns="90000" tIns="45000" rIns="90000" bIns="45000" anchor="t" anchorCtr="0">
            <a:normAutofit/>
          </a:bodyPr>
          <a:lstStyle/>
          <a:p>
            <a:pPr marL="0" marR="0" lvl="0" indent="0" algn="just" rtl="0">
              <a:lnSpc>
                <a:spcPct val="100000"/>
              </a:lnSpc>
              <a:spcBef>
                <a:spcPts val="0"/>
              </a:spcBef>
              <a:spcAft>
                <a:spcPts val="0"/>
              </a:spcAft>
              <a:buClr>
                <a:srgbClr val="000000"/>
              </a:buClr>
              <a:buSzPts val="2000"/>
              <a:buFont typeface="Cambria" panose="02040503050406030204"/>
              <a:buNone/>
            </a:pPr>
            <a:r>
              <a:rPr lang="en-IN" sz="2000" b="0" i="0" u="none" strike="noStrike" cap="none">
                <a:solidFill>
                  <a:srgbClr val="000000"/>
                </a:solidFill>
                <a:latin typeface="Cambria" panose="02040503050406030204"/>
                <a:ea typeface="Cambria" panose="02040503050406030204"/>
                <a:cs typeface="Cambria" panose="02040503050406030204"/>
                <a:sym typeface="Cambria" panose="02040503050406030204"/>
              </a:rPr>
              <a:t>As per the above illustration, following are the important points to be considered.</a:t>
            </a:r>
            <a:endParaRPr sz="2000" b="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45"/>
              </a:spcBef>
              <a:spcAft>
                <a:spcPts val="0"/>
              </a:spcAft>
              <a:buClr>
                <a:srgbClr val="000000"/>
              </a:buClr>
              <a:buSzPts val="2000"/>
              <a:buFont typeface="Cambria" panose="02040503050406030204"/>
              <a:buNone/>
            </a:pPr>
            <a:r>
              <a:rPr lang="en-IN" sz="2000" b="0" i="0" u="none" strike="noStrike" cap="none">
                <a:solidFill>
                  <a:srgbClr val="000000"/>
                </a:solidFill>
                <a:latin typeface="Cambria" panose="02040503050406030204"/>
                <a:ea typeface="Cambria" panose="02040503050406030204"/>
                <a:cs typeface="Cambria" panose="02040503050406030204"/>
                <a:sym typeface="Cambria" panose="02040503050406030204"/>
              </a:rPr>
              <a:t>Doubly Linked List contains a link element called first and last.</a:t>
            </a:r>
            <a:endParaRPr sz="2000" b="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45"/>
              </a:spcBef>
              <a:spcAft>
                <a:spcPts val="0"/>
              </a:spcAft>
              <a:buClr>
                <a:srgbClr val="000000"/>
              </a:buClr>
              <a:buSzPts val="2000"/>
              <a:buFont typeface="Cambria" panose="02040503050406030204"/>
              <a:buNone/>
            </a:pPr>
            <a:r>
              <a:rPr lang="en-IN" sz="2000" b="0" i="0" u="none" strike="noStrike" cap="none">
                <a:solidFill>
                  <a:srgbClr val="000000"/>
                </a:solidFill>
                <a:latin typeface="Cambria" panose="02040503050406030204"/>
                <a:ea typeface="Cambria" panose="02040503050406030204"/>
                <a:cs typeface="Cambria" panose="02040503050406030204"/>
                <a:sym typeface="Cambria" panose="02040503050406030204"/>
              </a:rPr>
              <a:t>Each link carries a data field(s) and two link fields called next and prev.</a:t>
            </a:r>
            <a:endParaRPr sz="2000" b="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45"/>
              </a:spcBef>
              <a:spcAft>
                <a:spcPts val="0"/>
              </a:spcAft>
              <a:buClr>
                <a:srgbClr val="000000"/>
              </a:buClr>
              <a:buSzPts val="2000"/>
              <a:buFont typeface="Cambria" panose="02040503050406030204"/>
              <a:buNone/>
            </a:pPr>
            <a:r>
              <a:rPr lang="en-IN" sz="2000" b="0" i="0" u="none" strike="noStrike" cap="none">
                <a:solidFill>
                  <a:srgbClr val="000000"/>
                </a:solidFill>
                <a:latin typeface="Cambria" panose="02040503050406030204"/>
                <a:ea typeface="Cambria" panose="02040503050406030204"/>
                <a:cs typeface="Cambria" panose="02040503050406030204"/>
                <a:sym typeface="Cambria" panose="02040503050406030204"/>
              </a:rPr>
              <a:t>Each link is linked with its next link using its next link.</a:t>
            </a:r>
            <a:endParaRPr sz="2000" b="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45"/>
              </a:spcBef>
              <a:spcAft>
                <a:spcPts val="0"/>
              </a:spcAft>
              <a:buClr>
                <a:srgbClr val="000000"/>
              </a:buClr>
              <a:buSzPts val="2000"/>
              <a:buFont typeface="Cambria" panose="02040503050406030204"/>
              <a:buNone/>
            </a:pPr>
            <a:r>
              <a:rPr lang="en-IN" sz="2000" b="0" i="0" u="none" strike="noStrike" cap="none">
                <a:solidFill>
                  <a:srgbClr val="000000"/>
                </a:solidFill>
                <a:latin typeface="Cambria" panose="02040503050406030204"/>
                <a:ea typeface="Cambria" panose="02040503050406030204"/>
                <a:cs typeface="Cambria" panose="02040503050406030204"/>
                <a:sym typeface="Cambria" panose="02040503050406030204"/>
              </a:rPr>
              <a:t>Each link is linked with its previous link using its previous link.</a:t>
            </a:r>
            <a:endParaRPr sz="2000" b="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45"/>
              </a:spcBef>
              <a:spcAft>
                <a:spcPts val="0"/>
              </a:spcAft>
              <a:buClr>
                <a:srgbClr val="000000"/>
              </a:buClr>
              <a:buSzPts val="2000"/>
              <a:buFont typeface="Cambria" panose="02040503050406030204"/>
              <a:buNone/>
            </a:pPr>
            <a:r>
              <a:rPr lang="en-IN" sz="2000" b="0" i="0" u="none" strike="noStrike" cap="none">
                <a:solidFill>
                  <a:srgbClr val="000000"/>
                </a:solidFill>
                <a:latin typeface="Cambria" panose="02040503050406030204"/>
                <a:ea typeface="Cambria" panose="02040503050406030204"/>
                <a:cs typeface="Cambria" panose="02040503050406030204"/>
                <a:sym typeface="Cambria" panose="02040503050406030204"/>
              </a:rPr>
              <a:t>The last link carries a link as null to mark the end of the list.</a:t>
            </a:r>
            <a:endParaRPr sz="2000" b="0" i="0" u="none" strike="noStrike" cap="none">
              <a:latin typeface="Arial" panose="020B0604020202020204"/>
              <a:ea typeface="Arial" panose="020B0604020202020204"/>
              <a:cs typeface="Arial" panose="020B0604020202020204"/>
              <a:sym typeface="Arial" panose="020B0604020202020204"/>
            </a:endParaRPr>
          </a:p>
        </p:txBody>
      </p:sp>
      <p:pic>
        <p:nvPicPr>
          <p:cNvPr id="364" name="Google Shape;364;p16" descr="Doubly Linked List"/>
          <p:cNvPicPr preferRelativeResize="0"/>
          <p:nvPr/>
        </p:nvPicPr>
        <p:blipFill rotWithShape="1">
          <a:blip r:embed="rId1"/>
          <a:srcRect/>
          <a:stretch>
            <a:fillRect/>
          </a:stretch>
        </p:blipFill>
        <p:spPr>
          <a:xfrm>
            <a:off x="409320" y="1622160"/>
            <a:ext cx="8324640" cy="173952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33600"/>
            <a:ext cx="8229240" cy="1144800"/>
          </a:xfrm>
        </p:spPr>
        <p:txBody>
          <a:bodyPr/>
          <a:lstStyle/>
          <a:p>
            <a:pPr algn="ctr"/>
            <a:r>
              <a:rPr lang="en-IN" sz="4400" dirty="0">
                <a:latin typeface="Times New Roman" panose="02020603050405020304" pitchFamily="18" charset="0"/>
                <a:cs typeface="Times New Roman" panose="02020603050405020304" pitchFamily="18" charset="0"/>
              </a:rPr>
              <a:t>Stack and Queue</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sz="2400" b="1" dirty="0">
                <a:latin typeface="Times New Roman" panose="02020603050405020304" pitchFamily="18" charset="0"/>
                <a:cs typeface="Times New Roman" panose="02020603050405020304" pitchFamily="18" charset="0"/>
              </a:rPr>
              <a:t>Basic Operations of Stack</a:t>
            </a:r>
            <a:br>
              <a:rPr lang="en-US" sz="2400" b="1" dirty="0">
                <a:latin typeface="Times New Roman" panose="02020603050405020304" pitchFamily="18" charset="0"/>
                <a:cs typeface="Times New Roman" panose="02020603050405020304" pitchFamily="18" charset="0"/>
              </a:rPr>
            </a:br>
            <a:endParaRPr sz="2400" b="1" dirty="0">
              <a:latin typeface="Times New Roman" panose="02020603050405020304" pitchFamily="18" charset="0"/>
              <a:cs typeface="Times New Roman" panose="02020603050405020304" pitchFamily="18" charset="0"/>
            </a:endParaRPr>
          </a:p>
        </p:txBody>
      </p:sp>
      <p:sp>
        <p:nvSpPr>
          <p:cNvPr id="199" name="Google Shape;199;p3"/>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rmAutofit/>
          </a:bodyPr>
          <a:lstStyle/>
          <a:p>
            <a:pPr marL="171450" indent="-171450">
              <a:lnSpc>
                <a:spcPct val="90000"/>
              </a:lnSpc>
              <a:buClr>
                <a:schemeClr val="dk1"/>
              </a:buClr>
              <a:buSzPts val="2800"/>
              <a:buChar char="•"/>
            </a:pPr>
            <a:r>
              <a:rPr lang="en-US" b="1" dirty="0"/>
              <a:t>push()</a:t>
            </a:r>
            <a:r>
              <a:rPr lang="en-US" dirty="0"/>
              <a:t> − Pushing (storing) an element on the stack.</a:t>
            </a:r>
            <a:endParaRPr dirty="0"/>
          </a:p>
          <a:p>
            <a:pPr marL="171450" indent="-171450">
              <a:lnSpc>
                <a:spcPct val="90000"/>
              </a:lnSpc>
              <a:spcBef>
                <a:spcPts val="750"/>
              </a:spcBef>
              <a:buClr>
                <a:schemeClr val="dk1"/>
              </a:buClr>
              <a:buSzPts val="2800"/>
              <a:buChar char="•"/>
            </a:pPr>
            <a:r>
              <a:rPr lang="en-US" b="1" dirty="0"/>
              <a:t>pop()</a:t>
            </a:r>
            <a:r>
              <a:rPr lang="en-US" dirty="0"/>
              <a:t> − Removing (accessing) an element from the stack.</a:t>
            </a:r>
            <a:endParaRPr dirty="0"/>
          </a:p>
          <a:p>
            <a:pPr marL="171450" indent="-171450">
              <a:lnSpc>
                <a:spcPct val="90000"/>
              </a:lnSpc>
              <a:spcBef>
                <a:spcPts val="750"/>
              </a:spcBef>
              <a:buClr>
                <a:schemeClr val="dk1"/>
              </a:buClr>
              <a:buSzPts val="2800"/>
              <a:buChar char="•"/>
            </a:pPr>
            <a:r>
              <a:rPr lang="en-US" dirty="0"/>
              <a:t>When data is </a:t>
            </a:r>
            <a:r>
              <a:rPr lang="en-US" dirty="0" err="1"/>
              <a:t>PUSHed</a:t>
            </a:r>
            <a:r>
              <a:rPr lang="en-US" dirty="0"/>
              <a:t> onto stack.</a:t>
            </a:r>
            <a:endParaRPr dirty="0"/>
          </a:p>
          <a:p>
            <a:pPr marL="171450" indent="-171450">
              <a:lnSpc>
                <a:spcPct val="90000"/>
              </a:lnSpc>
              <a:spcBef>
                <a:spcPts val="750"/>
              </a:spcBef>
              <a:buClr>
                <a:schemeClr val="dk1"/>
              </a:buClr>
              <a:buSzPts val="2800"/>
              <a:buChar char="•"/>
            </a:pPr>
            <a:r>
              <a:rPr lang="en-US" dirty="0"/>
              <a:t>To use a stack efficiently, we need to check the status of stack as well. For the same purpose, the following functionality is added to stacks −</a:t>
            </a:r>
            <a:endParaRPr dirty="0"/>
          </a:p>
          <a:p>
            <a:pPr marL="171450" indent="-171450">
              <a:lnSpc>
                <a:spcPct val="90000"/>
              </a:lnSpc>
              <a:spcBef>
                <a:spcPts val="750"/>
              </a:spcBef>
              <a:buClr>
                <a:schemeClr val="dk1"/>
              </a:buClr>
              <a:buSzPts val="2800"/>
              <a:buChar char="•"/>
            </a:pPr>
            <a:r>
              <a:rPr lang="en-US" b="1" dirty="0"/>
              <a:t>peek()</a:t>
            </a:r>
            <a:r>
              <a:rPr lang="en-US" dirty="0"/>
              <a:t> − get the top data element of the stack, without removing it.</a:t>
            </a:r>
            <a:endParaRPr dirty="0"/>
          </a:p>
          <a:p>
            <a:pPr marL="171450" indent="-171450">
              <a:lnSpc>
                <a:spcPct val="90000"/>
              </a:lnSpc>
              <a:spcBef>
                <a:spcPts val="750"/>
              </a:spcBef>
              <a:buClr>
                <a:schemeClr val="dk1"/>
              </a:buClr>
              <a:buSzPts val="2800"/>
              <a:buChar char="•"/>
            </a:pPr>
            <a:r>
              <a:rPr lang="en-US" b="1" dirty="0" err="1"/>
              <a:t>isFull</a:t>
            </a:r>
            <a:r>
              <a:rPr lang="en-US" b="1" dirty="0"/>
              <a:t>()</a:t>
            </a:r>
            <a:r>
              <a:rPr lang="en-US" dirty="0"/>
              <a:t> − check if stack is full.</a:t>
            </a:r>
            <a:endParaRPr dirty="0"/>
          </a:p>
          <a:p>
            <a:pPr marL="171450" indent="-171450">
              <a:lnSpc>
                <a:spcPct val="90000"/>
              </a:lnSpc>
              <a:spcBef>
                <a:spcPts val="750"/>
              </a:spcBef>
              <a:buClr>
                <a:schemeClr val="dk1"/>
              </a:buClr>
              <a:buSzPts val="2800"/>
              <a:buChar char="•"/>
            </a:pPr>
            <a:r>
              <a:rPr lang="en-US" b="1" dirty="0" err="1"/>
              <a:t>isEmpty</a:t>
            </a:r>
            <a:r>
              <a:rPr lang="en-US" b="1" dirty="0"/>
              <a:t>()</a:t>
            </a:r>
            <a:r>
              <a:rPr lang="en-US" dirty="0"/>
              <a:t> − check if stack is empty.</a:t>
            </a:r>
            <a:endParaRPr dirty="0"/>
          </a:p>
          <a:p>
            <a:pPr marL="171450" indent="-38100">
              <a:lnSpc>
                <a:spcPct val="90000"/>
              </a:lnSpc>
              <a:spcBef>
                <a:spcPts val="750"/>
              </a:spcBef>
              <a:buClr>
                <a:schemeClr val="dk1"/>
              </a:buClr>
              <a:buSzPts val="2800"/>
            </a:pPr>
            <a:endParaRPr dirty="0"/>
          </a:p>
        </p:txBody>
      </p:sp>
      <p:pic>
        <p:nvPicPr>
          <p:cNvPr id="200" name="Google Shape;200;p3" descr="C:\Users\HP 250 G5\Desktop\wn.png"/>
          <p:cNvPicPr preferRelativeResize="0"/>
          <p:nvPr/>
        </p:nvPicPr>
        <p:blipFill rotWithShape="1">
          <a:blip r:embed="rId1"/>
          <a:srcRect/>
          <a:stretch>
            <a:fillRect/>
          </a:stretch>
        </p:blipFill>
        <p:spPr>
          <a:xfrm>
            <a:off x="7819753" y="866014"/>
            <a:ext cx="1322634" cy="47085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
          <p:cNvSpPr txBox="1">
            <a:spLocks noGrp="1"/>
          </p:cNvSpPr>
          <p:nvPr>
            <p:ph type="title"/>
          </p:nvPr>
        </p:nvSpPr>
        <p:spPr>
          <a:xfrm>
            <a:off x="628650" y="1131094"/>
            <a:ext cx="7886700" cy="790328"/>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ct val="100000"/>
            </a:pPr>
            <a:br>
              <a:rPr lang="en-US"/>
            </a:br>
            <a:endParaRPr lang="en-US"/>
          </a:p>
        </p:txBody>
      </p:sp>
      <p:sp>
        <p:nvSpPr>
          <p:cNvPr id="206" name="Google Shape;206;p4" descr="Rectangle: Click to edit Master text styles&#10;Second level&#10;Third level&#10;Fourth level&#10;Fifth level"/>
          <p:cNvSpPr txBox="1">
            <a:spLocks noGrp="1"/>
          </p:cNvSpPr>
          <p:nvPr>
            <p:ph type="body" idx="1"/>
          </p:nvPr>
        </p:nvSpPr>
        <p:spPr>
          <a:xfrm>
            <a:off x="838200" y="1921423"/>
            <a:ext cx="7620000" cy="3564977"/>
          </a:xfrm>
          <a:prstGeom prst="rect">
            <a:avLst/>
          </a:prstGeom>
          <a:noFill/>
          <a:ln>
            <a:noFill/>
          </a:ln>
        </p:spPr>
        <p:txBody>
          <a:bodyPr spcFirstLastPara="1" wrap="square" lIns="68569" tIns="34275" rIns="68569" bIns="34275" anchor="t" anchorCtr="0">
            <a:normAutofit/>
          </a:bodyPr>
          <a:lstStyle/>
          <a:p>
            <a:pPr marL="171450" indent="-38100">
              <a:lnSpc>
                <a:spcPct val="90000"/>
              </a:lnSpc>
              <a:buClr>
                <a:schemeClr val="dk1"/>
              </a:buClr>
              <a:buSzPts val="2800"/>
            </a:pPr>
          </a:p>
          <a:p>
            <a:pPr marL="171450" indent="-171450">
              <a:lnSpc>
                <a:spcPct val="90000"/>
              </a:lnSpc>
              <a:spcBef>
                <a:spcPts val="750"/>
              </a:spcBef>
              <a:buClr>
                <a:schemeClr val="dk1"/>
              </a:buClr>
              <a:buSzPts val="2800"/>
              <a:buChar char="•"/>
            </a:pPr>
            <a:r>
              <a:rPr lang="en-US"/>
              <a:t>An array is used to store an ordered list of elements. Using an array for representation of stack is one of the easy techniques to manage the data. </a:t>
            </a:r>
            <a:endParaRPr lang="en-US"/>
          </a:p>
        </p:txBody>
      </p:sp>
      <p:pic>
        <p:nvPicPr>
          <p:cNvPr id="207" name="Google Shape;207;p4"/>
          <p:cNvPicPr preferRelativeResize="0"/>
          <p:nvPr/>
        </p:nvPicPr>
        <p:blipFill rotWithShape="1">
          <a:blip r:embed="rId1"/>
          <a:srcRect/>
          <a:stretch>
            <a:fillRect/>
          </a:stretch>
        </p:blipFill>
        <p:spPr>
          <a:xfrm>
            <a:off x="2374107" y="2971800"/>
            <a:ext cx="4179094" cy="2514600"/>
          </a:xfrm>
          <a:prstGeom prst="rect">
            <a:avLst/>
          </a:prstGeom>
          <a:noFill/>
          <a:ln>
            <a:noFill/>
          </a:ln>
        </p:spPr>
      </p:pic>
      <p:sp>
        <p:nvSpPr>
          <p:cNvPr id="208" name="Google Shape;208;p4"/>
          <p:cNvSpPr txBox="1"/>
          <p:nvPr/>
        </p:nvSpPr>
        <p:spPr>
          <a:xfrm>
            <a:off x="1977012" y="1153876"/>
            <a:ext cx="5342376" cy="484718"/>
          </a:xfrm>
          <a:prstGeom prst="rect">
            <a:avLst/>
          </a:prstGeom>
          <a:noFill/>
          <a:ln>
            <a:noFill/>
          </a:ln>
        </p:spPr>
        <p:txBody>
          <a:bodyPr spcFirstLastPara="1" wrap="square" lIns="68569" tIns="34275" rIns="68569" bIns="34275" anchor="t" anchorCtr="0">
            <a:spAutoFit/>
          </a:bodyPr>
          <a:lstStyle/>
          <a:p>
            <a:r>
              <a:rPr lang="en-US" sz="2700" dirty="0">
                <a:solidFill>
                  <a:schemeClr val="dk1"/>
                </a:solidFill>
                <a:latin typeface="Calibri" panose="020F0502020204030204"/>
                <a:ea typeface="Calibri" panose="020F0502020204030204"/>
                <a:cs typeface="Calibri" panose="020F0502020204030204"/>
                <a:sym typeface="Calibri" panose="020F0502020204030204"/>
              </a:rPr>
              <a:t>Representation of a Stack as an Array</a:t>
            </a:r>
            <a:endParaRPr sz="1050" dirty="0"/>
          </a:p>
        </p:txBody>
      </p:sp>
      <p:pic>
        <p:nvPicPr>
          <p:cNvPr id="209" name="Google Shape;209;p4" descr="C:\Users\HP 250 G5\Desktop\wn.png"/>
          <p:cNvPicPr preferRelativeResize="0"/>
          <p:nvPr/>
        </p:nvPicPr>
        <p:blipFill rotWithShape="1">
          <a:blip r:embed="rId2"/>
          <a:srcRect/>
          <a:stretch>
            <a:fillRect/>
          </a:stretch>
        </p:blipFill>
        <p:spPr>
          <a:xfrm>
            <a:off x="7819753" y="869665"/>
            <a:ext cx="1322634" cy="47085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6" name="Google Shape;216;p5"/>
          <p:cNvPicPr preferRelativeResize="0"/>
          <p:nvPr/>
        </p:nvPicPr>
        <p:blipFill rotWithShape="1">
          <a:blip r:embed="rId1"/>
          <a:srcRect/>
          <a:stretch>
            <a:fillRect/>
          </a:stretch>
        </p:blipFill>
        <p:spPr>
          <a:xfrm>
            <a:off x="685800" y="1174561"/>
            <a:ext cx="7687102" cy="4197539"/>
          </a:xfrm>
          <a:prstGeom prst="rect">
            <a:avLst/>
          </a:prstGeom>
          <a:noFill/>
          <a:ln>
            <a:noFill/>
          </a:ln>
        </p:spPr>
      </p:pic>
      <p:pic>
        <p:nvPicPr>
          <p:cNvPr id="217" name="Google Shape;217;p5"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8"/>
          <p:cNvSpPr txBox="1">
            <a:spLocks noGrp="1"/>
          </p:cNvSpPr>
          <p:nvPr>
            <p:ph type="title"/>
          </p:nvPr>
        </p:nvSpPr>
        <p:spPr>
          <a:xfrm>
            <a:off x="1817196" y="857250"/>
            <a:ext cx="5818727" cy="1200150"/>
          </a:xfrm>
          <a:prstGeom prst="rect">
            <a:avLst/>
          </a:prstGeom>
          <a:noFill/>
          <a:ln>
            <a:noFill/>
          </a:ln>
        </p:spPr>
        <p:txBody>
          <a:bodyPr spcFirstLastPara="1" wrap="square" lIns="68569" tIns="34275" rIns="68569" bIns="34275" anchor="b" anchorCtr="0">
            <a:normAutofit/>
          </a:bodyPr>
          <a:lstStyle/>
          <a:p>
            <a:pPr algn="ctr">
              <a:buSzPts val="4000"/>
            </a:pPr>
            <a:r>
              <a:rPr lang="en-US" sz="3000" b="1"/>
              <a:t>Push Operation</a:t>
            </a:r>
            <a:br>
              <a:rPr lang="en-US" sz="3000" b="1"/>
            </a:br>
            <a:r>
              <a:rPr lang="en-US"/>
              <a:t> </a:t>
            </a:r>
            <a:endParaRPr lang="en-US"/>
          </a:p>
        </p:txBody>
      </p:sp>
      <p:sp>
        <p:nvSpPr>
          <p:cNvPr id="239" name="Google Shape;239;p8"/>
          <p:cNvSpPr txBox="1">
            <a:spLocks noGrp="1"/>
          </p:cNvSpPr>
          <p:nvPr>
            <p:ph type="body" idx="1"/>
          </p:nvPr>
        </p:nvSpPr>
        <p:spPr>
          <a:xfrm>
            <a:off x="609369" y="2011339"/>
            <a:ext cx="2949178" cy="3513446"/>
          </a:xfrm>
          <a:prstGeom prst="rect">
            <a:avLst/>
          </a:prstGeom>
          <a:noFill/>
          <a:ln>
            <a:noFill/>
          </a:ln>
        </p:spPr>
        <p:txBody>
          <a:bodyPr spcFirstLastPara="1" wrap="square" lIns="68569" tIns="34275" rIns="68569" bIns="34275" anchor="t" anchorCtr="0">
            <a:noAutofit/>
          </a:bodyPr>
          <a:lstStyle/>
          <a:p>
            <a:pPr marL="0" indent="0" algn="just">
              <a:spcBef>
                <a:spcPts val="0"/>
              </a:spcBef>
              <a:buSzPts val="2000"/>
            </a:pPr>
            <a:r>
              <a:rPr lang="en-US" sz="1500"/>
              <a:t>The process of putting a new data element onto stack is known as a Push Operation. Push operation involves a series of steps −</a:t>
            </a:r>
            <a:endParaRPr lang="en-US" sz="1500"/>
          </a:p>
          <a:p>
            <a:pPr marL="0" indent="0" algn="just">
              <a:buSzPts val="2000"/>
            </a:pPr>
            <a:r>
              <a:rPr lang="en-US" sz="1500" b="1"/>
              <a:t>Step 1</a:t>
            </a:r>
            <a:r>
              <a:rPr lang="en-US" sz="1500"/>
              <a:t> − Checks if the stack is full.</a:t>
            </a:r>
            <a:endParaRPr lang="en-US" sz="1500"/>
          </a:p>
          <a:p>
            <a:pPr marL="0" indent="0" algn="just">
              <a:buSzPts val="2000"/>
            </a:pPr>
            <a:r>
              <a:rPr lang="en-US" sz="1500" b="1"/>
              <a:t>Step 2</a:t>
            </a:r>
            <a:r>
              <a:rPr lang="en-US" sz="1500"/>
              <a:t> − If the stack is full, produces an error and exit.</a:t>
            </a:r>
            <a:endParaRPr lang="en-US" sz="1500"/>
          </a:p>
          <a:p>
            <a:pPr marL="0" indent="0" algn="just">
              <a:buSzPts val="2000"/>
            </a:pPr>
            <a:r>
              <a:rPr lang="en-US" sz="1500" b="1"/>
              <a:t>Step 3</a:t>
            </a:r>
            <a:r>
              <a:rPr lang="en-US" sz="1500"/>
              <a:t> − If the stack is not full, increments </a:t>
            </a:r>
            <a:r>
              <a:rPr lang="en-US" sz="1500" b="1"/>
              <a:t>top</a:t>
            </a:r>
            <a:r>
              <a:rPr lang="en-US" sz="1500"/>
              <a:t> to point next empty space.</a:t>
            </a:r>
            <a:endParaRPr lang="en-US" sz="1500"/>
          </a:p>
          <a:p>
            <a:pPr marL="0" indent="0" algn="just">
              <a:buSzPts val="2000"/>
            </a:pPr>
            <a:r>
              <a:rPr lang="en-US" sz="1500" b="1"/>
              <a:t>Step 4</a:t>
            </a:r>
            <a:r>
              <a:rPr lang="en-US" sz="1500"/>
              <a:t> − Adds data element to the stack location, where top is pointing.</a:t>
            </a:r>
            <a:endParaRPr lang="en-US" sz="1500"/>
          </a:p>
          <a:p>
            <a:pPr marL="0" indent="0" algn="just">
              <a:buSzPts val="2000"/>
            </a:pPr>
            <a:r>
              <a:rPr lang="en-US" sz="1500" b="1"/>
              <a:t>Step 5</a:t>
            </a:r>
            <a:r>
              <a:rPr lang="en-US" sz="1500"/>
              <a:t> − Returns success.</a:t>
            </a:r>
            <a:endParaRPr lang="en-US" sz="1500"/>
          </a:p>
          <a:p>
            <a:pPr marL="0" indent="0" algn="just">
              <a:buSzPts val="2000"/>
            </a:pPr>
            <a:endParaRPr sz="1500"/>
          </a:p>
        </p:txBody>
      </p:sp>
      <p:pic>
        <p:nvPicPr>
          <p:cNvPr id="240" name="Google Shape;240;p8"/>
          <p:cNvPicPr preferRelativeResize="0"/>
          <p:nvPr/>
        </p:nvPicPr>
        <p:blipFill rotWithShape="1">
          <a:blip r:embed="rId1"/>
          <a:srcRect/>
          <a:stretch>
            <a:fillRect/>
          </a:stretch>
        </p:blipFill>
        <p:spPr>
          <a:xfrm>
            <a:off x="4104565" y="1911539"/>
            <a:ext cx="4299044" cy="2866031"/>
          </a:xfrm>
          <a:prstGeom prst="rect">
            <a:avLst/>
          </a:prstGeom>
          <a:noFill/>
          <a:ln>
            <a:noFill/>
          </a:ln>
        </p:spPr>
      </p:pic>
      <p:pic>
        <p:nvPicPr>
          <p:cNvPr id="241" name="Google Shape;241;p8"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9"/>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a:t>Algorithm and Program for PUSH Operation</a:t>
            </a:r>
            <a:br>
              <a:rPr lang="en-US"/>
            </a:br>
            <a:endParaRPr lang="en-US"/>
          </a:p>
        </p:txBody>
      </p:sp>
      <p:pic>
        <p:nvPicPr>
          <p:cNvPr id="247" name="Google Shape;247;p9"/>
          <p:cNvPicPr preferRelativeResize="0">
            <a:picLocks noGrp="1"/>
          </p:cNvPicPr>
          <p:nvPr>
            <p:ph type="body" idx="1"/>
          </p:nvPr>
        </p:nvPicPr>
        <p:blipFill rotWithShape="1">
          <a:blip r:embed="rId1"/>
          <a:srcRect/>
          <a:stretch>
            <a:fillRect/>
          </a:stretch>
        </p:blipFill>
        <p:spPr>
          <a:xfrm>
            <a:off x="52898" y="2290265"/>
            <a:ext cx="3909502" cy="2978624"/>
          </a:xfrm>
          <a:prstGeom prst="rect">
            <a:avLst/>
          </a:prstGeom>
          <a:noFill/>
          <a:ln>
            <a:noFill/>
          </a:ln>
        </p:spPr>
      </p:pic>
      <p:pic>
        <p:nvPicPr>
          <p:cNvPr id="248" name="Google Shape;248;p9"/>
          <p:cNvPicPr preferRelativeResize="0">
            <a:picLocks noGrp="1"/>
          </p:cNvPicPr>
          <p:nvPr>
            <p:ph type="body" idx="2"/>
          </p:nvPr>
        </p:nvPicPr>
        <p:blipFill rotWithShape="1">
          <a:blip r:embed="rId2"/>
          <a:srcRect/>
          <a:stretch>
            <a:fillRect/>
          </a:stretch>
        </p:blipFill>
        <p:spPr>
          <a:xfrm>
            <a:off x="4114801" y="2290265"/>
            <a:ext cx="5029200" cy="2886502"/>
          </a:xfrm>
          <a:prstGeom prst="rect">
            <a:avLst/>
          </a:prstGeom>
          <a:noFill/>
          <a:ln>
            <a:noFill/>
          </a:ln>
        </p:spPr>
      </p:pic>
      <p:pic>
        <p:nvPicPr>
          <p:cNvPr id="249" name="Google Shape;249;p9" descr="C:\Users\HP 250 G5\Desktop\wn.png"/>
          <p:cNvPicPr preferRelativeResize="0"/>
          <p:nvPr/>
        </p:nvPicPr>
        <p:blipFill rotWithShape="1">
          <a:blip r:embed="rId3"/>
          <a:srcRect/>
          <a:stretch>
            <a:fillRect/>
          </a:stretch>
        </p:blipFill>
        <p:spPr>
          <a:xfrm>
            <a:off x="7819753" y="856217"/>
            <a:ext cx="1322634" cy="47085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6"/>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p>
        </p:txBody>
      </p:sp>
      <p:pic>
        <p:nvPicPr>
          <p:cNvPr id="223" name="Google Shape;223;p6"/>
          <p:cNvPicPr preferRelativeResize="0">
            <a:picLocks noGrp="1"/>
          </p:cNvPicPr>
          <p:nvPr>
            <p:ph type="body" idx="1"/>
          </p:nvPr>
        </p:nvPicPr>
        <p:blipFill rotWithShape="1">
          <a:blip r:embed="rId1"/>
          <a:srcRect/>
          <a:stretch>
            <a:fillRect/>
          </a:stretch>
        </p:blipFill>
        <p:spPr>
          <a:xfrm>
            <a:off x="610720" y="983856"/>
            <a:ext cx="8025379" cy="2558219"/>
          </a:xfrm>
          <a:prstGeom prst="rect">
            <a:avLst/>
          </a:prstGeom>
          <a:noFill/>
          <a:ln>
            <a:noFill/>
          </a:ln>
        </p:spPr>
      </p:pic>
      <p:pic>
        <p:nvPicPr>
          <p:cNvPr id="224" name="Google Shape;224;p6"/>
          <p:cNvPicPr preferRelativeResize="0"/>
          <p:nvPr/>
        </p:nvPicPr>
        <p:blipFill rotWithShape="1">
          <a:blip r:embed="rId2"/>
          <a:srcRect/>
          <a:stretch>
            <a:fillRect/>
          </a:stretch>
        </p:blipFill>
        <p:spPr>
          <a:xfrm>
            <a:off x="507900" y="3542075"/>
            <a:ext cx="8255100" cy="2459708"/>
          </a:xfrm>
          <a:prstGeom prst="rect">
            <a:avLst/>
          </a:prstGeom>
          <a:noFill/>
          <a:ln>
            <a:noFill/>
          </a:ln>
        </p:spPr>
      </p:pic>
      <p:pic>
        <p:nvPicPr>
          <p:cNvPr id="225" name="Google Shape;225;p6" descr="C:\Users\HP 250 G5\Desktop\wn.png"/>
          <p:cNvPicPr preferRelativeResize="0"/>
          <p:nvPr/>
        </p:nvPicPr>
        <p:blipFill rotWithShape="1">
          <a:blip r:embed="rId3"/>
          <a:srcRect/>
          <a:stretch>
            <a:fillRect/>
          </a:stretch>
        </p:blipFill>
        <p:spPr>
          <a:xfrm>
            <a:off x="7819753" y="856217"/>
            <a:ext cx="1322634" cy="47085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7"/>
          <p:cNvSpPr txBox="1">
            <a:spLocks noGrp="1"/>
          </p:cNvSpPr>
          <p:nvPr>
            <p:ph type="body" idx="1"/>
          </p:nvPr>
        </p:nvSpPr>
        <p:spPr>
          <a:xfrm>
            <a:off x="628650" y="3894364"/>
            <a:ext cx="7886700" cy="1595608"/>
          </a:xfrm>
          <a:prstGeom prst="rect">
            <a:avLst/>
          </a:prstGeom>
          <a:noFill/>
          <a:ln>
            <a:noFill/>
          </a:ln>
        </p:spPr>
        <p:txBody>
          <a:bodyPr spcFirstLastPara="1" wrap="square" lIns="68569" tIns="34275" rIns="68569" bIns="34275" anchor="t" anchorCtr="0">
            <a:normAutofit/>
          </a:bodyPr>
          <a:lstStyle/>
          <a:p>
            <a:pPr marL="514350" lvl="1" indent="-171450">
              <a:lnSpc>
                <a:spcPct val="90000"/>
              </a:lnSpc>
              <a:buClr>
                <a:schemeClr val="dk1"/>
              </a:buClr>
              <a:buSzPts val="2400"/>
              <a:buChar char="•"/>
            </a:pPr>
            <a:r>
              <a:rPr lang="en-US"/>
              <a:t>Output:</a:t>
            </a:r>
            <a:endParaRPr lang="en-US"/>
          </a:p>
          <a:p>
            <a:pPr marL="514350" lvl="1" indent="-171450">
              <a:lnSpc>
                <a:spcPct val="90000"/>
              </a:lnSpc>
              <a:spcBef>
                <a:spcPts val="375"/>
              </a:spcBef>
              <a:buClr>
                <a:schemeClr val="dk1"/>
              </a:buClr>
              <a:buSzPts val="2400"/>
            </a:pPr>
            <a:r>
              <a:rPr lang="en-US"/>
              <a:t>Push(8),Push(3),Pop(),Push(2),Push(5),Pop(),Pop(),Push(9),Push(1)</a:t>
            </a:r>
            <a:endParaRPr lang="en-US"/>
          </a:p>
          <a:p>
            <a:pPr marL="171450" indent="-38100">
              <a:lnSpc>
                <a:spcPct val="90000"/>
              </a:lnSpc>
              <a:spcBef>
                <a:spcPts val="750"/>
              </a:spcBef>
              <a:buClr>
                <a:schemeClr val="dk1"/>
              </a:buClr>
              <a:buSzPts val="2800"/>
            </a:pPr>
          </a:p>
        </p:txBody>
      </p:sp>
      <p:pic>
        <p:nvPicPr>
          <p:cNvPr id="232" name="Google Shape;232;p7"/>
          <p:cNvPicPr preferRelativeResize="0"/>
          <p:nvPr/>
        </p:nvPicPr>
        <p:blipFill rotWithShape="1">
          <a:blip r:embed="rId1"/>
          <a:srcRect/>
          <a:stretch>
            <a:fillRect/>
          </a:stretch>
        </p:blipFill>
        <p:spPr>
          <a:xfrm>
            <a:off x="561318" y="1206174"/>
            <a:ext cx="7693819" cy="2664619"/>
          </a:xfrm>
          <a:prstGeom prst="rect">
            <a:avLst/>
          </a:prstGeom>
          <a:noFill/>
          <a:ln>
            <a:noFill/>
          </a:ln>
        </p:spPr>
      </p:pic>
      <p:pic>
        <p:nvPicPr>
          <p:cNvPr id="233" name="Google Shape;233;p7"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0"/>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a:t>Pop Operation</a:t>
            </a:r>
            <a:br>
              <a:rPr lang="en-US"/>
            </a:br>
            <a:endParaRPr lang="en-US"/>
          </a:p>
        </p:txBody>
      </p:sp>
      <p:sp>
        <p:nvSpPr>
          <p:cNvPr id="255" name="Google Shape;255;p10"/>
          <p:cNvSpPr txBox="1">
            <a:spLocks noGrp="1"/>
          </p:cNvSpPr>
          <p:nvPr>
            <p:ph type="body" idx="1"/>
          </p:nvPr>
        </p:nvSpPr>
        <p:spPr>
          <a:xfrm>
            <a:off x="235424" y="1973778"/>
            <a:ext cx="4906106" cy="3547725"/>
          </a:xfrm>
          <a:prstGeom prst="rect">
            <a:avLst/>
          </a:prstGeom>
          <a:noFill/>
          <a:ln>
            <a:noFill/>
          </a:ln>
        </p:spPr>
        <p:txBody>
          <a:bodyPr spcFirstLastPara="1" wrap="square" lIns="68569" tIns="34275" rIns="68569" bIns="34275" anchor="t" anchorCtr="0">
            <a:normAutofit fontScale="85000" lnSpcReduction="20000"/>
          </a:bodyPr>
          <a:lstStyle/>
          <a:p>
            <a:pPr marL="171450" indent="-171450" algn="just">
              <a:lnSpc>
                <a:spcPct val="90000"/>
              </a:lnSpc>
              <a:buClr>
                <a:schemeClr val="dk1"/>
              </a:buClr>
              <a:buSzPct val="100000"/>
              <a:buChar char="•"/>
            </a:pPr>
            <a:r>
              <a:rPr lang="en-US"/>
              <a:t>Accessing the content while removing it from the stack, is known as a Pop Operation. In an array implementation of pop() operation, the data element is not actually removed, instead </a:t>
            </a:r>
            <a:r>
              <a:rPr lang="en-US" b="1"/>
              <a:t>top</a:t>
            </a:r>
            <a:r>
              <a:rPr lang="en-US"/>
              <a:t> is decremented to a lower position in the stack to point to the next value. But in linked-list implementation, pop() actually removes data element and de allocates memory space.</a:t>
            </a:r>
            <a:endParaRPr lang="en-US"/>
          </a:p>
          <a:p>
            <a:pPr marL="171450" indent="-171450">
              <a:lnSpc>
                <a:spcPct val="90000"/>
              </a:lnSpc>
              <a:spcBef>
                <a:spcPts val="750"/>
              </a:spcBef>
              <a:buClr>
                <a:schemeClr val="dk1"/>
              </a:buClr>
              <a:buSzPct val="100000"/>
              <a:buChar char="•"/>
            </a:pPr>
            <a:r>
              <a:rPr lang="en-US"/>
              <a:t>A Pop operation may involve the following steps −</a:t>
            </a:r>
            <a:endParaRPr lang="en-US"/>
          </a:p>
          <a:p>
            <a:pPr marL="171450" indent="-171450">
              <a:lnSpc>
                <a:spcPct val="90000"/>
              </a:lnSpc>
              <a:spcBef>
                <a:spcPts val="750"/>
              </a:spcBef>
              <a:buClr>
                <a:schemeClr val="dk1"/>
              </a:buClr>
              <a:buSzPct val="100000"/>
              <a:buChar char="•"/>
            </a:pPr>
            <a:r>
              <a:rPr lang="en-US" b="1"/>
              <a:t>Step 1</a:t>
            </a:r>
            <a:r>
              <a:rPr lang="en-US"/>
              <a:t> − Checks if the stack is empty.</a:t>
            </a:r>
            <a:endParaRPr lang="en-US"/>
          </a:p>
          <a:p>
            <a:pPr marL="171450" indent="-171450">
              <a:lnSpc>
                <a:spcPct val="90000"/>
              </a:lnSpc>
              <a:spcBef>
                <a:spcPts val="750"/>
              </a:spcBef>
              <a:buClr>
                <a:schemeClr val="dk1"/>
              </a:buClr>
              <a:buSzPct val="100000"/>
              <a:buChar char="•"/>
            </a:pPr>
            <a:r>
              <a:rPr lang="en-US" b="1"/>
              <a:t>Step 2</a:t>
            </a:r>
            <a:r>
              <a:rPr lang="en-US"/>
              <a:t> − If the stack is empty, produces an error and exit.</a:t>
            </a:r>
            <a:endParaRPr lang="en-US"/>
          </a:p>
          <a:p>
            <a:pPr marL="171450" indent="-171450">
              <a:lnSpc>
                <a:spcPct val="90000"/>
              </a:lnSpc>
              <a:spcBef>
                <a:spcPts val="750"/>
              </a:spcBef>
              <a:buClr>
                <a:schemeClr val="dk1"/>
              </a:buClr>
              <a:buSzPct val="100000"/>
              <a:buChar char="•"/>
            </a:pPr>
            <a:r>
              <a:rPr lang="en-US" b="1"/>
              <a:t>Step 3</a:t>
            </a:r>
            <a:r>
              <a:rPr lang="en-US"/>
              <a:t> − If the stack is not empty, accesses the data element at which </a:t>
            </a:r>
            <a:r>
              <a:rPr lang="en-US" b="1"/>
              <a:t>top</a:t>
            </a:r>
            <a:r>
              <a:rPr lang="en-US"/>
              <a:t> is pointing.</a:t>
            </a:r>
            <a:endParaRPr lang="en-US"/>
          </a:p>
          <a:p>
            <a:pPr marL="171450" indent="-171450">
              <a:lnSpc>
                <a:spcPct val="90000"/>
              </a:lnSpc>
              <a:spcBef>
                <a:spcPts val="750"/>
              </a:spcBef>
              <a:buClr>
                <a:schemeClr val="dk1"/>
              </a:buClr>
              <a:buSzPct val="100000"/>
              <a:buChar char="•"/>
            </a:pPr>
            <a:r>
              <a:rPr lang="en-US" b="1"/>
              <a:t>Step 4</a:t>
            </a:r>
            <a:r>
              <a:rPr lang="en-US"/>
              <a:t> − Decreases the value of top by 1.</a:t>
            </a:r>
            <a:endParaRPr lang="en-US"/>
          </a:p>
          <a:p>
            <a:pPr marL="171450" indent="-171450">
              <a:lnSpc>
                <a:spcPct val="90000"/>
              </a:lnSpc>
              <a:spcBef>
                <a:spcPts val="750"/>
              </a:spcBef>
              <a:buClr>
                <a:schemeClr val="dk1"/>
              </a:buClr>
              <a:buSzPct val="100000"/>
              <a:buChar char="•"/>
            </a:pPr>
            <a:r>
              <a:rPr lang="en-US" b="1"/>
              <a:t>Step 5</a:t>
            </a:r>
            <a:r>
              <a:rPr lang="en-US"/>
              <a:t> − Returns success.</a:t>
            </a:r>
            <a:endParaRPr lang="en-US"/>
          </a:p>
          <a:p>
            <a:pPr marL="171450" indent="-67945">
              <a:lnSpc>
                <a:spcPct val="90000"/>
              </a:lnSpc>
              <a:spcBef>
                <a:spcPts val="750"/>
              </a:spcBef>
              <a:buClr>
                <a:schemeClr val="dk1"/>
              </a:buClr>
              <a:buSzPct val="100000"/>
            </a:pPr>
          </a:p>
        </p:txBody>
      </p:sp>
      <p:pic>
        <p:nvPicPr>
          <p:cNvPr id="256" name="Google Shape;256;p10"/>
          <p:cNvPicPr preferRelativeResize="0">
            <a:picLocks noGrp="1"/>
          </p:cNvPicPr>
          <p:nvPr>
            <p:ph type="body" idx="2"/>
          </p:nvPr>
        </p:nvPicPr>
        <p:blipFill rotWithShape="1">
          <a:blip r:embed="rId1"/>
          <a:srcRect/>
          <a:stretch>
            <a:fillRect/>
          </a:stretch>
        </p:blipFill>
        <p:spPr>
          <a:xfrm>
            <a:off x="5141530" y="2054841"/>
            <a:ext cx="3767046" cy="3142397"/>
          </a:xfrm>
          <a:prstGeom prst="rect">
            <a:avLst/>
          </a:prstGeom>
          <a:noFill/>
          <a:ln>
            <a:noFill/>
          </a:ln>
        </p:spPr>
      </p:pic>
      <p:pic>
        <p:nvPicPr>
          <p:cNvPr id="257" name="Google Shape;257;p10"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
          <p:cNvSpPr txBox="1">
            <a:spLocks noGrp="1"/>
          </p:cNvSpPr>
          <p:nvPr>
            <p:ph type="title"/>
          </p:nvPr>
        </p:nvSpPr>
        <p:spPr>
          <a:xfrm>
            <a:off x="990600" y="838200"/>
            <a:ext cx="7524750" cy="8524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panose="02020603050405020304"/>
              <a:buNone/>
            </a:pPr>
            <a:r>
              <a:rPr lang="en-IN" sz="3600" b="1" dirty="0">
                <a:latin typeface="Times New Roman" panose="02020603050405020304"/>
                <a:ea typeface="Times New Roman" panose="02020603050405020304"/>
                <a:cs typeface="Times New Roman" panose="02020603050405020304"/>
                <a:sym typeface="Times New Roman" panose="02020603050405020304"/>
              </a:rPr>
              <a:t>Array</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32" name="Google Shape;232;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An array is a collection of items stored at contiguous memory locations. The idea is to store multiple items of the same type together.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This makes it easier to calculate the position of each element by simply adding an offset to a base value, i.e., the memory location of the first element of the array (generally denoted by the name of the array).</a:t>
            </a:r>
            <a:endParaRPr sz="2400">
              <a:latin typeface="Times New Roman" panose="02020603050405020304"/>
              <a:ea typeface="Times New Roman" panose="02020603050405020304"/>
              <a:cs typeface="Times New Roman" panose="02020603050405020304"/>
              <a:sym typeface="Times New Roman" panose="02020603050405020304"/>
            </a:endParaRPr>
          </a:p>
        </p:txBody>
      </p:sp>
      <p:pic>
        <p:nvPicPr>
          <p:cNvPr id="233" name="Google Shape;233;p4" descr="array-2.png"/>
          <p:cNvPicPr preferRelativeResize="0"/>
          <p:nvPr/>
        </p:nvPicPr>
        <p:blipFill rotWithShape="1">
          <a:blip r:embed="rId1"/>
          <a:srcRect/>
          <a:stretch>
            <a:fillRect/>
          </a:stretch>
        </p:blipFill>
        <p:spPr>
          <a:xfrm>
            <a:off x="2590800" y="4495800"/>
            <a:ext cx="4086796" cy="147663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1"/>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r>
              <a:rPr lang="en-US"/>
              <a:t>Algorithm and Program for POP</a:t>
            </a:r>
            <a:endParaRPr lang="en-US"/>
          </a:p>
        </p:txBody>
      </p:sp>
      <p:pic>
        <p:nvPicPr>
          <p:cNvPr id="263" name="Google Shape;263;p11"/>
          <p:cNvPicPr preferRelativeResize="0">
            <a:picLocks noGrp="1"/>
          </p:cNvPicPr>
          <p:nvPr>
            <p:ph type="body" idx="1"/>
          </p:nvPr>
        </p:nvPicPr>
        <p:blipFill rotWithShape="1">
          <a:blip r:embed="rId1"/>
          <a:srcRect/>
          <a:stretch>
            <a:fillRect/>
          </a:stretch>
        </p:blipFill>
        <p:spPr>
          <a:xfrm>
            <a:off x="248771" y="2143150"/>
            <a:ext cx="3576284" cy="3214048"/>
          </a:xfrm>
          <a:prstGeom prst="rect">
            <a:avLst/>
          </a:prstGeom>
          <a:noFill/>
          <a:ln>
            <a:noFill/>
          </a:ln>
        </p:spPr>
      </p:pic>
      <p:pic>
        <p:nvPicPr>
          <p:cNvPr id="264" name="Google Shape;264;p11"/>
          <p:cNvPicPr preferRelativeResize="0">
            <a:picLocks noGrp="1"/>
          </p:cNvPicPr>
          <p:nvPr>
            <p:ph type="body" idx="2"/>
          </p:nvPr>
        </p:nvPicPr>
        <p:blipFill rotWithShape="1">
          <a:blip r:embed="rId2"/>
          <a:srcRect/>
          <a:stretch>
            <a:fillRect/>
          </a:stretch>
        </p:blipFill>
        <p:spPr>
          <a:xfrm>
            <a:off x="3962400" y="2310736"/>
            <a:ext cx="5029200" cy="3019568"/>
          </a:xfrm>
          <a:prstGeom prst="rect">
            <a:avLst/>
          </a:prstGeom>
          <a:noFill/>
          <a:ln>
            <a:noFill/>
          </a:ln>
        </p:spPr>
      </p:pic>
      <p:pic>
        <p:nvPicPr>
          <p:cNvPr id="265" name="Google Shape;265;p11" descr="C:\Users\HP 250 G5\Desktop\wn.png"/>
          <p:cNvPicPr preferRelativeResize="0"/>
          <p:nvPr/>
        </p:nvPicPr>
        <p:blipFill rotWithShape="1">
          <a:blip r:embed="rId3"/>
          <a:srcRect/>
          <a:stretch>
            <a:fillRect/>
          </a:stretch>
        </p:blipFill>
        <p:spPr>
          <a:xfrm>
            <a:off x="7819753" y="856217"/>
            <a:ext cx="1322634" cy="470858"/>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2"/>
          <p:cNvSpPr txBox="1">
            <a:spLocks noGrp="1"/>
          </p:cNvSpPr>
          <p:nvPr>
            <p:ph type="title"/>
          </p:nvPr>
        </p:nvSpPr>
        <p:spPr>
          <a:xfrm>
            <a:off x="628650" y="1131094"/>
            <a:ext cx="7886700" cy="647381"/>
          </a:xfrm>
          <a:prstGeom prst="rect">
            <a:avLst/>
          </a:prstGeom>
          <a:noFill/>
          <a:ln>
            <a:noFill/>
          </a:ln>
        </p:spPr>
        <p:txBody>
          <a:bodyPr spcFirstLastPara="1" wrap="square" lIns="68569" tIns="34275" rIns="68569" bIns="34275" anchor="ctr" anchorCtr="0">
            <a:normAutofit fontScale="90000"/>
          </a:bodyPr>
          <a:lstStyle/>
          <a:p>
            <a:pPr algn="ctr">
              <a:lnSpc>
                <a:spcPct val="90000"/>
              </a:lnSpc>
              <a:buClr>
                <a:schemeClr val="dk1"/>
              </a:buClr>
              <a:buSzPct val="100000"/>
            </a:pPr>
            <a:r>
              <a:rPr lang="en-US" sz="3000" b="1"/>
              <a:t>Stack Using Linked List</a:t>
            </a:r>
            <a:br>
              <a:rPr lang="en-US" sz="2700" b="1"/>
            </a:br>
            <a:endParaRPr sz="2700"/>
          </a:p>
        </p:txBody>
      </p:sp>
      <p:sp>
        <p:nvSpPr>
          <p:cNvPr id="271" name="Google Shape;271;p12"/>
          <p:cNvSpPr txBox="1">
            <a:spLocks noGrp="1"/>
          </p:cNvSpPr>
          <p:nvPr>
            <p:ph type="body" idx="1"/>
          </p:nvPr>
        </p:nvSpPr>
        <p:spPr>
          <a:xfrm>
            <a:off x="628650" y="1594229"/>
            <a:ext cx="7886700" cy="3895743"/>
          </a:xfrm>
          <a:prstGeom prst="rect">
            <a:avLst/>
          </a:prstGeom>
          <a:noFill/>
          <a:ln>
            <a:noFill/>
          </a:ln>
        </p:spPr>
        <p:txBody>
          <a:bodyPr spcFirstLastPara="1" wrap="square" lIns="68569" tIns="34275" rIns="68569" bIns="34275" anchor="t" anchorCtr="0">
            <a:normAutofit lnSpcReduction="10000"/>
          </a:bodyPr>
          <a:lstStyle/>
          <a:p>
            <a:pPr marL="171450" indent="-171450">
              <a:lnSpc>
                <a:spcPct val="90000"/>
              </a:lnSpc>
              <a:buClr>
                <a:schemeClr val="dk1"/>
              </a:buClr>
              <a:buSzPct val="100000"/>
              <a:buChar char="•"/>
            </a:pPr>
            <a:r>
              <a:rPr lang="en-US"/>
              <a:t>The major problem with the stack implemented using an array is, it works only for a fixed number of data values. </a:t>
            </a:r>
            <a:endParaRPr lang="en-US"/>
          </a:p>
          <a:p>
            <a:pPr marL="171450" indent="-171450">
              <a:lnSpc>
                <a:spcPct val="90000"/>
              </a:lnSpc>
              <a:spcBef>
                <a:spcPts val="750"/>
              </a:spcBef>
              <a:buClr>
                <a:schemeClr val="dk1"/>
              </a:buClr>
              <a:buSzPct val="100000"/>
              <a:buChar char="•"/>
            </a:pPr>
            <a:r>
              <a:rPr lang="en-US"/>
              <a:t>That means the amount of data must be specified at the beginning of the implementation itself. </a:t>
            </a:r>
            <a:endParaRPr lang="en-US"/>
          </a:p>
          <a:p>
            <a:pPr marL="171450" indent="-171450">
              <a:lnSpc>
                <a:spcPct val="90000"/>
              </a:lnSpc>
              <a:spcBef>
                <a:spcPts val="750"/>
              </a:spcBef>
              <a:buClr>
                <a:schemeClr val="dk1"/>
              </a:buClr>
              <a:buSzPct val="100000"/>
              <a:buChar char="•"/>
            </a:pPr>
            <a:r>
              <a:rPr lang="en-US"/>
              <a:t>Stack implemented using an array is not suitable, when we don't know the size of data which we are going to use. </a:t>
            </a:r>
            <a:endParaRPr lang="en-US"/>
          </a:p>
          <a:p>
            <a:pPr marL="171450" indent="-171450">
              <a:lnSpc>
                <a:spcPct val="90000"/>
              </a:lnSpc>
              <a:spcBef>
                <a:spcPts val="750"/>
              </a:spcBef>
              <a:buClr>
                <a:schemeClr val="dk1"/>
              </a:buClr>
              <a:buSzPct val="100000"/>
              <a:buChar char="•"/>
            </a:pPr>
            <a:r>
              <a:rPr lang="en-US"/>
              <a:t>A stack data structure can be implemented by using a linked list data structure. </a:t>
            </a:r>
            <a:endParaRPr lang="en-US"/>
          </a:p>
          <a:p>
            <a:pPr marL="171450" indent="-171450">
              <a:lnSpc>
                <a:spcPct val="90000"/>
              </a:lnSpc>
              <a:spcBef>
                <a:spcPts val="750"/>
              </a:spcBef>
              <a:buClr>
                <a:schemeClr val="dk1"/>
              </a:buClr>
              <a:buSzPct val="100000"/>
              <a:buChar char="•"/>
            </a:pPr>
            <a:r>
              <a:rPr lang="en-US"/>
              <a:t>The stack implemented using linked list can work for an unlimited number of values. That means, stack implemented using linked list works for the variable size of data. </a:t>
            </a:r>
            <a:endParaRPr lang="en-US"/>
          </a:p>
          <a:p>
            <a:pPr marL="171450" indent="-171450">
              <a:lnSpc>
                <a:spcPct val="90000"/>
              </a:lnSpc>
              <a:spcBef>
                <a:spcPts val="750"/>
              </a:spcBef>
              <a:buClr>
                <a:schemeClr val="dk1"/>
              </a:buClr>
              <a:buSzPct val="100000"/>
              <a:buChar char="•"/>
            </a:pPr>
            <a:r>
              <a:rPr lang="en-US"/>
              <a:t>So, there is no need to fix the size at the beginning of the implementation. The Stack implemented using linked list can organize as many data values as we want.</a:t>
            </a:r>
            <a:endParaRPr lang="en-US"/>
          </a:p>
        </p:txBody>
      </p:sp>
      <p:pic>
        <p:nvPicPr>
          <p:cNvPr id="272" name="Google Shape;272;p12" descr="C:\Users\HP 250 G5\Desktop\wn.png"/>
          <p:cNvPicPr preferRelativeResize="0"/>
          <p:nvPr/>
        </p:nvPicPr>
        <p:blipFill rotWithShape="1">
          <a:blip r:embed="rId1"/>
          <a:srcRect/>
          <a:stretch>
            <a:fillRect/>
          </a:stretch>
        </p:blipFill>
        <p:spPr>
          <a:xfrm>
            <a:off x="7819753" y="856217"/>
            <a:ext cx="1322634" cy="47085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13"/>
          <p:cNvPicPr preferRelativeResize="0">
            <a:picLocks noGrp="1"/>
          </p:cNvPicPr>
          <p:nvPr>
            <p:ph type="body" idx="1"/>
          </p:nvPr>
        </p:nvPicPr>
        <p:blipFill rotWithShape="1">
          <a:blip r:embed="rId1"/>
          <a:srcRect/>
          <a:stretch>
            <a:fillRect/>
          </a:stretch>
        </p:blipFill>
        <p:spPr>
          <a:xfrm>
            <a:off x="1125941" y="1307626"/>
            <a:ext cx="3091218" cy="3469944"/>
          </a:xfrm>
          <a:prstGeom prst="rect">
            <a:avLst/>
          </a:prstGeom>
          <a:noFill/>
          <a:ln>
            <a:noFill/>
          </a:ln>
        </p:spPr>
      </p:pic>
      <p:sp>
        <p:nvSpPr>
          <p:cNvPr id="278" name="Google Shape;278;p13"/>
          <p:cNvSpPr txBox="1">
            <a:spLocks noGrp="1"/>
          </p:cNvSpPr>
          <p:nvPr>
            <p:ph type="body" idx="2"/>
          </p:nvPr>
        </p:nvSpPr>
        <p:spPr>
          <a:xfrm>
            <a:off x="4629150" y="1154089"/>
            <a:ext cx="3886200" cy="4335884"/>
          </a:xfrm>
          <a:prstGeom prst="rect">
            <a:avLst/>
          </a:prstGeom>
          <a:noFill/>
          <a:ln>
            <a:noFill/>
          </a:ln>
        </p:spPr>
        <p:txBody>
          <a:bodyPr spcFirstLastPara="1" wrap="square" lIns="68569" tIns="34275" rIns="68569" bIns="34275" anchor="t" anchorCtr="0">
            <a:normAutofit fontScale="92500"/>
          </a:bodyPr>
          <a:lstStyle/>
          <a:p>
            <a:pPr marL="171450" indent="-171450">
              <a:lnSpc>
                <a:spcPct val="90000"/>
              </a:lnSpc>
              <a:buClr>
                <a:schemeClr val="dk1"/>
              </a:buClr>
              <a:buSzPct val="100000"/>
            </a:pPr>
          </a:p>
          <a:p>
            <a:pPr marL="171450" indent="-171450">
              <a:lnSpc>
                <a:spcPct val="150000"/>
              </a:lnSpc>
              <a:spcBef>
                <a:spcPts val="750"/>
              </a:spcBef>
              <a:buClr>
                <a:schemeClr val="dk1"/>
              </a:buClr>
              <a:buSzPct val="100000"/>
            </a:pPr>
            <a:r>
              <a:rPr lang="en-US"/>
              <a:t>In linked list implementation of a stack, every new element is inserted as '</a:t>
            </a:r>
            <a:r>
              <a:rPr lang="en-US" b="1"/>
              <a:t>top</a:t>
            </a:r>
            <a:r>
              <a:rPr lang="en-US"/>
              <a:t>' element. That means every newly inserted element is pointed by '</a:t>
            </a:r>
            <a:r>
              <a:rPr lang="en-US" b="1"/>
              <a:t>top</a:t>
            </a:r>
            <a:r>
              <a:rPr lang="en-US"/>
              <a:t>'. Whenever we want to remove an element from the stack, simply remove the node which is pointed by '</a:t>
            </a:r>
            <a:r>
              <a:rPr lang="en-US" b="1"/>
              <a:t>top</a:t>
            </a:r>
            <a:r>
              <a:rPr lang="en-US"/>
              <a:t>' by moving '</a:t>
            </a:r>
            <a:r>
              <a:rPr lang="en-US" b="1"/>
              <a:t>top</a:t>
            </a:r>
            <a:r>
              <a:rPr lang="en-US"/>
              <a:t>' to its previous node in the list. The </a:t>
            </a:r>
            <a:r>
              <a:rPr lang="en-US" b="1"/>
              <a:t>next</a:t>
            </a:r>
            <a:r>
              <a:rPr lang="en-US"/>
              <a:t> field of the first element must be always </a:t>
            </a:r>
            <a:r>
              <a:rPr lang="en-US" b="1"/>
              <a:t>NULL</a:t>
            </a:r>
            <a:endParaRPr lang="en-US" b="1"/>
          </a:p>
          <a:p>
            <a:pPr marL="171450" indent="-58420">
              <a:lnSpc>
                <a:spcPct val="150000"/>
              </a:lnSpc>
              <a:spcBef>
                <a:spcPts val="750"/>
              </a:spcBef>
              <a:buClr>
                <a:schemeClr val="dk1"/>
              </a:buClr>
              <a:buSzPct val="100000"/>
            </a:pPr>
          </a:p>
        </p:txBody>
      </p:sp>
      <p:pic>
        <p:nvPicPr>
          <p:cNvPr id="279" name="Google Shape;279;p13"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628650" y="1131094"/>
            <a:ext cx="7887553" cy="994172"/>
          </a:xfrm>
          <a:prstGeom prst="rect">
            <a:avLst/>
          </a:prstGeom>
          <a:noFill/>
          <a:ln>
            <a:noFill/>
          </a:ln>
        </p:spPr>
        <p:txBody>
          <a:bodyPr spcFirstLastPara="1" wrap="square" lIns="68569" tIns="34275" rIns="68569" bIns="34275" anchor="ctr" anchorCtr="0">
            <a:noAutofit/>
          </a:bodyPr>
          <a:lstStyle/>
          <a:p>
            <a:pPr>
              <a:lnSpc>
                <a:spcPct val="90000"/>
              </a:lnSpc>
              <a:buClr>
                <a:schemeClr val="dk1"/>
              </a:buClr>
              <a:buSzPts val="3200"/>
            </a:pPr>
            <a:r>
              <a:rPr lang="en-US" sz="2400" b="1"/>
              <a:t>push(value) – Inserting an element into the Stack</a:t>
            </a:r>
            <a:br>
              <a:rPr lang="en-US" sz="2400" b="1"/>
            </a:br>
            <a:endParaRPr sz="2400"/>
          </a:p>
        </p:txBody>
      </p:sp>
      <p:pic>
        <p:nvPicPr>
          <p:cNvPr id="286" name="Google Shape;286;p14"/>
          <p:cNvPicPr preferRelativeResize="0"/>
          <p:nvPr/>
        </p:nvPicPr>
        <p:blipFill rotWithShape="1">
          <a:blip r:embed="rId1"/>
          <a:srcRect/>
          <a:stretch>
            <a:fillRect/>
          </a:stretch>
        </p:blipFill>
        <p:spPr>
          <a:xfrm>
            <a:off x="610791" y="1875235"/>
            <a:ext cx="7922419" cy="3107531"/>
          </a:xfrm>
          <a:prstGeom prst="rect">
            <a:avLst/>
          </a:prstGeom>
          <a:noFill/>
          <a:ln>
            <a:noFill/>
          </a:ln>
        </p:spPr>
      </p:pic>
      <p:pic>
        <p:nvPicPr>
          <p:cNvPr id="287" name="Google Shape;287;p14"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r>
              <a:rPr lang="en-US" b="1"/>
              <a:t>pop() - Deleting an Element from a Stack</a:t>
            </a:r>
            <a:br>
              <a:rPr lang="en-US" b="1"/>
            </a:br>
            <a:endParaRPr lang="en-US" b="1"/>
          </a:p>
        </p:txBody>
      </p:sp>
      <p:pic>
        <p:nvPicPr>
          <p:cNvPr id="293" name="Google Shape;293;p15"/>
          <p:cNvPicPr preferRelativeResize="0">
            <a:picLocks noGrp="1"/>
          </p:cNvPicPr>
          <p:nvPr>
            <p:ph type="body" idx="1"/>
          </p:nvPr>
        </p:nvPicPr>
        <p:blipFill rotWithShape="1">
          <a:blip r:embed="rId1"/>
          <a:srcRect/>
          <a:stretch>
            <a:fillRect/>
          </a:stretch>
        </p:blipFill>
        <p:spPr>
          <a:xfrm>
            <a:off x="381000" y="1904999"/>
            <a:ext cx="8001000" cy="4096783"/>
          </a:xfrm>
          <a:prstGeom prst="rect">
            <a:avLst/>
          </a:prstGeom>
          <a:noFill/>
          <a:ln>
            <a:noFill/>
          </a:ln>
        </p:spPr>
      </p:pic>
      <p:pic>
        <p:nvPicPr>
          <p:cNvPr id="294" name="Google Shape;294;p15"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628650" y="1131094"/>
            <a:ext cx="7886700" cy="754856"/>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b="1"/>
              <a:t>INTRODUCTION TO QUEUE</a:t>
            </a:r>
            <a:endParaRPr b="1"/>
          </a:p>
        </p:txBody>
      </p:sp>
      <p:sp>
        <p:nvSpPr>
          <p:cNvPr id="300" name="Google Shape;300;p16"/>
          <p:cNvSpPr txBox="1">
            <a:spLocks noGrp="1"/>
          </p:cNvSpPr>
          <p:nvPr>
            <p:ph type="body" idx="1"/>
          </p:nvPr>
        </p:nvSpPr>
        <p:spPr>
          <a:xfrm>
            <a:off x="628650" y="1983922"/>
            <a:ext cx="3886200" cy="3820886"/>
          </a:xfrm>
          <a:prstGeom prst="rect">
            <a:avLst/>
          </a:prstGeom>
          <a:noFill/>
          <a:ln>
            <a:noFill/>
          </a:ln>
        </p:spPr>
        <p:txBody>
          <a:bodyPr spcFirstLastPara="1" wrap="square" lIns="68569" tIns="34275" rIns="68569" bIns="34275" anchor="t" anchorCtr="0">
            <a:normAutofit/>
          </a:bodyPr>
          <a:lstStyle/>
          <a:p>
            <a:pPr marL="171450" indent="-171450">
              <a:lnSpc>
                <a:spcPct val="90000"/>
              </a:lnSpc>
              <a:buClr>
                <a:schemeClr val="dk1"/>
              </a:buClr>
              <a:buSzPct val="100000"/>
              <a:buChar char="•"/>
            </a:pPr>
            <a:r>
              <a:rPr lang="en-US"/>
              <a:t>A queue is a linear list of elements in which </a:t>
            </a:r>
            <a:endParaRPr lang="en-US"/>
          </a:p>
          <a:p>
            <a:pPr marL="514350" lvl="1" indent="-171450">
              <a:lnSpc>
                <a:spcPct val="90000"/>
              </a:lnSpc>
              <a:spcBef>
                <a:spcPts val="375"/>
              </a:spcBef>
              <a:buClr>
                <a:schemeClr val="dk1"/>
              </a:buClr>
              <a:buSzPct val="100000"/>
              <a:buChar char="•"/>
            </a:pPr>
            <a:r>
              <a:rPr lang="en-US"/>
              <a:t>deletion can take place only at one end called Front, and</a:t>
            </a:r>
            <a:endParaRPr lang="en-US"/>
          </a:p>
          <a:p>
            <a:pPr marL="514350" lvl="1" indent="-171450">
              <a:lnSpc>
                <a:spcPct val="90000"/>
              </a:lnSpc>
              <a:spcBef>
                <a:spcPts val="375"/>
              </a:spcBef>
              <a:buClr>
                <a:schemeClr val="dk1"/>
              </a:buClr>
              <a:buSzPct val="100000"/>
              <a:buChar char="•"/>
            </a:pPr>
            <a:r>
              <a:rPr lang="en-US"/>
              <a:t>Insertion takes place at one end called Rear </a:t>
            </a:r>
            <a:endParaRPr lang="en-US"/>
          </a:p>
          <a:p>
            <a:pPr marL="171450" indent="-171450">
              <a:lnSpc>
                <a:spcPct val="90000"/>
              </a:lnSpc>
              <a:spcBef>
                <a:spcPts val="750"/>
              </a:spcBef>
              <a:buClr>
                <a:schemeClr val="dk1"/>
              </a:buClr>
              <a:buSzPct val="100000"/>
              <a:buChar char="•"/>
            </a:pPr>
            <a:r>
              <a:rPr lang="en-US"/>
              <a:t>Queues are also known as First-In-First-Out (FIFO) list</a:t>
            </a:r>
            <a:endParaRPr lang="en-US"/>
          </a:p>
          <a:p>
            <a:pPr marL="171450" indent="-58420">
              <a:lnSpc>
                <a:spcPct val="90000"/>
              </a:lnSpc>
              <a:spcBef>
                <a:spcPts val="750"/>
              </a:spcBef>
              <a:buClr>
                <a:schemeClr val="dk1"/>
              </a:buClr>
              <a:buSzPct val="100000"/>
            </a:pPr>
          </a:p>
          <a:p>
            <a:pPr marL="514350" lvl="1" indent="-74295">
              <a:lnSpc>
                <a:spcPct val="90000"/>
              </a:lnSpc>
              <a:spcBef>
                <a:spcPts val="375"/>
              </a:spcBef>
              <a:buClr>
                <a:schemeClr val="dk1"/>
              </a:buClr>
              <a:buSzPct val="100000"/>
            </a:pPr>
          </a:p>
          <a:p>
            <a:pPr marL="171450" indent="-58420">
              <a:lnSpc>
                <a:spcPct val="90000"/>
              </a:lnSpc>
              <a:spcBef>
                <a:spcPts val="750"/>
              </a:spcBef>
              <a:buClr>
                <a:schemeClr val="dk1"/>
              </a:buClr>
              <a:buSzPct val="100000"/>
            </a:pPr>
          </a:p>
          <a:p>
            <a:pPr marL="171450" indent="-58420">
              <a:lnSpc>
                <a:spcPct val="90000"/>
              </a:lnSpc>
              <a:spcBef>
                <a:spcPts val="750"/>
              </a:spcBef>
              <a:buClr>
                <a:schemeClr val="dk1"/>
              </a:buClr>
              <a:buSzPct val="100000"/>
            </a:pPr>
          </a:p>
        </p:txBody>
      </p:sp>
      <p:sp>
        <p:nvSpPr>
          <p:cNvPr id="301" name="Google Shape;301;p16"/>
          <p:cNvSpPr txBox="1">
            <a:spLocks noGrp="1"/>
          </p:cNvSpPr>
          <p:nvPr>
            <p:ph type="body" idx="2"/>
          </p:nvPr>
        </p:nvSpPr>
        <p:spPr>
          <a:xfrm>
            <a:off x="4629150" y="1983922"/>
            <a:ext cx="3886200" cy="3506051"/>
          </a:xfrm>
          <a:prstGeom prst="rect">
            <a:avLst/>
          </a:prstGeom>
          <a:noFill/>
          <a:ln>
            <a:noFill/>
          </a:ln>
        </p:spPr>
        <p:txBody>
          <a:bodyPr spcFirstLastPara="1" wrap="square" lIns="68569" tIns="34275" rIns="68569" bIns="34275" anchor="t" anchorCtr="0">
            <a:normAutofit fontScale="92500" lnSpcReduction="20000"/>
          </a:bodyPr>
          <a:lstStyle/>
          <a:p>
            <a:pPr marL="171450" indent="-171450">
              <a:lnSpc>
                <a:spcPct val="90000"/>
              </a:lnSpc>
              <a:buClr>
                <a:schemeClr val="dk1"/>
              </a:buClr>
              <a:buSzPct val="100000"/>
              <a:buChar char="•"/>
            </a:pPr>
            <a:r>
              <a:rPr lang="en-US"/>
              <a:t>Operations on Queues:</a:t>
            </a:r>
            <a:endParaRPr lang="en-US"/>
          </a:p>
          <a:p>
            <a:pPr marL="171450" indent="-171450">
              <a:lnSpc>
                <a:spcPct val="90000"/>
              </a:lnSpc>
              <a:spcBef>
                <a:spcPts val="750"/>
              </a:spcBef>
              <a:buClr>
                <a:schemeClr val="dk1"/>
              </a:buClr>
              <a:buSzPct val="100000"/>
              <a:buChar char="•"/>
            </a:pPr>
            <a:r>
              <a:rPr lang="en-US" b="1"/>
              <a:t>enqueue()</a:t>
            </a:r>
            <a:r>
              <a:rPr lang="en-US"/>
              <a:t> − add (store) an item to the queue.</a:t>
            </a:r>
            <a:endParaRPr lang="en-US"/>
          </a:p>
          <a:p>
            <a:pPr marL="171450" indent="-171450">
              <a:lnSpc>
                <a:spcPct val="90000"/>
              </a:lnSpc>
              <a:spcBef>
                <a:spcPts val="750"/>
              </a:spcBef>
              <a:buClr>
                <a:schemeClr val="dk1"/>
              </a:buClr>
              <a:buSzPct val="100000"/>
              <a:buChar char="•"/>
            </a:pPr>
            <a:r>
              <a:rPr lang="en-US" b="1"/>
              <a:t>dequeue()</a:t>
            </a:r>
            <a:r>
              <a:rPr lang="en-US"/>
              <a:t> − remove (access) an item from the queue.</a:t>
            </a:r>
            <a:endParaRPr lang="en-US"/>
          </a:p>
          <a:p>
            <a:pPr marL="0" indent="0">
              <a:lnSpc>
                <a:spcPct val="90000"/>
              </a:lnSpc>
              <a:spcBef>
                <a:spcPts val="750"/>
              </a:spcBef>
              <a:buClr>
                <a:schemeClr val="dk1"/>
              </a:buClr>
              <a:buSzPct val="100000"/>
            </a:pPr>
            <a:r>
              <a:rPr lang="en-US"/>
              <a:t>Few more functions are required to make the above-mentioned queue operation efficient. These are −</a:t>
            </a:r>
            <a:endParaRPr lang="en-US"/>
          </a:p>
          <a:p>
            <a:pPr marL="171450" indent="-171450">
              <a:lnSpc>
                <a:spcPct val="90000"/>
              </a:lnSpc>
              <a:spcBef>
                <a:spcPts val="750"/>
              </a:spcBef>
              <a:buClr>
                <a:schemeClr val="dk1"/>
              </a:buClr>
              <a:buSzPct val="100000"/>
              <a:buChar char="•"/>
            </a:pPr>
            <a:r>
              <a:rPr lang="en-US" b="1"/>
              <a:t>peek()</a:t>
            </a:r>
            <a:r>
              <a:rPr lang="en-US"/>
              <a:t> − Gets the element at the front of the queue without removing it.</a:t>
            </a:r>
            <a:endParaRPr lang="en-US"/>
          </a:p>
          <a:p>
            <a:pPr marL="171450" indent="-171450">
              <a:lnSpc>
                <a:spcPct val="90000"/>
              </a:lnSpc>
              <a:spcBef>
                <a:spcPts val="750"/>
              </a:spcBef>
              <a:buClr>
                <a:schemeClr val="dk1"/>
              </a:buClr>
              <a:buSzPct val="100000"/>
              <a:buChar char="•"/>
            </a:pPr>
            <a:r>
              <a:rPr lang="en-US" b="1"/>
              <a:t>isfull()</a:t>
            </a:r>
            <a:r>
              <a:rPr lang="en-US"/>
              <a:t> − Checks if the queue is full.</a:t>
            </a:r>
            <a:endParaRPr lang="en-US"/>
          </a:p>
          <a:p>
            <a:pPr marL="171450" indent="-171450">
              <a:lnSpc>
                <a:spcPct val="90000"/>
              </a:lnSpc>
              <a:spcBef>
                <a:spcPts val="750"/>
              </a:spcBef>
              <a:buClr>
                <a:schemeClr val="dk1"/>
              </a:buClr>
              <a:buSzPct val="100000"/>
              <a:buChar char="•"/>
            </a:pPr>
            <a:r>
              <a:rPr lang="en-US" b="1"/>
              <a:t>isempty()</a:t>
            </a:r>
            <a:r>
              <a:rPr lang="en-US"/>
              <a:t> − Checks if the queue is empty.</a:t>
            </a:r>
            <a:endParaRPr lang="en-US"/>
          </a:p>
          <a:p>
            <a:pPr marL="171450" indent="-58420">
              <a:lnSpc>
                <a:spcPct val="90000"/>
              </a:lnSpc>
              <a:spcBef>
                <a:spcPts val="750"/>
              </a:spcBef>
              <a:buClr>
                <a:schemeClr val="dk1"/>
              </a:buClr>
              <a:buSzPct val="100000"/>
            </a:pPr>
          </a:p>
        </p:txBody>
      </p:sp>
      <p:pic>
        <p:nvPicPr>
          <p:cNvPr id="302" name="Google Shape;302;p16" descr="C:\Users\HP 250 G5\Desktop\wn.png"/>
          <p:cNvPicPr preferRelativeResize="0"/>
          <p:nvPr/>
        </p:nvPicPr>
        <p:blipFill rotWithShape="1">
          <a:blip r:embed="rId1"/>
          <a:srcRect/>
          <a:stretch>
            <a:fillRect/>
          </a:stretch>
        </p:blipFill>
        <p:spPr>
          <a:xfrm>
            <a:off x="7819753" y="856217"/>
            <a:ext cx="1322634" cy="470858"/>
          </a:xfrm>
          <a:prstGeom prst="rect">
            <a:avLst/>
          </a:prstGeom>
          <a:noFill/>
          <a:ln>
            <a:noFill/>
          </a:ln>
        </p:spPr>
      </p:pic>
      <p:pic>
        <p:nvPicPr>
          <p:cNvPr id="303" name="Google Shape;303;p16"/>
          <p:cNvPicPr preferRelativeResize="0"/>
          <p:nvPr/>
        </p:nvPicPr>
        <p:blipFill rotWithShape="1">
          <a:blip r:embed="rId2"/>
          <a:srcRect/>
          <a:stretch>
            <a:fillRect/>
          </a:stretch>
        </p:blipFill>
        <p:spPr>
          <a:xfrm>
            <a:off x="1229761" y="4657133"/>
            <a:ext cx="2107406" cy="115014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a:spLocks noGrp="1"/>
          </p:cNvSpPr>
          <p:nvPr>
            <p:ph type="title"/>
          </p:nvPr>
        </p:nvSpPr>
        <p:spPr>
          <a:xfrm>
            <a:off x="628650" y="1131094"/>
            <a:ext cx="7886700" cy="637291"/>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b="1"/>
              <a:t>Types of queues</a:t>
            </a:r>
            <a:endParaRPr b="1"/>
          </a:p>
        </p:txBody>
      </p:sp>
      <p:sp>
        <p:nvSpPr>
          <p:cNvPr id="309" name="Google Shape;309;p17"/>
          <p:cNvSpPr txBox="1">
            <a:spLocks noGrp="1"/>
          </p:cNvSpPr>
          <p:nvPr>
            <p:ph type="body" idx="1"/>
          </p:nvPr>
        </p:nvSpPr>
        <p:spPr>
          <a:xfrm>
            <a:off x="464444" y="1915342"/>
            <a:ext cx="6934469" cy="2022005"/>
          </a:xfrm>
          <a:prstGeom prst="rect">
            <a:avLst/>
          </a:prstGeom>
          <a:noFill/>
          <a:ln>
            <a:noFill/>
          </a:ln>
        </p:spPr>
        <p:txBody>
          <a:bodyPr spcFirstLastPara="1" wrap="square" lIns="68569" tIns="34275" rIns="68569" bIns="34275" anchor="t" anchorCtr="0">
            <a:normAutofit fontScale="85000" lnSpcReduction="20000"/>
          </a:bodyPr>
          <a:lstStyle/>
          <a:p>
            <a:pPr marL="171450" indent="-171450">
              <a:lnSpc>
                <a:spcPct val="90000"/>
              </a:lnSpc>
              <a:buClr>
                <a:schemeClr val="dk1"/>
              </a:buClr>
              <a:buSzPct val="100000"/>
            </a:pPr>
            <a:r>
              <a:rPr lang="en-US"/>
              <a:t>1.Array representation of Queue 2. Linked List Representation of Queue </a:t>
            </a:r>
            <a:endParaRPr lang="en-US"/>
          </a:p>
          <a:p>
            <a:pPr marL="171450" indent="-171450">
              <a:lnSpc>
                <a:spcPct val="90000"/>
              </a:lnSpc>
              <a:spcBef>
                <a:spcPts val="750"/>
              </a:spcBef>
              <a:buClr>
                <a:schemeClr val="dk1"/>
              </a:buClr>
              <a:buSzPct val="100000"/>
            </a:pPr>
            <a:r>
              <a:rPr lang="en-US" b="1"/>
              <a:t>Array representation of Queue </a:t>
            </a:r>
            <a:endParaRPr lang="en-US" b="1"/>
          </a:p>
          <a:p>
            <a:pPr marL="171450" indent="-171450">
              <a:lnSpc>
                <a:spcPct val="90000"/>
              </a:lnSpc>
              <a:spcBef>
                <a:spcPts val="750"/>
              </a:spcBef>
              <a:buClr>
                <a:schemeClr val="dk1"/>
              </a:buClr>
              <a:buSzPct val="100000"/>
              <a:buChar char="•"/>
            </a:pPr>
            <a:r>
              <a:rPr lang="en-US"/>
              <a:t>A queue is maintained by a </a:t>
            </a:r>
            <a:endParaRPr lang="en-US"/>
          </a:p>
          <a:p>
            <a:pPr marL="514350" lvl="1" indent="-171450">
              <a:lnSpc>
                <a:spcPct val="90000"/>
              </a:lnSpc>
              <a:spcBef>
                <a:spcPts val="375"/>
              </a:spcBef>
              <a:buClr>
                <a:schemeClr val="dk1"/>
              </a:buClr>
              <a:buSzPct val="100000"/>
              <a:buChar char="•"/>
            </a:pPr>
            <a:r>
              <a:rPr lang="en-US" sz="2100"/>
              <a:t>linear array QUEUE </a:t>
            </a:r>
            <a:endParaRPr lang="en-US" sz="2100"/>
          </a:p>
          <a:p>
            <a:pPr marL="514350" lvl="1" indent="-171450">
              <a:lnSpc>
                <a:spcPct val="90000"/>
              </a:lnSpc>
              <a:spcBef>
                <a:spcPts val="375"/>
              </a:spcBef>
              <a:buClr>
                <a:schemeClr val="dk1"/>
              </a:buClr>
              <a:buSzPct val="100000"/>
              <a:buChar char="•"/>
            </a:pPr>
            <a:r>
              <a:rPr lang="en-US"/>
              <a:t>Two pointer variable </a:t>
            </a:r>
            <a:endParaRPr lang="en-US"/>
          </a:p>
          <a:p>
            <a:pPr marL="857250" lvl="2" indent="-171450">
              <a:lnSpc>
                <a:spcPct val="90000"/>
              </a:lnSpc>
              <a:spcBef>
                <a:spcPts val="375"/>
              </a:spcBef>
              <a:buClr>
                <a:schemeClr val="dk1"/>
              </a:buClr>
              <a:buSzPct val="100000"/>
              <a:buChar char="•"/>
            </a:pPr>
            <a:r>
              <a:rPr lang="en-US"/>
              <a:t>FRONT : Containing the location of the front element of the queue</a:t>
            </a:r>
            <a:endParaRPr lang="en-US"/>
          </a:p>
          <a:p>
            <a:pPr marL="857250" lvl="2" indent="-171450">
              <a:lnSpc>
                <a:spcPct val="90000"/>
              </a:lnSpc>
              <a:spcBef>
                <a:spcPts val="375"/>
              </a:spcBef>
              <a:buClr>
                <a:schemeClr val="dk1"/>
              </a:buClr>
              <a:buSzPct val="100000"/>
              <a:buChar char="•"/>
            </a:pPr>
            <a:r>
              <a:rPr lang="en-US"/>
              <a:t>REAR : Containing </a:t>
            </a:r>
            <a:endParaRPr lang="en-US"/>
          </a:p>
          <a:p>
            <a:pPr marL="171450" indent="-171450">
              <a:lnSpc>
                <a:spcPct val="90000"/>
              </a:lnSpc>
              <a:spcBef>
                <a:spcPts val="750"/>
              </a:spcBef>
              <a:buClr>
                <a:schemeClr val="dk1"/>
              </a:buClr>
              <a:buSzPct val="100000"/>
              <a:buChar char="•"/>
            </a:pPr>
            <a:r>
              <a:rPr lang="en-US"/>
              <a:t>FRONT == NULL indicates that the queue is empty </a:t>
            </a:r>
            <a:endParaRPr lang="en-US"/>
          </a:p>
          <a:p>
            <a:pPr marL="171450" indent="-58420">
              <a:lnSpc>
                <a:spcPct val="90000"/>
              </a:lnSpc>
              <a:spcBef>
                <a:spcPts val="750"/>
              </a:spcBef>
              <a:buClr>
                <a:schemeClr val="dk1"/>
              </a:buClr>
              <a:buSzPct val="100000"/>
            </a:pPr>
          </a:p>
        </p:txBody>
      </p:sp>
      <p:pic>
        <p:nvPicPr>
          <p:cNvPr id="310" name="Google Shape;310;p17"/>
          <p:cNvPicPr preferRelativeResize="0"/>
          <p:nvPr/>
        </p:nvPicPr>
        <p:blipFill rotWithShape="1">
          <a:blip r:embed="rId1"/>
          <a:srcRect t="34290"/>
          <a:stretch>
            <a:fillRect/>
          </a:stretch>
        </p:blipFill>
        <p:spPr>
          <a:xfrm>
            <a:off x="959812" y="3967498"/>
            <a:ext cx="6234705" cy="1793936"/>
          </a:xfrm>
          <a:prstGeom prst="rect">
            <a:avLst/>
          </a:prstGeom>
          <a:noFill/>
          <a:ln>
            <a:noFill/>
          </a:ln>
        </p:spPr>
      </p:pic>
      <p:pic>
        <p:nvPicPr>
          <p:cNvPr id="311" name="Google Shape;311;p17"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8"/>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b="1"/>
              <a:t>Enqueue Operation</a:t>
            </a:r>
            <a:endParaRPr b="1"/>
          </a:p>
        </p:txBody>
      </p:sp>
      <p:pic>
        <p:nvPicPr>
          <p:cNvPr id="317" name="Google Shape;317;p18"/>
          <p:cNvPicPr preferRelativeResize="0"/>
          <p:nvPr/>
        </p:nvPicPr>
        <p:blipFill rotWithShape="1">
          <a:blip r:embed="rId1"/>
          <a:srcRect/>
          <a:stretch>
            <a:fillRect/>
          </a:stretch>
        </p:blipFill>
        <p:spPr>
          <a:xfrm>
            <a:off x="1291053" y="2130703"/>
            <a:ext cx="6195597" cy="3767654"/>
          </a:xfrm>
          <a:prstGeom prst="rect">
            <a:avLst/>
          </a:prstGeom>
          <a:noFill/>
          <a:ln>
            <a:noFill/>
          </a:ln>
        </p:spPr>
      </p:pic>
      <p:pic>
        <p:nvPicPr>
          <p:cNvPr id="318" name="Google Shape;318;p18"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title"/>
          </p:nvPr>
        </p:nvSpPr>
        <p:spPr>
          <a:xfrm>
            <a:off x="594370" y="617225"/>
            <a:ext cx="7886700" cy="477983"/>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b="1" dirty="0"/>
              <a:t>Algorithm for Insertion in Queue</a:t>
            </a:r>
            <a:endParaRPr b="1" dirty="0"/>
          </a:p>
        </p:txBody>
      </p:sp>
      <p:sp>
        <p:nvSpPr>
          <p:cNvPr id="324" name="Google Shape;324;p19"/>
          <p:cNvSpPr txBox="1">
            <a:spLocks noGrp="1"/>
          </p:cNvSpPr>
          <p:nvPr>
            <p:ph type="body" idx="1"/>
          </p:nvPr>
        </p:nvSpPr>
        <p:spPr>
          <a:xfrm>
            <a:off x="670214" y="1470312"/>
            <a:ext cx="3886200" cy="4854288"/>
          </a:xfrm>
          <a:prstGeom prst="rect">
            <a:avLst/>
          </a:prstGeom>
          <a:noFill/>
          <a:ln>
            <a:noFill/>
          </a:ln>
        </p:spPr>
        <p:txBody>
          <a:bodyPr spcFirstLastPara="1" wrap="square" lIns="68569" tIns="34275" rIns="68569" bIns="34275" anchor="t" anchorCtr="0">
            <a:noAutofit/>
          </a:bodyPr>
          <a:lstStyle/>
          <a:p>
            <a:pPr marL="171450" indent="-171450">
              <a:lnSpc>
                <a:spcPct val="90000"/>
              </a:lnSpc>
              <a:buClr>
                <a:schemeClr val="dk1"/>
              </a:buClr>
              <a:buSzPts val="1900"/>
            </a:pPr>
            <a:r>
              <a:rPr lang="en-US" sz="1350" b="1" dirty="0"/>
              <a:t>QINSERT(QUEUE,N,FRONT,REAR,ITEM)</a:t>
            </a:r>
            <a:endParaRPr sz="1350" dirty="0"/>
          </a:p>
          <a:p>
            <a:pPr marL="171450" indent="-171450">
              <a:lnSpc>
                <a:spcPct val="90000"/>
              </a:lnSpc>
              <a:spcBef>
                <a:spcPts val="750"/>
              </a:spcBef>
              <a:buClr>
                <a:schemeClr val="dk1"/>
              </a:buClr>
              <a:buSzPts val="1900"/>
            </a:pPr>
            <a:r>
              <a:rPr lang="en-US" sz="1350" b="1" dirty="0"/>
              <a:t>This procedure inserts an element ITEM into a queue</a:t>
            </a:r>
            <a:endParaRPr sz="1350" dirty="0"/>
          </a:p>
          <a:p>
            <a:pPr marL="171450" indent="-171450">
              <a:lnSpc>
                <a:spcPct val="90000"/>
              </a:lnSpc>
              <a:spcBef>
                <a:spcPts val="750"/>
              </a:spcBef>
              <a:buClr>
                <a:schemeClr val="dk1"/>
              </a:buClr>
              <a:buSzPts val="1900"/>
            </a:pPr>
            <a:r>
              <a:rPr lang="en-US" sz="1350" dirty="0"/>
              <a:t>1.  [Queue already filled?]</a:t>
            </a:r>
            <a:endParaRPr sz="1350" dirty="0"/>
          </a:p>
          <a:p>
            <a:pPr marL="171450" indent="-171450">
              <a:lnSpc>
                <a:spcPct val="90000"/>
              </a:lnSpc>
              <a:spcBef>
                <a:spcPts val="750"/>
              </a:spcBef>
              <a:buClr>
                <a:schemeClr val="dk1"/>
              </a:buClr>
              <a:buSzPts val="1900"/>
            </a:pPr>
            <a:r>
              <a:rPr lang="en-US" sz="1350" dirty="0"/>
              <a:t>    If FRONT = 1 </a:t>
            </a:r>
            <a:r>
              <a:rPr lang="en-US" sz="1350" b="1" dirty="0">
                <a:solidFill>
                  <a:srgbClr val="FF0000"/>
                </a:solidFill>
              </a:rPr>
              <a:t>and</a:t>
            </a:r>
            <a:r>
              <a:rPr lang="en-US" sz="1350" dirty="0"/>
              <a:t> REAR = N </a:t>
            </a:r>
            <a:r>
              <a:rPr lang="en-US" sz="1350" b="1" dirty="0">
                <a:solidFill>
                  <a:srgbClr val="FF0000"/>
                </a:solidFill>
              </a:rPr>
              <a:t>or </a:t>
            </a:r>
            <a:r>
              <a:rPr lang="en-US" sz="1350" dirty="0"/>
              <a:t>if</a:t>
            </a:r>
            <a:r>
              <a:rPr lang="en-US" sz="1350" b="1" dirty="0">
                <a:solidFill>
                  <a:srgbClr val="FF0000"/>
                </a:solidFill>
              </a:rPr>
              <a:t> </a:t>
            </a:r>
            <a:r>
              <a:rPr lang="en-US" sz="1350" dirty="0"/>
              <a:t>FRONT = REAR + 1 then  </a:t>
            </a:r>
            <a:endParaRPr lang="en-US" sz="1350" dirty="0"/>
          </a:p>
          <a:p>
            <a:pPr marL="171450" indent="-171450">
              <a:lnSpc>
                <a:spcPct val="90000"/>
              </a:lnSpc>
              <a:spcBef>
                <a:spcPts val="750"/>
              </a:spcBef>
              <a:buClr>
                <a:schemeClr val="dk1"/>
              </a:buClr>
              <a:buSzPts val="1900"/>
            </a:pPr>
            <a:r>
              <a:rPr lang="en-US" sz="1350" dirty="0"/>
              <a:t>		Print: Overflow and Exit</a:t>
            </a:r>
            <a:endParaRPr sz="1350" dirty="0"/>
          </a:p>
          <a:p>
            <a:pPr marL="171450" indent="-171450">
              <a:lnSpc>
                <a:spcPct val="90000"/>
              </a:lnSpc>
              <a:spcBef>
                <a:spcPts val="750"/>
              </a:spcBef>
              <a:buClr>
                <a:schemeClr val="dk1"/>
              </a:buClr>
              <a:buSzPts val="1900"/>
            </a:pPr>
            <a:r>
              <a:rPr lang="en-US" sz="1350" dirty="0"/>
              <a:t>2.  [Find new value of REAR]	</a:t>
            </a:r>
            <a:endParaRPr sz="1350" dirty="0"/>
          </a:p>
          <a:p>
            <a:pPr marL="171450" indent="-171450">
              <a:lnSpc>
                <a:spcPct val="90000"/>
              </a:lnSpc>
              <a:spcBef>
                <a:spcPts val="750"/>
              </a:spcBef>
              <a:buClr>
                <a:schemeClr val="dk1"/>
              </a:buClr>
              <a:buSzPts val="1900"/>
            </a:pPr>
            <a:r>
              <a:rPr lang="en-US" sz="1350" dirty="0"/>
              <a:t>    If FRONT = NULL </a:t>
            </a:r>
            <a:r>
              <a:rPr lang="en-US" sz="1350" b="1" dirty="0">
                <a:solidFill>
                  <a:srgbClr val="FF0000"/>
                </a:solidFill>
              </a:rPr>
              <a:t>then</a:t>
            </a:r>
            <a:r>
              <a:rPr lang="en-US" sz="1350" dirty="0"/>
              <a:t>  [Queue initially empty]</a:t>
            </a:r>
            <a:endParaRPr sz="1350" dirty="0"/>
          </a:p>
          <a:p>
            <a:pPr marL="171450" indent="-171450">
              <a:lnSpc>
                <a:spcPct val="90000"/>
              </a:lnSpc>
              <a:spcBef>
                <a:spcPts val="750"/>
              </a:spcBef>
              <a:buClr>
                <a:schemeClr val="dk1"/>
              </a:buClr>
              <a:buSzPts val="1900"/>
            </a:pPr>
            <a:r>
              <a:rPr lang="en-US" sz="1350" dirty="0"/>
              <a:t>		Set FRONT = 1 and REAR = 1</a:t>
            </a:r>
            <a:endParaRPr sz="1350" dirty="0"/>
          </a:p>
          <a:p>
            <a:pPr marL="171450" indent="-171450">
              <a:lnSpc>
                <a:spcPct val="90000"/>
              </a:lnSpc>
              <a:spcBef>
                <a:spcPts val="750"/>
              </a:spcBef>
              <a:buClr>
                <a:schemeClr val="dk1"/>
              </a:buClr>
              <a:buSzPts val="1900"/>
            </a:pPr>
            <a:r>
              <a:rPr lang="en-US" sz="1350" dirty="0"/>
              <a:t>	  Else If REAR = N then </a:t>
            </a:r>
            <a:endParaRPr sz="1350" dirty="0"/>
          </a:p>
          <a:p>
            <a:pPr marL="171450" indent="-171450">
              <a:lnSpc>
                <a:spcPct val="90000"/>
              </a:lnSpc>
              <a:spcBef>
                <a:spcPts val="750"/>
              </a:spcBef>
              <a:buClr>
                <a:schemeClr val="dk1"/>
              </a:buClr>
              <a:buSzPts val="1900"/>
            </a:pPr>
            <a:r>
              <a:rPr lang="en-US" sz="1350" dirty="0"/>
              <a:t>		Set REAR = 1 </a:t>
            </a:r>
            <a:endParaRPr sz="1350" dirty="0"/>
          </a:p>
          <a:p>
            <a:pPr marL="171450" indent="-171450">
              <a:lnSpc>
                <a:spcPct val="90000"/>
              </a:lnSpc>
              <a:spcBef>
                <a:spcPts val="750"/>
              </a:spcBef>
              <a:buClr>
                <a:schemeClr val="dk1"/>
              </a:buClr>
              <a:buSzPts val="1900"/>
            </a:pPr>
            <a:r>
              <a:rPr lang="en-US" sz="1350" dirty="0"/>
              <a:t>	   Else </a:t>
            </a:r>
            <a:endParaRPr sz="1350" dirty="0"/>
          </a:p>
          <a:p>
            <a:pPr marL="171450" indent="-171450">
              <a:lnSpc>
                <a:spcPct val="90000"/>
              </a:lnSpc>
              <a:spcBef>
                <a:spcPts val="750"/>
              </a:spcBef>
              <a:buClr>
                <a:schemeClr val="dk1"/>
              </a:buClr>
              <a:buSzPts val="1900"/>
            </a:pPr>
            <a:r>
              <a:rPr lang="en-US" sz="1350" dirty="0"/>
              <a:t>		Set REAR = REAR + 1</a:t>
            </a:r>
            <a:endParaRPr sz="1350" dirty="0"/>
          </a:p>
          <a:p>
            <a:pPr marL="171450" indent="-171450">
              <a:lnSpc>
                <a:spcPct val="90000"/>
              </a:lnSpc>
              <a:spcBef>
                <a:spcPts val="750"/>
              </a:spcBef>
              <a:buClr>
                <a:schemeClr val="dk1"/>
              </a:buClr>
              <a:buSzPts val="1900"/>
            </a:pPr>
            <a:r>
              <a:rPr lang="en-US" sz="1350" dirty="0"/>
              <a:t>       [End of if structure]</a:t>
            </a:r>
            <a:endParaRPr sz="1350" dirty="0"/>
          </a:p>
          <a:p>
            <a:pPr marL="171450" indent="-171450">
              <a:lnSpc>
                <a:spcPct val="90000"/>
              </a:lnSpc>
              <a:spcBef>
                <a:spcPts val="750"/>
              </a:spcBef>
              <a:buClr>
                <a:schemeClr val="dk1"/>
              </a:buClr>
              <a:buSzPts val="1900"/>
            </a:pPr>
            <a:r>
              <a:rPr lang="en-US" sz="1350" dirty="0"/>
              <a:t>[3] Set QUEUE[REAR] = ITEM [This inserts new element]</a:t>
            </a:r>
            <a:endParaRPr sz="1350" dirty="0"/>
          </a:p>
          <a:p>
            <a:pPr marL="171450" indent="-171450">
              <a:lnSpc>
                <a:spcPct val="90000"/>
              </a:lnSpc>
              <a:spcBef>
                <a:spcPts val="750"/>
              </a:spcBef>
              <a:buClr>
                <a:schemeClr val="dk1"/>
              </a:buClr>
              <a:buSzPts val="1900"/>
            </a:pPr>
            <a:r>
              <a:rPr lang="en-US" sz="1350" dirty="0"/>
              <a:t>[4] Exit </a:t>
            </a:r>
            <a:endParaRPr sz="1350" dirty="0"/>
          </a:p>
        </p:txBody>
      </p:sp>
      <p:pic>
        <p:nvPicPr>
          <p:cNvPr id="325" name="Google Shape;325;p19"/>
          <p:cNvPicPr preferRelativeResize="0">
            <a:picLocks noGrp="1"/>
          </p:cNvPicPr>
          <p:nvPr>
            <p:ph type="body" idx="2"/>
          </p:nvPr>
        </p:nvPicPr>
        <p:blipFill rotWithShape="1">
          <a:blip r:embed="rId1"/>
          <a:srcRect/>
          <a:stretch>
            <a:fillRect/>
          </a:stretch>
        </p:blipFill>
        <p:spPr>
          <a:xfrm>
            <a:off x="5029200" y="3352800"/>
            <a:ext cx="3886200" cy="1030045"/>
          </a:xfrm>
          <a:prstGeom prst="rect">
            <a:avLst/>
          </a:prstGeom>
          <a:noFill/>
          <a:ln>
            <a:noFill/>
          </a:ln>
        </p:spPr>
      </p:pic>
      <p:pic>
        <p:nvPicPr>
          <p:cNvPr id="326" name="Google Shape;326;p19"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0"/>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b="1"/>
              <a:t>Dequeue Operation</a:t>
            </a:r>
            <a:endParaRPr b="1"/>
          </a:p>
        </p:txBody>
      </p:sp>
      <p:pic>
        <p:nvPicPr>
          <p:cNvPr id="332" name="Google Shape;332;p20"/>
          <p:cNvPicPr preferRelativeResize="0"/>
          <p:nvPr/>
        </p:nvPicPr>
        <p:blipFill rotWithShape="1">
          <a:blip r:embed="rId1"/>
          <a:srcRect/>
          <a:stretch>
            <a:fillRect/>
          </a:stretch>
        </p:blipFill>
        <p:spPr>
          <a:xfrm>
            <a:off x="1356005" y="2016392"/>
            <a:ext cx="6200169" cy="3881965"/>
          </a:xfrm>
          <a:prstGeom prst="rect">
            <a:avLst/>
          </a:prstGeom>
          <a:noFill/>
          <a:ln>
            <a:noFill/>
          </a:ln>
        </p:spPr>
      </p:pic>
      <p:pic>
        <p:nvPicPr>
          <p:cNvPr id="333" name="Google Shape;333;p20"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5"/>
          <p:cNvSpPr txBox="1">
            <a:spLocks noGrp="1"/>
          </p:cNvSpPr>
          <p:nvPr>
            <p:ph type="title"/>
          </p:nvPr>
        </p:nvSpPr>
        <p:spPr>
          <a:xfrm>
            <a:off x="1066800" y="914400"/>
            <a:ext cx="7277100" cy="9906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panose="02020603050405020304"/>
              <a:buNone/>
            </a:pPr>
            <a:r>
              <a:rPr lang="en-IN" sz="3600" b="1" dirty="0">
                <a:latin typeface="Times New Roman" panose="02020603050405020304"/>
                <a:ea typeface="Times New Roman" panose="02020603050405020304"/>
                <a:cs typeface="Times New Roman" panose="02020603050405020304"/>
                <a:sym typeface="Times New Roman" panose="02020603050405020304"/>
              </a:rPr>
              <a:t>Why do we need arrays?</a:t>
            </a:r>
            <a:br>
              <a:rPr lang="en-IN" sz="2400" b="1" dirty="0">
                <a:latin typeface="Times New Roman" panose="02020603050405020304"/>
                <a:ea typeface="Times New Roman" panose="02020603050405020304"/>
                <a:cs typeface="Times New Roman" panose="02020603050405020304"/>
                <a:sym typeface="Times New Roman" panose="02020603050405020304"/>
              </a:rPr>
            </a:br>
            <a:endParaRPr sz="24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39" name="Google Shape;239;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Arrays are best for storing multiple values in a single variable</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Arrays are better at processing many values easily and quickly</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Sorting and searching the values is easier in arrays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76200" algn="l" rtl="0">
              <a:lnSpc>
                <a:spcPct val="90000"/>
              </a:lnSpc>
              <a:spcBef>
                <a:spcPts val="100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1"/>
          <p:cNvSpPr txBox="1">
            <a:spLocks noGrp="1"/>
          </p:cNvSpPr>
          <p:nvPr>
            <p:ph type="title"/>
          </p:nvPr>
        </p:nvSpPr>
        <p:spPr>
          <a:xfrm>
            <a:off x="628650" y="983368"/>
            <a:ext cx="7886700" cy="669704"/>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b="1" dirty="0"/>
              <a:t>Algorithm to Delete from Q</a:t>
            </a:r>
            <a:endParaRPr b="1"/>
          </a:p>
        </p:txBody>
      </p:sp>
      <p:sp>
        <p:nvSpPr>
          <p:cNvPr id="339" name="Google Shape;339;p21"/>
          <p:cNvSpPr txBox="1">
            <a:spLocks noGrp="1"/>
          </p:cNvSpPr>
          <p:nvPr>
            <p:ph type="body" idx="1"/>
          </p:nvPr>
        </p:nvSpPr>
        <p:spPr>
          <a:xfrm>
            <a:off x="628650" y="1775973"/>
            <a:ext cx="7886700" cy="4320027"/>
          </a:xfrm>
          <a:prstGeom prst="rect">
            <a:avLst/>
          </a:prstGeom>
          <a:noFill/>
          <a:ln>
            <a:noFill/>
          </a:ln>
        </p:spPr>
        <p:txBody>
          <a:bodyPr spcFirstLastPara="1" wrap="square" lIns="68569" tIns="34275" rIns="68569" bIns="34275" anchor="t" anchorCtr="0">
            <a:noAutofit/>
          </a:bodyPr>
          <a:lstStyle/>
          <a:p>
            <a:pPr marL="171450" indent="-171450">
              <a:lnSpc>
                <a:spcPct val="90000"/>
              </a:lnSpc>
              <a:buClr>
                <a:schemeClr val="dk1"/>
              </a:buClr>
              <a:buSzPts val="2000"/>
            </a:pPr>
            <a:r>
              <a:rPr lang="en-US" sz="1500" b="1" dirty="0"/>
              <a:t>QDELETE(QUEUE,N,FRONT,REAR,ITEM)</a:t>
            </a:r>
            <a:endParaRPr dirty="0"/>
          </a:p>
          <a:p>
            <a:pPr marL="171450" indent="-171450">
              <a:lnSpc>
                <a:spcPct val="90000"/>
              </a:lnSpc>
              <a:spcBef>
                <a:spcPts val="750"/>
              </a:spcBef>
              <a:buClr>
                <a:schemeClr val="dk1"/>
              </a:buClr>
              <a:buSzPts val="2000"/>
            </a:pPr>
            <a:r>
              <a:rPr lang="en-US" sz="1500" b="1" dirty="0"/>
              <a:t>This procedure deletes an element from a queue and assigns it to the variable ITEM</a:t>
            </a:r>
            <a:endParaRPr dirty="0"/>
          </a:p>
          <a:p>
            <a:pPr marL="171450" indent="-171450">
              <a:lnSpc>
                <a:spcPct val="90000"/>
              </a:lnSpc>
              <a:spcBef>
                <a:spcPts val="750"/>
              </a:spcBef>
              <a:buClr>
                <a:schemeClr val="dk1"/>
              </a:buClr>
              <a:buSzPts val="2000"/>
            </a:pPr>
            <a:r>
              <a:rPr lang="en-US" sz="1500" dirty="0"/>
              <a:t>[1]  [Queue already empty?]</a:t>
            </a:r>
            <a:endParaRPr dirty="0"/>
          </a:p>
          <a:p>
            <a:pPr marL="171450" indent="-171450">
              <a:lnSpc>
                <a:spcPct val="90000"/>
              </a:lnSpc>
              <a:spcBef>
                <a:spcPts val="750"/>
              </a:spcBef>
              <a:buClr>
                <a:schemeClr val="dk1"/>
              </a:buClr>
              <a:buSzPts val="2000"/>
            </a:pPr>
            <a:r>
              <a:rPr lang="en-US" sz="1500" dirty="0"/>
              <a:t>       If FRONT = NULL then  Print: Underflow and Exit</a:t>
            </a:r>
            <a:endParaRPr dirty="0"/>
          </a:p>
          <a:p>
            <a:pPr marL="171450" indent="-171450">
              <a:lnSpc>
                <a:spcPct val="90000"/>
              </a:lnSpc>
              <a:spcBef>
                <a:spcPts val="750"/>
              </a:spcBef>
              <a:buClr>
                <a:schemeClr val="dk1"/>
              </a:buClr>
              <a:buSzPts val="2000"/>
            </a:pPr>
            <a:r>
              <a:rPr lang="en-US" sz="1500" dirty="0"/>
              <a:t>[2] Set  ITEM = QUEUE[FRONT] </a:t>
            </a:r>
            <a:endParaRPr dirty="0"/>
          </a:p>
          <a:p>
            <a:pPr marL="171450" indent="-171450">
              <a:lnSpc>
                <a:spcPct val="90000"/>
              </a:lnSpc>
              <a:spcBef>
                <a:spcPts val="750"/>
              </a:spcBef>
              <a:buClr>
                <a:schemeClr val="dk1"/>
              </a:buClr>
              <a:buSzPts val="2000"/>
            </a:pPr>
            <a:r>
              <a:rPr lang="en-US" sz="1500" dirty="0"/>
              <a:t>[3] [Find new value of FRONT]</a:t>
            </a:r>
            <a:endParaRPr dirty="0"/>
          </a:p>
          <a:p>
            <a:pPr marL="171450" indent="-171450">
              <a:lnSpc>
                <a:spcPct val="90000"/>
              </a:lnSpc>
              <a:spcBef>
                <a:spcPts val="750"/>
              </a:spcBef>
              <a:buClr>
                <a:schemeClr val="dk1"/>
              </a:buClr>
              <a:buSzPts val="2000"/>
            </a:pPr>
            <a:r>
              <a:rPr lang="en-US" sz="1500" dirty="0"/>
              <a:t>          If FRONT = REAR  </a:t>
            </a:r>
            <a:r>
              <a:rPr lang="en-US" sz="1500" b="1" dirty="0">
                <a:solidFill>
                  <a:srgbClr val="FF0000"/>
                </a:solidFill>
              </a:rPr>
              <a:t>then</a:t>
            </a:r>
            <a:r>
              <a:rPr lang="en-US" sz="1500" dirty="0"/>
              <a:t>  [Queue has only one element to start]</a:t>
            </a:r>
            <a:endParaRPr dirty="0"/>
          </a:p>
          <a:p>
            <a:pPr marL="171450" indent="-171450">
              <a:lnSpc>
                <a:spcPct val="90000"/>
              </a:lnSpc>
              <a:spcBef>
                <a:spcPts val="750"/>
              </a:spcBef>
              <a:buClr>
                <a:schemeClr val="dk1"/>
              </a:buClr>
              <a:buSzPts val="2000"/>
            </a:pPr>
            <a:r>
              <a:rPr lang="en-US" sz="1500" dirty="0"/>
              <a:t>			Set FRONT = NULL  and REAR = NULL</a:t>
            </a:r>
            <a:endParaRPr dirty="0"/>
          </a:p>
          <a:p>
            <a:pPr marL="171450" indent="-171450">
              <a:lnSpc>
                <a:spcPct val="90000"/>
              </a:lnSpc>
              <a:spcBef>
                <a:spcPts val="750"/>
              </a:spcBef>
              <a:buClr>
                <a:schemeClr val="dk1"/>
              </a:buClr>
              <a:buSzPts val="2000"/>
            </a:pPr>
            <a:r>
              <a:rPr lang="en-US" sz="1500" dirty="0"/>
              <a:t>	       Else If FRONT = N </a:t>
            </a:r>
            <a:r>
              <a:rPr lang="en-US" sz="1500" b="1" dirty="0">
                <a:solidFill>
                  <a:srgbClr val="FF0000"/>
                </a:solidFill>
              </a:rPr>
              <a:t>then </a:t>
            </a:r>
            <a:endParaRPr sz="1500" b="1" dirty="0">
              <a:solidFill>
                <a:srgbClr val="FF0000"/>
              </a:solidFill>
            </a:endParaRPr>
          </a:p>
          <a:p>
            <a:pPr marL="171450" indent="-171450">
              <a:lnSpc>
                <a:spcPct val="90000"/>
              </a:lnSpc>
              <a:spcBef>
                <a:spcPts val="750"/>
              </a:spcBef>
              <a:buClr>
                <a:schemeClr val="dk1"/>
              </a:buClr>
              <a:buSzPts val="2000"/>
            </a:pPr>
            <a:r>
              <a:rPr lang="en-US" sz="1500" dirty="0"/>
              <a:t>			Set FRONT  = 1 </a:t>
            </a:r>
            <a:endParaRPr dirty="0"/>
          </a:p>
          <a:p>
            <a:pPr marL="171450" indent="-171450">
              <a:lnSpc>
                <a:spcPct val="90000"/>
              </a:lnSpc>
              <a:spcBef>
                <a:spcPts val="750"/>
              </a:spcBef>
              <a:buClr>
                <a:schemeClr val="dk1"/>
              </a:buClr>
              <a:buSzPts val="2000"/>
            </a:pPr>
            <a:r>
              <a:rPr lang="en-US" sz="1500" dirty="0"/>
              <a:t>		Else </a:t>
            </a:r>
            <a:endParaRPr dirty="0"/>
          </a:p>
          <a:p>
            <a:pPr marL="171450" indent="-171450">
              <a:lnSpc>
                <a:spcPct val="90000"/>
              </a:lnSpc>
              <a:spcBef>
                <a:spcPts val="750"/>
              </a:spcBef>
              <a:buClr>
                <a:schemeClr val="dk1"/>
              </a:buClr>
              <a:buSzPts val="2000"/>
            </a:pPr>
            <a:r>
              <a:rPr lang="en-US" sz="1500" dirty="0"/>
              <a:t>			Set FRONT  = FRONT  + 1</a:t>
            </a:r>
            <a:endParaRPr dirty="0"/>
          </a:p>
          <a:p>
            <a:pPr marL="171450" indent="-171450">
              <a:lnSpc>
                <a:spcPct val="90000"/>
              </a:lnSpc>
              <a:spcBef>
                <a:spcPts val="750"/>
              </a:spcBef>
              <a:buClr>
                <a:schemeClr val="dk1"/>
              </a:buClr>
              <a:buSzPts val="2000"/>
            </a:pPr>
            <a:r>
              <a:rPr lang="en-US" sz="1500" dirty="0"/>
              <a:t>[4] Exit </a:t>
            </a:r>
            <a:endParaRPr dirty="0"/>
          </a:p>
        </p:txBody>
      </p:sp>
      <p:pic>
        <p:nvPicPr>
          <p:cNvPr id="340" name="Google Shape;340;p21" descr="C:\Users\HP 250 G5\Desktop\wn.png"/>
          <p:cNvPicPr preferRelativeResize="0"/>
          <p:nvPr/>
        </p:nvPicPr>
        <p:blipFill rotWithShape="1">
          <a:blip r:embed="rId1"/>
          <a:srcRect/>
          <a:stretch>
            <a:fillRect/>
          </a:stretch>
        </p:blipFill>
        <p:spPr>
          <a:xfrm>
            <a:off x="7819753" y="856217"/>
            <a:ext cx="1322634" cy="47085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2"/>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b="1"/>
              <a:t>Linked List Representation of Queue </a:t>
            </a:r>
            <a:endParaRPr b="1"/>
          </a:p>
        </p:txBody>
      </p:sp>
      <p:sp>
        <p:nvSpPr>
          <p:cNvPr id="346" name="Google Shape;346;p22"/>
          <p:cNvSpPr txBox="1">
            <a:spLocks noGrp="1"/>
          </p:cNvSpPr>
          <p:nvPr>
            <p:ph type="body" idx="4294967295"/>
          </p:nvPr>
        </p:nvSpPr>
        <p:spPr>
          <a:xfrm>
            <a:off x="783772" y="2032908"/>
            <a:ext cx="7974874" cy="3220130"/>
          </a:xfrm>
          <a:prstGeom prst="rect">
            <a:avLst/>
          </a:prstGeom>
          <a:noFill/>
          <a:ln>
            <a:noFill/>
          </a:ln>
        </p:spPr>
        <p:txBody>
          <a:bodyPr spcFirstLastPara="1" wrap="square" lIns="68569" tIns="34275" rIns="68569" bIns="34275" anchor="t" anchorCtr="0">
            <a:normAutofit/>
          </a:bodyPr>
          <a:lstStyle/>
          <a:p>
            <a:pPr marL="171450" indent="-171450" algn="just">
              <a:lnSpc>
                <a:spcPct val="90000"/>
              </a:lnSpc>
              <a:buClr>
                <a:schemeClr val="dk1"/>
              </a:buClr>
              <a:buSzPts val="2800"/>
              <a:buChar char="•"/>
            </a:pPr>
            <a:r>
              <a:rPr lang="en-US"/>
              <a:t>A linked queue is a queue implemented as linked list with two pointer variable FRONT and REAR pointing to the nodes which is in the FRONT and REAR of the queue </a:t>
            </a:r>
            <a:endParaRPr lang="en-US"/>
          </a:p>
          <a:p>
            <a:pPr marL="171450" indent="-171450" algn="just">
              <a:lnSpc>
                <a:spcPct val="90000"/>
              </a:lnSpc>
              <a:spcBef>
                <a:spcPts val="750"/>
              </a:spcBef>
              <a:buClr>
                <a:schemeClr val="dk1"/>
              </a:buClr>
              <a:buSzPts val="2800"/>
              <a:buChar char="•"/>
            </a:pPr>
            <a:r>
              <a:rPr lang="en-US"/>
              <a:t>The INFO fields of the list hold the elements of the queue</a:t>
            </a:r>
            <a:endParaRPr lang="en-US"/>
          </a:p>
          <a:p>
            <a:pPr marL="171450" indent="-171450" algn="just">
              <a:lnSpc>
                <a:spcPct val="90000"/>
              </a:lnSpc>
              <a:spcBef>
                <a:spcPts val="750"/>
              </a:spcBef>
              <a:buClr>
                <a:schemeClr val="dk1"/>
              </a:buClr>
              <a:buSzPts val="2800"/>
              <a:buChar char="•"/>
            </a:pPr>
            <a:r>
              <a:rPr lang="en-US"/>
              <a:t>The LINK fields hold pointers to the neighboring elements in the queue.</a:t>
            </a:r>
            <a:endParaRPr lang="en-US"/>
          </a:p>
        </p:txBody>
      </p:sp>
      <p:sp>
        <p:nvSpPr>
          <p:cNvPr id="347" name="Google Shape;347;p22"/>
          <p:cNvSpPr txBox="1">
            <a:spLocks noGrp="1"/>
          </p:cNvSpPr>
          <p:nvPr>
            <p:ph type="body" idx="4294967295"/>
          </p:nvPr>
        </p:nvSpPr>
        <p:spPr>
          <a:xfrm>
            <a:off x="0" y="1837135"/>
            <a:ext cx="4249341" cy="3421856"/>
          </a:xfrm>
          <a:prstGeom prst="rect">
            <a:avLst/>
          </a:prstGeom>
          <a:noFill/>
          <a:ln>
            <a:noFill/>
          </a:ln>
        </p:spPr>
        <p:txBody>
          <a:bodyPr spcFirstLastPara="1" wrap="square" lIns="68569" tIns="34275" rIns="68569" bIns="34275" anchor="t" anchorCtr="0">
            <a:normAutofit/>
          </a:bodyPr>
          <a:lstStyle/>
          <a:p>
            <a:pPr marL="171450" indent="-38100">
              <a:lnSpc>
                <a:spcPct val="90000"/>
              </a:lnSpc>
              <a:buClr>
                <a:schemeClr val="dk1"/>
              </a:buClr>
              <a:buSzPts val="2800"/>
            </a:pPr>
          </a:p>
          <a:p>
            <a:pPr marL="171450" indent="-38100">
              <a:lnSpc>
                <a:spcPct val="90000"/>
              </a:lnSpc>
              <a:spcBef>
                <a:spcPts val="750"/>
              </a:spcBef>
              <a:buClr>
                <a:schemeClr val="dk1"/>
              </a:buClr>
              <a:buSzPts val="2800"/>
            </a:pPr>
          </a:p>
          <a:p>
            <a:pPr marL="171450" indent="-38100">
              <a:lnSpc>
                <a:spcPct val="90000"/>
              </a:lnSpc>
              <a:spcBef>
                <a:spcPts val="750"/>
              </a:spcBef>
              <a:buClr>
                <a:schemeClr val="dk1"/>
              </a:buClr>
              <a:buSzPts val="2800"/>
            </a:pPr>
          </a:p>
          <a:p>
            <a:pPr marL="171450" indent="-38100">
              <a:lnSpc>
                <a:spcPct val="90000"/>
              </a:lnSpc>
              <a:spcBef>
                <a:spcPts val="750"/>
              </a:spcBef>
              <a:buClr>
                <a:schemeClr val="dk1"/>
              </a:buClr>
              <a:buSzPts val="2800"/>
            </a:pPr>
          </a:p>
        </p:txBody>
      </p:sp>
      <p:pic>
        <p:nvPicPr>
          <p:cNvPr id="348" name="Google Shape;348;p22" descr="C:\Users\HP 250 G5\Desktop\wn.png"/>
          <p:cNvPicPr preferRelativeResize="0"/>
          <p:nvPr/>
        </p:nvPicPr>
        <p:blipFill rotWithShape="1">
          <a:blip r:embed="rId1"/>
          <a:srcRect/>
          <a:stretch>
            <a:fillRect/>
          </a:stretch>
        </p:blipFill>
        <p:spPr>
          <a:xfrm>
            <a:off x="7819753" y="856217"/>
            <a:ext cx="1322634" cy="47085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3"/>
          <p:cNvSpPr txBox="1">
            <a:spLocks noGrp="1"/>
          </p:cNvSpPr>
          <p:nvPr>
            <p:ph type="title"/>
          </p:nvPr>
        </p:nvSpPr>
        <p:spPr>
          <a:xfrm>
            <a:off x="1053193" y="703304"/>
            <a:ext cx="7886700" cy="994172"/>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r>
              <a:rPr lang="en-US" dirty="0"/>
              <a:t>Algorithm for Insertion in Linked Queue</a:t>
            </a:r>
            <a:endParaRPr dirty="0"/>
          </a:p>
        </p:txBody>
      </p:sp>
      <p:sp>
        <p:nvSpPr>
          <p:cNvPr id="354" name="Google Shape;354;p23"/>
          <p:cNvSpPr txBox="1">
            <a:spLocks noGrp="1"/>
          </p:cNvSpPr>
          <p:nvPr>
            <p:ph type="body" idx="1"/>
          </p:nvPr>
        </p:nvSpPr>
        <p:spPr>
          <a:xfrm>
            <a:off x="304799" y="1600200"/>
            <a:ext cx="5154707" cy="4495800"/>
          </a:xfrm>
          <a:prstGeom prst="rect">
            <a:avLst/>
          </a:prstGeom>
          <a:noFill/>
          <a:ln>
            <a:noFill/>
          </a:ln>
        </p:spPr>
        <p:txBody>
          <a:bodyPr spcFirstLastPara="1" wrap="square" lIns="68569" tIns="34275" rIns="68569" bIns="34275" anchor="t" anchorCtr="0">
            <a:normAutofit/>
          </a:bodyPr>
          <a:lstStyle/>
          <a:p>
            <a:pPr marL="0" indent="0">
              <a:lnSpc>
                <a:spcPct val="90000"/>
              </a:lnSpc>
              <a:buClr>
                <a:schemeClr val="dk1"/>
              </a:buClr>
              <a:buSzPct val="100000"/>
            </a:pPr>
            <a:r>
              <a:rPr lang="en-US" sz="1500" b="1" dirty="0"/>
              <a:t>LINKQ_INSERT (INFO, LINK, FRONT, REAR, AVAIL, ITEM)</a:t>
            </a:r>
            <a:endParaRPr dirty="0"/>
          </a:p>
          <a:p>
            <a:pPr marL="0" indent="0">
              <a:lnSpc>
                <a:spcPct val="90000"/>
              </a:lnSpc>
              <a:spcBef>
                <a:spcPts val="750"/>
              </a:spcBef>
              <a:buClr>
                <a:schemeClr val="dk1"/>
              </a:buClr>
              <a:buSzPct val="100000"/>
            </a:pPr>
            <a:r>
              <a:rPr lang="en-US" sz="1500" b="1" dirty="0"/>
              <a:t>This procedure inserts an ITEM into a linked queue</a:t>
            </a:r>
            <a:endParaRPr dirty="0"/>
          </a:p>
          <a:p>
            <a:pPr marL="342900" indent="-342900">
              <a:lnSpc>
                <a:spcPct val="90000"/>
              </a:lnSpc>
              <a:spcBef>
                <a:spcPts val="750"/>
              </a:spcBef>
              <a:buClr>
                <a:schemeClr val="dk1"/>
              </a:buClr>
              <a:buSzPct val="100000"/>
              <a:buAutoNum type="arabicPeriod"/>
            </a:pPr>
            <a:r>
              <a:rPr lang="en-US" sz="1500" dirty="0"/>
              <a:t>[Available space?] If AVAIL=NULL, then </a:t>
            </a:r>
            <a:endParaRPr lang="en-US" sz="1500" dirty="0"/>
          </a:p>
          <a:p>
            <a:pPr marL="0" indent="0">
              <a:lnSpc>
                <a:spcPct val="90000"/>
              </a:lnSpc>
              <a:spcBef>
                <a:spcPts val="750"/>
              </a:spcBef>
              <a:buClr>
                <a:schemeClr val="dk1"/>
              </a:buClr>
              <a:buSzPct val="100000"/>
            </a:pPr>
            <a:r>
              <a:rPr lang="en-US" sz="1500" dirty="0"/>
              <a:t>	Write OVERFLOW and Exit</a:t>
            </a:r>
            <a:endParaRPr dirty="0"/>
          </a:p>
          <a:p>
            <a:pPr marL="0" indent="0">
              <a:lnSpc>
                <a:spcPct val="90000"/>
              </a:lnSpc>
              <a:spcBef>
                <a:spcPts val="750"/>
              </a:spcBef>
              <a:buClr>
                <a:schemeClr val="dk1"/>
              </a:buClr>
              <a:buSzPct val="100000"/>
            </a:pPr>
            <a:r>
              <a:rPr lang="en-US" sz="1500" dirty="0"/>
              <a:t>2. [Remove first node from AVAIL list]</a:t>
            </a:r>
            <a:endParaRPr dirty="0"/>
          </a:p>
          <a:p>
            <a:pPr marL="0" indent="0">
              <a:lnSpc>
                <a:spcPct val="90000"/>
              </a:lnSpc>
              <a:spcBef>
                <a:spcPts val="750"/>
              </a:spcBef>
              <a:buClr>
                <a:schemeClr val="dk1"/>
              </a:buClr>
              <a:buSzPct val="100000"/>
            </a:pPr>
            <a:r>
              <a:rPr lang="en-US" sz="1500" dirty="0"/>
              <a:t>	Set NEW= AVAIL and AVAIL= LINK[AVAIL]</a:t>
            </a:r>
            <a:endParaRPr dirty="0"/>
          </a:p>
          <a:p>
            <a:pPr marL="0" indent="0">
              <a:lnSpc>
                <a:spcPct val="90000"/>
              </a:lnSpc>
              <a:spcBef>
                <a:spcPts val="750"/>
              </a:spcBef>
              <a:buClr>
                <a:schemeClr val="dk1"/>
              </a:buClr>
              <a:buSzPct val="100000"/>
            </a:pPr>
            <a:r>
              <a:rPr lang="en-US" sz="1500" dirty="0"/>
              <a:t>3. Set INFO[NEW]= ITEM and LINK[NEW]= NULL  [Copies ITEM into new node]</a:t>
            </a:r>
            <a:endParaRPr dirty="0"/>
          </a:p>
          <a:p>
            <a:pPr marL="0" indent="0">
              <a:lnSpc>
                <a:spcPct val="90000"/>
              </a:lnSpc>
              <a:spcBef>
                <a:spcPts val="750"/>
              </a:spcBef>
              <a:buClr>
                <a:schemeClr val="dk1"/>
              </a:buClr>
              <a:buSzPct val="100000"/>
            </a:pPr>
            <a:r>
              <a:rPr lang="en-US" sz="1500" dirty="0"/>
              <a:t>4. If (FRONT=NULL)  then FRONT= REAR= NEW</a:t>
            </a:r>
            <a:endParaRPr dirty="0"/>
          </a:p>
          <a:p>
            <a:pPr marL="0" indent="0">
              <a:lnSpc>
                <a:spcPct val="90000"/>
              </a:lnSpc>
              <a:spcBef>
                <a:spcPts val="750"/>
              </a:spcBef>
              <a:buClr>
                <a:schemeClr val="dk1"/>
              </a:buClr>
              <a:buSzPct val="100000"/>
            </a:pPr>
            <a:r>
              <a:rPr lang="en-US" sz="1500" dirty="0"/>
              <a:t>	[If queue is empty then the ITEM is the first 	element in the queue Q]</a:t>
            </a:r>
            <a:endParaRPr dirty="0"/>
          </a:p>
          <a:p>
            <a:pPr marL="0" indent="0">
              <a:lnSpc>
                <a:spcPct val="90000"/>
              </a:lnSpc>
              <a:spcBef>
                <a:spcPts val="750"/>
              </a:spcBef>
              <a:buClr>
                <a:schemeClr val="dk1"/>
              </a:buClr>
              <a:buSzPct val="100000"/>
            </a:pPr>
            <a:r>
              <a:rPr lang="en-US" sz="1500" dirty="0"/>
              <a:t>    Else set LINK[REAR] = NEW and REAR = NEW</a:t>
            </a:r>
            <a:endParaRPr dirty="0"/>
          </a:p>
          <a:p>
            <a:pPr marL="0" indent="0">
              <a:lnSpc>
                <a:spcPct val="90000"/>
              </a:lnSpc>
              <a:spcBef>
                <a:spcPts val="750"/>
              </a:spcBef>
              <a:buClr>
                <a:schemeClr val="dk1"/>
              </a:buClr>
              <a:buSzPct val="100000"/>
            </a:pPr>
            <a:r>
              <a:rPr lang="en-US" sz="1500" dirty="0"/>
              <a:t>	[REAR points to the new node appended at </a:t>
            </a:r>
            <a:r>
              <a:rPr lang="en-US" sz="1500"/>
              <a:t>the 	end </a:t>
            </a:r>
            <a:r>
              <a:rPr lang="en-US" sz="1500" dirty="0"/>
              <a:t>of the list]</a:t>
            </a:r>
            <a:endParaRPr dirty="0"/>
          </a:p>
          <a:p>
            <a:pPr marL="0" indent="0">
              <a:lnSpc>
                <a:spcPct val="90000"/>
              </a:lnSpc>
              <a:spcBef>
                <a:spcPts val="750"/>
              </a:spcBef>
              <a:buClr>
                <a:schemeClr val="dk1"/>
              </a:buClr>
              <a:buSzPct val="100000"/>
            </a:pPr>
            <a:r>
              <a:rPr lang="en-US" sz="1500" dirty="0"/>
              <a:t>5. Exit</a:t>
            </a:r>
            <a:endParaRPr dirty="0"/>
          </a:p>
        </p:txBody>
      </p:sp>
      <p:pic>
        <p:nvPicPr>
          <p:cNvPr id="355" name="Google Shape;355;p23" descr="C:\Users\HP 250 G5\Desktop\wn.png"/>
          <p:cNvPicPr preferRelativeResize="0"/>
          <p:nvPr/>
        </p:nvPicPr>
        <p:blipFill rotWithShape="1">
          <a:blip r:embed="rId1"/>
          <a:srcRect/>
          <a:stretch>
            <a:fillRect/>
          </a:stretch>
        </p:blipFill>
        <p:spPr>
          <a:xfrm>
            <a:off x="7819753" y="856217"/>
            <a:ext cx="1322634" cy="470858"/>
          </a:xfrm>
          <a:prstGeom prst="rect">
            <a:avLst/>
          </a:prstGeom>
          <a:noFill/>
          <a:ln>
            <a:noFill/>
          </a:ln>
        </p:spPr>
      </p:pic>
      <p:pic>
        <p:nvPicPr>
          <p:cNvPr id="356" name="Google Shape;356;p23"/>
          <p:cNvPicPr preferRelativeResize="0">
            <a:picLocks noGrp="1"/>
          </p:cNvPicPr>
          <p:nvPr>
            <p:ph type="body" idx="2"/>
          </p:nvPr>
        </p:nvPicPr>
        <p:blipFill rotWithShape="1">
          <a:blip r:embed="rId2"/>
          <a:srcRect/>
          <a:stretch>
            <a:fillRect/>
          </a:stretch>
        </p:blipFill>
        <p:spPr>
          <a:xfrm>
            <a:off x="5257800" y="2107308"/>
            <a:ext cx="3886200" cy="944455"/>
          </a:xfrm>
          <a:prstGeom prst="rect">
            <a:avLst/>
          </a:prstGeom>
          <a:noFill/>
          <a:ln>
            <a:noFill/>
          </a:ln>
        </p:spPr>
      </p:pic>
      <p:pic>
        <p:nvPicPr>
          <p:cNvPr id="357" name="Google Shape;357;p23"/>
          <p:cNvPicPr preferRelativeResize="0"/>
          <p:nvPr/>
        </p:nvPicPr>
        <p:blipFill rotWithShape="1">
          <a:blip r:embed="rId3"/>
          <a:srcRect/>
          <a:stretch>
            <a:fillRect/>
          </a:stretch>
        </p:blipFill>
        <p:spPr>
          <a:xfrm>
            <a:off x="5623561" y="3127652"/>
            <a:ext cx="2743199" cy="845090"/>
          </a:xfrm>
          <a:prstGeom prst="rect">
            <a:avLst/>
          </a:prstGeom>
          <a:noFill/>
          <a:ln>
            <a:noFill/>
          </a:ln>
        </p:spPr>
      </p:pic>
      <p:pic>
        <p:nvPicPr>
          <p:cNvPr id="358" name="Google Shape;358;p23"/>
          <p:cNvPicPr preferRelativeResize="0"/>
          <p:nvPr/>
        </p:nvPicPr>
        <p:blipFill rotWithShape="1">
          <a:blip r:embed="rId4"/>
          <a:srcRect/>
          <a:stretch>
            <a:fillRect/>
          </a:stretch>
        </p:blipFill>
        <p:spPr>
          <a:xfrm>
            <a:off x="5484223" y="4217670"/>
            <a:ext cx="3507377" cy="115847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4"/>
          <p:cNvSpPr txBox="1">
            <a:spLocks noGrp="1"/>
          </p:cNvSpPr>
          <p:nvPr>
            <p:ph type="title"/>
          </p:nvPr>
        </p:nvSpPr>
        <p:spPr>
          <a:xfrm>
            <a:off x="629841" y="1131094"/>
            <a:ext cx="7886700" cy="994172"/>
          </a:xfrm>
          <a:prstGeom prst="rect">
            <a:avLst/>
          </a:prstGeom>
          <a:noFill/>
          <a:ln>
            <a:noFill/>
          </a:ln>
        </p:spPr>
        <p:txBody>
          <a:bodyPr spcFirstLastPara="1" wrap="square" lIns="68569" tIns="34275" rIns="68569" bIns="34275" anchor="ctr" anchorCtr="0">
            <a:normAutofit/>
          </a:bodyPr>
          <a:lstStyle/>
          <a:p>
            <a:pPr algn="ctr">
              <a:buSzPts val="4400"/>
            </a:pPr>
            <a:r>
              <a:rPr lang="en-US" b="1"/>
              <a:t>Algorithm for Deletion from Linked Queue</a:t>
            </a:r>
            <a:endParaRPr b="1"/>
          </a:p>
        </p:txBody>
      </p:sp>
      <p:sp>
        <p:nvSpPr>
          <p:cNvPr id="364" name="Google Shape;364;p24"/>
          <p:cNvSpPr txBox="1">
            <a:spLocks noGrp="1"/>
          </p:cNvSpPr>
          <p:nvPr>
            <p:ph type="body" idx="1"/>
          </p:nvPr>
        </p:nvSpPr>
        <p:spPr>
          <a:xfrm>
            <a:off x="629842" y="2118122"/>
            <a:ext cx="3868340" cy="617934"/>
          </a:xfrm>
          <a:prstGeom prst="rect">
            <a:avLst/>
          </a:prstGeom>
          <a:noFill/>
          <a:ln>
            <a:noFill/>
          </a:ln>
        </p:spPr>
        <p:txBody>
          <a:bodyPr spcFirstLastPara="1" wrap="square" lIns="68569" tIns="34275" rIns="68569" bIns="34275" anchor="b" anchorCtr="0">
            <a:normAutofit/>
          </a:bodyPr>
          <a:lstStyle/>
          <a:p>
            <a:pPr marL="0" indent="0">
              <a:spcBef>
                <a:spcPts val="0"/>
              </a:spcBef>
            </a:pPr>
          </a:p>
          <a:p>
            <a:pPr marL="0" indent="0"/>
          </a:p>
          <a:p>
            <a:pPr marL="0" indent="0"/>
          </a:p>
          <a:p>
            <a:pPr marL="0" indent="0"/>
          </a:p>
          <a:p>
            <a:pPr marL="0" indent="0"/>
          </a:p>
        </p:txBody>
      </p:sp>
      <p:sp>
        <p:nvSpPr>
          <p:cNvPr id="365" name="Google Shape;365;p24"/>
          <p:cNvSpPr txBox="1">
            <a:spLocks noGrp="1"/>
          </p:cNvSpPr>
          <p:nvPr>
            <p:ph type="body" idx="2"/>
          </p:nvPr>
        </p:nvSpPr>
        <p:spPr>
          <a:xfrm>
            <a:off x="629842" y="2248445"/>
            <a:ext cx="3868340" cy="3251053"/>
          </a:xfrm>
          <a:prstGeom prst="rect">
            <a:avLst/>
          </a:prstGeom>
          <a:noFill/>
          <a:ln>
            <a:noFill/>
          </a:ln>
        </p:spPr>
        <p:txBody>
          <a:bodyPr spcFirstLastPara="1" wrap="square" lIns="68569" tIns="34275" rIns="68569" bIns="34275" anchor="t" anchorCtr="0">
            <a:normAutofit fontScale="92500" lnSpcReduction="20000"/>
          </a:bodyPr>
          <a:lstStyle/>
          <a:p>
            <a:pPr marL="0" indent="0">
              <a:spcBef>
                <a:spcPts val="0"/>
              </a:spcBef>
              <a:buSzPct val="100000"/>
              <a:buNone/>
            </a:pPr>
            <a:r>
              <a:rPr lang="en-US" sz="1500" b="1"/>
              <a:t>LINKQ_DELETE (INFO, LINK, FRONT, REAR, AVAIL, ITEM)</a:t>
            </a:r>
            <a:endParaRPr lang="en-US" sz="1500" b="1"/>
          </a:p>
          <a:p>
            <a:pPr marL="0" indent="0">
              <a:buSzPct val="100000"/>
              <a:buNone/>
            </a:pPr>
            <a:r>
              <a:rPr lang="en-US" sz="1500" b="1"/>
              <a:t>This procedure deletes the front element of the linked queue and stores it in ITEM</a:t>
            </a:r>
            <a:endParaRPr lang="en-US" sz="1500" b="1"/>
          </a:p>
          <a:p>
            <a:pPr marL="0" indent="0">
              <a:buSzPct val="100000"/>
              <a:buNone/>
            </a:pPr>
            <a:r>
              <a:rPr lang="en-US" sz="1500"/>
              <a:t>1. [Linked queue empty?] if (FRONT= NULL) then Write UNDERFLOW and Exit</a:t>
            </a:r>
            <a:endParaRPr lang="en-US" sz="1500"/>
          </a:p>
          <a:p>
            <a:pPr marL="0" indent="0">
              <a:buSzPct val="100000"/>
              <a:buNone/>
            </a:pPr>
            <a:r>
              <a:rPr lang="en-US" sz="1500"/>
              <a:t>2. Set TEMP= FRONT [If linked queue is nonempty, remember FRONT in a temporary variable TEMP]</a:t>
            </a:r>
            <a:endParaRPr lang="en-US" sz="1500"/>
          </a:p>
          <a:p>
            <a:pPr marL="0" indent="0">
              <a:buSzPct val="100000"/>
              <a:buNone/>
            </a:pPr>
            <a:r>
              <a:rPr lang="en-US" sz="1500"/>
              <a:t>3. ITEM= INFO[TEMP]</a:t>
            </a:r>
            <a:endParaRPr lang="en-US" sz="1500"/>
          </a:p>
          <a:p>
            <a:pPr marL="0" indent="0">
              <a:buSzPct val="100000"/>
              <a:buNone/>
            </a:pPr>
            <a:r>
              <a:rPr lang="en-US" sz="1500"/>
              <a:t>4. FRONT= LINK[TEMP]   [Reset FRONT to point to the next element in the queue]</a:t>
            </a:r>
            <a:endParaRPr lang="en-US" sz="1500"/>
          </a:p>
          <a:p>
            <a:pPr marL="0" indent="0">
              <a:buSzPct val="100000"/>
              <a:buNone/>
            </a:pPr>
            <a:r>
              <a:rPr lang="en-US" sz="1500"/>
              <a:t>5. LINK[TEMP]= AVAIL and AVAIL= TEMP  [return the deleted node TEMP to the AVAIL list]</a:t>
            </a:r>
            <a:endParaRPr lang="en-US" sz="1500"/>
          </a:p>
          <a:p>
            <a:pPr marL="0" indent="0">
              <a:buSzPct val="100000"/>
              <a:buNone/>
            </a:pPr>
            <a:r>
              <a:rPr lang="en-US" sz="1500"/>
              <a:t>6. Exit</a:t>
            </a:r>
            <a:endParaRPr sz="1500"/>
          </a:p>
        </p:txBody>
      </p:sp>
      <p:sp>
        <p:nvSpPr>
          <p:cNvPr id="366" name="Google Shape;366;p24"/>
          <p:cNvSpPr txBox="1">
            <a:spLocks noGrp="1"/>
          </p:cNvSpPr>
          <p:nvPr>
            <p:ph type="body" idx="3"/>
          </p:nvPr>
        </p:nvSpPr>
        <p:spPr>
          <a:xfrm>
            <a:off x="4629150" y="2118122"/>
            <a:ext cx="3887391" cy="617934"/>
          </a:xfrm>
          <a:prstGeom prst="rect">
            <a:avLst/>
          </a:prstGeom>
          <a:noFill/>
          <a:ln>
            <a:noFill/>
          </a:ln>
        </p:spPr>
        <p:txBody>
          <a:bodyPr spcFirstLastPara="1" wrap="square" lIns="68569" tIns="34275" rIns="68569" bIns="34275" anchor="b" anchorCtr="0">
            <a:normAutofit/>
          </a:bodyPr>
          <a:lstStyle/>
          <a:p>
            <a:pPr marL="0" indent="0">
              <a:spcBef>
                <a:spcPts val="0"/>
              </a:spcBef>
            </a:pPr>
            <a:r>
              <a:rPr lang="en-US"/>
              <a:t>        Delete  element from a Queue </a:t>
            </a:r>
            <a:endParaRPr lang="en-US"/>
          </a:p>
          <a:p>
            <a:pPr marL="0" indent="0"/>
          </a:p>
        </p:txBody>
      </p:sp>
      <p:pic>
        <p:nvPicPr>
          <p:cNvPr id="368" name="Google Shape;368;p24" descr="C:\Users\HP 250 G5\Desktop\wn.png"/>
          <p:cNvPicPr preferRelativeResize="0"/>
          <p:nvPr/>
        </p:nvPicPr>
        <p:blipFill rotWithShape="1">
          <a:blip r:embed="rId1"/>
          <a:srcRect/>
          <a:stretch>
            <a:fillRect/>
          </a:stretch>
        </p:blipFill>
        <p:spPr>
          <a:xfrm>
            <a:off x="7819753" y="856217"/>
            <a:ext cx="1322634" cy="470858"/>
          </a:xfrm>
          <a:prstGeom prst="rect">
            <a:avLst/>
          </a:prstGeom>
          <a:noFill/>
          <a:ln>
            <a:noFill/>
          </a:ln>
        </p:spPr>
      </p:pic>
      <p:pic>
        <p:nvPicPr>
          <p:cNvPr id="369" name="Google Shape;369;p24"/>
          <p:cNvPicPr preferRelativeResize="0"/>
          <p:nvPr/>
        </p:nvPicPr>
        <p:blipFill rotWithShape="1">
          <a:blip r:embed="rId2"/>
          <a:srcRect/>
          <a:stretch>
            <a:fillRect/>
          </a:stretch>
        </p:blipFill>
        <p:spPr>
          <a:xfrm>
            <a:off x="5261065" y="2925355"/>
            <a:ext cx="2468880" cy="949416"/>
          </a:xfrm>
          <a:prstGeom prst="rect">
            <a:avLst/>
          </a:prstGeom>
          <a:noFill/>
          <a:ln>
            <a:noFill/>
          </a:ln>
        </p:spPr>
      </p:pic>
      <p:pic>
        <p:nvPicPr>
          <p:cNvPr id="370" name="Google Shape;370;p24"/>
          <p:cNvPicPr preferRelativeResize="0"/>
          <p:nvPr/>
        </p:nvPicPr>
        <p:blipFill rotWithShape="1">
          <a:blip r:embed="rId3"/>
          <a:srcRect/>
          <a:stretch>
            <a:fillRect/>
          </a:stretch>
        </p:blipFill>
        <p:spPr>
          <a:xfrm>
            <a:off x="4937760" y="3953147"/>
            <a:ext cx="3007723" cy="74334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5"/>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b="1"/>
              <a:t>Limitation of Linear Queue</a:t>
            </a:r>
            <a:endParaRPr lang="en-US" b="1"/>
          </a:p>
        </p:txBody>
      </p:sp>
      <p:sp>
        <p:nvSpPr>
          <p:cNvPr id="376" name="Google Shape;376;p25"/>
          <p:cNvSpPr txBox="1">
            <a:spLocks noGrp="1"/>
          </p:cNvSpPr>
          <p:nvPr>
            <p:ph type="body" idx="1"/>
          </p:nvPr>
        </p:nvSpPr>
        <p:spPr>
          <a:xfrm>
            <a:off x="628650" y="2226469"/>
            <a:ext cx="7886700" cy="1943872"/>
          </a:xfrm>
          <a:prstGeom prst="rect">
            <a:avLst/>
          </a:prstGeom>
          <a:noFill/>
          <a:ln>
            <a:noFill/>
          </a:ln>
        </p:spPr>
        <p:txBody>
          <a:bodyPr spcFirstLastPara="1" wrap="square" lIns="68569" tIns="34275" rIns="68569" bIns="34275" anchor="t" anchorCtr="0">
            <a:normAutofit/>
          </a:bodyPr>
          <a:lstStyle/>
          <a:p>
            <a:pPr marL="171450" indent="-171450">
              <a:lnSpc>
                <a:spcPct val="90000"/>
              </a:lnSpc>
              <a:buClr>
                <a:schemeClr val="dk1"/>
              </a:buClr>
              <a:buSzPts val="2800"/>
              <a:buChar char="•"/>
            </a:pPr>
            <a:r>
              <a:rPr lang="en-US">
                <a:latin typeface="Calibri" panose="020F0502020204030204"/>
                <a:ea typeface="Calibri" panose="020F0502020204030204"/>
                <a:cs typeface="Calibri" panose="020F0502020204030204"/>
                <a:sym typeface="Calibri" panose="020F0502020204030204"/>
              </a:rPr>
              <a:t>REAR = N and Insert an element into queue </a:t>
            </a:r>
            <a:endParaRPr lang="en-US">
              <a:latin typeface="Calibri" panose="020F0502020204030204"/>
              <a:ea typeface="Calibri" panose="020F0502020204030204"/>
              <a:cs typeface="Calibri" panose="020F0502020204030204"/>
              <a:sym typeface="Calibri" panose="020F0502020204030204"/>
            </a:endParaRPr>
          </a:p>
          <a:p>
            <a:pPr marL="171450" indent="-171450">
              <a:lnSpc>
                <a:spcPct val="90000"/>
              </a:lnSpc>
              <a:spcBef>
                <a:spcPts val="750"/>
              </a:spcBef>
              <a:buClr>
                <a:schemeClr val="dk1"/>
              </a:buClr>
              <a:buSzPts val="2800"/>
              <a:buChar char="•"/>
            </a:pPr>
            <a:r>
              <a:rPr lang="en-US">
                <a:latin typeface="Calibri" panose="020F0502020204030204"/>
                <a:ea typeface="Calibri" panose="020F0502020204030204"/>
                <a:cs typeface="Calibri" panose="020F0502020204030204"/>
                <a:sym typeface="Calibri" panose="020F0502020204030204"/>
              </a:rPr>
              <a:t>Move the entire queue to the beginning of the array</a:t>
            </a:r>
            <a:endParaRPr lang="en-US">
              <a:latin typeface="Calibri" panose="020F0502020204030204"/>
              <a:ea typeface="Calibri" panose="020F0502020204030204"/>
              <a:cs typeface="Calibri" panose="020F0502020204030204"/>
              <a:sym typeface="Calibri" panose="020F0502020204030204"/>
            </a:endParaRPr>
          </a:p>
          <a:p>
            <a:pPr marL="171450" indent="-171450">
              <a:lnSpc>
                <a:spcPct val="90000"/>
              </a:lnSpc>
              <a:spcBef>
                <a:spcPts val="750"/>
              </a:spcBef>
              <a:buClr>
                <a:schemeClr val="dk1"/>
              </a:buClr>
              <a:buSzPts val="2800"/>
              <a:buChar char="•"/>
            </a:pPr>
            <a:r>
              <a:rPr lang="en-US">
                <a:latin typeface="Calibri" panose="020F0502020204030204"/>
                <a:ea typeface="Calibri" panose="020F0502020204030204"/>
                <a:cs typeface="Calibri" panose="020F0502020204030204"/>
                <a:sym typeface="Calibri" panose="020F0502020204030204"/>
              </a:rPr>
              <a:t>Change the FRONT and REAR accordingly</a:t>
            </a:r>
            <a:endParaRPr lang="en-US">
              <a:latin typeface="Calibri" panose="020F0502020204030204"/>
              <a:ea typeface="Calibri" panose="020F0502020204030204"/>
              <a:cs typeface="Calibri" panose="020F0502020204030204"/>
              <a:sym typeface="Calibri" panose="020F0502020204030204"/>
            </a:endParaRPr>
          </a:p>
          <a:p>
            <a:pPr marL="171450" indent="-171450">
              <a:lnSpc>
                <a:spcPct val="90000"/>
              </a:lnSpc>
              <a:spcBef>
                <a:spcPts val="750"/>
              </a:spcBef>
              <a:buClr>
                <a:schemeClr val="dk1"/>
              </a:buClr>
              <a:buSzPts val="2800"/>
              <a:buChar char="•"/>
            </a:pPr>
            <a:r>
              <a:rPr lang="en-US">
                <a:latin typeface="Calibri" panose="020F0502020204030204"/>
                <a:ea typeface="Calibri" panose="020F0502020204030204"/>
                <a:cs typeface="Calibri" panose="020F0502020204030204"/>
                <a:sym typeface="Calibri" panose="020F0502020204030204"/>
              </a:rPr>
              <a:t>Insert the element </a:t>
            </a:r>
            <a:endParaRPr lang="en-US">
              <a:latin typeface="Calibri" panose="020F0502020204030204"/>
              <a:ea typeface="Calibri" panose="020F0502020204030204"/>
              <a:cs typeface="Calibri" panose="020F0502020204030204"/>
              <a:sym typeface="Calibri" panose="020F0502020204030204"/>
            </a:endParaRPr>
          </a:p>
          <a:p>
            <a:pPr marL="171450" indent="-171450">
              <a:lnSpc>
                <a:spcPct val="90000"/>
              </a:lnSpc>
              <a:spcBef>
                <a:spcPts val="750"/>
              </a:spcBef>
              <a:buClr>
                <a:schemeClr val="dk1"/>
              </a:buClr>
              <a:buSzPts val="2800"/>
              <a:buChar char="•"/>
            </a:pPr>
            <a:r>
              <a:rPr lang="en-US">
                <a:latin typeface="Calibri" panose="020F0502020204030204"/>
                <a:ea typeface="Calibri" panose="020F0502020204030204"/>
                <a:cs typeface="Calibri" panose="020F0502020204030204"/>
                <a:sym typeface="Calibri" panose="020F0502020204030204"/>
              </a:rPr>
              <a:t>This procedure is too expensive </a:t>
            </a:r>
            <a:endParaRPr lang="en-US">
              <a:latin typeface="Calibri" panose="020F0502020204030204"/>
              <a:ea typeface="Calibri" panose="020F0502020204030204"/>
              <a:cs typeface="Calibri" panose="020F0502020204030204"/>
              <a:sym typeface="Calibri" panose="020F0502020204030204"/>
            </a:endParaRPr>
          </a:p>
          <a:p>
            <a:pPr marL="171450" indent="-38100">
              <a:lnSpc>
                <a:spcPct val="90000"/>
              </a:lnSpc>
              <a:spcBef>
                <a:spcPts val="750"/>
              </a:spcBef>
              <a:buClr>
                <a:schemeClr val="dk1"/>
              </a:buClr>
              <a:buSzPts val="2800"/>
            </a:pPr>
          </a:p>
        </p:txBody>
      </p:sp>
      <p:pic>
        <p:nvPicPr>
          <p:cNvPr id="377" name="Google Shape;377;p25"/>
          <p:cNvPicPr preferRelativeResize="0"/>
          <p:nvPr/>
        </p:nvPicPr>
        <p:blipFill rotWithShape="1">
          <a:blip r:embed="rId1"/>
          <a:srcRect/>
          <a:stretch>
            <a:fillRect/>
          </a:stretch>
        </p:blipFill>
        <p:spPr>
          <a:xfrm>
            <a:off x="903511" y="4428756"/>
            <a:ext cx="6081287" cy="937341"/>
          </a:xfrm>
          <a:prstGeom prst="rect">
            <a:avLst/>
          </a:prstGeom>
          <a:noFill/>
          <a:ln>
            <a:noFill/>
          </a:ln>
        </p:spPr>
      </p:pic>
      <p:pic>
        <p:nvPicPr>
          <p:cNvPr id="378" name="Google Shape;378;p25"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6"/>
          <p:cNvSpPr txBox="1">
            <a:spLocks noGrp="1"/>
          </p:cNvSpPr>
          <p:nvPr>
            <p:ph type="title"/>
          </p:nvPr>
        </p:nvSpPr>
        <p:spPr>
          <a:xfrm>
            <a:off x="629841" y="1200150"/>
            <a:ext cx="2949178" cy="930728"/>
          </a:xfrm>
          <a:prstGeom prst="rect">
            <a:avLst/>
          </a:prstGeom>
          <a:noFill/>
          <a:ln>
            <a:noFill/>
          </a:ln>
        </p:spPr>
        <p:txBody>
          <a:bodyPr spcFirstLastPara="1" wrap="square" lIns="68569" tIns="34275" rIns="68569" bIns="34275" anchor="b" anchorCtr="0">
            <a:normAutofit/>
          </a:bodyPr>
          <a:lstStyle/>
          <a:p>
            <a:pPr algn="ctr"/>
            <a:r>
              <a:rPr lang="en-US" b="1"/>
              <a:t>Circular Queue</a:t>
            </a:r>
            <a:endParaRPr b="1"/>
          </a:p>
        </p:txBody>
      </p:sp>
      <p:sp>
        <p:nvSpPr>
          <p:cNvPr id="384" name="Google Shape;384;p26"/>
          <p:cNvSpPr txBox="1">
            <a:spLocks noGrp="1"/>
          </p:cNvSpPr>
          <p:nvPr>
            <p:ph type="body" idx="1"/>
          </p:nvPr>
        </p:nvSpPr>
        <p:spPr>
          <a:xfrm>
            <a:off x="3887391" y="1597819"/>
            <a:ext cx="4629150" cy="1742858"/>
          </a:xfrm>
          <a:prstGeom prst="rect">
            <a:avLst/>
          </a:prstGeom>
          <a:noFill/>
          <a:ln>
            <a:noFill/>
          </a:ln>
        </p:spPr>
        <p:txBody>
          <a:bodyPr spcFirstLastPara="1" wrap="square" lIns="68569" tIns="34275" rIns="68569" bIns="34275" anchor="t" anchorCtr="0">
            <a:normAutofit fontScale="85000" lnSpcReduction="20000"/>
          </a:bodyPr>
          <a:lstStyle/>
          <a:p>
            <a:pPr marL="171450" indent="-171450" algn="just">
              <a:spcBef>
                <a:spcPts val="0"/>
              </a:spcBef>
            </a:pPr>
            <a:r>
              <a:rPr lang="en-US" dirty="0"/>
              <a:t>Circular Queue is a linear data structure in which the operations are performed based on FIFO (First In First Out) principle and the last position is connected back to the first position to make a circle. It is also called </a:t>
            </a:r>
            <a:r>
              <a:rPr lang="en-US" b="1" dirty="0"/>
              <a:t>‘Ring Buffer’</a:t>
            </a:r>
            <a:r>
              <a:rPr lang="en-US" dirty="0"/>
              <a:t>. </a:t>
            </a:r>
            <a:endParaRPr lang="en-US" dirty="0"/>
          </a:p>
        </p:txBody>
      </p:sp>
      <p:sp>
        <p:nvSpPr>
          <p:cNvPr id="385" name="Google Shape;385;p26"/>
          <p:cNvSpPr txBox="1">
            <a:spLocks noGrp="1"/>
          </p:cNvSpPr>
          <p:nvPr>
            <p:ph type="body" idx="2"/>
          </p:nvPr>
        </p:nvSpPr>
        <p:spPr>
          <a:xfrm>
            <a:off x="629841" y="2400300"/>
            <a:ext cx="2949178" cy="2858691"/>
          </a:xfrm>
          <a:prstGeom prst="rect">
            <a:avLst/>
          </a:prstGeom>
          <a:noFill/>
          <a:ln>
            <a:noFill/>
          </a:ln>
        </p:spPr>
        <p:txBody>
          <a:bodyPr spcFirstLastPara="1" wrap="square" lIns="68569" tIns="34275" rIns="68569" bIns="34275" anchor="t" anchorCtr="0">
            <a:normAutofit/>
          </a:bodyPr>
          <a:lstStyle/>
          <a:p>
            <a:pPr marL="0" indent="0">
              <a:spcBef>
                <a:spcPts val="0"/>
              </a:spcBef>
            </a:pPr>
            <a:r>
              <a:rPr lang="en-US"/>
              <a:t>.</a:t>
            </a:r>
            <a:r>
              <a:rPr lang="en-US" sz="1800"/>
              <a:t>Queue is assumed to be circular.</a:t>
            </a:r>
            <a:endParaRPr lang="en-US" sz="1800"/>
          </a:p>
          <a:p>
            <a:pPr marL="0" indent="0">
              <a:buSzPts val="2400"/>
            </a:pPr>
            <a:r>
              <a:rPr lang="en-US" sz="1800"/>
              <a:t>.QUEUE[1] comes after QUEUE[N].</a:t>
            </a:r>
            <a:endParaRPr lang="en-US" sz="1800"/>
          </a:p>
          <a:p>
            <a:pPr marL="0" indent="0">
              <a:buSzPts val="2400"/>
            </a:pPr>
            <a:r>
              <a:rPr lang="en-US" sz="1800"/>
              <a:t>.Instead of increasing REAR to N +1, we reset REAR = 1 and then assign</a:t>
            </a:r>
            <a:endParaRPr lang="en-US" sz="1800"/>
          </a:p>
          <a:p>
            <a:pPr marL="0" indent="0">
              <a:buSzPts val="2400"/>
            </a:pPr>
            <a:r>
              <a:rPr lang="en-US" sz="1800"/>
              <a:t>.QUEUE[REAR] = ITEM  </a:t>
            </a:r>
            <a:endParaRPr lang="en-US" sz="1800"/>
          </a:p>
          <a:p>
            <a:pPr marL="0" indent="0">
              <a:buSzPts val="2400"/>
            </a:pPr>
            <a:endParaRPr sz="1800"/>
          </a:p>
        </p:txBody>
      </p:sp>
      <p:pic>
        <p:nvPicPr>
          <p:cNvPr id="386" name="Google Shape;386;p26"/>
          <p:cNvPicPr preferRelativeResize="0"/>
          <p:nvPr/>
        </p:nvPicPr>
        <p:blipFill rotWithShape="1">
          <a:blip r:embed="rId1"/>
          <a:srcRect/>
          <a:stretch>
            <a:fillRect/>
          </a:stretch>
        </p:blipFill>
        <p:spPr>
          <a:xfrm>
            <a:off x="6024417" y="3093937"/>
            <a:ext cx="2667282" cy="2768455"/>
          </a:xfrm>
          <a:prstGeom prst="rect">
            <a:avLst/>
          </a:prstGeom>
          <a:noFill/>
          <a:ln>
            <a:noFill/>
          </a:ln>
        </p:spPr>
      </p:pic>
      <p:pic>
        <p:nvPicPr>
          <p:cNvPr id="387" name="Google Shape;387;p26"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27"/>
          <p:cNvPicPr preferRelativeResize="0">
            <a:picLocks noGrp="1"/>
          </p:cNvPicPr>
          <p:nvPr>
            <p:ph type="body" idx="1"/>
          </p:nvPr>
        </p:nvPicPr>
        <p:blipFill rotWithShape="1">
          <a:blip r:embed="rId1"/>
          <a:srcRect/>
          <a:stretch>
            <a:fillRect/>
          </a:stretch>
        </p:blipFill>
        <p:spPr>
          <a:xfrm>
            <a:off x="810474" y="1801466"/>
            <a:ext cx="7878605" cy="3682519"/>
          </a:xfrm>
          <a:prstGeom prst="rect">
            <a:avLst/>
          </a:prstGeom>
          <a:noFill/>
          <a:ln>
            <a:noFill/>
          </a:ln>
        </p:spPr>
      </p:pic>
      <p:pic>
        <p:nvPicPr>
          <p:cNvPr id="393" name="Google Shape;393;p27" descr="C:\Users\HP 250 G5\Desktop\wn.png"/>
          <p:cNvPicPr preferRelativeResize="0"/>
          <p:nvPr/>
        </p:nvPicPr>
        <p:blipFill rotWithShape="1">
          <a:blip r:embed="rId2"/>
          <a:srcRect/>
          <a:stretch>
            <a:fillRect/>
          </a:stretch>
        </p:blipFill>
        <p:spPr>
          <a:xfrm>
            <a:off x="7819753" y="856217"/>
            <a:ext cx="1322634" cy="470858"/>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8"/>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b="1"/>
              <a:t>Operations on Circular Queue</a:t>
            </a:r>
            <a:endParaRPr b="1"/>
          </a:p>
        </p:txBody>
      </p:sp>
      <p:sp>
        <p:nvSpPr>
          <p:cNvPr id="399" name="Google Shape;399;p28"/>
          <p:cNvSpPr txBox="1">
            <a:spLocks noGrp="1"/>
          </p:cNvSpPr>
          <p:nvPr>
            <p:ph type="body" idx="1"/>
          </p:nvPr>
        </p:nvSpPr>
        <p:spPr>
          <a:xfrm>
            <a:off x="628650" y="1842596"/>
            <a:ext cx="7886700" cy="3969801"/>
          </a:xfrm>
          <a:prstGeom prst="rect">
            <a:avLst/>
          </a:prstGeom>
          <a:noFill/>
          <a:ln>
            <a:noFill/>
          </a:ln>
        </p:spPr>
        <p:txBody>
          <a:bodyPr spcFirstLastPara="1" wrap="square" lIns="68569" tIns="34275" rIns="68569" bIns="34275" anchor="t" anchorCtr="0">
            <a:normAutofit lnSpcReduction="10000"/>
          </a:bodyPr>
          <a:lstStyle/>
          <a:p>
            <a:pPr marL="171450" indent="-171450" algn="just">
              <a:lnSpc>
                <a:spcPct val="90000"/>
              </a:lnSpc>
              <a:buClr>
                <a:schemeClr val="dk1"/>
              </a:buClr>
              <a:buSzPts val="2200"/>
              <a:buChar char="•"/>
            </a:pPr>
            <a:r>
              <a:rPr lang="en-US" sz="1650" b="1"/>
              <a:t>Front:</a:t>
            </a:r>
            <a:r>
              <a:rPr lang="en-US" sz="1650"/>
              <a:t> Get the front item from queue.</a:t>
            </a:r>
            <a:endParaRPr lang="en-US" sz="1650"/>
          </a:p>
          <a:p>
            <a:pPr marL="171450" indent="-171450" algn="just">
              <a:lnSpc>
                <a:spcPct val="90000"/>
              </a:lnSpc>
              <a:spcBef>
                <a:spcPts val="750"/>
              </a:spcBef>
              <a:buClr>
                <a:schemeClr val="dk1"/>
              </a:buClr>
              <a:buSzPts val="2200"/>
              <a:buChar char="•"/>
            </a:pPr>
            <a:r>
              <a:rPr lang="en-US" sz="1650" b="1"/>
              <a:t>Rear:</a:t>
            </a:r>
            <a:r>
              <a:rPr lang="en-US" sz="1650"/>
              <a:t> Get the last item from queue.</a:t>
            </a:r>
            <a:endParaRPr lang="en-US" sz="1650"/>
          </a:p>
          <a:p>
            <a:pPr marL="171450" indent="-171450" algn="just">
              <a:lnSpc>
                <a:spcPct val="90000"/>
              </a:lnSpc>
              <a:spcBef>
                <a:spcPts val="750"/>
              </a:spcBef>
              <a:buClr>
                <a:schemeClr val="dk1"/>
              </a:buClr>
              <a:buSzPts val="2200"/>
              <a:buChar char="•"/>
            </a:pPr>
            <a:r>
              <a:rPr lang="en-US" sz="1650" b="1"/>
              <a:t>enQueue(value): </a:t>
            </a:r>
            <a:r>
              <a:rPr lang="en-US" sz="1650"/>
              <a:t>This function is used to insert an element into the circular queue. In a circular queue, the new element is always inserted at Rear position. </a:t>
            </a:r>
            <a:endParaRPr lang="en-US" sz="1650"/>
          </a:p>
          <a:p>
            <a:pPr marL="342900" lvl="1" indent="0" algn="just">
              <a:lnSpc>
                <a:spcPct val="90000"/>
              </a:lnSpc>
              <a:spcBef>
                <a:spcPts val="375"/>
              </a:spcBef>
              <a:buClr>
                <a:schemeClr val="dk1"/>
              </a:buClr>
              <a:buSzPts val="2200"/>
            </a:pPr>
            <a:r>
              <a:rPr lang="en-US" sz="1650" b="1"/>
              <a:t>Steps:</a:t>
            </a:r>
            <a:r>
              <a:rPr lang="en-US" sz="1650"/>
              <a:t> </a:t>
            </a:r>
            <a:endParaRPr lang="en-US" sz="1650"/>
          </a:p>
          <a:p>
            <a:pPr marL="514350" lvl="1" indent="-171450" algn="just">
              <a:lnSpc>
                <a:spcPct val="90000"/>
              </a:lnSpc>
              <a:spcBef>
                <a:spcPts val="375"/>
              </a:spcBef>
              <a:buClr>
                <a:schemeClr val="dk1"/>
              </a:buClr>
              <a:buSzPts val="2200"/>
              <a:buChar char="•"/>
            </a:pPr>
            <a:r>
              <a:rPr lang="en-US" sz="1650"/>
              <a:t>Check whether queue is Full – Check ((rear == SIZE-1 &amp;&amp; front == 0) || (rear == front-1)).</a:t>
            </a:r>
            <a:endParaRPr lang="en-US" sz="1650"/>
          </a:p>
          <a:p>
            <a:pPr marL="514350" lvl="1" indent="-171450" algn="just">
              <a:lnSpc>
                <a:spcPct val="90000"/>
              </a:lnSpc>
              <a:spcBef>
                <a:spcPts val="375"/>
              </a:spcBef>
              <a:buClr>
                <a:schemeClr val="dk1"/>
              </a:buClr>
              <a:buSzPts val="2200"/>
              <a:buChar char="•"/>
            </a:pPr>
            <a:r>
              <a:rPr lang="en-US" sz="1650"/>
              <a:t>If it is full then display Queue is full. If queue is not full then, check if (rear == SIZE – 1 &amp;&amp; front != 0) if it is true then set rear=0 and insert element.</a:t>
            </a:r>
            <a:endParaRPr lang="en-US" sz="1650"/>
          </a:p>
          <a:p>
            <a:pPr marL="171450" indent="-171450" algn="just">
              <a:lnSpc>
                <a:spcPct val="90000"/>
              </a:lnSpc>
              <a:spcBef>
                <a:spcPts val="750"/>
              </a:spcBef>
              <a:buClr>
                <a:schemeClr val="dk1"/>
              </a:buClr>
              <a:buSzPts val="2200"/>
              <a:buChar char="•"/>
            </a:pPr>
            <a:r>
              <a:rPr lang="en-US" sz="1650" b="1"/>
              <a:t>deQueue():</a:t>
            </a:r>
            <a:r>
              <a:rPr lang="en-US" sz="1650"/>
              <a:t> This function is used to delete an element from the circular queue. In a circular queue, the element is always deleted from front position. </a:t>
            </a:r>
            <a:endParaRPr lang="en-US" sz="1650"/>
          </a:p>
          <a:p>
            <a:pPr marL="342900" lvl="1" indent="0" algn="just">
              <a:lnSpc>
                <a:spcPct val="90000"/>
              </a:lnSpc>
              <a:spcBef>
                <a:spcPts val="375"/>
              </a:spcBef>
              <a:buClr>
                <a:schemeClr val="dk1"/>
              </a:buClr>
              <a:buSzPts val="2200"/>
            </a:pPr>
            <a:r>
              <a:rPr lang="en-US" sz="1650" b="1"/>
              <a:t>Steps:</a:t>
            </a:r>
            <a:r>
              <a:rPr lang="en-US" sz="1650"/>
              <a:t> </a:t>
            </a:r>
            <a:endParaRPr lang="en-US" sz="1650"/>
          </a:p>
          <a:p>
            <a:pPr marL="514350" lvl="1" indent="-171450" algn="just">
              <a:lnSpc>
                <a:spcPct val="90000"/>
              </a:lnSpc>
              <a:spcBef>
                <a:spcPts val="375"/>
              </a:spcBef>
              <a:buClr>
                <a:schemeClr val="dk1"/>
              </a:buClr>
              <a:buSzPts val="2200"/>
              <a:buChar char="•"/>
            </a:pPr>
            <a:r>
              <a:rPr lang="en-US" sz="1650"/>
              <a:t>Check whether queue is Empty means check (front==-1).</a:t>
            </a:r>
            <a:endParaRPr lang="en-US" sz="1650"/>
          </a:p>
          <a:p>
            <a:pPr marL="514350" lvl="1" indent="-171450" algn="just">
              <a:lnSpc>
                <a:spcPct val="90000"/>
              </a:lnSpc>
              <a:spcBef>
                <a:spcPts val="375"/>
              </a:spcBef>
              <a:buClr>
                <a:schemeClr val="dk1"/>
              </a:buClr>
              <a:buSzPts val="2200"/>
              <a:buChar char="•"/>
            </a:pPr>
            <a:r>
              <a:rPr lang="en-US" sz="1650"/>
              <a:t>If it is empty then display Queue is empty. If queue is not empty then step 3</a:t>
            </a:r>
            <a:endParaRPr lang="en-US" sz="1650"/>
          </a:p>
          <a:p>
            <a:pPr marL="514350" lvl="1" indent="-171450" algn="just">
              <a:lnSpc>
                <a:spcPct val="90000"/>
              </a:lnSpc>
              <a:spcBef>
                <a:spcPts val="375"/>
              </a:spcBef>
              <a:buClr>
                <a:schemeClr val="dk1"/>
              </a:buClr>
              <a:buSzPts val="2200"/>
              <a:buChar char="•"/>
            </a:pPr>
            <a:r>
              <a:rPr lang="en-US" sz="1650"/>
              <a:t>Check if (front==rear) if it is true then set front=rear= -1 else check if (front==size-1), if it is true then set front=0 and return the element.</a:t>
            </a:r>
            <a:endParaRPr lang="en-US" sz="1650"/>
          </a:p>
        </p:txBody>
      </p:sp>
      <p:pic>
        <p:nvPicPr>
          <p:cNvPr id="400" name="Google Shape;400;p28" descr="C:\Users\HP 250 G5\Desktop\wn.png"/>
          <p:cNvPicPr preferRelativeResize="0"/>
          <p:nvPr/>
        </p:nvPicPr>
        <p:blipFill rotWithShape="1">
          <a:blip r:embed="rId1"/>
          <a:srcRect/>
          <a:stretch>
            <a:fillRect/>
          </a:stretch>
        </p:blipFill>
        <p:spPr>
          <a:xfrm>
            <a:off x="7819753" y="856217"/>
            <a:ext cx="1322634" cy="470858"/>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9"/>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b="1"/>
              <a:t>DEQUE (Double-Ended Queue)</a:t>
            </a:r>
            <a:endParaRPr b="1"/>
          </a:p>
        </p:txBody>
      </p:sp>
      <p:sp>
        <p:nvSpPr>
          <p:cNvPr id="406" name="Google Shape;406;p29"/>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rmAutofit/>
          </a:bodyPr>
          <a:lstStyle/>
          <a:p>
            <a:pPr marL="171450" indent="-171450" algn="just">
              <a:lnSpc>
                <a:spcPct val="90000"/>
              </a:lnSpc>
              <a:buClr>
                <a:schemeClr val="dk1"/>
              </a:buClr>
              <a:buSzPts val="2800"/>
              <a:buChar char="•"/>
            </a:pPr>
            <a:r>
              <a:rPr lang="en-US"/>
              <a:t>A deque  is a linear  list in which elements can be added or removed at either end but not in the middle .</a:t>
            </a:r>
            <a:endParaRPr lang="en-US"/>
          </a:p>
          <a:p>
            <a:pPr marL="171450" indent="-38100" algn="just">
              <a:lnSpc>
                <a:spcPct val="90000"/>
              </a:lnSpc>
              <a:spcBef>
                <a:spcPts val="750"/>
              </a:spcBef>
              <a:buClr>
                <a:schemeClr val="dk1"/>
              </a:buClr>
              <a:buSzPts val="2800"/>
            </a:pPr>
          </a:p>
          <a:p>
            <a:pPr marL="171450" indent="-171450" algn="just">
              <a:lnSpc>
                <a:spcPct val="90000"/>
              </a:lnSpc>
              <a:spcBef>
                <a:spcPts val="750"/>
              </a:spcBef>
              <a:buClr>
                <a:schemeClr val="dk1"/>
              </a:buClr>
              <a:buSzPts val="2800"/>
              <a:buChar char="•"/>
            </a:pPr>
            <a:r>
              <a:rPr lang="en-US"/>
              <a:t>Contraction of the name </a:t>
            </a:r>
            <a:r>
              <a:rPr lang="en-US" b="1"/>
              <a:t>double-ended queue.</a:t>
            </a:r>
            <a:endParaRPr lang="en-US" b="1"/>
          </a:p>
          <a:p>
            <a:pPr marL="171450" indent="-38100">
              <a:lnSpc>
                <a:spcPct val="90000"/>
              </a:lnSpc>
              <a:spcBef>
                <a:spcPts val="750"/>
              </a:spcBef>
              <a:buClr>
                <a:schemeClr val="dk1"/>
              </a:buClr>
              <a:buSzPts val="2800"/>
            </a:pPr>
          </a:p>
          <a:p>
            <a:pPr marL="171450" indent="-171450" algn="just">
              <a:lnSpc>
                <a:spcPct val="90000"/>
              </a:lnSpc>
              <a:spcBef>
                <a:spcPts val="750"/>
              </a:spcBef>
              <a:buClr>
                <a:schemeClr val="dk1"/>
              </a:buClr>
              <a:buSzPts val="2800"/>
              <a:buChar char="•"/>
            </a:pPr>
            <a:r>
              <a:rPr lang="en-US"/>
              <a:t>Deque is implemented by a circular array DEQUE with pointers </a:t>
            </a:r>
            <a:r>
              <a:rPr lang="en-US" b="1">
                <a:solidFill>
                  <a:srgbClr val="00B050"/>
                </a:solidFill>
              </a:rPr>
              <a:t>LEFT</a:t>
            </a:r>
            <a:r>
              <a:rPr lang="en-US"/>
              <a:t> and </a:t>
            </a:r>
            <a:r>
              <a:rPr lang="en-US" b="1">
                <a:solidFill>
                  <a:srgbClr val="00B050"/>
                </a:solidFill>
              </a:rPr>
              <a:t>RIGHT</a:t>
            </a:r>
            <a:r>
              <a:rPr lang="en-US"/>
              <a:t> which point to the two ends of the deque.</a:t>
            </a:r>
            <a:endParaRPr lang="en-US"/>
          </a:p>
          <a:p>
            <a:pPr marL="171450" indent="-171450" algn="just">
              <a:lnSpc>
                <a:spcPct val="90000"/>
              </a:lnSpc>
              <a:spcBef>
                <a:spcPts val="750"/>
              </a:spcBef>
              <a:buClr>
                <a:schemeClr val="dk1"/>
              </a:buClr>
              <a:buSzPts val="2800"/>
              <a:buChar char="•"/>
            </a:pPr>
            <a:r>
              <a:rPr lang="en-US"/>
              <a:t>We assume DEQUE[1] comes after DEQUE[N] in the array</a:t>
            </a:r>
            <a:endParaRPr lang="en-US"/>
          </a:p>
          <a:p>
            <a:pPr marL="171450" indent="-38100">
              <a:lnSpc>
                <a:spcPct val="90000"/>
              </a:lnSpc>
              <a:spcBef>
                <a:spcPts val="750"/>
              </a:spcBef>
              <a:buClr>
                <a:schemeClr val="dk1"/>
              </a:buClr>
              <a:buSzPts val="2800"/>
            </a:pPr>
          </a:p>
        </p:txBody>
      </p:sp>
      <p:pic>
        <p:nvPicPr>
          <p:cNvPr id="407" name="Google Shape;407;p29" descr="C:\Users\HP 250 G5\Desktop\wn.png"/>
          <p:cNvPicPr preferRelativeResize="0"/>
          <p:nvPr/>
        </p:nvPicPr>
        <p:blipFill rotWithShape="1">
          <a:blip r:embed="rId1"/>
          <a:srcRect/>
          <a:stretch>
            <a:fillRect/>
          </a:stretch>
        </p:blipFill>
        <p:spPr>
          <a:xfrm>
            <a:off x="7819753" y="856217"/>
            <a:ext cx="1322634" cy="470858"/>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0"/>
          <p:cNvSpPr txBox="1">
            <a:spLocks noGrp="1"/>
          </p:cNvSpPr>
          <p:nvPr>
            <p:ph type="body" idx="1"/>
          </p:nvPr>
        </p:nvSpPr>
        <p:spPr>
          <a:xfrm>
            <a:off x="628650" y="1307918"/>
            <a:ext cx="3886200" cy="4182054"/>
          </a:xfrm>
          <a:prstGeom prst="rect">
            <a:avLst/>
          </a:prstGeom>
          <a:noFill/>
          <a:ln>
            <a:noFill/>
          </a:ln>
        </p:spPr>
        <p:txBody>
          <a:bodyPr spcFirstLastPara="1" wrap="square" lIns="68569" tIns="34275" rIns="68569" bIns="34275" anchor="t" anchorCtr="0">
            <a:normAutofit/>
          </a:bodyPr>
          <a:lstStyle/>
          <a:p>
            <a:pPr marL="171450" indent="-171450">
              <a:lnSpc>
                <a:spcPct val="90000"/>
              </a:lnSpc>
              <a:buClr>
                <a:schemeClr val="dk1"/>
              </a:buClr>
              <a:buSzPts val="2800"/>
              <a:buChar char="•"/>
            </a:pPr>
            <a:r>
              <a:rPr lang="en-US"/>
              <a:t>LEFT = NULL indicate deque is empty </a:t>
            </a:r>
            <a:endParaRPr lang="en-US"/>
          </a:p>
          <a:p>
            <a:pPr marL="171450" indent="-38100">
              <a:lnSpc>
                <a:spcPct val="90000"/>
              </a:lnSpc>
              <a:spcBef>
                <a:spcPts val="750"/>
              </a:spcBef>
              <a:buClr>
                <a:schemeClr val="dk1"/>
              </a:buClr>
              <a:buSzPts val="2800"/>
            </a:pPr>
          </a:p>
          <a:p>
            <a:pPr marL="171450" indent="-38100">
              <a:lnSpc>
                <a:spcPct val="90000"/>
              </a:lnSpc>
              <a:spcBef>
                <a:spcPts val="750"/>
              </a:spcBef>
              <a:buClr>
                <a:schemeClr val="dk1"/>
              </a:buClr>
              <a:buSzPts val="2800"/>
            </a:pPr>
          </a:p>
        </p:txBody>
      </p:sp>
      <p:pic>
        <p:nvPicPr>
          <p:cNvPr id="413" name="Google Shape;413;p30"/>
          <p:cNvPicPr preferRelativeResize="0"/>
          <p:nvPr/>
        </p:nvPicPr>
        <p:blipFill rotWithShape="1">
          <a:blip r:embed="rId1"/>
          <a:srcRect/>
          <a:stretch>
            <a:fillRect/>
          </a:stretch>
        </p:blipFill>
        <p:spPr>
          <a:xfrm>
            <a:off x="450669" y="1954530"/>
            <a:ext cx="3820886" cy="1498963"/>
          </a:xfrm>
          <a:prstGeom prst="rect">
            <a:avLst/>
          </a:prstGeom>
          <a:noFill/>
          <a:ln>
            <a:noFill/>
          </a:ln>
        </p:spPr>
      </p:pic>
      <p:pic>
        <p:nvPicPr>
          <p:cNvPr id="414" name="Google Shape;414;p30"/>
          <p:cNvPicPr preferRelativeResize="0"/>
          <p:nvPr/>
        </p:nvPicPr>
        <p:blipFill rotWithShape="1">
          <a:blip r:embed="rId2"/>
          <a:srcRect/>
          <a:stretch>
            <a:fillRect/>
          </a:stretch>
        </p:blipFill>
        <p:spPr>
          <a:xfrm>
            <a:off x="411480" y="3659233"/>
            <a:ext cx="3732712" cy="1830740"/>
          </a:xfrm>
          <a:prstGeom prst="rect">
            <a:avLst/>
          </a:prstGeom>
          <a:noFill/>
          <a:ln>
            <a:noFill/>
          </a:ln>
        </p:spPr>
      </p:pic>
      <p:pic>
        <p:nvPicPr>
          <p:cNvPr id="415" name="Google Shape;415;p30"/>
          <p:cNvPicPr preferRelativeResize="0">
            <a:picLocks noGrp="1"/>
          </p:cNvPicPr>
          <p:nvPr>
            <p:ph type="body" idx="2"/>
          </p:nvPr>
        </p:nvPicPr>
        <p:blipFill rotWithShape="1">
          <a:blip r:embed="rId3"/>
          <a:srcRect/>
          <a:stretch>
            <a:fillRect/>
          </a:stretch>
        </p:blipFill>
        <p:spPr>
          <a:xfrm>
            <a:off x="4629150" y="1464673"/>
            <a:ext cx="3886200" cy="1910443"/>
          </a:xfrm>
          <a:prstGeom prst="rect">
            <a:avLst/>
          </a:prstGeom>
          <a:noFill/>
          <a:ln>
            <a:noFill/>
          </a:ln>
        </p:spPr>
      </p:pic>
      <p:pic>
        <p:nvPicPr>
          <p:cNvPr id="416" name="Google Shape;416;p30"/>
          <p:cNvPicPr preferRelativeResize="0"/>
          <p:nvPr/>
        </p:nvPicPr>
        <p:blipFill rotWithShape="1">
          <a:blip r:embed="rId4"/>
          <a:srcRect/>
          <a:stretch>
            <a:fillRect/>
          </a:stretch>
        </p:blipFill>
        <p:spPr>
          <a:xfrm>
            <a:off x="4986746" y="3688625"/>
            <a:ext cx="3556362" cy="1801348"/>
          </a:xfrm>
          <a:prstGeom prst="rect">
            <a:avLst/>
          </a:prstGeom>
          <a:noFill/>
          <a:ln>
            <a:noFill/>
          </a:ln>
        </p:spPr>
      </p:pic>
      <p:pic>
        <p:nvPicPr>
          <p:cNvPr id="417" name="Google Shape;417;p30" descr="C:\Users\HP 250 G5\Desktop\wn.png"/>
          <p:cNvPicPr preferRelativeResize="0"/>
          <p:nvPr/>
        </p:nvPicPr>
        <p:blipFill rotWithShape="1">
          <a:blip r:embed="rId5"/>
          <a:srcRect/>
          <a:stretch>
            <a:fillRect/>
          </a:stretch>
        </p:blipFill>
        <p:spPr>
          <a:xfrm>
            <a:off x="7819753" y="856217"/>
            <a:ext cx="1322634" cy="4708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6"/>
          <p:cNvSpPr txBox="1">
            <a:spLocks noGrp="1"/>
          </p:cNvSpPr>
          <p:nvPr>
            <p:ph type="title"/>
          </p:nvPr>
        </p:nvSpPr>
        <p:spPr>
          <a:xfrm>
            <a:off x="1143000" y="365127"/>
            <a:ext cx="7372350" cy="7016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panose="02020603050405020304"/>
              <a:buNone/>
            </a:pPr>
            <a:r>
              <a:rPr lang="en-IN" sz="3600" b="1" dirty="0">
                <a:latin typeface="Times New Roman" panose="02020603050405020304"/>
                <a:ea typeface="Times New Roman" panose="02020603050405020304"/>
                <a:cs typeface="Times New Roman" panose="02020603050405020304"/>
                <a:sym typeface="Times New Roman" panose="02020603050405020304"/>
              </a:rPr>
              <a:t>Initialization of Array</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45" name="Google Shape;245;p6" descr="Array-In-C.png"/>
          <p:cNvPicPr preferRelativeResize="0">
            <a:picLocks noGrp="1"/>
          </p:cNvPicPr>
          <p:nvPr>
            <p:ph type="body" idx="1"/>
          </p:nvPr>
        </p:nvPicPr>
        <p:blipFill rotWithShape="1">
          <a:blip r:embed="rId1"/>
          <a:srcRect/>
          <a:stretch>
            <a:fillRect/>
          </a:stretch>
        </p:blipFill>
        <p:spPr>
          <a:xfrm>
            <a:off x="914400" y="3804523"/>
            <a:ext cx="7620000" cy="2443877"/>
          </a:xfrm>
          <a:prstGeom prst="rect">
            <a:avLst/>
          </a:prstGeom>
          <a:noFill/>
          <a:ln>
            <a:noFill/>
          </a:ln>
        </p:spPr>
      </p:pic>
      <p:sp>
        <p:nvSpPr>
          <p:cNvPr id="246" name="Google Shape;246;p6"/>
          <p:cNvSpPr txBox="1"/>
          <p:nvPr/>
        </p:nvSpPr>
        <p:spPr>
          <a:xfrm>
            <a:off x="914400" y="1066800"/>
            <a:ext cx="7010400"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a:t>
            </a: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8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arr</a:t>
            </a: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 </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char</a:t>
            </a: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8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arr</a:t>
            </a: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 </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float</a:t>
            </a: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8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arr</a:t>
            </a: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[5]   </a:t>
            </a:r>
            <a:endParaRPr dirty="0"/>
          </a:p>
          <a:p>
            <a:pPr marL="0" marR="0" lvl="0" indent="0" algn="l" rtl="0">
              <a:spcBef>
                <a:spcPts val="0"/>
              </a:spcBef>
              <a:spcAft>
                <a:spcPts val="0"/>
              </a:spcAft>
              <a:buNone/>
            </a:pP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character array in C/C++/Java char </a:t>
            </a:r>
            <a:endParaRPr dirty="0"/>
          </a:p>
          <a:p>
            <a:pPr marL="0" marR="0" lvl="0" indent="0" algn="l" rtl="0">
              <a:spcBef>
                <a:spcPts val="0"/>
              </a:spcBef>
              <a:spcAft>
                <a:spcPts val="0"/>
              </a:spcAft>
              <a:buNone/>
            </a:pP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arr1[] = {‘A', ‘R', ‘R', ‘A', ‘Y'}; </a:t>
            </a:r>
            <a:endParaRPr dirty="0"/>
          </a:p>
          <a:p>
            <a:pPr marL="0" marR="0" lvl="0" indent="0" algn="l" rtl="0">
              <a:spcBef>
                <a:spcPts val="0"/>
              </a:spcBef>
              <a:spcAft>
                <a:spcPts val="0"/>
              </a:spcAft>
              <a:buNone/>
            </a:pP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An Integer array in C/C++/Java int </a:t>
            </a:r>
            <a:endParaRPr dirty="0"/>
          </a:p>
          <a:p>
            <a:pPr marL="0" marR="0" lvl="0" indent="0" algn="l" rtl="0">
              <a:spcBef>
                <a:spcPts val="0"/>
              </a:spcBef>
              <a:spcAft>
                <a:spcPts val="0"/>
              </a:spcAft>
              <a:buNone/>
            </a:pP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arr2[] = {10, 20, 30, 40, 50};</a:t>
            </a:r>
            <a:endParaRPr dirty="0"/>
          </a:p>
          <a:p>
            <a:pPr marL="0" marR="0" lvl="0" indent="0" algn="l" rtl="0">
              <a:spcBef>
                <a:spcPts val="0"/>
              </a:spcBef>
              <a:spcAft>
                <a:spcPts val="0"/>
              </a:spcAft>
              <a:buNone/>
            </a:pP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Item at </a:t>
            </a:r>
            <a:r>
              <a:rPr lang="en-IN" sz="18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i'th</a:t>
            </a: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index in array is typically accessed </a:t>
            </a:r>
            <a:endParaRPr dirty="0"/>
          </a:p>
          <a:p>
            <a:pPr marL="0" marR="0" lvl="0" indent="0" algn="l" rtl="0">
              <a:spcBef>
                <a:spcPts val="0"/>
              </a:spcBef>
              <a:spcAft>
                <a:spcPts val="0"/>
              </a:spcAft>
              <a:buNone/>
            </a:pP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 "</a:t>
            </a:r>
            <a:r>
              <a:rPr lang="en-IN" sz="1800"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arr</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IN" sz="1800"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i</a:t>
            </a: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p>
          <a:p>
            <a:pPr marL="0" marR="0" lvl="0" indent="0" algn="l" rtl="0">
              <a:spcBef>
                <a:spcPts val="0"/>
              </a:spcBef>
              <a:spcAft>
                <a:spcPts val="0"/>
              </a:spcAft>
              <a:buNone/>
            </a:pPr>
            <a:r>
              <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For example arr1[0] gives us ‘A' // and arr2[3] gives us 40.</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1"/>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b="1"/>
              <a:t>PRIORITY QUEUES</a:t>
            </a:r>
            <a:endParaRPr b="1"/>
          </a:p>
        </p:txBody>
      </p:sp>
      <p:sp>
        <p:nvSpPr>
          <p:cNvPr id="423" name="Google Shape;423;p31"/>
          <p:cNvSpPr txBox="1">
            <a:spLocks noGrp="1"/>
          </p:cNvSpPr>
          <p:nvPr>
            <p:ph type="body" idx="1"/>
          </p:nvPr>
        </p:nvSpPr>
        <p:spPr>
          <a:xfrm>
            <a:off x="628650" y="2226469"/>
            <a:ext cx="3886200" cy="3263504"/>
          </a:xfrm>
          <a:prstGeom prst="rect">
            <a:avLst/>
          </a:prstGeom>
          <a:noFill/>
          <a:ln>
            <a:noFill/>
          </a:ln>
        </p:spPr>
        <p:txBody>
          <a:bodyPr spcFirstLastPara="1" wrap="square" lIns="68569" tIns="34275" rIns="68569" bIns="34275" anchor="t" anchorCtr="0">
            <a:normAutofit fontScale="92500" lnSpcReduction="10000"/>
          </a:bodyPr>
          <a:lstStyle/>
          <a:p>
            <a:pPr marL="171450" indent="-171450" algn="just">
              <a:lnSpc>
                <a:spcPct val="90000"/>
              </a:lnSpc>
              <a:buClr>
                <a:schemeClr val="dk1"/>
              </a:buClr>
              <a:buSzPct val="100000"/>
              <a:buChar char="•"/>
            </a:pPr>
            <a:r>
              <a:rPr lang="en-US"/>
              <a:t>A priority queue is a collection of elements such that each elements has been assigned a priority and such that the order in which elements are deleted and processed comes from the following rules: </a:t>
            </a:r>
            <a:endParaRPr lang="en-US"/>
          </a:p>
          <a:p>
            <a:pPr marL="171450" indent="-171450" algn="just">
              <a:lnSpc>
                <a:spcPct val="90000"/>
              </a:lnSpc>
              <a:spcBef>
                <a:spcPts val="750"/>
              </a:spcBef>
              <a:buClr>
                <a:schemeClr val="dk1"/>
              </a:buClr>
              <a:buSzPct val="100000"/>
            </a:pPr>
            <a:r>
              <a:rPr lang="en-US"/>
              <a:t>[1] Elements of higher priority is processed before any elements of lower priority </a:t>
            </a:r>
            <a:endParaRPr lang="en-US"/>
          </a:p>
          <a:p>
            <a:pPr marL="171450" indent="-171450" algn="just">
              <a:lnSpc>
                <a:spcPct val="90000"/>
              </a:lnSpc>
              <a:spcBef>
                <a:spcPts val="750"/>
              </a:spcBef>
              <a:buClr>
                <a:schemeClr val="dk1"/>
              </a:buClr>
              <a:buSzPct val="100000"/>
            </a:pPr>
            <a:r>
              <a:rPr lang="en-US"/>
              <a:t>[2] Two elements with the same priority are processed according to the order in which they were added to the queue </a:t>
            </a:r>
            <a:endParaRPr lang="en-US"/>
          </a:p>
          <a:p>
            <a:pPr marL="171450" indent="-67945" algn="just">
              <a:lnSpc>
                <a:spcPct val="90000"/>
              </a:lnSpc>
              <a:spcBef>
                <a:spcPts val="750"/>
              </a:spcBef>
              <a:buClr>
                <a:schemeClr val="dk1"/>
              </a:buClr>
              <a:buSzPct val="100000"/>
            </a:pPr>
          </a:p>
        </p:txBody>
      </p:sp>
      <p:sp>
        <p:nvSpPr>
          <p:cNvPr id="424" name="Google Shape;424;p31"/>
          <p:cNvSpPr txBox="1">
            <a:spLocks noGrp="1"/>
          </p:cNvSpPr>
          <p:nvPr>
            <p:ph type="body" idx="2"/>
          </p:nvPr>
        </p:nvSpPr>
        <p:spPr>
          <a:xfrm>
            <a:off x="4629150" y="2226469"/>
            <a:ext cx="3886200" cy="3263504"/>
          </a:xfrm>
          <a:prstGeom prst="rect">
            <a:avLst/>
          </a:prstGeom>
          <a:noFill/>
          <a:ln>
            <a:noFill/>
          </a:ln>
        </p:spPr>
        <p:txBody>
          <a:bodyPr spcFirstLastPara="1" wrap="square" lIns="68569" tIns="34275" rIns="68569" bIns="34275" anchor="t" anchorCtr="0">
            <a:normAutofit fontScale="85000" lnSpcReduction="10000"/>
          </a:bodyPr>
          <a:lstStyle/>
          <a:p>
            <a:pPr marL="171450" indent="-171450">
              <a:lnSpc>
                <a:spcPct val="90000"/>
              </a:lnSpc>
              <a:buClr>
                <a:schemeClr val="dk1"/>
              </a:buClr>
              <a:buSzPct val="100000"/>
              <a:buChar char="•"/>
            </a:pPr>
            <a:r>
              <a:rPr lang="en-US" b="1"/>
              <a:t>Types of Priority Queue</a:t>
            </a:r>
            <a:endParaRPr lang="en-US" b="1"/>
          </a:p>
          <a:p>
            <a:pPr marL="171450" indent="-171450" algn="just">
              <a:lnSpc>
                <a:spcPct val="90000"/>
              </a:lnSpc>
              <a:spcBef>
                <a:spcPts val="750"/>
              </a:spcBef>
              <a:buClr>
                <a:schemeClr val="dk1"/>
              </a:buClr>
              <a:buSzPct val="100000"/>
            </a:pPr>
            <a:r>
              <a:rPr lang="en-US" b="1"/>
              <a:t>1.One-Way List Representation of a Priority Queue </a:t>
            </a:r>
            <a:endParaRPr lang="en-US" b="1"/>
          </a:p>
          <a:p>
            <a:pPr marL="171450" indent="-171450" algn="just">
              <a:lnSpc>
                <a:spcPct val="90000"/>
              </a:lnSpc>
              <a:spcBef>
                <a:spcPts val="750"/>
              </a:spcBef>
              <a:buClr>
                <a:schemeClr val="dk1"/>
              </a:buClr>
              <a:buSzPct val="100000"/>
            </a:pPr>
            <a:r>
              <a:rPr lang="en-US"/>
              <a:t>[1] Each node in the list will contain three items of information: </a:t>
            </a:r>
            <a:r>
              <a:rPr lang="en-US" b="1">
                <a:solidFill>
                  <a:srgbClr val="FF0000"/>
                </a:solidFill>
              </a:rPr>
              <a:t>an information field INFO, a priority number PRN, and a link number LINK</a:t>
            </a:r>
            <a:endParaRPr lang="en-US" b="1">
              <a:solidFill>
                <a:srgbClr val="FF0000"/>
              </a:solidFill>
            </a:endParaRPr>
          </a:p>
          <a:p>
            <a:pPr marL="171450" indent="-171450" algn="just">
              <a:lnSpc>
                <a:spcPct val="90000"/>
              </a:lnSpc>
              <a:spcBef>
                <a:spcPts val="750"/>
              </a:spcBef>
              <a:buClr>
                <a:schemeClr val="dk1"/>
              </a:buClr>
              <a:buSzPct val="100000"/>
            </a:pPr>
          </a:p>
          <a:p>
            <a:pPr marL="171450" indent="-171450" algn="just">
              <a:lnSpc>
                <a:spcPct val="90000"/>
              </a:lnSpc>
              <a:spcBef>
                <a:spcPts val="750"/>
              </a:spcBef>
              <a:buClr>
                <a:schemeClr val="dk1"/>
              </a:buClr>
              <a:buSzPct val="100000"/>
            </a:pPr>
            <a:r>
              <a:rPr lang="en-US"/>
              <a:t>[2] A node X precedes a node Y in the list </a:t>
            </a:r>
            <a:endParaRPr lang="en-US"/>
          </a:p>
          <a:p>
            <a:pPr marL="171450" indent="-171450" algn="just">
              <a:lnSpc>
                <a:spcPct val="90000"/>
              </a:lnSpc>
              <a:spcBef>
                <a:spcPts val="750"/>
              </a:spcBef>
              <a:buClr>
                <a:schemeClr val="dk1"/>
              </a:buClr>
              <a:buSzPct val="100000"/>
            </a:pPr>
            <a:r>
              <a:rPr lang="en-US"/>
              <a:t>     (a) when X has </a:t>
            </a:r>
            <a:r>
              <a:rPr lang="en-US" b="1">
                <a:solidFill>
                  <a:srgbClr val="FF0000"/>
                </a:solidFill>
              </a:rPr>
              <a:t>higher priority </a:t>
            </a:r>
            <a:r>
              <a:rPr lang="en-US"/>
              <a:t>than Y or </a:t>
            </a:r>
            <a:endParaRPr lang="en-US"/>
          </a:p>
          <a:p>
            <a:pPr marL="171450" indent="-171450" algn="just">
              <a:lnSpc>
                <a:spcPct val="90000"/>
              </a:lnSpc>
              <a:spcBef>
                <a:spcPts val="750"/>
              </a:spcBef>
              <a:buClr>
                <a:schemeClr val="dk1"/>
              </a:buClr>
              <a:buSzPct val="100000"/>
            </a:pPr>
            <a:r>
              <a:rPr lang="en-US"/>
              <a:t>     (b) when both have same priority but X was </a:t>
            </a:r>
            <a:r>
              <a:rPr lang="en-US" b="1">
                <a:solidFill>
                  <a:srgbClr val="FF0000"/>
                </a:solidFill>
              </a:rPr>
              <a:t>added to the list before </a:t>
            </a:r>
            <a:r>
              <a:rPr lang="en-US"/>
              <a:t>Y </a:t>
            </a:r>
            <a:endParaRPr lang="en-US"/>
          </a:p>
          <a:p>
            <a:pPr marL="171450" indent="-67945">
              <a:lnSpc>
                <a:spcPct val="90000"/>
              </a:lnSpc>
              <a:spcBef>
                <a:spcPts val="750"/>
              </a:spcBef>
              <a:buClr>
                <a:schemeClr val="dk1"/>
              </a:buClr>
              <a:buSzPct val="100000"/>
            </a:pPr>
            <a:endParaRPr b="1"/>
          </a:p>
          <a:p>
            <a:pPr marL="171450" indent="-67945">
              <a:lnSpc>
                <a:spcPct val="90000"/>
              </a:lnSpc>
              <a:spcBef>
                <a:spcPts val="750"/>
              </a:spcBef>
              <a:buClr>
                <a:schemeClr val="dk1"/>
              </a:buClr>
              <a:buSzPct val="100000"/>
            </a:pPr>
          </a:p>
        </p:txBody>
      </p:sp>
      <p:pic>
        <p:nvPicPr>
          <p:cNvPr id="425" name="Google Shape;425;p31" descr="C:\Users\HP 250 G5\Desktop\wn.png"/>
          <p:cNvPicPr preferRelativeResize="0"/>
          <p:nvPr/>
        </p:nvPicPr>
        <p:blipFill rotWithShape="1">
          <a:blip r:embed="rId1"/>
          <a:srcRect/>
          <a:stretch>
            <a:fillRect/>
          </a:stretch>
        </p:blipFill>
        <p:spPr>
          <a:xfrm>
            <a:off x="7819753" y="856217"/>
            <a:ext cx="1322634" cy="470858"/>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32"/>
          <p:cNvPicPr preferRelativeResize="0"/>
          <p:nvPr/>
        </p:nvPicPr>
        <p:blipFill rotWithShape="1">
          <a:blip r:embed="rId1"/>
          <a:srcRect/>
          <a:stretch>
            <a:fillRect/>
          </a:stretch>
        </p:blipFill>
        <p:spPr>
          <a:xfrm>
            <a:off x="0" y="1959851"/>
            <a:ext cx="4675528" cy="1309499"/>
          </a:xfrm>
          <a:prstGeom prst="rect">
            <a:avLst/>
          </a:prstGeom>
          <a:noFill/>
          <a:ln>
            <a:noFill/>
          </a:ln>
        </p:spPr>
      </p:pic>
      <p:pic>
        <p:nvPicPr>
          <p:cNvPr id="431" name="Google Shape;431;p32"/>
          <p:cNvPicPr preferRelativeResize="0"/>
          <p:nvPr/>
        </p:nvPicPr>
        <p:blipFill rotWithShape="1">
          <a:blip r:embed="rId2"/>
          <a:srcRect/>
          <a:stretch>
            <a:fillRect/>
          </a:stretch>
        </p:blipFill>
        <p:spPr>
          <a:xfrm>
            <a:off x="4993380" y="1959851"/>
            <a:ext cx="3521970" cy="2830154"/>
          </a:xfrm>
          <a:prstGeom prst="rect">
            <a:avLst/>
          </a:prstGeom>
          <a:noFill/>
          <a:ln>
            <a:noFill/>
          </a:ln>
        </p:spPr>
      </p:pic>
      <p:sp>
        <p:nvSpPr>
          <p:cNvPr id="432" name="Google Shape;432;p32"/>
          <p:cNvSpPr txBox="1"/>
          <p:nvPr/>
        </p:nvSpPr>
        <p:spPr>
          <a:xfrm>
            <a:off x="608527" y="3619769"/>
            <a:ext cx="2685245" cy="1731213"/>
          </a:xfrm>
          <a:prstGeom prst="rect">
            <a:avLst/>
          </a:prstGeom>
          <a:noFill/>
          <a:ln>
            <a:noFill/>
          </a:ln>
        </p:spPr>
        <p:txBody>
          <a:bodyPr spcFirstLastPara="1" wrap="square" lIns="68569" tIns="34275" rIns="68569" bIns="34275" anchor="t" anchorCtr="0">
            <a:spAutoFit/>
          </a:bodyPr>
          <a:lstStyle/>
          <a:p>
            <a:pPr algn="just"/>
            <a:r>
              <a:rPr lang="en-US" sz="1350">
                <a:solidFill>
                  <a:schemeClr val="dk1"/>
                </a:solidFill>
                <a:latin typeface="Calibri" panose="020F0502020204030204"/>
                <a:ea typeface="Calibri" panose="020F0502020204030204"/>
                <a:cs typeface="Calibri" panose="020F0502020204030204"/>
                <a:sym typeface="Calibri" panose="020F0502020204030204"/>
              </a:rPr>
              <a:t>The diagram does not tell us whether BBB was added to the list before of after DDD.</a:t>
            </a:r>
            <a:endParaRPr sz="1050"/>
          </a:p>
          <a:p>
            <a:pPr algn="just"/>
            <a:r>
              <a:rPr lang="en-US" sz="1350">
                <a:solidFill>
                  <a:schemeClr val="dk1"/>
                </a:solidFill>
                <a:latin typeface="Calibri" panose="020F0502020204030204"/>
                <a:ea typeface="Calibri" panose="020F0502020204030204"/>
                <a:cs typeface="Calibri" panose="020F0502020204030204"/>
                <a:sym typeface="Calibri" panose="020F0502020204030204"/>
              </a:rPr>
              <a:t>But the diagram does tell us that BBB was inserted before CCC because BBB and CCC have same priority number and BBB appears before CCC in the list</a:t>
            </a:r>
            <a:endParaRPr sz="13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3" name="Google Shape;433;p32"/>
          <p:cNvSpPr txBox="1"/>
          <p:nvPr/>
        </p:nvSpPr>
        <p:spPr>
          <a:xfrm>
            <a:off x="4800600" y="5058983"/>
            <a:ext cx="3168203" cy="692467"/>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alibri" panose="020F0502020204030204"/>
                <a:ea typeface="Calibri" panose="020F0502020204030204"/>
                <a:cs typeface="Calibri" panose="020F0502020204030204"/>
                <a:sym typeface="Calibri" panose="020F0502020204030204"/>
              </a:rPr>
              <a:t>It shows the way the priority queue may appear in memory using linear arrays INFO, PRN and LINK</a:t>
            </a:r>
            <a:endParaRPr sz="13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4" name="Google Shape;434;p32"/>
          <p:cNvSpPr/>
          <p:nvPr/>
        </p:nvSpPr>
        <p:spPr>
          <a:xfrm>
            <a:off x="2449945" y="1252694"/>
            <a:ext cx="4457711" cy="276969"/>
          </a:xfrm>
          <a:prstGeom prst="rect">
            <a:avLst/>
          </a:prstGeom>
          <a:noFill/>
          <a:ln>
            <a:noFill/>
          </a:ln>
        </p:spPr>
        <p:txBody>
          <a:bodyPr spcFirstLastPara="1" wrap="square" lIns="68569" tIns="34275" rIns="68569" bIns="34275" anchor="t" anchorCtr="0">
            <a:spAutoFit/>
          </a:bodyPr>
          <a:lstStyle/>
          <a:p>
            <a:pPr algn="just">
              <a:buClr>
                <a:schemeClr val="dk1"/>
              </a:buClr>
              <a:buSzPts val="1800"/>
            </a:pPr>
            <a:r>
              <a:rPr lang="en-US" sz="1350" b="1">
                <a:solidFill>
                  <a:schemeClr val="dk1"/>
                </a:solidFill>
                <a:latin typeface="Calibri" panose="020F0502020204030204"/>
                <a:ea typeface="Calibri" panose="020F0502020204030204"/>
                <a:cs typeface="Calibri" panose="020F0502020204030204"/>
                <a:sym typeface="Calibri" panose="020F0502020204030204"/>
              </a:rPr>
              <a:t>Example of One-Way List Representation of a Priority Queue </a:t>
            </a:r>
            <a:endParaRPr sz="135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5"/>
          <p:cNvSpPr txBox="1">
            <a:spLocks noGrp="1"/>
          </p:cNvSpPr>
          <p:nvPr>
            <p:ph type="title"/>
          </p:nvPr>
        </p:nvSpPr>
        <p:spPr>
          <a:xfrm>
            <a:off x="629841" y="1013114"/>
            <a:ext cx="7942659" cy="735677"/>
          </a:xfrm>
          <a:prstGeom prst="rect">
            <a:avLst/>
          </a:prstGeom>
          <a:noFill/>
          <a:ln>
            <a:noFill/>
          </a:ln>
        </p:spPr>
        <p:txBody>
          <a:bodyPr spcFirstLastPara="1" wrap="square" lIns="68569" tIns="34275" rIns="68569" bIns="34275" anchor="b" anchorCtr="0">
            <a:normAutofit/>
          </a:bodyPr>
          <a:lstStyle/>
          <a:p>
            <a:pPr algn="ctr">
              <a:buSzPct val="100000"/>
            </a:pPr>
            <a:r>
              <a:rPr lang="en-US" b="1" dirty="0"/>
              <a:t> Insertion Algorithm                    Deletion Algorithm</a:t>
            </a:r>
            <a:br>
              <a:rPr lang="en-US" b="1" dirty="0"/>
            </a:br>
            <a:r>
              <a:rPr lang="en-US" b="1" dirty="0"/>
              <a:t>of Priority Queue </a:t>
            </a:r>
            <a:endParaRPr b="1"/>
          </a:p>
        </p:txBody>
      </p:sp>
      <p:sp>
        <p:nvSpPr>
          <p:cNvPr id="453" name="Google Shape;453;p35"/>
          <p:cNvSpPr txBox="1">
            <a:spLocks noGrp="1"/>
          </p:cNvSpPr>
          <p:nvPr>
            <p:ph type="body" idx="1"/>
          </p:nvPr>
        </p:nvSpPr>
        <p:spPr>
          <a:xfrm>
            <a:off x="4261757" y="1876153"/>
            <a:ext cx="4254784" cy="3210197"/>
          </a:xfrm>
          <a:prstGeom prst="rect">
            <a:avLst/>
          </a:prstGeom>
          <a:noFill/>
          <a:ln>
            <a:noFill/>
          </a:ln>
        </p:spPr>
        <p:txBody>
          <a:bodyPr spcFirstLastPara="1" wrap="square" lIns="68569" tIns="34275" rIns="68569" bIns="34275" anchor="t" anchorCtr="0">
            <a:normAutofit fontScale="92500" lnSpcReduction="10000"/>
          </a:bodyPr>
          <a:lstStyle/>
          <a:p>
            <a:pPr marL="171450" indent="-171450" algn="just">
              <a:spcBef>
                <a:spcPts val="0"/>
              </a:spcBef>
              <a:buSzPts val="2600"/>
              <a:buNone/>
            </a:pPr>
            <a:endParaRPr lang="en-US" sz="1950" dirty="0"/>
          </a:p>
          <a:p>
            <a:pPr marL="171450" indent="-171450" algn="just">
              <a:spcBef>
                <a:spcPts val="0"/>
              </a:spcBef>
              <a:buSzPts val="2600"/>
              <a:buNone/>
            </a:pPr>
            <a:r>
              <a:rPr lang="en-US" sz="1950" dirty="0"/>
              <a:t>This algorithm deletes and processes the first element in a priority queue maintained by a two-dimensional array QUEUE.</a:t>
            </a:r>
            <a:endParaRPr lang="en-US" sz="1950" dirty="0"/>
          </a:p>
          <a:p>
            <a:pPr marL="171450" indent="-171450">
              <a:buSzPts val="2600"/>
              <a:buNone/>
            </a:pPr>
            <a:r>
              <a:rPr lang="en-US" sz="1950" dirty="0"/>
              <a:t>[1] [Find the first nonempty queue]</a:t>
            </a:r>
            <a:endParaRPr lang="en-US" sz="1950" dirty="0"/>
          </a:p>
          <a:p>
            <a:pPr marL="171450" indent="-171450">
              <a:buSzPts val="2600"/>
              <a:buNone/>
            </a:pPr>
            <a:r>
              <a:rPr lang="en-US" sz="1950" dirty="0"/>
              <a:t>      Find the smallest K such that FRONT[K] ≠ NULL</a:t>
            </a:r>
            <a:endParaRPr lang="en-US" sz="1950" dirty="0"/>
          </a:p>
          <a:p>
            <a:pPr marL="171450" indent="-171450">
              <a:buSzPts val="2600"/>
              <a:buNone/>
            </a:pPr>
            <a:r>
              <a:rPr lang="en-US" sz="1950" dirty="0"/>
              <a:t>[2] Delete and process the front element in row K of QUEUE</a:t>
            </a:r>
            <a:endParaRPr lang="en-US" sz="1950" dirty="0"/>
          </a:p>
          <a:p>
            <a:pPr marL="171450" indent="-171450">
              <a:buSzPts val="2600"/>
              <a:buNone/>
            </a:pPr>
            <a:endParaRPr sz="1950"/>
          </a:p>
          <a:p>
            <a:pPr marL="171450" indent="-171450">
              <a:buSzPts val="2600"/>
              <a:buNone/>
            </a:pPr>
            <a:r>
              <a:rPr lang="en-US" sz="1950" dirty="0"/>
              <a:t>[3] Exit  </a:t>
            </a:r>
            <a:endParaRPr lang="en-US" sz="1950" dirty="0"/>
          </a:p>
          <a:p>
            <a:pPr marL="171450" indent="-19050" algn="just">
              <a:buNone/>
            </a:pPr>
          </a:p>
        </p:txBody>
      </p:sp>
      <p:sp>
        <p:nvSpPr>
          <p:cNvPr id="454" name="Google Shape;454;p35"/>
          <p:cNvSpPr txBox="1">
            <a:spLocks noGrp="1"/>
          </p:cNvSpPr>
          <p:nvPr>
            <p:ph type="body" idx="2"/>
          </p:nvPr>
        </p:nvSpPr>
        <p:spPr>
          <a:xfrm>
            <a:off x="698422" y="1827167"/>
            <a:ext cx="3220436" cy="3402433"/>
          </a:xfrm>
          <a:prstGeom prst="rect">
            <a:avLst/>
          </a:prstGeom>
          <a:noFill/>
          <a:ln>
            <a:noFill/>
          </a:ln>
        </p:spPr>
        <p:txBody>
          <a:bodyPr spcFirstLastPara="1" wrap="square" lIns="68569" tIns="34275" rIns="68569" bIns="34275" anchor="t" anchorCtr="0">
            <a:noAutofit/>
          </a:bodyPr>
          <a:lstStyle/>
          <a:p>
            <a:pPr marL="171450" algn="just">
              <a:lnSpc>
                <a:spcPct val="70000"/>
              </a:lnSpc>
              <a:spcBef>
                <a:spcPts val="0"/>
              </a:spcBef>
              <a:buSzPts val="2400"/>
            </a:pPr>
            <a:endParaRPr sz="1800"/>
          </a:p>
          <a:p>
            <a:pPr marL="171450" algn="just">
              <a:lnSpc>
                <a:spcPct val="70000"/>
              </a:lnSpc>
              <a:buSzPts val="2400"/>
            </a:pPr>
            <a:r>
              <a:rPr lang="en-US" sz="1800"/>
              <a:t>This algorithm add an ITEM with priority number M to a priority queue maintained by a two-dimensional array QUEUE.</a:t>
            </a:r>
            <a:endParaRPr lang="en-US" sz="1800"/>
          </a:p>
          <a:p>
            <a:pPr marL="171450" algn="just">
              <a:lnSpc>
                <a:spcPct val="70000"/>
              </a:lnSpc>
              <a:buSzPts val="2400"/>
            </a:pPr>
            <a:endParaRPr sz="1800"/>
          </a:p>
          <a:p>
            <a:pPr marL="171450" algn="just">
              <a:lnSpc>
                <a:spcPct val="70000"/>
              </a:lnSpc>
              <a:buSzPts val="2400"/>
            </a:pPr>
            <a:r>
              <a:rPr lang="en-US" sz="1800"/>
              <a:t>[1] Insert ITEM as the rear element in row M of QUEUE</a:t>
            </a:r>
            <a:endParaRPr lang="en-US" sz="1800"/>
          </a:p>
          <a:p>
            <a:pPr marL="171450" algn="just">
              <a:lnSpc>
                <a:spcPct val="70000"/>
              </a:lnSpc>
              <a:buSzPts val="2400"/>
            </a:pPr>
            <a:endParaRPr sz="1800"/>
          </a:p>
          <a:p>
            <a:pPr marL="171450" algn="just">
              <a:lnSpc>
                <a:spcPct val="70000"/>
              </a:lnSpc>
              <a:buSzPts val="2400"/>
            </a:pPr>
            <a:r>
              <a:rPr lang="en-US" sz="1800"/>
              <a:t>[2] Exit </a:t>
            </a:r>
            <a:endParaRPr lang="en-US" sz="1800"/>
          </a:p>
          <a:p>
            <a:pPr marL="171450">
              <a:lnSpc>
                <a:spcPct val="70000"/>
              </a:lnSpc>
              <a:buSzPts val="2400"/>
            </a:pPr>
            <a:endParaRPr sz="1800"/>
          </a:p>
        </p:txBody>
      </p:sp>
      <p:pic>
        <p:nvPicPr>
          <p:cNvPr id="455" name="Google Shape;455;p35" descr="C:\Users\HP 250 G5\Desktop\wn.png"/>
          <p:cNvPicPr preferRelativeResize="0"/>
          <p:nvPr/>
        </p:nvPicPr>
        <p:blipFill rotWithShape="1">
          <a:blip r:embed="rId1"/>
          <a:srcRect/>
          <a:stretch>
            <a:fillRect/>
          </a:stretch>
        </p:blipFill>
        <p:spPr>
          <a:xfrm>
            <a:off x="7819753" y="856217"/>
            <a:ext cx="1322634" cy="470858"/>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7"/>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Autofit/>
          </a:bodyPr>
          <a:lstStyle/>
          <a:p>
            <a:pPr marL="171450" indent="-171450" algn="ctr">
              <a:lnSpc>
                <a:spcPct val="90000"/>
              </a:lnSpc>
              <a:buClr>
                <a:schemeClr val="dk1"/>
              </a:buClr>
              <a:buSzPts val="16600"/>
            </a:pPr>
            <a:r>
              <a:rPr lang="en-US" sz="5400" dirty="0">
                <a:latin typeface="Times New Roman" panose="02020603050405020304" pitchFamily="18" charset="0"/>
                <a:cs typeface="Times New Roman" panose="02020603050405020304" pitchFamily="18" charset="0"/>
              </a:rPr>
              <a:t>Thank you</a:t>
            </a:r>
            <a:endParaRPr sz="5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8"/>
          <p:cNvSpPr txBox="1">
            <a:spLocks noGrp="1"/>
          </p:cNvSpPr>
          <p:nvPr>
            <p:ph type="title"/>
          </p:nvPr>
        </p:nvSpPr>
        <p:spPr>
          <a:xfrm>
            <a:off x="1066800" y="365126"/>
            <a:ext cx="744855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panose="02020603050405020304"/>
              <a:buNone/>
            </a:pPr>
            <a:r>
              <a:rPr lang="en-IN" sz="3600" b="1" dirty="0">
                <a:latin typeface="Times New Roman" panose="02020603050405020304"/>
                <a:ea typeface="Times New Roman" panose="02020603050405020304"/>
                <a:cs typeface="Times New Roman" panose="02020603050405020304"/>
                <a:sym typeface="Times New Roman" panose="02020603050405020304"/>
              </a:rPr>
              <a:t>Array declaration</a:t>
            </a:r>
            <a:endParaRPr sz="36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58" name="Google Shape;258;p8"/>
          <p:cNvPicPr preferRelativeResize="0">
            <a:picLocks noGrp="1"/>
          </p:cNvPicPr>
          <p:nvPr>
            <p:ph type="body" idx="1"/>
          </p:nvPr>
        </p:nvPicPr>
        <p:blipFill rotWithShape="1">
          <a:blip r:embed="rId1"/>
          <a:srcRect l="14399" t="15295" r="61815" b="68405"/>
          <a:stretch>
            <a:fillRect/>
          </a:stretch>
        </p:blipFill>
        <p:spPr>
          <a:xfrm>
            <a:off x="166260" y="1510146"/>
            <a:ext cx="4100940" cy="1717964"/>
          </a:xfrm>
          <a:prstGeom prst="rect">
            <a:avLst/>
          </a:prstGeom>
          <a:noFill/>
          <a:ln>
            <a:noFill/>
          </a:ln>
        </p:spPr>
      </p:pic>
      <p:pic>
        <p:nvPicPr>
          <p:cNvPr id="259" name="Google Shape;259;p8"/>
          <p:cNvPicPr preferRelativeResize="0"/>
          <p:nvPr/>
        </p:nvPicPr>
        <p:blipFill rotWithShape="1">
          <a:blip r:embed="rId2"/>
          <a:srcRect l="14675" t="15476" r="56988" b="72917"/>
          <a:stretch>
            <a:fillRect/>
          </a:stretch>
        </p:blipFill>
        <p:spPr>
          <a:xfrm>
            <a:off x="4419600" y="1510146"/>
            <a:ext cx="4558139" cy="1579418"/>
          </a:xfrm>
          <a:prstGeom prst="rect">
            <a:avLst/>
          </a:prstGeom>
          <a:noFill/>
          <a:ln>
            <a:noFill/>
          </a:ln>
        </p:spPr>
      </p:pic>
      <p:pic>
        <p:nvPicPr>
          <p:cNvPr id="260" name="Google Shape;260;p8"/>
          <p:cNvPicPr preferRelativeResize="0"/>
          <p:nvPr/>
        </p:nvPicPr>
        <p:blipFill rotWithShape="1">
          <a:blip r:embed="rId3"/>
          <a:srcRect l="14222" t="15277" r="45481" b="68056"/>
          <a:stretch>
            <a:fillRect/>
          </a:stretch>
        </p:blipFill>
        <p:spPr>
          <a:xfrm>
            <a:off x="443345" y="3656785"/>
            <a:ext cx="8257309" cy="232756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21542</Words>
  <Application>WPS Presentation</Application>
  <PresentationFormat>On-screen Show (4:3)</PresentationFormat>
  <Paragraphs>677</Paragraphs>
  <Slides>83</Slides>
  <Notes>63</Notes>
  <HiddenSlides>1</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0</vt:i4>
      </vt:variant>
      <vt:variant>
        <vt:lpstr>幻灯片标题</vt:lpstr>
      </vt:variant>
      <vt:variant>
        <vt:i4>83</vt:i4>
      </vt:variant>
    </vt:vector>
  </HeadingPairs>
  <TitlesOfParts>
    <vt:vector size="103" baseType="lpstr">
      <vt:lpstr>Arial</vt:lpstr>
      <vt:lpstr>SimSun</vt:lpstr>
      <vt:lpstr>Wingdings</vt:lpstr>
      <vt:lpstr>Arial</vt:lpstr>
      <vt:lpstr>Calibri</vt:lpstr>
      <vt:lpstr>Times New Roman</vt:lpstr>
      <vt:lpstr>Calibri</vt:lpstr>
      <vt:lpstr>Casper</vt:lpstr>
      <vt:lpstr>Segoe Print</vt:lpstr>
      <vt:lpstr>Karla</vt:lpstr>
      <vt:lpstr>Raleway ExtraBold</vt:lpstr>
      <vt:lpstr>Times New Roman</vt:lpstr>
      <vt:lpstr>Tahoma</vt:lpstr>
      <vt:lpstr>Microsoft YaHei</vt:lpstr>
      <vt:lpstr>Arial Unicode MS</vt:lpstr>
      <vt:lpstr>Courier New</vt:lpstr>
      <vt:lpstr>Cambria</vt:lpstr>
      <vt:lpstr>Verdana</vt:lpstr>
      <vt:lpstr>Office Theme</vt:lpstr>
      <vt:lpstr>Office Theme</vt:lpstr>
      <vt:lpstr>PowerPoint 演示文稿</vt:lpstr>
      <vt:lpstr>PowerPoint 演示文稿</vt:lpstr>
      <vt:lpstr>Contents of the Syllabus  </vt:lpstr>
      <vt:lpstr>Contents of the Syllabus  </vt:lpstr>
      <vt:lpstr>Contents  </vt:lpstr>
      <vt:lpstr>Array</vt:lpstr>
      <vt:lpstr>Why do we need arrays? </vt:lpstr>
      <vt:lpstr>Initialization of Array</vt:lpstr>
      <vt:lpstr>Array declaration</vt:lpstr>
      <vt:lpstr>Array declaration in C/C++:</vt:lpstr>
      <vt:lpstr> Basic Operations of Array </vt:lpstr>
      <vt:lpstr>Traversing                      </vt:lpstr>
      <vt:lpstr> Insertion </vt:lpstr>
      <vt:lpstr>PowerPoint 演示文稿</vt:lpstr>
      <vt:lpstr>Deletion</vt:lpstr>
      <vt:lpstr>PowerPoint 演示文稿</vt:lpstr>
      <vt:lpstr>Search</vt:lpstr>
      <vt:lpstr>PowerPoint 演示文稿</vt:lpstr>
      <vt:lpstr> Update </vt:lpstr>
      <vt:lpstr>PowerPoint 演示文稿</vt:lpstr>
      <vt:lpstr>Multidimensional Arrays</vt:lpstr>
      <vt:lpstr>Implementation of Multidimensional Arrays</vt:lpstr>
      <vt:lpstr>Linked List </vt:lpstr>
      <vt:lpstr>WHAT IS LINKED LIST</vt:lpstr>
      <vt:lpstr>LINKED LIST V/S ARRAY</vt:lpstr>
      <vt:lpstr>LINKED LIST</vt:lpstr>
      <vt:lpstr>SINGLY LINKED LIST</vt:lpstr>
      <vt:lpstr>SINGLY LINKED LIST -INSERTION</vt:lpstr>
      <vt:lpstr>SINGLY LINKED LIST -INSERTION</vt:lpstr>
      <vt:lpstr>SINGLY LINKED LIST -INSERTION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DOUBLY LINKED LIST</vt:lpstr>
      <vt:lpstr>DOUBLY LINKED LIST</vt:lpstr>
      <vt:lpstr>Stack and Queue</vt:lpstr>
      <vt:lpstr>Basic Operations of Stack </vt:lpstr>
      <vt:lpstr> </vt:lpstr>
      <vt:lpstr>PowerPoint 演示文稿</vt:lpstr>
      <vt:lpstr>Push Operation  </vt:lpstr>
      <vt:lpstr>Algorithm and Program for PUSH Operation </vt:lpstr>
      <vt:lpstr>PowerPoint 演示文稿</vt:lpstr>
      <vt:lpstr>PowerPoint 演示文稿</vt:lpstr>
      <vt:lpstr>Pop Operation </vt:lpstr>
      <vt:lpstr>Algorithm and Program for POP</vt:lpstr>
      <vt:lpstr>Stack Using Linked List </vt:lpstr>
      <vt:lpstr>PowerPoint 演示文稿</vt:lpstr>
      <vt:lpstr>push(value) – Inserting an element into the Stack </vt:lpstr>
      <vt:lpstr>pop() - Deleting an Element from a Stack </vt:lpstr>
      <vt:lpstr>INTRODUCTION TO QUEUE</vt:lpstr>
      <vt:lpstr>Types of queues</vt:lpstr>
      <vt:lpstr>Enqueue Operation</vt:lpstr>
      <vt:lpstr>Algorithm for Insertion in Queue</vt:lpstr>
      <vt:lpstr>Dequeue Operation</vt:lpstr>
      <vt:lpstr>Algorithm to Delete from Q</vt:lpstr>
      <vt:lpstr>Linked List Representation of Queue </vt:lpstr>
      <vt:lpstr>Algorithm for Insertion in Linked Queue</vt:lpstr>
      <vt:lpstr>Algorithm for Deletion from Linked Queue</vt:lpstr>
      <vt:lpstr>Limitation of Linear Queue</vt:lpstr>
      <vt:lpstr>Circular Queue</vt:lpstr>
      <vt:lpstr>PowerPoint 演示文稿</vt:lpstr>
      <vt:lpstr>Operations on Circular Queue</vt:lpstr>
      <vt:lpstr>DEQUE (Double-Ended Queue)</vt:lpstr>
      <vt:lpstr>PowerPoint 演示文稿</vt:lpstr>
      <vt:lpstr>PRIORITY QUEUES</vt:lpstr>
      <vt:lpstr>PowerPoint 演示文稿</vt:lpstr>
      <vt:lpstr> Insertion Algorithm                    Deletion Algorithm of Priority Queue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Jaspreet  Singh</dc:creator>
  <cp:lastModifiedBy>Cadre Infotech</cp:lastModifiedBy>
  <cp:revision>41</cp:revision>
  <dcterms:created xsi:type="dcterms:W3CDTF">2015-02-03T14:31:00Z</dcterms:created>
  <dcterms:modified xsi:type="dcterms:W3CDTF">2023-09-28T01:22:31Z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24</vt:i4>
  </property>
  <property fmtid="{D5CDD505-2E9C-101B-9397-08002B2CF9AE}" pid="3" name="PresentationFormat">
    <vt:lpwstr>On-screen Show (4:3)</vt:lpwstr>
  </property>
  <property fmtid="{D5CDD505-2E9C-101B-9397-08002B2CF9AE}" pid="4" name="Slides">
    <vt:i4>28</vt:i4>
  </property>
  <property fmtid="{D5CDD505-2E9C-101B-9397-08002B2CF9AE}" pid="5" name="ICV">
    <vt:lpwstr>5507963D6DF8417787A1D77552E1B1C5_12</vt:lpwstr>
  </property>
  <property fmtid="{D5CDD505-2E9C-101B-9397-08002B2CF9AE}" pid="6" name="KSOProductBuildVer">
    <vt:lpwstr>1033-12.2.0.13215</vt:lpwstr>
  </property>
</Properties>
</file>