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925" r:id="rId2"/>
  </p:sldMasterIdLst>
  <p:notesMasterIdLst>
    <p:notesMasterId r:id="rId130"/>
  </p:notesMasterIdLst>
  <p:sldIdLst>
    <p:sldId id="772" r:id="rId3"/>
    <p:sldId id="339" r:id="rId4"/>
    <p:sldId id="340" r:id="rId5"/>
    <p:sldId id="797" r:id="rId6"/>
    <p:sldId id="816" r:id="rId7"/>
    <p:sldId id="818" r:id="rId8"/>
    <p:sldId id="798" r:id="rId9"/>
    <p:sldId id="467" r:id="rId10"/>
    <p:sldId id="800" r:id="rId11"/>
    <p:sldId id="817" r:id="rId12"/>
    <p:sldId id="799" r:id="rId13"/>
    <p:sldId id="801" r:id="rId14"/>
    <p:sldId id="819" r:id="rId15"/>
    <p:sldId id="291" r:id="rId16"/>
    <p:sldId id="820" r:id="rId17"/>
    <p:sldId id="823" r:id="rId18"/>
    <p:sldId id="821" r:id="rId19"/>
    <p:sldId id="802" r:id="rId20"/>
    <p:sldId id="803" r:id="rId21"/>
    <p:sldId id="804" r:id="rId22"/>
    <p:sldId id="805" r:id="rId23"/>
    <p:sldId id="806" r:id="rId24"/>
    <p:sldId id="807" r:id="rId25"/>
    <p:sldId id="808" r:id="rId26"/>
    <p:sldId id="809" r:id="rId27"/>
    <p:sldId id="778" r:id="rId28"/>
    <p:sldId id="303" r:id="rId29"/>
    <p:sldId id="886" r:id="rId30"/>
    <p:sldId id="779" r:id="rId31"/>
    <p:sldId id="891" r:id="rId32"/>
    <p:sldId id="897" r:id="rId33"/>
    <p:sldId id="887" r:id="rId34"/>
    <p:sldId id="888" r:id="rId35"/>
    <p:sldId id="894" r:id="rId36"/>
    <p:sldId id="895" r:id="rId37"/>
    <p:sldId id="889" r:id="rId38"/>
    <p:sldId id="890" r:id="rId39"/>
    <p:sldId id="896" r:id="rId40"/>
    <p:sldId id="893" r:id="rId41"/>
    <p:sldId id="892" r:id="rId42"/>
    <p:sldId id="864" r:id="rId43"/>
    <p:sldId id="854" r:id="rId44"/>
    <p:sldId id="855" r:id="rId45"/>
    <p:sldId id="290" r:id="rId46"/>
    <p:sldId id="276" r:id="rId47"/>
    <p:sldId id="857" r:id="rId48"/>
    <p:sldId id="858" r:id="rId49"/>
    <p:sldId id="292" r:id="rId50"/>
    <p:sldId id="293" r:id="rId51"/>
    <p:sldId id="861" r:id="rId52"/>
    <p:sldId id="262" r:id="rId53"/>
    <p:sldId id="287" r:id="rId54"/>
    <p:sldId id="280" r:id="rId55"/>
    <p:sldId id="295" r:id="rId56"/>
    <p:sldId id="860" r:id="rId57"/>
    <p:sldId id="282" r:id="rId58"/>
    <p:sldId id="885" r:id="rId59"/>
    <p:sldId id="283" r:id="rId60"/>
    <p:sldId id="284" r:id="rId61"/>
    <p:sldId id="294" r:id="rId62"/>
    <p:sldId id="874" r:id="rId63"/>
    <p:sldId id="487" r:id="rId64"/>
    <p:sldId id="862" r:id="rId65"/>
    <p:sldId id="497" r:id="rId66"/>
    <p:sldId id="496" r:id="rId67"/>
    <p:sldId id="838" r:id="rId68"/>
    <p:sldId id="279" r:id="rId69"/>
    <p:sldId id="366" r:id="rId70"/>
    <p:sldId id="367" r:id="rId71"/>
    <p:sldId id="314" r:id="rId72"/>
    <p:sldId id="840" r:id="rId73"/>
    <p:sldId id="449" r:id="rId74"/>
    <p:sldId id="826" r:id="rId75"/>
    <p:sldId id="827" r:id="rId76"/>
    <p:sldId id="452" r:id="rId77"/>
    <p:sldId id="453" r:id="rId78"/>
    <p:sldId id="828" r:id="rId79"/>
    <p:sldId id="829" r:id="rId80"/>
    <p:sldId id="830" r:id="rId81"/>
    <p:sldId id="831" r:id="rId82"/>
    <p:sldId id="832" r:id="rId83"/>
    <p:sldId id="459" r:id="rId84"/>
    <p:sldId id="833" r:id="rId85"/>
    <p:sldId id="834" r:id="rId86"/>
    <p:sldId id="835" r:id="rId87"/>
    <p:sldId id="316" r:id="rId88"/>
    <p:sldId id="843" r:id="rId89"/>
    <p:sldId id="324" r:id="rId90"/>
    <p:sldId id="325" r:id="rId91"/>
    <p:sldId id="326" r:id="rId92"/>
    <p:sldId id="327" r:id="rId93"/>
    <p:sldId id="328" r:id="rId94"/>
    <p:sldId id="329" r:id="rId95"/>
    <p:sldId id="845" r:id="rId96"/>
    <p:sldId id="331" r:id="rId97"/>
    <p:sldId id="846" r:id="rId98"/>
    <p:sldId id="847" r:id="rId99"/>
    <p:sldId id="344" r:id="rId100"/>
    <p:sldId id="345" r:id="rId101"/>
    <p:sldId id="848" r:id="rId102"/>
    <p:sldId id="849" r:id="rId103"/>
    <p:sldId id="850" r:id="rId104"/>
    <p:sldId id="851" r:id="rId105"/>
    <p:sldId id="852" r:id="rId106"/>
    <p:sldId id="853" r:id="rId107"/>
    <p:sldId id="365" r:id="rId108"/>
    <p:sldId id="865" r:id="rId109"/>
    <p:sldId id="358" r:id="rId110"/>
    <p:sldId id="359" r:id="rId111"/>
    <p:sldId id="360" r:id="rId112"/>
    <p:sldId id="361" r:id="rId113"/>
    <p:sldId id="362" r:id="rId114"/>
    <p:sldId id="363" r:id="rId115"/>
    <p:sldId id="364" r:id="rId116"/>
    <p:sldId id="297" r:id="rId117"/>
    <p:sldId id="879" r:id="rId118"/>
    <p:sldId id="880" r:id="rId119"/>
    <p:sldId id="881" r:id="rId120"/>
    <p:sldId id="882" r:id="rId121"/>
    <p:sldId id="883" r:id="rId122"/>
    <p:sldId id="884" r:id="rId123"/>
    <p:sldId id="868" r:id="rId124"/>
    <p:sldId id="866" r:id="rId125"/>
    <p:sldId id="500" r:id="rId126"/>
    <p:sldId id="867" r:id="rId127"/>
    <p:sldId id="498" r:id="rId128"/>
    <p:sldId id="863"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sharma332332@outlook.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1" d="100"/>
          <a:sy n="81" d="100"/>
        </p:scale>
        <p:origin x="14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CE095-9E48-43EB-B6FD-D7B672E0D110}" type="datetimeFigureOut">
              <a:rPr lang="en-IN" smtClean="0"/>
              <a:pPr/>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F16AD-4662-4FED-8923-A328D0B2FAF9}" type="slidenum">
              <a:rPr lang="en-IN" smtClean="0"/>
              <a:pPr/>
              <a:t>‹#›</a:t>
            </a:fld>
            <a:endParaRPr lang="en-IN"/>
          </a:p>
        </p:txBody>
      </p:sp>
    </p:spTree>
    <p:extLst>
      <p:ext uri="{BB962C8B-B14F-4D97-AF65-F5344CB8AC3E}">
        <p14:creationId xmlns:p14="http://schemas.microsoft.com/office/powerpoint/2010/main" val="260063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B64D46-D996-402C-AD8B-DCB0A8C20E06}" type="slidenum">
              <a:rPr lang="en-US" smtClean="0"/>
              <a:t>59</a:t>
            </a:fld>
            <a:endParaRPr lang="en-US"/>
          </a:p>
        </p:txBody>
      </p:sp>
    </p:spTree>
    <p:extLst>
      <p:ext uri="{BB962C8B-B14F-4D97-AF65-F5344CB8AC3E}">
        <p14:creationId xmlns:p14="http://schemas.microsoft.com/office/powerpoint/2010/main" val="271001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8284080-8DE3-C14C-84FD-420562F1782E}" type="slidenum">
              <a:rPr lang="en-US"/>
              <a:pPr/>
              <a:t>65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xfrm>
            <a:off x="1265238" y="725488"/>
            <a:ext cx="4784725" cy="3587750"/>
          </a:xfrm>
          <a:ln/>
        </p:spPr>
      </p:sp>
      <p:sp>
        <p:nvSpPr>
          <p:cNvPr id="331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799AD-FC9F-4E65-9E06-F9C8248E8FF4}" type="slidenum">
              <a:rPr lang="en-US"/>
              <a:pPr/>
              <a:t>96</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D0A31B-C316-4176-9DB3-225F503CA45A}" type="slidenum">
              <a:rPr lang="en-US"/>
              <a:pPr/>
              <a:t>123</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567CCBC-614F-409F-ABE6-8DF1F4A465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45A252D-E04F-4F5E-A04D-34610601A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02F61DCA-3C4C-4647-B48E-AA7FFF3F00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8843FD-7213-4DD0-AF20-619C37420913}" type="slidenum">
              <a:rPr lang="en-US" altLang="en-US">
                <a:latin typeface="Calibri" panose="020F0502020204030204" pitchFamily="34" charset="0"/>
              </a:rPr>
              <a:pPr/>
              <a:t>125</a:t>
            </a:fld>
            <a:endParaRPr lang="en-US" altLang="en-US">
              <a:latin typeface="Calibri" panose="020F0502020204030204" pitchFamily="34" charset="0"/>
            </a:endParaRPr>
          </a:p>
        </p:txBody>
      </p:sp>
    </p:spTree>
    <p:extLst>
      <p:ext uri="{BB962C8B-B14F-4D97-AF65-F5344CB8AC3E}">
        <p14:creationId xmlns:p14="http://schemas.microsoft.com/office/powerpoint/2010/main" val="362786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F567CCBC-614F-409F-ABE6-8DF1F4A465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45A252D-E04F-4F5E-A04D-34610601A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id="{02F61DCA-3C4C-4647-B48E-AA7FFF3F00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8843FD-7213-4DD0-AF20-619C37420913}" type="slidenum">
              <a:rPr lang="en-US" altLang="en-US">
                <a:latin typeface="Calibri" panose="020F0502020204030204" pitchFamily="34" charset="0"/>
              </a:rPr>
              <a:pPr/>
              <a:t>126</a:t>
            </a:fld>
            <a:endParaRPr lang="en-US" altLang="en-US">
              <a:latin typeface="Calibri" panose="020F0502020204030204" pitchFamily="34" charset="0"/>
            </a:endParaRPr>
          </a:p>
        </p:txBody>
      </p:sp>
    </p:spTree>
    <p:extLst>
      <p:ext uri="{BB962C8B-B14F-4D97-AF65-F5344CB8AC3E}">
        <p14:creationId xmlns:p14="http://schemas.microsoft.com/office/powerpoint/2010/main" val="331061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204C7FB-0F4A-40E4-B213-F12D3A3CA9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D607D76E-8A67-4BBF-B0CD-80F95639E296}" type="slidenum">
              <a:rPr lang="en-CA" altLang="en-US" sz="1200">
                <a:solidFill>
                  <a:schemeClr val="tx1"/>
                </a:solidFill>
                <a:latin typeface="Times New Roman" panose="02020603050405020304" pitchFamily="18" charset="0"/>
              </a:rPr>
              <a:pPr eaLnBrk="1" hangingPunct="1"/>
              <a:t>7</a:t>
            </a:fld>
            <a:endParaRPr lang="en-CA" altLang="en-US" sz="1200">
              <a:solidFill>
                <a:schemeClr val="tx1"/>
              </a:solidFill>
              <a:latin typeface="Times New Roman" panose="02020603050405020304" pitchFamily="18" charset="0"/>
            </a:endParaRPr>
          </a:p>
        </p:txBody>
      </p:sp>
      <p:sp>
        <p:nvSpPr>
          <p:cNvPr id="43011" name="Rectangle 2">
            <a:extLst>
              <a:ext uri="{FF2B5EF4-FFF2-40B4-BE49-F238E27FC236}">
                <a16:creationId xmlns:a16="http://schemas.microsoft.com/office/drawing/2014/main" id="{E42321F0-7BCB-4463-925B-C9F904314D5B}"/>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DF2A7EFC-BAD8-4623-905A-B13A117AEE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A7064BD-10A8-4C49-841A-47169DE3E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BF050DE-FEED-41B6-BE5D-BF9DDFD971C8}" type="slidenum">
              <a:rPr lang="en-CA" altLang="en-US" sz="1200">
                <a:solidFill>
                  <a:schemeClr val="tx1"/>
                </a:solidFill>
                <a:latin typeface="Times New Roman" panose="02020603050405020304" pitchFamily="18" charset="0"/>
              </a:rPr>
              <a:pPr eaLnBrk="1" hangingPunct="1"/>
              <a:t>8</a:t>
            </a:fld>
            <a:endParaRPr lang="en-CA" altLang="en-US" sz="1200">
              <a:solidFill>
                <a:schemeClr val="tx1"/>
              </a:solidFill>
              <a:latin typeface="Times New Roman" panose="02020603050405020304" pitchFamily="18" charset="0"/>
            </a:endParaRPr>
          </a:p>
        </p:txBody>
      </p:sp>
      <p:sp>
        <p:nvSpPr>
          <p:cNvPr id="44035" name="Rectangle 2">
            <a:extLst>
              <a:ext uri="{FF2B5EF4-FFF2-40B4-BE49-F238E27FC236}">
                <a16:creationId xmlns:a16="http://schemas.microsoft.com/office/drawing/2014/main" id="{F58BC7EA-555D-4ACE-AE19-097C017623F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056AEAB-AEED-4D5C-B474-C3646D7E7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0FEFFE3-4818-4A84-9CFD-1E1763718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B3B80E17-7F5A-49E9-8792-FE16AA4FCFFB}" type="slidenum">
              <a:rPr lang="en-CA" altLang="en-US" sz="1200">
                <a:solidFill>
                  <a:schemeClr val="tx1"/>
                </a:solidFill>
                <a:latin typeface="Times New Roman" panose="02020603050405020304" pitchFamily="18" charset="0"/>
              </a:rPr>
              <a:pPr eaLnBrk="1" hangingPunct="1"/>
              <a:t>9</a:t>
            </a:fld>
            <a:endParaRPr lang="en-CA" altLang="en-US" sz="1200">
              <a:solidFill>
                <a:schemeClr val="tx1"/>
              </a:solidFill>
              <a:latin typeface="Times New Roman" panose="02020603050405020304" pitchFamily="18" charset="0"/>
            </a:endParaRPr>
          </a:p>
        </p:txBody>
      </p:sp>
      <p:sp>
        <p:nvSpPr>
          <p:cNvPr id="46083" name="Rectangle 2">
            <a:extLst>
              <a:ext uri="{FF2B5EF4-FFF2-40B4-BE49-F238E27FC236}">
                <a16:creationId xmlns:a16="http://schemas.microsoft.com/office/drawing/2014/main" id="{82FAC4DE-0DE4-4F2C-83A8-E1F17331003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4C8EC30-A5CC-436C-9BB9-AF2E62F000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9432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A7064BD-10A8-4C49-841A-47169DE3E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6BF050DE-FEED-41B6-BE5D-BF9DDFD971C8}" type="slidenum">
              <a:rPr lang="en-CA" altLang="en-US" sz="1200">
                <a:solidFill>
                  <a:schemeClr val="tx1"/>
                </a:solidFill>
                <a:latin typeface="Times New Roman" panose="02020603050405020304" pitchFamily="18" charset="0"/>
              </a:rPr>
              <a:pPr eaLnBrk="1" hangingPunct="1"/>
              <a:t>10</a:t>
            </a:fld>
            <a:endParaRPr lang="en-CA" altLang="en-US" sz="1200">
              <a:solidFill>
                <a:schemeClr val="tx1"/>
              </a:solidFill>
              <a:latin typeface="Times New Roman" panose="02020603050405020304" pitchFamily="18" charset="0"/>
            </a:endParaRPr>
          </a:p>
        </p:txBody>
      </p:sp>
      <p:sp>
        <p:nvSpPr>
          <p:cNvPr id="44035" name="Rectangle 2">
            <a:extLst>
              <a:ext uri="{FF2B5EF4-FFF2-40B4-BE49-F238E27FC236}">
                <a16:creationId xmlns:a16="http://schemas.microsoft.com/office/drawing/2014/main" id="{F58BC7EA-555D-4ACE-AE19-097C017623F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056AEAB-AEED-4D5C-B474-C3646D7E7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1189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3D7D9B3-2DB1-4E69-B1BC-887DEDB5D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B53635B-D102-4B7E-8437-4B88B48D3643}" type="slidenum">
              <a:rPr lang="en-CA" altLang="en-US" sz="1200">
                <a:solidFill>
                  <a:schemeClr val="tx1"/>
                </a:solidFill>
                <a:latin typeface="Times New Roman" panose="02020603050405020304" pitchFamily="18" charset="0"/>
              </a:rPr>
              <a:pPr eaLnBrk="1" hangingPunct="1"/>
              <a:t>11</a:t>
            </a:fld>
            <a:endParaRPr lang="en-CA" altLang="en-US" sz="1200">
              <a:solidFill>
                <a:schemeClr val="tx1"/>
              </a:solidFill>
              <a:latin typeface="Times New Roman" panose="02020603050405020304" pitchFamily="18" charset="0"/>
            </a:endParaRPr>
          </a:p>
        </p:txBody>
      </p:sp>
      <p:sp>
        <p:nvSpPr>
          <p:cNvPr id="45059" name="Rectangle 2">
            <a:extLst>
              <a:ext uri="{FF2B5EF4-FFF2-40B4-BE49-F238E27FC236}">
                <a16:creationId xmlns:a16="http://schemas.microsoft.com/office/drawing/2014/main" id="{99F61118-1355-4F8A-B011-EAEAAF51107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BD41DD3-B4B3-47C9-BFEE-BE2566725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C1E8EA3-827B-4926-B996-417B1D2646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0D87C870-9132-4ED0-AF9F-C747E8D69108}" type="slidenum">
              <a:rPr lang="en-CA" altLang="en-US" sz="1200">
                <a:solidFill>
                  <a:schemeClr val="tx1"/>
                </a:solidFill>
                <a:latin typeface="Times New Roman" panose="02020603050405020304" pitchFamily="18" charset="0"/>
              </a:rPr>
              <a:pPr eaLnBrk="1" hangingPunct="1"/>
              <a:t>12</a:t>
            </a:fld>
            <a:endParaRPr lang="en-CA" altLang="en-US" sz="1200">
              <a:solidFill>
                <a:schemeClr val="tx1"/>
              </a:solidFill>
              <a:latin typeface="Times New Roman" panose="02020603050405020304" pitchFamily="18" charset="0"/>
            </a:endParaRPr>
          </a:p>
        </p:txBody>
      </p:sp>
      <p:sp>
        <p:nvSpPr>
          <p:cNvPr id="47107" name="Rectangle 2">
            <a:extLst>
              <a:ext uri="{FF2B5EF4-FFF2-40B4-BE49-F238E27FC236}">
                <a16:creationId xmlns:a16="http://schemas.microsoft.com/office/drawing/2014/main" id="{05622179-96AD-4D24-AFF4-3A2CF76F88D0}"/>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6079B5C-32B6-4133-9D7A-5A430A3252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726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3D7D9B3-2DB1-4E69-B1BC-887DEDB5D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anose="030F0702030302020204" pitchFamily="66" charset="0"/>
              </a:defRPr>
            </a:lvl1pPr>
            <a:lvl2pPr marL="742950" indent="-285750" eaLnBrk="0" hangingPunct="0">
              <a:defRPr sz="2800">
                <a:solidFill>
                  <a:srgbClr val="FFFF00"/>
                </a:solidFill>
                <a:latin typeface="Comic Sans MS" panose="030F0702030302020204" pitchFamily="66" charset="0"/>
              </a:defRPr>
            </a:lvl2pPr>
            <a:lvl3pPr marL="1143000" indent="-228600" eaLnBrk="0" hangingPunct="0">
              <a:defRPr sz="2800">
                <a:solidFill>
                  <a:srgbClr val="FFFF00"/>
                </a:solidFill>
                <a:latin typeface="Comic Sans MS" panose="030F0702030302020204" pitchFamily="66" charset="0"/>
              </a:defRPr>
            </a:lvl3pPr>
            <a:lvl4pPr marL="1600200" indent="-228600" eaLnBrk="0" hangingPunct="0">
              <a:defRPr sz="2800">
                <a:solidFill>
                  <a:srgbClr val="FFFF00"/>
                </a:solidFill>
                <a:latin typeface="Comic Sans MS" panose="030F0702030302020204" pitchFamily="66" charset="0"/>
              </a:defRPr>
            </a:lvl4pPr>
            <a:lvl5pPr marL="2057400" indent="-228600" eaLnBrk="0" hangingPunct="0">
              <a:defRPr sz="2800">
                <a:solidFill>
                  <a:srgbClr val="FFFF00"/>
                </a:solidFill>
                <a:latin typeface="Comic Sans MS" panose="030F0702030302020204" pitchFamily="66" charset="0"/>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defRPr>
            </a:lvl9pPr>
          </a:lstStyle>
          <a:p>
            <a:pPr eaLnBrk="1" hangingPunct="1"/>
            <a:fld id="{5B53635B-D102-4B7E-8437-4B88B48D3643}" type="slidenum">
              <a:rPr lang="en-CA" altLang="en-US" sz="1200">
                <a:solidFill>
                  <a:schemeClr val="tx1"/>
                </a:solidFill>
                <a:latin typeface="Times New Roman" panose="02020603050405020304" pitchFamily="18" charset="0"/>
              </a:rPr>
              <a:pPr eaLnBrk="1" hangingPunct="1"/>
              <a:t>13</a:t>
            </a:fld>
            <a:endParaRPr lang="en-CA" altLang="en-US" sz="1200">
              <a:solidFill>
                <a:schemeClr val="tx1"/>
              </a:solidFill>
              <a:latin typeface="Times New Roman" panose="02020603050405020304" pitchFamily="18" charset="0"/>
            </a:endParaRPr>
          </a:p>
        </p:txBody>
      </p:sp>
      <p:sp>
        <p:nvSpPr>
          <p:cNvPr id="45059" name="Rectangle 2">
            <a:extLst>
              <a:ext uri="{FF2B5EF4-FFF2-40B4-BE49-F238E27FC236}">
                <a16:creationId xmlns:a16="http://schemas.microsoft.com/office/drawing/2014/main" id="{99F61118-1355-4F8A-B011-EAEAAF51107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BD41DD3-B4B3-47C9-BFEE-BE2566725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0562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B64D46-D996-402C-AD8B-DCB0A8C20E06}" type="slidenum">
              <a:rPr lang="en-US" smtClean="0"/>
              <a:t>56</a:t>
            </a:fld>
            <a:endParaRPr lang="en-US"/>
          </a:p>
        </p:txBody>
      </p:sp>
    </p:spTree>
    <p:extLst>
      <p:ext uri="{BB962C8B-B14F-4D97-AF65-F5344CB8AC3E}">
        <p14:creationId xmlns:p14="http://schemas.microsoft.com/office/powerpoint/2010/main" val="2710015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8"/>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1" y="164643"/>
            <a:ext cx="7092280"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1" y="932728"/>
            <a:ext cx="7092280"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1907704"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9144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18754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334778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5508025"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7668262" y="4677514"/>
            <a:ext cx="28803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611560"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2771799"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4932038"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7092277" y="2517005"/>
            <a:ext cx="144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3923928" y="2276877"/>
            <a:ext cx="428396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827584" y="1412776"/>
            <a:ext cx="342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2915816"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059832" y="4"/>
            <a:ext cx="608416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2915816"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6228184" y="0"/>
            <a:ext cx="2915816"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4"/>
            <a:ext cx="4572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46270" y="4101331"/>
            <a:ext cx="18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6897730" y="1700808"/>
            <a:ext cx="18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446270" y="1700808"/>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6897730" y="4101331"/>
            <a:ext cx="18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2339754" y="4101331"/>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2339754" y="1700808"/>
            <a:ext cx="4464497"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532239" y="480060"/>
            <a:ext cx="3168352"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844605" y="480061"/>
            <a:ext cx="4752528"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3844605"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5482869"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7121133" y="2948948"/>
            <a:ext cx="1476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10075" y="2276878"/>
            <a:ext cx="5428593" cy="3966041"/>
          </a:xfrm>
          <a:prstGeom prst="rect">
            <a:avLst/>
          </a:prstGeom>
        </p:spPr>
      </p:pic>
      <p:sp>
        <p:nvSpPr>
          <p:cNvPr id="7" name="Picture Placeholder 2"/>
          <p:cNvSpPr>
            <a:spLocks noGrp="1"/>
          </p:cNvSpPr>
          <p:nvPr>
            <p:ph type="pic" idx="1" hasCustomPrompt="1"/>
          </p:nvPr>
        </p:nvSpPr>
        <p:spPr>
          <a:xfrm>
            <a:off x="4279407" y="2485912"/>
            <a:ext cx="36246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028030" y="6"/>
            <a:ext cx="3096344"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3"/>
            <a:ext cx="9144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1"/>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6"/>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2300"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05121"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27939" y="1815750"/>
            <a:ext cx="2520280"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68242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3404671"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6126916" y="1957962"/>
            <a:ext cx="2305398"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028030" y="6"/>
            <a:ext cx="3096344"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3"/>
            <a:ext cx="9144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9144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3"/>
            <a:ext cx="9144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10" y="1508788"/>
            <a:ext cx="2849840"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38.png"/><Relationship Id="rId4" Type="http://schemas.microsoft.com/office/2007/relationships/hdphoto" Target="../media/hdphoto3.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microsoft.com/office/2007/relationships/hdphoto" Target="../media/hdphoto4.wdp"/><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20.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62.png"/><Relationship Id="rId4"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044575" y="530765"/>
            <a:ext cx="7392987" cy="638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 </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a:endParaRPr lang="en-US" sz="2000" dirty="0">
              <a:latin typeface="Times New Roman" panose="02020603050405020304" pitchFamily="18" charset="0"/>
              <a:cs typeface="Times New Roman" pitchFamily="18" charset="0"/>
            </a:endParaRPr>
          </a:p>
          <a:p>
            <a:pPr algn="ctr"/>
            <a:r>
              <a:rPr lang="en-US" sz="2000" dirty="0">
                <a:latin typeface="Times New Roman" panose="02020603050405020304" pitchFamily="18" charset="0"/>
                <a:cs typeface="Times New Roman" pitchFamily="18" charset="0"/>
              </a:rPr>
              <a:t>By : Dr. Ranjit Singh (E10947)</a:t>
            </a:r>
          </a:p>
          <a:p>
            <a:pPr algn="ctr"/>
            <a:endParaRPr lang="en-US" sz="2000" dirty="0">
              <a:latin typeface="Times New Roman" panose="02020603050405020304"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F22ABC70-D991-48A9-A4EF-FFDF4D29A142}"/>
              </a:ext>
            </a:extLst>
          </p:cNvPr>
          <p:cNvSpPr>
            <a:spLocks noGrp="1" noChangeArrowheads="1"/>
          </p:cNvSpPr>
          <p:nvPr>
            <p:ph type="title"/>
          </p:nvPr>
        </p:nvSpPr>
        <p:spPr>
          <a:xfrm>
            <a:off x="762000" y="0"/>
            <a:ext cx="8077200" cy="990600"/>
          </a:xfrm>
        </p:spPr>
        <p:txBody>
          <a:bodyPr/>
          <a:lstStyle/>
          <a:p>
            <a:pPr eaLnBrk="1" hangingPunct="1">
              <a:defRPr/>
            </a:pPr>
            <a:r>
              <a:rPr lang="en-US" sz="3600" dirty="0"/>
              <a:t>Isomorphism of Graphs</a:t>
            </a:r>
            <a:endParaRPr lang="en-CA" sz="3600" dirty="0"/>
          </a:p>
        </p:txBody>
      </p:sp>
      <p:sp>
        <p:nvSpPr>
          <p:cNvPr id="291843" name="Rectangle 3">
            <a:extLst>
              <a:ext uri="{FF2B5EF4-FFF2-40B4-BE49-F238E27FC236}">
                <a16:creationId xmlns:a16="http://schemas.microsoft.com/office/drawing/2014/main" id="{D2663603-02A2-4B0C-9267-520AF6F19BC5}"/>
              </a:ext>
            </a:extLst>
          </p:cNvPr>
          <p:cNvSpPr>
            <a:spLocks noGrp="1" noChangeArrowheads="1"/>
          </p:cNvSpPr>
          <p:nvPr>
            <p:ph type="body" idx="1"/>
          </p:nvPr>
        </p:nvSpPr>
        <p:spPr>
          <a:xfrm>
            <a:off x="228600" y="1524000"/>
            <a:ext cx="8763000" cy="4648200"/>
          </a:xfrm>
        </p:spPr>
        <p:txBody>
          <a:bodyPr>
            <a:normAutofit/>
          </a:bodyPr>
          <a:lstStyle/>
          <a:p>
            <a:pPr marL="0" indent="0" eaLnBrk="1" hangingPunct="1">
              <a:lnSpc>
                <a:spcPct val="150000"/>
              </a:lnSpc>
              <a:spcAft>
                <a:spcPct val="20000"/>
              </a:spcAft>
              <a:defRPr/>
            </a:pPr>
            <a:r>
              <a:rPr lang="en-US" sz="2200" dirty="0">
                <a:sym typeface="Symbol" pitchFamily="18" charset="2"/>
              </a:rPr>
              <a:t>Unfortunately, for two simple graphs, each with n vertices, there are </a:t>
            </a:r>
            <a:r>
              <a:rPr lang="en-US" sz="2200" b="1" dirty="0">
                <a:sym typeface="Symbol" pitchFamily="18" charset="2"/>
              </a:rPr>
              <a:t>n! possible isomorphisms</a:t>
            </a:r>
            <a:r>
              <a:rPr lang="en-US" sz="2200" dirty="0">
                <a:sym typeface="Symbol" pitchFamily="18" charset="2"/>
              </a:rPr>
              <a:t> that we have to check in order to show that these graphs are isomorphic.</a:t>
            </a:r>
          </a:p>
          <a:p>
            <a:pPr marL="0" indent="0" eaLnBrk="1" hangingPunct="1">
              <a:lnSpc>
                <a:spcPct val="150000"/>
              </a:lnSpc>
              <a:spcAft>
                <a:spcPct val="20000"/>
              </a:spcAft>
              <a:defRPr/>
            </a:pPr>
            <a:r>
              <a:rPr lang="en-US" sz="2200" dirty="0">
                <a:sym typeface="Symbol" pitchFamily="18" charset="2"/>
              </a:rPr>
              <a:t>However, showing that two graphs are </a:t>
            </a:r>
            <a:r>
              <a:rPr lang="en-US" sz="2200" b="1" dirty="0">
                <a:sym typeface="Symbol" pitchFamily="18" charset="2"/>
              </a:rPr>
              <a:t>not</a:t>
            </a:r>
            <a:r>
              <a:rPr lang="en-US" sz="2200" dirty="0">
                <a:sym typeface="Symbol" pitchFamily="18" charset="2"/>
              </a:rPr>
              <a:t> isomorphic can be easy.</a:t>
            </a:r>
          </a:p>
        </p:txBody>
      </p:sp>
    </p:spTree>
    <p:extLst>
      <p:ext uri="{BB962C8B-B14F-4D97-AF65-F5344CB8AC3E}">
        <p14:creationId xmlns:p14="http://schemas.microsoft.com/office/powerpoint/2010/main" val="165926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 calcmode="lin" valueType="num">
                                      <p:cBhvr additive="base">
                                        <p:cTn id="7" dur="500" fill="hold"/>
                                        <p:tgtEl>
                                          <p:spTgt spid="291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3">
                                            <p:txEl>
                                              <p:pRg st="1" end="1"/>
                                            </p:txEl>
                                          </p:spTgt>
                                        </p:tgtEl>
                                        <p:attrNameLst>
                                          <p:attrName>style.visibility</p:attrName>
                                        </p:attrNameLst>
                                      </p:cBhvr>
                                      <p:to>
                                        <p:strVal val="visible"/>
                                      </p:to>
                                    </p:set>
                                    <p:anim calcmode="lin" valueType="num">
                                      <p:cBhvr additive="base">
                                        <p:cTn id="13" dur="500" fill="hold"/>
                                        <p:tgtEl>
                                          <p:spTgt spid="291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18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84300" y="2397125"/>
            <a:ext cx="4940300" cy="2022475"/>
            <a:chOff x="1384300" y="2397125"/>
            <a:chExt cx="4940300"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82313" y="2787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grpSp>
      <p:sp>
        <p:nvSpPr>
          <p:cNvPr id="2" name="Title 1"/>
          <p:cNvSpPr>
            <a:spLocks noGrp="1"/>
          </p:cNvSpPr>
          <p:nvPr>
            <p:ph type="title"/>
          </p:nvPr>
        </p:nvSpPr>
        <p:spPr/>
        <p:txBody>
          <a:bodyPr/>
          <a:lstStyle/>
          <a:p>
            <a:r>
              <a:rPr lang="en-US" dirty="0"/>
              <a:t>Prim’s Algorithm</a:t>
            </a:r>
          </a:p>
        </p:txBody>
      </p:sp>
      <p:sp>
        <p:nvSpPr>
          <p:cNvPr id="33" name="Text Box 25"/>
          <p:cNvSpPr txBox="1">
            <a:spLocks noChangeArrowheads="1"/>
          </p:cNvSpPr>
          <p:nvPr/>
        </p:nvSpPr>
        <p:spPr bwMode="auto">
          <a:xfrm>
            <a:off x="5582313"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8" name="AutoShape 19"/>
          <p:cNvCxnSpPr>
            <a:cxnSpLocks noChangeShapeType="1"/>
          </p:cNvCxnSpPr>
          <p:nvPr/>
        </p:nvCxnSpPr>
        <p:spPr bwMode="auto">
          <a:xfrm flipV="1">
            <a:off x="5105400" y="2986087"/>
            <a:ext cx="0" cy="962025"/>
          </a:xfrm>
          <a:prstGeom prst="straightConnector1">
            <a:avLst/>
          </a:prstGeom>
          <a:noFill/>
          <a:ln w="57150">
            <a:solidFill>
              <a:schemeClr val="accent6"/>
            </a:solidFill>
            <a:round/>
            <a:headEnd/>
            <a:tailEnd/>
          </a:ln>
          <a:effectLst/>
        </p:spPr>
      </p:cxnSp>
      <p:sp>
        <p:nvSpPr>
          <p:cNvPr id="39" name="Oval 38"/>
          <p:cNvSpPr>
            <a:spLocks noChangeArrowheads="1"/>
          </p:cNvSpPr>
          <p:nvPr/>
        </p:nvSpPr>
        <p:spPr bwMode="auto">
          <a:xfrm>
            <a:off x="4862513" y="2528887"/>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1" name="Freeform 40"/>
          <p:cNvSpPr/>
          <p:nvPr/>
        </p:nvSpPr>
        <p:spPr bwMode="auto">
          <a:xfrm>
            <a:off x="4572837" y="2397124"/>
            <a:ext cx="1468282" cy="2860675"/>
          </a:xfrm>
          <a:custGeom>
            <a:avLst/>
            <a:gdLst>
              <a:gd name="connsiteX0" fmla="*/ 496887 w 506412"/>
              <a:gd name="connsiteY0" fmla="*/ 0 h 2724150"/>
              <a:gd name="connsiteX1" fmla="*/ 20637 w 506412"/>
              <a:gd name="connsiteY1" fmla="*/ 762000 h 2724150"/>
              <a:gd name="connsiteX2" fmla="*/ 373062 w 506412"/>
              <a:gd name="connsiteY2" fmla="*/ 2314575 h 2724150"/>
              <a:gd name="connsiteX3" fmla="*/ 506412 w 506412"/>
              <a:gd name="connsiteY3" fmla="*/ 2724150 h 2724150"/>
              <a:gd name="connsiteX0" fmla="*/ 645054 w 1613429"/>
              <a:gd name="connsiteY0" fmla="*/ 0 h 2724150"/>
              <a:gd name="connsiteX1" fmla="*/ 1534054 w 1613429"/>
              <a:gd name="connsiteY1" fmla="*/ 134938 h 2724150"/>
              <a:gd name="connsiteX2" fmla="*/ 168804 w 1613429"/>
              <a:gd name="connsiteY2" fmla="*/ 762000 h 2724150"/>
              <a:gd name="connsiteX3" fmla="*/ 521229 w 1613429"/>
              <a:gd name="connsiteY3" fmla="*/ 2314575 h 2724150"/>
              <a:gd name="connsiteX4" fmla="*/ 654579 w 1613429"/>
              <a:gd name="connsiteY4" fmla="*/ 2724150 h 2724150"/>
              <a:gd name="connsiteX0" fmla="*/ 284690 w 1193004"/>
              <a:gd name="connsiteY0" fmla="*/ 36512 h 2760662"/>
              <a:gd name="connsiteX1" fmla="*/ 1173690 w 1193004"/>
              <a:gd name="connsiteY1" fmla="*/ 171450 h 2760662"/>
              <a:gd name="connsiteX2" fmla="*/ 168804 w 1193004"/>
              <a:gd name="connsiteY2" fmla="*/ 1065212 h 2760662"/>
              <a:gd name="connsiteX3" fmla="*/ 160865 w 1193004"/>
              <a:gd name="connsiteY3" fmla="*/ 2351087 h 2760662"/>
              <a:gd name="connsiteX4" fmla="*/ 294215 w 1193004"/>
              <a:gd name="connsiteY4" fmla="*/ 2760662 h 2760662"/>
              <a:gd name="connsiteX0" fmla="*/ 351101 w 1259415"/>
              <a:gd name="connsiteY0" fmla="*/ 36512 h 2760662"/>
              <a:gd name="connsiteX1" fmla="*/ 1240101 w 1259415"/>
              <a:gd name="connsiteY1" fmla="*/ 171450 h 2760662"/>
              <a:gd name="connsiteX2" fmla="*/ 235215 w 1259415"/>
              <a:gd name="connsiteY2" fmla="*/ 1065212 h 2760662"/>
              <a:gd name="connsiteX3" fmla="*/ 20902 w 1259415"/>
              <a:gd name="connsiteY3" fmla="*/ 2184400 h 2760662"/>
              <a:gd name="connsiteX4" fmla="*/ 360626 w 1259415"/>
              <a:gd name="connsiteY4" fmla="*/ 2760662 h 2760662"/>
              <a:gd name="connsiteX0" fmla="*/ 367880 w 1276194"/>
              <a:gd name="connsiteY0" fmla="*/ 36512 h 2641600"/>
              <a:gd name="connsiteX1" fmla="*/ 1256880 w 1276194"/>
              <a:gd name="connsiteY1" fmla="*/ 171450 h 2641600"/>
              <a:gd name="connsiteX2" fmla="*/ 251994 w 1276194"/>
              <a:gd name="connsiteY2" fmla="*/ 1065212 h 2641600"/>
              <a:gd name="connsiteX3" fmla="*/ 37681 w 1276194"/>
              <a:gd name="connsiteY3" fmla="*/ 2184400 h 2641600"/>
              <a:gd name="connsiteX4" fmla="*/ 478083 w 1276194"/>
              <a:gd name="connsiteY4" fmla="*/ 2641600 h 2641600"/>
              <a:gd name="connsiteX0" fmla="*/ 405561 w 1313875"/>
              <a:gd name="connsiteY0" fmla="*/ 36512 h 2641600"/>
              <a:gd name="connsiteX1" fmla="*/ 1294561 w 1313875"/>
              <a:gd name="connsiteY1" fmla="*/ 171450 h 2641600"/>
              <a:gd name="connsiteX2" fmla="*/ 289675 w 1313875"/>
              <a:gd name="connsiteY2" fmla="*/ 1065212 h 2641600"/>
              <a:gd name="connsiteX3" fmla="*/ 37681 w 1313875"/>
              <a:gd name="connsiteY3" fmla="*/ 1803400 h 2641600"/>
              <a:gd name="connsiteX4" fmla="*/ 515764 w 1313875"/>
              <a:gd name="connsiteY4" fmla="*/ 2641600 h 2641600"/>
              <a:gd name="connsiteX0" fmla="*/ 1332001 w 1468282"/>
              <a:gd name="connsiteY0" fmla="*/ 0 h 2860675"/>
              <a:gd name="connsiteX1" fmla="*/ 1294561 w 1468282"/>
              <a:gd name="connsiteY1" fmla="*/ 390525 h 2860675"/>
              <a:gd name="connsiteX2" fmla="*/ 289675 w 1468282"/>
              <a:gd name="connsiteY2" fmla="*/ 1284287 h 2860675"/>
              <a:gd name="connsiteX3" fmla="*/ 37681 w 1468282"/>
              <a:gd name="connsiteY3" fmla="*/ 2022475 h 2860675"/>
              <a:gd name="connsiteX4" fmla="*/ 515764 w 1468282"/>
              <a:gd name="connsiteY4" fmla="*/ 2860675 h 286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282" h="2860675">
                <a:moveTo>
                  <a:pt x="1332001" y="0"/>
                </a:moveTo>
                <a:cubicBezTo>
                  <a:pt x="1326180" y="2381"/>
                  <a:pt x="1468282" y="176477"/>
                  <a:pt x="1294561" y="390525"/>
                </a:cubicBezTo>
                <a:cubicBezTo>
                  <a:pt x="1120840" y="604573"/>
                  <a:pt x="499155" y="1012295"/>
                  <a:pt x="289675" y="1284287"/>
                </a:cubicBezTo>
                <a:cubicBezTo>
                  <a:pt x="80195" y="1556279"/>
                  <a:pt x="0" y="1759744"/>
                  <a:pt x="37681" y="2022475"/>
                </a:cubicBezTo>
                <a:cubicBezTo>
                  <a:pt x="75362" y="2285206"/>
                  <a:pt x="489570" y="2819400"/>
                  <a:pt x="515764" y="2860675"/>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down)">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grpSp>
        <p:nvGrpSpPr>
          <p:cNvPr id="3" name="Group 2"/>
          <p:cNvGrpSpPr/>
          <p:nvPr/>
        </p:nvGrpSpPr>
        <p:grpSpPr>
          <a:xfrm>
            <a:off x="1384300" y="2406650"/>
            <a:ext cx="4940300" cy="2012950"/>
            <a:chOff x="1384300" y="2406650"/>
            <a:chExt cx="4940300" cy="2012950"/>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3" name="Text Box 23"/>
            <p:cNvSpPr txBox="1">
              <a:spLocks noChangeArrowheads="1"/>
            </p:cNvSpPr>
            <p:nvPr/>
          </p:nvSpPr>
          <p:spPr bwMode="auto">
            <a:xfrm>
              <a:off x="4006847" y="24066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73534" y="2955925"/>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grpSp>
      <p:sp>
        <p:nvSpPr>
          <p:cNvPr id="33" name="Text Box 25"/>
          <p:cNvSpPr txBox="1">
            <a:spLocks noChangeArrowheads="1"/>
          </p:cNvSpPr>
          <p:nvPr/>
        </p:nvSpPr>
        <p:spPr bwMode="auto">
          <a:xfrm>
            <a:off x="5583900"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39" name="Text Box 22"/>
          <p:cNvSpPr txBox="1">
            <a:spLocks noChangeArrowheads="1"/>
          </p:cNvSpPr>
          <p:nvPr/>
        </p:nvSpPr>
        <p:spPr bwMode="auto">
          <a:xfrm>
            <a:off x="2383501" y="23971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a:t>
            </a:r>
          </a:p>
        </p:txBody>
      </p:sp>
      <p:cxnSp>
        <p:nvCxnSpPr>
          <p:cNvPr id="40" name="AutoShape 18"/>
          <p:cNvCxnSpPr>
            <a:cxnSpLocks noChangeShapeType="1"/>
          </p:cNvCxnSpPr>
          <p:nvPr/>
        </p:nvCxnSpPr>
        <p:spPr bwMode="auto">
          <a:xfrm>
            <a:off x="3671888" y="4223782"/>
            <a:ext cx="1190625" cy="0"/>
          </a:xfrm>
          <a:prstGeom prst="straightConnector1">
            <a:avLst/>
          </a:prstGeom>
          <a:noFill/>
          <a:ln w="57150">
            <a:solidFill>
              <a:schemeClr val="accent6"/>
            </a:solidFill>
            <a:round/>
            <a:headEnd/>
            <a:tailEnd/>
          </a:ln>
          <a:effectLst/>
        </p:spPr>
      </p:cxnSp>
      <p:sp>
        <p:nvSpPr>
          <p:cNvPr id="41" name="Oval 40"/>
          <p:cNvSpPr>
            <a:spLocks noChangeArrowheads="1"/>
          </p:cNvSpPr>
          <p:nvPr/>
        </p:nvSpPr>
        <p:spPr bwMode="auto">
          <a:xfrm>
            <a:off x="3186113" y="3948112"/>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3" name="Freeform 42"/>
          <p:cNvSpPr/>
          <p:nvPr/>
        </p:nvSpPr>
        <p:spPr bwMode="auto">
          <a:xfrm>
            <a:off x="3871913" y="2346880"/>
            <a:ext cx="506412" cy="2724150"/>
          </a:xfrm>
          <a:custGeom>
            <a:avLst/>
            <a:gdLst>
              <a:gd name="connsiteX0" fmla="*/ 496887 w 506412"/>
              <a:gd name="connsiteY0" fmla="*/ 0 h 2724150"/>
              <a:gd name="connsiteX1" fmla="*/ 20637 w 506412"/>
              <a:gd name="connsiteY1" fmla="*/ 762000 h 2724150"/>
              <a:gd name="connsiteX2" fmla="*/ 373062 w 506412"/>
              <a:gd name="connsiteY2" fmla="*/ 2314575 h 2724150"/>
              <a:gd name="connsiteX3" fmla="*/ 506412 w 506412"/>
              <a:gd name="connsiteY3" fmla="*/ 2724150 h 2724150"/>
            </a:gdLst>
            <a:ahLst/>
            <a:cxnLst>
              <a:cxn ang="0">
                <a:pos x="connsiteX0" y="connsiteY0"/>
              </a:cxn>
              <a:cxn ang="0">
                <a:pos x="connsiteX1" y="connsiteY1"/>
              </a:cxn>
              <a:cxn ang="0">
                <a:pos x="connsiteX2" y="connsiteY2"/>
              </a:cxn>
              <a:cxn ang="0">
                <a:pos x="connsiteX3" y="connsiteY3"/>
              </a:cxn>
            </a:cxnLst>
            <a:rect l="l" t="t" r="r" b="b"/>
            <a:pathLst>
              <a:path w="506412" h="2724150">
                <a:moveTo>
                  <a:pt x="496887" y="0"/>
                </a:moveTo>
                <a:cubicBezTo>
                  <a:pt x="269080" y="188119"/>
                  <a:pt x="41274" y="376238"/>
                  <a:pt x="20637" y="762000"/>
                </a:cubicBezTo>
                <a:cubicBezTo>
                  <a:pt x="0" y="1147762"/>
                  <a:pt x="292100" y="1987550"/>
                  <a:pt x="373062" y="2314575"/>
                </a:cubicBezTo>
                <a:cubicBezTo>
                  <a:pt x="454025" y="2641600"/>
                  <a:pt x="480218" y="2682875"/>
                  <a:pt x="506412" y="2724150"/>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righ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righ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a:t>
              </a:r>
            </a:p>
          </p:txBody>
        </p:sp>
        <p:sp>
          <p:nvSpPr>
            <p:cNvPr id="23" name="Text Box 23"/>
            <p:cNvSpPr txBox="1">
              <a:spLocks noChangeArrowheads="1"/>
            </p:cNvSpPr>
            <p:nvPr/>
          </p:nvSpPr>
          <p:spPr bwMode="auto">
            <a:xfrm>
              <a:off x="4006847" y="24066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19</a:t>
              </a:r>
            </a:p>
          </p:txBody>
        </p:sp>
        <p:sp>
          <p:nvSpPr>
            <p:cNvPr id="24" name="Text Box 24"/>
            <p:cNvSpPr txBox="1">
              <a:spLocks noChangeArrowheads="1"/>
            </p:cNvSpPr>
            <p:nvPr/>
          </p:nvSpPr>
          <p:spPr bwMode="auto">
            <a:xfrm>
              <a:off x="5582313" y="2787650"/>
              <a:ext cx="322524" cy="369332"/>
            </a:xfrm>
            <a:prstGeom prst="rect">
              <a:avLst/>
            </a:prstGeom>
            <a:noFill/>
            <a:ln w="28575">
              <a:noFill/>
              <a:miter lim="800000"/>
              <a:headEnd/>
              <a:tailEnd/>
            </a:ln>
            <a:effectLst/>
          </p:spPr>
          <p:txBody>
            <a:bodyPr wrap="none">
              <a:spAutoFit/>
            </a:bodyPr>
            <a:lstStyle/>
            <a:p>
              <a:pPr algn="ctr"/>
              <a:r>
                <a:rPr lang="en-US" b="1" i="0" dirty="0">
                  <a:solidFill>
                    <a:schemeClr val="tx2">
                      <a:lumMod val="75000"/>
                    </a:schemeClr>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97247" y="31686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25</a:t>
              </a:r>
            </a:p>
          </p:txBody>
        </p:sp>
        <p:sp>
          <p:nvSpPr>
            <p:cNvPr id="29" name="Text Box 30"/>
            <p:cNvSpPr txBox="1">
              <a:spLocks noChangeArrowheads="1"/>
            </p:cNvSpPr>
            <p:nvPr/>
          </p:nvSpPr>
          <p:spPr bwMode="auto">
            <a:xfrm>
              <a:off x="2224084" y="2955925"/>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8</a:t>
              </a:r>
            </a:p>
          </p:txBody>
        </p:sp>
        <p:sp>
          <p:nvSpPr>
            <p:cNvPr id="31" name="Text Box 32"/>
            <p:cNvSpPr txBox="1">
              <a:spLocks noChangeArrowheads="1"/>
            </p:cNvSpPr>
            <p:nvPr/>
          </p:nvSpPr>
          <p:spPr bwMode="auto">
            <a:xfrm>
              <a:off x="21637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21</a:t>
              </a:r>
            </a:p>
          </p:txBody>
        </p:sp>
      </p:grpSp>
      <p:sp>
        <p:nvSpPr>
          <p:cNvPr id="33" name="Text Box 25"/>
          <p:cNvSpPr txBox="1">
            <a:spLocks noChangeArrowheads="1"/>
          </p:cNvSpPr>
          <p:nvPr/>
        </p:nvSpPr>
        <p:spPr bwMode="auto">
          <a:xfrm>
            <a:off x="5583900"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2" name="Oval 41"/>
          <p:cNvSpPr>
            <a:spLocks noChangeArrowheads="1"/>
          </p:cNvSpPr>
          <p:nvPr/>
        </p:nvSpPr>
        <p:spPr bwMode="auto">
          <a:xfrm>
            <a:off x="3200400" y="3995182"/>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3" name="AutoShape 18"/>
          <p:cNvCxnSpPr>
            <a:cxnSpLocks noChangeShapeType="1"/>
            <a:stCxn id="42" idx="6"/>
          </p:cNvCxnSpPr>
          <p:nvPr/>
        </p:nvCxnSpPr>
        <p:spPr bwMode="auto">
          <a:xfrm>
            <a:off x="3671888" y="4223782"/>
            <a:ext cx="1190625" cy="0"/>
          </a:xfrm>
          <a:prstGeom prst="straightConnector1">
            <a:avLst/>
          </a:prstGeom>
          <a:noFill/>
          <a:ln w="57150">
            <a:solidFill>
              <a:schemeClr val="accent6"/>
            </a:solidFill>
            <a:round/>
            <a:headEnd/>
            <a:tailEnd/>
          </a:ln>
          <a:effectLst/>
        </p:spPr>
      </p:cxnSp>
      <p:cxnSp>
        <p:nvCxnSpPr>
          <p:cNvPr id="44" name="AutoShape 16"/>
          <p:cNvCxnSpPr>
            <a:cxnSpLocks noChangeShapeType="1"/>
          </p:cNvCxnSpPr>
          <p:nvPr/>
        </p:nvCxnSpPr>
        <p:spPr bwMode="auto">
          <a:xfrm>
            <a:off x="1914525" y="2919412"/>
            <a:ext cx="1352550" cy="1095375"/>
          </a:xfrm>
          <a:prstGeom prst="straightConnector1">
            <a:avLst/>
          </a:prstGeom>
          <a:noFill/>
          <a:ln w="57150">
            <a:solidFill>
              <a:schemeClr val="accent6"/>
            </a:solidFill>
            <a:round/>
            <a:headEnd/>
            <a:tailEnd/>
          </a:ln>
          <a:effectLst/>
        </p:spPr>
      </p:cxnSp>
      <p:sp>
        <p:nvSpPr>
          <p:cNvPr id="45" name="Oval 44"/>
          <p:cNvSpPr>
            <a:spLocks noChangeArrowheads="1"/>
          </p:cNvSpPr>
          <p:nvPr/>
        </p:nvSpPr>
        <p:spPr bwMode="auto">
          <a:xfrm>
            <a:off x="1524000" y="2528886"/>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8" name="Freeform 47"/>
          <p:cNvSpPr/>
          <p:nvPr/>
        </p:nvSpPr>
        <p:spPr bwMode="auto">
          <a:xfrm>
            <a:off x="2895659" y="2514600"/>
            <a:ext cx="1785883" cy="2528887"/>
          </a:xfrm>
          <a:custGeom>
            <a:avLst/>
            <a:gdLst>
              <a:gd name="connsiteX0" fmla="*/ 496887 w 506412"/>
              <a:gd name="connsiteY0" fmla="*/ 0 h 2724150"/>
              <a:gd name="connsiteX1" fmla="*/ 20637 w 506412"/>
              <a:gd name="connsiteY1" fmla="*/ 762000 h 2724150"/>
              <a:gd name="connsiteX2" fmla="*/ 373062 w 506412"/>
              <a:gd name="connsiteY2" fmla="*/ 2314575 h 2724150"/>
              <a:gd name="connsiteX3" fmla="*/ 506412 w 506412"/>
              <a:gd name="connsiteY3" fmla="*/ 2724150 h 2724150"/>
              <a:gd name="connsiteX0" fmla="*/ 471799 w 481324"/>
              <a:gd name="connsiteY0" fmla="*/ 0 h 2724150"/>
              <a:gd name="connsiteX1" fmla="*/ 20637 w 481324"/>
              <a:gd name="connsiteY1" fmla="*/ 1246188 h 2724150"/>
              <a:gd name="connsiteX2" fmla="*/ 347974 w 481324"/>
              <a:gd name="connsiteY2" fmla="*/ 2314575 h 2724150"/>
              <a:gd name="connsiteX3" fmla="*/ 481324 w 481324"/>
              <a:gd name="connsiteY3" fmla="*/ 2724150 h 2724150"/>
              <a:gd name="connsiteX0" fmla="*/ 1573854 w 1573854"/>
              <a:gd name="connsiteY0" fmla="*/ 0 h 2300287"/>
              <a:gd name="connsiteX1" fmla="*/ 178074 w 1573854"/>
              <a:gd name="connsiteY1" fmla="*/ 822325 h 2300287"/>
              <a:gd name="connsiteX2" fmla="*/ 505411 w 1573854"/>
              <a:gd name="connsiteY2" fmla="*/ 1890712 h 2300287"/>
              <a:gd name="connsiteX3" fmla="*/ 638761 w 1573854"/>
              <a:gd name="connsiteY3" fmla="*/ 2300287 h 2300287"/>
              <a:gd name="connsiteX0" fmla="*/ 1573855 w 1573855"/>
              <a:gd name="connsiteY0" fmla="*/ 0 h 2528887"/>
              <a:gd name="connsiteX1" fmla="*/ 178074 w 1573855"/>
              <a:gd name="connsiteY1" fmla="*/ 1050925 h 2528887"/>
              <a:gd name="connsiteX2" fmla="*/ 505411 w 1573855"/>
              <a:gd name="connsiteY2" fmla="*/ 2119312 h 2528887"/>
              <a:gd name="connsiteX3" fmla="*/ 638761 w 1573855"/>
              <a:gd name="connsiteY3" fmla="*/ 2528887 h 2528887"/>
              <a:gd name="connsiteX0" fmla="*/ 1573855 w 1573855"/>
              <a:gd name="connsiteY0" fmla="*/ 0 h 2528887"/>
              <a:gd name="connsiteX1" fmla="*/ 178074 w 1573855"/>
              <a:gd name="connsiteY1" fmla="*/ 1050925 h 2528887"/>
              <a:gd name="connsiteX2" fmla="*/ 505411 w 1573855"/>
              <a:gd name="connsiteY2" fmla="*/ 2119312 h 2528887"/>
              <a:gd name="connsiteX3" fmla="*/ 638761 w 1573855"/>
              <a:gd name="connsiteY3" fmla="*/ 2528887 h 2528887"/>
              <a:gd name="connsiteX0" fmla="*/ 1254918 w 1254918"/>
              <a:gd name="connsiteY0" fmla="*/ 0 h 2528887"/>
              <a:gd name="connsiteX1" fmla="*/ 178074 w 1254918"/>
              <a:gd name="connsiteY1" fmla="*/ 1023382 h 2528887"/>
              <a:gd name="connsiteX2" fmla="*/ 186474 w 1254918"/>
              <a:gd name="connsiteY2" fmla="*/ 2119312 h 2528887"/>
              <a:gd name="connsiteX3" fmla="*/ 319824 w 1254918"/>
              <a:gd name="connsiteY3" fmla="*/ 2528887 h 2528887"/>
              <a:gd name="connsiteX0" fmla="*/ 1285997 w 1285997"/>
              <a:gd name="connsiteY0" fmla="*/ 0 h 2528887"/>
              <a:gd name="connsiteX1" fmla="*/ 209153 w 1285997"/>
              <a:gd name="connsiteY1" fmla="*/ 1023382 h 2528887"/>
              <a:gd name="connsiteX2" fmla="*/ 31079 w 1285997"/>
              <a:gd name="connsiteY2" fmla="*/ 1905000 h 2528887"/>
              <a:gd name="connsiteX3" fmla="*/ 350903 w 1285997"/>
              <a:gd name="connsiteY3" fmla="*/ 2528887 h 2528887"/>
            </a:gdLst>
            <a:ahLst/>
            <a:cxnLst>
              <a:cxn ang="0">
                <a:pos x="connsiteX0" y="connsiteY0"/>
              </a:cxn>
              <a:cxn ang="0">
                <a:pos x="connsiteX1" y="connsiteY1"/>
              </a:cxn>
              <a:cxn ang="0">
                <a:pos x="connsiteX2" y="connsiteY2"/>
              </a:cxn>
              <a:cxn ang="0">
                <a:pos x="connsiteX3" y="connsiteY3"/>
              </a:cxn>
            </a:cxnLst>
            <a:rect l="l" t="t" r="r" b="b"/>
            <a:pathLst>
              <a:path w="1285997" h="2528887">
                <a:moveTo>
                  <a:pt x="1285997" y="0"/>
                </a:moveTo>
                <a:cubicBezTo>
                  <a:pt x="1174788" y="692944"/>
                  <a:pt x="418306" y="705882"/>
                  <a:pt x="209153" y="1023382"/>
                </a:cubicBezTo>
                <a:cubicBezTo>
                  <a:pt x="0" y="1340882"/>
                  <a:pt x="7454" y="1654083"/>
                  <a:pt x="31079" y="1905000"/>
                </a:cubicBezTo>
                <a:cubicBezTo>
                  <a:pt x="54704" y="2155918"/>
                  <a:pt x="324709" y="2487612"/>
                  <a:pt x="350903" y="2528887"/>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down)">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4006847" y="24066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97247" y="31686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25</a:t>
              </a:r>
            </a:p>
          </p:txBody>
        </p:sp>
        <p:sp>
          <p:nvSpPr>
            <p:cNvPr id="29" name="Text Box 30"/>
            <p:cNvSpPr txBox="1">
              <a:spLocks noChangeArrowheads="1"/>
            </p:cNvSpPr>
            <p:nvPr/>
          </p:nvSpPr>
          <p:spPr bwMode="auto">
            <a:xfrm>
              <a:off x="2224084" y="2955925"/>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637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21</a:t>
              </a:r>
            </a:p>
          </p:txBody>
        </p:sp>
      </p:grpSp>
      <p:sp>
        <p:nvSpPr>
          <p:cNvPr id="33" name="Text Box 25"/>
          <p:cNvSpPr txBox="1">
            <a:spLocks noChangeArrowheads="1"/>
          </p:cNvSpPr>
          <p:nvPr/>
        </p:nvSpPr>
        <p:spPr bwMode="auto">
          <a:xfrm>
            <a:off x="5575300"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1" name="AutoShape 18"/>
          <p:cNvCxnSpPr>
            <a:cxnSpLocks noChangeShapeType="1"/>
          </p:cNvCxnSpPr>
          <p:nvPr/>
        </p:nvCxnSpPr>
        <p:spPr bwMode="auto">
          <a:xfrm>
            <a:off x="3671888" y="4223782"/>
            <a:ext cx="1190625" cy="0"/>
          </a:xfrm>
          <a:prstGeom prst="straightConnector1">
            <a:avLst/>
          </a:prstGeom>
          <a:noFill/>
          <a:ln w="57150">
            <a:solidFill>
              <a:schemeClr val="accent6"/>
            </a:solidFill>
            <a:round/>
            <a:headEnd/>
            <a:tailEnd/>
          </a:ln>
          <a:effectLst/>
        </p:spPr>
      </p:cxnSp>
      <p:cxnSp>
        <p:nvCxnSpPr>
          <p:cNvPr id="42" name="AutoShape 16"/>
          <p:cNvCxnSpPr>
            <a:cxnSpLocks noChangeShapeType="1"/>
          </p:cNvCxnSpPr>
          <p:nvPr/>
        </p:nvCxnSpPr>
        <p:spPr bwMode="auto">
          <a:xfrm>
            <a:off x="1914525" y="2919412"/>
            <a:ext cx="1352550" cy="1095375"/>
          </a:xfrm>
          <a:prstGeom prst="straightConnector1">
            <a:avLst/>
          </a:prstGeom>
          <a:noFill/>
          <a:ln w="57150">
            <a:solidFill>
              <a:schemeClr val="accent6"/>
            </a:solidFill>
            <a:round/>
            <a:headEnd/>
            <a:tailEnd/>
          </a:ln>
          <a:effectLst/>
        </p:spPr>
      </p:cxnSp>
      <p:sp>
        <p:nvSpPr>
          <p:cNvPr id="43" name="Oval 42"/>
          <p:cNvSpPr>
            <a:spLocks noChangeArrowheads="1"/>
          </p:cNvSpPr>
          <p:nvPr/>
        </p:nvSpPr>
        <p:spPr bwMode="auto">
          <a:xfrm>
            <a:off x="3214688"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4" name="Freeform 43"/>
          <p:cNvSpPr/>
          <p:nvPr/>
        </p:nvSpPr>
        <p:spPr bwMode="auto">
          <a:xfrm>
            <a:off x="1011238" y="1862138"/>
            <a:ext cx="3675062" cy="3073400"/>
          </a:xfrm>
          <a:custGeom>
            <a:avLst/>
            <a:gdLst>
              <a:gd name="connsiteX0" fmla="*/ 3675062 w 3675062"/>
              <a:gd name="connsiteY0" fmla="*/ 404812 h 3073400"/>
              <a:gd name="connsiteX1" fmla="*/ 2979737 w 3675062"/>
              <a:gd name="connsiteY1" fmla="*/ 1443037 h 3073400"/>
              <a:gd name="connsiteX2" fmla="*/ 1922462 w 3675062"/>
              <a:gd name="connsiteY2" fmla="*/ 1443037 h 3073400"/>
              <a:gd name="connsiteX3" fmla="*/ 1141412 w 3675062"/>
              <a:gd name="connsiteY3" fmla="*/ 176212 h 3073400"/>
              <a:gd name="connsiteX4" fmla="*/ 227012 w 3675062"/>
              <a:gd name="connsiteY4" fmla="*/ 385762 h 3073400"/>
              <a:gd name="connsiteX5" fmla="*/ 150812 w 3675062"/>
              <a:gd name="connsiteY5" fmla="*/ 1604962 h 3073400"/>
              <a:gd name="connsiteX6" fmla="*/ 1131887 w 3675062"/>
              <a:gd name="connsiteY6" fmla="*/ 1871662 h 3073400"/>
              <a:gd name="connsiteX7" fmla="*/ 2036762 w 3675062"/>
              <a:gd name="connsiteY7" fmla="*/ 2890837 h 3073400"/>
              <a:gd name="connsiteX8" fmla="*/ 2103437 w 3675062"/>
              <a:gd name="connsiteY8" fmla="*/ 2967037 h 307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062" h="3073400">
                <a:moveTo>
                  <a:pt x="3675062" y="404812"/>
                </a:moveTo>
                <a:cubicBezTo>
                  <a:pt x="3473449" y="837406"/>
                  <a:pt x="3271837" y="1270000"/>
                  <a:pt x="2979737" y="1443037"/>
                </a:cubicBezTo>
                <a:cubicBezTo>
                  <a:pt x="2687637" y="1616074"/>
                  <a:pt x="2228849" y="1654174"/>
                  <a:pt x="1922462" y="1443037"/>
                </a:cubicBezTo>
                <a:cubicBezTo>
                  <a:pt x="1616075" y="1231900"/>
                  <a:pt x="1423987" y="352424"/>
                  <a:pt x="1141412" y="176212"/>
                </a:cubicBezTo>
                <a:cubicBezTo>
                  <a:pt x="858837" y="0"/>
                  <a:pt x="392112" y="147637"/>
                  <a:pt x="227012" y="385762"/>
                </a:cubicBezTo>
                <a:cubicBezTo>
                  <a:pt x="61912" y="623887"/>
                  <a:pt x="0" y="1357312"/>
                  <a:pt x="150812" y="1604962"/>
                </a:cubicBezTo>
                <a:cubicBezTo>
                  <a:pt x="301624" y="1852612"/>
                  <a:pt x="817562" y="1657350"/>
                  <a:pt x="1131887" y="1871662"/>
                </a:cubicBezTo>
                <a:cubicBezTo>
                  <a:pt x="1446212" y="2085975"/>
                  <a:pt x="1874837" y="2708275"/>
                  <a:pt x="2036762" y="2890837"/>
                </a:cubicBezTo>
                <a:cubicBezTo>
                  <a:pt x="2198687" y="3073400"/>
                  <a:pt x="2151062" y="3020218"/>
                  <a:pt x="2103437" y="2967037"/>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4006847" y="24066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97247" y="31686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25</a:t>
              </a:r>
            </a:p>
          </p:txBody>
        </p:sp>
        <p:sp>
          <p:nvSpPr>
            <p:cNvPr id="29" name="Text Box 30"/>
            <p:cNvSpPr txBox="1">
              <a:spLocks noChangeArrowheads="1"/>
            </p:cNvSpPr>
            <p:nvPr/>
          </p:nvSpPr>
          <p:spPr bwMode="auto">
            <a:xfrm>
              <a:off x="2224084" y="2955925"/>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637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21</a:t>
              </a:r>
            </a:p>
          </p:txBody>
        </p:sp>
      </p:grpSp>
      <p:sp>
        <p:nvSpPr>
          <p:cNvPr id="33" name="Text Box 25"/>
          <p:cNvSpPr txBox="1">
            <a:spLocks noChangeArrowheads="1"/>
          </p:cNvSpPr>
          <p:nvPr/>
        </p:nvSpPr>
        <p:spPr bwMode="auto">
          <a:xfrm>
            <a:off x="5583900"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9"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40" name="Oval 39"/>
          <p:cNvSpPr>
            <a:spLocks noChangeArrowheads="1"/>
          </p:cNvSpPr>
          <p:nvPr/>
        </p:nvSpPr>
        <p:spPr bwMode="auto">
          <a:xfrm>
            <a:off x="1524000" y="3962399"/>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1" name="AutoShape 18"/>
          <p:cNvCxnSpPr>
            <a:cxnSpLocks noChangeShapeType="1"/>
          </p:cNvCxnSpPr>
          <p:nvPr/>
        </p:nvCxnSpPr>
        <p:spPr bwMode="auto">
          <a:xfrm>
            <a:off x="3671888" y="4223782"/>
            <a:ext cx="1190625" cy="0"/>
          </a:xfrm>
          <a:prstGeom prst="straightConnector1">
            <a:avLst/>
          </a:prstGeom>
          <a:noFill/>
          <a:ln w="57150">
            <a:solidFill>
              <a:schemeClr val="accent6"/>
            </a:solidFill>
            <a:round/>
            <a:headEnd/>
            <a:tailEnd/>
          </a:ln>
          <a:effectLst/>
        </p:spPr>
      </p:cxnSp>
      <p:cxnSp>
        <p:nvCxnSpPr>
          <p:cNvPr id="42" name="AutoShape 16"/>
          <p:cNvCxnSpPr>
            <a:cxnSpLocks noChangeShapeType="1"/>
          </p:cNvCxnSpPr>
          <p:nvPr/>
        </p:nvCxnSpPr>
        <p:spPr bwMode="auto">
          <a:xfrm>
            <a:off x="1914525" y="2919412"/>
            <a:ext cx="1352550" cy="1095375"/>
          </a:xfrm>
          <a:prstGeom prst="straightConnector1">
            <a:avLst/>
          </a:prstGeom>
          <a:noFill/>
          <a:ln w="57150">
            <a:solidFill>
              <a:schemeClr val="accent6"/>
            </a:solidFill>
            <a:round/>
            <a:headEnd/>
            <a:tailEnd/>
          </a:ln>
          <a:effectLst/>
        </p:spPr>
      </p:cxnSp>
      <p:sp>
        <p:nvSpPr>
          <p:cNvPr id="43" name="Freeform 42"/>
          <p:cNvSpPr/>
          <p:nvPr/>
        </p:nvSpPr>
        <p:spPr bwMode="auto">
          <a:xfrm>
            <a:off x="1391313" y="3184524"/>
            <a:ext cx="1351887" cy="1616075"/>
          </a:xfrm>
          <a:custGeom>
            <a:avLst/>
            <a:gdLst>
              <a:gd name="connsiteX0" fmla="*/ 496887 w 506412"/>
              <a:gd name="connsiteY0" fmla="*/ 0 h 2724150"/>
              <a:gd name="connsiteX1" fmla="*/ 20637 w 506412"/>
              <a:gd name="connsiteY1" fmla="*/ 762000 h 2724150"/>
              <a:gd name="connsiteX2" fmla="*/ 373062 w 506412"/>
              <a:gd name="connsiteY2" fmla="*/ 2314575 h 2724150"/>
              <a:gd name="connsiteX3" fmla="*/ 506412 w 506412"/>
              <a:gd name="connsiteY3" fmla="*/ 2724150 h 2724150"/>
              <a:gd name="connsiteX0" fmla="*/ 247649 w 1020758"/>
              <a:gd name="connsiteY0" fmla="*/ 0 h 2724150"/>
              <a:gd name="connsiteX1" fmla="*/ 1000121 w 1020758"/>
              <a:gd name="connsiteY1" fmla="*/ 549275 h 2724150"/>
              <a:gd name="connsiteX2" fmla="*/ 123824 w 1020758"/>
              <a:gd name="connsiteY2" fmla="*/ 2314575 h 2724150"/>
              <a:gd name="connsiteX3" fmla="*/ 257174 w 1020758"/>
              <a:gd name="connsiteY3" fmla="*/ 2724150 h 2724150"/>
              <a:gd name="connsiteX0" fmla="*/ 227807 w 1564485"/>
              <a:gd name="connsiteY0" fmla="*/ 0 h 2724150"/>
              <a:gd name="connsiteX1" fmla="*/ 980279 w 1564485"/>
              <a:gd name="connsiteY1" fmla="*/ 549275 h 2724150"/>
              <a:gd name="connsiteX2" fmla="*/ 1440661 w 1564485"/>
              <a:gd name="connsiteY2" fmla="*/ 1066800 h 2724150"/>
              <a:gd name="connsiteX3" fmla="*/ 237332 w 1564485"/>
              <a:gd name="connsiteY3" fmla="*/ 2724150 h 2724150"/>
              <a:gd name="connsiteX0" fmla="*/ 227807 w 1559720"/>
              <a:gd name="connsiteY0" fmla="*/ 0 h 1616075"/>
              <a:gd name="connsiteX1" fmla="*/ 980279 w 1559720"/>
              <a:gd name="connsiteY1" fmla="*/ 549275 h 1616075"/>
              <a:gd name="connsiteX2" fmla="*/ 1440661 w 1559720"/>
              <a:gd name="connsiteY2" fmla="*/ 1066800 h 1616075"/>
              <a:gd name="connsiteX3" fmla="*/ 1559720 w 1559720"/>
              <a:gd name="connsiteY3" fmla="*/ 1616075 h 1616075"/>
              <a:gd name="connsiteX0" fmla="*/ 227807 w 1579694"/>
              <a:gd name="connsiteY0" fmla="*/ 0 h 1616075"/>
              <a:gd name="connsiteX1" fmla="*/ 1000253 w 1579694"/>
              <a:gd name="connsiteY1" fmla="*/ 549275 h 1616075"/>
              <a:gd name="connsiteX2" fmla="*/ 1460635 w 1579694"/>
              <a:gd name="connsiteY2" fmla="*/ 1066800 h 1616075"/>
              <a:gd name="connsiteX3" fmla="*/ 1579694 w 1579694"/>
              <a:gd name="connsiteY3" fmla="*/ 1616075 h 1616075"/>
              <a:gd name="connsiteX0" fmla="*/ 0 w 1351887"/>
              <a:gd name="connsiteY0" fmla="*/ 0 h 1616075"/>
              <a:gd name="connsiteX1" fmla="*/ 772446 w 1351887"/>
              <a:gd name="connsiteY1" fmla="*/ 549275 h 1616075"/>
              <a:gd name="connsiteX2" fmla="*/ 1232828 w 1351887"/>
              <a:gd name="connsiteY2" fmla="*/ 1066800 h 1616075"/>
              <a:gd name="connsiteX3" fmla="*/ 1351887 w 1351887"/>
              <a:gd name="connsiteY3" fmla="*/ 1616075 h 1616075"/>
            </a:gdLst>
            <a:ahLst/>
            <a:cxnLst>
              <a:cxn ang="0">
                <a:pos x="connsiteX0" y="connsiteY0"/>
              </a:cxn>
              <a:cxn ang="0">
                <a:pos x="connsiteX1" y="connsiteY1"/>
              </a:cxn>
              <a:cxn ang="0">
                <a:pos x="connsiteX2" y="connsiteY2"/>
              </a:cxn>
              <a:cxn ang="0">
                <a:pos x="connsiteX3" y="connsiteY3"/>
              </a:cxn>
            </a:cxnLst>
            <a:rect l="l" t="t" r="r" b="b"/>
            <a:pathLst>
              <a:path w="1351887" h="1616075">
                <a:moveTo>
                  <a:pt x="0" y="0"/>
                </a:moveTo>
                <a:cubicBezTo>
                  <a:pt x="161262" y="330994"/>
                  <a:pt x="566975" y="371475"/>
                  <a:pt x="772446" y="549275"/>
                </a:cubicBezTo>
                <a:cubicBezTo>
                  <a:pt x="977917" y="727075"/>
                  <a:pt x="1136255" y="889000"/>
                  <a:pt x="1232828" y="1066800"/>
                </a:cubicBezTo>
                <a:cubicBezTo>
                  <a:pt x="1329401" y="1244600"/>
                  <a:pt x="1325693" y="1574800"/>
                  <a:pt x="1351887" y="1616075"/>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4006847" y="24066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97247" y="31686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25</a:t>
              </a:r>
            </a:p>
          </p:txBody>
        </p:sp>
        <p:sp>
          <p:nvSpPr>
            <p:cNvPr id="29" name="Text Box 30"/>
            <p:cNvSpPr txBox="1">
              <a:spLocks noChangeArrowheads="1"/>
            </p:cNvSpPr>
            <p:nvPr/>
          </p:nvSpPr>
          <p:spPr bwMode="auto">
            <a:xfrm>
              <a:off x="2224084" y="2955925"/>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63759" y="3854450"/>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21</a:t>
              </a:r>
            </a:p>
          </p:txBody>
        </p:sp>
      </p:grpSp>
      <p:sp>
        <p:nvSpPr>
          <p:cNvPr id="32" name="Text Box 25"/>
          <p:cNvSpPr txBox="1">
            <a:spLocks noChangeArrowheads="1"/>
          </p:cNvSpPr>
          <p:nvPr/>
        </p:nvSpPr>
        <p:spPr bwMode="auto">
          <a:xfrm>
            <a:off x="5583900" y="3881993"/>
            <a:ext cx="451781" cy="369332"/>
          </a:xfrm>
          <a:prstGeom prst="rect">
            <a:avLst/>
          </a:prstGeom>
          <a:no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3"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4" name="Oval 33"/>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5"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6"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7" name="Oval 36"/>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8"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39" name="Oval 38"/>
          <p:cNvSpPr>
            <a:spLocks noChangeArrowheads="1"/>
          </p:cNvSpPr>
          <p:nvPr/>
        </p:nvSpPr>
        <p:spPr bwMode="auto">
          <a:xfrm>
            <a:off x="1524000" y="3962399"/>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0" name="AutoShape 18"/>
          <p:cNvCxnSpPr>
            <a:cxnSpLocks noChangeShapeType="1"/>
          </p:cNvCxnSpPr>
          <p:nvPr/>
        </p:nvCxnSpPr>
        <p:spPr bwMode="auto">
          <a:xfrm>
            <a:off x="3671888" y="4223782"/>
            <a:ext cx="1190625" cy="0"/>
          </a:xfrm>
          <a:prstGeom prst="straightConnector1">
            <a:avLst/>
          </a:prstGeom>
          <a:noFill/>
          <a:ln w="57150">
            <a:solidFill>
              <a:schemeClr val="accent6"/>
            </a:solidFill>
            <a:round/>
            <a:headEnd/>
            <a:tailEnd/>
          </a:ln>
          <a:effectLst/>
        </p:spPr>
      </p:cxnSp>
      <p:cxnSp>
        <p:nvCxnSpPr>
          <p:cNvPr id="41" name="AutoShape 16"/>
          <p:cNvCxnSpPr>
            <a:cxnSpLocks noChangeShapeType="1"/>
          </p:cNvCxnSpPr>
          <p:nvPr/>
        </p:nvCxnSpPr>
        <p:spPr bwMode="auto">
          <a:xfrm>
            <a:off x="1914525" y="2919412"/>
            <a:ext cx="1352550" cy="1095375"/>
          </a:xfrm>
          <a:prstGeom prst="straightConnector1">
            <a:avLst/>
          </a:prstGeom>
          <a:noFill/>
          <a:ln w="57150">
            <a:solidFill>
              <a:schemeClr val="accent6"/>
            </a:solidFill>
            <a:round/>
            <a:headEnd/>
            <a:tailEnd/>
          </a:ln>
          <a:effec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4213" y="765175"/>
            <a:ext cx="7772400" cy="1143000"/>
          </a:xfrm>
        </p:spPr>
        <p:txBody>
          <a:bodyPr/>
          <a:lstStyle/>
          <a:p>
            <a:pPr algn="l"/>
            <a:r>
              <a:rPr lang="en-GB" sz="2000"/>
              <a:t>A cable company want to connect five villages to their network     which currently extends to the market town of Avenford. What is the minimum length of cable needed?</a:t>
            </a:r>
            <a:endParaRPr lang="en-US" sz="2000"/>
          </a:p>
        </p:txBody>
      </p:sp>
      <p:sp>
        <p:nvSpPr>
          <p:cNvPr id="48131" name="Rectangle 3"/>
          <p:cNvSpPr>
            <a:spLocks noGrp="1" noChangeArrowheads="1"/>
          </p:cNvSpPr>
          <p:nvPr>
            <p:ph idx="1"/>
          </p:nvPr>
        </p:nvSpPr>
        <p:spPr/>
        <p:txBody>
          <a:bodyPr/>
          <a:lstStyle/>
          <a:p>
            <a:endParaRPr lang="en-GB"/>
          </a:p>
          <a:p>
            <a:endParaRPr lang="en-GB"/>
          </a:p>
          <a:p>
            <a:endParaRPr lang="en-GB"/>
          </a:p>
          <a:p>
            <a:endParaRPr lang="en-GB"/>
          </a:p>
          <a:p>
            <a:endParaRPr lang="en-GB"/>
          </a:p>
          <a:p>
            <a:endParaRPr lang="en-US"/>
          </a:p>
        </p:txBody>
      </p:sp>
      <p:sp>
        <p:nvSpPr>
          <p:cNvPr id="48132" name="Line 4"/>
          <p:cNvSpPr>
            <a:spLocks noChangeShapeType="1"/>
          </p:cNvSpPr>
          <p:nvPr/>
        </p:nvSpPr>
        <p:spPr bwMode="auto">
          <a:xfrm flipV="1">
            <a:off x="1716088" y="2446338"/>
            <a:ext cx="1295400" cy="1752600"/>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33" name="Line 5"/>
          <p:cNvSpPr>
            <a:spLocks noChangeShapeType="1"/>
          </p:cNvSpPr>
          <p:nvPr/>
        </p:nvSpPr>
        <p:spPr bwMode="auto">
          <a:xfrm>
            <a:off x="3011488" y="2446338"/>
            <a:ext cx="2133600" cy="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34" name="Line 6"/>
          <p:cNvSpPr>
            <a:spLocks noChangeShapeType="1"/>
          </p:cNvSpPr>
          <p:nvPr/>
        </p:nvSpPr>
        <p:spPr bwMode="auto">
          <a:xfrm>
            <a:off x="5145088" y="2446338"/>
            <a:ext cx="1143000" cy="175260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35" name="Line 7"/>
          <p:cNvSpPr>
            <a:spLocks noChangeShapeType="1"/>
          </p:cNvSpPr>
          <p:nvPr/>
        </p:nvSpPr>
        <p:spPr bwMode="auto">
          <a:xfrm>
            <a:off x="1716088" y="4198938"/>
            <a:ext cx="2438400" cy="0"/>
          </a:xfrm>
          <a:prstGeom prst="line">
            <a:avLst/>
          </a:prstGeom>
          <a:noFill/>
          <a:ln w="9525">
            <a:solidFill>
              <a:schemeClr val="tx1"/>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8136" name="Line 8"/>
          <p:cNvSpPr>
            <a:spLocks noChangeShapeType="1"/>
          </p:cNvSpPr>
          <p:nvPr/>
        </p:nvSpPr>
        <p:spPr bwMode="auto">
          <a:xfrm>
            <a:off x="4154488" y="4198938"/>
            <a:ext cx="2133600" cy="0"/>
          </a:xfrm>
          <a:prstGeom prst="line">
            <a:avLst/>
          </a:prstGeom>
          <a:noFill/>
          <a:ln w="9525">
            <a:solidFill>
              <a:schemeClr val="tx1"/>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8137" name="Line 9"/>
          <p:cNvSpPr>
            <a:spLocks noChangeShapeType="1"/>
          </p:cNvSpPr>
          <p:nvPr/>
        </p:nvSpPr>
        <p:spPr bwMode="auto">
          <a:xfrm>
            <a:off x="3011488" y="2446338"/>
            <a:ext cx="1143000" cy="175260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38" name="Line 10"/>
          <p:cNvSpPr>
            <a:spLocks noChangeShapeType="1"/>
          </p:cNvSpPr>
          <p:nvPr/>
        </p:nvSpPr>
        <p:spPr bwMode="auto">
          <a:xfrm flipV="1">
            <a:off x="4154488" y="2446338"/>
            <a:ext cx="990600" cy="1752600"/>
          </a:xfrm>
          <a:prstGeom prst="line">
            <a:avLst/>
          </a:prstGeom>
          <a:noFill/>
          <a:ln w="9525">
            <a:solidFill>
              <a:schemeClr val="tx1"/>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8139" name="Line 11"/>
          <p:cNvSpPr>
            <a:spLocks noChangeShapeType="1"/>
          </p:cNvSpPr>
          <p:nvPr/>
        </p:nvSpPr>
        <p:spPr bwMode="auto">
          <a:xfrm>
            <a:off x="1716088" y="4198938"/>
            <a:ext cx="2133600" cy="1905000"/>
          </a:xfrm>
          <a:prstGeom prst="line">
            <a:avLst/>
          </a:prstGeom>
          <a:noFill/>
          <a:ln w="9525">
            <a:solidFill>
              <a:schemeClr val="tx1"/>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8140" name="Line 12"/>
          <p:cNvSpPr>
            <a:spLocks noChangeShapeType="1"/>
          </p:cNvSpPr>
          <p:nvPr/>
        </p:nvSpPr>
        <p:spPr bwMode="auto">
          <a:xfrm flipV="1">
            <a:off x="3849688" y="4198938"/>
            <a:ext cx="304800" cy="1905000"/>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41" name="Line 13"/>
          <p:cNvSpPr>
            <a:spLocks noChangeShapeType="1"/>
          </p:cNvSpPr>
          <p:nvPr/>
        </p:nvSpPr>
        <p:spPr bwMode="auto">
          <a:xfrm flipV="1">
            <a:off x="3849688" y="4198938"/>
            <a:ext cx="2438400" cy="190500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8142" name="Text Box 14"/>
          <p:cNvSpPr txBox="1">
            <a:spLocks noChangeArrowheads="1"/>
          </p:cNvSpPr>
          <p:nvPr/>
        </p:nvSpPr>
        <p:spPr bwMode="auto">
          <a:xfrm>
            <a:off x="684213" y="4076700"/>
            <a:ext cx="1223962" cy="396875"/>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8143" name="Text Box 15"/>
          <p:cNvSpPr txBox="1">
            <a:spLocks noChangeArrowheads="1"/>
          </p:cNvSpPr>
          <p:nvPr/>
        </p:nvSpPr>
        <p:spPr bwMode="auto">
          <a:xfrm>
            <a:off x="4067175" y="4149725"/>
            <a:ext cx="1065213" cy="396875"/>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Fingley</a:t>
            </a:r>
          </a:p>
        </p:txBody>
      </p:sp>
      <p:sp>
        <p:nvSpPr>
          <p:cNvPr id="48144" name="Text Box 16"/>
          <p:cNvSpPr txBox="1">
            <a:spLocks noChangeArrowheads="1"/>
          </p:cNvSpPr>
          <p:nvPr/>
        </p:nvSpPr>
        <p:spPr bwMode="auto">
          <a:xfrm>
            <a:off x="1908175" y="2060575"/>
            <a:ext cx="1179513" cy="396875"/>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8145" name="Text Box 17"/>
          <p:cNvSpPr txBox="1">
            <a:spLocks noChangeArrowheads="1"/>
          </p:cNvSpPr>
          <p:nvPr/>
        </p:nvSpPr>
        <p:spPr bwMode="auto">
          <a:xfrm>
            <a:off x="5076825" y="2133600"/>
            <a:ext cx="1298575" cy="396875"/>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Cornwell</a:t>
            </a:r>
          </a:p>
        </p:txBody>
      </p:sp>
      <p:sp>
        <p:nvSpPr>
          <p:cNvPr id="48146" name="Text Box 18"/>
          <p:cNvSpPr txBox="1">
            <a:spLocks noChangeArrowheads="1"/>
          </p:cNvSpPr>
          <p:nvPr/>
        </p:nvSpPr>
        <p:spPr bwMode="auto">
          <a:xfrm>
            <a:off x="6227763" y="4076700"/>
            <a:ext cx="1379537" cy="366713"/>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8147" name="Text Box 19"/>
          <p:cNvSpPr txBox="1">
            <a:spLocks noChangeArrowheads="1"/>
          </p:cNvSpPr>
          <p:nvPr/>
        </p:nvSpPr>
        <p:spPr bwMode="auto">
          <a:xfrm>
            <a:off x="3621088" y="6180138"/>
            <a:ext cx="950912" cy="366712"/>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8148" name="Text Box 20"/>
          <p:cNvSpPr txBox="1">
            <a:spLocks noChangeArrowheads="1"/>
          </p:cNvSpPr>
          <p:nvPr/>
        </p:nvSpPr>
        <p:spPr bwMode="auto">
          <a:xfrm>
            <a:off x="4916488" y="52657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2</a:t>
            </a:r>
          </a:p>
        </p:txBody>
      </p:sp>
      <p:sp>
        <p:nvSpPr>
          <p:cNvPr id="48149" name="Text Box 21"/>
          <p:cNvSpPr txBox="1">
            <a:spLocks noChangeArrowheads="1"/>
          </p:cNvSpPr>
          <p:nvPr/>
        </p:nvSpPr>
        <p:spPr bwMode="auto">
          <a:xfrm>
            <a:off x="2706688" y="42751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7</a:t>
            </a:r>
          </a:p>
        </p:txBody>
      </p:sp>
      <p:sp>
        <p:nvSpPr>
          <p:cNvPr id="48150" name="Text Box 22"/>
          <p:cNvSpPr txBox="1">
            <a:spLocks noChangeArrowheads="1"/>
          </p:cNvSpPr>
          <p:nvPr/>
        </p:nvSpPr>
        <p:spPr bwMode="auto">
          <a:xfrm>
            <a:off x="2325688" y="51133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4</a:t>
            </a:r>
          </a:p>
        </p:txBody>
      </p:sp>
      <p:sp>
        <p:nvSpPr>
          <p:cNvPr id="48151" name="Text Box 23"/>
          <p:cNvSpPr txBox="1">
            <a:spLocks noChangeArrowheads="1"/>
          </p:cNvSpPr>
          <p:nvPr/>
        </p:nvSpPr>
        <p:spPr bwMode="auto">
          <a:xfrm>
            <a:off x="4002088" y="48085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5</a:t>
            </a:r>
          </a:p>
        </p:txBody>
      </p:sp>
      <p:sp>
        <p:nvSpPr>
          <p:cNvPr id="48152" name="Text Box 24"/>
          <p:cNvSpPr txBox="1">
            <a:spLocks noChangeArrowheads="1"/>
          </p:cNvSpPr>
          <p:nvPr/>
        </p:nvSpPr>
        <p:spPr bwMode="auto">
          <a:xfrm>
            <a:off x="3163888" y="32083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8</a:t>
            </a:r>
          </a:p>
        </p:txBody>
      </p:sp>
      <p:sp>
        <p:nvSpPr>
          <p:cNvPr id="48153" name="Text Box 25"/>
          <p:cNvSpPr txBox="1">
            <a:spLocks noChangeArrowheads="1"/>
          </p:cNvSpPr>
          <p:nvPr/>
        </p:nvSpPr>
        <p:spPr bwMode="auto">
          <a:xfrm>
            <a:off x="4687888" y="31321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6</a:t>
            </a:r>
          </a:p>
        </p:txBody>
      </p:sp>
      <p:sp>
        <p:nvSpPr>
          <p:cNvPr id="48154" name="Text Box 26"/>
          <p:cNvSpPr txBox="1">
            <a:spLocks noChangeArrowheads="1"/>
          </p:cNvSpPr>
          <p:nvPr/>
        </p:nvSpPr>
        <p:spPr bwMode="auto">
          <a:xfrm>
            <a:off x="5678488" y="29797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4</a:t>
            </a:r>
          </a:p>
        </p:txBody>
      </p:sp>
      <p:sp>
        <p:nvSpPr>
          <p:cNvPr id="48155" name="Text Box 27"/>
          <p:cNvSpPr txBox="1">
            <a:spLocks noChangeArrowheads="1"/>
          </p:cNvSpPr>
          <p:nvPr/>
        </p:nvSpPr>
        <p:spPr bwMode="auto">
          <a:xfrm>
            <a:off x="3849688" y="19891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5</a:t>
            </a:r>
          </a:p>
        </p:txBody>
      </p:sp>
      <p:sp>
        <p:nvSpPr>
          <p:cNvPr id="48156" name="Text Box 28"/>
          <p:cNvSpPr txBox="1">
            <a:spLocks noChangeArrowheads="1"/>
          </p:cNvSpPr>
          <p:nvPr/>
        </p:nvSpPr>
        <p:spPr bwMode="auto">
          <a:xfrm>
            <a:off x="2097088" y="27511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3</a:t>
            </a:r>
          </a:p>
        </p:txBody>
      </p:sp>
      <p:sp>
        <p:nvSpPr>
          <p:cNvPr id="48157" name="Text Box 29"/>
          <p:cNvSpPr txBox="1">
            <a:spLocks noChangeArrowheads="1"/>
          </p:cNvSpPr>
          <p:nvPr/>
        </p:nvSpPr>
        <p:spPr bwMode="auto">
          <a:xfrm>
            <a:off x="4840288" y="3741738"/>
            <a:ext cx="4572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Times New Roman" pitchFamily="18" charset="0"/>
              </a:rPr>
              <a:t>8</a:t>
            </a:r>
          </a:p>
        </p:txBody>
      </p:sp>
      <p:sp>
        <p:nvSpPr>
          <p:cNvPr id="48158" name="Rectangle 30"/>
          <p:cNvSpPr>
            <a:spLocks noChangeArrowheads="1"/>
          </p:cNvSpPr>
          <p:nvPr/>
        </p:nvSpPr>
        <p:spPr bwMode="auto">
          <a:xfrm>
            <a:off x="684857" y="349676"/>
            <a:ext cx="7548861" cy="830997"/>
          </a:xfrm>
          <a:prstGeom prst="rect">
            <a:avLst/>
          </a:prstGeom>
          <a:noFill/>
          <a:ln w="9525">
            <a:noFill/>
            <a:miter lim="800000"/>
            <a:headEnd/>
            <a:tailEnd/>
          </a:ln>
          <a:effectLst/>
        </p:spPr>
        <p:txBody>
          <a:bodyPr wrap="none">
            <a:spAutoFit/>
          </a:bodyPr>
          <a:lstStyle/>
          <a:p>
            <a:pPr eaLnBrk="1" hangingPunct="1"/>
            <a:r>
              <a:rPr lang="en-GB" sz="2400" b="1" dirty="0">
                <a:solidFill>
                  <a:srgbClr val="000000"/>
                </a:solidFill>
                <a:latin typeface="Verdana" pitchFamily="34" charset="0"/>
              </a:rPr>
              <a:t>Prim’s algorithm with an Adjacency Matrix</a:t>
            </a:r>
          </a:p>
          <a:p>
            <a:pPr eaLnBrk="1" hangingPunct="1"/>
            <a:endParaRPr lang="en-US" sz="2400" b="1" dirty="0">
              <a:solidFill>
                <a:srgbClr val="000000"/>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2057400" y="1828800"/>
          <a:ext cx="4572000" cy="3627120"/>
        </p:xfrm>
        <a:graphic>
          <a:graphicData uri="http://schemas.openxmlformats.org/drawingml/2006/table">
            <a:tbl>
              <a:tblPr/>
              <a:tblGrid>
                <a:gridCol w="654050">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gridCol w="652463">
                  <a:extLst>
                    <a:ext uri="{9D8B030D-6E8A-4147-A177-3AD203B41FA5}">
                      <a16:colId xmlns:a16="http://schemas.microsoft.com/office/drawing/2014/main" val="20004"/>
                    </a:ext>
                  </a:extLst>
                </a:gridCol>
                <a:gridCol w="652462">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9220" name="Text Box 68"/>
          <p:cNvSpPr txBox="1">
            <a:spLocks noChangeArrowheads="1"/>
          </p:cNvSpPr>
          <p:nvPr/>
        </p:nvSpPr>
        <p:spPr bwMode="auto">
          <a:xfrm>
            <a:off x="2590800" y="1066800"/>
            <a:ext cx="304800" cy="457200"/>
          </a:xfrm>
          <a:prstGeom prst="rect">
            <a:avLst/>
          </a:prstGeom>
          <a:noFill/>
          <a:ln w="9525">
            <a:noFill/>
            <a:miter lim="800000"/>
            <a:headEnd/>
            <a:tailEnd/>
          </a:ln>
          <a:effectLst/>
        </p:spPr>
        <p:txBody>
          <a:bodyPr>
            <a:spAutoFit/>
          </a:bodyPr>
          <a:lstStyle/>
          <a:p>
            <a:pPr eaLnBrk="1" hangingPunct="1">
              <a:spcBef>
                <a:spcPct val="50000"/>
              </a:spcBef>
            </a:pPr>
            <a:endParaRPr lang="en-US" sz="2400">
              <a:solidFill>
                <a:srgbClr val="000000"/>
              </a:solidFill>
              <a:latin typeface="Times New Roman" pitchFamily="18" charset="0"/>
            </a:endParaRPr>
          </a:p>
        </p:txBody>
      </p:sp>
      <p:sp>
        <p:nvSpPr>
          <p:cNvPr id="49221" name="Text Box 69"/>
          <p:cNvSpPr txBox="1">
            <a:spLocks noChangeArrowheads="1"/>
          </p:cNvSpPr>
          <p:nvPr/>
        </p:nvSpPr>
        <p:spPr bwMode="auto">
          <a:xfrm>
            <a:off x="2743200" y="1219200"/>
            <a:ext cx="304800" cy="457200"/>
          </a:xfrm>
          <a:prstGeom prst="rect">
            <a:avLst/>
          </a:prstGeom>
          <a:noFill/>
          <a:ln w="9525">
            <a:noFill/>
            <a:miter lim="800000"/>
            <a:headEnd/>
            <a:tailEnd/>
          </a:ln>
          <a:effectLst/>
        </p:spPr>
        <p:txBody>
          <a:bodyPr>
            <a:spAutoFit/>
          </a:bodyPr>
          <a:lstStyle/>
          <a:p>
            <a:pPr eaLnBrk="1" hangingPunct="1">
              <a:spcBef>
                <a:spcPct val="50000"/>
              </a:spcBef>
            </a:pPr>
            <a:endParaRPr lang="en-US" sz="2400">
              <a:solidFill>
                <a:srgbClr val="000000"/>
              </a:solidFill>
              <a:latin typeface="Times New Roman" pitchFamily="18" charset="0"/>
            </a:endParaRPr>
          </a:p>
        </p:txBody>
      </p:sp>
      <p:sp>
        <p:nvSpPr>
          <p:cNvPr id="49222" name="Text Box 70"/>
          <p:cNvSpPr txBox="1">
            <a:spLocks noChangeArrowheads="1"/>
          </p:cNvSpPr>
          <p:nvPr/>
        </p:nvSpPr>
        <p:spPr bwMode="auto">
          <a:xfrm>
            <a:off x="2895600" y="1371600"/>
            <a:ext cx="304800" cy="457200"/>
          </a:xfrm>
          <a:prstGeom prst="rect">
            <a:avLst/>
          </a:prstGeom>
          <a:noFill/>
          <a:ln w="9525">
            <a:noFill/>
            <a:miter lim="800000"/>
            <a:headEnd/>
            <a:tailEnd/>
          </a:ln>
          <a:effectLst/>
        </p:spPr>
        <p:txBody>
          <a:bodyPr>
            <a:spAutoFit/>
          </a:bodyPr>
          <a:lstStyle/>
          <a:p>
            <a:pPr eaLnBrk="1" hangingPunct="1">
              <a:spcBef>
                <a:spcPct val="50000"/>
              </a:spcBef>
            </a:pPr>
            <a:endParaRPr lang="en-US" sz="2400">
              <a:solidFill>
                <a:srgbClr val="000000"/>
              </a:solidFill>
              <a:latin typeface="Times New Roman" pitchFamily="18" charset="0"/>
            </a:endParaRPr>
          </a:p>
        </p:txBody>
      </p:sp>
      <p:sp>
        <p:nvSpPr>
          <p:cNvPr id="49223" name="Text Box 71"/>
          <p:cNvSpPr txBox="1">
            <a:spLocks noChangeArrowheads="1"/>
          </p:cNvSpPr>
          <p:nvPr/>
        </p:nvSpPr>
        <p:spPr bwMode="auto">
          <a:xfrm>
            <a:off x="571501" y="381000"/>
            <a:ext cx="7886700" cy="461665"/>
          </a:xfrm>
          <a:prstGeom prst="rect">
            <a:avLst/>
          </a:prstGeom>
          <a:noFill/>
          <a:ln w="9525">
            <a:noFill/>
            <a:miter lim="800000"/>
            <a:headEnd/>
            <a:tailEnd/>
          </a:ln>
          <a:effectLst/>
        </p:spPr>
        <p:txBody>
          <a:bodyPr wrap="square">
            <a:spAutoFit/>
          </a:bodyPr>
          <a:lstStyle/>
          <a:p>
            <a:pPr algn="ctr" eaLnBrk="1" hangingPunct="1">
              <a:spcBef>
                <a:spcPct val="50000"/>
              </a:spcBef>
            </a:pPr>
            <a:r>
              <a:rPr lang="en-GB" sz="2400" b="1" dirty="0">
                <a:solidFill>
                  <a:srgbClr val="000000"/>
                </a:solidFill>
                <a:latin typeface="Verdana" pitchFamily="34" charset="0"/>
              </a:rPr>
              <a:t>Prim’s algorithm with an Adjacency Matrix</a:t>
            </a:r>
          </a:p>
        </p:txBody>
      </p:sp>
      <p:sp>
        <p:nvSpPr>
          <p:cNvPr id="49224" name="Text Box 72"/>
          <p:cNvSpPr txBox="1">
            <a:spLocks noChangeArrowheads="1"/>
          </p:cNvSpPr>
          <p:nvPr/>
        </p:nvSpPr>
        <p:spPr bwMode="auto">
          <a:xfrm>
            <a:off x="990600" y="914400"/>
            <a:ext cx="6934200" cy="830997"/>
          </a:xfrm>
          <a:prstGeom prst="rect">
            <a:avLst/>
          </a:prstGeom>
          <a:noFill/>
          <a:ln w="9525">
            <a:noFill/>
            <a:miter lim="800000"/>
            <a:headEnd/>
            <a:tailEnd/>
          </a:ln>
          <a:effectLst/>
        </p:spPr>
        <p:txBody>
          <a:bodyPr>
            <a:spAutoFit/>
          </a:bodyPr>
          <a:lstStyle/>
          <a:p>
            <a:pPr eaLnBrk="1" hangingPunct="1">
              <a:spcBef>
                <a:spcPct val="50000"/>
              </a:spcBef>
            </a:pPr>
            <a:r>
              <a:rPr lang="en-GB" sz="1600" dirty="0">
                <a:solidFill>
                  <a:srgbClr val="000000"/>
                </a:solidFill>
                <a:latin typeface="Arial" charset="0"/>
              </a:rPr>
              <a:t>Note, this example has outgoing edges on the columns and incoming on the rows, so it is the transpose of adjacency matrix mentioned in class. Actually, it is an undirected, so A</a:t>
            </a:r>
            <a:r>
              <a:rPr lang="en-GB" sz="1600" baseline="30000" dirty="0">
                <a:solidFill>
                  <a:srgbClr val="000000"/>
                </a:solidFill>
                <a:latin typeface="Arial" charset="0"/>
              </a:rPr>
              <a:t>T</a:t>
            </a:r>
            <a:r>
              <a:rPr lang="en-GB" sz="1600" dirty="0">
                <a:solidFill>
                  <a:srgbClr val="000000"/>
                </a:solidFill>
                <a:latin typeface="Arial" charset="0"/>
              </a:rPr>
              <a:t> = A.</a:t>
            </a:r>
          </a:p>
        </p:txBody>
      </p:sp>
      <p:sp>
        <p:nvSpPr>
          <p:cNvPr id="49225" name="Text Box 73"/>
          <p:cNvSpPr txBox="1">
            <a:spLocks noChangeArrowheads="1"/>
          </p:cNvSpPr>
          <p:nvPr/>
        </p:nvSpPr>
        <p:spPr bwMode="auto">
          <a:xfrm>
            <a:off x="6172200" y="1905000"/>
            <a:ext cx="22860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27" name="Group 95"/>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8500"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18501" name="Text Box 69"/>
          <p:cNvSpPr txBox="1">
            <a:spLocks noChangeArrowheads="1"/>
          </p:cNvSpPr>
          <p:nvPr/>
        </p:nvSpPr>
        <p:spPr bwMode="auto">
          <a:xfrm>
            <a:off x="144839" y="1452563"/>
            <a:ext cx="4495800" cy="942975"/>
          </a:xfrm>
          <a:prstGeom prst="rect">
            <a:avLst/>
          </a:prstGeom>
          <a:noFill/>
          <a:ln w="9525">
            <a:noFill/>
            <a:miter lim="800000"/>
            <a:headEnd/>
            <a:tailEnd/>
          </a:ln>
          <a:effectLst/>
        </p:spPr>
        <p:txBody>
          <a:bodyPr>
            <a:spAutoFit/>
          </a:bodyPr>
          <a:lstStyle/>
          <a:p>
            <a:pPr eaLnBrk="1" hangingPunct="1">
              <a:spcBef>
                <a:spcPct val="50000"/>
              </a:spcBef>
              <a:buFontTx/>
              <a:buChar char="•"/>
            </a:pPr>
            <a:r>
              <a:rPr lang="en-GB" sz="1400" dirty="0">
                <a:solidFill>
                  <a:srgbClr val="000000"/>
                </a:solidFill>
                <a:latin typeface="Arial" charset="0"/>
              </a:rPr>
              <a:t>Start at vertex A. Label column A “1” . </a:t>
            </a:r>
          </a:p>
          <a:p>
            <a:pPr eaLnBrk="1" hangingPunct="1">
              <a:spcBef>
                <a:spcPct val="50000"/>
              </a:spcBef>
              <a:buFontTx/>
              <a:buChar char="•"/>
            </a:pPr>
            <a:r>
              <a:rPr lang="en-GB" sz="1400" dirty="0">
                <a:solidFill>
                  <a:srgbClr val="000000"/>
                </a:solidFill>
                <a:latin typeface="Arial" charset="0"/>
              </a:rPr>
              <a:t>Delete row A</a:t>
            </a:r>
          </a:p>
          <a:p>
            <a:pPr eaLnBrk="1" hangingPunct="1">
              <a:spcBef>
                <a:spcPct val="50000"/>
              </a:spcBef>
              <a:buFontTx/>
              <a:buChar char="•"/>
            </a:pPr>
            <a:r>
              <a:rPr lang="en-GB" sz="1400" dirty="0">
                <a:solidFill>
                  <a:srgbClr val="000000"/>
                </a:solidFill>
                <a:latin typeface="Arial" charset="0"/>
              </a:rPr>
              <a:t>Select the smallest entry in column A (AB, length 3)</a:t>
            </a:r>
          </a:p>
        </p:txBody>
      </p:sp>
      <p:sp>
        <p:nvSpPr>
          <p:cNvPr id="18502" name="Text Box 70"/>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18503" name="Line 71"/>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18504" name="Oval 72"/>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grpSp>
        <p:nvGrpSpPr>
          <p:cNvPr id="2" name="Group 178"/>
          <p:cNvGrpSpPr>
            <a:grpSpLocks/>
          </p:cNvGrpSpPr>
          <p:nvPr/>
        </p:nvGrpSpPr>
        <p:grpSpPr bwMode="auto">
          <a:xfrm>
            <a:off x="180975" y="2852738"/>
            <a:ext cx="2114550" cy="1765300"/>
            <a:chOff x="295" y="1661"/>
            <a:chExt cx="1332" cy="1112"/>
          </a:xfrm>
        </p:grpSpPr>
        <p:sp>
          <p:nvSpPr>
            <p:cNvPr id="18611" name="Line 179"/>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18612" name="Text Box 180"/>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18613" name="Text Box 181"/>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18614" name="Text Box 182"/>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501"/>
                                        </p:tgtEl>
                                        <p:attrNameLst>
                                          <p:attrName>style.visibility</p:attrName>
                                        </p:attrNameLst>
                                      </p:cBhvr>
                                      <p:to>
                                        <p:strVal val="visible"/>
                                      </p:to>
                                    </p:set>
                                    <p:anim calcmode="lin" valueType="num">
                                      <p:cBhvr additive="base">
                                        <p:cTn id="7" dur="1000" fill="hold"/>
                                        <p:tgtEl>
                                          <p:spTgt spid="18501"/>
                                        </p:tgtEl>
                                        <p:attrNameLst>
                                          <p:attrName>ppt_x</p:attrName>
                                        </p:attrNameLst>
                                      </p:cBhvr>
                                      <p:tavLst>
                                        <p:tav tm="0">
                                          <p:val>
                                            <p:strVal val="0-#ppt_w/2"/>
                                          </p:val>
                                        </p:tav>
                                        <p:tav tm="100000">
                                          <p:val>
                                            <p:strVal val="#ppt_x"/>
                                          </p:val>
                                        </p:tav>
                                      </p:tavLst>
                                    </p:anim>
                                    <p:anim calcmode="lin" valueType="num">
                                      <p:cBhvr additive="base">
                                        <p:cTn id="8" dur="1000" fill="hold"/>
                                        <p:tgtEl>
                                          <p:spTgt spid="185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5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5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5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1" grpId="0" autoUpdateAnimBg="0"/>
      <p:bldP spid="18502" grpId="0" autoUpdateAnimBg="0"/>
      <p:bldP spid="18503" grpId="0" animBg="1"/>
      <p:bldP spid="1850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42" name="Group 82"/>
          <p:cNvGraphicFramePr>
            <a:graphicFrameLocks noGrp="1"/>
          </p:cNvGraphicFramePr>
          <p:nvPr/>
        </p:nvGraphicFramePr>
        <p:xfrm>
          <a:off x="4572000" y="549275"/>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028"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1029"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1030"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1031"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1035" name="Text Box 75"/>
          <p:cNvSpPr txBox="1">
            <a:spLocks noChangeArrowheads="1"/>
          </p:cNvSpPr>
          <p:nvPr/>
        </p:nvSpPr>
        <p:spPr bwMode="auto">
          <a:xfrm>
            <a:off x="180975" y="1140463"/>
            <a:ext cx="4419600" cy="1155700"/>
          </a:xfrm>
          <a:prstGeom prst="rect">
            <a:avLst/>
          </a:prstGeom>
          <a:noFill/>
          <a:ln w="9525">
            <a:noFill/>
            <a:miter lim="800000"/>
            <a:headEnd/>
            <a:tailEnd/>
          </a:ln>
          <a:effectLst/>
        </p:spPr>
        <p:txBody>
          <a:bodyPr>
            <a:spAutoFit/>
          </a:bodyPr>
          <a:lstStyle/>
          <a:p>
            <a:pPr eaLnBrk="1" hangingPunct="1">
              <a:spcBef>
                <a:spcPct val="50000"/>
              </a:spcBef>
              <a:buFontTx/>
              <a:buChar char="•"/>
            </a:pPr>
            <a:r>
              <a:rPr lang="en-GB" sz="1400" dirty="0">
                <a:solidFill>
                  <a:srgbClr val="000000"/>
                </a:solidFill>
                <a:latin typeface="Arial" charset="0"/>
              </a:rPr>
              <a:t>Label column B “2”</a:t>
            </a:r>
          </a:p>
          <a:p>
            <a:pPr eaLnBrk="1" hangingPunct="1">
              <a:spcBef>
                <a:spcPct val="50000"/>
              </a:spcBef>
              <a:buFontTx/>
              <a:buChar char="•"/>
            </a:pPr>
            <a:r>
              <a:rPr lang="en-GB" sz="1400" dirty="0">
                <a:solidFill>
                  <a:srgbClr val="000000"/>
                </a:solidFill>
                <a:latin typeface="Arial" charset="0"/>
              </a:rPr>
              <a:t>Delete row B</a:t>
            </a:r>
          </a:p>
          <a:p>
            <a:pPr eaLnBrk="1" hangingPunct="1">
              <a:spcBef>
                <a:spcPct val="50000"/>
              </a:spcBef>
              <a:buFontTx/>
              <a:buChar char="•"/>
            </a:pPr>
            <a:r>
              <a:rPr lang="en-GB" sz="1400" dirty="0">
                <a:solidFill>
                  <a:srgbClr val="000000"/>
                </a:solidFill>
                <a:latin typeface="Arial" charset="0"/>
              </a:rPr>
              <a:t>Select the smallest uncovered entry in either column A or column B (AE, length 4)</a:t>
            </a:r>
          </a:p>
        </p:txBody>
      </p:sp>
      <p:sp>
        <p:nvSpPr>
          <p:cNvPr id="41036" name="Line 76"/>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1037" name="Line 77"/>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1038" name="Oval 78"/>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1039" name="Text Box 79"/>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grpSp>
        <p:nvGrpSpPr>
          <p:cNvPr id="2" name="Group 90"/>
          <p:cNvGrpSpPr>
            <a:grpSpLocks/>
          </p:cNvGrpSpPr>
          <p:nvPr/>
        </p:nvGrpSpPr>
        <p:grpSpPr bwMode="auto">
          <a:xfrm>
            <a:off x="180975" y="2852738"/>
            <a:ext cx="2114550" cy="1765300"/>
            <a:chOff x="295" y="1661"/>
            <a:chExt cx="1332" cy="1112"/>
          </a:xfrm>
        </p:grpSpPr>
        <p:sp>
          <p:nvSpPr>
            <p:cNvPr id="41051" name="Line 91"/>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1052" name="Text Box 92"/>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1053" name="Text Box 93"/>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1054" name="Text Box 94"/>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95"/>
          <p:cNvGrpSpPr>
            <a:grpSpLocks/>
          </p:cNvGrpSpPr>
          <p:nvPr/>
        </p:nvGrpSpPr>
        <p:grpSpPr bwMode="auto">
          <a:xfrm>
            <a:off x="1428750" y="4414838"/>
            <a:ext cx="1862138" cy="1828800"/>
            <a:chOff x="1081" y="2645"/>
            <a:chExt cx="1173" cy="1152"/>
          </a:xfrm>
        </p:grpSpPr>
        <p:sp>
          <p:nvSpPr>
            <p:cNvPr id="41056" name="Line 96"/>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1057" name="Text Box 97"/>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1058" name="Text Box 98"/>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035"/>
                                        </p:tgtEl>
                                        <p:attrNameLst>
                                          <p:attrName>style.visibility</p:attrName>
                                        </p:attrNameLst>
                                      </p:cBhvr>
                                      <p:to>
                                        <p:strVal val="visible"/>
                                      </p:to>
                                    </p:set>
                                    <p:anim calcmode="lin" valueType="num">
                                      <p:cBhvr additive="base">
                                        <p:cTn id="7" dur="500" fill="hold"/>
                                        <p:tgtEl>
                                          <p:spTgt spid="41035"/>
                                        </p:tgtEl>
                                        <p:attrNameLst>
                                          <p:attrName>ppt_x</p:attrName>
                                        </p:attrNameLst>
                                      </p:cBhvr>
                                      <p:tavLst>
                                        <p:tav tm="0">
                                          <p:val>
                                            <p:strVal val="0-#ppt_w/2"/>
                                          </p:val>
                                        </p:tav>
                                        <p:tav tm="100000">
                                          <p:val>
                                            <p:strVal val="#ppt_x"/>
                                          </p:val>
                                        </p:tav>
                                      </p:tavLst>
                                    </p:anim>
                                    <p:anim calcmode="lin" valueType="num">
                                      <p:cBhvr additive="base">
                                        <p:cTn id="8" dur="500" fill="hold"/>
                                        <p:tgtEl>
                                          <p:spTgt spid="410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0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03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10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10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5" grpId="0" autoUpdateAnimBg="0"/>
      <p:bldP spid="41036" grpId="0" animBg="1"/>
      <p:bldP spid="41037" grpId="0" animBg="1"/>
      <p:bldP spid="41038" grpId="0" animBg="1"/>
      <p:bldP spid="4103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AC921DC-FF1C-430E-8EEF-5A5DE1644549}"/>
              </a:ext>
            </a:extLst>
          </p:cNvPr>
          <p:cNvSpPr>
            <a:spLocks noGrp="1" noChangeArrowheads="1"/>
          </p:cNvSpPr>
          <p:nvPr>
            <p:ph type="title"/>
          </p:nvPr>
        </p:nvSpPr>
        <p:spPr>
          <a:xfrm>
            <a:off x="762000" y="0"/>
            <a:ext cx="8077200" cy="990600"/>
          </a:xfrm>
        </p:spPr>
        <p:txBody>
          <a:bodyPr>
            <a:normAutofit fontScale="90000"/>
          </a:bodyPr>
          <a:lstStyle/>
          <a:p>
            <a:pPr eaLnBrk="1" hangingPunct="1">
              <a:defRPr/>
            </a:pPr>
            <a:r>
              <a:rPr lang="en-US" sz="3600" dirty="0"/>
              <a:t>Isomorphism of Graphs: </a:t>
            </a:r>
            <a:r>
              <a:rPr lang="en-US" sz="3600" dirty="0">
                <a:sym typeface="Symbol" pitchFamily="18" charset="2"/>
              </a:rPr>
              <a:t>Necessary Conditions</a:t>
            </a:r>
            <a:endParaRPr lang="en-CA" sz="3600" dirty="0"/>
          </a:p>
        </p:txBody>
      </p:sp>
      <p:sp>
        <p:nvSpPr>
          <p:cNvPr id="292867" name="Rectangle 3">
            <a:extLst>
              <a:ext uri="{FF2B5EF4-FFF2-40B4-BE49-F238E27FC236}">
                <a16:creationId xmlns:a16="http://schemas.microsoft.com/office/drawing/2014/main" id="{FCDC0EC8-2322-476B-B59B-26CBA5F3A4DB}"/>
              </a:ext>
            </a:extLst>
          </p:cNvPr>
          <p:cNvSpPr>
            <a:spLocks noGrp="1" noChangeArrowheads="1"/>
          </p:cNvSpPr>
          <p:nvPr>
            <p:ph type="body" idx="1"/>
          </p:nvPr>
        </p:nvSpPr>
        <p:spPr>
          <a:xfrm>
            <a:off x="228600" y="1295400"/>
            <a:ext cx="8763000" cy="4876800"/>
          </a:xfrm>
        </p:spPr>
        <p:txBody>
          <a:bodyPr>
            <a:noAutofit/>
          </a:bodyPr>
          <a:lstStyle/>
          <a:p>
            <a:pPr marL="0" indent="0" eaLnBrk="1" hangingPunct="1">
              <a:spcAft>
                <a:spcPct val="20000"/>
              </a:spcAft>
              <a:buNone/>
              <a:defRPr/>
            </a:pPr>
            <a:r>
              <a:rPr lang="en-US" sz="2000" dirty="0">
                <a:sym typeface="Symbol" pitchFamily="18" charset="2"/>
              </a:rPr>
              <a:t>For this purpose we can check </a:t>
            </a:r>
            <a:r>
              <a:rPr lang="en-US" sz="2000" b="1" dirty="0">
                <a:sym typeface="Symbol" pitchFamily="18" charset="2"/>
              </a:rPr>
              <a:t>invariants</a:t>
            </a:r>
            <a:r>
              <a:rPr lang="en-US" sz="2000" dirty="0">
                <a:sym typeface="Symbol" pitchFamily="18" charset="2"/>
              </a:rPr>
              <a:t>, that is, properties that two isomorphic simple graphs must both have.</a:t>
            </a:r>
          </a:p>
          <a:p>
            <a:pPr marL="0" indent="0">
              <a:spcAft>
                <a:spcPct val="20000"/>
              </a:spcAft>
              <a:buNone/>
              <a:defRPr/>
            </a:pPr>
            <a:r>
              <a:rPr lang="en-US" sz="2000" dirty="0"/>
              <a:t>For any two graphs to be isomorphic, following 4 conditions must be satisfied:</a:t>
            </a:r>
            <a:endParaRPr lang="en-US" sz="2000" dirty="0">
              <a:sym typeface="Symbol" pitchFamily="18" charset="2"/>
            </a:endParaRPr>
          </a:p>
          <a:p>
            <a:pPr marL="0" indent="0" eaLnBrk="1" hangingPunct="1">
              <a:spcAft>
                <a:spcPct val="20000"/>
              </a:spcAft>
              <a:buFontTx/>
              <a:buChar char="•"/>
              <a:defRPr/>
            </a:pPr>
            <a:r>
              <a:rPr lang="en-US" sz="2000" dirty="0">
                <a:sym typeface="Symbol" pitchFamily="18" charset="2"/>
              </a:rPr>
              <a:t>  the same number of vertices,</a:t>
            </a:r>
          </a:p>
          <a:p>
            <a:pPr marL="0" indent="0" eaLnBrk="1" hangingPunct="1">
              <a:spcAft>
                <a:spcPct val="20000"/>
              </a:spcAft>
              <a:buFontTx/>
              <a:buChar char="•"/>
              <a:defRPr/>
            </a:pPr>
            <a:r>
              <a:rPr lang="en-US" sz="2000" dirty="0">
                <a:sym typeface="Symbol" pitchFamily="18" charset="2"/>
              </a:rPr>
              <a:t>  the same number of edges, and</a:t>
            </a:r>
          </a:p>
          <a:p>
            <a:pPr marL="0" indent="0" eaLnBrk="1" hangingPunct="1">
              <a:spcAft>
                <a:spcPct val="20000"/>
              </a:spcAft>
              <a:buFontTx/>
              <a:buChar char="•"/>
              <a:defRPr/>
            </a:pPr>
            <a:r>
              <a:rPr lang="en-US" sz="2000" dirty="0">
                <a:sym typeface="Symbol" pitchFamily="18" charset="2"/>
              </a:rPr>
              <a:t>  the same degrees of vertices.</a:t>
            </a:r>
          </a:p>
          <a:p>
            <a:pPr marL="0" indent="0">
              <a:spcAft>
                <a:spcPct val="20000"/>
              </a:spcAft>
              <a:buFontTx/>
              <a:buChar char="•"/>
              <a:defRPr/>
            </a:pPr>
            <a:r>
              <a:rPr lang="en-US" sz="2000" dirty="0"/>
              <a:t> If a cycle of length k is formed by the vertices { v</a:t>
            </a:r>
            <a:r>
              <a:rPr lang="en-US" sz="2000" baseline="-25000" dirty="0"/>
              <a:t>1</a:t>
            </a:r>
            <a:r>
              <a:rPr lang="en-US" sz="2000" dirty="0"/>
              <a:t> , v</a:t>
            </a:r>
            <a:r>
              <a:rPr lang="en-US" sz="2000" baseline="-25000" dirty="0"/>
              <a:t>2</a:t>
            </a:r>
            <a:r>
              <a:rPr lang="en-US" sz="2000" dirty="0"/>
              <a:t> , ….. , </a:t>
            </a:r>
            <a:r>
              <a:rPr lang="en-US" sz="2000" dirty="0" err="1"/>
              <a:t>v</a:t>
            </a:r>
            <a:r>
              <a:rPr lang="en-US" sz="2000" baseline="-25000" dirty="0" err="1"/>
              <a:t>k</a:t>
            </a:r>
            <a:r>
              <a:rPr lang="en-US" sz="2000" baseline="-25000" dirty="0"/>
              <a:t> </a:t>
            </a:r>
            <a:r>
              <a:rPr lang="en-US" sz="2000" dirty="0"/>
              <a:t>} in one graph, then a cycle of same length k must be formed by the vertices { f(v</a:t>
            </a:r>
            <a:r>
              <a:rPr lang="en-US" sz="2000" baseline="-25000" dirty="0"/>
              <a:t>1</a:t>
            </a:r>
            <a:r>
              <a:rPr lang="en-US" sz="2000" dirty="0"/>
              <a:t>) , f(v</a:t>
            </a:r>
            <a:r>
              <a:rPr lang="en-US" sz="2000" baseline="-25000" dirty="0"/>
              <a:t>2</a:t>
            </a:r>
            <a:r>
              <a:rPr lang="en-US" sz="2000" dirty="0"/>
              <a:t>) , ….. , f(</a:t>
            </a:r>
            <a:r>
              <a:rPr lang="en-US" sz="2000" dirty="0" err="1"/>
              <a:t>v</a:t>
            </a:r>
            <a:r>
              <a:rPr lang="en-US" sz="2000" baseline="-25000" dirty="0" err="1"/>
              <a:t>k</a:t>
            </a:r>
            <a:r>
              <a:rPr lang="en-US" sz="2000" dirty="0"/>
              <a:t>) } in the other graph as well.</a:t>
            </a:r>
          </a:p>
          <a:p>
            <a:pPr marL="0" indent="0" eaLnBrk="1" hangingPunct="1">
              <a:spcAft>
                <a:spcPct val="20000"/>
              </a:spcAft>
              <a:buNone/>
              <a:defRPr/>
            </a:pPr>
            <a:endParaRPr lang="en-US" sz="2000" dirty="0">
              <a:sym typeface="Symbol" pitchFamily="18" charset="2"/>
            </a:endParaRPr>
          </a:p>
          <a:p>
            <a:pPr marL="0" indent="0" eaLnBrk="1" hangingPunct="1">
              <a:spcAft>
                <a:spcPct val="20000"/>
              </a:spcAft>
              <a:buNone/>
              <a:defRPr/>
            </a:pPr>
            <a:r>
              <a:rPr lang="en-US" sz="2000" dirty="0">
                <a:sym typeface="Symbol" pitchFamily="18" charset="2"/>
              </a:rPr>
              <a:t>Note that two graphs that </a:t>
            </a:r>
            <a:r>
              <a:rPr lang="en-US" sz="2000" b="1" dirty="0">
                <a:sym typeface="Symbol" pitchFamily="18" charset="2"/>
              </a:rPr>
              <a:t>differ</a:t>
            </a:r>
            <a:r>
              <a:rPr lang="en-US" sz="2000" dirty="0">
                <a:sym typeface="Symbol" pitchFamily="18" charset="2"/>
              </a:rPr>
              <a:t> in any of these invariants are not isomorphic, but two graphs that </a:t>
            </a:r>
            <a:r>
              <a:rPr lang="en-US" sz="2000" b="1" dirty="0">
                <a:sym typeface="Symbol" pitchFamily="18" charset="2"/>
              </a:rPr>
              <a:t>match</a:t>
            </a:r>
            <a:r>
              <a:rPr lang="en-US" sz="2000" dirty="0">
                <a:sym typeface="Symbol" pitchFamily="18" charset="2"/>
              </a:rPr>
              <a:t> in all of them are not necessarily isomorphic.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xEl>
                                              <p:pRg st="1" end="1"/>
                                            </p:txEl>
                                          </p:spTgt>
                                        </p:tgtEl>
                                        <p:attrNameLst>
                                          <p:attrName>style.visibility</p:attrName>
                                        </p:attrNameLst>
                                      </p:cBhvr>
                                      <p:to>
                                        <p:strVal val="visible"/>
                                      </p:to>
                                    </p:set>
                                    <p:anim calcmode="lin" valueType="num">
                                      <p:cBhvr additive="base">
                                        <p:cTn id="13" dur="500" fill="hold"/>
                                        <p:tgtEl>
                                          <p:spTgt spid="292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7">
                                            <p:txEl>
                                              <p:pRg st="2" end="2"/>
                                            </p:txEl>
                                          </p:spTgt>
                                        </p:tgtEl>
                                        <p:attrNameLst>
                                          <p:attrName>style.visibility</p:attrName>
                                        </p:attrNameLst>
                                      </p:cBhvr>
                                      <p:to>
                                        <p:strVal val="visible"/>
                                      </p:to>
                                    </p:set>
                                    <p:anim calcmode="lin" valueType="num">
                                      <p:cBhvr additive="base">
                                        <p:cTn id="19" dur="500" fill="hold"/>
                                        <p:tgtEl>
                                          <p:spTgt spid="292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7">
                                            <p:txEl>
                                              <p:pRg st="3" end="3"/>
                                            </p:txEl>
                                          </p:spTgt>
                                        </p:tgtEl>
                                        <p:attrNameLst>
                                          <p:attrName>style.visibility</p:attrName>
                                        </p:attrNameLst>
                                      </p:cBhvr>
                                      <p:to>
                                        <p:strVal val="visible"/>
                                      </p:to>
                                    </p:set>
                                    <p:anim calcmode="lin" valueType="num">
                                      <p:cBhvr additive="base">
                                        <p:cTn id="25" dur="500" fill="hold"/>
                                        <p:tgtEl>
                                          <p:spTgt spid="2928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2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67">
                                            <p:txEl>
                                              <p:pRg st="4" end="4"/>
                                            </p:txEl>
                                          </p:spTgt>
                                        </p:tgtEl>
                                        <p:attrNameLst>
                                          <p:attrName>style.visibility</p:attrName>
                                        </p:attrNameLst>
                                      </p:cBhvr>
                                      <p:to>
                                        <p:strVal val="visible"/>
                                      </p:to>
                                    </p:set>
                                    <p:anim calcmode="lin" valueType="num">
                                      <p:cBhvr additive="base">
                                        <p:cTn id="31" dur="500" fill="hold"/>
                                        <p:tgtEl>
                                          <p:spTgt spid="2928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2867">
                                            <p:txEl>
                                              <p:pRg st="5" end="5"/>
                                            </p:txEl>
                                          </p:spTgt>
                                        </p:tgtEl>
                                        <p:attrNameLst>
                                          <p:attrName>style.visibility</p:attrName>
                                        </p:attrNameLst>
                                      </p:cBhvr>
                                      <p:to>
                                        <p:strVal val="visible"/>
                                      </p:to>
                                    </p:set>
                                    <p:anim calcmode="lin" valueType="num">
                                      <p:cBhvr additive="base">
                                        <p:cTn id="37" dur="500" fill="hold"/>
                                        <p:tgtEl>
                                          <p:spTgt spid="2928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2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2867">
                                            <p:txEl>
                                              <p:pRg st="7" end="7"/>
                                            </p:txEl>
                                          </p:spTgt>
                                        </p:tgtEl>
                                        <p:attrNameLst>
                                          <p:attrName>style.visibility</p:attrName>
                                        </p:attrNameLst>
                                      </p:cBhvr>
                                      <p:to>
                                        <p:strVal val="visible"/>
                                      </p:to>
                                    </p:set>
                                    <p:anim calcmode="lin" valueType="num">
                                      <p:cBhvr additive="base">
                                        <p:cTn id="43" dur="500" fill="hold"/>
                                        <p:tgtEl>
                                          <p:spTgt spid="2928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28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Group 2"/>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2052"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2053"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2054"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2055"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2060" name="Line 76"/>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2061" name="Line 77"/>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2062" name="Oval 78"/>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2063" name="Text Box 79"/>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sp>
        <p:nvSpPr>
          <p:cNvPr id="42066" name="Rectangle 82"/>
          <p:cNvSpPr>
            <a:spLocks noChangeArrowheads="1"/>
          </p:cNvSpPr>
          <p:nvPr/>
        </p:nvSpPr>
        <p:spPr bwMode="auto">
          <a:xfrm>
            <a:off x="180975" y="1135636"/>
            <a:ext cx="4114800" cy="1155700"/>
          </a:xfrm>
          <a:prstGeom prst="rect">
            <a:avLst/>
          </a:prstGeom>
          <a:noFill/>
          <a:ln w="9525">
            <a:noFill/>
            <a:miter lim="800000"/>
            <a:headEnd/>
            <a:tailEnd/>
          </a:ln>
          <a:effectLst/>
        </p:spPr>
        <p:txBody>
          <a:bodyPr>
            <a:spAutoFit/>
          </a:bodyPr>
          <a:lstStyle/>
          <a:p>
            <a:pPr eaLnBrk="1" hangingPunct="1">
              <a:spcBef>
                <a:spcPct val="50000"/>
              </a:spcBef>
              <a:buFontTx/>
              <a:buChar char="•"/>
            </a:pPr>
            <a:r>
              <a:rPr lang="en-GB" sz="1400" dirty="0">
                <a:solidFill>
                  <a:srgbClr val="000000"/>
                </a:solidFill>
                <a:latin typeface="Arial" charset="0"/>
              </a:rPr>
              <a:t>Label column E “3”</a:t>
            </a:r>
          </a:p>
          <a:p>
            <a:pPr eaLnBrk="1" hangingPunct="1">
              <a:spcBef>
                <a:spcPct val="50000"/>
              </a:spcBef>
              <a:buFontTx/>
              <a:buChar char="•"/>
            </a:pPr>
            <a:r>
              <a:rPr lang="en-GB" sz="1400" dirty="0">
                <a:solidFill>
                  <a:srgbClr val="000000"/>
                </a:solidFill>
                <a:latin typeface="Arial" charset="0"/>
              </a:rPr>
              <a:t>Delete row E</a:t>
            </a:r>
          </a:p>
          <a:p>
            <a:pPr eaLnBrk="1" hangingPunct="1">
              <a:spcBef>
                <a:spcPct val="50000"/>
              </a:spcBef>
              <a:buFontTx/>
              <a:buChar char="•"/>
            </a:pPr>
            <a:r>
              <a:rPr lang="en-GB" sz="1400" dirty="0">
                <a:solidFill>
                  <a:srgbClr val="000000"/>
                </a:solidFill>
                <a:latin typeface="Arial" charset="0"/>
              </a:rPr>
              <a:t>Select the smallest uncovered entry in either column A, B or E (ED, length 2)</a:t>
            </a:r>
          </a:p>
        </p:txBody>
      </p:sp>
      <p:sp>
        <p:nvSpPr>
          <p:cNvPr id="42067" name="Text Box 83"/>
          <p:cNvSpPr txBox="1">
            <a:spLocks noChangeArrowheads="1"/>
          </p:cNvSpPr>
          <p:nvPr/>
        </p:nvSpPr>
        <p:spPr bwMode="auto">
          <a:xfrm>
            <a:off x="76962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p>
        </p:txBody>
      </p:sp>
      <p:sp>
        <p:nvSpPr>
          <p:cNvPr id="42068" name="Oval 84"/>
          <p:cNvSpPr>
            <a:spLocks noChangeArrowheads="1"/>
          </p:cNvSpPr>
          <p:nvPr/>
        </p:nvSpPr>
        <p:spPr bwMode="auto">
          <a:xfrm>
            <a:off x="7667625" y="2636838"/>
            <a:ext cx="485775" cy="4318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2071" name="Line 87"/>
          <p:cNvSpPr>
            <a:spLocks noChangeShapeType="1"/>
          </p:cNvSpPr>
          <p:nvPr/>
        </p:nvSpPr>
        <p:spPr bwMode="auto">
          <a:xfrm>
            <a:off x="4572000" y="34290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2072" name="Line 88"/>
          <p:cNvSpPr>
            <a:spLocks noChangeShapeType="1"/>
          </p:cNvSpPr>
          <p:nvPr/>
        </p:nvSpPr>
        <p:spPr bwMode="auto">
          <a:xfrm>
            <a:off x="5715000" y="34290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grpSp>
        <p:nvGrpSpPr>
          <p:cNvPr id="2" name="Group 102"/>
          <p:cNvGrpSpPr>
            <a:grpSpLocks/>
          </p:cNvGrpSpPr>
          <p:nvPr/>
        </p:nvGrpSpPr>
        <p:grpSpPr bwMode="auto">
          <a:xfrm>
            <a:off x="180975" y="2852738"/>
            <a:ext cx="2114550" cy="1765300"/>
            <a:chOff x="295" y="1661"/>
            <a:chExt cx="1332" cy="1112"/>
          </a:xfrm>
        </p:grpSpPr>
        <p:sp>
          <p:nvSpPr>
            <p:cNvPr id="42087" name="Line 103"/>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2088" name="Text Box 104"/>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2089" name="Text Box 105"/>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2090" name="Text Box 106"/>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107"/>
          <p:cNvGrpSpPr>
            <a:grpSpLocks/>
          </p:cNvGrpSpPr>
          <p:nvPr/>
        </p:nvGrpSpPr>
        <p:grpSpPr bwMode="auto">
          <a:xfrm>
            <a:off x="1428750" y="4414838"/>
            <a:ext cx="1862138" cy="1828800"/>
            <a:chOff x="1081" y="2645"/>
            <a:chExt cx="1173" cy="1152"/>
          </a:xfrm>
        </p:grpSpPr>
        <p:sp>
          <p:nvSpPr>
            <p:cNvPr id="42092" name="Line 108"/>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2093" name="Text Box 109"/>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2094" name="Text Box 110"/>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4" name="Group 111"/>
          <p:cNvGrpSpPr>
            <a:grpSpLocks/>
          </p:cNvGrpSpPr>
          <p:nvPr/>
        </p:nvGrpSpPr>
        <p:grpSpPr bwMode="auto">
          <a:xfrm>
            <a:off x="2916238" y="4581525"/>
            <a:ext cx="2747962" cy="1150938"/>
            <a:chOff x="2018" y="2750"/>
            <a:chExt cx="1731" cy="725"/>
          </a:xfrm>
        </p:grpSpPr>
        <p:sp>
          <p:nvSpPr>
            <p:cNvPr id="42096" name="Line 112"/>
            <p:cNvSpPr>
              <a:spLocks noChangeShapeType="1"/>
            </p:cNvSpPr>
            <p:nvPr/>
          </p:nvSpPr>
          <p:spPr bwMode="auto">
            <a:xfrm flipV="1">
              <a:off x="2018" y="2795"/>
              <a:ext cx="861" cy="68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2097" name="Text Box 113"/>
            <p:cNvSpPr txBox="1">
              <a:spLocks noChangeArrowheads="1"/>
            </p:cNvSpPr>
            <p:nvPr/>
          </p:nvSpPr>
          <p:spPr bwMode="auto">
            <a:xfrm>
              <a:off x="2880" y="2750"/>
              <a:ext cx="86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2098" name="Text Box 114"/>
            <p:cNvSpPr txBox="1">
              <a:spLocks noChangeArrowheads="1"/>
            </p:cNvSpPr>
            <p:nvPr/>
          </p:nvSpPr>
          <p:spPr bwMode="auto">
            <a:xfrm>
              <a:off x="2426" y="3067"/>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066"/>
                                        </p:tgtEl>
                                        <p:attrNameLst>
                                          <p:attrName>style.visibility</p:attrName>
                                        </p:attrNameLst>
                                      </p:cBhvr>
                                      <p:to>
                                        <p:strVal val="visible"/>
                                      </p:to>
                                    </p:set>
                                    <p:anim calcmode="lin" valueType="num">
                                      <p:cBhvr additive="base">
                                        <p:cTn id="7" dur="500" fill="hold"/>
                                        <p:tgtEl>
                                          <p:spTgt spid="42066"/>
                                        </p:tgtEl>
                                        <p:attrNameLst>
                                          <p:attrName>ppt_x</p:attrName>
                                        </p:attrNameLst>
                                      </p:cBhvr>
                                      <p:tavLst>
                                        <p:tav tm="0">
                                          <p:val>
                                            <p:strVal val="0-#ppt_w/2"/>
                                          </p:val>
                                        </p:tav>
                                        <p:tav tm="100000">
                                          <p:val>
                                            <p:strVal val="#ppt_x"/>
                                          </p:val>
                                        </p:tav>
                                      </p:tavLst>
                                    </p:anim>
                                    <p:anim calcmode="lin" valueType="num">
                                      <p:cBhvr additive="base">
                                        <p:cTn id="8" dur="500" fill="hold"/>
                                        <p:tgtEl>
                                          <p:spTgt spid="420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20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207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20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20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66" grpId="0" autoUpdateAnimBg="0"/>
      <p:bldP spid="42067" grpId="0" autoUpdateAnimBg="0"/>
      <p:bldP spid="42068" grpId="0" animBg="1"/>
      <p:bldP spid="42071" grpId="0" animBg="1"/>
      <p:bldP spid="4207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Group 2"/>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3076"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3077"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3078"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79"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3083" name="Line 75"/>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84" name="Line 76"/>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85" name="Oval 77"/>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3086" name="Text Box 78"/>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sp>
        <p:nvSpPr>
          <p:cNvPr id="43090" name="Text Box 82"/>
          <p:cNvSpPr txBox="1">
            <a:spLocks noChangeArrowheads="1"/>
          </p:cNvSpPr>
          <p:nvPr/>
        </p:nvSpPr>
        <p:spPr bwMode="auto">
          <a:xfrm>
            <a:off x="76962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p>
        </p:txBody>
      </p:sp>
      <p:sp>
        <p:nvSpPr>
          <p:cNvPr id="43091" name="Oval 83"/>
          <p:cNvSpPr>
            <a:spLocks noChangeArrowheads="1"/>
          </p:cNvSpPr>
          <p:nvPr/>
        </p:nvSpPr>
        <p:spPr bwMode="auto">
          <a:xfrm>
            <a:off x="7667625" y="2636838"/>
            <a:ext cx="485775" cy="4318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3092" name="Line 84"/>
          <p:cNvSpPr>
            <a:spLocks noChangeShapeType="1"/>
          </p:cNvSpPr>
          <p:nvPr/>
        </p:nvSpPr>
        <p:spPr bwMode="auto">
          <a:xfrm>
            <a:off x="4572000" y="34290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96" name="Rectangle 88"/>
          <p:cNvSpPr>
            <a:spLocks noChangeArrowheads="1"/>
          </p:cNvSpPr>
          <p:nvPr/>
        </p:nvSpPr>
        <p:spPr bwMode="auto">
          <a:xfrm>
            <a:off x="228600" y="1240632"/>
            <a:ext cx="4114800" cy="1155700"/>
          </a:xfrm>
          <a:prstGeom prst="rect">
            <a:avLst/>
          </a:prstGeom>
          <a:noFill/>
          <a:ln w="9525">
            <a:noFill/>
            <a:miter lim="800000"/>
            <a:headEnd/>
            <a:tailEnd/>
          </a:ln>
          <a:effectLst/>
        </p:spPr>
        <p:txBody>
          <a:bodyPr>
            <a:spAutoFit/>
          </a:bodyPr>
          <a:lstStyle/>
          <a:p>
            <a:pPr eaLnBrk="1" hangingPunct="1">
              <a:spcBef>
                <a:spcPct val="50000"/>
              </a:spcBef>
              <a:buFontTx/>
              <a:buChar char="•"/>
            </a:pPr>
            <a:r>
              <a:rPr lang="en-GB" sz="1400">
                <a:solidFill>
                  <a:srgbClr val="000000"/>
                </a:solidFill>
                <a:latin typeface="Arial" charset="0"/>
              </a:rPr>
              <a:t>Label column D “4”</a:t>
            </a:r>
          </a:p>
          <a:p>
            <a:pPr eaLnBrk="1" hangingPunct="1">
              <a:spcBef>
                <a:spcPct val="50000"/>
              </a:spcBef>
              <a:buFontTx/>
              <a:buChar char="•"/>
            </a:pPr>
            <a:r>
              <a:rPr lang="en-GB" sz="1400">
                <a:solidFill>
                  <a:srgbClr val="000000"/>
                </a:solidFill>
                <a:latin typeface="Arial" charset="0"/>
              </a:rPr>
              <a:t>Delete row D</a:t>
            </a:r>
          </a:p>
          <a:p>
            <a:pPr eaLnBrk="1" hangingPunct="1">
              <a:spcBef>
                <a:spcPct val="50000"/>
              </a:spcBef>
              <a:buFontTx/>
              <a:buChar char="•"/>
            </a:pPr>
            <a:r>
              <a:rPr lang="en-GB" sz="1400">
                <a:solidFill>
                  <a:srgbClr val="000000"/>
                </a:solidFill>
                <a:latin typeface="Arial" charset="0"/>
              </a:rPr>
              <a:t>Select the smallest uncovered entry in either column A, B, D or E (DC, length 4)</a:t>
            </a:r>
          </a:p>
        </p:txBody>
      </p:sp>
      <p:sp>
        <p:nvSpPr>
          <p:cNvPr id="43097" name="Line 89"/>
          <p:cNvSpPr>
            <a:spLocks noChangeShapeType="1"/>
          </p:cNvSpPr>
          <p:nvPr/>
        </p:nvSpPr>
        <p:spPr bwMode="auto">
          <a:xfrm>
            <a:off x="4572000" y="2924175"/>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98" name="Line 90"/>
          <p:cNvSpPr>
            <a:spLocks noChangeShapeType="1"/>
          </p:cNvSpPr>
          <p:nvPr/>
        </p:nvSpPr>
        <p:spPr bwMode="auto">
          <a:xfrm>
            <a:off x="8153400" y="28956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3099" name="Text Box 91"/>
          <p:cNvSpPr txBox="1">
            <a:spLocks noChangeArrowheads="1"/>
          </p:cNvSpPr>
          <p:nvPr/>
        </p:nvSpPr>
        <p:spPr bwMode="auto">
          <a:xfrm>
            <a:off x="70866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p>
        </p:txBody>
      </p:sp>
      <p:sp>
        <p:nvSpPr>
          <p:cNvPr id="43100" name="Oval 92"/>
          <p:cNvSpPr>
            <a:spLocks noChangeArrowheads="1"/>
          </p:cNvSpPr>
          <p:nvPr/>
        </p:nvSpPr>
        <p:spPr bwMode="auto">
          <a:xfrm>
            <a:off x="7086600" y="2133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3105" name="Line 97"/>
          <p:cNvSpPr>
            <a:spLocks noChangeShapeType="1"/>
          </p:cNvSpPr>
          <p:nvPr/>
        </p:nvSpPr>
        <p:spPr bwMode="auto">
          <a:xfrm>
            <a:off x="5724525" y="34290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grpSp>
        <p:nvGrpSpPr>
          <p:cNvPr id="2" name="Group 98"/>
          <p:cNvGrpSpPr>
            <a:grpSpLocks/>
          </p:cNvGrpSpPr>
          <p:nvPr/>
        </p:nvGrpSpPr>
        <p:grpSpPr bwMode="auto">
          <a:xfrm>
            <a:off x="180975" y="2852738"/>
            <a:ext cx="2114550" cy="1765300"/>
            <a:chOff x="295" y="1661"/>
            <a:chExt cx="1332" cy="1112"/>
          </a:xfrm>
        </p:grpSpPr>
        <p:sp>
          <p:nvSpPr>
            <p:cNvPr id="43107" name="Line 99"/>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3108" name="Text Box 100"/>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3109" name="Text Box 101"/>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3110" name="Text Box 102"/>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103"/>
          <p:cNvGrpSpPr>
            <a:grpSpLocks/>
          </p:cNvGrpSpPr>
          <p:nvPr/>
        </p:nvGrpSpPr>
        <p:grpSpPr bwMode="auto">
          <a:xfrm>
            <a:off x="1428750" y="4414838"/>
            <a:ext cx="1862138" cy="1828800"/>
            <a:chOff x="1081" y="2645"/>
            <a:chExt cx="1173" cy="1152"/>
          </a:xfrm>
        </p:grpSpPr>
        <p:sp>
          <p:nvSpPr>
            <p:cNvPr id="43112" name="Line 104"/>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3113" name="Text Box 105"/>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3114" name="Text Box 106"/>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4" name="Group 107"/>
          <p:cNvGrpSpPr>
            <a:grpSpLocks/>
          </p:cNvGrpSpPr>
          <p:nvPr/>
        </p:nvGrpSpPr>
        <p:grpSpPr bwMode="auto">
          <a:xfrm>
            <a:off x="2916238" y="4581525"/>
            <a:ext cx="2747962" cy="1150938"/>
            <a:chOff x="2018" y="2750"/>
            <a:chExt cx="1731" cy="725"/>
          </a:xfrm>
        </p:grpSpPr>
        <p:sp>
          <p:nvSpPr>
            <p:cNvPr id="43116" name="Line 108"/>
            <p:cNvSpPr>
              <a:spLocks noChangeShapeType="1"/>
            </p:cNvSpPr>
            <p:nvPr/>
          </p:nvSpPr>
          <p:spPr bwMode="auto">
            <a:xfrm flipV="1">
              <a:off x="2018" y="2795"/>
              <a:ext cx="861" cy="68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3117" name="Text Box 109"/>
            <p:cNvSpPr txBox="1">
              <a:spLocks noChangeArrowheads="1"/>
            </p:cNvSpPr>
            <p:nvPr/>
          </p:nvSpPr>
          <p:spPr bwMode="auto">
            <a:xfrm>
              <a:off x="2880" y="2750"/>
              <a:ext cx="86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3118" name="Text Box 110"/>
            <p:cNvSpPr txBox="1">
              <a:spLocks noChangeArrowheads="1"/>
            </p:cNvSpPr>
            <p:nvPr/>
          </p:nvSpPr>
          <p:spPr bwMode="auto">
            <a:xfrm>
              <a:off x="2426" y="3067"/>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endParaRPr lang="en-US" sz="2400">
                <a:solidFill>
                  <a:srgbClr val="000000"/>
                </a:solidFill>
                <a:latin typeface="Arial" charset="0"/>
              </a:endParaRPr>
            </a:p>
          </p:txBody>
        </p:sp>
      </p:grpSp>
      <p:grpSp>
        <p:nvGrpSpPr>
          <p:cNvPr id="5" name="Group 113"/>
          <p:cNvGrpSpPr>
            <a:grpSpLocks/>
          </p:cNvGrpSpPr>
          <p:nvPr/>
        </p:nvGrpSpPr>
        <p:grpSpPr bwMode="auto">
          <a:xfrm>
            <a:off x="3276600" y="2708275"/>
            <a:ext cx="1298575" cy="1944688"/>
            <a:chOff x="2064" y="1706"/>
            <a:chExt cx="818" cy="1225"/>
          </a:xfrm>
        </p:grpSpPr>
        <p:sp>
          <p:nvSpPr>
            <p:cNvPr id="43101" name="Line 93"/>
            <p:cNvSpPr>
              <a:spLocks noChangeShapeType="1"/>
            </p:cNvSpPr>
            <p:nvPr/>
          </p:nvSpPr>
          <p:spPr bwMode="auto">
            <a:xfrm>
              <a:off x="2245" y="1979"/>
              <a:ext cx="454" cy="95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3102" name="Text Box 94"/>
            <p:cNvSpPr txBox="1">
              <a:spLocks noChangeArrowheads="1"/>
            </p:cNvSpPr>
            <p:nvPr/>
          </p:nvSpPr>
          <p:spPr bwMode="auto">
            <a:xfrm>
              <a:off x="2064" y="1706"/>
              <a:ext cx="818"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Cornwell</a:t>
              </a:r>
            </a:p>
          </p:txBody>
        </p:sp>
        <p:sp>
          <p:nvSpPr>
            <p:cNvPr id="43120" name="Text Box 112"/>
            <p:cNvSpPr txBox="1">
              <a:spLocks noChangeArrowheads="1"/>
            </p:cNvSpPr>
            <p:nvPr/>
          </p:nvSpPr>
          <p:spPr bwMode="auto">
            <a:xfrm>
              <a:off x="2426" y="2205"/>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96"/>
                                        </p:tgtEl>
                                        <p:attrNameLst>
                                          <p:attrName>style.visibility</p:attrName>
                                        </p:attrNameLst>
                                      </p:cBhvr>
                                      <p:to>
                                        <p:strVal val="visible"/>
                                      </p:to>
                                    </p:set>
                                    <p:anim calcmode="lin" valueType="num">
                                      <p:cBhvr additive="base">
                                        <p:cTn id="7" dur="500" fill="hold"/>
                                        <p:tgtEl>
                                          <p:spTgt spid="43096"/>
                                        </p:tgtEl>
                                        <p:attrNameLst>
                                          <p:attrName>ppt_x</p:attrName>
                                        </p:attrNameLst>
                                      </p:cBhvr>
                                      <p:tavLst>
                                        <p:tav tm="0">
                                          <p:val>
                                            <p:strVal val="0-#ppt_w/2"/>
                                          </p:val>
                                        </p:tav>
                                        <p:tav tm="100000">
                                          <p:val>
                                            <p:strVal val="#ppt_x"/>
                                          </p:val>
                                        </p:tav>
                                      </p:tavLst>
                                    </p:anim>
                                    <p:anim calcmode="lin" valueType="num">
                                      <p:cBhvr additive="base">
                                        <p:cTn id="8" dur="500" fill="hold"/>
                                        <p:tgtEl>
                                          <p:spTgt spid="430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309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309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309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310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96" grpId="0" autoUpdateAnimBg="0"/>
      <p:bldP spid="43097" grpId="0" animBg="1"/>
      <p:bldP spid="43098" grpId="0" animBg="1"/>
      <p:bldP spid="43099" grpId="0" autoUpdateAnimBg="0"/>
      <p:bldP spid="4310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Group 2"/>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4100"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4101"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4102"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03"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4107" name="Line 75"/>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08" name="Line 76"/>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09" name="Oval 77"/>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4110" name="Text Box 78"/>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sp>
        <p:nvSpPr>
          <p:cNvPr id="44113" name="Text Box 81"/>
          <p:cNvSpPr txBox="1">
            <a:spLocks noChangeArrowheads="1"/>
          </p:cNvSpPr>
          <p:nvPr/>
        </p:nvSpPr>
        <p:spPr bwMode="auto">
          <a:xfrm>
            <a:off x="76962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p>
        </p:txBody>
      </p:sp>
      <p:sp>
        <p:nvSpPr>
          <p:cNvPr id="44114" name="Oval 82"/>
          <p:cNvSpPr>
            <a:spLocks noChangeArrowheads="1"/>
          </p:cNvSpPr>
          <p:nvPr/>
        </p:nvSpPr>
        <p:spPr bwMode="auto">
          <a:xfrm>
            <a:off x="7667625" y="2636838"/>
            <a:ext cx="485775" cy="4318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4115" name="Line 83"/>
          <p:cNvSpPr>
            <a:spLocks noChangeShapeType="1"/>
          </p:cNvSpPr>
          <p:nvPr/>
        </p:nvSpPr>
        <p:spPr bwMode="auto">
          <a:xfrm>
            <a:off x="4572000" y="34290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16" name="Line 84"/>
          <p:cNvSpPr>
            <a:spLocks noChangeShapeType="1"/>
          </p:cNvSpPr>
          <p:nvPr/>
        </p:nvSpPr>
        <p:spPr bwMode="auto">
          <a:xfrm>
            <a:off x="5724525" y="34290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19" name="Rectangle 87"/>
          <p:cNvSpPr>
            <a:spLocks noChangeArrowheads="1"/>
          </p:cNvSpPr>
          <p:nvPr/>
        </p:nvSpPr>
        <p:spPr bwMode="auto">
          <a:xfrm>
            <a:off x="238126" y="1149087"/>
            <a:ext cx="4114800" cy="1155700"/>
          </a:xfrm>
          <a:prstGeom prst="rect">
            <a:avLst/>
          </a:prstGeom>
          <a:noFill/>
          <a:ln w="9525">
            <a:noFill/>
            <a:miter lim="800000"/>
            <a:headEnd/>
            <a:tailEnd/>
          </a:ln>
          <a:effectLst/>
        </p:spPr>
        <p:txBody>
          <a:bodyPr>
            <a:spAutoFit/>
          </a:bodyPr>
          <a:lstStyle/>
          <a:p>
            <a:pPr eaLnBrk="1" hangingPunct="1">
              <a:spcBef>
                <a:spcPct val="50000"/>
              </a:spcBef>
              <a:buFontTx/>
              <a:buChar char="•"/>
            </a:pPr>
            <a:r>
              <a:rPr lang="en-GB" sz="1400" dirty="0">
                <a:solidFill>
                  <a:srgbClr val="000000"/>
                </a:solidFill>
                <a:latin typeface="Arial" charset="0"/>
              </a:rPr>
              <a:t>Label column C “5”</a:t>
            </a:r>
          </a:p>
          <a:p>
            <a:pPr eaLnBrk="1" hangingPunct="1">
              <a:spcBef>
                <a:spcPct val="50000"/>
              </a:spcBef>
              <a:buFontTx/>
              <a:buChar char="•"/>
            </a:pPr>
            <a:r>
              <a:rPr lang="en-GB" sz="1400" dirty="0">
                <a:solidFill>
                  <a:srgbClr val="000000"/>
                </a:solidFill>
                <a:latin typeface="Arial" charset="0"/>
              </a:rPr>
              <a:t>Delete row C</a:t>
            </a:r>
          </a:p>
          <a:p>
            <a:pPr eaLnBrk="1" hangingPunct="1">
              <a:spcBef>
                <a:spcPct val="50000"/>
              </a:spcBef>
              <a:buFontTx/>
              <a:buChar char="•"/>
            </a:pPr>
            <a:r>
              <a:rPr lang="en-GB" sz="1400" dirty="0">
                <a:solidFill>
                  <a:srgbClr val="000000"/>
                </a:solidFill>
                <a:latin typeface="Arial" charset="0"/>
              </a:rPr>
              <a:t>Select the smallest uncovered entry in either column A, B, D, E or C (EF, length 5)</a:t>
            </a:r>
          </a:p>
        </p:txBody>
      </p:sp>
      <p:sp>
        <p:nvSpPr>
          <p:cNvPr id="44120" name="Line 88"/>
          <p:cNvSpPr>
            <a:spLocks noChangeShapeType="1"/>
          </p:cNvSpPr>
          <p:nvPr/>
        </p:nvSpPr>
        <p:spPr bwMode="auto">
          <a:xfrm>
            <a:off x="4572000" y="2924175"/>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21" name="Line 89"/>
          <p:cNvSpPr>
            <a:spLocks noChangeShapeType="1"/>
          </p:cNvSpPr>
          <p:nvPr/>
        </p:nvSpPr>
        <p:spPr bwMode="auto">
          <a:xfrm>
            <a:off x="8153400" y="28956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22" name="Text Box 90"/>
          <p:cNvSpPr txBox="1">
            <a:spLocks noChangeArrowheads="1"/>
          </p:cNvSpPr>
          <p:nvPr/>
        </p:nvSpPr>
        <p:spPr bwMode="auto">
          <a:xfrm>
            <a:off x="70866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p>
        </p:txBody>
      </p:sp>
      <p:sp>
        <p:nvSpPr>
          <p:cNvPr id="44126" name="Text Box 94"/>
          <p:cNvSpPr txBox="1">
            <a:spLocks noChangeArrowheads="1"/>
          </p:cNvSpPr>
          <p:nvPr/>
        </p:nvSpPr>
        <p:spPr bwMode="auto">
          <a:xfrm>
            <a:off x="65532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p>
        </p:txBody>
      </p:sp>
      <p:sp>
        <p:nvSpPr>
          <p:cNvPr id="44127" name="Line 95"/>
          <p:cNvSpPr>
            <a:spLocks noChangeShapeType="1"/>
          </p:cNvSpPr>
          <p:nvPr/>
        </p:nvSpPr>
        <p:spPr bwMode="auto">
          <a:xfrm>
            <a:off x="4572000" y="2362200"/>
            <a:ext cx="25146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28" name="Line 96"/>
          <p:cNvSpPr>
            <a:spLocks noChangeShapeType="1"/>
          </p:cNvSpPr>
          <p:nvPr/>
        </p:nvSpPr>
        <p:spPr bwMode="auto">
          <a:xfrm>
            <a:off x="7543800" y="2362200"/>
            <a:ext cx="12954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4129" name="Oval 97"/>
          <p:cNvSpPr>
            <a:spLocks noChangeArrowheads="1"/>
          </p:cNvSpPr>
          <p:nvPr/>
        </p:nvSpPr>
        <p:spPr bwMode="auto">
          <a:xfrm>
            <a:off x="7696200" y="3657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4133" name="Oval 101"/>
          <p:cNvSpPr>
            <a:spLocks noChangeArrowheads="1"/>
          </p:cNvSpPr>
          <p:nvPr/>
        </p:nvSpPr>
        <p:spPr bwMode="auto">
          <a:xfrm>
            <a:off x="7086600" y="2133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grpSp>
        <p:nvGrpSpPr>
          <p:cNvPr id="2" name="Group 102"/>
          <p:cNvGrpSpPr>
            <a:grpSpLocks/>
          </p:cNvGrpSpPr>
          <p:nvPr/>
        </p:nvGrpSpPr>
        <p:grpSpPr bwMode="auto">
          <a:xfrm>
            <a:off x="180975" y="2852738"/>
            <a:ext cx="2114550" cy="1765300"/>
            <a:chOff x="295" y="1661"/>
            <a:chExt cx="1332" cy="1112"/>
          </a:xfrm>
        </p:grpSpPr>
        <p:sp>
          <p:nvSpPr>
            <p:cNvPr id="44135" name="Line 103"/>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4136" name="Text Box 104"/>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4137" name="Text Box 105"/>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4138" name="Text Box 106"/>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107"/>
          <p:cNvGrpSpPr>
            <a:grpSpLocks/>
          </p:cNvGrpSpPr>
          <p:nvPr/>
        </p:nvGrpSpPr>
        <p:grpSpPr bwMode="auto">
          <a:xfrm>
            <a:off x="1428750" y="4414838"/>
            <a:ext cx="1862138" cy="1828800"/>
            <a:chOff x="1081" y="2645"/>
            <a:chExt cx="1173" cy="1152"/>
          </a:xfrm>
        </p:grpSpPr>
        <p:sp>
          <p:nvSpPr>
            <p:cNvPr id="44140" name="Line 108"/>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4141" name="Text Box 109"/>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4142" name="Text Box 110"/>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4" name="Group 111"/>
          <p:cNvGrpSpPr>
            <a:grpSpLocks/>
          </p:cNvGrpSpPr>
          <p:nvPr/>
        </p:nvGrpSpPr>
        <p:grpSpPr bwMode="auto">
          <a:xfrm>
            <a:off x="2916238" y="4581525"/>
            <a:ext cx="2747962" cy="1150938"/>
            <a:chOff x="2018" y="2750"/>
            <a:chExt cx="1731" cy="725"/>
          </a:xfrm>
        </p:grpSpPr>
        <p:sp>
          <p:nvSpPr>
            <p:cNvPr id="44144" name="Line 112"/>
            <p:cNvSpPr>
              <a:spLocks noChangeShapeType="1"/>
            </p:cNvSpPr>
            <p:nvPr/>
          </p:nvSpPr>
          <p:spPr bwMode="auto">
            <a:xfrm flipV="1">
              <a:off x="2018" y="2795"/>
              <a:ext cx="861" cy="68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4145" name="Text Box 113"/>
            <p:cNvSpPr txBox="1">
              <a:spLocks noChangeArrowheads="1"/>
            </p:cNvSpPr>
            <p:nvPr/>
          </p:nvSpPr>
          <p:spPr bwMode="auto">
            <a:xfrm>
              <a:off x="2880" y="2750"/>
              <a:ext cx="86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4146" name="Text Box 114"/>
            <p:cNvSpPr txBox="1">
              <a:spLocks noChangeArrowheads="1"/>
            </p:cNvSpPr>
            <p:nvPr/>
          </p:nvSpPr>
          <p:spPr bwMode="auto">
            <a:xfrm>
              <a:off x="2426" y="3067"/>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endParaRPr lang="en-US" sz="2400">
                <a:solidFill>
                  <a:srgbClr val="000000"/>
                </a:solidFill>
                <a:latin typeface="Arial" charset="0"/>
              </a:endParaRPr>
            </a:p>
          </p:txBody>
        </p:sp>
      </p:grpSp>
      <p:grpSp>
        <p:nvGrpSpPr>
          <p:cNvPr id="5" name="Group 115"/>
          <p:cNvGrpSpPr>
            <a:grpSpLocks/>
          </p:cNvGrpSpPr>
          <p:nvPr/>
        </p:nvGrpSpPr>
        <p:grpSpPr bwMode="auto">
          <a:xfrm>
            <a:off x="3276600" y="2708275"/>
            <a:ext cx="1298575" cy="1944688"/>
            <a:chOff x="2064" y="1706"/>
            <a:chExt cx="818" cy="1225"/>
          </a:xfrm>
        </p:grpSpPr>
        <p:sp>
          <p:nvSpPr>
            <p:cNvPr id="44148" name="Line 116"/>
            <p:cNvSpPr>
              <a:spLocks noChangeShapeType="1"/>
            </p:cNvSpPr>
            <p:nvPr/>
          </p:nvSpPr>
          <p:spPr bwMode="auto">
            <a:xfrm>
              <a:off x="2245" y="1979"/>
              <a:ext cx="454" cy="95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4149" name="Text Box 117"/>
            <p:cNvSpPr txBox="1">
              <a:spLocks noChangeArrowheads="1"/>
            </p:cNvSpPr>
            <p:nvPr/>
          </p:nvSpPr>
          <p:spPr bwMode="auto">
            <a:xfrm>
              <a:off x="2064" y="1706"/>
              <a:ext cx="818"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Cornwell</a:t>
              </a:r>
            </a:p>
          </p:txBody>
        </p:sp>
        <p:sp>
          <p:nvSpPr>
            <p:cNvPr id="44150" name="Text Box 118"/>
            <p:cNvSpPr txBox="1">
              <a:spLocks noChangeArrowheads="1"/>
            </p:cNvSpPr>
            <p:nvPr/>
          </p:nvSpPr>
          <p:spPr bwMode="auto">
            <a:xfrm>
              <a:off x="2426" y="2205"/>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6" name="Group 120"/>
          <p:cNvGrpSpPr>
            <a:grpSpLocks/>
          </p:cNvGrpSpPr>
          <p:nvPr/>
        </p:nvGrpSpPr>
        <p:grpSpPr bwMode="auto">
          <a:xfrm>
            <a:off x="2771775" y="3860800"/>
            <a:ext cx="1065213" cy="1873250"/>
            <a:chOff x="1746" y="2432"/>
            <a:chExt cx="671" cy="1180"/>
          </a:xfrm>
        </p:grpSpPr>
        <p:sp>
          <p:nvSpPr>
            <p:cNvPr id="44131" name="Text Box 99"/>
            <p:cNvSpPr txBox="1">
              <a:spLocks noChangeArrowheads="1"/>
            </p:cNvSpPr>
            <p:nvPr/>
          </p:nvSpPr>
          <p:spPr bwMode="auto">
            <a:xfrm>
              <a:off x="1746" y="2432"/>
              <a:ext cx="6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Fingley</a:t>
              </a:r>
            </a:p>
          </p:txBody>
        </p:sp>
        <p:sp>
          <p:nvSpPr>
            <p:cNvPr id="44132" name="Line 100"/>
            <p:cNvSpPr>
              <a:spLocks noChangeShapeType="1"/>
            </p:cNvSpPr>
            <p:nvPr/>
          </p:nvSpPr>
          <p:spPr bwMode="auto">
            <a:xfrm flipH="1" flipV="1">
              <a:off x="1791" y="2659"/>
              <a:ext cx="46" cy="953"/>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4151" name="Text Box 119"/>
            <p:cNvSpPr txBox="1">
              <a:spLocks noChangeArrowheads="1"/>
            </p:cNvSpPr>
            <p:nvPr/>
          </p:nvSpPr>
          <p:spPr bwMode="auto">
            <a:xfrm>
              <a:off x="1791" y="2886"/>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119"/>
                                        </p:tgtEl>
                                        <p:attrNameLst>
                                          <p:attrName>style.visibility</p:attrName>
                                        </p:attrNameLst>
                                      </p:cBhvr>
                                      <p:to>
                                        <p:strVal val="visible"/>
                                      </p:to>
                                    </p:set>
                                    <p:anim calcmode="lin" valueType="num">
                                      <p:cBhvr additive="base">
                                        <p:cTn id="7" dur="500" fill="hold"/>
                                        <p:tgtEl>
                                          <p:spTgt spid="44119"/>
                                        </p:tgtEl>
                                        <p:attrNameLst>
                                          <p:attrName>ppt_x</p:attrName>
                                        </p:attrNameLst>
                                      </p:cBhvr>
                                      <p:tavLst>
                                        <p:tav tm="0">
                                          <p:val>
                                            <p:strVal val="0-#ppt_w/2"/>
                                          </p:val>
                                        </p:tav>
                                        <p:tav tm="100000">
                                          <p:val>
                                            <p:strVal val="#ppt_x"/>
                                          </p:val>
                                        </p:tav>
                                      </p:tavLst>
                                    </p:anim>
                                    <p:anim calcmode="lin" valueType="num">
                                      <p:cBhvr additive="base">
                                        <p:cTn id="8" dur="500" fill="hold"/>
                                        <p:tgtEl>
                                          <p:spTgt spid="44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1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127"/>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41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41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19" grpId="0" autoUpdateAnimBg="0"/>
      <p:bldP spid="44126" grpId="0" autoUpdateAnimBg="0"/>
      <p:bldP spid="44127" grpId="0" animBg="1"/>
      <p:bldP spid="44128" grpId="0" animBg="1"/>
      <p:bldP spid="44129"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Group 2"/>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6148"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6149"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6150"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51"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6155" name="Line 75"/>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56" name="Line 76"/>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57" name="Oval 77"/>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6158" name="Text Box 78"/>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sp>
        <p:nvSpPr>
          <p:cNvPr id="46161" name="Text Box 81"/>
          <p:cNvSpPr txBox="1">
            <a:spLocks noChangeArrowheads="1"/>
          </p:cNvSpPr>
          <p:nvPr/>
        </p:nvSpPr>
        <p:spPr bwMode="auto">
          <a:xfrm>
            <a:off x="76962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p>
        </p:txBody>
      </p:sp>
      <p:sp>
        <p:nvSpPr>
          <p:cNvPr id="46162" name="Oval 82"/>
          <p:cNvSpPr>
            <a:spLocks noChangeArrowheads="1"/>
          </p:cNvSpPr>
          <p:nvPr/>
        </p:nvSpPr>
        <p:spPr bwMode="auto">
          <a:xfrm>
            <a:off x="7667625" y="2636838"/>
            <a:ext cx="485775" cy="4318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6163" name="Line 83"/>
          <p:cNvSpPr>
            <a:spLocks noChangeShapeType="1"/>
          </p:cNvSpPr>
          <p:nvPr/>
        </p:nvSpPr>
        <p:spPr bwMode="auto">
          <a:xfrm>
            <a:off x="4572000" y="34290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64" name="Line 84"/>
          <p:cNvSpPr>
            <a:spLocks noChangeShapeType="1"/>
          </p:cNvSpPr>
          <p:nvPr/>
        </p:nvSpPr>
        <p:spPr bwMode="auto">
          <a:xfrm>
            <a:off x="5724525" y="34290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68" name="Line 88"/>
          <p:cNvSpPr>
            <a:spLocks noChangeShapeType="1"/>
          </p:cNvSpPr>
          <p:nvPr/>
        </p:nvSpPr>
        <p:spPr bwMode="auto">
          <a:xfrm>
            <a:off x="4572000" y="2924175"/>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69" name="Line 89"/>
          <p:cNvSpPr>
            <a:spLocks noChangeShapeType="1"/>
          </p:cNvSpPr>
          <p:nvPr/>
        </p:nvSpPr>
        <p:spPr bwMode="auto">
          <a:xfrm>
            <a:off x="8153400" y="28956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70" name="Text Box 90"/>
          <p:cNvSpPr txBox="1">
            <a:spLocks noChangeArrowheads="1"/>
          </p:cNvSpPr>
          <p:nvPr/>
        </p:nvSpPr>
        <p:spPr bwMode="auto">
          <a:xfrm>
            <a:off x="70866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p>
        </p:txBody>
      </p:sp>
      <p:sp>
        <p:nvSpPr>
          <p:cNvPr id="46171" name="Oval 91"/>
          <p:cNvSpPr>
            <a:spLocks noChangeArrowheads="1"/>
          </p:cNvSpPr>
          <p:nvPr/>
        </p:nvSpPr>
        <p:spPr bwMode="auto">
          <a:xfrm>
            <a:off x="7086600" y="2133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6174" name="Text Box 94"/>
          <p:cNvSpPr txBox="1">
            <a:spLocks noChangeArrowheads="1"/>
          </p:cNvSpPr>
          <p:nvPr/>
        </p:nvSpPr>
        <p:spPr bwMode="auto">
          <a:xfrm>
            <a:off x="65532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p>
        </p:txBody>
      </p:sp>
      <p:sp>
        <p:nvSpPr>
          <p:cNvPr id="46175" name="Line 95"/>
          <p:cNvSpPr>
            <a:spLocks noChangeShapeType="1"/>
          </p:cNvSpPr>
          <p:nvPr/>
        </p:nvSpPr>
        <p:spPr bwMode="auto">
          <a:xfrm>
            <a:off x="4572000" y="2362200"/>
            <a:ext cx="25146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76" name="Line 96"/>
          <p:cNvSpPr>
            <a:spLocks noChangeShapeType="1"/>
          </p:cNvSpPr>
          <p:nvPr/>
        </p:nvSpPr>
        <p:spPr bwMode="auto">
          <a:xfrm>
            <a:off x="7543800" y="2362200"/>
            <a:ext cx="12954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77" name="Oval 97"/>
          <p:cNvSpPr>
            <a:spLocks noChangeArrowheads="1"/>
          </p:cNvSpPr>
          <p:nvPr/>
        </p:nvSpPr>
        <p:spPr bwMode="auto">
          <a:xfrm>
            <a:off x="7696200" y="3657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6180" name="Text Box 100"/>
          <p:cNvSpPr txBox="1">
            <a:spLocks noChangeArrowheads="1"/>
          </p:cNvSpPr>
          <p:nvPr/>
        </p:nvSpPr>
        <p:spPr bwMode="auto">
          <a:xfrm>
            <a:off x="971550" y="620713"/>
            <a:ext cx="2819400" cy="942975"/>
          </a:xfrm>
          <a:prstGeom prst="rect">
            <a:avLst/>
          </a:prstGeom>
          <a:noFill/>
          <a:ln w="9525">
            <a:noFill/>
            <a:miter lim="800000"/>
            <a:headEnd/>
            <a:tailEnd/>
          </a:ln>
          <a:effectLst/>
        </p:spPr>
        <p:txBody>
          <a:bodyPr>
            <a:spAutoFit/>
          </a:bodyPr>
          <a:lstStyle/>
          <a:p>
            <a:pPr eaLnBrk="1" hangingPunct="1">
              <a:spcBef>
                <a:spcPct val="50000"/>
              </a:spcBef>
            </a:pPr>
            <a:r>
              <a:rPr lang="en-GB" sz="1400">
                <a:solidFill>
                  <a:srgbClr val="000000"/>
                </a:solidFill>
                <a:latin typeface="Arial" charset="0"/>
              </a:rPr>
              <a:t>FINALLY</a:t>
            </a:r>
          </a:p>
          <a:p>
            <a:pPr eaLnBrk="1" hangingPunct="1">
              <a:spcBef>
                <a:spcPct val="50000"/>
              </a:spcBef>
              <a:buFontTx/>
              <a:buChar char="•"/>
            </a:pPr>
            <a:r>
              <a:rPr lang="en-GB" sz="1400">
                <a:solidFill>
                  <a:srgbClr val="000000"/>
                </a:solidFill>
                <a:latin typeface="Arial" charset="0"/>
              </a:rPr>
              <a:t>Label column F “6”</a:t>
            </a:r>
          </a:p>
          <a:p>
            <a:pPr eaLnBrk="1" hangingPunct="1">
              <a:spcBef>
                <a:spcPct val="50000"/>
              </a:spcBef>
              <a:buFontTx/>
              <a:buChar char="•"/>
            </a:pPr>
            <a:r>
              <a:rPr lang="en-GB" sz="1400">
                <a:solidFill>
                  <a:srgbClr val="000000"/>
                </a:solidFill>
                <a:latin typeface="Arial" charset="0"/>
              </a:rPr>
              <a:t>Delete row F</a:t>
            </a:r>
          </a:p>
        </p:txBody>
      </p:sp>
      <p:sp>
        <p:nvSpPr>
          <p:cNvPr id="46181" name="Text Box 101"/>
          <p:cNvSpPr txBox="1">
            <a:spLocks noChangeArrowheads="1"/>
          </p:cNvSpPr>
          <p:nvPr/>
        </p:nvSpPr>
        <p:spPr bwMode="auto">
          <a:xfrm>
            <a:off x="83058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6</a:t>
            </a:r>
          </a:p>
        </p:txBody>
      </p:sp>
      <p:sp>
        <p:nvSpPr>
          <p:cNvPr id="46182" name="Line 102"/>
          <p:cNvSpPr>
            <a:spLocks noChangeShapeType="1"/>
          </p:cNvSpPr>
          <p:nvPr/>
        </p:nvSpPr>
        <p:spPr bwMode="auto">
          <a:xfrm>
            <a:off x="4572000" y="38862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6183" name="Line 103"/>
          <p:cNvSpPr>
            <a:spLocks noChangeShapeType="1"/>
          </p:cNvSpPr>
          <p:nvPr/>
        </p:nvSpPr>
        <p:spPr bwMode="auto">
          <a:xfrm>
            <a:off x="8153400" y="38862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grpSp>
        <p:nvGrpSpPr>
          <p:cNvPr id="2" name="Group 106"/>
          <p:cNvGrpSpPr>
            <a:grpSpLocks/>
          </p:cNvGrpSpPr>
          <p:nvPr/>
        </p:nvGrpSpPr>
        <p:grpSpPr bwMode="auto">
          <a:xfrm>
            <a:off x="180975" y="2852738"/>
            <a:ext cx="2114550" cy="1765300"/>
            <a:chOff x="295" y="1661"/>
            <a:chExt cx="1332" cy="1112"/>
          </a:xfrm>
        </p:grpSpPr>
        <p:sp>
          <p:nvSpPr>
            <p:cNvPr id="46187" name="Line 107"/>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6188" name="Text Box 108"/>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6189" name="Text Box 109"/>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6190" name="Text Box 110"/>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111"/>
          <p:cNvGrpSpPr>
            <a:grpSpLocks/>
          </p:cNvGrpSpPr>
          <p:nvPr/>
        </p:nvGrpSpPr>
        <p:grpSpPr bwMode="auto">
          <a:xfrm>
            <a:off x="1428750" y="4414838"/>
            <a:ext cx="1862138" cy="1828800"/>
            <a:chOff x="1081" y="2645"/>
            <a:chExt cx="1173" cy="1152"/>
          </a:xfrm>
        </p:grpSpPr>
        <p:sp>
          <p:nvSpPr>
            <p:cNvPr id="46192" name="Line 112"/>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6193" name="Text Box 113"/>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6194" name="Text Box 114"/>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4" name="Group 115"/>
          <p:cNvGrpSpPr>
            <a:grpSpLocks/>
          </p:cNvGrpSpPr>
          <p:nvPr/>
        </p:nvGrpSpPr>
        <p:grpSpPr bwMode="auto">
          <a:xfrm>
            <a:off x="2916238" y="4581525"/>
            <a:ext cx="2747962" cy="1150938"/>
            <a:chOff x="2018" y="2750"/>
            <a:chExt cx="1731" cy="725"/>
          </a:xfrm>
        </p:grpSpPr>
        <p:sp>
          <p:nvSpPr>
            <p:cNvPr id="46196" name="Line 116"/>
            <p:cNvSpPr>
              <a:spLocks noChangeShapeType="1"/>
            </p:cNvSpPr>
            <p:nvPr/>
          </p:nvSpPr>
          <p:spPr bwMode="auto">
            <a:xfrm flipV="1">
              <a:off x="2018" y="2795"/>
              <a:ext cx="861" cy="68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6197" name="Text Box 117"/>
            <p:cNvSpPr txBox="1">
              <a:spLocks noChangeArrowheads="1"/>
            </p:cNvSpPr>
            <p:nvPr/>
          </p:nvSpPr>
          <p:spPr bwMode="auto">
            <a:xfrm>
              <a:off x="2880" y="2750"/>
              <a:ext cx="86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6198" name="Text Box 118"/>
            <p:cNvSpPr txBox="1">
              <a:spLocks noChangeArrowheads="1"/>
            </p:cNvSpPr>
            <p:nvPr/>
          </p:nvSpPr>
          <p:spPr bwMode="auto">
            <a:xfrm>
              <a:off x="2426" y="3067"/>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endParaRPr lang="en-US" sz="2400">
                <a:solidFill>
                  <a:srgbClr val="000000"/>
                </a:solidFill>
                <a:latin typeface="Arial" charset="0"/>
              </a:endParaRPr>
            </a:p>
          </p:txBody>
        </p:sp>
      </p:grpSp>
      <p:grpSp>
        <p:nvGrpSpPr>
          <p:cNvPr id="5" name="Group 119"/>
          <p:cNvGrpSpPr>
            <a:grpSpLocks/>
          </p:cNvGrpSpPr>
          <p:nvPr/>
        </p:nvGrpSpPr>
        <p:grpSpPr bwMode="auto">
          <a:xfrm>
            <a:off x="3276600" y="2708275"/>
            <a:ext cx="1298575" cy="1944688"/>
            <a:chOff x="2064" y="1706"/>
            <a:chExt cx="818" cy="1225"/>
          </a:xfrm>
        </p:grpSpPr>
        <p:sp>
          <p:nvSpPr>
            <p:cNvPr id="46200" name="Line 120"/>
            <p:cNvSpPr>
              <a:spLocks noChangeShapeType="1"/>
            </p:cNvSpPr>
            <p:nvPr/>
          </p:nvSpPr>
          <p:spPr bwMode="auto">
            <a:xfrm>
              <a:off x="2245" y="1979"/>
              <a:ext cx="454" cy="95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6201" name="Text Box 121"/>
            <p:cNvSpPr txBox="1">
              <a:spLocks noChangeArrowheads="1"/>
            </p:cNvSpPr>
            <p:nvPr/>
          </p:nvSpPr>
          <p:spPr bwMode="auto">
            <a:xfrm>
              <a:off x="2064" y="1706"/>
              <a:ext cx="818"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Cornwell</a:t>
              </a:r>
            </a:p>
          </p:txBody>
        </p:sp>
        <p:sp>
          <p:nvSpPr>
            <p:cNvPr id="46202" name="Text Box 122"/>
            <p:cNvSpPr txBox="1">
              <a:spLocks noChangeArrowheads="1"/>
            </p:cNvSpPr>
            <p:nvPr/>
          </p:nvSpPr>
          <p:spPr bwMode="auto">
            <a:xfrm>
              <a:off x="2426" y="2205"/>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6" name="Group 123"/>
          <p:cNvGrpSpPr>
            <a:grpSpLocks/>
          </p:cNvGrpSpPr>
          <p:nvPr/>
        </p:nvGrpSpPr>
        <p:grpSpPr bwMode="auto">
          <a:xfrm>
            <a:off x="2771775" y="3860800"/>
            <a:ext cx="1065213" cy="1873250"/>
            <a:chOff x="1746" y="2432"/>
            <a:chExt cx="671" cy="1180"/>
          </a:xfrm>
        </p:grpSpPr>
        <p:sp>
          <p:nvSpPr>
            <p:cNvPr id="46204" name="Text Box 124"/>
            <p:cNvSpPr txBox="1">
              <a:spLocks noChangeArrowheads="1"/>
            </p:cNvSpPr>
            <p:nvPr/>
          </p:nvSpPr>
          <p:spPr bwMode="auto">
            <a:xfrm>
              <a:off x="1746" y="2432"/>
              <a:ext cx="6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Fingley</a:t>
              </a:r>
            </a:p>
          </p:txBody>
        </p:sp>
        <p:sp>
          <p:nvSpPr>
            <p:cNvPr id="46205" name="Line 125"/>
            <p:cNvSpPr>
              <a:spLocks noChangeShapeType="1"/>
            </p:cNvSpPr>
            <p:nvPr/>
          </p:nvSpPr>
          <p:spPr bwMode="auto">
            <a:xfrm flipH="1" flipV="1">
              <a:off x="1791" y="2659"/>
              <a:ext cx="46" cy="953"/>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6206" name="Text Box 126"/>
            <p:cNvSpPr txBox="1">
              <a:spLocks noChangeArrowheads="1"/>
            </p:cNvSpPr>
            <p:nvPr/>
          </p:nvSpPr>
          <p:spPr bwMode="auto">
            <a:xfrm>
              <a:off x="1791" y="2886"/>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180"/>
                                        </p:tgtEl>
                                        <p:attrNameLst>
                                          <p:attrName>style.visibility</p:attrName>
                                        </p:attrNameLst>
                                      </p:cBhvr>
                                      <p:to>
                                        <p:strVal val="visible"/>
                                      </p:to>
                                    </p:set>
                                    <p:anim calcmode="lin" valueType="num">
                                      <p:cBhvr additive="base">
                                        <p:cTn id="7" dur="500" fill="hold"/>
                                        <p:tgtEl>
                                          <p:spTgt spid="46180"/>
                                        </p:tgtEl>
                                        <p:attrNameLst>
                                          <p:attrName>ppt_x</p:attrName>
                                        </p:attrNameLst>
                                      </p:cBhvr>
                                      <p:tavLst>
                                        <p:tav tm="0">
                                          <p:val>
                                            <p:strVal val="0-#ppt_w/2"/>
                                          </p:val>
                                        </p:tav>
                                        <p:tav tm="100000">
                                          <p:val>
                                            <p:strVal val="#ppt_x"/>
                                          </p:val>
                                        </p:tav>
                                      </p:tavLst>
                                    </p:anim>
                                    <p:anim calcmode="lin" valueType="num">
                                      <p:cBhvr additive="base">
                                        <p:cTn id="8" dur="500" fill="hold"/>
                                        <p:tgtEl>
                                          <p:spTgt spid="46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61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1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0" grpId="0" autoUpdateAnimBg="0"/>
      <p:bldP spid="46181" grpId="0" autoUpdateAnimBg="0"/>
      <p:bldP spid="46182" grpId="0" animBg="1"/>
      <p:bldP spid="4618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Group 2"/>
          <p:cNvGraphicFramePr>
            <a:graphicFrameLocks noGrp="1"/>
          </p:cNvGraphicFramePr>
          <p:nvPr/>
        </p:nvGraphicFramePr>
        <p:xfrm>
          <a:off x="4572000" y="533400"/>
          <a:ext cx="4267200" cy="3627120"/>
        </p:xfrm>
        <a:graphic>
          <a:graphicData uri="http://schemas.openxmlformats.org/drawingml/2006/table">
            <a:tbl>
              <a:tblPr/>
              <a:tblGrid>
                <a:gridCol w="61118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8013">
                  <a:extLst>
                    <a:ext uri="{9D8B030D-6E8A-4147-A177-3AD203B41FA5}">
                      <a16:colId xmlns:a16="http://schemas.microsoft.com/office/drawing/2014/main" val="20005"/>
                    </a:ext>
                  </a:extLst>
                </a:gridCol>
                <a:gridCol w="611187">
                  <a:extLst>
                    <a:ext uri="{9D8B030D-6E8A-4147-A177-3AD203B41FA5}">
                      <a16:colId xmlns:a16="http://schemas.microsoft.com/office/drawing/2014/main" val="20006"/>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7172" name="Text Box 68"/>
          <p:cNvSpPr txBox="1">
            <a:spLocks noChangeArrowheads="1"/>
          </p:cNvSpPr>
          <p:nvPr/>
        </p:nvSpPr>
        <p:spPr bwMode="auto">
          <a:xfrm>
            <a:off x="5715000" y="533400"/>
            <a:ext cx="2819400" cy="336550"/>
          </a:xfrm>
          <a:prstGeom prst="rect">
            <a:avLst/>
          </a:prstGeom>
          <a:noFill/>
          <a:ln w="9525">
            <a:noFill/>
            <a:miter lim="800000"/>
            <a:headEnd/>
            <a:tailEnd/>
          </a:ln>
          <a:effectLst/>
        </p:spPr>
        <p:txBody>
          <a:bodyPr>
            <a:spAutoFit/>
          </a:bodyPr>
          <a:lstStyle/>
          <a:p>
            <a:pPr eaLnBrk="1" hangingPunct="1">
              <a:spcBef>
                <a:spcPct val="50000"/>
              </a:spcBef>
            </a:pPr>
            <a:endParaRPr lang="en-US" sz="1600">
              <a:solidFill>
                <a:srgbClr val="000000"/>
              </a:solidFill>
              <a:latin typeface="Verdana" pitchFamily="34" charset="0"/>
            </a:endParaRPr>
          </a:p>
        </p:txBody>
      </p:sp>
      <p:sp>
        <p:nvSpPr>
          <p:cNvPr id="47173" name="Text Box 69"/>
          <p:cNvSpPr txBox="1">
            <a:spLocks noChangeArrowheads="1"/>
          </p:cNvSpPr>
          <p:nvPr/>
        </p:nvSpPr>
        <p:spPr bwMode="auto">
          <a:xfrm>
            <a:off x="53340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1</a:t>
            </a:r>
          </a:p>
        </p:txBody>
      </p:sp>
      <p:sp>
        <p:nvSpPr>
          <p:cNvPr id="47174" name="Line 70"/>
          <p:cNvSpPr>
            <a:spLocks noChangeShapeType="1"/>
          </p:cNvSpPr>
          <p:nvPr/>
        </p:nvSpPr>
        <p:spPr bwMode="auto">
          <a:xfrm>
            <a:off x="4572000" y="1371600"/>
            <a:ext cx="4267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75" name="Oval 71"/>
          <p:cNvSpPr>
            <a:spLocks noChangeArrowheads="1"/>
          </p:cNvSpPr>
          <p:nvPr/>
        </p:nvSpPr>
        <p:spPr bwMode="auto">
          <a:xfrm>
            <a:off x="5257800" y="16002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7179" name="Line 75"/>
          <p:cNvSpPr>
            <a:spLocks noChangeShapeType="1"/>
          </p:cNvSpPr>
          <p:nvPr/>
        </p:nvSpPr>
        <p:spPr bwMode="auto">
          <a:xfrm>
            <a:off x="4572000" y="18288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80" name="Line 76"/>
          <p:cNvSpPr>
            <a:spLocks noChangeShapeType="1"/>
          </p:cNvSpPr>
          <p:nvPr/>
        </p:nvSpPr>
        <p:spPr bwMode="auto">
          <a:xfrm>
            <a:off x="5715000" y="18288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81" name="Oval 77"/>
          <p:cNvSpPr>
            <a:spLocks noChangeArrowheads="1"/>
          </p:cNvSpPr>
          <p:nvPr/>
        </p:nvSpPr>
        <p:spPr bwMode="auto">
          <a:xfrm>
            <a:off x="5257800" y="3141663"/>
            <a:ext cx="457200" cy="439737"/>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7182" name="Text Box 78"/>
          <p:cNvSpPr txBox="1">
            <a:spLocks noChangeArrowheads="1"/>
          </p:cNvSpPr>
          <p:nvPr/>
        </p:nvSpPr>
        <p:spPr bwMode="auto">
          <a:xfrm>
            <a:off x="58674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p>
        </p:txBody>
      </p:sp>
      <p:sp>
        <p:nvSpPr>
          <p:cNvPr id="47185" name="Text Box 81"/>
          <p:cNvSpPr txBox="1">
            <a:spLocks noChangeArrowheads="1"/>
          </p:cNvSpPr>
          <p:nvPr/>
        </p:nvSpPr>
        <p:spPr bwMode="auto">
          <a:xfrm>
            <a:off x="76962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p>
        </p:txBody>
      </p:sp>
      <p:sp>
        <p:nvSpPr>
          <p:cNvPr id="47186" name="Oval 82"/>
          <p:cNvSpPr>
            <a:spLocks noChangeArrowheads="1"/>
          </p:cNvSpPr>
          <p:nvPr/>
        </p:nvSpPr>
        <p:spPr bwMode="auto">
          <a:xfrm>
            <a:off x="7667625" y="2636838"/>
            <a:ext cx="485775" cy="4318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7187" name="Line 83"/>
          <p:cNvSpPr>
            <a:spLocks noChangeShapeType="1"/>
          </p:cNvSpPr>
          <p:nvPr/>
        </p:nvSpPr>
        <p:spPr bwMode="auto">
          <a:xfrm>
            <a:off x="4572000" y="34290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88" name="Line 84"/>
          <p:cNvSpPr>
            <a:spLocks noChangeShapeType="1"/>
          </p:cNvSpPr>
          <p:nvPr/>
        </p:nvSpPr>
        <p:spPr bwMode="auto">
          <a:xfrm>
            <a:off x="5724525" y="34290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91" name="Line 87"/>
          <p:cNvSpPr>
            <a:spLocks noChangeShapeType="1"/>
          </p:cNvSpPr>
          <p:nvPr/>
        </p:nvSpPr>
        <p:spPr bwMode="auto">
          <a:xfrm>
            <a:off x="4572000" y="2924175"/>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92" name="Line 88"/>
          <p:cNvSpPr>
            <a:spLocks noChangeShapeType="1"/>
          </p:cNvSpPr>
          <p:nvPr/>
        </p:nvSpPr>
        <p:spPr bwMode="auto">
          <a:xfrm>
            <a:off x="8153400" y="28956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93" name="Text Box 89"/>
          <p:cNvSpPr txBox="1">
            <a:spLocks noChangeArrowheads="1"/>
          </p:cNvSpPr>
          <p:nvPr/>
        </p:nvSpPr>
        <p:spPr bwMode="auto">
          <a:xfrm>
            <a:off x="70866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p>
        </p:txBody>
      </p:sp>
      <p:sp>
        <p:nvSpPr>
          <p:cNvPr id="47194" name="Oval 90"/>
          <p:cNvSpPr>
            <a:spLocks noChangeArrowheads="1"/>
          </p:cNvSpPr>
          <p:nvPr/>
        </p:nvSpPr>
        <p:spPr bwMode="auto">
          <a:xfrm>
            <a:off x="7086600" y="2133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7197" name="Text Box 93"/>
          <p:cNvSpPr txBox="1">
            <a:spLocks noChangeArrowheads="1"/>
          </p:cNvSpPr>
          <p:nvPr/>
        </p:nvSpPr>
        <p:spPr bwMode="auto">
          <a:xfrm>
            <a:off x="6553200" y="152400"/>
            <a:ext cx="3048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p>
        </p:txBody>
      </p:sp>
      <p:sp>
        <p:nvSpPr>
          <p:cNvPr id="47198" name="Line 94"/>
          <p:cNvSpPr>
            <a:spLocks noChangeShapeType="1"/>
          </p:cNvSpPr>
          <p:nvPr/>
        </p:nvSpPr>
        <p:spPr bwMode="auto">
          <a:xfrm>
            <a:off x="4572000" y="2362200"/>
            <a:ext cx="25146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199" name="Line 95"/>
          <p:cNvSpPr>
            <a:spLocks noChangeShapeType="1"/>
          </p:cNvSpPr>
          <p:nvPr/>
        </p:nvSpPr>
        <p:spPr bwMode="auto">
          <a:xfrm>
            <a:off x="7543800" y="2362200"/>
            <a:ext cx="12954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200" name="Oval 96"/>
          <p:cNvSpPr>
            <a:spLocks noChangeArrowheads="1"/>
          </p:cNvSpPr>
          <p:nvPr/>
        </p:nvSpPr>
        <p:spPr bwMode="auto">
          <a:xfrm>
            <a:off x="7696200" y="3657600"/>
            <a:ext cx="457200" cy="457200"/>
          </a:xfrm>
          <a:prstGeom prst="ellipse">
            <a:avLst/>
          </a:prstGeom>
          <a:noFill/>
          <a:ln w="25400">
            <a:solidFill>
              <a:srgbClr val="FF0000"/>
            </a:solidFill>
            <a:round/>
            <a:headEnd/>
            <a:tailEnd/>
          </a:ln>
          <a:effectLst/>
        </p:spPr>
        <p:txBody>
          <a:bodyPr wrap="none" anchor="ctr"/>
          <a:lstStyle/>
          <a:p>
            <a:pPr eaLnBrk="1" hangingPunct="1"/>
            <a:endParaRPr lang="en-US" sz="2400">
              <a:solidFill>
                <a:srgbClr val="000000"/>
              </a:solidFill>
              <a:latin typeface="Times New Roman" pitchFamily="18" charset="0"/>
            </a:endParaRPr>
          </a:p>
        </p:txBody>
      </p:sp>
      <p:sp>
        <p:nvSpPr>
          <p:cNvPr id="47203" name="Text Box 99"/>
          <p:cNvSpPr txBox="1">
            <a:spLocks noChangeArrowheads="1"/>
          </p:cNvSpPr>
          <p:nvPr/>
        </p:nvSpPr>
        <p:spPr bwMode="auto">
          <a:xfrm>
            <a:off x="971550" y="620713"/>
            <a:ext cx="2819400" cy="942975"/>
          </a:xfrm>
          <a:prstGeom prst="rect">
            <a:avLst/>
          </a:prstGeom>
          <a:noFill/>
          <a:ln w="9525">
            <a:noFill/>
            <a:miter lim="800000"/>
            <a:headEnd/>
            <a:tailEnd/>
          </a:ln>
          <a:effectLst/>
        </p:spPr>
        <p:txBody>
          <a:bodyPr>
            <a:spAutoFit/>
          </a:bodyPr>
          <a:lstStyle/>
          <a:p>
            <a:pPr eaLnBrk="1" hangingPunct="1">
              <a:spcBef>
                <a:spcPct val="50000"/>
              </a:spcBef>
            </a:pPr>
            <a:r>
              <a:rPr lang="en-GB" sz="1400">
                <a:solidFill>
                  <a:srgbClr val="000000"/>
                </a:solidFill>
                <a:latin typeface="Arial" charset="0"/>
              </a:rPr>
              <a:t>FINALLY</a:t>
            </a:r>
          </a:p>
          <a:p>
            <a:pPr eaLnBrk="1" hangingPunct="1">
              <a:spcBef>
                <a:spcPct val="50000"/>
              </a:spcBef>
              <a:buFontTx/>
              <a:buChar char="•"/>
            </a:pPr>
            <a:r>
              <a:rPr lang="en-GB" sz="1400">
                <a:solidFill>
                  <a:srgbClr val="000000"/>
                </a:solidFill>
                <a:latin typeface="Arial" charset="0"/>
              </a:rPr>
              <a:t>Label column F “6”</a:t>
            </a:r>
          </a:p>
          <a:p>
            <a:pPr eaLnBrk="1" hangingPunct="1">
              <a:spcBef>
                <a:spcPct val="50000"/>
              </a:spcBef>
              <a:buFontTx/>
              <a:buChar char="•"/>
            </a:pPr>
            <a:r>
              <a:rPr lang="en-GB" sz="1400">
                <a:solidFill>
                  <a:srgbClr val="000000"/>
                </a:solidFill>
                <a:latin typeface="Arial" charset="0"/>
              </a:rPr>
              <a:t>Delete row F</a:t>
            </a:r>
          </a:p>
        </p:txBody>
      </p:sp>
      <p:sp>
        <p:nvSpPr>
          <p:cNvPr id="47204" name="Text Box 100"/>
          <p:cNvSpPr txBox="1">
            <a:spLocks noChangeArrowheads="1"/>
          </p:cNvSpPr>
          <p:nvPr/>
        </p:nvSpPr>
        <p:spPr bwMode="auto">
          <a:xfrm>
            <a:off x="8305800" y="152400"/>
            <a:ext cx="381000" cy="457200"/>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6</a:t>
            </a:r>
          </a:p>
        </p:txBody>
      </p:sp>
      <p:sp>
        <p:nvSpPr>
          <p:cNvPr id="47205" name="Line 101"/>
          <p:cNvSpPr>
            <a:spLocks noChangeShapeType="1"/>
          </p:cNvSpPr>
          <p:nvPr/>
        </p:nvSpPr>
        <p:spPr bwMode="auto">
          <a:xfrm>
            <a:off x="4572000" y="3886200"/>
            <a:ext cx="31242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206" name="Line 102"/>
          <p:cNvSpPr>
            <a:spLocks noChangeShapeType="1"/>
          </p:cNvSpPr>
          <p:nvPr/>
        </p:nvSpPr>
        <p:spPr bwMode="auto">
          <a:xfrm>
            <a:off x="8153400" y="3886200"/>
            <a:ext cx="685800" cy="0"/>
          </a:xfrm>
          <a:prstGeom prst="line">
            <a:avLst/>
          </a:prstGeom>
          <a:noFill/>
          <a:ln w="25400">
            <a:solidFill>
              <a:srgbClr val="FF0000"/>
            </a:solidFill>
            <a:round/>
            <a:headEnd/>
            <a:tailEnd/>
          </a:ln>
          <a:effectLst/>
        </p:spPr>
        <p:txBody>
          <a:bodyPr/>
          <a:lstStyle/>
          <a:p>
            <a:pPr eaLnBrk="1" hangingPunct="1"/>
            <a:endParaRPr lang="en-US" sz="2400">
              <a:solidFill>
                <a:srgbClr val="000000"/>
              </a:solidFill>
              <a:latin typeface="Times New Roman" pitchFamily="18" charset="0"/>
            </a:endParaRPr>
          </a:p>
        </p:txBody>
      </p:sp>
      <p:sp>
        <p:nvSpPr>
          <p:cNvPr id="47207" name="Text Box 103"/>
          <p:cNvSpPr txBox="1">
            <a:spLocks noChangeArrowheads="1"/>
          </p:cNvSpPr>
          <p:nvPr/>
        </p:nvSpPr>
        <p:spPr bwMode="auto">
          <a:xfrm>
            <a:off x="4284663" y="5300663"/>
            <a:ext cx="4859337" cy="779462"/>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The spanning tree is shown in the diagram</a:t>
            </a:r>
          </a:p>
          <a:p>
            <a:pPr eaLnBrk="1" hangingPunct="1">
              <a:spcBef>
                <a:spcPct val="50000"/>
              </a:spcBef>
            </a:pPr>
            <a:r>
              <a:rPr lang="en-GB">
                <a:solidFill>
                  <a:srgbClr val="000000"/>
                </a:solidFill>
                <a:latin typeface="Arial" charset="0"/>
              </a:rPr>
              <a:t>Length 3 + 4 + 4 + 2 + 5 = 18Km</a:t>
            </a:r>
            <a:endParaRPr lang="en-US">
              <a:solidFill>
                <a:srgbClr val="000000"/>
              </a:solidFill>
              <a:latin typeface="Arial" charset="0"/>
            </a:endParaRPr>
          </a:p>
        </p:txBody>
      </p:sp>
      <p:grpSp>
        <p:nvGrpSpPr>
          <p:cNvPr id="2" name="Group 104"/>
          <p:cNvGrpSpPr>
            <a:grpSpLocks/>
          </p:cNvGrpSpPr>
          <p:nvPr/>
        </p:nvGrpSpPr>
        <p:grpSpPr bwMode="auto">
          <a:xfrm>
            <a:off x="180975" y="2852738"/>
            <a:ext cx="2114550" cy="1765300"/>
            <a:chOff x="295" y="1661"/>
            <a:chExt cx="1332" cy="1112"/>
          </a:xfrm>
        </p:grpSpPr>
        <p:sp>
          <p:nvSpPr>
            <p:cNvPr id="47209" name="Line 105"/>
            <p:cNvSpPr>
              <a:spLocks noChangeShapeType="1"/>
            </p:cNvSpPr>
            <p:nvPr/>
          </p:nvSpPr>
          <p:spPr bwMode="auto">
            <a:xfrm flipV="1">
              <a:off x="1081" y="1933"/>
              <a:ext cx="529" cy="71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7210" name="Text Box 106"/>
            <p:cNvSpPr txBox="1">
              <a:spLocks noChangeArrowheads="1"/>
            </p:cNvSpPr>
            <p:nvPr/>
          </p:nvSpPr>
          <p:spPr bwMode="auto">
            <a:xfrm>
              <a:off x="295" y="2523"/>
              <a:ext cx="7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Avenford</a:t>
              </a:r>
            </a:p>
          </p:txBody>
        </p:sp>
        <p:sp>
          <p:nvSpPr>
            <p:cNvPr id="47211" name="Text Box 107"/>
            <p:cNvSpPr txBox="1">
              <a:spLocks noChangeArrowheads="1"/>
            </p:cNvSpPr>
            <p:nvPr/>
          </p:nvSpPr>
          <p:spPr bwMode="auto">
            <a:xfrm>
              <a:off x="884" y="1661"/>
              <a:ext cx="743"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Brinleigh</a:t>
              </a:r>
            </a:p>
          </p:txBody>
        </p:sp>
        <p:sp>
          <p:nvSpPr>
            <p:cNvPr id="47212" name="Text Box 108"/>
            <p:cNvSpPr txBox="1">
              <a:spLocks noChangeArrowheads="1"/>
            </p:cNvSpPr>
            <p:nvPr/>
          </p:nvSpPr>
          <p:spPr bwMode="auto">
            <a:xfrm>
              <a:off x="1156" y="2069"/>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3</a:t>
              </a:r>
              <a:endParaRPr lang="en-US" sz="2400">
                <a:solidFill>
                  <a:srgbClr val="000000"/>
                </a:solidFill>
                <a:latin typeface="Arial" charset="0"/>
              </a:endParaRPr>
            </a:p>
          </p:txBody>
        </p:sp>
      </p:grpSp>
      <p:grpSp>
        <p:nvGrpSpPr>
          <p:cNvPr id="3" name="Group 109"/>
          <p:cNvGrpSpPr>
            <a:grpSpLocks/>
          </p:cNvGrpSpPr>
          <p:nvPr/>
        </p:nvGrpSpPr>
        <p:grpSpPr bwMode="auto">
          <a:xfrm>
            <a:off x="1428750" y="4414838"/>
            <a:ext cx="1862138" cy="1828800"/>
            <a:chOff x="1081" y="2645"/>
            <a:chExt cx="1173" cy="1152"/>
          </a:xfrm>
        </p:grpSpPr>
        <p:sp>
          <p:nvSpPr>
            <p:cNvPr id="47214" name="Line 110"/>
            <p:cNvSpPr>
              <a:spLocks noChangeShapeType="1"/>
            </p:cNvSpPr>
            <p:nvPr/>
          </p:nvSpPr>
          <p:spPr bwMode="auto">
            <a:xfrm>
              <a:off x="1081" y="2645"/>
              <a:ext cx="937" cy="83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7215" name="Text Box 111"/>
            <p:cNvSpPr txBox="1">
              <a:spLocks noChangeArrowheads="1"/>
            </p:cNvSpPr>
            <p:nvPr/>
          </p:nvSpPr>
          <p:spPr bwMode="auto">
            <a:xfrm>
              <a:off x="1655" y="3566"/>
              <a:ext cx="59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Edan</a:t>
              </a:r>
            </a:p>
          </p:txBody>
        </p:sp>
        <p:sp>
          <p:nvSpPr>
            <p:cNvPr id="47216" name="Text Box 112"/>
            <p:cNvSpPr txBox="1">
              <a:spLocks noChangeArrowheads="1"/>
            </p:cNvSpPr>
            <p:nvPr/>
          </p:nvSpPr>
          <p:spPr bwMode="auto">
            <a:xfrm>
              <a:off x="1338" y="3022"/>
              <a:ext cx="363"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4" name="Group 113"/>
          <p:cNvGrpSpPr>
            <a:grpSpLocks/>
          </p:cNvGrpSpPr>
          <p:nvPr/>
        </p:nvGrpSpPr>
        <p:grpSpPr bwMode="auto">
          <a:xfrm>
            <a:off x="2916238" y="4581525"/>
            <a:ext cx="2747962" cy="1150938"/>
            <a:chOff x="2018" y="2750"/>
            <a:chExt cx="1731" cy="725"/>
          </a:xfrm>
        </p:grpSpPr>
        <p:sp>
          <p:nvSpPr>
            <p:cNvPr id="47218" name="Line 114"/>
            <p:cNvSpPr>
              <a:spLocks noChangeShapeType="1"/>
            </p:cNvSpPr>
            <p:nvPr/>
          </p:nvSpPr>
          <p:spPr bwMode="auto">
            <a:xfrm flipV="1">
              <a:off x="2018" y="2795"/>
              <a:ext cx="861" cy="680"/>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7219" name="Text Box 115"/>
            <p:cNvSpPr txBox="1">
              <a:spLocks noChangeArrowheads="1"/>
            </p:cNvSpPr>
            <p:nvPr/>
          </p:nvSpPr>
          <p:spPr bwMode="auto">
            <a:xfrm>
              <a:off x="2880" y="2750"/>
              <a:ext cx="869" cy="231"/>
            </a:xfrm>
            <a:prstGeom prst="rect">
              <a:avLst/>
            </a:prstGeom>
            <a:noFill/>
            <a:ln w="9525">
              <a:noFill/>
              <a:miter lim="800000"/>
              <a:headEnd/>
              <a:tailEnd/>
            </a:ln>
            <a:effectLst/>
          </p:spPr>
          <p:txBody>
            <a:bodyPr>
              <a:spAutoFit/>
            </a:bodyPr>
            <a:lstStyle/>
            <a:p>
              <a:pPr eaLnBrk="1" hangingPunct="1">
                <a:spcBef>
                  <a:spcPct val="50000"/>
                </a:spcBef>
              </a:pPr>
              <a:r>
                <a:rPr lang="en-GB">
                  <a:solidFill>
                    <a:srgbClr val="000000"/>
                  </a:solidFill>
                  <a:latin typeface="Arial" charset="0"/>
                </a:rPr>
                <a:t>Donster</a:t>
              </a:r>
            </a:p>
          </p:txBody>
        </p:sp>
        <p:sp>
          <p:nvSpPr>
            <p:cNvPr id="47220" name="Text Box 116"/>
            <p:cNvSpPr txBox="1">
              <a:spLocks noChangeArrowheads="1"/>
            </p:cNvSpPr>
            <p:nvPr/>
          </p:nvSpPr>
          <p:spPr bwMode="auto">
            <a:xfrm>
              <a:off x="2426" y="3067"/>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2</a:t>
              </a:r>
              <a:endParaRPr lang="en-US" sz="2400">
                <a:solidFill>
                  <a:srgbClr val="000000"/>
                </a:solidFill>
                <a:latin typeface="Arial" charset="0"/>
              </a:endParaRPr>
            </a:p>
          </p:txBody>
        </p:sp>
      </p:grpSp>
      <p:grpSp>
        <p:nvGrpSpPr>
          <p:cNvPr id="5" name="Group 117"/>
          <p:cNvGrpSpPr>
            <a:grpSpLocks/>
          </p:cNvGrpSpPr>
          <p:nvPr/>
        </p:nvGrpSpPr>
        <p:grpSpPr bwMode="auto">
          <a:xfrm>
            <a:off x="3276600" y="2708275"/>
            <a:ext cx="1298575" cy="1944688"/>
            <a:chOff x="2064" y="1706"/>
            <a:chExt cx="818" cy="1225"/>
          </a:xfrm>
        </p:grpSpPr>
        <p:sp>
          <p:nvSpPr>
            <p:cNvPr id="47222" name="Line 118"/>
            <p:cNvSpPr>
              <a:spLocks noChangeShapeType="1"/>
            </p:cNvSpPr>
            <p:nvPr/>
          </p:nvSpPr>
          <p:spPr bwMode="auto">
            <a:xfrm>
              <a:off x="2245" y="1979"/>
              <a:ext cx="454" cy="952"/>
            </a:xfrm>
            <a:prstGeom prst="line">
              <a:avLst/>
            </a:prstGeom>
            <a:noFill/>
            <a:ln w="9525">
              <a:solidFill>
                <a:schemeClr val="tx1"/>
              </a:solidFill>
              <a:round/>
              <a:headEnd type="oval" w="med" len="me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7223" name="Text Box 119"/>
            <p:cNvSpPr txBox="1">
              <a:spLocks noChangeArrowheads="1"/>
            </p:cNvSpPr>
            <p:nvPr/>
          </p:nvSpPr>
          <p:spPr bwMode="auto">
            <a:xfrm>
              <a:off x="2064" y="1706"/>
              <a:ext cx="818"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Cornwell</a:t>
              </a:r>
            </a:p>
          </p:txBody>
        </p:sp>
        <p:sp>
          <p:nvSpPr>
            <p:cNvPr id="47224" name="Text Box 120"/>
            <p:cNvSpPr txBox="1">
              <a:spLocks noChangeArrowheads="1"/>
            </p:cNvSpPr>
            <p:nvPr/>
          </p:nvSpPr>
          <p:spPr bwMode="auto">
            <a:xfrm>
              <a:off x="2426" y="2205"/>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4</a:t>
              </a:r>
              <a:endParaRPr lang="en-US" sz="2400">
                <a:solidFill>
                  <a:srgbClr val="000000"/>
                </a:solidFill>
                <a:latin typeface="Arial" charset="0"/>
              </a:endParaRPr>
            </a:p>
          </p:txBody>
        </p:sp>
      </p:grpSp>
      <p:grpSp>
        <p:nvGrpSpPr>
          <p:cNvPr id="6" name="Group 121"/>
          <p:cNvGrpSpPr>
            <a:grpSpLocks/>
          </p:cNvGrpSpPr>
          <p:nvPr/>
        </p:nvGrpSpPr>
        <p:grpSpPr bwMode="auto">
          <a:xfrm>
            <a:off x="2771775" y="3860800"/>
            <a:ext cx="1065213" cy="1873250"/>
            <a:chOff x="1746" y="2432"/>
            <a:chExt cx="671" cy="1180"/>
          </a:xfrm>
        </p:grpSpPr>
        <p:sp>
          <p:nvSpPr>
            <p:cNvPr id="47226" name="Text Box 122"/>
            <p:cNvSpPr txBox="1">
              <a:spLocks noChangeArrowheads="1"/>
            </p:cNvSpPr>
            <p:nvPr/>
          </p:nvSpPr>
          <p:spPr bwMode="auto">
            <a:xfrm>
              <a:off x="1746" y="2432"/>
              <a:ext cx="671" cy="250"/>
            </a:xfrm>
            <a:prstGeom prst="rect">
              <a:avLst/>
            </a:prstGeom>
            <a:noFill/>
            <a:ln w="9525">
              <a:noFill/>
              <a:miter lim="800000"/>
              <a:headEnd/>
              <a:tailEnd/>
            </a:ln>
            <a:effectLst/>
          </p:spPr>
          <p:txBody>
            <a:bodyPr>
              <a:spAutoFit/>
            </a:bodyPr>
            <a:lstStyle/>
            <a:p>
              <a:pPr eaLnBrk="1" hangingPunct="1">
                <a:spcBef>
                  <a:spcPct val="50000"/>
                </a:spcBef>
              </a:pPr>
              <a:r>
                <a:rPr lang="en-GB" sz="2000">
                  <a:solidFill>
                    <a:srgbClr val="000000"/>
                  </a:solidFill>
                  <a:latin typeface="Arial" charset="0"/>
                </a:rPr>
                <a:t>Fingley</a:t>
              </a:r>
            </a:p>
          </p:txBody>
        </p:sp>
        <p:sp>
          <p:nvSpPr>
            <p:cNvPr id="47227" name="Line 123"/>
            <p:cNvSpPr>
              <a:spLocks noChangeShapeType="1"/>
            </p:cNvSpPr>
            <p:nvPr/>
          </p:nvSpPr>
          <p:spPr bwMode="auto">
            <a:xfrm flipH="1" flipV="1">
              <a:off x="1791" y="2659"/>
              <a:ext cx="46" cy="953"/>
            </a:xfrm>
            <a:prstGeom prst="line">
              <a:avLst/>
            </a:prstGeom>
            <a:noFill/>
            <a:ln w="9525">
              <a:solidFill>
                <a:schemeClr val="tx1"/>
              </a:solidFill>
              <a:round/>
              <a:headEnd/>
              <a:tailEnd type="oval" w="med" len="med"/>
            </a:ln>
            <a:effectLst/>
          </p:spPr>
          <p:txBody>
            <a:bodyPr/>
            <a:lstStyle/>
            <a:p>
              <a:pPr eaLnBrk="1" hangingPunct="1"/>
              <a:endParaRPr lang="en-US" sz="2400">
                <a:solidFill>
                  <a:srgbClr val="000000"/>
                </a:solidFill>
                <a:latin typeface="Times New Roman" pitchFamily="18" charset="0"/>
              </a:endParaRPr>
            </a:p>
          </p:txBody>
        </p:sp>
        <p:sp>
          <p:nvSpPr>
            <p:cNvPr id="47228" name="Text Box 124"/>
            <p:cNvSpPr txBox="1">
              <a:spLocks noChangeArrowheads="1"/>
            </p:cNvSpPr>
            <p:nvPr/>
          </p:nvSpPr>
          <p:spPr bwMode="auto">
            <a:xfrm>
              <a:off x="1791" y="2886"/>
              <a:ext cx="408" cy="288"/>
            </a:xfrm>
            <a:prstGeom prst="rect">
              <a:avLst/>
            </a:prstGeom>
            <a:noFill/>
            <a:ln w="9525">
              <a:noFill/>
              <a:miter lim="800000"/>
              <a:headEnd/>
              <a:tailEnd/>
            </a:ln>
            <a:effectLst/>
          </p:spPr>
          <p:txBody>
            <a:bodyPr>
              <a:spAutoFit/>
            </a:bodyPr>
            <a:lstStyle/>
            <a:p>
              <a:pPr eaLnBrk="1" hangingPunct="1">
                <a:spcBef>
                  <a:spcPct val="50000"/>
                </a:spcBef>
              </a:pPr>
              <a:r>
                <a:rPr lang="en-GB" sz="2400">
                  <a:solidFill>
                    <a:srgbClr val="000000"/>
                  </a:solidFill>
                  <a:latin typeface="Arial" charset="0"/>
                </a:rPr>
                <a:t>5</a:t>
              </a:r>
              <a:endParaRPr lang="en-US" sz="2400">
                <a:solidFill>
                  <a:srgbClr val="000000"/>
                </a:solidFill>
                <a:latin typeface="Arial"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9">
            <a:extLst>
              <a:ext uri="{FF2B5EF4-FFF2-40B4-BE49-F238E27FC236}">
                <a16:creationId xmlns:a16="http://schemas.microsoft.com/office/drawing/2014/main" id="{824B8923-F265-4435-900A-EB7AF5FF86C4}"/>
              </a:ext>
            </a:extLst>
          </p:cNvPr>
          <p:cNvSpPr>
            <a:spLocks noGrp="1"/>
          </p:cNvSpPr>
          <p:nvPr>
            <p:ph type="ftr" sz="quarter" idx="10"/>
          </p:nvPr>
        </p:nvSpPr>
        <p:spPr/>
        <p:txBody>
          <a:bodyPr/>
          <a:lstStyle/>
          <a:p>
            <a:fld id="{C8474B82-AC92-4E56-BA5C-07AAAAC10939}" type="slidenum">
              <a:rPr lang="en-US" altLang="en-US"/>
              <a:pPr/>
              <a:t>115</a:t>
            </a:fld>
            <a:endParaRPr lang="en-US" altLang="en-US"/>
          </a:p>
        </p:txBody>
      </p:sp>
      <p:sp>
        <p:nvSpPr>
          <p:cNvPr id="44034" name="Rectangle 2">
            <a:extLst>
              <a:ext uri="{FF2B5EF4-FFF2-40B4-BE49-F238E27FC236}">
                <a16:creationId xmlns:a16="http://schemas.microsoft.com/office/drawing/2014/main" id="{A9251027-938B-4773-B329-8E9A8D422F6C}"/>
              </a:ext>
            </a:extLst>
          </p:cNvPr>
          <p:cNvSpPr>
            <a:spLocks noGrp="1" noChangeArrowheads="1"/>
          </p:cNvSpPr>
          <p:nvPr>
            <p:ph type="title"/>
          </p:nvPr>
        </p:nvSpPr>
        <p:spPr/>
        <p:txBody>
          <a:bodyPr/>
          <a:lstStyle/>
          <a:p>
            <a:r>
              <a:rPr lang="en-US" altLang="en-US"/>
              <a:t>Prim’s Algorithm</a:t>
            </a:r>
          </a:p>
        </p:txBody>
      </p:sp>
      <p:sp>
        <p:nvSpPr>
          <p:cNvPr id="44037" name="Text Box 5">
            <a:extLst>
              <a:ext uri="{FF2B5EF4-FFF2-40B4-BE49-F238E27FC236}">
                <a16:creationId xmlns:a16="http://schemas.microsoft.com/office/drawing/2014/main" id="{FCDB8EEB-84BE-4C73-B17F-32A10BA80D7F}"/>
              </a:ext>
            </a:extLst>
          </p:cNvPr>
          <p:cNvSpPr txBox="1">
            <a:spLocks noChangeArrowheads="1"/>
          </p:cNvSpPr>
          <p:nvPr/>
        </p:nvSpPr>
        <p:spPr bwMode="auto">
          <a:xfrm>
            <a:off x="1295400" y="1450975"/>
            <a:ext cx="6553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1313" algn="l"/>
                <a:tab pos="681038" algn="l"/>
              </a:tabLst>
              <a:defRPr sz="2400">
                <a:solidFill>
                  <a:schemeClr val="tx1"/>
                </a:solidFill>
                <a:latin typeface="Times New Roman" panose="02020603050405020304" pitchFamily="18" charset="0"/>
              </a:defRPr>
            </a:lvl1pPr>
            <a:lvl2pPr>
              <a:tabLst>
                <a:tab pos="341313" algn="l"/>
                <a:tab pos="681038" algn="l"/>
              </a:tabLst>
              <a:defRPr sz="2400">
                <a:solidFill>
                  <a:schemeClr val="tx1"/>
                </a:solidFill>
                <a:latin typeface="Times New Roman" panose="02020603050405020304" pitchFamily="18" charset="0"/>
              </a:defRPr>
            </a:lvl2pPr>
            <a:lvl3pPr>
              <a:tabLst>
                <a:tab pos="341313" algn="l"/>
                <a:tab pos="681038" algn="l"/>
              </a:tabLst>
              <a:defRPr sz="2400">
                <a:solidFill>
                  <a:schemeClr val="tx1"/>
                </a:solidFill>
                <a:latin typeface="Times New Roman" panose="02020603050405020304" pitchFamily="18" charset="0"/>
              </a:defRPr>
            </a:lvl3pPr>
            <a:lvl4pPr>
              <a:tabLst>
                <a:tab pos="341313" algn="l"/>
                <a:tab pos="681038" algn="l"/>
              </a:tabLst>
              <a:defRPr sz="2400">
                <a:solidFill>
                  <a:schemeClr val="tx1"/>
                </a:solidFill>
                <a:latin typeface="Times New Roman" panose="02020603050405020304" pitchFamily="18" charset="0"/>
              </a:defRPr>
            </a:lvl4pPr>
            <a:lvl5pPr>
              <a:tabLst>
                <a:tab pos="341313" algn="l"/>
                <a:tab pos="6810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41313" algn="l"/>
                <a:tab pos="6810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41313" algn="l"/>
                <a:tab pos="6810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41313" algn="l"/>
                <a:tab pos="6810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41313" algn="l"/>
                <a:tab pos="681038" algn="l"/>
              </a:tabLst>
              <a:defRPr sz="2400">
                <a:solidFill>
                  <a:schemeClr val="tx1"/>
                </a:solidFill>
                <a:latin typeface="Times New Roman" panose="02020603050405020304" pitchFamily="18" charset="0"/>
              </a:defRPr>
            </a:lvl9pPr>
          </a:lstStyle>
          <a:p>
            <a:r>
              <a:rPr lang="en-US" altLang="en-US" b="1">
                <a:latin typeface="Arial" panose="020B0604020202020204" pitchFamily="34" charset="0"/>
              </a:rPr>
              <a:t>Initialization</a:t>
            </a:r>
          </a:p>
          <a:p>
            <a:r>
              <a:rPr lang="en-US" altLang="en-US">
                <a:latin typeface="Arial" panose="020B0604020202020204" pitchFamily="34" charset="0"/>
                <a:sym typeface="Symbol" panose="05050102010706020507" pitchFamily="18" charset="2"/>
              </a:rPr>
              <a:t>	a. Pick a vertex </a:t>
            </a:r>
            <a:r>
              <a:rPr lang="en-US" altLang="en-US" b="1" i="1">
                <a:sym typeface="Symbol" panose="05050102010706020507" pitchFamily="18" charset="2"/>
              </a:rPr>
              <a:t>r</a:t>
            </a:r>
            <a:r>
              <a:rPr lang="en-US" altLang="en-US">
                <a:latin typeface="Arial" panose="020B0604020202020204" pitchFamily="34" charset="0"/>
                <a:sym typeface="Symbol" panose="05050102010706020507" pitchFamily="18" charset="2"/>
              </a:rPr>
              <a:t> to be the root</a:t>
            </a:r>
          </a:p>
          <a:p>
            <a:r>
              <a:rPr lang="en-US" altLang="en-US">
                <a:latin typeface="Arial" panose="020B0604020202020204" pitchFamily="34" charset="0"/>
                <a:sym typeface="Symbol" panose="05050102010706020507" pitchFamily="18" charset="2"/>
              </a:rPr>
              <a:t> 	b. Set </a:t>
            </a:r>
            <a:r>
              <a:rPr lang="en-US" altLang="en-US" b="1" i="1">
                <a:sym typeface="Symbol" panose="05050102010706020507" pitchFamily="18" charset="2"/>
              </a:rPr>
              <a:t>D</a:t>
            </a:r>
            <a:r>
              <a:rPr lang="en-US" altLang="en-US">
                <a:sym typeface="Symbol" panose="05050102010706020507" pitchFamily="18" charset="2"/>
              </a:rPr>
              <a:t>(</a:t>
            </a:r>
            <a:r>
              <a:rPr lang="en-US" altLang="en-US" b="1" i="1">
                <a:sym typeface="Symbol" panose="05050102010706020507" pitchFamily="18" charset="2"/>
              </a:rPr>
              <a:t>r</a:t>
            </a:r>
            <a:r>
              <a:rPr lang="en-US" altLang="en-US">
                <a:sym typeface="Symbol" panose="05050102010706020507" pitchFamily="18" charset="2"/>
              </a:rPr>
              <a:t>)</a:t>
            </a:r>
            <a:r>
              <a:rPr lang="en-US" altLang="en-US" b="1" i="1">
                <a:sym typeface="Symbol" panose="05050102010706020507" pitchFamily="18" charset="2"/>
              </a:rPr>
              <a:t> = 0, parent</a:t>
            </a:r>
            <a:r>
              <a:rPr lang="en-US" altLang="en-US">
                <a:sym typeface="Symbol" panose="05050102010706020507" pitchFamily="18" charset="2"/>
              </a:rPr>
              <a:t>(</a:t>
            </a:r>
            <a:r>
              <a:rPr lang="en-US" altLang="en-US" b="1" i="1">
                <a:sym typeface="Symbol" panose="05050102010706020507" pitchFamily="18" charset="2"/>
              </a:rPr>
              <a:t>r</a:t>
            </a:r>
            <a:r>
              <a:rPr lang="en-US" altLang="en-US">
                <a:sym typeface="Symbol" panose="05050102010706020507" pitchFamily="18" charset="2"/>
              </a:rPr>
              <a:t>)</a:t>
            </a:r>
            <a:r>
              <a:rPr lang="en-US" altLang="en-US" b="1" i="1">
                <a:sym typeface="Symbol" panose="05050102010706020507" pitchFamily="18" charset="2"/>
              </a:rPr>
              <a:t> = null</a:t>
            </a:r>
            <a:endParaRPr lang="en-US" altLang="en-US">
              <a:latin typeface="Arial" panose="020B0604020202020204" pitchFamily="34" charset="0"/>
              <a:sym typeface="Symbol" panose="05050102010706020507" pitchFamily="18" charset="2"/>
            </a:endParaRPr>
          </a:p>
          <a:p>
            <a:r>
              <a:rPr lang="en-US" altLang="en-US">
                <a:latin typeface="Arial" panose="020B0604020202020204" pitchFamily="34" charset="0"/>
              </a:rPr>
              <a:t>	c. For all vertices </a:t>
            </a:r>
            <a:r>
              <a:rPr lang="en-US" altLang="en-US" b="1" i="1"/>
              <a:t>v </a:t>
            </a:r>
            <a:r>
              <a:rPr lang="en-US" altLang="en-US" b="1">
                <a:sym typeface="Symbol" panose="05050102010706020507" pitchFamily="18" charset="2"/>
              </a:rPr>
              <a:t></a:t>
            </a:r>
            <a:r>
              <a:rPr lang="en-US" altLang="en-US" b="1" i="1">
                <a:sym typeface="Symbol" panose="05050102010706020507" pitchFamily="18" charset="2"/>
              </a:rPr>
              <a:t> V</a:t>
            </a:r>
            <a:r>
              <a:rPr lang="en-US" altLang="en-US">
                <a:latin typeface="Arial" panose="020B0604020202020204" pitchFamily="34" charset="0"/>
                <a:sym typeface="Symbol" panose="05050102010706020507" pitchFamily="18" charset="2"/>
              </a:rPr>
              <a:t>,</a:t>
            </a:r>
            <a:r>
              <a:rPr lang="en-US" altLang="en-US">
                <a:latin typeface="Arial" panose="020B0604020202020204" pitchFamily="34" charset="0"/>
              </a:rPr>
              <a:t> </a:t>
            </a:r>
            <a:r>
              <a:rPr lang="en-US" altLang="en-US" b="1" i="1"/>
              <a:t>v </a:t>
            </a:r>
            <a:r>
              <a:rPr lang="en-US" altLang="en-US" b="1" i="1">
                <a:sym typeface="Symbol" panose="05050102010706020507" pitchFamily="18" charset="2"/>
              </a:rPr>
              <a:t> r</a:t>
            </a:r>
            <a:r>
              <a:rPr lang="en-US" altLang="en-US">
                <a:latin typeface="Arial" panose="020B0604020202020204" pitchFamily="34" charset="0"/>
                <a:sym typeface="Symbol" panose="05050102010706020507" pitchFamily="18" charset="2"/>
              </a:rPr>
              <a:t>, set </a:t>
            </a:r>
            <a:r>
              <a:rPr lang="en-US" altLang="en-US" b="1" i="1">
                <a:sym typeface="Symbol" panose="05050102010706020507" pitchFamily="18" charset="2"/>
              </a:rPr>
              <a:t>D</a:t>
            </a:r>
            <a:r>
              <a:rPr lang="en-US" altLang="en-US">
                <a:sym typeface="Symbol" panose="05050102010706020507" pitchFamily="18" charset="2"/>
              </a:rPr>
              <a:t>(</a:t>
            </a:r>
            <a:r>
              <a:rPr lang="en-US" altLang="en-US" b="1" i="1">
                <a:sym typeface="Symbol" panose="05050102010706020507" pitchFamily="18" charset="2"/>
              </a:rPr>
              <a:t>v</a:t>
            </a:r>
            <a:r>
              <a:rPr lang="en-US" altLang="en-US">
                <a:sym typeface="Symbol" panose="05050102010706020507" pitchFamily="18" charset="2"/>
              </a:rPr>
              <a:t>)</a:t>
            </a:r>
            <a:r>
              <a:rPr lang="en-US" altLang="en-US" b="1" i="1">
                <a:sym typeface="Symbol" panose="05050102010706020507" pitchFamily="18" charset="2"/>
              </a:rPr>
              <a:t> = </a:t>
            </a:r>
            <a:endParaRPr lang="en-US" altLang="en-US">
              <a:latin typeface="Arial" panose="020B0604020202020204" pitchFamily="34" charset="0"/>
              <a:sym typeface="Symbol" panose="05050102010706020507" pitchFamily="18" charset="2"/>
            </a:endParaRPr>
          </a:p>
          <a:p>
            <a:r>
              <a:rPr lang="en-US" altLang="en-US">
                <a:latin typeface="Arial" panose="020B0604020202020204" pitchFamily="34" charset="0"/>
                <a:sym typeface="Symbol" panose="05050102010706020507" pitchFamily="18" charset="2"/>
              </a:rPr>
              <a:t>	</a:t>
            </a:r>
            <a:r>
              <a:rPr lang="en-US" altLang="en-US">
                <a:latin typeface="Arial" panose="020B0604020202020204" pitchFamily="34" charset="0"/>
              </a:rPr>
              <a:t>d. Insert all vertices into priority queue </a:t>
            </a:r>
            <a:r>
              <a:rPr lang="en-US" altLang="en-US" b="1" i="1"/>
              <a:t>P</a:t>
            </a:r>
            <a:r>
              <a:rPr lang="en-US" altLang="en-US">
                <a:latin typeface="Arial" panose="020B0604020202020204" pitchFamily="34" charset="0"/>
              </a:rPr>
              <a:t>, </a:t>
            </a:r>
          </a:p>
          <a:p>
            <a:r>
              <a:rPr lang="en-US" altLang="en-US">
                <a:latin typeface="Arial" panose="020B0604020202020204" pitchFamily="34" charset="0"/>
              </a:rPr>
              <a:t>	    using distances as the keys</a:t>
            </a:r>
          </a:p>
        </p:txBody>
      </p:sp>
      <p:grpSp>
        <p:nvGrpSpPr>
          <p:cNvPr id="44039" name="Group 7">
            <a:extLst>
              <a:ext uri="{FF2B5EF4-FFF2-40B4-BE49-F238E27FC236}">
                <a16:creationId xmlns:a16="http://schemas.microsoft.com/office/drawing/2014/main" id="{CA19A79F-AE83-4977-B286-40486B5BDC0A}"/>
              </a:ext>
            </a:extLst>
          </p:cNvPr>
          <p:cNvGrpSpPr>
            <a:grpSpLocks/>
          </p:cNvGrpSpPr>
          <p:nvPr/>
        </p:nvGrpSpPr>
        <p:grpSpPr bwMode="auto">
          <a:xfrm>
            <a:off x="1143000" y="3962400"/>
            <a:ext cx="2438400" cy="2057400"/>
            <a:chOff x="2160" y="1344"/>
            <a:chExt cx="1536" cy="1296"/>
          </a:xfrm>
        </p:grpSpPr>
        <p:sp>
          <p:nvSpPr>
            <p:cNvPr id="44040" name="Oval 8">
              <a:extLst>
                <a:ext uri="{FF2B5EF4-FFF2-40B4-BE49-F238E27FC236}">
                  <a16:creationId xmlns:a16="http://schemas.microsoft.com/office/drawing/2014/main" id="{EFAF5072-2E07-4353-B984-93A7B4BA880B}"/>
                </a:ext>
              </a:extLst>
            </p:cNvPr>
            <p:cNvSpPr>
              <a:spLocks noChangeArrowheads="1"/>
            </p:cNvSpPr>
            <p:nvPr/>
          </p:nvSpPr>
          <p:spPr bwMode="auto">
            <a:xfrm>
              <a:off x="2160" y="1584"/>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44041" name="Oval 9">
              <a:extLst>
                <a:ext uri="{FF2B5EF4-FFF2-40B4-BE49-F238E27FC236}">
                  <a16:creationId xmlns:a16="http://schemas.microsoft.com/office/drawing/2014/main" id="{2718D1A5-3038-4FF9-8AFC-10E70CA90833}"/>
                </a:ext>
              </a:extLst>
            </p:cNvPr>
            <p:cNvSpPr>
              <a:spLocks noChangeArrowheads="1"/>
            </p:cNvSpPr>
            <p:nvPr/>
          </p:nvSpPr>
          <p:spPr bwMode="auto">
            <a:xfrm>
              <a:off x="2304" y="2400"/>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44042" name="Oval 10">
              <a:extLst>
                <a:ext uri="{FF2B5EF4-FFF2-40B4-BE49-F238E27FC236}">
                  <a16:creationId xmlns:a16="http://schemas.microsoft.com/office/drawing/2014/main" id="{50B39553-AD94-480E-8FAF-149F1CE213D3}"/>
                </a:ext>
              </a:extLst>
            </p:cNvPr>
            <p:cNvSpPr>
              <a:spLocks noChangeArrowheads="1"/>
            </p:cNvSpPr>
            <p:nvPr/>
          </p:nvSpPr>
          <p:spPr bwMode="auto">
            <a:xfrm>
              <a:off x="3216" y="2256"/>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44043" name="Oval 11">
              <a:extLst>
                <a:ext uri="{FF2B5EF4-FFF2-40B4-BE49-F238E27FC236}">
                  <a16:creationId xmlns:a16="http://schemas.microsoft.com/office/drawing/2014/main" id="{F0B496F4-637E-4B43-A4C8-6D020745DF75}"/>
                </a:ext>
              </a:extLst>
            </p:cNvPr>
            <p:cNvSpPr>
              <a:spLocks noChangeArrowheads="1"/>
            </p:cNvSpPr>
            <p:nvPr/>
          </p:nvSpPr>
          <p:spPr bwMode="auto">
            <a:xfrm>
              <a:off x="2640" y="1728"/>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44044" name="Oval 12">
              <a:extLst>
                <a:ext uri="{FF2B5EF4-FFF2-40B4-BE49-F238E27FC236}">
                  <a16:creationId xmlns:a16="http://schemas.microsoft.com/office/drawing/2014/main" id="{24F53F7C-3722-4D46-9FD3-47960A369378}"/>
                </a:ext>
              </a:extLst>
            </p:cNvPr>
            <p:cNvSpPr>
              <a:spLocks noChangeArrowheads="1"/>
            </p:cNvSpPr>
            <p:nvPr/>
          </p:nvSpPr>
          <p:spPr bwMode="auto">
            <a:xfrm>
              <a:off x="3456" y="1392"/>
              <a:ext cx="240" cy="24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44045" name="AutoShape 13">
              <a:extLst>
                <a:ext uri="{FF2B5EF4-FFF2-40B4-BE49-F238E27FC236}">
                  <a16:creationId xmlns:a16="http://schemas.microsoft.com/office/drawing/2014/main" id="{BE62B8EF-3055-4D86-8C25-BB0F9E8ACDE5}"/>
                </a:ext>
              </a:extLst>
            </p:cNvPr>
            <p:cNvCxnSpPr>
              <a:cxnSpLocks noChangeShapeType="1"/>
              <a:stCxn id="44040" idx="7"/>
              <a:endCxn id="44044" idx="2"/>
            </p:cNvCxnSpPr>
            <p:nvPr/>
          </p:nvCxnSpPr>
          <p:spPr bwMode="auto">
            <a:xfrm flipV="1">
              <a:off x="2365" y="1512"/>
              <a:ext cx="1091" cy="1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4">
              <a:extLst>
                <a:ext uri="{FF2B5EF4-FFF2-40B4-BE49-F238E27FC236}">
                  <a16:creationId xmlns:a16="http://schemas.microsoft.com/office/drawing/2014/main" id="{92A5B914-9739-40D1-90A5-B7FE6D40EA3F}"/>
                </a:ext>
              </a:extLst>
            </p:cNvPr>
            <p:cNvCxnSpPr>
              <a:cxnSpLocks noChangeShapeType="1"/>
              <a:stCxn id="44043" idx="6"/>
              <a:endCxn id="44044" idx="3"/>
            </p:cNvCxnSpPr>
            <p:nvPr/>
          </p:nvCxnSpPr>
          <p:spPr bwMode="auto">
            <a:xfrm flipV="1">
              <a:off x="2880" y="1597"/>
              <a:ext cx="611" cy="25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5">
              <a:extLst>
                <a:ext uri="{FF2B5EF4-FFF2-40B4-BE49-F238E27FC236}">
                  <a16:creationId xmlns:a16="http://schemas.microsoft.com/office/drawing/2014/main" id="{478C4C2D-8D21-4B8D-A908-FC9AD3831C5E}"/>
                </a:ext>
              </a:extLst>
            </p:cNvPr>
            <p:cNvCxnSpPr>
              <a:cxnSpLocks noChangeShapeType="1"/>
              <a:stCxn id="44040" idx="4"/>
              <a:endCxn id="44041" idx="0"/>
            </p:cNvCxnSpPr>
            <p:nvPr/>
          </p:nvCxnSpPr>
          <p:spPr bwMode="auto">
            <a:xfrm>
              <a:off x="2280" y="1824"/>
              <a:ext cx="144" cy="5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8" name="AutoShape 16">
              <a:extLst>
                <a:ext uri="{FF2B5EF4-FFF2-40B4-BE49-F238E27FC236}">
                  <a16:creationId xmlns:a16="http://schemas.microsoft.com/office/drawing/2014/main" id="{30A74CA3-DB36-4E8D-AE57-C5640716C012}"/>
                </a:ext>
              </a:extLst>
            </p:cNvPr>
            <p:cNvCxnSpPr>
              <a:cxnSpLocks noChangeShapeType="1"/>
              <a:stCxn id="44040" idx="5"/>
              <a:endCxn id="44043" idx="2"/>
            </p:cNvCxnSpPr>
            <p:nvPr/>
          </p:nvCxnSpPr>
          <p:spPr bwMode="auto">
            <a:xfrm>
              <a:off x="2365" y="1789"/>
              <a:ext cx="275" cy="5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9" name="AutoShape 17">
              <a:extLst>
                <a:ext uri="{FF2B5EF4-FFF2-40B4-BE49-F238E27FC236}">
                  <a16:creationId xmlns:a16="http://schemas.microsoft.com/office/drawing/2014/main" id="{C16BD649-5922-4F6A-AE8B-13A7B0680B62}"/>
                </a:ext>
              </a:extLst>
            </p:cNvPr>
            <p:cNvCxnSpPr>
              <a:cxnSpLocks noChangeShapeType="1"/>
              <a:stCxn id="44041" idx="7"/>
              <a:endCxn id="44043" idx="3"/>
            </p:cNvCxnSpPr>
            <p:nvPr/>
          </p:nvCxnSpPr>
          <p:spPr bwMode="auto">
            <a:xfrm flipV="1">
              <a:off x="2509" y="1933"/>
              <a:ext cx="166" cy="50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0" name="AutoShape 18">
              <a:extLst>
                <a:ext uri="{FF2B5EF4-FFF2-40B4-BE49-F238E27FC236}">
                  <a16:creationId xmlns:a16="http://schemas.microsoft.com/office/drawing/2014/main" id="{0A0FB578-A796-4CC1-B4F1-F9A5DA7B6363}"/>
                </a:ext>
              </a:extLst>
            </p:cNvPr>
            <p:cNvCxnSpPr>
              <a:cxnSpLocks noChangeShapeType="1"/>
              <a:stCxn id="44043" idx="5"/>
              <a:endCxn id="44042" idx="1"/>
            </p:cNvCxnSpPr>
            <p:nvPr/>
          </p:nvCxnSpPr>
          <p:spPr bwMode="auto">
            <a:xfrm>
              <a:off x="2845" y="1933"/>
              <a:ext cx="406" cy="358"/>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1" name="AutoShape 19">
              <a:extLst>
                <a:ext uri="{FF2B5EF4-FFF2-40B4-BE49-F238E27FC236}">
                  <a16:creationId xmlns:a16="http://schemas.microsoft.com/office/drawing/2014/main" id="{59A75E88-C379-44A5-A4FD-4BA55C4E67F1}"/>
                </a:ext>
              </a:extLst>
            </p:cNvPr>
            <p:cNvCxnSpPr>
              <a:cxnSpLocks noChangeShapeType="1"/>
              <a:stCxn id="44044" idx="4"/>
              <a:endCxn id="44042" idx="0"/>
            </p:cNvCxnSpPr>
            <p:nvPr/>
          </p:nvCxnSpPr>
          <p:spPr bwMode="auto">
            <a:xfrm flipH="1">
              <a:off x="3336" y="1632"/>
              <a:ext cx="240" cy="624"/>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2" name="AutoShape 20">
              <a:extLst>
                <a:ext uri="{FF2B5EF4-FFF2-40B4-BE49-F238E27FC236}">
                  <a16:creationId xmlns:a16="http://schemas.microsoft.com/office/drawing/2014/main" id="{11D16D7C-B2C4-4BB8-81F6-B993BE1CB086}"/>
                </a:ext>
              </a:extLst>
            </p:cNvPr>
            <p:cNvCxnSpPr>
              <a:cxnSpLocks noChangeShapeType="1"/>
              <a:stCxn id="44042" idx="2"/>
              <a:endCxn id="44041" idx="6"/>
            </p:cNvCxnSpPr>
            <p:nvPr/>
          </p:nvCxnSpPr>
          <p:spPr bwMode="auto">
            <a:xfrm flipH="1">
              <a:off x="2544" y="2376"/>
              <a:ext cx="672" cy="14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53" name="Text Box 21">
              <a:extLst>
                <a:ext uri="{FF2B5EF4-FFF2-40B4-BE49-F238E27FC236}">
                  <a16:creationId xmlns:a16="http://schemas.microsoft.com/office/drawing/2014/main" id="{3F92039B-8B55-4192-92FA-9B5835144C72}"/>
                </a:ext>
              </a:extLst>
            </p:cNvPr>
            <p:cNvSpPr txBox="1">
              <a:spLocks noChangeArrowheads="1"/>
            </p:cNvSpPr>
            <p:nvPr/>
          </p:nvSpPr>
          <p:spPr bwMode="auto">
            <a:xfrm>
              <a:off x="2438" y="161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44054" name="Text Box 22">
              <a:extLst>
                <a:ext uri="{FF2B5EF4-FFF2-40B4-BE49-F238E27FC236}">
                  <a16:creationId xmlns:a16="http://schemas.microsoft.com/office/drawing/2014/main" id="{510FC662-B8BB-4BCB-B435-F8FE5FFF13FE}"/>
                </a:ext>
              </a:extLst>
            </p:cNvPr>
            <p:cNvSpPr txBox="1">
              <a:spLocks noChangeArrowheads="1"/>
            </p:cNvSpPr>
            <p:nvPr/>
          </p:nvSpPr>
          <p:spPr bwMode="auto">
            <a:xfrm>
              <a:off x="2448" y="197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44055" name="Text Box 23">
              <a:extLst>
                <a:ext uri="{FF2B5EF4-FFF2-40B4-BE49-F238E27FC236}">
                  <a16:creationId xmlns:a16="http://schemas.microsoft.com/office/drawing/2014/main" id="{8163D2E2-C7F3-46F8-A7FF-C011B2A22D5E}"/>
                </a:ext>
              </a:extLst>
            </p:cNvPr>
            <p:cNvSpPr txBox="1">
              <a:spLocks noChangeArrowheads="1"/>
            </p:cNvSpPr>
            <p:nvPr/>
          </p:nvSpPr>
          <p:spPr bwMode="auto">
            <a:xfrm>
              <a:off x="2172" y="197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44056" name="Text Box 24">
              <a:extLst>
                <a:ext uri="{FF2B5EF4-FFF2-40B4-BE49-F238E27FC236}">
                  <a16:creationId xmlns:a16="http://schemas.microsoft.com/office/drawing/2014/main" id="{99038576-FFD1-45FD-A6AE-714202E22627}"/>
                </a:ext>
              </a:extLst>
            </p:cNvPr>
            <p:cNvSpPr txBox="1">
              <a:spLocks noChangeArrowheads="1"/>
            </p:cNvSpPr>
            <p:nvPr/>
          </p:nvSpPr>
          <p:spPr bwMode="auto">
            <a:xfrm>
              <a:off x="2780" y="134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44057" name="Text Box 25">
              <a:extLst>
                <a:ext uri="{FF2B5EF4-FFF2-40B4-BE49-F238E27FC236}">
                  <a16:creationId xmlns:a16="http://schemas.microsoft.com/office/drawing/2014/main" id="{7A9C3740-F609-489F-A3C5-99A75669006B}"/>
                </a:ext>
              </a:extLst>
            </p:cNvPr>
            <p:cNvSpPr txBox="1">
              <a:spLocks noChangeArrowheads="1"/>
            </p:cNvSpPr>
            <p:nvPr/>
          </p:nvSpPr>
          <p:spPr bwMode="auto">
            <a:xfrm>
              <a:off x="2972" y="159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44058" name="Text Box 26">
              <a:extLst>
                <a:ext uri="{FF2B5EF4-FFF2-40B4-BE49-F238E27FC236}">
                  <a16:creationId xmlns:a16="http://schemas.microsoft.com/office/drawing/2014/main" id="{078BD731-31CF-4FCB-BE32-DF501AD55082}"/>
                </a:ext>
              </a:extLst>
            </p:cNvPr>
            <p:cNvSpPr txBox="1">
              <a:spLocks noChangeArrowheads="1"/>
            </p:cNvSpPr>
            <p:nvPr/>
          </p:nvSpPr>
          <p:spPr bwMode="auto">
            <a:xfrm>
              <a:off x="2972" y="188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44059" name="Text Box 27">
              <a:extLst>
                <a:ext uri="{FF2B5EF4-FFF2-40B4-BE49-F238E27FC236}">
                  <a16:creationId xmlns:a16="http://schemas.microsoft.com/office/drawing/2014/main" id="{79A5BA8A-CD95-4C5B-A987-D3FEA4B18C81}"/>
                </a:ext>
              </a:extLst>
            </p:cNvPr>
            <p:cNvSpPr txBox="1">
              <a:spLocks noChangeArrowheads="1"/>
            </p:cNvSpPr>
            <p:nvPr/>
          </p:nvSpPr>
          <p:spPr bwMode="auto">
            <a:xfrm>
              <a:off x="2780" y="2265"/>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44060" name="Text Box 28">
              <a:extLst>
                <a:ext uri="{FF2B5EF4-FFF2-40B4-BE49-F238E27FC236}">
                  <a16:creationId xmlns:a16="http://schemas.microsoft.com/office/drawing/2014/main" id="{F5C0BC38-5C7C-438C-A640-2D591E6029D6}"/>
                </a:ext>
              </a:extLst>
            </p:cNvPr>
            <p:cNvSpPr txBox="1">
              <a:spLocks noChangeArrowheads="1"/>
            </p:cNvSpPr>
            <p:nvPr/>
          </p:nvSpPr>
          <p:spPr bwMode="auto">
            <a:xfrm>
              <a:off x="3456" y="188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grpSp>
      <p:grpSp>
        <p:nvGrpSpPr>
          <p:cNvPr id="44082" name="Group 50">
            <a:extLst>
              <a:ext uri="{FF2B5EF4-FFF2-40B4-BE49-F238E27FC236}">
                <a16:creationId xmlns:a16="http://schemas.microsoft.com/office/drawing/2014/main" id="{1846D522-DA34-414C-B60E-D76C33465785}"/>
              </a:ext>
            </a:extLst>
          </p:cNvPr>
          <p:cNvGrpSpPr>
            <a:grpSpLocks/>
          </p:cNvGrpSpPr>
          <p:nvPr/>
        </p:nvGrpSpPr>
        <p:grpSpPr bwMode="auto">
          <a:xfrm>
            <a:off x="4267200" y="4394200"/>
            <a:ext cx="1819275" cy="939800"/>
            <a:chOff x="2976" y="2816"/>
            <a:chExt cx="1146" cy="592"/>
          </a:xfrm>
        </p:grpSpPr>
        <p:grpSp>
          <p:nvGrpSpPr>
            <p:cNvPr id="44080" name="Group 48">
              <a:extLst>
                <a:ext uri="{FF2B5EF4-FFF2-40B4-BE49-F238E27FC236}">
                  <a16:creationId xmlns:a16="http://schemas.microsoft.com/office/drawing/2014/main" id="{95E66FE3-788C-4B97-AA58-C066267B19CD}"/>
                </a:ext>
              </a:extLst>
            </p:cNvPr>
            <p:cNvGrpSpPr>
              <a:grpSpLocks/>
            </p:cNvGrpSpPr>
            <p:nvPr/>
          </p:nvGrpSpPr>
          <p:grpSpPr bwMode="auto">
            <a:xfrm>
              <a:off x="2976" y="2816"/>
              <a:ext cx="1146" cy="294"/>
              <a:chOff x="2976" y="2816"/>
              <a:chExt cx="1146" cy="294"/>
            </a:xfrm>
          </p:grpSpPr>
          <p:sp>
            <p:nvSpPr>
              <p:cNvPr id="44063" name="Text Box 31">
                <a:extLst>
                  <a:ext uri="{FF2B5EF4-FFF2-40B4-BE49-F238E27FC236}">
                    <a16:creationId xmlns:a16="http://schemas.microsoft.com/office/drawing/2014/main" id="{92384FD5-1473-44B1-836A-178B27BBDACD}"/>
                  </a:ext>
                </a:extLst>
              </p:cNvPr>
              <p:cNvSpPr txBox="1">
                <a:spLocks noChangeArrowheads="1"/>
              </p:cNvSpPr>
              <p:nvPr/>
            </p:nvSpPr>
            <p:spPr bwMode="auto">
              <a:xfrm>
                <a:off x="2976" y="2816"/>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e</a:t>
                </a:r>
              </a:p>
            </p:txBody>
          </p:sp>
          <p:sp>
            <p:nvSpPr>
              <p:cNvPr id="44064" name="Text Box 32">
                <a:extLst>
                  <a:ext uri="{FF2B5EF4-FFF2-40B4-BE49-F238E27FC236}">
                    <a16:creationId xmlns:a16="http://schemas.microsoft.com/office/drawing/2014/main" id="{267D450A-B1DB-4CCD-8E9E-1274E6D78285}"/>
                  </a:ext>
                </a:extLst>
              </p:cNvPr>
              <p:cNvSpPr txBox="1">
                <a:spLocks noChangeArrowheads="1"/>
              </p:cNvSpPr>
              <p:nvPr/>
            </p:nvSpPr>
            <p:spPr bwMode="auto">
              <a:xfrm>
                <a:off x="3207" y="2816"/>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sp>
            <p:nvSpPr>
              <p:cNvPr id="44065" name="Text Box 33">
                <a:extLst>
                  <a:ext uri="{FF2B5EF4-FFF2-40B4-BE49-F238E27FC236}">
                    <a16:creationId xmlns:a16="http://schemas.microsoft.com/office/drawing/2014/main" id="{5D4D6EC6-325E-4924-9A69-F1827338BA91}"/>
                  </a:ext>
                </a:extLst>
              </p:cNvPr>
              <p:cNvSpPr txBox="1">
                <a:spLocks noChangeArrowheads="1"/>
              </p:cNvSpPr>
              <p:nvPr/>
            </p:nvSpPr>
            <p:spPr bwMode="auto">
              <a:xfrm>
                <a:off x="3435" y="2816"/>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44066" name="Text Box 34">
                <a:extLst>
                  <a:ext uri="{FF2B5EF4-FFF2-40B4-BE49-F238E27FC236}">
                    <a16:creationId xmlns:a16="http://schemas.microsoft.com/office/drawing/2014/main" id="{174D2964-8209-494B-8EF7-7143631153D9}"/>
                  </a:ext>
                </a:extLst>
              </p:cNvPr>
              <p:cNvSpPr txBox="1">
                <a:spLocks noChangeArrowheads="1"/>
              </p:cNvSpPr>
              <p:nvPr/>
            </p:nvSpPr>
            <p:spPr bwMode="auto">
              <a:xfrm>
                <a:off x="3664" y="2816"/>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44067" name="Text Box 35">
                <a:extLst>
                  <a:ext uri="{FF2B5EF4-FFF2-40B4-BE49-F238E27FC236}">
                    <a16:creationId xmlns:a16="http://schemas.microsoft.com/office/drawing/2014/main" id="{D8938CD7-88FE-46F0-962D-F25DFAA727B7}"/>
                  </a:ext>
                </a:extLst>
              </p:cNvPr>
              <p:cNvSpPr txBox="1">
                <a:spLocks noChangeArrowheads="1"/>
              </p:cNvSpPr>
              <p:nvPr/>
            </p:nvSpPr>
            <p:spPr bwMode="auto">
              <a:xfrm>
                <a:off x="3893" y="2816"/>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d</a:t>
                </a:r>
              </a:p>
            </p:txBody>
          </p:sp>
        </p:grpSp>
        <p:grpSp>
          <p:nvGrpSpPr>
            <p:cNvPr id="44081" name="Group 49">
              <a:extLst>
                <a:ext uri="{FF2B5EF4-FFF2-40B4-BE49-F238E27FC236}">
                  <a16:creationId xmlns:a16="http://schemas.microsoft.com/office/drawing/2014/main" id="{A17167C6-6D4D-4556-93D0-D45563854F1F}"/>
                </a:ext>
              </a:extLst>
            </p:cNvPr>
            <p:cNvGrpSpPr>
              <a:grpSpLocks/>
            </p:cNvGrpSpPr>
            <p:nvPr/>
          </p:nvGrpSpPr>
          <p:grpSpPr bwMode="auto">
            <a:xfrm>
              <a:off x="2976" y="3114"/>
              <a:ext cx="1146" cy="294"/>
              <a:chOff x="2976" y="3114"/>
              <a:chExt cx="1146" cy="294"/>
            </a:xfrm>
          </p:grpSpPr>
          <p:sp>
            <p:nvSpPr>
              <p:cNvPr id="44072" name="Text Box 40">
                <a:extLst>
                  <a:ext uri="{FF2B5EF4-FFF2-40B4-BE49-F238E27FC236}">
                    <a16:creationId xmlns:a16="http://schemas.microsoft.com/office/drawing/2014/main" id="{E911B485-C5C4-4367-A6A6-79257A413FB3}"/>
                  </a:ext>
                </a:extLst>
              </p:cNvPr>
              <p:cNvSpPr txBox="1">
                <a:spLocks noChangeArrowheads="1"/>
              </p:cNvSpPr>
              <p:nvPr/>
            </p:nvSpPr>
            <p:spPr bwMode="auto">
              <a:xfrm>
                <a:off x="2976" y="3114"/>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0</a:t>
                </a:r>
              </a:p>
            </p:txBody>
          </p:sp>
          <p:sp>
            <p:nvSpPr>
              <p:cNvPr id="44073" name="Text Box 41">
                <a:extLst>
                  <a:ext uri="{FF2B5EF4-FFF2-40B4-BE49-F238E27FC236}">
                    <a16:creationId xmlns:a16="http://schemas.microsoft.com/office/drawing/2014/main" id="{971233FB-B395-4D03-BB9B-CBB9FFE4672B}"/>
                  </a:ext>
                </a:extLst>
              </p:cNvPr>
              <p:cNvSpPr txBox="1">
                <a:spLocks noChangeArrowheads="1"/>
              </p:cNvSpPr>
              <p:nvPr/>
            </p:nvSpPr>
            <p:spPr bwMode="auto">
              <a:xfrm>
                <a:off x="3207" y="3114"/>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44074" name="Text Box 42">
                <a:extLst>
                  <a:ext uri="{FF2B5EF4-FFF2-40B4-BE49-F238E27FC236}">
                    <a16:creationId xmlns:a16="http://schemas.microsoft.com/office/drawing/2014/main" id="{EF8816E4-EB60-4447-9EA6-DB8F69F65A17}"/>
                  </a:ext>
                </a:extLst>
              </p:cNvPr>
              <p:cNvSpPr txBox="1">
                <a:spLocks noChangeArrowheads="1"/>
              </p:cNvSpPr>
              <p:nvPr/>
            </p:nvSpPr>
            <p:spPr bwMode="auto">
              <a:xfrm>
                <a:off x="3435" y="3114"/>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44075" name="Text Box 43">
                <a:extLst>
                  <a:ext uri="{FF2B5EF4-FFF2-40B4-BE49-F238E27FC236}">
                    <a16:creationId xmlns:a16="http://schemas.microsoft.com/office/drawing/2014/main" id="{1FE148A7-B103-4995-8F17-5C85E5AC0296}"/>
                  </a:ext>
                </a:extLst>
              </p:cNvPr>
              <p:cNvSpPr txBox="1">
                <a:spLocks noChangeArrowheads="1"/>
              </p:cNvSpPr>
              <p:nvPr/>
            </p:nvSpPr>
            <p:spPr bwMode="auto">
              <a:xfrm>
                <a:off x="3664" y="3114"/>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44076" name="Text Box 44">
                <a:extLst>
                  <a:ext uri="{FF2B5EF4-FFF2-40B4-BE49-F238E27FC236}">
                    <a16:creationId xmlns:a16="http://schemas.microsoft.com/office/drawing/2014/main" id="{268DB40C-8289-4677-BF69-695B241AD4F4}"/>
                  </a:ext>
                </a:extLst>
              </p:cNvPr>
              <p:cNvSpPr txBox="1">
                <a:spLocks noChangeArrowheads="1"/>
              </p:cNvSpPr>
              <p:nvPr/>
            </p:nvSpPr>
            <p:spPr bwMode="auto">
              <a:xfrm>
                <a:off x="3893" y="3114"/>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grpSp>
      </p:grpSp>
      <p:sp>
        <p:nvSpPr>
          <p:cNvPr id="44083" name="Text Box 51">
            <a:extLst>
              <a:ext uri="{FF2B5EF4-FFF2-40B4-BE49-F238E27FC236}">
                <a16:creationId xmlns:a16="http://schemas.microsoft.com/office/drawing/2014/main" id="{E53CA015-885E-42C5-8302-37032C26A3F0}"/>
              </a:ext>
            </a:extLst>
          </p:cNvPr>
          <p:cNvSpPr txBox="1">
            <a:spLocks noChangeArrowheads="1"/>
          </p:cNvSpPr>
          <p:nvPr/>
        </p:nvSpPr>
        <p:spPr bwMode="auto">
          <a:xfrm>
            <a:off x="6611938" y="3886200"/>
            <a:ext cx="1846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EEF5BF-1C06-4952-A541-DB75F12A7EAA}"/>
              </a:ext>
            </a:extLst>
          </p:cNvPr>
          <p:cNvSpPr>
            <a:spLocks noGrp="1"/>
          </p:cNvSpPr>
          <p:nvPr>
            <p:ph type="ftr" sz="quarter" idx="10"/>
          </p:nvPr>
        </p:nvSpPr>
        <p:spPr/>
        <p:txBody>
          <a:bodyPr/>
          <a:lstStyle/>
          <a:p>
            <a:fld id="{99A8AC64-5280-4878-9BB1-39C21C283E67}" type="slidenum">
              <a:rPr lang="en-US" altLang="en-US"/>
              <a:pPr/>
              <a:t>116</a:t>
            </a:fld>
            <a:endParaRPr lang="en-US" altLang="en-US"/>
          </a:p>
        </p:txBody>
      </p:sp>
      <p:sp>
        <p:nvSpPr>
          <p:cNvPr id="118786" name="Rectangle 2">
            <a:extLst>
              <a:ext uri="{FF2B5EF4-FFF2-40B4-BE49-F238E27FC236}">
                <a16:creationId xmlns:a16="http://schemas.microsoft.com/office/drawing/2014/main" id="{E56B4CB0-D593-4EFC-89F3-C31C5577E9C3}"/>
              </a:ext>
            </a:extLst>
          </p:cNvPr>
          <p:cNvSpPr>
            <a:spLocks noGrp="1" noChangeArrowheads="1"/>
          </p:cNvSpPr>
          <p:nvPr>
            <p:ph type="title"/>
          </p:nvPr>
        </p:nvSpPr>
        <p:spPr/>
        <p:txBody>
          <a:bodyPr/>
          <a:lstStyle/>
          <a:p>
            <a:r>
              <a:rPr lang="en-US" altLang="en-US"/>
              <a:t>Prim’s Algorithm</a:t>
            </a:r>
          </a:p>
        </p:txBody>
      </p:sp>
      <p:sp>
        <p:nvSpPr>
          <p:cNvPr id="118790" name="Rectangle 6">
            <a:extLst>
              <a:ext uri="{FF2B5EF4-FFF2-40B4-BE49-F238E27FC236}">
                <a16:creationId xmlns:a16="http://schemas.microsoft.com/office/drawing/2014/main" id="{B7383684-967F-409B-AB8A-2E43F2138D48}"/>
              </a:ext>
            </a:extLst>
          </p:cNvPr>
          <p:cNvSpPr>
            <a:spLocks noChangeArrowheads="1"/>
          </p:cNvSpPr>
          <p:nvPr/>
        </p:nvSpPr>
        <p:spPr bwMode="auto">
          <a:xfrm>
            <a:off x="990600" y="1219200"/>
            <a:ext cx="7162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7575">
              <a:tabLst>
                <a:tab pos="227013" algn="l"/>
                <a:tab pos="568325" algn="l"/>
                <a:tab pos="1031875" algn="l"/>
                <a:tab pos="1258888" algn="l"/>
              </a:tabLst>
              <a:defRPr sz="2400">
                <a:solidFill>
                  <a:schemeClr val="tx1"/>
                </a:solidFill>
                <a:latin typeface="Times New Roman" panose="02020603050405020304" pitchFamily="18" charset="0"/>
              </a:defRPr>
            </a:lvl1pPr>
            <a:lvl2pPr defTabSz="917575">
              <a:tabLst>
                <a:tab pos="227013" algn="l"/>
                <a:tab pos="568325" algn="l"/>
                <a:tab pos="1031875" algn="l"/>
                <a:tab pos="1258888" algn="l"/>
              </a:tabLst>
              <a:defRPr sz="2400">
                <a:solidFill>
                  <a:schemeClr val="tx1"/>
                </a:solidFill>
                <a:latin typeface="Times New Roman" panose="02020603050405020304" pitchFamily="18" charset="0"/>
              </a:defRPr>
            </a:lvl2pPr>
            <a:lvl3pPr defTabSz="917575">
              <a:tabLst>
                <a:tab pos="227013" algn="l"/>
                <a:tab pos="568325" algn="l"/>
                <a:tab pos="1031875" algn="l"/>
                <a:tab pos="1258888" algn="l"/>
              </a:tabLst>
              <a:defRPr sz="2400">
                <a:solidFill>
                  <a:schemeClr val="tx1"/>
                </a:solidFill>
                <a:latin typeface="Times New Roman" panose="02020603050405020304" pitchFamily="18" charset="0"/>
              </a:defRPr>
            </a:lvl3pPr>
            <a:lvl4pPr defTabSz="917575">
              <a:tabLst>
                <a:tab pos="227013" algn="l"/>
                <a:tab pos="568325" algn="l"/>
                <a:tab pos="1031875" algn="l"/>
                <a:tab pos="1258888" algn="l"/>
              </a:tabLst>
              <a:defRPr sz="2400">
                <a:solidFill>
                  <a:schemeClr val="tx1"/>
                </a:solidFill>
                <a:latin typeface="Times New Roman" panose="02020603050405020304" pitchFamily="18" charset="0"/>
              </a:defRPr>
            </a:lvl4pPr>
            <a:lvl5pPr defTabSz="917575">
              <a:tabLst>
                <a:tab pos="227013" algn="l"/>
                <a:tab pos="568325" algn="l"/>
                <a:tab pos="1031875" algn="l"/>
                <a:tab pos="1258888" algn="l"/>
              </a:tabLst>
              <a:defRPr sz="2400">
                <a:solidFill>
                  <a:schemeClr val="tx1"/>
                </a:solidFill>
                <a:latin typeface="Times New Roman" panose="02020603050405020304" pitchFamily="18" charset="0"/>
              </a:defRPr>
            </a:lvl5pPr>
            <a:lvl6pPr defTabSz="917575" eaLnBrk="0" fontAlgn="base" hangingPunct="0">
              <a:spcBef>
                <a:spcPct val="0"/>
              </a:spcBef>
              <a:spcAft>
                <a:spcPct val="0"/>
              </a:spcAft>
              <a:tabLst>
                <a:tab pos="227013" algn="l"/>
                <a:tab pos="568325" algn="l"/>
                <a:tab pos="1031875" algn="l"/>
                <a:tab pos="1258888" algn="l"/>
              </a:tabLst>
              <a:defRPr sz="2400">
                <a:solidFill>
                  <a:schemeClr val="tx1"/>
                </a:solidFill>
                <a:latin typeface="Times New Roman" panose="02020603050405020304" pitchFamily="18" charset="0"/>
              </a:defRPr>
            </a:lvl6pPr>
            <a:lvl7pPr defTabSz="917575" eaLnBrk="0" fontAlgn="base" hangingPunct="0">
              <a:spcBef>
                <a:spcPct val="0"/>
              </a:spcBef>
              <a:spcAft>
                <a:spcPct val="0"/>
              </a:spcAft>
              <a:tabLst>
                <a:tab pos="227013" algn="l"/>
                <a:tab pos="568325" algn="l"/>
                <a:tab pos="1031875" algn="l"/>
                <a:tab pos="1258888" algn="l"/>
              </a:tabLst>
              <a:defRPr sz="2400">
                <a:solidFill>
                  <a:schemeClr val="tx1"/>
                </a:solidFill>
                <a:latin typeface="Times New Roman" panose="02020603050405020304" pitchFamily="18" charset="0"/>
              </a:defRPr>
            </a:lvl7pPr>
            <a:lvl8pPr defTabSz="917575" eaLnBrk="0" fontAlgn="base" hangingPunct="0">
              <a:spcBef>
                <a:spcPct val="0"/>
              </a:spcBef>
              <a:spcAft>
                <a:spcPct val="0"/>
              </a:spcAft>
              <a:tabLst>
                <a:tab pos="227013" algn="l"/>
                <a:tab pos="568325" algn="l"/>
                <a:tab pos="1031875" algn="l"/>
                <a:tab pos="1258888" algn="l"/>
              </a:tabLst>
              <a:defRPr sz="2400">
                <a:solidFill>
                  <a:schemeClr val="tx1"/>
                </a:solidFill>
                <a:latin typeface="Times New Roman" panose="02020603050405020304" pitchFamily="18" charset="0"/>
              </a:defRPr>
            </a:lvl8pPr>
            <a:lvl9pPr defTabSz="917575" eaLnBrk="0" fontAlgn="base" hangingPunct="0">
              <a:spcBef>
                <a:spcPct val="0"/>
              </a:spcBef>
              <a:spcAft>
                <a:spcPct val="0"/>
              </a:spcAft>
              <a:tabLst>
                <a:tab pos="227013" algn="l"/>
                <a:tab pos="568325" algn="l"/>
                <a:tab pos="1031875" algn="l"/>
                <a:tab pos="1258888" algn="l"/>
              </a:tabLst>
              <a:defRPr sz="2400">
                <a:solidFill>
                  <a:schemeClr val="tx1"/>
                </a:solidFill>
                <a:latin typeface="Times New Roman" panose="02020603050405020304" pitchFamily="18" charset="0"/>
              </a:defRPr>
            </a:lvl9pPr>
          </a:lstStyle>
          <a:p>
            <a:r>
              <a:rPr lang="en-US" altLang="en-US" b="1">
                <a:latin typeface="Arial" panose="020B0604020202020204" pitchFamily="34" charset="0"/>
              </a:rPr>
              <a:t>While </a:t>
            </a:r>
            <a:r>
              <a:rPr lang="en-US" altLang="en-US" b="1" i="1"/>
              <a:t>P</a:t>
            </a:r>
            <a:r>
              <a:rPr lang="en-US" altLang="en-US" b="1">
                <a:latin typeface="Arial" panose="020B0604020202020204" pitchFamily="34" charset="0"/>
              </a:rPr>
              <a:t> is not empty:</a:t>
            </a:r>
          </a:p>
          <a:p>
            <a:endParaRPr lang="en-US" altLang="en-US" b="1">
              <a:latin typeface="Arial" panose="020B0604020202020204" pitchFamily="34" charset="0"/>
            </a:endParaRPr>
          </a:p>
          <a:p>
            <a:r>
              <a:rPr lang="en-US" altLang="en-US">
                <a:latin typeface="Arial" panose="020B0604020202020204" pitchFamily="34" charset="0"/>
              </a:rPr>
              <a:t>	1. Select the next vertex </a:t>
            </a:r>
            <a:r>
              <a:rPr lang="en-US" altLang="en-US" b="1" i="1"/>
              <a:t>u</a:t>
            </a:r>
            <a:r>
              <a:rPr lang="en-US" altLang="en-US">
                <a:latin typeface="Arial" panose="020B0604020202020204" pitchFamily="34" charset="0"/>
              </a:rPr>
              <a:t> to add to the tree</a:t>
            </a:r>
          </a:p>
          <a:p>
            <a:r>
              <a:rPr lang="en-US" altLang="en-US">
                <a:latin typeface="Arial" panose="020B0604020202020204" pitchFamily="34" charset="0"/>
              </a:rPr>
              <a:t>			</a:t>
            </a:r>
            <a:r>
              <a:rPr lang="en-US" altLang="en-US" b="1" i="1"/>
              <a:t>u = P.deleteMin</a:t>
            </a:r>
            <a:r>
              <a:rPr lang="en-US" altLang="en-US"/>
              <a:t>()</a:t>
            </a:r>
            <a:endParaRPr lang="en-US" altLang="en-US">
              <a:latin typeface="Arial" panose="020B0604020202020204" pitchFamily="34" charset="0"/>
            </a:endParaRPr>
          </a:p>
          <a:p>
            <a:endParaRPr lang="en-US" altLang="en-US">
              <a:latin typeface="Arial" panose="020B0604020202020204" pitchFamily="34" charset="0"/>
            </a:endParaRPr>
          </a:p>
          <a:p>
            <a:r>
              <a:rPr lang="en-US" altLang="en-US">
                <a:latin typeface="Arial" panose="020B0604020202020204" pitchFamily="34" charset="0"/>
              </a:rPr>
              <a:t>	2. Update the weight of each vertex </a:t>
            </a:r>
            <a:r>
              <a:rPr lang="en-US" altLang="en-US" b="1" i="1"/>
              <a:t>w</a:t>
            </a:r>
            <a:r>
              <a:rPr lang="en-US" altLang="en-US">
                <a:latin typeface="Arial" panose="020B0604020202020204" pitchFamily="34" charset="0"/>
              </a:rPr>
              <a:t> adjacent to 		</a:t>
            </a:r>
            <a:r>
              <a:rPr lang="en-US" altLang="en-US" b="1" i="1"/>
              <a:t>u</a:t>
            </a:r>
            <a:r>
              <a:rPr lang="en-US" altLang="en-US">
                <a:latin typeface="Arial" panose="020B0604020202020204" pitchFamily="34" charset="0"/>
                <a:sym typeface="Symbol" panose="05050102010706020507" pitchFamily="18" charset="2"/>
              </a:rPr>
              <a:t> which is </a:t>
            </a:r>
            <a:r>
              <a:rPr lang="en-US" altLang="en-US" b="1">
                <a:latin typeface="Arial" panose="020B0604020202020204" pitchFamily="34" charset="0"/>
                <a:sym typeface="Symbol" panose="05050102010706020507" pitchFamily="18" charset="2"/>
              </a:rPr>
              <a:t>not</a:t>
            </a:r>
            <a:r>
              <a:rPr lang="en-US" altLang="en-US">
                <a:latin typeface="Arial" panose="020B0604020202020204" pitchFamily="34" charset="0"/>
                <a:sym typeface="Symbol" panose="05050102010706020507" pitchFamily="18" charset="2"/>
              </a:rPr>
              <a:t> in the tree (i.e., </a:t>
            </a:r>
            <a:r>
              <a:rPr lang="en-US" altLang="en-US" b="1" i="1">
                <a:sym typeface="Symbol" panose="05050102010706020507" pitchFamily="18" charset="2"/>
              </a:rPr>
              <a:t>w</a:t>
            </a:r>
            <a:r>
              <a:rPr lang="en-US" altLang="en-US">
                <a:latin typeface="Arial" panose="020B0604020202020204" pitchFamily="34" charset="0"/>
                <a:sym typeface="Symbol" panose="05050102010706020507" pitchFamily="18" charset="2"/>
              </a:rPr>
              <a:t>  </a:t>
            </a:r>
            <a:r>
              <a:rPr lang="en-US" altLang="en-US" b="1" i="1">
                <a:sym typeface="Symbol" panose="05050102010706020507" pitchFamily="18" charset="2"/>
              </a:rPr>
              <a:t>P</a:t>
            </a:r>
            <a:r>
              <a:rPr lang="en-US" altLang="en-US">
                <a:latin typeface="Arial" panose="020B0604020202020204" pitchFamily="34" charset="0"/>
                <a:sym typeface="Symbol" panose="05050102010706020507" pitchFamily="18" charset="2"/>
              </a:rPr>
              <a:t>)</a:t>
            </a:r>
          </a:p>
          <a:p>
            <a:r>
              <a:rPr lang="en-US" altLang="en-US">
                <a:latin typeface="Arial" panose="020B0604020202020204" pitchFamily="34" charset="0"/>
                <a:sym typeface="Symbol" panose="05050102010706020507" pitchFamily="18" charset="2"/>
              </a:rPr>
              <a:t>		 	If </a:t>
            </a:r>
            <a:r>
              <a:rPr lang="en-US" altLang="en-US" b="1" i="1">
                <a:sym typeface="Symbol" panose="05050102010706020507" pitchFamily="18" charset="2"/>
              </a:rPr>
              <a:t>weight</a:t>
            </a:r>
            <a:r>
              <a:rPr lang="en-US" altLang="en-US">
                <a:sym typeface="Symbol" panose="05050102010706020507" pitchFamily="18" charset="2"/>
              </a:rPr>
              <a:t>(</a:t>
            </a:r>
            <a:r>
              <a:rPr lang="en-US" altLang="en-US" b="1" i="1">
                <a:sym typeface="Symbol" panose="05050102010706020507" pitchFamily="18" charset="2"/>
              </a:rPr>
              <a:t>u,w</a:t>
            </a:r>
            <a:r>
              <a:rPr lang="en-US" altLang="en-US">
                <a:sym typeface="Symbol" panose="05050102010706020507" pitchFamily="18" charset="2"/>
              </a:rPr>
              <a:t>)</a:t>
            </a:r>
            <a:r>
              <a:rPr lang="en-US" altLang="en-US" b="1" i="1">
                <a:sym typeface="Symbol" panose="05050102010706020507" pitchFamily="18" charset="2"/>
              </a:rPr>
              <a:t> </a:t>
            </a:r>
            <a:r>
              <a:rPr lang="en-US" altLang="en-US" b="1">
                <a:sym typeface="Symbol" panose="05050102010706020507" pitchFamily="18" charset="2"/>
              </a:rPr>
              <a:t>&lt;</a:t>
            </a:r>
            <a:r>
              <a:rPr lang="en-US" altLang="en-US" b="1" i="1">
                <a:sym typeface="Symbol" panose="05050102010706020507" pitchFamily="18" charset="2"/>
              </a:rPr>
              <a:t> D</a:t>
            </a:r>
            <a:r>
              <a:rPr lang="en-US" altLang="en-US">
                <a:sym typeface="Symbol" panose="05050102010706020507" pitchFamily="18" charset="2"/>
              </a:rPr>
              <a:t>(</a:t>
            </a:r>
            <a:r>
              <a:rPr lang="en-US" altLang="en-US" b="1" i="1">
                <a:sym typeface="Symbol" panose="05050102010706020507" pitchFamily="18" charset="2"/>
              </a:rPr>
              <a:t>w</a:t>
            </a:r>
            <a:r>
              <a:rPr lang="en-US" altLang="en-US">
                <a:sym typeface="Symbol" panose="05050102010706020507" pitchFamily="18" charset="2"/>
              </a:rPr>
              <a:t>)</a:t>
            </a:r>
            <a:r>
              <a:rPr lang="en-US" altLang="en-US">
                <a:latin typeface="Arial" panose="020B0604020202020204" pitchFamily="34" charset="0"/>
                <a:sym typeface="Symbol" panose="05050102010706020507" pitchFamily="18" charset="2"/>
              </a:rPr>
              <a:t>,</a:t>
            </a:r>
          </a:p>
          <a:p>
            <a:r>
              <a:rPr lang="en-US" altLang="en-US">
                <a:latin typeface="Arial" panose="020B0604020202020204" pitchFamily="34" charset="0"/>
                <a:sym typeface="Symbol" panose="05050102010706020507" pitchFamily="18" charset="2"/>
              </a:rPr>
              <a:t>				a. </a:t>
            </a:r>
            <a:r>
              <a:rPr lang="en-US" altLang="en-US" b="1" i="1">
                <a:sym typeface="Symbol" panose="05050102010706020507" pitchFamily="18" charset="2"/>
              </a:rPr>
              <a:t>parent</a:t>
            </a:r>
            <a:r>
              <a:rPr lang="en-US" altLang="en-US">
                <a:sym typeface="Symbol" panose="05050102010706020507" pitchFamily="18" charset="2"/>
              </a:rPr>
              <a:t>(</a:t>
            </a:r>
            <a:r>
              <a:rPr lang="en-US" altLang="en-US" b="1" i="1">
                <a:sym typeface="Symbol" panose="05050102010706020507" pitchFamily="18" charset="2"/>
              </a:rPr>
              <a:t>w</a:t>
            </a:r>
            <a:r>
              <a:rPr lang="en-US" altLang="en-US">
                <a:sym typeface="Symbol" panose="05050102010706020507" pitchFamily="18" charset="2"/>
              </a:rPr>
              <a:t>)</a:t>
            </a:r>
            <a:r>
              <a:rPr lang="en-US" altLang="en-US" b="1">
                <a:sym typeface="Symbol" panose="05050102010706020507" pitchFamily="18" charset="2"/>
              </a:rPr>
              <a:t> = </a:t>
            </a:r>
            <a:r>
              <a:rPr lang="en-US" altLang="en-US" b="1" i="1">
                <a:sym typeface="Symbol" panose="05050102010706020507" pitchFamily="18" charset="2"/>
              </a:rPr>
              <a:t>u</a:t>
            </a:r>
            <a:endParaRPr lang="en-US" altLang="en-US">
              <a:latin typeface="Arial" panose="020B0604020202020204" pitchFamily="34" charset="0"/>
              <a:sym typeface="Symbol" panose="05050102010706020507" pitchFamily="18" charset="2"/>
            </a:endParaRPr>
          </a:p>
          <a:p>
            <a:r>
              <a:rPr lang="en-US" altLang="en-US">
                <a:latin typeface="Arial" panose="020B0604020202020204" pitchFamily="34" charset="0"/>
                <a:sym typeface="Symbol" panose="05050102010706020507" pitchFamily="18" charset="2"/>
              </a:rPr>
              <a:t>			  	b. </a:t>
            </a:r>
            <a:r>
              <a:rPr lang="en-US" altLang="en-US" b="1" i="1">
                <a:sym typeface="Symbol" panose="05050102010706020507" pitchFamily="18" charset="2"/>
              </a:rPr>
              <a:t>D</a:t>
            </a:r>
            <a:r>
              <a:rPr lang="en-US" altLang="en-US">
                <a:sym typeface="Symbol" panose="05050102010706020507" pitchFamily="18" charset="2"/>
              </a:rPr>
              <a:t>(</a:t>
            </a:r>
            <a:r>
              <a:rPr lang="en-US" altLang="en-US" b="1" i="1">
                <a:sym typeface="Symbol" panose="05050102010706020507" pitchFamily="18" charset="2"/>
              </a:rPr>
              <a:t>w</a:t>
            </a:r>
            <a:r>
              <a:rPr lang="en-US" altLang="en-US">
                <a:sym typeface="Symbol" panose="05050102010706020507" pitchFamily="18" charset="2"/>
              </a:rPr>
              <a:t>)</a:t>
            </a:r>
            <a:r>
              <a:rPr lang="en-US" altLang="en-US" b="1">
                <a:sym typeface="Symbol" panose="05050102010706020507" pitchFamily="18" charset="2"/>
              </a:rPr>
              <a:t> = </a:t>
            </a:r>
            <a:r>
              <a:rPr lang="en-US" altLang="en-US" b="1" i="1">
                <a:sym typeface="Symbol" panose="05050102010706020507" pitchFamily="18" charset="2"/>
              </a:rPr>
              <a:t>weight</a:t>
            </a:r>
            <a:r>
              <a:rPr lang="en-US" altLang="en-US">
                <a:sym typeface="Symbol" panose="05050102010706020507" pitchFamily="18" charset="2"/>
              </a:rPr>
              <a:t>(</a:t>
            </a:r>
            <a:r>
              <a:rPr lang="en-US" altLang="en-US" b="1" i="1">
                <a:sym typeface="Symbol" panose="05050102010706020507" pitchFamily="18" charset="2"/>
              </a:rPr>
              <a:t>u,w</a:t>
            </a:r>
            <a:r>
              <a:rPr lang="en-US" altLang="en-US">
                <a:sym typeface="Symbol" panose="05050102010706020507" pitchFamily="18" charset="2"/>
              </a:rPr>
              <a:t>)</a:t>
            </a:r>
            <a:endParaRPr lang="en-US" altLang="en-US">
              <a:latin typeface="Arial" panose="020B0604020202020204" pitchFamily="34" charset="0"/>
              <a:sym typeface="Symbol" panose="05050102010706020507" pitchFamily="18" charset="2"/>
            </a:endParaRPr>
          </a:p>
          <a:p>
            <a:r>
              <a:rPr lang="en-US" altLang="en-US">
                <a:latin typeface="Arial" panose="020B0604020202020204" pitchFamily="34" charset="0"/>
                <a:sym typeface="Symbol" panose="05050102010706020507" pitchFamily="18" charset="2"/>
              </a:rPr>
              <a:t>				c. Update the priority queue to reflect </a:t>
            </a:r>
          </a:p>
          <a:p>
            <a:r>
              <a:rPr lang="en-US" altLang="en-US">
                <a:latin typeface="Arial" panose="020B0604020202020204" pitchFamily="34" charset="0"/>
                <a:sym typeface="Symbol" panose="05050102010706020507" pitchFamily="18" charset="2"/>
              </a:rPr>
              <a:t>			       new distance for </a:t>
            </a:r>
            <a:r>
              <a:rPr lang="en-US" altLang="en-US" b="1" i="1">
                <a:sym typeface="Symbol" panose="05050102010706020507" pitchFamily="18" charset="2"/>
              </a:rPr>
              <a:t>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51">
            <a:extLst>
              <a:ext uri="{FF2B5EF4-FFF2-40B4-BE49-F238E27FC236}">
                <a16:creationId xmlns:a16="http://schemas.microsoft.com/office/drawing/2014/main" id="{72BCC542-F8A8-46DC-BED1-95FFD93F0EE3}"/>
              </a:ext>
            </a:extLst>
          </p:cNvPr>
          <p:cNvSpPr>
            <a:spLocks noGrp="1"/>
          </p:cNvSpPr>
          <p:nvPr>
            <p:ph type="ftr" sz="quarter" idx="10"/>
          </p:nvPr>
        </p:nvSpPr>
        <p:spPr/>
        <p:txBody>
          <a:bodyPr/>
          <a:lstStyle/>
          <a:p>
            <a:fld id="{547ECA67-5D61-457F-A372-1B5FCE655DB7}" type="slidenum">
              <a:rPr lang="en-US" altLang="en-US"/>
              <a:pPr/>
              <a:t>117</a:t>
            </a:fld>
            <a:endParaRPr lang="en-US" altLang="en-US"/>
          </a:p>
        </p:txBody>
      </p:sp>
      <p:sp>
        <p:nvSpPr>
          <p:cNvPr id="114690" name="Rectangle 2">
            <a:extLst>
              <a:ext uri="{FF2B5EF4-FFF2-40B4-BE49-F238E27FC236}">
                <a16:creationId xmlns:a16="http://schemas.microsoft.com/office/drawing/2014/main" id="{C4A6D906-0421-473E-84C4-8B93D60AC146}"/>
              </a:ext>
            </a:extLst>
          </p:cNvPr>
          <p:cNvSpPr>
            <a:spLocks noGrp="1" noChangeArrowheads="1"/>
          </p:cNvSpPr>
          <p:nvPr>
            <p:ph type="title"/>
          </p:nvPr>
        </p:nvSpPr>
        <p:spPr>
          <a:xfrm>
            <a:off x="406400" y="228600"/>
            <a:ext cx="8737600" cy="685800"/>
          </a:xfrm>
        </p:spPr>
        <p:txBody>
          <a:bodyPr>
            <a:normAutofit fontScale="90000"/>
          </a:bodyPr>
          <a:lstStyle/>
          <a:p>
            <a:r>
              <a:rPr lang="en-US" altLang="en-US"/>
              <a:t>Prim’s algorithm</a:t>
            </a:r>
          </a:p>
        </p:txBody>
      </p:sp>
      <p:sp>
        <p:nvSpPr>
          <p:cNvPr id="114691" name="Oval 3">
            <a:extLst>
              <a:ext uri="{FF2B5EF4-FFF2-40B4-BE49-F238E27FC236}">
                <a16:creationId xmlns:a16="http://schemas.microsoft.com/office/drawing/2014/main" id="{2EE4A1E5-C898-4CC0-A1AB-F25B28FE602E}"/>
              </a:ext>
            </a:extLst>
          </p:cNvPr>
          <p:cNvSpPr>
            <a:spLocks noChangeArrowheads="1"/>
          </p:cNvSpPr>
          <p:nvPr/>
        </p:nvSpPr>
        <p:spPr bwMode="auto">
          <a:xfrm>
            <a:off x="1371600" y="26670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114692" name="Oval 4">
            <a:extLst>
              <a:ext uri="{FF2B5EF4-FFF2-40B4-BE49-F238E27FC236}">
                <a16:creationId xmlns:a16="http://schemas.microsoft.com/office/drawing/2014/main" id="{6879BA06-9BFC-47BE-B15E-540D7E96920A}"/>
              </a:ext>
            </a:extLst>
          </p:cNvPr>
          <p:cNvSpPr>
            <a:spLocks noChangeArrowheads="1"/>
          </p:cNvSpPr>
          <p:nvPr/>
        </p:nvSpPr>
        <p:spPr bwMode="auto">
          <a:xfrm>
            <a:off x="1600200" y="39624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114693" name="Oval 5">
            <a:extLst>
              <a:ext uri="{FF2B5EF4-FFF2-40B4-BE49-F238E27FC236}">
                <a16:creationId xmlns:a16="http://schemas.microsoft.com/office/drawing/2014/main" id="{30C4C27D-C5C0-4DE6-9B35-30CE90A409AD}"/>
              </a:ext>
            </a:extLst>
          </p:cNvPr>
          <p:cNvSpPr>
            <a:spLocks noChangeArrowheads="1"/>
          </p:cNvSpPr>
          <p:nvPr/>
        </p:nvSpPr>
        <p:spPr bwMode="auto">
          <a:xfrm>
            <a:off x="3048000" y="37338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114694" name="Oval 6">
            <a:extLst>
              <a:ext uri="{FF2B5EF4-FFF2-40B4-BE49-F238E27FC236}">
                <a16:creationId xmlns:a16="http://schemas.microsoft.com/office/drawing/2014/main" id="{F412DA11-1D12-473F-89CB-155B66E0A850}"/>
              </a:ext>
            </a:extLst>
          </p:cNvPr>
          <p:cNvSpPr>
            <a:spLocks noChangeArrowheads="1"/>
          </p:cNvSpPr>
          <p:nvPr/>
        </p:nvSpPr>
        <p:spPr bwMode="auto">
          <a:xfrm>
            <a:off x="2133600" y="28956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114695" name="Oval 7">
            <a:extLst>
              <a:ext uri="{FF2B5EF4-FFF2-40B4-BE49-F238E27FC236}">
                <a16:creationId xmlns:a16="http://schemas.microsoft.com/office/drawing/2014/main" id="{99610BAE-AA7B-405F-9156-79E89E6A4C62}"/>
              </a:ext>
            </a:extLst>
          </p:cNvPr>
          <p:cNvSpPr>
            <a:spLocks noChangeArrowheads="1"/>
          </p:cNvSpPr>
          <p:nvPr/>
        </p:nvSpPr>
        <p:spPr bwMode="auto">
          <a:xfrm>
            <a:off x="3429000" y="23622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114696" name="AutoShape 8">
            <a:extLst>
              <a:ext uri="{FF2B5EF4-FFF2-40B4-BE49-F238E27FC236}">
                <a16:creationId xmlns:a16="http://schemas.microsoft.com/office/drawing/2014/main" id="{A0BCC76A-8EA3-4BB9-AA99-C9A0C15C3A20}"/>
              </a:ext>
            </a:extLst>
          </p:cNvPr>
          <p:cNvCxnSpPr>
            <a:cxnSpLocks noChangeShapeType="1"/>
            <a:stCxn id="114691" idx="7"/>
            <a:endCxn id="114695" idx="2"/>
          </p:cNvCxnSpPr>
          <p:nvPr/>
        </p:nvCxnSpPr>
        <p:spPr bwMode="auto">
          <a:xfrm flipV="1">
            <a:off x="1697038" y="2552700"/>
            <a:ext cx="1731962" cy="169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697" name="AutoShape 9">
            <a:extLst>
              <a:ext uri="{FF2B5EF4-FFF2-40B4-BE49-F238E27FC236}">
                <a16:creationId xmlns:a16="http://schemas.microsoft.com/office/drawing/2014/main" id="{994EF347-3F22-474F-8005-1CCF31040740}"/>
              </a:ext>
            </a:extLst>
          </p:cNvPr>
          <p:cNvCxnSpPr>
            <a:cxnSpLocks noChangeShapeType="1"/>
            <a:stCxn id="114694" idx="6"/>
            <a:endCxn id="114695" idx="3"/>
          </p:cNvCxnSpPr>
          <p:nvPr/>
        </p:nvCxnSpPr>
        <p:spPr bwMode="auto">
          <a:xfrm flipV="1">
            <a:off x="2514600" y="2687638"/>
            <a:ext cx="969963" cy="3984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698" name="AutoShape 10">
            <a:extLst>
              <a:ext uri="{FF2B5EF4-FFF2-40B4-BE49-F238E27FC236}">
                <a16:creationId xmlns:a16="http://schemas.microsoft.com/office/drawing/2014/main" id="{A51FDD8F-6A28-4668-9746-EA8C9A9D8154}"/>
              </a:ext>
            </a:extLst>
          </p:cNvPr>
          <p:cNvCxnSpPr>
            <a:cxnSpLocks noChangeShapeType="1"/>
            <a:stCxn id="114691" idx="4"/>
            <a:endCxn id="114692" idx="0"/>
          </p:cNvCxnSpPr>
          <p:nvPr/>
        </p:nvCxnSpPr>
        <p:spPr bwMode="auto">
          <a:xfrm>
            <a:off x="1562100" y="3048000"/>
            <a:ext cx="2286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699" name="AutoShape 11">
            <a:extLst>
              <a:ext uri="{FF2B5EF4-FFF2-40B4-BE49-F238E27FC236}">
                <a16:creationId xmlns:a16="http://schemas.microsoft.com/office/drawing/2014/main" id="{D2B14166-7294-4DD7-B358-45FEA3CA7834}"/>
              </a:ext>
            </a:extLst>
          </p:cNvPr>
          <p:cNvCxnSpPr>
            <a:cxnSpLocks noChangeShapeType="1"/>
            <a:stCxn id="114691" idx="5"/>
            <a:endCxn id="114694" idx="2"/>
          </p:cNvCxnSpPr>
          <p:nvPr/>
        </p:nvCxnSpPr>
        <p:spPr bwMode="auto">
          <a:xfrm>
            <a:off x="1697038" y="2992438"/>
            <a:ext cx="436562" cy="936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0" name="AutoShape 12">
            <a:extLst>
              <a:ext uri="{FF2B5EF4-FFF2-40B4-BE49-F238E27FC236}">
                <a16:creationId xmlns:a16="http://schemas.microsoft.com/office/drawing/2014/main" id="{3D06C261-7A14-46CC-8183-D907610EEE9B}"/>
              </a:ext>
            </a:extLst>
          </p:cNvPr>
          <p:cNvCxnSpPr>
            <a:cxnSpLocks noChangeShapeType="1"/>
            <a:stCxn id="114692" idx="7"/>
            <a:endCxn id="114694" idx="3"/>
          </p:cNvCxnSpPr>
          <p:nvPr/>
        </p:nvCxnSpPr>
        <p:spPr bwMode="auto">
          <a:xfrm flipV="1">
            <a:off x="1925638" y="3221038"/>
            <a:ext cx="263525" cy="7969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1" name="AutoShape 13">
            <a:extLst>
              <a:ext uri="{FF2B5EF4-FFF2-40B4-BE49-F238E27FC236}">
                <a16:creationId xmlns:a16="http://schemas.microsoft.com/office/drawing/2014/main" id="{ECA2BA86-D819-4941-A855-96B95B651DB1}"/>
              </a:ext>
            </a:extLst>
          </p:cNvPr>
          <p:cNvCxnSpPr>
            <a:cxnSpLocks noChangeShapeType="1"/>
            <a:stCxn id="114694" idx="5"/>
            <a:endCxn id="114693" idx="1"/>
          </p:cNvCxnSpPr>
          <p:nvPr/>
        </p:nvCxnSpPr>
        <p:spPr bwMode="auto">
          <a:xfrm>
            <a:off x="2459038" y="3221038"/>
            <a:ext cx="644525" cy="568325"/>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2" name="AutoShape 14">
            <a:extLst>
              <a:ext uri="{FF2B5EF4-FFF2-40B4-BE49-F238E27FC236}">
                <a16:creationId xmlns:a16="http://schemas.microsoft.com/office/drawing/2014/main" id="{425214B0-17E9-4F06-AF24-C161A8C9C735}"/>
              </a:ext>
            </a:extLst>
          </p:cNvPr>
          <p:cNvCxnSpPr>
            <a:cxnSpLocks noChangeShapeType="1"/>
            <a:stCxn id="114695" idx="4"/>
            <a:endCxn id="114693" idx="0"/>
          </p:cNvCxnSpPr>
          <p:nvPr/>
        </p:nvCxnSpPr>
        <p:spPr bwMode="auto">
          <a:xfrm flipH="1">
            <a:off x="3238500" y="2743200"/>
            <a:ext cx="381000" cy="990600"/>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03" name="AutoShape 15">
            <a:extLst>
              <a:ext uri="{FF2B5EF4-FFF2-40B4-BE49-F238E27FC236}">
                <a16:creationId xmlns:a16="http://schemas.microsoft.com/office/drawing/2014/main" id="{D86B16EA-86E2-4D60-870C-EB6CF3AE2B32}"/>
              </a:ext>
            </a:extLst>
          </p:cNvPr>
          <p:cNvCxnSpPr>
            <a:cxnSpLocks noChangeShapeType="1"/>
            <a:stCxn id="114693" idx="2"/>
            <a:endCxn id="114692" idx="6"/>
          </p:cNvCxnSpPr>
          <p:nvPr/>
        </p:nvCxnSpPr>
        <p:spPr bwMode="auto">
          <a:xfrm flipH="1">
            <a:off x="1981200" y="3924300"/>
            <a:ext cx="1066800" cy="228600"/>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704" name="Text Box 16">
            <a:extLst>
              <a:ext uri="{FF2B5EF4-FFF2-40B4-BE49-F238E27FC236}">
                <a16:creationId xmlns:a16="http://schemas.microsoft.com/office/drawing/2014/main" id="{44524E05-8723-4456-AFE1-72D8F678138D}"/>
              </a:ext>
            </a:extLst>
          </p:cNvPr>
          <p:cNvSpPr txBox="1">
            <a:spLocks noChangeArrowheads="1"/>
          </p:cNvSpPr>
          <p:nvPr/>
        </p:nvSpPr>
        <p:spPr bwMode="auto">
          <a:xfrm>
            <a:off x="1812925" y="271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114705" name="Text Box 17">
            <a:extLst>
              <a:ext uri="{FF2B5EF4-FFF2-40B4-BE49-F238E27FC236}">
                <a16:creationId xmlns:a16="http://schemas.microsoft.com/office/drawing/2014/main" id="{30C067D2-6FAE-4727-BA25-8E6930841EFF}"/>
              </a:ext>
            </a:extLst>
          </p:cNvPr>
          <p:cNvSpPr txBox="1">
            <a:spLocks noChangeArrowheads="1"/>
          </p:cNvSpPr>
          <p:nvPr/>
        </p:nvSpPr>
        <p:spPr bwMode="auto">
          <a:xfrm>
            <a:off x="182880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14706" name="Text Box 18">
            <a:extLst>
              <a:ext uri="{FF2B5EF4-FFF2-40B4-BE49-F238E27FC236}">
                <a16:creationId xmlns:a16="http://schemas.microsoft.com/office/drawing/2014/main" id="{19B2F632-078D-466A-810E-544C2171E6E8}"/>
              </a:ext>
            </a:extLst>
          </p:cNvPr>
          <p:cNvSpPr txBox="1">
            <a:spLocks noChangeArrowheads="1"/>
          </p:cNvSpPr>
          <p:nvPr/>
        </p:nvSpPr>
        <p:spPr bwMode="auto">
          <a:xfrm>
            <a:off x="139065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14707" name="Text Box 19">
            <a:extLst>
              <a:ext uri="{FF2B5EF4-FFF2-40B4-BE49-F238E27FC236}">
                <a16:creationId xmlns:a16="http://schemas.microsoft.com/office/drawing/2014/main" id="{41631429-3460-43F7-A16E-EAA017CE6970}"/>
              </a:ext>
            </a:extLst>
          </p:cNvPr>
          <p:cNvSpPr txBox="1">
            <a:spLocks noChangeArrowheads="1"/>
          </p:cNvSpPr>
          <p:nvPr/>
        </p:nvSpPr>
        <p:spPr bwMode="auto">
          <a:xfrm>
            <a:off x="2355850" y="2286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114708" name="Text Box 20">
            <a:extLst>
              <a:ext uri="{FF2B5EF4-FFF2-40B4-BE49-F238E27FC236}">
                <a16:creationId xmlns:a16="http://schemas.microsoft.com/office/drawing/2014/main" id="{56ACE9B7-6D85-411F-843B-C7AEB65E560A}"/>
              </a:ext>
            </a:extLst>
          </p:cNvPr>
          <p:cNvSpPr txBox="1">
            <a:spLocks noChangeArrowheads="1"/>
          </p:cNvSpPr>
          <p:nvPr/>
        </p:nvSpPr>
        <p:spPr bwMode="auto">
          <a:xfrm>
            <a:off x="2660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114709" name="Text Box 21">
            <a:extLst>
              <a:ext uri="{FF2B5EF4-FFF2-40B4-BE49-F238E27FC236}">
                <a16:creationId xmlns:a16="http://schemas.microsoft.com/office/drawing/2014/main" id="{9886A88E-AC03-4478-9BB2-EE4E4705873B}"/>
              </a:ext>
            </a:extLst>
          </p:cNvPr>
          <p:cNvSpPr txBox="1">
            <a:spLocks noChangeArrowheads="1"/>
          </p:cNvSpPr>
          <p:nvPr/>
        </p:nvSpPr>
        <p:spPr bwMode="auto">
          <a:xfrm>
            <a:off x="26606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14710" name="Text Box 22">
            <a:extLst>
              <a:ext uri="{FF2B5EF4-FFF2-40B4-BE49-F238E27FC236}">
                <a16:creationId xmlns:a16="http://schemas.microsoft.com/office/drawing/2014/main" id="{91B4C78F-5052-4B77-A485-43CDEA6EE601}"/>
              </a:ext>
            </a:extLst>
          </p:cNvPr>
          <p:cNvSpPr txBox="1">
            <a:spLocks noChangeArrowheads="1"/>
          </p:cNvSpPr>
          <p:nvPr/>
        </p:nvSpPr>
        <p:spPr bwMode="auto">
          <a:xfrm>
            <a:off x="235585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14711" name="Text Box 23">
            <a:extLst>
              <a:ext uri="{FF2B5EF4-FFF2-40B4-BE49-F238E27FC236}">
                <a16:creationId xmlns:a16="http://schemas.microsoft.com/office/drawing/2014/main" id="{113FF752-D81B-4F82-ABDC-E13D95400F24}"/>
              </a:ext>
            </a:extLst>
          </p:cNvPr>
          <p:cNvSpPr txBox="1">
            <a:spLocks noChangeArrowheads="1"/>
          </p:cNvSpPr>
          <p:nvPr/>
        </p:nvSpPr>
        <p:spPr bwMode="auto">
          <a:xfrm>
            <a:off x="342900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grpSp>
        <p:nvGrpSpPr>
          <p:cNvPr id="114739" name="Group 51">
            <a:extLst>
              <a:ext uri="{FF2B5EF4-FFF2-40B4-BE49-F238E27FC236}">
                <a16:creationId xmlns:a16="http://schemas.microsoft.com/office/drawing/2014/main" id="{78CF0E1F-01B6-431C-AFC7-6BFA8DDD596F}"/>
              </a:ext>
            </a:extLst>
          </p:cNvPr>
          <p:cNvGrpSpPr>
            <a:grpSpLocks/>
          </p:cNvGrpSpPr>
          <p:nvPr/>
        </p:nvGrpSpPr>
        <p:grpSpPr bwMode="auto">
          <a:xfrm>
            <a:off x="4648200" y="3048000"/>
            <a:ext cx="3827463" cy="1616075"/>
            <a:chOff x="2919" y="1392"/>
            <a:chExt cx="2411" cy="1018"/>
          </a:xfrm>
        </p:grpSpPr>
        <p:grpSp>
          <p:nvGrpSpPr>
            <p:cNvPr id="114737" name="Group 49">
              <a:extLst>
                <a:ext uri="{FF2B5EF4-FFF2-40B4-BE49-F238E27FC236}">
                  <a16:creationId xmlns:a16="http://schemas.microsoft.com/office/drawing/2014/main" id="{100AA844-35FC-4F76-A4CA-07B34907409E}"/>
                </a:ext>
              </a:extLst>
            </p:cNvPr>
            <p:cNvGrpSpPr>
              <a:grpSpLocks/>
            </p:cNvGrpSpPr>
            <p:nvPr/>
          </p:nvGrpSpPr>
          <p:grpSpPr bwMode="auto">
            <a:xfrm>
              <a:off x="2919" y="1712"/>
              <a:ext cx="915" cy="592"/>
              <a:chOff x="2919" y="1712"/>
              <a:chExt cx="915" cy="592"/>
            </a:xfrm>
          </p:grpSpPr>
          <p:grpSp>
            <p:nvGrpSpPr>
              <p:cNvPr id="114736" name="Group 48">
                <a:extLst>
                  <a:ext uri="{FF2B5EF4-FFF2-40B4-BE49-F238E27FC236}">
                    <a16:creationId xmlns:a16="http://schemas.microsoft.com/office/drawing/2014/main" id="{2DBB325A-7057-48F5-A3F6-A5B425A48948}"/>
                  </a:ext>
                </a:extLst>
              </p:cNvPr>
              <p:cNvGrpSpPr>
                <a:grpSpLocks/>
              </p:cNvGrpSpPr>
              <p:nvPr/>
            </p:nvGrpSpPr>
            <p:grpSpPr bwMode="auto">
              <a:xfrm>
                <a:off x="2919" y="1712"/>
                <a:ext cx="915" cy="294"/>
                <a:chOff x="2919" y="1712"/>
                <a:chExt cx="915" cy="294"/>
              </a:xfrm>
            </p:grpSpPr>
            <p:sp>
              <p:nvSpPr>
                <p:cNvPr id="114719" name="Text Box 31">
                  <a:extLst>
                    <a:ext uri="{FF2B5EF4-FFF2-40B4-BE49-F238E27FC236}">
                      <a16:creationId xmlns:a16="http://schemas.microsoft.com/office/drawing/2014/main" id="{137AF9F2-1F9B-4B74-8D69-0340EF47ABF3}"/>
                    </a:ext>
                  </a:extLst>
                </p:cNvPr>
                <p:cNvSpPr txBox="1">
                  <a:spLocks noChangeArrowheads="1"/>
                </p:cNvSpPr>
                <p:nvPr/>
              </p:nvSpPr>
              <p:spPr bwMode="auto">
                <a:xfrm>
                  <a:off x="2919"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d</a:t>
                  </a:r>
                </a:p>
              </p:txBody>
            </p:sp>
            <p:sp>
              <p:nvSpPr>
                <p:cNvPr id="114720" name="Text Box 32">
                  <a:extLst>
                    <a:ext uri="{FF2B5EF4-FFF2-40B4-BE49-F238E27FC236}">
                      <a16:creationId xmlns:a16="http://schemas.microsoft.com/office/drawing/2014/main" id="{746B0353-4256-48CC-A3FC-BD55039B3A3F}"/>
                    </a:ext>
                  </a:extLst>
                </p:cNvPr>
                <p:cNvSpPr txBox="1">
                  <a:spLocks noChangeArrowheads="1"/>
                </p:cNvSpPr>
                <p:nvPr/>
              </p:nvSpPr>
              <p:spPr bwMode="auto">
                <a:xfrm>
                  <a:off x="3147"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14721" name="Text Box 33">
                  <a:extLst>
                    <a:ext uri="{FF2B5EF4-FFF2-40B4-BE49-F238E27FC236}">
                      <a16:creationId xmlns:a16="http://schemas.microsoft.com/office/drawing/2014/main" id="{9A801B21-6320-4BA9-94D4-ED79C1AD3439}"/>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14722" name="Text Box 34">
                  <a:extLst>
                    <a:ext uri="{FF2B5EF4-FFF2-40B4-BE49-F238E27FC236}">
                      <a16:creationId xmlns:a16="http://schemas.microsoft.com/office/drawing/2014/main" id="{60DE5F7F-2694-4066-9875-7E357391FC5F}"/>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grpSp>
          <p:grpSp>
            <p:nvGrpSpPr>
              <p:cNvPr id="114734" name="Group 46">
                <a:extLst>
                  <a:ext uri="{FF2B5EF4-FFF2-40B4-BE49-F238E27FC236}">
                    <a16:creationId xmlns:a16="http://schemas.microsoft.com/office/drawing/2014/main" id="{0CFE9D14-B328-47CF-B422-DC72388EFC42}"/>
                  </a:ext>
                </a:extLst>
              </p:cNvPr>
              <p:cNvGrpSpPr>
                <a:grpSpLocks/>
              </p:cNvGrpSpPr>
              <p:nvPr/>
            </p:nvGrpSpPr>
            <p:grpSpPr bwMode="auto">
              <a:xfrm>
                <a:off x="2919" y="2010"/>
                <a:ext cx="915" cy="294"/>
                <a:chOff x="2919" y="2010"/>
                <a:chExt cx="915" cy="294"/>
              </a:xfrm>
            </p:grpSpPr>
            <p:sp>
              <p:nvSpPr>
                <p:cNvPr id="114725" name="Text Box 37">
                  <a:extLst>
                    <a:ext uri="{FF2B5EF4-FFF2-40B4-BE49-F238E27FC236}">
                      <a16:creationId xmlns:a16="http://schemas.microsoft.com/office/drawing/2014/main" id="{F079337F-A13E-4142-9C13-48DBE1DEF872}"/>
                    </a:ext>
                  </a:extLst>
                </p:cNvPr>
                <p:cNvSpPr txBox="1">
                  <a:spLocks noChangeArrowheads="1"/>
                </p:cNvSpPr>
                <p:nvPr/>
              </p:nvSpPr>
              <p:spPr bwMode="auto">
                <a:xfrm>
                  <a:off x="2919"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008000"/>
                      </a:solidFill>
                      <a:latin typeface="Arial" panose="020B0604020202020204" pitchFamily="34" charset="0"/>
                      <a:sym typeface="Symbol" panose="05050102010706020507" pitchFamily="18" charset="2"/>
                    </a:rPr>
                    <a:t>4</a:t>
                  </a:r>
                  <a:endParaRPr lang="en-US" altLang="en-US" sz="2400" b="1">
                    <a:latin typeface="Arial" panose="020B0604020202020204" pitchFamily="34" charset="0"/>
                    <a:sym typeface="Symbol" panose="05050102010706020507" pitchFamily="18" charset="2"/>
                  </a:endParaRPr>
                </a:p>
              </p:txBody>
            </p:sp>
            <p:sp>
              <p:nvSpPr>
                <p:cNvPr id="114726" name="Text Box 38">
                  <a:extLst>
                    <a:ext uri="{FF2B5EF4-FFF2-40B4-BE49-F238E27FC236}">
                      <a16:creationId xmlns:a16="http://schemas.microsoft.com/office/drawing/2014/main" id="{BEC31221-33D7-4D69-8BC2-C9BADE25AD28}"/>
                    </a:ext>
                  </a:extLst>
                </p:cNvPr>
                <p:cNvSpPr txBox="1">
                  <a:spLocks noChangeArrowheads="1"/>
                </p:cNvSpPr>
                <p:nvPr/>
              </p:nvSpPr>
              <p:spPr bwMode="auto">
                <a:xfrm>
                  <a:off x="3147"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008000"/>
                      </a:solidFill>
                      <a:latin typeface="Arial" panose="020B0604020202020204" pitchFamily="34" charset="0"/>
                      <a:sym typeface="Symbol" panose="05050102010706020507" pitchFamily="18" charset="2"/>
                    </a:rPr>
                    <a:t>5</a:t>
                  </a:r>
                  <a:endParaRPr lang="en-US" altLang="en-US" sz="2400" b="1">
                    <a:latin typeface="Arial" panose="020B0604020202020204" pitchFamily="34" charset="0"/>
                    <a:sym typeface="Symbol" panose="05050102010706020507" pitchFamily="18" charset="2"/>
                  </a:endParaRPr>
                </a:p>
              </p:txBody>
            </p:sp>
            <p:sp>
              <p:nvSpPr>
                <p:cNvPr id="114727" name="Text Box 39">
                  <a:extLst>
                    <a:ext uri="{FF2B5EF4-FFF2-40B4-BE49-F238E27FC236}">
                      <a16:creationId xmlns:a16="http://schemas.microsoft.com/office/drawing/2014/main" id="{3633C4B2-1C01-43A1-B73E-F9FB7F288882}"/>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008000"/>
                      </a:solidFill>
                      <a:latin typeface="Arial" panose="020B0604020202020204" pitchFamily="34" charset="0"/>
                      <a:sym typeface="Symbol" panose="05050102010706020507" pitchFamily="18" charset="2"/>
                    </a:rPr>
                    <a:t>5</a:t>
                  </a:r>
                  <a:endParaRPr lang="en-US" altLang="en-US" sz="2400">
                    <a:sym typeface="Symbol" panose="05050102010706020507" pitchFamily="18" charset="2"/>
                  </a:endParaRPr>
                </a:p>
              </p:txBody>
            </p:sp>
            <p:sp>
              <p:nvSpPr>
                <p:cNvPr id="114728" name="Text Box 40">
                  <a:extLst>
                    <a:ext uri="{FF2B5EF4-FFF2-40B4-BE49-F238E27FC236}">
                      <a16:creationId xmlns:a16="http://schemas.microsoft.com/office/drawing/2014/main" id="{CC93C4BC-04C7-4DDD-9915-F2D7C6BDDCF1}"/>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endParaRPr lang="en-US" altLang="en-US" sz="2400" b="1">
                    <a:latin typeface="Arial" panose="020B0604020202020204" pitchFamily="34" charset="0"/>
                    <a:sym typeface="Symbol" panose="05050102010706020507" pitchFamily="18" charset="2"/>
                  </a:endParaRPr>
                </a:p>
              </p:txBody>
            </p:sp>
          </p:grpSp>
        </p:grpSp>
        <p:sp>
          <p:nvSpPr>
            <p:cNvPr id="114729" name="Text Box 41">
              <a:extLst>
                <a:ext uri="{FF2B5EF4-FFF2-40B4-BE49-F238E27FC236}">
                  <a16:creationId xmlns:a16="http://schemas.microsoft.com/office/drawing/2014/main" id="{A2F61EE1-B5F7-433F-AE6D-AB238BBCB3B7}"/>
                </a:ext>
              </a:extLst>
            </p:cNvPr>
            <p:cNvSpPr txBox="1">
              <a:spLocks noChangeArrowheads="1"/>
            </p:cNvSpPr>
            <p:nvPr/>
          </p:nvSpPr>
          <p:spPr bwMode="auto">
            <a:xfrm>
              <a:off x="4165" y="1392"/>
              <a:ext cx="116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b		e</a:t>
              </a:r>
            </a:p>
            <a:p>
              <a:r>
                <a:rPr lang="en-US" altLang="en-US" sz="2000">
                  <a:solidFill>
                    <a:srgbClr val="008000"/>
                  </a:solidFill>
                  <a:latin typeface="Arial" panose="020B0604020202020204" pitchFamily="34" charset="0"/>
                </a:rPr>
                <a:t>	c		e</a:t>
              </a:r>
            </a:p>
            <a:p>
              <a:r>
                <a:rPr lang="en-US" altLang="en-US" sz="2000">
                  <a:solidFill>
                    <a:srgbClr val="008000"/>
                  </a:solidFill>
                  <a:latin typeface="Arial" panose="020B0604020202020204" pitchFamily="34" charset="0"/>
                </a:rPr>
                <a:t>	d		e</a:t>
              </a:r>
            </a:p>
          </p:txBody>
        </p:sp>
      </p:grpSp>
      <p:sp>
        <p:nvSpPr>
          <p:cNvPr id="114733" name="Rectangle 45">
            <a:extLst>
              <a:ext uri="{FF2B5EF4-FFF2-40B4-BE49-F238E27FC236}">
                <a16:creationId xmlns:a16="http://schemas.microsoft.com/office/drawing/2014/main" id="{2EDF80BB-0161-4A08-955D-8B0F28437778}"/>
              </a:ext>
            </a:extLst>
          </p:cNvPr>
          <p:cNvSpPr>
            <a:spLocks noChangeArrowheads="1"/>
          </p:cNvSpPr>
          <p:nvPr/>
        </p:nvSpPr>
        <p:spPr bwMode="auto">
          <a:xfrm>
            <a:off x="1333500" y="4891088"/>
            <a:ext cx="6489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The MST initially consists of the vertex </a:t>
            </a:r>
            <a:r>
              <a:rPr lang="en-US" altLang="en-US" sz="2000" b="1" i="1"/>
              <a:t>e, </a:t>
            </a:r>
            <a:r>
              <a:rPr lang="en-US" altLang="en-US" sz="2000">
                <a:latin typeface="Arial" panose="020B0604020202020204" pitchFamily="34" charset="0"/>
              </a:rPr>
              <a:t>and we update</a:t>
            </a:r>
          </a:p>
          <a:p>
            <a:r>
              <a:rPr lang="en-US" altLang="en-US" sz="2000">
                <a:latin typeface="Arial" panose="020B0604020202020204" pitchFamily="34" charset="0"/>
              </a:rPr>
              <a:t>the distances and parent for its adjacent vertices</a:t>
            </a:r>
          </a:p>
        </p:txBody>
      </p:sp>
      <p:sp>
        <p:nvSpPr>
          <p:cNvPr id="114738" name="Line 50">
            <a:extLst>
              <a:ext uri="{FF2B5EF4-FFF2-40B4-BE49-F238E27FC236}">
                <a16:creationId xmlns:a16="http://schemas.microsoft.com/office/drawing/2014/main" id="{CE998E42-4DB0-4727-8391-0E585833E5BE}"/>
              </a:ext>
            </a:extLst>
          </p:cNvPr>
          <p:cNvSpPr>
            <a:spLocks noChangeShapeType="1"/>
          </p:cNvSpPr>
          <p:nvPr/>
        </p:nvSpPr>
        <p:spPr bwMode="auto">
          <a:xfrm>
            <a:off x="3048000" y="3810000"/>
            <a:ext cx="381000" cy="304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753" name="Text Box 65">
            <a:extLst>
              <a:ext uri="{FF2B5EF4-FFF2-40B4-BE49-F238E27FC236}">
                <a16:creationId xmlns:a16="http://schemas.microsoft.com/office/drawing/2014/main" id="{ECDC721A-BB6E-49AF-98C3-043E16141E7A}"/>
              </a:ext>
            </a:extLst>
          </p:cNvPr>
          <p:cNvSpPr txBox="1">
            <a:spLocks noChangeArrowheads="1"/>
          </p:cNvSpPr>
          <p:nvPr/>
        </p:nvSpPr>
        <p:spPr bwMode="auto">
          <a:xfrm>
            <a:off x="6626225" y="1066800"/>
            <a:ext cx="18494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b		-</a:t>
            </a:r>
          </a:p>
          <a:p>
            <a:r>
              <a:rPr lang="en-US" altLang="en-US" sz="2000">
                <a:solidFill>
                  <a:srgbClr val="008000"/>
                </a:solidFill>
                <a:latin typeface="Arial" panose="020B0604020202020204" pitchFamily="34" charset="0"/>
              </a:rPr>
              <a:t>	c		-</a:t>
            </a:r>
          </a:p>
          <a:p>
            <a:r>
              <a:rPr lang="en-US" altLang="en-US" sz="2000">
                <a:solidFill>
                  <a:srgbClr val="008000"/>
                </a:solidFill>
                <a:latin typeface="Arial" panose="020B0604020202020204" pitchFamily="34" charset="0"/>
              </a:rPr>
              <a:t>	d		-</a:t>
            </a:r>
          </a:p>
        </p:txBody>
      </p:sp>
      <p:sp>
        <p:nvSpPr>
          <p:cNvPr id="114754" name="Line 66">
            <a:extLst>
              <a:ext uri="{FF2B5EF4-FFF2-40B4-BE49-F238E27FC236}">
                <a16:creationId xmlns:a16="http://schemas.microsoft.com/office/drawing/2014/main" id="{C52329D0-981B-4F68-B549-2F78F992AD46}"/>
              </a:ext>
            </a:extLst>
          </p:cNvPr>
          <p:cNvSpPr>
            <a:spLocks noChangeShapeType="1"/>
          </p:cNvSpPr>
          <p:nvPr/>
        </p:nvSpPr>
        <p:spPr bwMode="auto">
          <a:xfrm>
            <a:off x="3962400" y="2971800"/>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14775" name="Group 87">
            <a:extLst>
              <a:ext uri="{FF2B5EF4-FFF2-40B4-BE49-F238E27FC236}">
                <a16:creationId xmlns:a16="http://schemas.microsoft.com/office/drawing/2014/main" id="{E7AF81D6-B7BA-4B31-9ADE-4B64376BD5EF}"/>
              </a:ext>
            </a:extLst>
          </p:cNvPr>
          <p:cNvGrpSpPr>
            <a:grpSpLocks/>
          </p:cNvGrpSpPr>
          <p:nvPr/>
        </p:nvGrpSpPr>
        <p:grpSpPr bwMode="auto">
          <a:xfrm>
            <a:off x="4289425" y="1574800"/>
            <a:ext cx="1811338" cy="941388"/>
            <a:chOff x="2702" y="992"/>
            <a:chExt cx="1141" cy="593"/>
          </a:xfrm>
        </p:grpSpPr>
        <p:sp>
          <p:nvSpPr>
            <p:cNvPr id="114744" name="Text Box 56">
              <a:extLst>
                <a:ext uri="{FF2B5EF4-FFF2-40B4-BE49-F238E27FC236}">
                  <a16:creationId xmlns:a16="http://schemas.microsoft.com/office/drawing/2014/main" id="{906869E5-A6FF-49B9-9C2B-09DAD91448A6}"/>
                </a:ext>
              </a:extLst>
            </p:cNvPr>
            <p:cNvSpPr txBox="1">
              <a:spLocks noChangeArrowheads="1"/>
            </p:cNvSpPr>
            <p:nvPr/>
          </p:nvSpPr>
          <p:spPr bwMode="auto">
            <a:xfrm>
              <a:off x="2928" y="99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d</a:t>
              </a:r>
            </a:p>
          </p:txBody>
        </p:sp>
        <p:sp>
          <p:nvSpPr>
            <p:cNvPr id="114745" name="Text Box 57">
              <a:extLst>
                <a:ext uri="{FF2B5EF4-FFF2-40B4-BE49-F238E27FC236}">
                  <a16:creationId xmlns:a16="http://schemas.microsoft.com/office/drawing/2014/main" id="{AED0E8C6-82B8-483C-ADBB-BBDF9E5DB39F}"/>
                </a:ext>
              </a:extLst>
            </p:cNvPr>
            <p:cNvSpPr txBox="1">
              <a:spLocks noChangeArrowheads="1"/>
            </p:cNvSpPr>
            <p:nvPr/>
          </p:nvSpPr>
          <p:spPr bwMode="auto">
            <a:xfrm>
              <a:off x="3156" y="99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14746" name="Text Box 58">
              <a:extLst>
                <a:ext uri="{FF2B5EF4-FFF2-40B4-BE49-F238E27FC236}">
                  <a16:creationId xmlns:a16="http://schemas.microsoft.com/office/drawing/2014/main" id="{A9FCDDDD-B752-43FD-9095-1B12E4971629}"/>
                </a:ext>
              </a:extLst>
            </p:cNvPr>
            <p:cNvSpPr txBox="1">
              <a:spLocks noChangeArrowheads="1"/>
            </p:cNvSpPr>
            <p:nvPr/>
          </p:nvSpPr>
          <p:spPr bwMode="auto">
            <a:xfrm>
              <a:off x="3385" y="99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14747" name="Text Box 59">
              <a:extLst>
                <a:ext uri="{FF2B5EF4-FFF2-40B4-BE49-F238E27FC236}">
                  <a16:creationId xmlns:a16="http://schemas.microsoft.com/office/drawing/2014/main" id="{CE28C0FB-B560-482C-88BD-3AAF66A68545}"/>
                </a:ext>
              </a:extLst>
            </p:cNvPr>
            <p:cNvSpPr txBox="1">
              <a:spLocks noChangeArrowheads="1"/>
            </p:cNvSpPr>
            <p:nvPr/>
          </p:nvSpPr>
          <p:spPr bwMode="auto">
            <a:xfrm>
              <a:off x="3614" y="99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sp>
          <p:nvSpPr>
            <p:cNvPr id="114749" name="Text Box 61">
              <a:extLst>
                <a:ext uri="{FF2B5EF4-FFF2-40B4-BE49-F238E27FC236}">
                  <a16:creationId xmlns:a16="http://schemas.microsoft.com/office/drawing/2014/main" id="{ABB301A3-6ABE-4D76-A78C-6106F4E8701D}"/>
                </a:ext>
              </a:extLst>
            </p:cNvPr>
            <p:cNvSpPr txBox="1">
              <a:spLocks noChangeArrowheads="1"/>
            </p:cNvSpPr>
            <p:nvPr/>
          </p:nvSpPr>
          <p:spPr bwMode="auto">
            <a:xfrm>
              <a:off x="2928" y="129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114750" name="Text Box 62">
              <a:extLst>
                <a:ext uri="{FF2B5EF4-FFF2-40B4-BE49-F238E27FC236}">
                  <a16:creationId xmlns:a16="http://schemas.microsoft.com/office/drawing/2014/main" id="{3A59F630-3184-4E31-B9E9-9EFF062D86DB}"/>
                </a:ext>
              </a:extLst>
            </p:cNvPr>
            <p:cNvSpPr txBox="1">
              <a:spLocks noChangeArrowheads="1"/>
            </p:cNvSpPr>
            <p:nvPr/>
          </p:nvSpPr>
          <p:spPr bwMode="auto">
            <a:xfrm>
              <a:off x="3156" y="129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114751" name="Text Box 63">
              <a:extLst>
                <a:ext uri="{FF2B5EF4-FFF2-40B4-BE49-F238E27FC236}">
                  <a16:creationId xmlns:a16="http://schemas.microsoft.com/office/drawing/2014/main" id="{697C5BD7-ADD9-4B19-9F55-5AD6D6CC8685}"/>
                </a:ext>
              </a:extLst>
            </p:cNvPr>
            <p:cNvSpPr txBox="1">
              <a:spLocks noChangeArrowheads="1"/>
            </p:cNvSpPr>
            <p:nvPr/>
          </p:nvSpPr>
          <p:spPr bwMode="auto">
            <a:xfrm>
              <a:off x="3385" y="129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p>
          </p:txBody>
        </p:sp>
        <p:sp>
          <p:nvSpPr>
            <p:cNvPr id="114752" name="Text Box 64">
              <a:extLst>
                <a:ext uri="{FF2B5EF4-FFF2-40B4-BE49-F238E27FC236}">
                  <a16:creationId xmlns:a16="http://schemas.microsoft.com/office/drawing/2014/main" id="{547BD8FD-892F-4B87-99C6-8D0A2D65FCBF}"/>
                </a:ext>
              </a:extLst>
            </p:cNvPr>
            <p:cNvSpPr txBox="1">
              <a:spLocks noChangeArrowheads="1"/>
            </p:cNvSpPr>
            <p:nvPr/>
          </p:nvSpPr>
          <p:spPr bwMode="auto">
            <a:xfrm>
              <a:off x="3614" y="129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endParaRPr lang="en-US" altLang="en-US" sz="2400" b="1">
                <a:latin typeface="Arial" panose="020B0604020202020204" pitchFamily="34" charset="0"/>
                <a:sym typeface="Symbol" panose="05050102010706020507" pitchFamily="18" charset="2"/>
              </a:endParaRPr>
            </a:p>
          </p:txBody>
        </p:sp>
        <p:sp>
          <p:nvSpPr>
            <p:cNvPr id="114757" name="Text Box 69">
              <a:extLst>
                <a:ext uri="{FF2B5EF4-FFF2-40B4-BE49-F238E27FC236}">
                  <a16:creationId xmlns:a16="http://schemas.microsoft.com/office/drawing/2014/main" id="{B9342CB0-1842-4D6F-AD07-446B10F7A1CE}"/>
                </a:ext>
              </a:extLst>
            </p:cNvPr>
            <p:cNvSpPr txBox="1">
              <a:spLocks noChangeArrowheads="1"/>
            </p:cNvSpPr>
            <p:nvPr/>
          </p:nvSpPr>
          <p:spPr bwMode="auto">
            <a:xfrm>
              <a:off x="2702" y="993"/>
              <a:ext cx="229" cy="29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e</a:t>
              </a:r>
            </a:p>
          </p:txBody>
        </p:sp>
        <p:sp>
          <p:nvSpPr>
            <p:cNvPr id="114761" name="Text Box 73">
              <a:extLst>
                <a:ext uri="{FF2B5EF4-FFF2-40B4-BE49-F238E27FC236}">
                  <a16:creationId xmlns:a16="http://schemas.microsoft.com/office/drawing/2014/main" id="{02319AB0-38B4-4109-8EDA-21B889CB9B7E}"/>
                </a:ext>
              </a:extLst>
            </p:cNvPr>
            <p:cNvSpPr txBox="1">
              <a:spLocks noChangeArrowheads="1"/>
            </p:cNvSpPr>
            <p:nvPr/>
          </p:nvSpPr>
          <p:spPr bwMode="auto">
            <a:xfrm>
              <a:off x="2702" y="1289"/>
              <a:ext cx="229" cy="2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0</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7">
            <a:extLst>
              <a:ext uri="{FF2B5EF4-FFF2-40B4-BE49-F238E27FC236}">
                <a16:creationId xmlns:a16="http://schemas.microsoft.com/office/drawing/2014/main" id="{13F68E23-61E6-4F6E-B02E-E691FE0EB71A}"/>
              </a:ext>
            </a:extLst>
          </p:cNvPr>
          <p:cNvSpPr>
            <a:spLocks noGrp="1"/>
          </p:cNvSpPr>
          <p:nvPr>
            <p:ph type="ftr" sz="quarter" idx="10"/>
          </p:nvPr>
        </p:nvSpPr>
        <p:spPr/>
        <p:txBody>
          <a:bodyPr/>
          <a:lstStyle/>
          <a:p>
            <a:fld id="{AD360F74-7000-410A-ADAD-CE23A0458D40}" type="slidenum">
              <a:rPr lang="en-US" altLang="en-US"/>
              <a:pPr/>
              <a:t>118</a:t>
            </a:fld>
            <a:endParaRPr lang="en-US" altLang="en-US"/>
          </a:p>
        </p:txBody>
      </p:sp>
      <p:sp>
        <p:nvSpPr>
          <p:cNvPr id="120834" name="Rectangle 2">
            <a:extLst>
              <a:ext uri="{FF2B5EF4-FFF2-40B4-BE49-F238E27FC236}">
                <a16:creationId xmlns:a16="http://schemas.microsoft.com/office/drawing/2014/main" id="{0D6F5B37-BC79-4834-AA5B-1672908528B5}"/>
              </a:ext>
            </a:extLst>
          </p:cNvPr>
          <p:cNvSpPr>
            <a:spLocks noGrp="1" noChangeArrowheads="1"/>
          </p:cNvSpPr>
          <p:nvPr>
            <p:ph type="title"/>
          </p:nvPr>
        </p:nvSpPr>
        <p:spPr>
          <a:xfrm>
            <a:off x="406400" y="228600"/>
            <a:ext cx="8737600" cy="685800"/>
          </a:xfrm>
        </p:spPr>
        <p:txBody>
          <a:bodyPr>
            <a:normAutofit fontScale="90000"/>
          </a:bodyPr>
          <a:lstStyle/>
          <a:p>
            <a:r>
              <a:rPr lang="en-US" altLang="en-US"/>
              <a:t>Prim’s algorithm</a:t>
            </a:r>
          </a:p>
        </p:txBody>
      </p:sp>
      <p:sp>
        <p:nvSpPr>
          <p:cNvPr id="120835" name="Oval 3">
            <a:extLst>
              <a:ext uri="{FF2B5EF4-FFF2-40B4-BE49-F238E27FC236}">
                <a16:creationId xmlns:a16="http://schemas.microsoft.com/office/drawing/2014/main" id="{3CC9603A-FA76-4B92-86AB-DD95BB61C62D}"/>
              </a:ext>
            </a:extLst>
          </p:cNvPr>
          <p:cNvSpPr>
            <a:spLocks noChangeArrowheads="1"/>
          </p:cNvSpPr>
          <p:nvPr/>
        </p:nvSpPr>
        <p:spPr bwMode="auto">
          <a:xfrm>
            <a:off x="1371600" y="26670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120836" name="Oval 4">
            <a:extLst>
              <a:ext uri="{FF2B5EF4-FFF2-40B4-BE49-F238E27FC236}">
                <a16:creationId xmlns:a16="http://schemas.microsoft.com/office/drawing/2014/main" id="{0BE6418E-5CEC-435F-9C49-D971171486A1}"/>
              </a:ext>
            </a:extLst>
          </p:cNvPr>
          <p:cNvSpPr>
            <a:spLocks noChangeArrowheads="1"/>
          </p:cNvSpPr>
          <p:nvPr/>
        </p:nvSpPr>
        <p:spPr bwMode="auto">
          <a:xfrm>
            <a:off x="1600200" y="39624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120837" name="Oval 5">
            <a:extLst>
              <a:ext uri="{FF2B5EF4-FFF2-40B4-BE49-F238E27FC236}">
                <a16:creationId xmlns:a16="http://schemas.microsoft.com/office/drawing/2014/main" id="{D4766660-4922-40EE-A1A5-B83827F0A3D9}"/>
              </a:ext>
            </a:extLst>
          </p:cNvPr>
          <p:cNvSpPr>
            <a:spLocks noChangeArrowheads="1"/>
          </p:cNvSpPr>
          <p:nvPr/>
        </p:nvSpPr>
        <p:spPr bwMode="auto">
          <a:xfrm>
            <a:off x="3048000" y="37338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120838" name="Oval 6">
            <a:extLst>
              <a:ext uri="{FF2B5EF4-FFF2-40B4-BE49-F238E27FC236}">
                <a16:creationId xmlns:a16="http://schemas.microsoft.com/office/drawing/2014/main" id="{4039629C-E52E-4E8A-A3B6-16482EC211F1}"/>
              </a:ext>
            </a:extLst>
          </p:cNvPr>
          <p:cNvSpPr>
            <a:spLocks noChangeArrowheads="1"/>
          </p:cNvSpPr>
          <p:nvPr/>
        </p:nvSpPr>
        <p:spPr bwMode="auto">
          <a:xfrm>
            <a:off x="2133600" y="28956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120839" name="Oval 7">
            <a:extLst>
              <a:ext uri="{FF2B5EF4-FFF2-40B4-BE49-F238E27FC236}">
                <a16:creationId xmlns:a16="http://schemas.microsoft.com/office/drawing/2014/main" id="{92868DCF-26AC-4410-ABDC-BFB2FDD081D7}"/>
              </a:ext>
            </a:extLst>
          </p:cNvPr>
          <p:cNvSpPr>
            <a:spLocks noChangeArrowheads="1"/>
          </p:cNvSpPr>
          <p:nvPr/>
        </p:nvSpPr>
        <p:spPr bwMode="auto">
          <a:xfrm>
            <a:off x="3429000" y="23622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120840" name="AutoShape 8">
            <a:extLst>
              <a:ext uri="{FF2B5EF4-FFF2-40B4-BE49-F238E27FC236}">
                <a16:creationId xmlns:a16="http://schemas.microsoft.com/office/drawing/2014/main" id="{CE0721C8-A2B8-414C-A8CC-4F530A958D0D}"/>
              </a:ext>
            </a:extLst>
          </p:cNvPr>
          <p:cNvCxnSpPr>
            <a:cxnSpLocks noChangeShapeType="1"/>
            <a:stCxn id="120835" idx="7"/>
            <a:endCxn id="120839" idx="2"/>
          </p:cNvCxnSpPr>
          <p:nvPr/>
        </p:nvCxnSpPr>
        <p:spPr bwMode="auto">
          <a:xfrm flipV="1">
            <a:off x="1697038" y="2552700"/>
            <a:ext cx="1731962" cy="169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1" name="AutoShape 9">
            <a:extLst>
              <a:ext uri="{FF2B5EF4-FFF2-40B4-BE49-F238E27FC236}">
                <a16:creationId xmlns:a16="http://schemas.microsoft.com/office/drawing/2014/main" id="{06093B26-ABA1-45BF-9EF4-2C51D2B66BF1}"/>
              </a:ext>
            </a:extLst>
          </p:cNvPr>
          <p:cNvCxnSpPr>
            <a:cxnSpLocks noChangeShapeType="1"/>
            <a:stCxn id="120838" idx="6"/>
            <a:endCxn id="120839" idx="3"/>
          </p:cNvCxnSpPr>
          <p:nvPr/>
        </p:nvCxnSpPr>
        <p:spPr bwMode="auto">
          <a:xfrm flipV="1">
            <a:off x="2514600" y="2687638"/>
            <a:ext cx="969963" cy="398462"/>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2" name="AutoShape 10">
            <a:extLst>
              <a:ext uri="{FF2B5EF4-FFF2-40B4-BE49-F238E27FC236}">
                <a16:creationId xmlns:a16="http://schemas.microsoft.com/office/drawing/2014/main" id="{17EE2ACA-EA11-4E2F-BF2B-7C90B2BD8504}"/>
              </a:ext>
            </a:extLst>
          </p:cNvPr>
          <p:cNvCxnSpPr>
            <a:cxnSpLocks noChangeShapeType="1"/>
            <a:stCxn id="120835" idx="4"/>
            <a:endCxn id="120836" idx="0"/>
          </p:cNvCxnSpPr>
          <p:nvPr/>
        </p:nvCxnSpPr>
        <p:spPr bwMode="auto">
          <a:xfrm>
            <a:off x="1562100" y="3048000"/>
            <a:ext cx="228600" cy="914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3" name="AutoShape 11">
            <a:extLst>
              <a:ext uri="{FF2B5EF4-FFF2-40B4-BE49-F238E27FC236}">
                <a16:creationId xmlns:a16="http://schemas.microsoft.com/office/drawing/2014/main" id="{88536EAB-F603-47CB-8EEC-CC5D1301D40A}"/>
              </a:ext>
            </a:extLst>
          </p:cNvPr>
          <p:cNvCxnSpPr>
            <a:cxnSpLocks noChangeShapeType="1"/>
            <a:stCxn id="120835" idx="5"/>
            <a:endCxn id="120838" idx="2"/>
          </p:cNvCxnSpPr>
          <p:nvPr/>
        </p:nvCxnSpPr>
        <p:spPr bwMode="auto">
          <a:xfrm>
            <a:off x="1697038" y="2992438"/>
            <a:ext cx="436562" cy="93662"/>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4" name="AutoShape 12">
            <a:extLst>
              <a:ext uri="{FF2B5EF4-FFF2-40B4-BE49-F238E27FC236}">
                <a16:creationId xmlns:a16="http://schemas.microsoft.com/office/drawing/2014/main" id="{8DEFA9AE-735F-47BE-9741-6E8A43B0D3C1}"/>
              </a:ext>
            </a:extLst>
          </p:cNvPr>
          <p:cNvCxnSpPr>
            <a:cxnSpLocks noChangeShapeType="1"/>
            <a:stCxn id="120836" idx="7"/>
            <a:endCxn id="120838" idx="3"/>
          </p:cNvCxnSpPr>
          <p:nvPr/>
        </p:nvCxnSpPr>
        <p:spPr bwMode="auto">
          <a:xfrm flipV="1">
            <a:off x="1925638" y="3221038"/>
            <a:ext cx="263525" cy="796925"/>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5" name="AutoShape 13">
            <a:extLst>
              <a:ext uri="{FF2B5EF4-FFF2-40B4-BE49-F238E27FC236}">
                <a16:creationId xmlns:a16="http://schemas.microsoft.com/office/drawing/2014/main" id="{EF3A9DA7-2467-401D-BB50-C18E4FD074E5}"/>
              </a:ext>
            </a:extLst>
          </p:cNvPr>
          <p:cNvCxnSpPr>
            <a:cxnSpLocks noChangeShapeType="1"/>
            <a:stCxn id="120838" idx="5"/>
            <a:endCxn id="120837" idx="1"/>
          </p:cNvCxnSpPr>
          <p:nvPr/>
        </p:nvCxnSpPr>
        <p:spPr bwMode="auto">
          <a:xfrm>
            <a:off x="2459038" y="3221038"/>
            <a:ext cx="644525" cy="5683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6" name="AutoShape 14">
            <a:extLst>
              <a:ext uri="{FF2B5EF4-FFF2-40B4-BE49-F238E27FC236}">
                <a16:creationId xmlns:a16="http://schemas.microsoft.com/office/drawing/2014/main" id="{4FF7F407-3A87-4520-9B6D-9291C136A8D4}"/>
              </a:ext>
            </a:extLst>
          </p:cNvPr>
          <p:cNvCxnSpPr>
            <a:cxnSpLocks noChangeShapeType="1"/>
            <a:stCxn id="120839" idx="4"/>
            <a:endCxn id="120837" idx="0"/>
          </p:cNvCxnSpPr>
          <p:nvPr/>
        </p:nvCxnSpPr>
        <p:spPr bwMode="auto">
          <a:xfrm flipH="1">
            <a:off x="3238500" y="2743200"/>
            <a:ext cx="381000" cy="9906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847" name="AutoShape 15">
            <a:extLst>
              <a:ext uri="{FF2B5EF4-FFF2-40B4-BE49-F238E27FC236}">
                <a16:creationId xmlns:a16="http://schemas.microsoft.com/office/drawing/2014/main" id="{C80B2F63-D528-4D9D-9413-0AD0ECB8B128}"/>
              </a:ext>
            </a:extLst>
          </p:cNvPr>
          <p:cNvCxnSpPr>
            <a:cxnSpLocks noChangeShapeType="1"/>
            <a:stCxn id="120837" idx="2"/>
            <a:endCxn id="120836" idx="6"/>
          </p:cNvCxnSpPr>
          <p:nvPr/>
        </p:nvCxnSpPr>
        <p:spPr bwMode="auto">
          <a:xfrm flipH="1">
            <a:off x="1981200" y="3924300"/>
            <a:ext cx="1066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848" name="Text Box 16">
            <a:extLst>
              <a:ext uri="{FF2B5EF4-FFF2-40B4-BE49-F238E27FC236}">
                <a16:creationId xmlns:a16="http://schemas.microsoft.com/office/drawing/2014/main" id="{109109EE-6CD3-483E-B0B9-28F387176F1D}"/>
              </a:ext>
            </a:extLst>
          </p:cNvPr>
          <p:cNvSpPr txBox="1">
            <a:spLocks noChangeArrowheads="1"/>
          </p:cNvSpPr>
          <p:nvPr/>
        </p:nvSpPr>
        <p:spPr bwMode="auto">
          <a:xfrm>
            <a:off x="1812925" y="271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120849" name="Text Box 17">
            <a:extLst>
              <a:ext uri="{FF2B5EF4-FFF2-40B4-BE49-F238E27FC236}">
                <a16:creationId xmlns:a16="http://schemas.microsoft.com/office/drawing/2014/main" id="{325BE507-39FD-4709-AC8C-D054AFB9B120}"/>
              </a:ext>
            </a:extLst>
          </p:cNvPr>
          <p:cNvSpPr txBox="1">
            <a:spLocks noChangeArrowheads="1"/>
          </p:cNvSpPr>
          <p:nvPr/>
        </p:nvSpPr>
        <p:spPr bwMode="auto">
          <a:xfrm>
            <a:off x="182880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0850" name="Text Box 18">
            <a:extLst>
              <a:ext uri="{FF2B5EF4-FFF2-40B4-BE49-F238E27FC236}">
                <a16:creationId xmlns:a16="http://schemas.microsoft.com/office/drawing/2014/main" id="{6EE44A78-5E3E-43E9-8EBD-9B5BD18F4042}"/>
              </a:ext>
            </a:extLst>
          </p:cNvPr>
          <p:cNvSpPr txBox="1">
            <a:spLocks noChangeArrowheads="1"/>
          </p:cNvSpPr>
          <p:nvPr/>
        </p:nvSpPr>
        <p:spPr bwMode="auto">
          <a:xfrm>
            <a:off x="139065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0851" name="Text Box 19">
            <a:extLst>
              <a:ext uri="{FF2B5EF4-FFF2-40B4-BE49-F238E27FC236}">
                <a16:creationId xmlns:a16="http://schemas.microsoft.com/office/drawing/2014/main" id="{E826AEFB-EAA1-4642-BB3C-D98FAC30EFBF}"/>
              </a:ext>
            </a:extLst>
          </p:cNvPr>
          <p:cNvSpPr txBox="1">
            <a:spLocks noChangeArrowheads="1"/>
          </p:cNvSpPr>
          <p:nvPr/>
        </p:nvSpPr>
        <p:spPr bwMode="auto">
          <a:xfrm>
            <a:off x="2355850" y="2286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120852" name="Text Box 20">
            <a:extLst>
              <a:ext uri="{FF2B5EF4-FFF2-40B4-BE49-F238E27FC236}">
                <a16:creationId xmlns:a16="http://schemas.microsoft.com/office/drawing/2014/main" id="{BC5F0914-E209-4993-8299-A53A53CE12EA}"/>
              </a:ext>
            </a:extLst>
          </p:cNvPr>
          <p:cNvSpPr txBox="1">
            <a:spLocks noChangeArrowheads="1"/>
          </p:cNvSpPr>
          <p:nvPr/>
        </p:nvSpPr>
        <p:spPr bwMode="auto">
          <a:xfrm>
            <a:off x="2660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120853" name="Text Box 21">
            <a:extLst>
              <a:ext uri="{FF2B5EF4-FFF2-40B4-BE49-F238E27FC236}">
                <a16:creationId xmlns:a16="http://schemas.microsoft.com/office/drawing/2014/main" id="{ABEB3194-236A-4DE2-946E-DFF461F878AD}"/>
              </a:ext>
            </a:extLst>
          </p:cNvPr>
          <p:cNvSpPr txBox="1">
            <a:spLocks noChangeArrowheads="1"/>
          </p:cNvSpPr>
          <p:nvPr/>
        </p:nvSpPr>
        <p:spPr bwMode="auto">
          <a:xfrm>
            <a:off x="26606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0854" name="Text Box 22">
            <a:extLst>
              <a:ext uri="{FF2B5EF4-FFF2-40B4-BE49-F238E27FC236}">
                <a16:creationId xmlns:a16="http://schemas.microsoft.com/office/drawing/2014/main" id="{A40E9176-9852-4699-98BE-EC38E8CF8779}"/>
              </a:ext>
            </a:extLst>
          </p:cNvPr>
          <p:cNvSpPr txBox="1">
            <a:spLocks noChangeArrowheads="1"/>
          </p:cNvSpPr>
          <p:nvPr/>
        </p:nvSpPr>
        <p:spPr bwMode="auto">
          <a:xfrm>
            <a:off x="235585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0855" name="Text Box 23">
            <a:extLst>
              <a:ext uri="{FF2B5EF4-FFF2-40B4-BE49-F238E27FC236}">
                <a16:creationId xmlns:a16="http://schemas.microsoft.com/office/drawing/2014/main" id="{C2470BAB-4DE4-4639-B90C-E1FBD0B073E0}"/>
              </a:ext>
            </a:extLst>
          </p:cNvPr>
          <p:cNvSpPr txBox="1">
            <a:spLocks noChangeArrowheads="1"/>
          </p:cNvSpPr>
          <p:nvPr/>
        </p:nvSpPr>
        <p:spPr bwMode="auto">
          <a:xfrm>
            <a:off x="342900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grpSp>
        <p:nvGrpSpPr>
          <p:cNvPr id="120865" name="Group 33">
            <a:extLst>
              <a:ext uri="{FF2B5EF4-FFF2-40B4-BE49-F238E27FC236}">
                <a16:creationId xmlns:a16="http://schemas.microsoft.com/office/drawing/2014/main" id="{E5DED274-1ADA-4689-A28C-EA53A8504001}"/>
              </a:ext>
            </a:extLst>
          </p:cNvPr>
          <p:cNvGrpSpPr>
            <a:grpSpLocks/>
          </p:cNvGrpSpPr>
          <p:nvPr/>
        </p:nvGrpSpPr>
        <p:grpSpPr bwMode="auto">
          <a:xfrm>
            <a:off x="4895850" y="3536950"/>
            <a:ext cx="3465513" cy="1920875"/>
            <a:chOff x="3147" y="1392"/>
            <a:chExt cx="2183" cy="1210"/>
          </a:xfrm>
        </p:grpSpPr>
        <p:sp>
          <p:nvSpPr>
            <p:cNvPr id="120856" name="Text Box 24">
              <a:extLst>
                <a:ext uri="{FF2B5EF4-FFF2-40B4-BE49-F238E27FC236}">
                  <a16:creationId xmlns:a16="http://schemas.microsoft.com/office/drawing/2014/main" id="{53F8D359-F699-4D28-93C5-E2F2E623A834}"/>
                </a:ext>
              </a:extLst>
            </p:cNvPr>
            <p:cNvSpPr txBox="1">
              <a:spLocks noChangeArrowheads="1"/>
            </p:cNvSpPr>
            <p:nvPr/>
          </p:nvSpPr>
          <p:spPr bwMode="auto">
            <a:xfrm>
              <a:off x="3147"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sp>
          <p:nvSpPr>
            <p:cNvPr id="120857" name="Text Box 25">
              <a:extLst>
                <a:ext uri="{FF2B5EF4-FFF2-40B4-BE49-F238E27FC236}">
                  <a16:creationId xmlns:a16="http://schemas.microsoft.com/office/drawing/2014/main" id="{AA16AD3D-3525-4306-A8AF-A02C1FB71196}"/>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20858" name="Text Box 26">
              <a:extLst>
                <a:ext uri="{FF2B5EF4-FFF2-40B4-BE49-F238E27FC236}">
                  <a16:creationId xmlns:a16="http://schemas.microsoft.com/office/drawing/2014/main" id="{60313A36-D936-42D6-94D1-8A9A9C3A2BAB}"/>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20859" name="Text Box 27">
              <a:extLst>
                <a:ext uri="{FF2B5EF4-FFF2-40B4-BE49-F238E27FC236}">
                  <a16:creationId xmlns:a16="http://schemas.microsoft.com/office/drawing/2014/main" id="{93E4D7B9-AE3E-48E1-AED7-7C375D8C9B09}"/>
                </a:ext>
              </a:extLst>
            </p:cNvPr>
            <p:cNvSpPr txBox="1">
              <a:spLocks noChangeArrowheads="1"/>
            </p:cNvSpPr>
            <p:nvPr/>
          </p:nvSpPr>
          <p:spPr bwMode="auto">
            <a:xfrm>
              <a:off x="3147"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008000"/>
                  </a:solidFill>
                  <a:latin typeface="Arial" panose="020B0604020202020204" pitchFamily="34" charset="0"/>
                  <a:sym typeface="Symbol" panose="05050102010706020507" pitchFamily="18" charset="2"/>
                </a:rPr>
                <a:t>2</a:t>
              </a:r>
              <a:endParaRPr lang="en-US" altLang="en-US" sz="2400" b="1">
                <a:latin typeface="Arial" panose="020B0604020202020204" pitchFamily="34" charset="0"/>
                <a:sym typeface="Symbol" panose="05050102010706020507" pitchFamily="18" charset="2"/>
              </a:endParaRPr>
            </a:p>
          </p:txBody>
        </p:sp>
        <p:sp>
          <p:nvSpPr>
            <p:cNvPr id="120860" name="Text Box 28">
              <a:extLst>
                <a:ext uri="{FF2B5EF4-FFF2-40B4-BE49-F238E27FC236}">
                  <a16:creationId xmlns:a16="http://schemas.microsoft.com/office/drawing/2014/main" id="{D770FF53-6CE3-4367-885D-C8DFCC8A86BD}"/>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solidFill>
                    <a:srgbClr val="008000"/>
                  </a:solidFill>
                  <a:latin typeface="Arial" panose="020B0604020202020204" pitchFamily="34" charset="0"/>
                  <a:sym typeface="Symbol" panose="05050102010706020507" pitchFamily="18" charset="2"/>
                </a:rPr>
                <a:t>4</a:t>
              </a:r>
              <a:endParaRPr lang="en-US" altLang="en-US" sz="2400" b="1">
                <a:latin typeface="Arial" panose="020B0604020202020204" pitchFamily="34" charset="0"/>
                <a:sym typeface="Symbol" panose="05050102010706020507" pitchFamily="18" charset="2"/>
              </a:endParaRPr>
            </a:p>
          </p:txBody>
        </p:sp>
        <p:sp>
          <p:nvSpPr>
            <p:cNvPr id="120861" name="Text Box 29">
              <a:extLst>
                <a:ext uri="{FF2B5EF4-FFF2-40B4-BE49-F238E27FC236}">
                  <a16:creationId xmlns:a16="http://schemas.microsoft.com/office/drawing/2014/main" id="{FB4FB4DA-DB61-4E10-9BDB-A5C4D02DFA30}"/>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20862" name="Text Box 30">
              <a:extLst>
                <a:ext uri="{FF2B5EF4-FFF2-40B4-BE49-F238E27FC236}">
                  <a16:creationId xmlns:a16="http://schemas.microsoft.com/office/drawing/2014/main" id="{0E66EA67-5F03-42A8-829E-30FA0FFFD4D6}"/>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c</a:t>
              </a:r>
              <a:r>
                <a:rPr lang="en-US" altLang="en-US" sz="2000">
                  <a:latin typeface="Arial" panose="020B0604020202020204" pitchFamily="34" charset="0"/>
                </a:rPr>
                <a:t> 		</a:t>
              </a:r>
              <a:r>
                <a:rPr lang="en-US" altLang="en-US" sz="2000">
                  <a:solidFill>
                    <a:srgbClr val="008000"/>
                  </a:solidFill>
                  <a:latin typeface="Arial" panose="020B0604020202020204" pitchFamily="34" charset="0"/>
                </a:rPr>
                <a:t>d</a:t>
              </a:r>
              <a:endParaRPr lang="en-US" altLang="en-US" sz="2000">
                <a:latin typeface="Arial" panose="020B0604020202020204" pitchFamily="34" charset="0"/>
              </a:endParaRPr>
            </a:p>
            <a:p>
              <a:r>
                <a:rPr lang="en-US" altLang="en-US" sz="2000">
                  <a:latin typeface="Arial" panose="020B0604020202020204" pitchFamily="34" charset="0"/>
                </a:rPr>
                <a:t>	d		e</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a</a:t>
              </a:r>
              <a:r>
                <a:rPr lang="en-US" altLang="en-US" sz="2000">
                  <a:latin typeface="Arial" panose="020B0604020202020204" pitchFamily="34" charset="0"/>
                </a:rPr>
                <a:t> 		</a:t>
              </a:r>
              <a:r>
                <a:rPr lang="en-US" altLang="en-US" sz="2000">
                  <a:solidFill>
                    <a:srgbClr val="008000"/>
                  </a:solidFill>
                  <a:latin typeface="Arial" panose="020B0604020202020204" pitchFamily="34" charset="0"/>
                </a:rPr>
                <a:t>d</a:t>
              </a:r>
            </a:p>
          </p:txBody>
        </p:sp>
      </p:grpSp>
      <p:sp>
        <p:nvSpPr>
          <p:cNvPr id="120863" name="Line 31">
            <a:extLst>
              <a:ext uri="{FF2B5EF4-FFF2-40B4-BE49-F238E27FC236}">
                <a16:creationId xmlns:a16="http://schemas.microsoft.com/office/drawing/2014/main" id="{CB0FD94C-DD76-4121-AD2A-148EEF00E95B}"/>
              </a:ext>
            </a:extLst>
          </p:cNvPr>
          <p:cNvSpPr>
            <a:spLocks noChangeShapeType="1"/>
          </p:cNvSpPr>
          <p:nvPr/>
        </p:nvSpPr>
        <p:spPr bwMode="auto">
          <a:xfrm>
            <a:off x="3048000" y="38100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64" name="Line 32">
            <a:extLst>
              <a:ext uri="{FF2B5EF4-FFF2-40B4-BE49-F238E27FC236}">
                <a16:creationId xmlns:a16="http://schemas.microsoft.com/office/drawing/2014/main" id="{C56BDAB0-B96B-4190-97A2-3BF263DABC8A}"/>
              </a:ext>
            </a:extLst>
          </p:cNvPr>
          <p:cNvSpPr>
            <a:spLocks noChangeShapeType="1"/>
          </p:cNvSpPr>
          <p:nvPr/>
        </p:nvSpPr>
        <p:spPr bwMode="auto">
          <a:xfrm>
            <a:off x="2133600" y="2971800"/>
            <a:ext cx="381000" cy="304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66" name="Line 34">
            <a:extLst>
              <a:ext uri="{FF2B5EF4-FFF2-40B4-BE49-F238E27FC236}">
                <a16:creationId xmlns:a16="http://schemas.microsoft.com/office/drawing/2014/main" id="{40118B9C-145C-4C1A-A6FD-D2F5EA19BD9B}"/>
              </a:ext>
            </a:extLst>
          </p:cNvPr>
          <p:cNvSpPr>
            <a:spLocks noChangeShapeType="1"/>
          </p:cNvSpPr>
          <p:nvPr/>
        </p:nvSpPr>
        <p:spPr bwMode="auto">
          <a:xfrm>
            <a:off x="3995738" y="3117850"/>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0867" name="Group 35">
            <a:extLst>
              <a:ext uri="{FF2B5EF4-FFF2-40B4-BE49-F238E27FC236}">
                <a16:creationId xmlns:a16="http://schemas.microsoft.com/office/drawing/2014/main" id="{C90ABDD0-8A2C-4F03-BA32-0091FD77297E}"/>
              </a:ext>
            </a:extLst>
          </p:cNvPr>
          <p:cNvGrpSpPr>
            <a:grpSpLocks/>
          </p:cNvGrpSpPr>
          <p:nvPr/>
        </p:nvGrpSpPr>
        <p:grpSpPr bwMode="auto">
          <a:xfrm>
            <a:off x="4592638" y="1096963"/>
            <a:ext cx="3827462" cy="1616075"/>
            <a:chOff x="2919" y="1392"/>
            <a:chExt cx="2411" cy="1018"/>
          </a:xfrm>
        </p:grpSpPr>
        <p:grpSp>
          <p:nvGrpSpPr>
            <p:cNvPr id="120868" name="Group 36">
              <a:extLst>
                <a:ext uri="{FF2B5EF4-FFF2-40B4-BE49-F238E27FC236}">
                  <a16:creationId xmlns:a16="http://schemas.microsoft.com/office/drawing/2014/main" id="{A57AD8D3-95D2-451E-A0CD-F520170E1D5D}"/>
                </a:ext>
              </a:extLst>
            </p:cNvPr>
            <p:cNvGrpSpPr>
              <a:grpSpLocks/>
            </p:cNvGrpSpPr>
            <p:nvPr/>
          </p:nvGrpSpPr>
          <p:grpSpPr bwMode="auto">
            <a:xfrm>
              <a:off x="2919" y="1712"/>
              <a:ext cx="915" cy="592"/>
              <a:chOff x="2919" y="1712"/>
              <a:chExt cx="915" cy="592"/>
            </a:xfrm>
          </p:grpSpPr>
          <p:grpSp>
            <p:nvGrpSpPr>
              <p:cNvPr id="120869" name="Group 37">
                <a:extLst>
                  <a:ext uri="{FF2B5EF4-FFF2-40B4-BE49-F238E27FC236}">
                    <a16:creationId xmlns:a16="http://schemas.microsoft.com/office/drawing/2014/main" id="{088BFE61-58C3-4021-8196-DA7CA0E65543}"/>
                  </a:ext>
                </a:extLst>
              </p:cNvPr>
              <p:cNvGrpSpPr>
                <a:grpSpLocks/>
              </p:cNvGrpSpPr>
              <p:nvPr/>
            </p:nvGrpSpPr>
            <p:grpSpPr bwMode="auto">
              <a:xfrm>
                <a:off x="2919" y="1712"/>
                <a:ext cx="915" cy="294"/>
                <a:chOff x="2919" y="1712"/>
                <a:chExt cx="915" cy="294"/>
              </a:xfrm>
            </p:grpSpPr>
            <p:sp>
              <p:nvSpPr>
                <p:cNvPr id="120870" name="Text Box 38">
                  <a:extLst>
                    <a:ext uri="{FF2B5EF4-FFF2-40B4-BE49-F238E27FC236}">
                      <a16:creationId xmlns:a16="http://schemas.microsoft.com/office/drawing/2014/main" id="{853E1511-E53A-42CE-BE0A-F460847391B6}"/>
                    </a:ext>
                  </a:extLst>
                </p:cNvPr>
                <p:cNvSpPr txBox="1">
                  <a:spLocks noChangeArrowheads="1"/>
                </p:cNvSpPr>
                <p:nvPr/>
              </p:nvSpPr>
              <p:spPr bwMode="auto">
                <a:xfrm>
                  <a:off x="2919"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d</a:t>
                  </a:r>
                </a:p>
              </p:txBody>
            </p:sp>
            <p:sp>
              <p:nvSpPr>
                <p:cNvPr id="120871" name="Text Box 39">
                  <a:extLst>
                    <a:ext uri="{FF2B5EF4-FFF2-40B4-BE49-F238E27FC236}">
                      <a16:creationId xmlns:a16="http://schemas.microsoft.com/office/drawing/2014/main" id="{CA0A5116-5B0C-4046-80C4-1ED0D6B44C85}"/>
                    </a:ext>
                  </a:extLst>
                </p:cNvPr>
                <p:cNvSpPr txBox="1">
                  <a:spLocks noChangeArrowheads="1"/>
                </p:cNvSpPr>
                <p:nvPr/>
              </p:nvSpPr>
              <p:spPr bwMode="auto">
                <a:xfrm>
                  <a:off x="3147"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20872" name="Text Box 40">
                  <a:extLst>
                    <a:ext uri="{FF2B5EF4-FFF2-40B4-BE49-F238E27FC236}">
                      <a16:creationId xmlns:a16="http://schemas.microsoft.com/office/drawing/2014/main" id="{6EC3B431-4252-4308-8141-D874C4EF3994}"/>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20873" name="Text Box 41">
                  <a:extLst>
                    <a:ext uri="{FF2B5EF4-FFF2-40B4-BE49-F238E27FC236}">
                      <a16:creationId xmlns:a16="http://schemas.microsoft.com/office/drawing/2014/main" id="{2E91591B-2B7E-4969-957A-D48B79E2FC40}"/>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grpSp>
          <p:grpSp>
            <p:nvGrpSpPr>
              <p:cNvPr id="120874" name="Group 42">
                <a:extLst>
                  <a:ext uri="{FF2B5EF4-FFF2-40B4-BE49-F238E27FC236}">
                    <a16:creationId xmlns:a16="http://schemas.microsoft.com/office/drawing/2014/main" id="{86B247B8-FE77-401F-9775-0D197938F3D3}"/>
                  </a:ext>
                </a:extLst>
              </p:cNvPr>
              <p:cNvGrpSpPr>
                <a:grpSpLocks/>
              </p:cNvGrpSpPr>
              <p:nvPr/>
            </p:nvGrpSpPr>
            <p:grpSpPr bwMode="auto">
              <a:xfrm>
                <a:off x="2919" y="2010"/>
                <a:ext cx="915" cy="294"/>
                <a:chOff x="2919" y="2010"/>
                <a:chExt cx="915" cy="294"/>
              </a:xfrm>
            </p:grpSpPr>
            <p:sp>
              <p:nvSpPr>
                <p:cNvPr id="120875" name="Text Box 43">
                  <a:extLst>
                    <a:ext uri="{FF2B5EF4-FFF2-40B4-BE49-F238E27FC236}">
                      <a16:creationId xmlns:a16="http://schemas.microsoft.com/office/drawing/2014/main" id="{9B6D9513-A4EF-45B2-998A-81B115375BC1}"/>
                    </a:ext>
                  </a:extLst>
                </p:cNvPr>
                <p:cNvSpPr txBox="1">
                  <a:spLocks noChangeArrowheads="1"/>
                </p:cNvSpPr>
                <p:nvPr/>
              </p:nvSpPr>
              <p:spPr bwMode="auto">
                <a:xfrm>
                  <a:off x="2919"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4</a:t>
                  </a:r>
                </a:p>
              </p:txBody>
            </p:sp>
            <p:sp>
              <p:nvSpPr>
                <p:cNvPr id="120876" name="Text Box 44">
                  <a:extLst>
                    <a:ext uri="{FF2B5EF4-FFF2-40B4-BE49-F238E27FC236}">
                      <a16:creationId xmlns:a16="http://schemas.microsoft.com/office/drawing/2014/main" id="{C979EF03-CC0C-4CF4-ACFE-419A1596241E}"/>
                    </a:ext>
                  </a:extLst>
                </p:cNvPr>
                <p:cNvSpPr txBox="1">
                  <a:spLocks noChangeArrowheads="1"/>
                </p:cNvSpPr>
                <p:nvPr/>
              </p:nvSpPr>
              <p:spPr bwMode="auto">
                <a:xfrm>
                  <a:off x="3147"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20877" name="Text Box 45">
                  <a:extLst>
                    <a:ext uri="{FF2B5EF4-FFF2-40B4-BE49-F238E27FC236}">
                      <a16:creationId xmlns:a16="http://schemas.microsoft.com/office/drawing/2014/main" id="{1CA8D213-6EAD-4A49-BF78-281FD509686B}"/>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endParaRPr lang="en-US" altLang="en-US" sz="2400">
                    <a:sym typeface="Symbol" panose="05050102010706020507" pitchFamily="18" charset="2"/>
                  </a:endParaRPr>
                </a:p>
              </p:txBody>
            </p:sp>
            <p:sp>
              <p:nvSpPr>
                <p:cNvPr id="120878" name="Text Box 46">
                  <a:extLst>
                    <a:ext uri="{FF2B5EF4-FFF2-40B4-BE49-F238E27FC236}">
                      <a16:creationId xmlns:a16="http://schemas.microsoft.com/office/drawing/2014/main" id="{411F5575-143B-46EA-92E1-D7FBE6701BC1}"/>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sym typeface="Symbol" panose="05050102010706020507" pitchFamily="18" charset="2"/>
                    </a:rPr>
                    <a:t></a:t>
                  </a:r>
                  <a:endParaRPr lang="en-US" altLang="en-US" sz="2400" b="1">
                    <a:latin typeface="Arial" panose="020B0604020202020204" pitchFamily="34" charset="0"/>
                    <a:sym typeface="Symbol" panose="05050102010706020507" pitchFamily="18" charset="2"/>
                  </a:endParaRPr>
                </a:p>
              </p:txBody>
            </p:sp>
          </p:grpSp>
        </p:grpSp>
        <p:sp>
          <p:nvSpPr>
            <p:cNvPr id="120879" name="Text Box 47">
              <a:extLst>
                <a:ext uri="{FF2B5EF4-FFF2-40B4-BE49-F238E27FC236}">
                  <a16:creationId xmlns:a16="http://schemas.microsoft.com/office/drawing/2014/main" id="{DA420110-A89E-4BA2-9256-EE1F627A29C4}"/>
                </a:ext>
              </a:extLst>
            </p:cNvPr>
            <p:cNvSpPr txBox="1">
              <a:spLocks noChangeArrowheads="1"/>
            </p:cNvSpPr>
            <p:nvPr/>
          </p:nvSpPr>
          <p:spPr bwMode="auto">
            <a:xfrm>
              <a:off x="4165" y="1392"/>
              <a:ext cx="116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b		e</a:t>
              </a:r>
            </a:p>
            <a:p>
              <a:r>
                <a:rPr lang="en-US" altLang="en-US" sz="2000">
                  <a:solidFill>
                    <a:srgbClr val="008000"/>
                  </a:solidFill>
                  <a:latin typeface="Arial" panose="020B0604020202020204" pitchFamily="34" charset="0"/>
                </a:rPr>
                <a:t>	c		e</a:t>
              </a:r>
            </a:p>
            <a:p>
              <a:r>
                <a:rPr lang="en-US" altLang="en-US" sz="2000">
                  <a:solidFill>
                    <a:srgbClr val="008000"/>
                  </a:solidFill>
                  <a:latin typeface="Arial" panose="020B0604020202020204" pitchFamily="34" charset="0"/>
                </a:rPr>
                <a:t>	d		e</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1">
            <a:extLst>
              <a:ext uri="{FF2B5EF4-FFF2-40B4-BE49-F238E27FC236}">
                <a16:creationId xmlns:a16="http://schemas.microsoft.com/office/drawing/2014/main" id="{5D39468B-A49B-4E51-98FF-45E0C9A957ED}"/>
              </a:ext>
            </a:extLst>
          </p:cNvPr>
          <p:cNvSpPr>
            <a:spLocks noGrp="1"/>
          </p:cNvSpPr>
          <p:nvPr>
            <p:ph type="ftr" sz="quarter" idx="10"/>
          </p:nvPr>
        </p:nvSpPr>
        <p:spPr/>
        <p:txBody>
          <a:bodyPr/>
          <a:lstStyle/>
          <a:p>
            <a:fld id="{A64BB7D1-219D-4371-8D81-86FFEE0387A2}" type="slidenum">
              <a:rPr lang="en-US" altLang="en-US"/>
              <a:pPr/>
              <a:t>119</a:t>
            </a:fld>
            <a:endParaRPr lang="en-US" altLang="en-US"/>
          </a:p>
        </p:txBody>
      </p:sp>
      <p:sp>
        <p:nvSpPr>
          <p:cNvPr id="119810" name="Rectangle 2">
            <a:extLst>
              <a:ext uri="{FF2B5EF4-FFF2-40B4-BE49-F238E27FC236}">
                <a16:creationId xmlns:a16="http://schemas.microsoft.com/office/drawing/2014/main" id="{0A25C1A4-B2A8-4528-97E7-6656CC2EC976}"/>
              </a:ext>
            </a:extLst>
          </p:cNvPr>
          <p:cNvSpPr>
            <a:spLocks noGrp="1" noChangeArrowheads="1"/>
          </p:cNvSpPr>
          <p:nvPr>
            <p:ph type="title"/>
          </p:nvPr>
        </p:nvSpPr>
        <p:spPr>
          <a:xfrm>
            <a:off x="406400" y="228600"/>
            <a:ext cx="8737600" cy="685800"/>
          </a:xfrm>
        </p:spPr>
        <p:txBody>
          <a:bodyPr>
            <a:normAutofit fontScale="90000"/>
          </a:bodyPr>
          <a:lstStyle/>
          <a:p>
            <a:r>
              <a:rPr lang="en-US" altLang="en-US"/>
              <a:t>Prim’s algorithm</a:t>
            </a:r>
          </a:p>
        </p:txBody>
      </p:sp>
      <p:sp>
        <p:nvSpPr>
          <p:cNvPr id="119812" name="Oval 4">
            <a:extLst>
              <a:ext uri="{FF2B5EF4-FFF2-40B4-BE49-F238E27FC236}">
                <a16:creationId xmlns:a16="http://schemas.microsoft.com/office/drawing/2014/main" id="{00275225-288C-49EA-AF67-2B2B5F10F13E}"/>
              </a:ext>
            </a:extLst>
          </p:cNvPr>
          <p:cNvSpPr>
            <a:spLocks noChangeArrowheads="1"/>
          </p:cNvSpPr>
          <p:nvPr/>
        </p:nvSpPr>
        <p:spPr bwMode="auto">
          <a:xfrm>
            <a:off x="1371600" y="26670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119813" name="Oval 5">
            <a:extLst>
              <a:ext uri="{FF2B5EF4-FFF2-40B4-BE49-F238E27FC236}">
                <a16:creationId xmlns:a16="http://schemas.microsoft.com/office/drawing/2014/main" id="{B109BF95-0FEB-4E67-A13F-08BE35DE51E9}"/>
              </a:ext>
            </a:extLst>
          </p:cNvPr>
          <p:cNvSpPr>
            <a:spLocks noChangeArrowheads="1"/>
          </p:cNvSpPr>
          <p:nvPr/>
        </p:nvSpPr>
        <p:spPr bwMode="auto">
          <a:xfrm>
            <a:off x="1600200" y="39624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119814" name="Oval 6">
            <a:extLst>
              <a:ext uri="{FF2B5EF4-FFF2-40B4-BE49-F238E27FC236}">
                <a16:creationId xmlns:a16="http://schemas.microsoft.com/office/drawing/2014/main" id="{D0B6F67D-0428-4242-B470-D4694CCFDC83}"/>
              </a:ext>
            </a:extLst>
          </p:cNvPr>
          <p:cNvSpPr>
            <a:spLocks noChangeArrowheads="1"/>
          </p:cNvSpPr>
          <p:nvPr/>
        </p:nvSpPr>
        <p:spPr bwMode="auto">
          <a:xfrm>
            <a:off x="3048000" y="37338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119815" name="Oval 7">
            <a:extLst>
              <a:ext uri="{FF2B5EF4-FFF2-40B4-BE49-F238E27FC236}">
                <a16:creationId xmlns:a16="http://schemas.microsoft.com/office/drawing/2014/main" id="{B6573AAE-CBC2-4F6B-99B4-B3A310B12596}"/>
              </a:ext>
            </a:extLst>
          </p:cNvPr>
          <p:cNvSpPr>
            <a:spLocks noChangeArrowheads="1"/>
          </p:cNvSpPr>
          <p:nvPr/>
        </p:nvSpPr>
        <p:spPr bwMode="auto">
          <a:xfrm>
            <a:off x="2133600" y="28956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119816" name="Oval 8">
            <a:extLst>
              <a:ext uri="{FF2B5EF4-FFF2-40B4-BE49-F238E27FC236}">
                <a16:creationId xmlns:a16="http://schemas.microsoft.com/office/drawing/2014/main" id="{B4ADC23B-348F-4FA6-9CEF-8824048E7354}"/>
              </a:ext>
            </a:extLst>
          </p:cNvPr>
          <p:cNvSpPr>
            <a:spLocks noChangeArrowheads="1"/>
          </p:cNvSpPr>
          <p:nvPr/>
        </p:nvSpPr>
        <p:spPr bwMode="auto">
          <a:xfrm>
            <a:off x="3429000" y="23622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119817" name="AutoShape 9">
            <a:extLst>
              <a:ext uri="{FF2B5EF4-FFF2-40B4-BE49-F238E27FC236}">
                <a16:creationId xmlns:a16="http://schemas.microsoft.com/office/drawing/2014/main" id="{7D111891-F5C2-4B0D-9303-788B5D6FF3F0}"/>
              </a:ext>
            </a:extLst>
          </p:cNvPr>
          <p:cNvCxnSpPr>
            <a:cxnSpLocks noChangeShapeType="1"/>
            <a:stCxn id="119812" idx="7"/>
            <a:endCxn id="119816" idx="2"/>
          </p:cNvCxnSpPr>
          <p:nvPr/>
        </p:nvCxnSpPr>
        <p:spPr bwMode="auto">
          <a:xfrm flipV="1">
            <a:off x="1697038" y="2552700"/>
            <a:ext cx="1731962" cy="169863"/>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8" name="AutoShape 10">
            <a:extLst>
              <a:ext uri="{FF2B5EF4-FFF2-40B4-BE49-F238E27FC236}">
                <a16:creationId xmlns:a16="http://schemas.microsoft.com/office/drawing/2014/main" id="{CF91FCE1-836D-467C-95C7-685F8A622C8B}"/>
              </a:ext>
            </a:extLst>
          </p:cNvPr>
          <p:cNvCxnSpPr>
            <a:cxnSpLocks noChangeShapeType="1"/>
            <a:stCxn id="119815" idx="6"/>
            <a:endCxn id="119816" idx="3"/>
          </p:cNvCxnSpPr>
          <p:nvPr/>
        </p:nvCxnSpPr>
        <p:spPr bwMode="auto">
          <a:xfrm flipV="1">
            <a:off x="2514600" y="2687638"/>
            <a:ext cx="969963" cy="3984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9" name="AutoShape 11">
            <a:extLst>
              <a:ext uri="{FF2B5EF4-FFF2-40B4-BE49-F238E27FC236}">
                <a16:creationId xmlns:a16="http://schemas.microsoft.com/office/drawing/2014/main" id="{B2693B54-EC27-4A7F-9940-B56D8D424255}"/>
              </a:ext>
            </a:extLst>
          </p:cNvPr>
          <p:cNvCxnSpPr>
            <a:cxnSpLocks noChangeShapeType="1"/>
            <a:stCxn id="119812" idx="4"/>
            <a:endCxn id="119813" idx="0"/>
          </p:cNvCxnSpPr>
          <p:nvPr/>
        </p:nvCxnSpPr>
        <p:spPr bwMode="auto">
          <a:xfrm>
            <a:off x="1562100" y="3048000"/>
            <a:ext cx="228600" cy="914400"/>
          </a:xfrm>
          <a:prstGeom prst="straightConnector1">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0" name="AutoShape 12">
            <a:extLst>
              <a:ext uri="{FF2B5EF4-FFF2-40B4-BE49-F238E27FC236}">
                <a16:creationId xmlns:a16="http://schemas.microsoft.com/office/drawing/2014/main" id="{DC6555B4-94E4-4FD4-BD9B-582C7DCD5865}"/>
              </a:ext>
            </a:extLst>
          </p:cNvPr>
          <p:cNvCxnSpPr>
            <a:cxnSpLocks noChangeShapeType="1"/>
            <a:stCxn id="119812" idx="5"/>
            <a:endCxn id="119815" idx="2"/>
          </p:cNvCxnSpPr>
          <p:nvPr/>
        </p:nvCxnSpPr>
        <p:spPr bwMode="auto">
          <a:xfrm>
            <a:off x="1697038" y="2992438"/>
            <a:ext cx="436562" cy="93662"/>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1" name="AutoShape 13">
            <a:extLst>
              <a:ext uri="{FF2B5EF4-FFF2-40B4-BE49-F238E27FC236}">
                <a16:creationId xmlns:a16="http://schemas.microsoft.com/office/drawing/2014/main" id="{866BA5A6-21E2-47A0-94AD-A9E5FA7FDC79}"/>
              </a:ext>
            </a:extLst>
          </p:cNvPr>
          <p:cNvCxnSpPr>
            <a:cxnSpLocks noChangeShapeType="1"/>
            <a:stCxn id="119813" idx="7"/>
            <a:endCxn id="119815" idx="3"/>
          </p:cNvCxnSpPr>
          <p:nvPr/>
        </p:nvCxnSpPr>
        <p:spPr bwMode="auto">
          <a:xfrm flipV="1">
            <a:off x="1925638" y="3221038"/>
            <a:ext cx="263525" cy="79692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2" name="AutoShape 14">
            <a:extLst>
              <a:ext uri="{FF2B5EF4-FFF2-40B4-BE49-F238E27FC236}">
                <a16:creationId xmlns:a16="http://schemas.microsoft.com/office/drawing/2014/main" id="{784E931C-3C33-45AF-B139-EBB125C6DE9D}"/>
              </a:ext>
            </a:extLst>
          </p:cNvPr>
          <p:cNvCxnSpPr>
            <a:cxnSpLocks noChangeShapeType="1"/>
            <a:stCxn id="119815" idx="5"/>
            <a:endCxn id="119814" idx="1"/>
          </p:cNvCxnSpPr>
          <p:nvPr/>
        </p:nvCxnSpPr>
        <p:spPr bwMode="auto">
          <a:xfrm>
            <a:off x="2459038" y="3221038"/>
            <a:ext cx="644525" cy="5683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3" name="AutoShape 15">
            <a:extLst>
              <a:ext uri="{FF2B5EF4-FFF2-40B4-BE49-F238E27FC236}">
                <a16:creationId xmlns:a16="http://schemas.microsoft.com/office/drawing/2014/main" id="{03F3B913-1AA1-4CE8-9E90-8C0B5F08B56A}"/>
              </a:ext>
            </a:extLst>
          </p:cNvPr>
          <p:cNvCxnSpPr>
            <a:cxnSpLocks noChangeShapeType="1"/>
            <a:stCxn id="119816" idx="4"/>
            <a:endCxn id="119814" idx="0"/>
          </p:cNvCxnSpPr>
          <p:nvPr/>
        </p:nvCxnSpPr>
        <p:spPr bwMode="auto">
          <a:xfrm flipH="1">
            <a:off x="3238500" y="2743200"/>
            <a:ext cx="381000" cy="9906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4" name="AutoShape 16">
            <a:extLst>
              <a:ext uri="{FF2B5EF4-FFF2-40B4-BE49-F238E27FC236}">
                <a16:creationId xmlns:a16="http://schemas.microsoft.com/office/drawing/2014/main" id="{ADF21B1C-16EE-4BD9-8F8A-F3B92A2C8F53}"/>
              </a:ext>
            </a:extLst>
          </p:cNvPr>
          <p:cNvCxnSpPr>
            <a:cxnSpLocks noChangeShapeType="1"/>
            <a:stCxn id="119814" idx="2"/>
            <a:endCxn id="119813" idx="6"/>
          </p:cNvCxnSpPr>
          <p:nvPr/>
        </p:nvCxnSpPr>
        <p:spPr bwMode="auto">
          <a:xfrm flipH="1">
            <a:off x="1981200" y="3924300"/>
            <a:ext cx="1066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25" name="Text Box 17">
            <a:extLst>
              <a:ext uri="{FF2B5EF4-FFF2-40B4-BE49-F238E27FC236}">
                <a16:creationId xmlns:a16="http://schemas.microsoft.com/office/drawing/2014/main" id="{07DAC6FA-7434-4CD7-BB8A-C71B1C04CB1F}"/>
              </a:ext>
            </a:extLst>
          </p:cNvPr>
          <p:cNvSpPr txBox="1">
            <a:spLocks noChangeArrowheads="1"/>
          </p:cNvSpPr>
          <p:nvPr/>
        </p:nvSpPr>
        <p:spPr bwMode="auto">
          <a:xfrm>
            <a:off x="1812925" y="271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119826" name="Text Box 18">
            <a:extLst>
              <a:ext uri="{FF2B5EF4-FFF2-40B4-BE49-F238E27FC236}">
                <a16:creationId xmlns:a16="http://schemas.microsoft.com/office/drawing/2014/main" id="{8D87EA86-52E2-42C5-BAD2-58AEC656DB7D}"/>
              </a:ext>
            </a:extLst>
          </p:cNvPr>
          <p:cNvSpPr txBox="1">
            <a:spLocks noChangeArrowheads="1"/>
          </p:cNvSpPr>
          <p:nvPr/>
        </p:nvSpPr>
        <p:spPr bwMode="auto">
          <a:xfrm>
            <a:off x="182880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19827" name="Text Box 19">
            <a:extLst>
              <a:ext uri="{FF2B5EF4-FFF2-40B4-BE49-F238E27FC236}">
                <a16:creationId xmlns:a16="http://schemas.microsoft.com/office/drawing/2014/main" id="{79672AEC-515A-4AE1-80E8-93C70F87A056}"/>
              </a:ext>
            </a:extLst>
          </p:cNvPr>
          <p:cNvSpPr txBox="1">
            <a:spLocks noChangeArrowheads="1"/>
          </p:cNvSpPr>
          <p:nvPr/>
        </p:nvSpPr>
        <p:spPr bwMode="auto">
          <a:xfrm>
            <a:off x="139065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19828" name="Text Box 20">
            <a:extLst>
              <a:ext uri="{FF2B5EF4-FFF2-40B4-BE49-F238E27FC236}">
                <a16:creationId xmlns:a16="http://schemas.microsoft.com/office/drawing/2014/main" id="{67454002-9ABC-4DFC-B21F-3C1A4DE27234}"/>
              </a:ext>
            </a:extLst>
          </p:cNvPr>
          <p:cNvSpPr txBox="1">
            <a:spLocks noChangeArrowheads="1"/>
          </p:cNvSpPr>
          <p:nvPr/>
        </p:nvSpPr>
        <p:spPr bwMode="auto">
          <a:xfrm>
            <a:off x="2355850" y="2286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119829" name="Text Box 21">
            <a:extLst>
              <a:ext uri="{FF2B5EF4-FFF2-40B4-BE49-F238E27FC236}">
                <a16:creationId xmlns:a16="http://schemas.microsoft.com/office/drawing/2014/main" id="{259418B2-AD76-4A70-9B8E-756D42365760}"/>
              </a:ext>
            </a:extLst>
          </p:cNvPr>
          <p:cNvSpPr txBox="1">
            <a:spLocks noChangeArrowheads="1"/>
          </p:cNvSpPr>
          <p:nvPr/>
        </p:nvSpPr>
        <p:spPr bwMode="auto">
          <a:xfrm>
            <a:off x="2660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119830" name="Text Box 22">
            <a:extLst>
              <a:ext uri="{FF2B5EF4-FFF2-40B4-BE49-F238E27FC236}">
                <a16:creationId xmlns:a16="http://schemas.microsoft.com/office/drawing/2014/main" id="{8017AE69-981A-4D43-AAEC-6C73001ED273}"/>
              </a:ext>
            </a:extLst>
          </p:cNvPr>
          <p:cNvSpPr txBox="1">
            <a:spLocks noChangeArrowheads="1"/>
          </p:cNvSpPr>
          <p:nvPr/>
        </p:nvSpPr>
        <p:spPr bwMode="auto">
          <a:xfrm>
            <a:off x="26606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19831" name="Text Box 23">
            <a:extLst>
              <a:ext uri="{FF2B5EF4-FFF2-40B4-BE49-F238E27FC236}">
                <a16:creationId xmlns:a16="http://schemas.microsoft.com/office/drawing/2014/main" id="{2D8F4E4D-0A1B-4591-8500-2C11C4C70DA1}"/>
              </a:ext>
            </a:extLst>
          </p:cNvPr>
          <p:cNvSpPr txBox="1">
            <a:spLocks noChangeArrowheads="1"/>
          </p:cNvSpPr>
          <p:nvPr/>
        </p:nvSpPr>
        <p:spPr bwMode="auto">
          <a:xfrm>
            <a:off x="235585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19832" name="Text Box 24">
            <a:extLst>
              <a:ext uri="{FF2B5EF4-FFF2-40B4-BE49-F238E27FC236}">
                <a16:creationId xmlns:a16="http://schemas.microsoft.com/office/drawing/2014/main" id="{8261282E-37CE-43B5-A9DF-0BC7AF00FD34}"/>
              </a:ext>
            </a:extLst>
          </p:cNvPr>
          <p:cNvSpPr txBox="1">
            <a:spLocks noChangeArrowheads="1"/>
          </p:cNvSpPr>
          <p:nvPr/>
        </p:nvSpPr>
        <p:spPr bwMode="auto">
          <a:xfrm>
            <a:off x="342900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grpSp>
        <p:nvGrpSpPr>
          <p:cNvPr id="119847" name="Group 39">
            <a:extLst>
              <a:ext uri="{FF2B5EF4-FFF2-40B4-BE49-F238E27FC236}">
                <a16:creationId xmlns:a16="http://schemas.microsoft.com/office/drawing/2014/main" id="{8C638512-D407-451A-8574-19CDFB33400C}"/>
              </a:ext>
            </a:extLst>
          </p:cNvPr>
          <p:cNvGrpSpPr>
            <a:grpSpLocks/>
          </p:cNvGrpSpPr>
          <p:nvPr/>
        </p:nvGrpSpPr>
        <p:grpSpPr bwMode="auto">
          <a:xfrm>
            <a:off x="5170488" y="3903663"/>
            <a:ext cx="3101975" cy="1920875"/>
            <a:chOff x="3376" y="1392"/>
            <a:chExt cx="1954" cy="1210"/>
          </a:xfrm>
        </p:grpSpPr>
        <p:sp>
          <p:nvSpPr>
            <p:cNvPr id="119835" name="Text Box 27">
              <a:extLst>
                <a:ext uri="{FF2B5EF4-FFF2-40B4-BE49-F238E27FC236}">
                  <a16:creationId xmlns:a16="http://schemas.microsoft.com/office/drawing/2014/main" id="{E3A8707C-CE71-4C25-91A7-0F78CE5293FA}"/>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19836" name="Text Box 28">
              <a:extLst>
                <a:ext uri="{FF2B5EF4-FFF2-40B4-BE49-F238E27FC236}">
                  <a16:creationId xmlns:a16="http://schemas.microsoft.com/office/drawing/2014/main" id="{82D56C30-BC63-4C60-9230-8289E64B124F}"/>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19839" name="Text Box 31">
              <a:extLst>
                <a:ext uri="{FF2B5EF4-FFF2-40B4-BE49-F238E27FC236}">
                  <a16:creationId xmlns:a16="http://schemas.microsoft.com/office/drawing/2014/main" id="{C42BD248-812C-4490-AFF2-CEA54F2CE1DD}"/>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4</a:t>
              </a:r>
            </a:p>
          </p:txBody>
        </p:sp>
        <p:sp>
          <p:nvSpPr>
            <p:cNvPr id="119840" name="Text Box 32">
              <a:extLst>
                <a:ext uri="{FF2B5EF4-FFF2-40B4-BE49-F238E27FC236}">
                  <a16:creationId xmlns:a16="http://schemas.microsoft.com/office/drawing/2014/main" id="{13715004-D3F0-4731-9FBF-993F14CC1A10}"/>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19842" name="Text Box 34">
              <a:extLst>
                <a:ext uri="{FF2B5EF4-FFF2-40B4-BE49-F238E27FC236}">
                  <a16:creationId xmlns:a16="http://schemas.microsoft.com/office/drawing/2014/main" id="{F00EE8BE-1955-4F1B-94B1-F2EB7809D048}"/>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c 		d</a:t>
              </a:r>
            </a:p>
            <a:p>
              <a:r>
                <a:rPr lang="en-US" altLang="en-US" sz="2000">
                  <a:latin typeface="Arial" panose="020B0604020202020204" pitchFamily="34" charset="0"/>
                </a:rPr>
                <a:t>	d		e</a:t>
              </a:r>
            </a:p>
            <a:p>
              <a:r>
                <a:rPr lang="en-US" altLang="en-US" sz="2000">
                  <a:latin typeface="Arial" panose="020B0604020202020204" pitchFamily="34" charset="0"/>
                </a:rPr>
                <a:t>	a 		d</a:t>
              </a:r>
            </a:p>
          </p:txBody>
        </p:sp>
      </p:grpSp>
      <p:sp>
        <p:nvSpPr>
          <p:cNvPr id="119843" name="Line 35">
            <a:extLst>
              <a:ext uri="{FF2B5EF4-FFF2-40B4-BE49-F238E27FC236}">
                <a16:creationId xmlns:a16="http://schemas.microsoft.com/office/drawing/2014/main" id="{F0255E87-E1E3-493A-80BE-F74D84769CE0}"/>
              </a:ext>
            </a:extLst>
          </p:cNvPr>
          <p:cNvSpPr>
            <a:spLocks noChangeShapeType="1"/>
          </p:cNvSpPr>
          <p:nvPr/>
        </p:nvSpPr>
        <p:spPr bwMode="auto">
          <a:xfrm>
            <a:off x="3048000" y="38100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44" name="Line 36">
            <a:extLst>
              <a:ext uri="{FF2B5EF4-FFF2-40B4-BE49-F238E27FC236}">
                <a16:creationId xmlns:a16="http://schemas.microsoft.com/office/drawing/2014/main" id="{43F5931A-C00E-470E-88D9-BFDA9BA7DC3A}"/>
              </a:ext>
            </a:extLst>
          </p:cNvPr>
          <p:cNvSpPr>
            <a:spLocks noChangeShapeType="1"/>
          </p:cNvSpPr>
          <p:nvPr/>
        </p:nvSpPr>
        <p:spPr bwMode="auto">
          <a:xfrm>
            <a:off x="1371600" y="2743200"/>
            <a:ext cx="381000" cy="304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45" name="Line 37">
            <a:extLst>
              <a:ext uri="{FF2B5EF4-FFF2-40B4-BE49-F238E27FC236}">
                <a16:creationId xmlns:a16="http://schemas.microsoft.com/office/drawing/2014/main" id="{BC8DCA21-998B-41A3-9FB4-C3014384583A}"/>
              </a:ext>
            </a:extLst>
          </p:cNvPr>
          <p:cNvSpPr>
            <a:spLocks noChangeShapeType="1"/>
          </p:cNvSpPr>
          <p:nvPr/>
        </p:nvSpPr>
        <p:spPr bwMode="auto">
          <a:xfrm>
            <a:off x="2133600" y="29718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46" name="Line 38">
            <a:extLst>
              <a:ext uri="{FF2B5EF4-FFF2-40B4-BE49-F238E27FC236}">
                <a16:creationId xmlns:a16="http://schemas.microsoft.com/office/drawing/2014/main" id="{B3AD2C30-4400-4F81-BB16-4816B4DD5C17}"/>
              </a:ext>
            </a:extLst>
          </p:cNvPr>
          <p:cNvSpPr>
            <a:spLocks noChangeShapeType="1"/>
          </p:cNvSpPr>
          <p:nvPr/>
        </p:nvSpPr>
        <p:spPr bwMode="auto">
          <a:xfrm>
            <a:off x="4108450" y="3440113"/>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19848" name="Group 40">
            <a:extLst>
              <a:ext uri="{FF2B5EF4-FFF2-40B4-BE49-F238E27FC236}">
                <a16:creationId xmlns:a16="http://schemas.microsoft.com/office/drawing/2014/main" id="{E778B0C3-AD95-40B5-873C-94EA7D9E9D21}"/>
              </a:ext>
            </a:extLst>
          </p:cNvPr>
          <p:cNvGrpSpPr>
            <a:grpSpLocks/>
          </p:cNvGrpSpPr>
          <p:nvPr/>
        </p:nvGrpSpPr>
        <p:grpSpPr bwMode="auto">
          <a:xfrm>
            <a:off x="4818063" y="1017588"/>
            <a:ext cx="3465512" cy="1920875"/>
            <a:chOff x="3147" y="1392"/>
            <a:chExt cx="2183" cy="1210"/>
          </a:xfrm>
        </p:grpSpPr>
        <p:sp>
          <p:nvSpPr>
            <p:cNvPr id="119849" name="Text Box 41">
              <a:extLst>
                <a:ext uri="{FF2B5EF4-FFF2-40B4-BE49-F238E27FC236}">
                  <a16:creationId xmlns:a16="http://schemas.microsoft.com/office/drawing/2014/main" id="{D93228AD-CC8B-4D34-BB6E-80D41E995CE9}"/>
                </a:ext>
              </a:extLst>
            </p:cNvPr>
            <p:cNvSpPr txBox="1">
              <a:spLocks noChangeArrowheads="1"/>
            </p:cNvSpPr>
            <p:nvPr/>
          </p:nvSpPr>
          <p:spPr bwMode="auto">
            <a:xfrm>
              <a:off x="3147"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a</a:t>
              </a:r>
            </a:p>
          </p:txBody>
        </p:sp>
        <p:sp>
          <p:nvSpPr>
            <p:cNvPr id="119850" name="Text Box 42">
              <a:extLst>
                <a:ext uri="{FF2B5EF4-FFF2-40B4-BE49-F238E27FC236}">
                  <a16:creationId xmlns:a16="http://schemas.microsoft.com/office/drawing/2014/main" id="{96087834-4C7B-438F-A387-27CB2FF8BD87}"/>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19851" name="Text Box 43">
              <a:extLst>
                <a:ext uri="{FF2B5EF4-FFF2-40B4-BE49-F238E27FC236}">
                  <a16:creationId xmlns:a16="http://schemas.microsoft.com/office/drawing/2014/main" id="{CF61F4B8-AFAB-4512-8378-426704785E4E}"/>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19852" name="Text Box 44">
              <a:extLst>
                <a:ext uri="{FF2B5EF4-FFF2-40B4-BE49-F238E27FC236}">
                  <a16:creationId xmlns:a16="http://schemas.microsoft.com/office/drawing/2014/main" id="{FF434C14-C97B-47A4-98C5-478E81068051}"/>
                </a:ext>
              </a:extLst>
            </p:cNvPr>
            <p:cNvSpPr txBox="1">
              <a:spLocks noChangeArrowheads="1"/>
            </p:cNvSpPr>
            <p:nvPr/>
          </p:nvSpPr>
          <p:spPr bwMode="auto">
            <a:xfrm>
              <a:off x="3147"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2</a:t>
              </a:r>
            </a:p>
          </p:txBody>
        </p:sp>
        <p:sp>
          <p:nvSpPr>
            <p:cNvPr id="119853" name="Text Box 45">
              <a:extLst>
                <a:ext uri="{FF2B5EF4-FFF2-40B4-BE49-F238E27FC236}">
                  <a16:creationId xmlns:a16="http://schemas.microsoft.com/office/drawing/2014/main" id="{82DE75CB-CA68-44E0-AC7C-18DBE4E0A70C}"/>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4</a:t>
              </a:r>
            </a:p>
          </p:txBody>
        </p:sp>
        <p:sp>
          <p:nvSpPr>
            <p:cNvPr id="119854" name="Text Box 46">
              <a:extLst>
                <a:ext uri="{FF2B5EF4-FFF2-40B4-BE49-F238E27FC236}">
                  <a16:creationId xmlns:a16="http://schemas.microsoft.com/office/drawing/2014/main" id="{E265119E-2371-4AF6-B58F-DB89F8EC8DCE}"/>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19855" name="Text Box 47">
              <a:extLst>
                <a:ext uri="{FF2B5EF4-FFF2-40B4-BE49-F238E27FC236}">
                  <a16:creationId xmlns:a16="http://schemas.microsoft.com/office/drawing/2014/main" id="{1F7D9A69-E48E-4431-92E6-8409523FA258}"/>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c</a:t>
              </a:r>
              <a:r>
                <a:rPr lang="en-US" altLang="en-US" sz="2000">
                  <a:latin typeface="Arial" panose="020B0604020202020204" pitchFamily="34" charset="0"/>
                </a:rPr>
                <a:t> 		</a:t>
              </a:r>
              <a:r>
                <a:rPr lang="en-US" altLang="en-US" sz="2000">
                  <a:solidFill>
                    <a:srgbClr val="008000"/>
                  </a:solidFill>
                  <a:latin typeface="Arial" panose="020B0604020202020204" pitchFamily="34" charset="0"/>
                </a:rPr>
                <a:t>d</a:t>
              </a:r>
              <a:endParaRPr lang="en-US" altLang="en-US" sz="2000">
                <a:latin typeface="Arial" panose="020B0604020202020204" pitchFamily="34" charset="0"/>
              </a:endParaRPr>
            </a:p>
            <a:p>
              <a:r>
                <a:rPr lang="en-US" altLang="en-US" sz="2000">
                  <a:latin typeface="Arial" panose="020B0604020202020204" pitchFamily="34" charset="0"/>
                </a:rPr>
                <a:t>	d		e</a:t>
              </a:r>
            </a:p>
            <a:p>
              <a:r>
                <a:rPr lang="en-US" altLang="en-US" sz="2000">
                  <a:latin typeface="Arial" panose="020B0604020202020204" pitchFamily="34" charset="0"/>
                </a:rPr>
                <a:t>	</a:t>
              </a:r>
              <a:r>
                <a:rPr lang="en-US" altLang="en-US" sz="2000">
                  <a:solidFill>
                    <a:srgbClr val="008000"/>
                  </a:solidFill>
                  <a:latin typeface="Arial" panose="020B0604020202020204" pitchFamily="34" charset="0"/>
                </a:rPr>
                <a:t>a</a:t>
              </a:r>
              <a:r>
                <a:rPr lang="en-US" altLang="en-US" sz="2000">
                  <a:latin typeface="Arial" panose="020B0604020202020204" pitchFamily="34" charset="0"/>
                </a:rPr>
                <a:t> 		</a:t>
              </a:r>
              <a:r>
                <a:rPr lang="en-US" altLang="en-US" sz="2000">
                  <a:solidFill>
                    <a:srgbClr val="008000"/>
                  </a:solidFill>
                  <a:latin typeface="Arial" panose="020B0604020202020204" pitchFamily="34" charset="0"/>
                </a:rPr>
                <a:t>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D178FE17-8292-451D-94C6-FBD16F724C3E}"/>
              </a:ext>
            </a:extLst>
          </p:cNvPr>
          <p:cNvSpPr>
            <a:spLocks noGrp="1" noChangeArrowheads="1"/>
          </p:cNvSpPr>
          <p:nvPr>
            <p:ph type="title"/>
          </p:nvPr>
        </p:nvSpPr>
        <p:spPr>
          <a:xfrm>
            <a:off x="805992" y="93859"/>
            <a:ext cx="8610600" cy="738286"/>
          </a:xfrm>
        </p:spPr>
        <p:txBody>
          <a:bodyPr/>
          <a:lstStyle/>
          <a:p>
            <a:pPr eaLnBrk="1" hangingPunct="1">
              <a:defRPr/>
            </a:pPr>
            <a:r>
              <a:rPr lang="en-US" sz="3600" dirty="0"/>
              <a:t>Isomorphism of Graphs</a:t>
            </a:r>
            <a:endParaRPr lang="en-CA" sz="3600" dirty="0"/>
          </a:p>
        </p:txBody>
      </p:sp>
      <p:sp>
        <p:nvSpPr>
          <p:cNvPr id="294915" name="Rectangle 3">
            <a:extLst>
              <a:ext uri="{FF2B5EF4-FFF2-40B4-BE49-F238E27FC236}">
                <a16:creationId xmlns:a16="http://schemas.microsoft.com/office/drawing/2014/main" id="{CD0DB2E4-CA34-4C35-971F-838EB782D7C4}"/>
              </a:ext>
            </a:extLst>
          </p:cNvPr>
          <p:cNvSpPr>
            <a:spLocks noGrp="1" noChangeArrowheads="1"/>
          </p:cNvSpPr>
          <p:nvPr>
            <p:ph type="body" idx="1"/>
          </p:nvPr>
        </p:nvSpPr>
        <p:spPr>
          <a:xfrm>
            <a:off x="880621" y="981173"/>
            <a:ext cx="8839200" cy="533400"/>
          </a:xfrm>
        </p:spPr>
        <p:txBody>
          <a:bodyPr/>
          <a:lstStyle/>
          <a:p>
            <a:pPr marL="0" indent="0" eaLnBrk="1" hangingPunct="1">
              <a:spcAft>
                <a:spcPct val="20000"/>
              </a:spcAft>
              <a:defRPr/>
            </a:pPr>
            <a:r>
              <a:rPr lang="en-US" sz="2800" b="1" dirty="0">
                <a:sym typeface="Symbol" pitchFamily="18" charset="2"/>
              </a:rPr>
              <a:t>Example :</a:t>
            </a:r>
            <a:r>
              <a:rPr lang="en-US" sz="2800" dirty="0">
                <a:sym typeface="Symbol" pitchFamily="18" charset="2"/>
              </a:rPr>
              <a:t> How about these two graphs?</a:t>
            </a:r>
          </a:p>
        </p:txBody>
      </p:sp>
      <p:grpSp>
        <p:nvGrpSpPr>
          <p:cNvPr id="2" name="Group 4">
            <a:extLst>
              <a:ext uri="{FF2B5EF4-FFF2-40B4-BE49-F238E27FC236}">
                <a16:creationId xmlns:a16="http://schemas.microsoft.com/office/drawing/2014/main" id="{E2481FF0-24B3-4AEF-AB4B-4AFF60FEC2F6}"/>
              </a:ext>
            </a:extLst>
          </p:cNvPr>
          <p:cNvGrpSpPr>
            <a:grpSpLocks/>
          </p:cNvGrpSpPr>
          <p:nvPr/>
        </p:nvGrpSpPr>
        <p:grpSpPr bwMode="auto">
          <a:xfrm>
            <a:off x="762000" y="1843087"/>
            <a:ext cx="2667000" cy="2576513"/>
            <a:chOff x="480" y="912"/>
            <a:chExt cx="1680" cy="1623"/>
          </a:xfrm>
        </p:grpSpPr>
        <p:sp>
          <p:nvSpPr>
            <p:cNvPr id="294917" name="AutoShape 5">
              <a:extLst>
                <a:ext uri="{FF2B5EF4-FFF2-40B4-BE49-F238E27FC236}">
                  <a16:creationId xmlns:a16="http://schemas.microsoft.com/office/drawing/2014/main" id="{6CFB2CA0-3D0D-4BFC-A838-55992AE0EF4A}"/>
                </a:ext>
              </a:extLst>
            </p:cNvPr>
            <p:cNvSpPr>
              <a:spLocks noChangeArrowheads="1"/>
            </p:cNvSpPr>
            <p:nvPr/>
          </p:nvSpPr>
          <p:spPr bwMode="auto">
            <a:xfrm>
              <a:off x="1632" y="23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18" name="Text Box 6">
              <a:extLst>
                <a:ext uri="{FF2B5EF4-FFF2-40B4-BE49-F238E27FC236}">
                  <a16:creationId xmlns:a16="http://schemas.microsoft.com/office/drawing/2014/main" id="{01F72BCB-8136-422D-8896-FBC2307681CE}"/>
                </a:ext>
              </a:extLst>
            </p:cNvPr>
            <p:cNvSpPr txBox="1">
              <a:spLocks noChangeArrowheads="1"/>
            </p:cNvSpPr>
            <p:nvPr/>
          </p:nvSpPr>
          <p:spPr bwMode="auto">
            <a:xfrm>
              <a:off x="1776" y="22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19" name="AutoShape 7">
              <a:extLst>
                <a:ext uri="{FF2B5EF4-FFF2-40B4-BE49-F238E27FC236}">
                  <a16:creationId xmlns:a16="http://schemas.microsoft.com/office/drawing/2014/main" id="{2F911AA6-3D8D-44D5-A20B-84064DD3507F}"/>
                </a:ext>
              </a:extLst>
            </p:cNvPr>
            <p:cNvSpPr>
              <a:spLocks noChangeArrowheads="1"/>
            </p:cNvSpPr>
            <p:nvPr/>
          </p:nvSpPr>
          <p:spPr bwMode="auto">
            <a:xfrm>
              <a:off x="720" y="196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0" name="AutoShape 8">
              <a:extLst>
                <a:ext uri="{FF2B5EF4-FFF2-40B4-BE49-F238E27FC236}">
                  <a16:creationId xmlns:a16="http://schemas.microsoft.com/office/drawing/2014/main" id="{B2DE691B-4406-4523-9A41-E95ADF18832F}"/>
                </a:ext>
              </a:extLst>
            </p:cNvPr>
            <p:cNvSpPr>
              <a:spLocks noChangeArrowheads="1"/>
            </p:cNvSpPr>
            <p:nvPr/>
          </p:nvSpPr>
          <p:spPr bwMode="auto">
            <a:xfrm>
              <a:off x="768" y="134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1" name="AutoShape 9">
              <a:extLst>
                <a:ext uri="{FF2B5EF4-FFF2-40B4-BE49-F238E27FC236}">
                  <a16:creationId xmlns:a16="http://schemas.microsoft.com/office/drawing/2014/main" id="{9FBAC27F-C5EA-4A01-977B-5C6A5B27FEB5}"/>
                </a:ext>
              </a:extLst>
            </p:cNvPr>
            <p:cNvSpPr>
              <a:spLocks noChangeArrowheads="1"/>
            </p:cNvSpPr>
            <p:nvPr/>
          </p:nvSpPr>
          <p:spPr bwMode="auto">
            <a:xfrm>
              <a:off x="1728"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2" name="AutoShape 10">
              <a:extLst>
                <a:ext uri="{FF2B5EF4-FFF2-40B4-BE49-F238E27FC236}">
                  <a16:creationId xmlns:a16="http://schemas.microsoft.com/office/drawing/2014/main" id="{1875894E-BA64-4471-92F1-0801A3F96B82}"/>
                </a:ext>
              </a:extLst>
            </p:cNvPr>
            <p:cNvSpPr>
              <a:spLocks noChangeArrowheads="1"/>
            </p:cNvSpPr>
            <p:nvPr/>
          </p:nvSpPr>
          <p:spPr bwMode="auto">
            <a:xfrm>
              <a:off x="1248" y="124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23" name="Text Box 11">
              <a:extLst>
                <a:ext uri="{FF2B5EF4-FFF2-40B4-BE49-F238E27FC236}">
                  <a16:creationId xmlns:a16="http://schemas.microsoft.com/office/drawing/2014/main" id="{A3811332-AD4C-4DE0-AA20-93104E5BB942}"/>
                </a:ext>
              </a:extLst>
            </p:cNvPr>
            <p:cNvSpPr txBox="1">
              <a:spLocks noChangeArrowheads="1"/>
            </p:cNvSpPr>
            <p:nvPr/>
          </p:nvSpPr>
          <p:spPr bwMode="auto">
            <a:xfrm>
              <a:off x="1152" y="91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24" name="Text Box 12">
              <a:extLst>
                <a:ext uri="{FF2B5EF4-FFF2-40B4-BE49-F238E27FC236}">
                  <a16:creationId xmlns:a16="http://schemas.microsoft.com/office/drawing/2014/main" id="{3C7070FF-8D67-41CC-B96B-9FE70587683A}"/>
                </a:ext>
              </a:extLst>
            </p:cNvPr>
            <p:cNvSpPr txBox="1">
              <a:spLocks noChangeArrowheads="1"/>
            </p:cNvSpPr>
            <p:nvPr/>
          </p:nvSpPr>
          <p:spPr bwMode="auto">
            <a:xfrm>
              <a:off x="480" y="115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25" name="Text Box 13">
              <a:extLst>
                <a:ext uri="{FF2B5EF4-FFF2-40B4-BE49-F238E27FC236}">
                  <a16:creationId xmlns:a16="http://schemas.microsoft.com/office/drawing/2014/main" id="{CD0883EB-BFB9-4847-8646-D1FE6475C120}"/>
                </a:ext>
              </a:extLst>
            </p:cNvPr>
            <p:cNvSpPr txBox="1">
              <a:spLocks noChangeArrowheads="1"/>
            </p:cNvSpPr>
            <p:nvPr/>
          </p:nvSpPr>
          <p:spPr bwMode="auto">
            <a:xfrm>
              <a:off x="528" y="20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26" name="Text Box 14">
              <a:extLst>
                <a:ext uri="{FF2B5EF4-FFF2-40B4-BE49-F238E27FC236}">
                  <a16:creationId xmlns:a16="http://schemas.microsoft.com/office/drawing/2014/main" id="{5B555C4E-912C-4C2A-9F52-D011F097E3F9}"/>
                </a:ext>
              </a:extLst>
            </p:cNvPr>
            <p:cNvSpPr txBox="1">
              <a:spLocks noChangeArrowheads="1"/>
            </p:cNvSpPr>
            <p:nvPr/>
          </p:nvSpPr>
          <p:spPr bwMode="auto">
            <a:xfrm>
              <a:off x="1728"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2322" name="AutoShape 15">
              <a:extLst>
                <a:ext uri="{FF2B5EF4-FFF2-40B4-BE49-F238E27FC236}">
                  <a16:creationId xmlns:a16="http://schemas.microsoft.com/office/drawing/2014/main" id="{71BB04D8-7A4B-4E3F-BF30-4BB6F7DB1FD8}"/>
                </a:ext>
              </a:extLst>
            </p:cNvPr>
            <p:cNvCxnSpPr>
              <a:cxnSpLocks noChangeShapeType="1"/>
              <a:stCxn id="294917" idx="0"/>
              <a:endCxn id="294921" idx="4"/>
            </p:cNvCxnSpPr>
            <p:nvPr/>
          </p:nvCxnSpPr>
          <p:spPr bwMode="auto">
            <a:xfrm flipV="1">
              <a:off x="1680" y="1824"/>
              <a:ext cx="96"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3" name="AutoShape 16">
              <a:extLst>
                <a:ext uri="{FF2B5EF4-FFF2-40B4-BE49-F238E27FC236}">
                  <a16:creationId xmlns:a16="http://schemas.microsoft.com/office/drawing/2014/main" id="{1FFBEF8E-8A82-45AD-ADF4-339537674728}"/>
                </a:ext>
              </a:extLst>
            </p:cNvPr>
            <p:cNvCxnSpPr>
              <a:cxnSpLocks noChangeShapeType="1"/>
              <a:stCxn id="294917" idx="2"/>
              <a:endCxn id="294919" idx="6"/>
            </p:cNvCxnSpPr>
            <p:nvPr/>
          </p:nvCxnSpPr>
          <p:spPr bwMode="auto">
            <a:xfrm flipH="1" flipV="1">
              <a:off x="816" y="2016"/>
              <a:ext cx="816" cy="38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4" name="AutoShape 17">
              <a:extLst>
                <a:ext uri="{FF2B5EF4-FFF2-40B4-BE49-F238E27FC236}">
                  <a16:creationId xmlns:a16="http://schemas.microsoft.com/office/drawing/2014/main" id="{AD2B3795-282E-4028-B98D-4EEB41164905}"/>
                </a:ext>
              </a:extLst>
            </p:cNvPr>
            <p:cNvCxnSpPr>
              <a:cxnSpLocks noChangeShapeType="1"/>
              <a:stCxn id="294919" idx="0"/>
              <a:endCxn id="294920" idx="4"/>
            </p:cNvCxnSpPr>
            <p:nvPr/>
          </p:nvCxnSpPr>
          <p:spPr bwMode="auto">
            <a:xfrm flipV="1">
              <a:off x="768" y="1440"/>
              <a:ext cx="48"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5" name="AutoShape 18">
              <a:extLst>
                <a:ext uri="{FF2B5EF4-FFF2-40B4-BE49-F238E27FC236}">
                  <a16:creationId xmlns:a16="http://schemas.microsoft.com/office/drawing/2014/main" id="{914FAD99-6EA4-4DD9-9D1A-3C303356ABD0}"/>
                </a:ext>
              </a:extLst>
            </p:cNvPr>
            <p:cNvCxnSpPr>
              <a:cxnSpLocks noChangeShapeType="1"/>
              <a:stCxn id="294920" idx="7"/>
              <a:endCxn id="294922" idx="3"/>
            </p:cNvCxnSpPr>
            <p:nvPr/>
          </p:nvCxnSpPr>
          <p:spPr bwMode="auto">
            <a:xfrm flipV="1">
              <a:off x="850" y="1330"/>
              <a:ext cx="412"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6" name="AutoShape 19">
              <a:extLst>
                <a:ext uri="{FF2B5EF4-FFF2-40B4-BE49-F238E27FC236}">
                  <a16:creationId xmlns:a16="http://schemas.microsoft.com/office/drawing/2014/main" id="{709368F2-4C41-4CBA-BCA8-68F1C89923E8}"/>
                </a:ext>
              </a:extLst>
            </p:cNvPr>
            <p:cNvCxnSpPr>
              <a:cxnSpLocks noChangeShapeType="1"/>
              <a:stCxn id="294922" idx="5"/>
              <a:endCxn id="294921" idx="1"/>
            </p:cNvCxnSpPr>
            <p:nvPr/>
          </p:nvCxnSpPr>
          <p:spPr bwMode="auto">
            <a:xfrm>
              <a:off x="1330" y="1330"/>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27" name="AutoShape 20">
              <a:extLst>
                <a:ext uri="{FF2B5EF4-FFF2-40B4-BE49-F238E27FC236}">
                  <a16:creationId xmlns:a16="http://schemas.microsoft.com/office/drawing/2014/main" id="{8E700DFE-B295-46DA-9498-A1DA37DB4414}"/>
                </a:ext>
              </a:extLst>
            </p:cNvPr>
            <p:cNvCxnSpPr>
              <a:cxnSpLocks noChangeShapeType="1"/>
              <a:stCxn id="294920" idx="5"/>
              <a:endCxn id="294917" idx="1"/>
            </p:cNvCxnSpPr>
            <p:nvPr/>
          </p:nvCxnSpPr>
          <p:spPr bwMode="auto">
            <a:xfrm>
              <a:off x="850" y="1426"/>
              <a:ext cx="796" cy="94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21">
            <a:extLst>
              <a:ext uri="{FF2B5EF4-FFF2-40B4-BE49-F238E27FC236}">
                <a16:creationId xmlns:a16="http://schemas.microsoft.com/office/drawing/2014/main" id="{B5397B10-95CD-40F7-B7F3-665C9CF7D60B}"/>
              </a:ext>
            </a:extLst>
          </p:cNvPr>
          <p:cNvGrpSpPr>
            <a:grpSpLocks/>
          </p:cNvGrpSpPr>
          <p:nvPr/>
        </p:nvGrpSpPr>
        <p:grpSpPr bwMode="auto">
          <a:xfrm>
            <a:off x="4800600" y="2071687"/>
            <a:ext cx="2667000" cy="2347913"/>
            <a:chOff x="3024" y="1008"/>
            <a:chExt cx="1680" cy="1479"/>
          </a:xfrm>
        </p:grpSpPr>
        <p:sp>
          <p:nvSpPr>
            <p:cNvPr id="294934" name="AutoShape 22">
              <a:extLst>
                <a:ext uri="{FF2B5EF4-FFF2-40B4-BE49-F238E27FC236}">
                  <a16:creationId xmlns:a16="http://schemas.microsoft.com/office/drawing/2014/main" id="{B309157D-8424-4E34-A0D3-49C4FB14D60D}"/>
                </a:ext>
              </a:extLst>
            </p:cNvPr>
            <p:cNvSpPr>
              <a:spLocks noChangeArrowheads="1"/>
            </p:cNvSpPr>
            <p:nvPr/>
          </p:nvSpPr>
          <p:spPr bwMode="auto">
            <a:xfrm>
              <a:off x="3312" y="220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5" name="Text Box 23">
              <a:extLst>
                <a:ext uri="{FF2B5EF4-FFF2-40B4-BE49-F238E27FC236}">
                  <a16:creationId xmlns:a16="http://schemas.microsoft.com/office/drawing/2014/main" id="{DE6B1AC7-25C1-44DA-8696-078EA6BFCB7F}"/>
                </a:ext>
              </a:extLst>
            </p:cNvPr>
            <p:cNvSpPr txBox="1">
              <a:spLocks noChangeArrowheads="1"/>
            </p:cNvSpPr>
            <p:nvPr/>
          </p:nvSpPr>
          <p:spPr bwMode="auto">
            <a:xfrm>
              <a:off x="4272" y="216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4936" name="AutoShape 24">
              <a:extLst>
                <a:ext uri="{FF2B5EF4-FFF2-40B4-BE49-F238E27FC236}">
                  <a16:creationId xmlns:a16="http://schemas.microsoft.com/office/drawing/2014/main" id="{1FCA64E1-557A-4692-90CD-C33557EB79B4}"/>
                </a:ext>
              </a:extLst>
            </p:cNvPr>
            <p:cNvSpPr>
              <a:spLocks noChangeArrowheads="1"/>
            </p:cNvSpPr>
            <p:nvPr/>
          </p:nvSpPr>
          <p:spPr bwMode="auto">
            <a:xfrm>
              <a:off x="3888"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7" name="AutoShape 25">
              <a:extLst>
                <a:ext uri="{FF2B5EF4-FFF2-40B4-BE49-F238E27FC236}">
                  <a16:creationId xmlns:a16="http://schemas.microsoft.com/office/drawing/2014/main" id="{0DB11037-71CD-4AE3-B6DB-D474307375B2}"/>
                </a:ext>
              </a:extLst>
            </p:cNvPr>
            <p:cNvSpPr>
              <a:spLocks noChangeArrowheads="1"/>
            </p:cNvSpPr>
            <p:nvPr/>
          </p:nvSpPr>
          <p:spPr bwMode="auto">
            <a:xfrm>
              <a:off x="3312" y="115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8" name="AutoShape 26">
              <a:extLst>
                <a:ext uri="{FF2B5EF4-FFF2-40B4-BE49-F238E27FC236}">
                  <a16:creationId xmlns:a16="http://schemas.microsoft.com/office/drawing/2014/main" id="{AF81B60B-90A9-4071-9ACF-C1C280815C03}"/>
                </a:ext>
              </a:extLst>
            </p:cNvPr>
            <p:cNvSpPr>
              <a:spLocks noChangeArrowheads="1"/>
            </p:cNvSpPr>
            <p:nvPr/>
          </p:nvSpPr>
          <p:spPr bwMode="auto">
            <a:xfrm>
              <a:off x="4176" y="216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39" name="AutoShape 27">
              <a:extLst>
                <a:ext uri="{FF2B5EF4-FFF2-40B4-BE49-F238E27FC236}">
                  <a16:creationId xmlns:a16="http://schemas.microsoft.com/office/drawing/2014/main" id="{FD4C6325-83B9-4BD6-AD21-9463EC19CDE0}"/>
                </a:ext>
              </a:extLst>
            </p:cNvPr>
            <p:cNvSpPr>
              <a:spLocks noChangeArrowheads="1"/>
            </p:cNvSpPr>
            <p:nvPr/>
          </p:nvSpPr>
          <p:spPr bwMode="auto">
            <a:xfrm>
              <a:off x="4128" y="14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4940" name="Text Box 28">
              <a:extLst>
                <a:ext uri="{FF2B5EF4-FFF2-40B4-BE49-F238E27FC236}">
                  <a16:creationId xmlns:a16="http://schemas.microsoft.com/office/drawing/2014/main" id="{618A5DBE-D1D1-480D-9EB6-48C42FD21268}"/>
                </a:ext>
              </a:extLst>
            </p:cNvPr>
            <p:cNvSpPr txBox="1">
              <a:spLocks noChangeArrowheads="1"/>
            </p:cNvSpPr>
            <p:nvPr/>
          </p:nvSpPr>
          <p:spPr bwMode="auto">
            <a:xfrm>
              <a:off x="3072" y="1008"/>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4941" name="Text Box 29">
              <a:extLst>
                <a:ext uri="{FF2B5EF4-FFF2-40B4-BE49-F238E27FC236}">
                  <a16:creationId xmlns:a16="http://schemas.microsoft.com/office/drawing/2014/main" id="{2022AFD9-2688-4706-A0E6-A3CAEC15A908}"/>
                </a:ext>
              </a:extLst>
            </p:cNvPr>
            <p:cNvSpPr txBox="1">
              <a:spLocks noChangeArrowheads="1"/>
            </p:cNvSpPr>
            <p:nvPr/>
          </p:nvSpPr>
          <p:spPr bwMode="auto">
            <a:xfrm>
              <a:off x="4032" y="1680"/>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4942" name="Text Box 30">
              <a:extLst>
                <a:ext uri="{FF2B5EF4-FFF2-40B4-BE49-F238E27FC236}">
                  <a16:creationId xmlns:a16="http://schemas.microsoft.com/office/drawing/2014/main" id="{1E351DAC-0240-47D5-8A0E-AE3C77E375AB}"/>
                </a:ext>
              </a:extLst>
            </p:cNvPr>
            <p:cNvSpPr txBox="1">
              <a:spLocks noChangeArrowheads="1"/>
            </p:cNvSpPr>
            <p:nvPr/>
          </p:nvSpPr>
          <p:spPr bwMode="auto">
            <a:xfrm>
              <a:off x="3024" y="201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4943" name="Text Box 31">
              <a:extLst>
                <a:ext uri="{FF2B5EF4-FFF2-40B4-BE49-F238E27FC236}">
                  <a16:creationId xmlns:a16="http://schemas.microsoft.com/office/drawing/2014/main" id="{08C840ED-318A-41FD-9754-40F602ACE557}"/>
                </a:ext>
              </a:extLst>
            </p:cNvPr>
            <p:cNvSpPr txBox="1">
              <a:spLocks noChangeArrowheads="1"/>
            </p:cNvSpPr>
            <p:nvPr/>
          </p:nvSpPr>
          <p:spPr bwMode="auto">
            <a:xfrm>
              <a:off x="4320" y="144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2306" name="AutoShape 32">
              <a:extLst>
                <a:ext uri="{FF2B5EF4-FFF2-40B4-BE49-F238E27FC236}">
                  <a16:creationId xmlns:a16="http://schemas.microsoft.com/office/drawing/2014/main" id="{77B93301-B66C-4D35-9E11-04F84574A862}"/>
                </a:ext>
              </a:extLst>
            </p:cNvPr>
            <p:cNvCxnSpPr>
              <a:cxnSpLocks noChangeShapeType="1"/>
              <a:stCxn id="294934" idx="6"/>
              <a:endCxn id="294938" idx="2"/>
            </p:cNvCxnSpPr>
            <p:nvPr/>
          </p:nvCxnSpPr>
          <p:spPr bwMode="auto">
            <a:xfrm flipV="1">
              <a:off x="3408" y="2208"/>
              <a:ext cx="768" cy="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07" name="AutoShape 33">
              <a:extLst>
                <a:ext uri="{FF2B5EF4-FFF2-40B4-BE49-F238E27FC236}">
                  <a16:creationId xmlns:a16="http://schemas.microsoft.com/office/drawing/2014/main" id="{E466163D-1061-42CC-B745-A945DF83BBFA}"/>
                </a:ext>
              </a:extLst>
            </p:cNvPr>
            <p:cNvCxnSpPr>
              <a:cxnSpLocks noChangeShapeType="1"/>
              <a:stCxn id="294934" idx="7"/>
              <a:endCxn id="294936" idx="3"/>
            </p:cNvCxnSpPr>
            <p:nvPr/>
          </p:nvCxnSpPr>
          <p:spPr bwMode="auto">
            <a:xfrm flipV="1">
              <a:off x="3394" y="1858"/>
              <a:ext cx="508"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08" name="AutoShape 34">
              <a:extLst>
                <a:ext uri="{FF2B5EF4-FFF2-40B4-BE49-F238E27FC236}">
                  <a16:creationId xmlns:a16="http://schemas.microsoft.com/office/drawing/2014/main" id="{6FC2249B-90E9-45BD-9D37-963F98C121FD}"/>
                </a:ext>
              </a:extLst>
            </p:cNvPr>
            <p:cNvCxnSpPr>
              <a:cxnSpLocks noChangeShapeType="1"/>
              <a:stCxn id="294936" idx="0"/>
              <a:endCxn id="294937" idx="4"/>
            </p:cNvCxnSpPr>
            <p:nvPr/>
          </p:nvCxnSpPr>
          <p:spPr bwMode="auto">
            <a:xfrm flipH="1" flipV="1">
              <a:off x="3360" y="1248"/>
              <a:ext cx="576" cy="5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09" name="AutoShape 35">
              <a:extLst>
                <a:ext uri="{FF2B5EF4-FFF2-40B4-BE49-F238E27FC236}">
                  <a16:creationId xmlns:a16="http://schemas.microsoft.com/office/drawing/2014/main" id="{74530019-E686-4C28-8269-F3125A841D0C}"/>
                </a:ext>
              </a:extLst>
            </p:cNvPr>
            <p:cNvCxnSpPr>
              <a:cxnSpLocks noChangeShapeType="1"/>
              <a:stCxn id="294937" idx="5"/>
              <a:endCxn id="294939" idx="2"/>
            </p:cNvCxnSpPr>
            <p:nvPr/>
          </p:nvCxnSpPr>
          <p:spPr bwMode="auto">
            <a:xfrm>
              <a:off x="3394" y="1234"/>
              <a:ext cx="734" cy="30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10" name="AutoShape 36">
              <a:extLst>
                <a:ext uri="{FF2B5EF4-FFF2-40B4-BE49-F238E27FC236}">
                  <a16:creationId xmlns:a16="http://schemas.microsoft.com/office/drawing/2014/main" id="{42B59CDA-9435-4FFE-9997-B4789590E216}"/>
                </a:ext>
              </a:extLst>
            </p:cNvPr>
            <p:cNvCxnSpPr>
              <a:cxnSpLocks noChangeShapeType="1"/>
              <a:stCxn id="294939" idx="3"/>
              <a:endCxn id="294936" idx="7"/>
            </p:cNvCxnSpPr>
            <p:nvPr/>
          </p:nvCxnSpPr>
          <p:spPr bwMode="auto">
            <a:xfrm flipH="1">
              <a:off x="3970" y="1570"/>
              <a:ext cx="172" cy="22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2311" name="AutoShape 37">
              <a:extLst>
                <a:ext uri="{FF2B5EF4-FFF2-40B4-BE49-F238E27FC236}">
                  <a16:creationId xmlns:a16="http://schemas.microsoft.com/office/drawing/2014/main" id="{7E5194C8-FDC0-4C2A-A0B1-2A760ABED8BE}"/>
                </a:ext>
              </a:extLst>
            </p:cNvPr>
            <p:cNvCxnSpPr>
              <a:cxnSpLocks noChangeShapeType="1"/>
              <a:stCxn id="294937" idx="3"/>
              <a:endCxn id="294934" idx="1"/>
            </p:cNvCxnSpPr>
            <p:nvPr/>
          </p:nvCxnSpPr>
          <p:spPr bwMode="auto">
            <a:xfrm>
              <a:off x="3326" y="1234"/>
              <a:ext cx="0" cy="9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94950" name="Rectangle 38">
            <a:extLst>
              <a:ext uri="{FF2B5EF4-FFF2-40B4-BE49-F238E27FC236}">
                <a16:creationId xmlns:a16="http://schemas.microsoft.com/office/drawing/2014/main" id="{1866388B-0757-4D6E-B219-466C0BD2BB05}"/>
              </a:ext>
            </a:extLst>
          </p:cNvPr>
          <p:cNvSpPr>
            <a:spLocks noChangeArrowheads="1"/>
          </p:cNvSpPr>
          <p:nvPr/>
        </p:nvSpPr>
        <p:spPr bwMode="auto">
          <a:xfrm>
            <a:off x="190500" y="4724400"/>
            <a:ext cx="8763000" cy="1828800"/>
          </a:xfrm>
          <a:prstGeom prst="rect">
            <a:avLst/>
          </a:prstGeom>
          <a:noFill/>
          <a:ln w="9525">
            <a:noFill/>
            <a:miter lim="800000"/>
            <a:headEnd/>
            <a:tailEnd/>
          </a:ln>
          <a:effectLst/>
        </p:spPr>
        <p:txBody>
          <a:bodyPr/>
          <a:lstStyle/>
          <a:p>
            <a:pPr>
              <a:spcAft>
                <a:spcPct val="20000"/>
              </a:spcAft>
              <a:defRPr/>
            </a:pPr>
            <a:r>
              <a:rPr lang="en-US" b="1" dirty="0">
                <a:effectLst>
                  <a:outerShdw blurRad="38100" dist="38100" dir="2700000" algn="tl">
                    <a:srgbClr val="000000"/>
                  </a:outerShdw>
                </a:effectLst>
                <a:sym typeface="Symbol" pitchFamily="18" charset="2"/>
              </a:rPr>
              <a:t>Solution:</a:t>
            </a:r>
            <a:r>
              <a:rPr lang="en-US" dirty="0">
                <a:effectLst>
                  <a:outerShdw blurRad="38100" dist="38100" dir="2700000" algn="tl">
                    <a:srgbClr val="000000"/>
                  </a:outerShdw>
                </a:effectLst>
                <a:sym typeface="Symbol" pitchFamily="18" charset="2"/>
              </a:rPr>
              <a:t> No, they are not isomorphic, because they differ in the degrees of their vertices.</a:t>
            </a:r>
          </a:p>
          <a:p>
            <a:pPr>
              <a:spcAft>
                <a:spcPct val="20000"/>
              </a:spcAft>
              <a:defRPr/>
            </a:pPr>
            <a:r>
              <a:rPr lang="en-US" dirty="0">
                <a:effectLst>
                  <a:outerShdw blurRad="38100" dist="38100" dir="2700000" algn="tl">
                    <a:srgbClr val="000000"/>
                  </a:outerShdw>
                </a:effectLst>
                <a:sym typeface="Symbol" pitchFamily="18" charset="2"/>
              </a:rPr>
              <a:t>Vertex d in right graph is of degree one, but there is no such vertex in the left graph.</a:t>
            </a:r>
          </a:p>
        </p:txBody>
      </p:sp>
    </p:spTree>
    <p:extLst>
      <p:ext uri="{BB962C8B-B14F-4D97-AF65-F5344CB8AC3E}">
        <p14:creationId xmlns:p14="http://schemas.microsoft.com/office/powerpoint/2010/main" val="340765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4950"/>
                                        </p:tgtEl>
                                        <p:attrNameLst>
                                          <p:attrName>style.visibility</p:attrName>
                                        </p:attrNameLst>
                                      </p:cBhvr>
                                      <p:to>
                                        <p:strVal val="visible"/>
                                      </p:to>
                                    </p:set>
                                    <p:anim calcmode="lin" valueType="num">
                                      <p:cBhvr additive="base">
                                        <p:cTn id="25" dur="500" fill="hold"/>
                                        <p:tgtEl>
                                          <p:spTgt spid="294950"/>
                                        </p:tgtEl>
                                        <p:attrNameLst>
                                          <p:attrName>ppt_x</p:attrName>
                                        </p:attrNameLst>
                                      </p:cBhvr>
                                      <p:tavLst>
                                        <p:tav tm="0">
                                          <p:val>
                                            <p:strVal val="0-#ppt_w/2"/>
                                          </p:val>
                                        </p:tav>
                                        <p:tav tm="100000">
                                          <p:val>
                                            <p:strVal val="#ppt_x"/>
                                          </p:val>
                                        </p:tav>
                                      </p:tavLst>
                                    </p:anim>
                                    <p:anim calcmode="lin" valueType="num">
                                      <p:cBhvr additive="base">
                                        <p:cTn id="26" dur="500" fill="hold"/>
                                        <p:tgtEl>
                                          <p:spTgt spid="294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P spid="294950"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38">
            <a:extLst>
              <a:ext uri="{FF2B5EF4-FFF2-40B4-BE49-F238E27FC236}">
                <a16:creationId xmlns:a16="http://schemas.microsoft.com/office/drawing/2014/main" id="{13628BCC-9B6F-4863-95D4-47E5398B5ECC}"/>
              </a:ext>
            </a:extLst>
          </p:cNvPr>
          <p:cNvSpPr>
            <a:spLocks noGrp="1"/>
          </p:cNvSpPr>
          <p:nvPr>
            <p:ph type="ftr" sz="quarter" idx="10"/>
          </p:nvPr>
        </p:nvSpPr>
        <p:spPr/>
        <p:txBody>
          <a:bodyPr/>
          <a:lstStyle/>
          <a:p>
            <a:fld id="{03E07A57-4F9E-42AD-AC61-69AC19526A36}" type="slidenum">
              <a:rPr lang="en-US" altLang="en-US"/>
              <a:pPr/>
              <a:t>120</a:t>
            </a:fld>
            <a:endParaRPr lang="en-US" altLang="en-US"/>
          </a:p>
        </p:txBody>
      </p:sp>
      <p:sp>
        <p:nvSpPr>
          <p:cNvPr id="121858" name="Rectangle 2">
            <a:extLst>
              <a:ext uri="{FF2B5EF4-FFF2-40B4-BE49-F238E27FC236}">
                <a16:creationId xmlns:a16="http://schemas.microsoft.com/office/drawing/2014/main" id="{C2D0D929-E3EB-4CCB-8424-C72398C34C64}"/>
              </a:ext>
            </a:extLst>
          </p:cNvPr>
          <p:cNvSpPr>
            <a:spLocks noGrp="1" noChangeArrowheads="1"/>
          </p:cNvSpPr>
          <p:nvPr>
            <p:ph type="title"/>
          </p:nvPr>
        </p:nvSpPr>
        <p:spPr>
          <a:xfrm>
            <a:off x="406400" y="228600"/>
            <a:ext cx="8737600" cy="685800"/>
          </a:xfrm>
        </p:spPr>
        <p:txBody>
          <a:bodyPr>
            <a:normAutofit fontScale="90000"/>
          </a:bodyPr>
          <a:lstStyle/>
          <a:p>
            <a:r>
              <a:rPr lang="en-US" altLang="en-US"/>
              <a:t>Prim’s algorithm</a:t>
            </a:r>
          </a:p>
        </p:txBody>
      </p:sp>
      <p:sp>
        <p:nvSpPr>
          <p:cNvPr id="121859" name="Oval 3">
            <a:extLst>
              <a:ext uri="{FF2B5EF4-FFF2-40B4-BE49-F238E27FC236}">
                <a16:creationId xmlns:a16="http://schemas.microsoft.com/office/drawing/2014/main" id="{4A9DB32E-510E-4842-852A-A24E41BC92C9}"/>
              </a:ext>
            </a:extLst>
          </p:cNvPr>
          <p:cNvSpPr>
            <a:spLocks noChangeArrowheads="1"/>
          </p:cNvSpPr>
          <p:nvPr/>
        </p:nvSpPr>
        <p:spPr bwMode="auto">
          <a:xfrm>
            <a:off x="1371600" y="26670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121860" name="Oval 4">
            <a:extLst>
              <a:ext uri="{FF2B5EF4-FFF2-40B4-BE49-F238E27FC236}">
                <a16:creationId xmlns:a16="http://schemas.microsoft.com/office/drawing/2014/main" id="{2B454365-6755-4BDD-9843-7F0CD04BC597}"/>
              </a:ext>
            </a:extLst>
          </p:cNvPr>
          <p:cNvSpPr>
            <a:spLocks noChangeArrowheads="1"/>
          </p:cNvSpPr>
          <p:nvPr/>
        </p:nvSpPr>
        <p:spPr bwMode="auto">
          <a:xfrm>
            <a:off x="1600200" y="39624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121861" name="Oval 5">
            <a:extLst>
              <a:ext uri="{FF2B5EF4-FFF2-40B4-BE49-F238E27FC236}">
                <a16:creationId xmlns:a16="http://schemas.microsoft.com/office/drawing/2014/main" id="{B2C37440-CEB5-4111-9DB2-D8974FCA0B9D}"/>
              </a:ext>
            </a:extLst>
          </p:cNvPr>
          <p:cNvSpPr>
            <a:spLocks noChangeArrowheads="1"/>
          </p:cNvSpPr>
          <p:nvPr/>
        </p:nvSpPr>
        <p:spPr bwMode="auto">
          <a:xfrm>
            <a:off x="3048000" y="37338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121862" name="Oval 6">
            <a:extLst>
              <a:ext uri="{FF2B5EF4-FFF2-40B4-BE49-F238E27FC236}">
                <a16:creationId xmlns:a16="http://schemas.microsoft.com/office/drawing/2014/main" id="{6EFCC40F-6F22-42CD-95A5-D2E877982EF4}"/>
              </a:ext>
            </a:extLst>
          </p:cNvPr>
          <p:cNvSpPr>
            <a:spLocks noChangeArrowheads="1"/>
          </p:cNvSpPr>
          <p:nvPr/>
        </p:nvSpPr>
        <p:spPr bwMode="auto">
          <a:xfrm>
            <a:off x="2133600" y="28956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121863" name="Oval 7">
            <a:extLst>
              <a:ext uri="{FF2B5EF4-FFF2-40B4-BE49-F238E27FC236}">
                <a16:creationId xmlns:a16="http://schemas.microsoft.com/office/drawing/2014/main" id="{B6AC6915-0E88-421F-9BD0-36B72B57A49F}"/>
              </a:ext>
            </a:extLst>
          </p:cNvPr>
          <p:cNvSpPr>
            <a:spLocks noChangeArrowheads="1"/>
          </p:cNvSpPr>
          <p:nvPr/>
        </p:nvSpPr>
        <p:spPr bwMode="auto">
          <a:xfrm>
            <a:off x="3429000" y="23622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121864" name="AutoShape 8">
            <a:extLst>
              <a:ext uri="{FF2B5EF4-FFF2-40B4-BE49-F238E27FC236}">
                <a16:creationId xmlns:a16="http://schemas.microsoft.com/office/drawing/2014/main" id="{FF8BA554-E6F2-4F4A-823A-3FF70B53958C}"/>
              </a:ext>
            </a:extLst>
          </p:cNvPr>
          <p:cNvCxnSpPr>
            <a:cxnSpLocks noChangeShapeType="1"/>
            <a:stCxn id="121859" idx="7"/>
            <a:endCxn id="121863" idx="2"/>
          </p:cNvCxnSpPr>
          <p:nvPr/>
        </p:nvCxnSpPr>
        <p:spPr bwMode="auto">
          <a:xfrm flipV="1">
            <a:off x="1697038" y="2552700"/>
            <a:ext cx="1731962" cy="16986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5" name="AutoShape 9">
            <a:extLst>
              <a:ext uri="{FF2B5EF4-FFF2-40B4-BE49-F238E27FC236}">
                <a16:creationId xmlns:a16="http://schemas.microsoft.com/office/drawing/2014/main" id="{2C59C08A-A2A0-4008-B972-63D2C11B6C81}"/>
              </a:ext>
            </a:extLst>
          </p:cNvPr>
          <p:cNvCxnSpPr>
            <a:cxnSpLocks noChangeShapeType="1"/>
            <a:stCxn id="121862" idx="6"/>
            <a:endCxn id="121863" idx="3"/>
          </p:cNvCxnSpPr>
          <p:nvPr/>
        </p:nvCxnSpPr>
        <p:spPr bwMode="auto">
          <a:xfrm flipV="1">
            <a:off x="2514600" y="2687638"/>
            <a:ext cx="969963" cy="3984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6" name="AutoShape 10">
            <a:extLst>
              <a:ext uri="{FF2B5EF4-FFF2-40B4-BE49-F238E27FC236}">
                <a16:creationId xmlns:a16="http://schemas.microsoft.com/office/drawing/2014/main" id="{6EBF821F-9C8F-4C02-BDB8-71D93273F9DE}"/>
              </a:ext>
            </a:extLst>
          </p:cNvPr>
          <p:cNvCxnSpPr>
            <a:cxnSpLocks noChangeShapeType="1"/>
            <a:stCxn id="121859" idx="4"/>
            <a:endCxn id="121860" idx="0"/>
          </p:cNvCxnSpPr>
          <p:nvPr/>
        </p:nvCxnSpPr>
        <p:spPr bwMode="auto">
          <a:xfrm>
            <a:off x="1562100" y="3048000"/>
            <a:ext cx="228600" cy="9144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7" name="AutoShape 11">
            <a:extLst>
              <a:ext uri="{FF2B5EF4-FFF2-40B4-BE49-F238E27FC236}">
                <a16:creationId xmlns:a16="http://schemas.microsoft.com/office/drawing/2014/main" id="{0431A77C-D798-49A7-A95A-C107754A95EF}"/>
              </a:ext>
            </a:extLst>
          </p:cNvPr>
          <p:cNvCxnSpPr>
            <a:cxnSpLocks noChangeShapeType="1"/>
            <a:stCxn id="121859" idx="5"/>
            <a:endCxn id="121862" idx="2"/>
          </p:cNvCxnSpPr>
          <p:nvPr/>
        </p:nvCxnSpPr>
        <p:spPr bwMode="auto">
          <a:xfrm>
            <a:off x="1697038" y="2992438"/>
            <a:ext cx="436562" cy="93662"/>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8" name="AutoShape 12">
            <a:extLst>
              <a:ext uri="{FF2B5EF4-FFF2-40B4-BE49-F238E27FC236}">
                <a16:creationId xmlns:a16="http://schemas.microsoft.com/office/drawing/2014/main" id="{FBF1682E-3601-42BD-A0B0-D535FCC3BAF4}"/>
              </a:ext>
            </a:extLst>
          </p:cNvPr>
          <p:cNvCxnSpPr>
            <a:cxnSpLocks noChangeShapeType="1"/>
            <a:stCxn id="121860" idx="7"/>
            <a:endCxn id="121862" idx="3"/>
          </p:cNvCxnSpPr>
          <p:nvPr/>
        </p:nvCxnSpPr>
        <p:spPr bwMode="auto">
          <a:xfrm flipV="1">
            <a:off x="1925638" y="3221038"/>
            <a:ext cx="263525" cy="7969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9" name="AutoShape 13">
            <a:extLst>
              <a:ext uri="{FF2B5EF4-FFF2-40B4-BE49-F238E27FC236}">
                <a16:creationId xmlns:a16="http://schemas.microsoft.com/office/drawing/2014/main" id="{F479DD25-3EBA-40B3-B4A5-C9598F842531}"/>
              </a:ext>
            </a:extLst>
          </p:cNvPr>
          <p:cNvCxnSpPr>
            <a:cxnSpLocks noChangeShapeType="1"/>
            <a:stCxn id="121862" idx="5"/>
            <a:endCxn id="121861" idx="1"/>
          </p:cNvCxnSpPr>
          <p:nvPr/>
        </p:nvCxnSpPr>
        <p:spPr bwMode="auto">
          <a:xfrm>
            <a:off x="2459038" y="3221038"/>
            <a:ext cx="644525" cy="5683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70" name="AutoShape 14">
            <a:extLst>
              <a:ext uri="{FF2B5EF4-FFF2-40B4-BE49-F238E27FC236}">
                <a16:creationId xmlns:a16="http://schemas.microsoft.com/office/drawing/2014/main" id="{D5822170-51F6-4392-9398-75CB8B7C20DA}"/>
              </a:ext>
            </a:extLst>
          </p:cNvPr>
          <p:cNvCxnSpPr>
            <a:cxnSpLocks noChangeShapeType="1"/>
            <a:stCxn id="121863" idx="4"/>
            <a:endCxn id="121861" idx="0"/>
          </p:cNvCxnSpPr>
          <p:nvPr/>
        </p:nvCxnSpPr>
        <p:spPr bwMode="auto">
          <a:xfrm flipH="1">
            <a:off x="3238500" y="2743200"/>
            <a:ext cx="381000" cy="9906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71" name="AutoShape 15">
            <a:extLst>
              <a:ext uri="{FF2B5EF4-FFF2-40B4-BE49-F238E27FC236}">
                <a16:creationId xmlns:a16="http://schemas.microsoft.com/office/drawing/2014/main" id="{3600B9C0-EB55-4D97-B0C6-F261FAD244F7}"/>
              </a:ext>
            </a:extLst>
          </p:cNvPr>
          <p:cNvCxnSpPr>
            <a:cxnSpLocks noChangeShapeType="1"/>
            <a:stCxn id="121861" idx="2"/>
            <a:endCxn id="121860" idx="6"/>
          </p:cNvCxnSpPr>
          <p:nvPr/>
        </p:nvCxnSpPr>
        <p:spPr bwMode="auto">
          <a:xfrm flipH="1">
            <a:off x="1981200" y="3924300"/>
            <a:ext cx="1066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72" name="Text Box 16">
            <a:extLst>
              <a:ext uri="{FF2B5EF4-FFF2-40B4-BE49-F238E27FC236}">
                <a16:creationId xmlns:a16="http://schemas.microsoft.com/office/drawing/2014/main" id="{F676A8F5-2917-4229-9CFC-872DAB44BA7D}"/>
              </a:ext>
            </a:extLst>
          </p:cNvPr>
          <p:cNvSpPr txBox="1">
            <a:spLocks noChangeArrowheads="1"/>
          </p:cNvSpPr>
          <p:nvPr/>
        </p:nvSpPr>
        <p:spPr bwMode="auto">
          <a:xfrm>
            <a:off x="1812925" y="271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121873" name="Text Box 17">
            <a:extLst>
              <a:ext uri="{FF2B5EF4-FFF2-40B4-BE49-F238E27FC236}">
                <a16:creationId xmlns:a16="http://schemas.microsoft.com/office/drawing/2014/main" id="{A1819929-DC88-483E-B023-3606708B569B}"/>
              </a:ext>
            </a:extLst>
          </p:cNvPr>
          <p:cNvSpPr txBox="1">
            <a:spLocks noChangeArrowheads="1"/>
          </p:cNvSpPr>
          <p:nvPr/>
        </p:nvSpPr>
        <p:spPr bwMode="auto">
          <a:xfrm>
            <a:off x="182880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1874" name="Text Box 18">
            <a:extLst>
              <a:ext uri="{FF2B5EF4-FFF2-40B4-BE49-F238E27FC236}">
                <a16:creationId xmlns:a16="http://schemas.microsoft.com/office/drawing/2014/main" id="{8E77E3DC-B0C8-43D5-A86F-6EFB45CF873B}"/>
              </a:ext>
            </a:extLst>
          </p:cNvPr>
          <p:cNvSpPr txBox="1">
            <a:spLocks noChangeArrowheads="1"/>
          </p:cNvSpPr>
          <p:nvPr/>
        </p:nvSpPr>
        <p:spPr bwMode="auto">
          <a:xfrm>
            <a:off x="139065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1875" name="Text Box 19">
            <a:extLst>
              <a:ext uri="{FF2B5EF4-FFF2-40B4-BE49-F238E27FC236}">
                <a16:creationId xmlns:a16="http://schemas.microsoft.com/office/drawing/2014/main" id="{FCB4E8D7-4E9C-4B61-B75E-301846D50375}"/>
              </a:ext>
            </a:extLst>
          </p:cNvPr>
          <p:cNvSpPr txBox="1">
            <a:spLocks noChangeArrowheads="1"/>
          </p:cNvSpPr>
          <p:nvPr/>
        </p:nvSpPr>
        <p:spPr bwMode="auto">
          <a:xfrm>
            <a:off x="2355850" y="2286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121876" name="Text Box 20">
            <a:extLst>
              <a:ext uri="{FF2B5EF4-FFF2-40B4-BE49-F238E27FC236}">
                <a16:creationId xmlns:a16="http://schemas.microsoft.com/office/drawing/2014/main" id="{FCF8CBF3-94EF-40C7-9723-6DBC09763ABA}"/>
              </a:ext>
            </a:extLst>
          </p:cNvPr>
          <p:cNvSpPr txBox="1">
            <a:spLocks noChangeArrowheads="1"/>
          </p:cNvSpPr>
          <p:nvPr/>
        </p:nvSpPr>
        <p:spPr bwMode="auto">
          <a:xfrm>
            <a:off x="2660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121877" name="Text Box 21">
            <a:extLst>
              <a:ext uri="{FF2B5EF4-FFF2-40B4-BE49-F238E27FC236}">
                <a16:creationId xmlns:a16="http://schemas.microsoft.com/office/drawing/2014/main" id="{8585DA53-4E3A-4417-BA04-C6DACBE23256}"/>
              </a:ext>
            </a:extLst>
          </p:cNvPr>
          <p:cNvSpPr txBox="1">
            <a:spLocks noChangeArrowheads="1"/>
          </p:cNvSpPr>
          <p:nvPr/>
        </p:nvSpPr>
        <p:spPr bwMode="auto">
          <a:xfrm>
            <a:off x="26606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1878" name="Text Box 22">
            <a:extLst>
              <a:ext uri="{FF2B5EF4-FFF2-40B4-BE49-F238E27FC236}">
                <a16:creationId xmlns:a16="http://schemas.microsoft.com/office/drawing/2014/main" id="{D1E81ECD-9797-4683-91DD-3C471A13B1A2}"/>
              </a:ext>
            </a:extLst>
          </p:cNvPr>
          <p:cNvSpPr txBox="1">
            <a:spLocks noChangeArrowheads="1"/>
          </p:cNvSpPr>
          <p:nvPr/>
        </p:nvSpPr>
        <p:spPr bwMode="auto">
          <a:xfrm>
            <a:off x="235585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1879" name="Text Box 23">
            <a:extLst>
              <a:ext uri="{FF2B5EF4-FFF2-40B4-BE49-F238E27FC236}">
                <a16:creationId xmlns:a16="http://schemas.microsoft.com/office/drawing/2014/main" id="{664C25EA-5D2F-4D78-9E5A-07A6FB780532}"/>
              </a:ext>
            </a:extLst>
          </p:cNvPr>
          <p:cNvSpPr txBox="1">
            <a:spLocks noChangeArrowheads="1"/>
          </p:cNvSpPr>
          <p:nvPr/>
        </p:nvSpPr>
        <p:spPr bwMode="auto">
          <a:xfrm>
            <a:off x="342900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grpSp>
        <p:nvGrpSpPr>
          <p:cNvPr id="121889" name="Group 33">
            <a:extLst>
              <a:ext uri="{FF2B5EF4-FFF2-40B4-BE49-F238E27FC236}">
                <a16:creationId xmlns:a16="http://schemas.microsoft.com/office/drawing/2014/main" id="{7C9FAA32-8DAA-4612-A26A-F1B93E458D69}"/>
              </a:ext>
            </a:extLst>
          </p:cNvPr>
          <p:cNvGrpSpPr>
            <a:grpSpLocks/>
          </p:cNvGrpSpPr>
          <p:nvPr/>
        </p:nvGrpSpPr>
        <p:grpSpPr bwMode="auto">
          <a:xfrm>
            <a:off x="5578475" y="3725863"/>
            <a:ext cx="2738438" cy="1920875"/>
            <a:chOff x="3605" y="1392"/>
            <a:chExt cx="1725" cy="1210"/>
          </a:xfrm>
        </p:grpSpPr>
        <p:sp>
          <p:nvSpPr>
            <p:cNvPr id="121881" name="Text Box 25">
              <a:extLst>
                <a:ext uri="{FF2B5EF4-FFF2-40B4-BE49-F238E27FC236}">
                  <a16:creationId xmlns:a16="http://schemas.microsoft.com/office/drawing/2014/main" id="{4FA34BCC-1167-4538-9C6B-57DA67D49CAD}"/>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21883" name="Text Box 27">
              <a:extLst>
                <a:ext uri="{FF2B5EF4-FFF2-40B4-BE49-F238E27FC236}">
                  <a16:creationId xmlns:a16="http://schemas.microsoft.com/office/drawing/2014/main" id="{FCB3AD0D-BC35-4BA5-A2A6-89C3A46F7DDA}"/>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21884" name="Text Box 28">
              <a:extLst>
                <a:ext uri="{FF2B5EF4-FFF2-40B4-BE49-F238E27FC236}">
                  <a16:creationId xmlns:a16="http://schemas.microsoft.com/office/drawing/2014/main" id="{8DE85756-4E60-4757-82F3-02E262698E6A}"/>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c 		d</a:t>
              </a:r>
            </a:p>
            <a:p>
              <a:r>
                <a:rPr lang="en-US" altLang="en-US" sz="2000">
                  <a:latin typeface="Arial" panose="020B0604020202020204" pitchFamily="34" charset="0"/>
                </a:rPr>
                <a:t>	d		e</a:t>
              </a:r>
            </a:p>
            <a:p>
              <a:r>
                <a:rPr lang="en-US" altLang="en-US" sz="2000">
                  <a:latin typeface="Arial" panose="020B0604020202020204" pitchFamily="34" charset="0"/>
                </a:rPr>
                <a:t>	a 		d</a:t>
              </a:r>
            </a:p>
          </p:txBody>
        </p:sp>
      </p:grpSp>
      <p:sp>
        <p:nvSpPr>
          <p:cNvPr id="121885" name="Line 29">
            <a:extLst>
              <a:ext uri="{FF2B5EF4-FFF2-40B4-BE49-F238E27FC236}">
                <a16:creationId xmlns:a16="http://schemas.microsoft.com/office/drawing/2014/main" id="{D7B7C845-D0F7-48A0-9DE9-4FA09323776E}"/>
              </a:ext>
            </a:extLst>
          </p:cNvPr>
          <p:cNvSpPr>
            <a:spLocks noChangeShapeType="1"/>
          </p:cNvSpPr>
          <p:nvPr/>
        </p:nvSpPr>
        <p:spPr bwMode="auto">
          <a:xfrm>
            <a:off x="3048000" y="38100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86" name="Line 30">
            <a:extLst>
              <a:ext uri="{FF2B5EF4-FFF2-40B4-BE49-F238E27FC236}">
                <a16:creationId xmlns:a16="http://schemas.microsoft.com/office/drawing/2014/main" id="{17102127-1507-4547-AFF2-38C743671DF7}"/>
              </a:ext>
            </a:extLst>
          </p:cNvPr>
          <p:cNvSpPr>
            <a:spLocks noChangeShapeType="1"/>
          </p:cNvSpPr>
          <p:nvPr/>
        </p:nvSpPr>
        <p:spPr bwMode="auto">
          <a:xfrm>
            <a:off x="1371600" y="27432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87" name="Line 31">
            <a:extLst>
              <a:ext uri="{FF2B5EF4-FFF2-40B4-BE49-F238E27FC236}">
                <a16:creationId xmlns:a16="http://schemas.microsoft.com/office/drawing/2014/main" id="{58F8EB67-BF47-4EED-835F-46E7060E6FE9}"/>
              </a:ext>
            </a:extLst>
          </p:cNvPr>
          <p:cNvSpPr>
            <a:spLocks noChangeShapeType="1"/>
          </p:cNvSpPr>
          <p:nvPr/>
        </p:nvSpPr>
        <p:spPr bwMode="auto">
          <a:xfrm>
            <a:off x="2133600" y="29718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88" name="Line 32">
            <a:extLst>
              <a:ext uri="{FF2B5EF4-FFF2-40B4-BE49-F238E27FC236}">
                <a16:creationId xmlns:a16="http://schemas.microsoft.com/office/drawing/2014/main" id="{EB734DA4-509F-4F9B-9624-C8AA97C6F38D}"/>
              </a:ext>
            </a:extLst>
          </p:cNvPr>
          <p:cNvSpPr>
            <a:spLocks noChangeShapeType="1"/>
          </p:cNvSpPr>
          <p:nvPr/>
        </p:nvSpPr>
        <p:spPr bwMode="auto">
          <a:xfrm>
            <a:off x="1600200" y="4038600"/>
            <a:ext cx="381000" cy="304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90" name="Line 34">
            <a:extLst>
              <a:ext uri="{FF2B5EF4-FFF2-40B4-BE49-F238E27FC236}">
                <a16:creationId xmlns:a16="http://schemas.microsoft.com/office/drawing/2014/main" id="{27DE0FC4-ADF9-4495-887A-BB87A20EAFB0}"/>
              </a:ext>
            </a:extLst>
          </p:cNvPr>
          <p:cNvSpPr>
            <a:spLocks noChangeShapeType="1"/>
          </p:cNvSpPr>
          <p:nvPr/>
        </p:nvSpPr>
        <p:spPr bwMode="auto">
          <a:xfrm>
            <a:off x="4108450" y="3440113"/>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1891" name="Group 35">
            <a:extLst>
              <a:ext uri="{FF2B5EF4-FFF2-40B4-BE49-F238E27FC236}">
                <a16:creationId xmlns:a16="http://schemas.microsoft.com/office/drawing/2014/main" id="{DE5638A4-4DDE-43D0-9724-0285B069E595}"/>
              </a:ext>
            </a:extLst>
          </p:cNvPr>
          <p:cNvGrpSpPr>
            <a:grpSpLocks/>
          </p:cNvGrpSpPr>
          <p:nvPr/>
        </p:nvGrpSpPr>
        <p:grpSpPr bwMode="auto">
          <a:xfrm>
            <a:off x="5214938" y="1293813"/>
            <a:ext cx="3101975" cy="1920875"/>
            <a:chOff x="3376" y="1392"/>
            <a:chExt cx="1954" cy="1210"/>
          </a:xfrm>
        </p:grpSpPr>
        <p:sp>
          <p:nvSpPr>
            <p:cNvPr id="121892" name="Text Box 36">
              <a:extLst>
                <a:ext uri="{FF2B5EF4-FFF2-40B4-BE49-F238E27FC236}">
                  <a16:creationId xmlns:a16="http://schemas.microsoft.com/office/drawing/2014/main" id="{C102CAD3-7F78-4C83-9DB6-6836F7C50CC7}"/>
                </a:ext>
              </a:extLst>
            </p:cNvPr>
            <p:cNvSpPr txBox="1">
              <a:spLocks noChangeArrowheads="1"/>
            </p:cNvSpPr>
            <p:nvPr/>
          </p:nvSpPr>
          <p:spPr bwMode="auto">
            <a:xfrm>
              <a:off x="3376"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c</a:t>
              </a:r>
            </a:p>
          </p:txBody>
        </p:sp>
        <p:sp>
          <p:nvSpPr>
            <p:cNvPr id="121893" name="Text Box 37">
              <a:extLst>
                <a:ext uri="{FF2B5EF4-FFF2-40B4-BE49-F238E27FC236}">
                  <a16:creationId xmlns:a16="http://schemas.microsoft.com/office/drawing/2014/main" id="{26F6EC24-0131-4B49-AEDF-014ECF25AEDB}"/>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21894" name="Text Box 38">
              <a:extLst>
                <a:ext uri="{FF2B5EF4-FFF2-40B4-BE49-F238E27FC236}">
                  <a16:creationId xmlns:a16="http://schemas.microsoft.com/office/drawing/2014/main" id="{8F71F67F-161F-4D3E-A956-7081A401107A}"/>
                </a:ext>
              </a:extLst>
            </p:cNvPr>
            <p:cNvSpPr txBox="1">
              <a:spLocks noChangeArrowheads="1"/>
            </p:cNvSpPr>
            <p:nvPr/>
          </p:nvSpPr>
          <p:spPr bwMode="auto">
            <a:xfrm>
              <a:off x="3376"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4</a:t>
              </a:r>
            </a:p>
          </p:txBody>
        </p:sp>
        <p:sp>
          <p:nvSpPr>
            <p:cNvPr id="121895" name="Text Box 39">
              <a:extLst>
                <a:ext uri="{FF2B5EF4-FFF2-40B4-BE49-F238E27FC236}">
                  <a16:creationId xmlns:a16="http://schemas.microsoft.com/office/drawing/2014/main" id="{5F85CB57-EECC-4315-BAE6-EEAAEAD0E9C0}"/>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21896" name="Text Box 40">
              <a:extLst>
                <a:ext uri="{FF2B5EF4-FFF2-40B4-BE49-F238E27FC236}">
                  <a16:creationId xmlns:a16="http://schemas.microsoft.com/office/drawing/2014/main" id="{E3A1B18B-1A66-4999-8AF2-0E92EC8B8C34}"/>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c 		d</a:t>
              </a:r>
            </a:p>
            <a:p>
              <a:r>
                <a:rPr lang="en-US" altLang="en-US" sz="2000">
                  <a:latin typeface="Arial" panose="020B0604020202020204" pitchFamily="34" charset="0"/>
                </a:rPr>
                <a:t>	d		e</a:t>
              </a:r>
            </a:p>
            <a:p>
              <a:r>
                <a:rPr lang="en-US" altLang="en-US" sz="2000">
                  <a:latin typeface="Arial" panose="020B0604020202020204" pitchFamily="34" charset="0"/>
                </a:rPr>
                <a:t>	a 		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5">
            <a:extLst>
              <a:ext uri="{FF2B5EF4-FFF2-40B4-BE49-F238E27FC236}">
                <a16:creationId xmlns:a16="http://schemas.microsoft.com/office/drawing/2014/main" id="{54958F9B-05A2-4D9E-8B92-FFA6B4ED41F4}"/>
              </a:ext>
            </a:extLst>
          </p:cNvPr>
          <p:cNvSpPr>
            <a:spLocks noGrp="1"/>
          </p:cNvSpPr>
          <p:nvPr>
            <p:ph type="ftr" sz="quarter" idx="10"/>
          </p:nvPr>
        </p:nvSpPr>
        <p:spPr/>
        <p:txBody>
          <a:bodyPr/>
          <a:lstStyle/>
          <a:p>
            <a:fld id="{815A4FA2-B455-418B-A3D5-70BA26B3446D}" type="slidenum">
              <a:rPr lang="en-US" altLang="en-US"/>
              <a:pPr/>
              <a:t>121</a:t>
            </a:fld>
            <a:endParaRPr lang="en-US" altLang="en-US"/>
          </a:p>
        </p:txBody>
      </p:sp>
      <p:sp>
        <p:nvSpPr>
          <p:cNvPr id="122882" name="Rectangle 2">
            <a:extLst>
              <a:ext uri="{FF2B5EF4-FFF2-40B4-BE49-F238E27FC236}">
                <a16:creationId xmlns:a16="http://schemas.microsoft.com/office/drawing/2014/main" id="{1FF297D4-454F-4941-8306-2A30AAF2B081}"/>
              </a:ext>
            </a:extLst>
          </p:cNvPr>
          <p:cNvSpPr>
            <a:spLocks noGrp="1" noChangeArrowheads="1"/>
          </p:cNvSpPr>
          <p:nvPr>
            <p:ph type="title"/>
          </p:nvPr>
        </p:nvSpPr>
        <p:spPr>
          <a:xfrm>
            <a:off x="406400" y="228600"/>
            <a:ext cx="8737600" cy="685800"/>
          </a:xfrm>
        </p:spPr>
        <p:txBody>
          <a:bodyPr>
            <a:normAutofit fontScale="90000"/>
          </a:bodyPr>
          <a:lstStyle/>
          <a:p>
            <a:r>
              <a:rPr lang="en-US" altLang="en-US"/>
              <a:t>Prim’s algorithm</a:t>
            </a:r>
          </a:p>
        </p:txBody>
      </p:sp>
      <p:sp>
        <p:nvSpPr>
          <p:cNvPr id="122906" name="Text Box 26">
            <a:extLst>
              <a:ext uri="{FF2B5EF4-FFF2-40B4-BE49-F238E27FC236}">
                <a16:creationId xmlns:a16="http://schemas.microsoft.com/office/drawing/2014/main" id="{FED73BFB-EEAC-4905-89D4-96727FC55163}"/>
              </a:ext>
            </a:extLst>
          </p:cNvPr>
          <p:cNvSpPr txBox="1">
            <a:spLocks noChangeArrowheads="1"/>
          </p:cNvSpPr>
          <p:nvPr/>
        </p:nvSpPr>
        <p:spPr bwMode="auto">
          <a:xfrm>
            <a:off x="6711950" y="3903663"/>
            <a:ext cx="18494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c 		d</a:t>
            </a:r>
          </a:p>
          <a:p>
            <a:r>
              <a:rPr lang="en-US" altLang="en-US" sz="2000">
                <a:latin typeface="Arial" panose="020B0604020202020204" pitchFamily="34" charset="0"/>
              </a:rPr>
              <a:t>	d		e</a:t>
            </a:r>
          </a:p>
          <a:p>
            <a:r>
              <a:rPr lang="en-US" altLang="en-US" sz="2000">
                <a:latin typeface="Arial" panose="020B0604020202020204" pitchFamily="34" charset="0"/>
              </a:rPr>
              <a:t>	a 		d</a:t>
            </a:r>
          </a:p>
        </p:txBody>
      </p:sp>
      <p:sp>
        <p:nvSpPr>
          <p:cNvPr id="122883" name="Oval 3">
            <a:extLst>
              <a:ext uri="{FF2B5EF4-FFF2-40B4-BE49-F238E27FC236}">
                <a16:creationId xmlns:a16="http://schemas.microsoft.com/office/drawing/2014/main" id="{95436371-A02F-4D8E-B7DB-62B8CCC0BA56}"/>
              </a:ext>
            </a:extLst>
          </p:cNvPr>
          <p:cNvSpPr>
            <a:spLocks noChangeArrowheads="1"/>
          </p:cNvSpPr>
          <p:nvPr/>
        </p:nvSpPr>
        <p:spPr bwMode="auto">
          <a:xfrm>
            <a:off x="1371600" y="26670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a</a:t>
            </a:r>
          </a:p>
        </p:txBody>
      </p:sp>
      <p:sp>
        <p:nvSpPr>
          <p:cNvPr id="122884" name="Oval 4">
            <a:extLst>
              <a:ext uri="{FF2B5EF4-FFF2-40B4-BE49-F238E27FC236}">
                <a16:creationId xmlns:a16="http://schemas.microsoft.com/office/drawing/2014/main" id="{964752E8-B9F2-4E15-8574-34B385951E14}"/>
              </a:ext>
            </a:extLst>
          </p:cNvPr>
          <p:cNvSpPr>
            <a:spLocks noChangeArrowheads="1"/>
          </p:cNvSpPr>
          <p:nvPr/>
        </p:nvSpPr>
        <p:spPr bwMode="auto">
          <a:xfrm>
            <a:off x="1600200" y="39624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c</a:t>
            </a:r>
          </a:p>
        </p:txBody>
      </p:sp>
      <p:sp>
        <p:nvSpPr>
          <p:cNvPr id="122885" name="Oval 5">
            <a:extLst>
              <a:ext uri="{FF2B5EF4-FFF2-40B4-BE49-F238E27FC236}">
                <a16:creationId xmlns:a16="http://schemas.microsoft.com/office/drawing/2014/main" id="{A403100B-D94E-4784-A68F-66701F772D25}"/>
              </a:ext>
            </a:extLst>
          </p:cNvPr>
          <p:cNvSpPr>
            <a:spLocks noChangeArrowheads="1"/>
          </p:cNvSpPr>
          <p:nvPr/>
        </p:nvSpPr>
        <p:spPr bwMode="auto">
          <a:xfrm>
            <a:off x="3048000" y="37338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e</a:t>
            </a:r>
          </a:p>
        </p:txBody>
      </p:sp>
      <p:sp>
        <p:nvSpPr>
          <p:cNvPr id="122886" name="Oval 6">
            <a:extLst>
              <a:ext uri="{FF2B5EF4-FFF2-40B4-BE49-F238E27FC236}">
                <a16:creationId xmlns:a16="http://schemas.microsoft.com/office/drawing/2014/main" id="{600D29FE-F4FD-419F-97EB-2C8951FB0760}"/>
              </a:ext>
            </a:extLst>
          </p:cNvPr>
          <p:cNvSpPr>
            <a:spLocks noChangeArrowheads="1"/>
          </p:cNvSpPr>
          <p:nvPr/>
        </p:nvSpPr>
        <p:spPr bwMode="auto">
          <a:xfrm>
            <a:off x="2133600" y="28956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d</a:t>
            </a:r>
          </a:p>
        </p:txBody>
      </p:sp>
      <p:sp>
        <p:nvSpPr>
          <p:cNvPr id="122887" name="Oval 7">
            <a:extLst>
              <a:ext uri="{FF2B5EF4-FFF2-40B4-BE49-F238E27FC236}">
                <a16:creationId xmlns:a16="http://schemas.microsoft.com/office/drawing/2014/main" id="{321599F9-63BC-46D0-B047-A762A5982957}"/>
              </a:ext>
            </a:extLst>
          </p:cNvPr>
          <p:cNvSpPr>
            <a:spLocks noChangeArrowheads="1"/>
          </p:cNvSpPr>
          <p:nvPr/>
        </p:nvSpPr>
        <p:spPr bwMode="auto">
          <a:xfrm>
            <a:off x="3429000" y="2362200"/>
            <a:ext cx="381000" cy="3810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Arial" panose="020B0604020202020204" pitchFamily="34" charset="0"/>
              </a:rPr>
              <a:t>b</a:t>
            </a:r>
          </a:p>
        </p:txBody>
      </p:sp>
      <p:cxnSp>
        <p:nvCxnSpPr>
          <p:cNvPr id="122888" name="AutoShape 8">
            <a:extLst>
              <a:ext uri="{FF2B5EF4-FFF2-40B4-BE49-F238E27FC236}">
                <a16:creationId xmlns:a16="http://schemas.microsoft.com/office/drawing/2014/main" id="{66FAB6D1-C52A-48B4-8D06-65B63675950C}"/>
              </a:ext>
            </a:extLst>
          </p:cNvPr>
          <p:cNvCxnSpPr>
            <a:cxnSpLocks noChangeShapeType="1"/>
            <a:stCxn id="122883" idx="7"/>
            <a:endCxn id="122887" idx="2"/>
          </p:cNvCxnSpPr>
          <p:nvPr/>
        </p:nvCxnSpPr>
        <p:spPr bwMode="auto">
          <a:xfrm flipV="1">
            <a:off x="1697038" y="2552700"/>
            <a:ext cx="1731962" cy="169863"/>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89" name="AutoShape 9">
            <a:extLst>
              <a:ext uri="{FF2B5EF4-FFF2-40B4-BE49-F238E27FC236}">
                <a16:creationId xmlns:a16="http://schemas.microsoft.com/office/drawing/2014/main" id="{E6615BFA-2594-4CCA-8C73-53BAA821AFD7}"/>
              </a:ext>
            </a:extLst>
          </p:cNvPr>
          <p:cNvCxnSpPr>
            <a:cxnSpLocks noChangeShapeType="1"/>
            <a:stCxn id="122886" idx="6"/>
            <a:endCxn id="122887" idx="3"/>
          </p:cNvCxnSpPr>
          <p:nvPr/>
        </p:nvCxnSpPr>
        <p:spPr bwMode="auto">
          <a:xfrm flipV="1">
            <a:off x="2514600" y="2687638"/>
            <a:ext cx="969963" cy="3984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0" name="AutoShape 10">
            <a:extLst>
              <a:ext uri="{FF2B5EF4-FFF2-40B4-BE49-F238E27FC236}">
                <a16:creationId xmlns:a16="http://schemas.microsoft.com/office/drawing/2014/main" id="{30FF29FC-4AA3-4440-818E-6DFB856E6B58}"/>
              </a:ext>
            </a:extLst>
          </p:cNvPr>
          <p:cNvCxnSpPr>
            <a:cxnSpLocks noChangeShapeType="1"/>
            <a:stCxn id="122883" idx="4"/>
            <a:endCxn id="122884" idx="0"/>
          </p:cNvCxnSpPr>
          <p:nvPr/>
        </p:nvCxnSpPr>
        <p:spPr bwMode="auto">
          <a:xfrm>
            <a:off x="1562100" y="3048000"/>
            <a:ext cx="228600" cy="9144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1" name="AutoShape 11">
            <a:extLst>
              <a:ext uri="{FF2B5EF4-FFF2-40B4-BE49-F238E27FC236}">
                <a16:creationId xmlns:a16="http://schemas.microsoft.com/office/drawing/2014/main" id="{3DC06BFF-B80D-4CF6-93C5-B4569DBCDCC8}"/>
              </a:ext>
            </a:extLst>
          </p:cNvPr>
          <p:cNvCxnSpPr>
            <a:cxnSpLocks noChangeShapeType="1"/>
            <a:stCxn id="122883" idx="5"/>
            <a:endCxn id="122886" idx="2"/>
          </p:cNvCxnSpPr>
          <p:nvPr/>
        </p:nvCxnSpPr>
        <p:spPr bwMode="auto">
          <a:xfrm>
            <a:off x="1697038" y="2992438"/>
            <a:ext cx="436562" cy="93662"/>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2" name="AutoShape 12">
            <a:extLst>
              <a:ext uri="{FF2B5EF4-FFF2-40B4-BE49-F238E27FC236}">
                <a16:creationId xmlns:a16="http://schemas.microsoft.com/office/drawing/2014/main" id="{30AEA878-6B9C-4C82-9C82-77D622BA0104}"/>
              </a:ext>
            </a:extLst>
          </p:cNvPr>
          <p:cNvCxnSpPr>
            <a:cxnSpLocks noChangeShapeType="1"/>
            <a:stCxn id="122884" idx="7"/>
            <a:endCxn id="122886" idx="3"/>
          </p:cNvCxnSpPr>
          <p:nvPr/>
        </p:nvCxnSpPr>
        <p:spPr bwMode="auto">
          <a:xfrm flipV="1">
            <a:off x="1925638" y="3221038"/>
            <a:ext cx="263525" cy="7969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3" name="AutoShape 13">
            <a:extLst>
              <a:ext uri="{FF2B5EF4-FFF2-40B4-BE49-F238E27FC236}">
                <a16:creationId xmlns:a16="http://schemas.microsoft.com/office/drawing/2014/main" id="{0E672371-B6F4-404E-B5E6-5CB89B307C48}"/>
              </a:ext>
            </a:extLst>
          </p:cNvPr>
          <p:cNvCxnSpPr>
            <a:cxnSpLocks noChangeShapeType="1"/>
            <a:stCxn id="122886" idx="5"/>
            <a:endCxn id="122885" idx="1"/>
          </p:cNvCxnSpPr>
          <p:nvPr/>
        </p:nvCxnSpPr>
        <p:spPr bwMode="auto">
          <a:xfrm>
            <a:off x="2459038" y="3221038"/>
            <a:ext cx="644525" cy="568325"/>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4" name="AutoShape 14">
            <a:extLst>
              <a:ext uri="{FF2B5EF4-FFF2-40B4-BE49-F238E27FC236}">
                <a16:creationId xmlns:a16="http://schemas.microsoft.com/office/drawing/2014/main" id="{238E6F99-10AF-4181-B10D-94ECB9C6A57E}"/>
              </a:ext>
            </a:extLst>
          </p:cNvPr>
          <p:cNvCxnSpPr>
            <a:cxnSpLocks noChangeShapeType="1"/>
            <a:stCxn id="122887" idx="4"/>
            <a:endCxn id="122885" idx="0"/>
          </p:cNvCxnSpPr>
          <p:nvPr/>
        </p:nvCxnSpPr>
        <p:spPr bwMode="auto">
          <a:xfrm flipH="1">
            <a:off x="3238500" y="2743200"/>
            <a:ext cx="381000" cy="990600"/>
          </a:xfrm>
          <a:prstGeom prst="straightConnector1">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5" name="AutoShape 15">
            <a:extLst>
              <a:ext uri="{FF2B5EF4-FFF2-40B4-BE49-F238E27FC236}">
                <a16:creationId xmlns:a16="http://schemas.microsoft.com/office/drawing/2014/main" id="{7EC16A40-7854-4FE3-A949-922E65ED24D6}"/>
              </a:ext>
            </a:extLst>
          </p:cNvPr>
          <p:cNvCxnSpPr>
            <a:cxnSpLocks noChangeShapeType="1"/>
            <a:stCxn id="122885" idx="2"/>
            <a:endCxn id="122884" idx="6"/>
          </p:cNvCxnSpPr>
          <p:nvPr/>
        </p:nvCxnSpPr>
        <p:spPr bwMode="auto">
          <a:xfrm flipH="1">
            <a:off x="1981200" y="3924300"/>
            <a:ext cx="10668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896" name="Text Box 16">
            <a:extLst>
              <a:ext uri="{FF2B5EF4-FFF2-40B4-BE49-F238E27FC236}">
                <a16:creationId xmlns:a16="http://schemas.microsoft.com/office/drawing/2014/main" id="{A374CB20-5C4A-4529-A3D6-B8AADE610223}"/>
              </a:ext>
            </a:extLst>
          </p:cNvPr>
          <p:cNvSpPr txBox="1">
            <a:spLocks noChangeArrowheads="1"/>
          </p:cNvSpPr>
          <p:nvPr/>
        </p:nvSpPr>
        <p:spPr bwMode="auto">
          <a:xfrm>
            <a:off x="1812925" y="271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2</a:t>
            </a:r>
          </a:p>
        </p:txBody>
      </p:sp>
      <p:sp>
        <p:nvSpPr>
          <p:cNvPr id="122897" name="Text Box 17">
            <a:extLst>
              <a:ext uri="{FF2B5EF4-FFF2-40B4-BE49-F238E27FC236}">
                <a16:creationId xmlns:a16="http://schemas.microsoft.com/office/drawing/2014/main" id="{8C06C06F-2EC8-4D73-81A4-380D44524909}"/>
              </a:ext>
            </a:extLst>
          </p:cNvPr>
          <p:cNvSpPr txBox="1">
            <a:spLocks noChangeArrowheads="1"/>
          </p:cNvSpPr>
          <p:nvPr/>
        </p:nvSpPr>
        <p:spPr bwMode="auto">
          <a:xfrm>
            <a:off x="182880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2898" name="Text Box 18">
            <a:extLst>
              <a:ext uri="{FF2B5EF4-FFF2-40B4-BE49-F238E27FC236}">
                <a16:creationId xmlns:a16="http://schemas.microsoft.com/office/drawing/2014/main" id="{5FC07D15-8C63-4EC8-B110-EA75E6F19B21}"/>
              </a:ext>
            </a:extLst>
          </p:cNvPr>
          <p:cNvSpPr txBox="1">
            <a:spLocks noChangeArrowheads="1"/>
          </p:cNvSpPr>
          <p:nvPr/>
        </p:nvSpPr>
        <p:spPr bwMode="auto">
          <a:xfrm>
            <a:off x="1390650" y="3290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2899" name="Text Box 19">
            <a:extLst>
              <a:ext uri="{FF2B5EF4-FFF2-40B4-BE49-F238E27FC236}">
                <a16:creationId xmlns:a16="http://schemas.microsoft.com/office/drawing/2014/main" id="{21930648-E3D9-4D15-B8FA-874CFB8A541B}"/>
              </a:ext>
            </a:extLst>
          </p:cNvPr>
          <p:cNvSpPr txBox="1">
            <a:spLocks noChangeArrowheads="1"/>
          </p:cNvSpPr>
          <p:nvPr/>
        </p:nvSpPr>
        <p:spPr bwMode="auto">
          <a:xfrm>
            <a:off x="2355850" y="22860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9</a:t>
            </a:r>
          </a:p>
        </p:txBody>
      </p:sp>
      <p:sp>
        <p:nvSpPr>
          <p:cNvPr id="122900" name="Text Box 20">
            <a:extLst>
              <a:ext uri="{FF2B5EF4-FFF2-40B4-BE49-F238E27FC236}">
                <a16:creationId xmlns:a16="http://schemas.microsoft.com/office/drawing/2014/main" id="{D7DDFFBE-6EFB-4580-9BC9-4FB7BBAE66E3}"/>
              </a:ext>
            </a:extLst>
          </p:cNvPr>
          <p:cNvSpPr txBox="1">
            <a:spLocks noChangeArrowheads="1"/>
          </p:cNvSpPr>
          <p:nvPr/>
        </p:nvSpPr>
        <p:spPr bwMode="auto">
          <a:xfrm>
            <a:off x="2660650" y="2681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6</a:t>
            </a:r>
          </a:p>
        </p:txBody>
      </p:sp>
      <p:sp>
        <p:nvSpPr>
          <p:cNvPr id="122901" name="Text Box 21">
            <a:extLst>
              <a:ext uri="{FF2B5EF4-FFF2-40B4-BE49-F238E27FC236}">
                <a16:creationId xmlns:a16="http://schemas.microsoft.com/office/drawing/2014/main" id="{00D0EF3F-9045-46AD-81EF-D3B853C64512}"/>
              </a:ext>
            </a:extLst>
          </p:cNvPr>
          <p:cNvSpPr txBox="1">
            <a:spLocks noChangeArrowheads="1"/>
          </p:cNvSpPr>
          <p:nvPr/>
        </p:nvSpPr>
        <p:spPr bwMode="auto">
          <a:xfrm>
            <a:off x="266065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4</a:t>
            </a:r>
          </a:p>
        </p:txBody>
      </p:sp>
      <p:sp>
        <p:nvSpPr>
          <p:cNvPr id="122902" name="Text Box 22">
            <a:extLst>
              <a:ext uri="{FF2B5EF4-FFF2-40B4-BE49-F238E27FC236}">
                <a16:creationId xmlns:a16="http://schemas.microsoft.com/office/drawing/2014/main" id="{6D7855E6-D6B4-470E-B672-49894895D245}"/>
              </a:ext>
            </a:extLst>
          </p:cNvPr>
          <p:cNvSpPr txBox="1">
            <a:spLocks noChangeArrowheads="1"/>
          </p:cNvSpPr>
          <p:nvPr/>
        </p:nvSpPr>
        <p:spPr bwMode="auto">
          <a:xfrm>
            <a:off x="2355850" y="37480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2903" name="Text Box 23">
            <a:extLst>
              <a:ext uri="{FF2B5EF4-FFF2-40B4-BE49-F238E27FC236}">
                <a16:creationId xmlns:a16="http://schemas.microsoft.com/office/drawing/2014/main" id="{A0E283DB-C623-47CC-A09D-12358DE72A63}"/>
              </a:ext>
            </a:extLst>
          </p:cNvPr>
          <p:cNvSpPr txBox="1">
            <a:spLocks noChangeArrowheads="1"/>
          </p:cNvSpPr>
          <p:nvPr/>
        </p:nvSpPr>
        <p:spPr bwMode="auto">
          <a:xfrm>
            <a:off x="3429000" y="3138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panose="020B0604020202020204" pitchFamily="34" charset="0"/>
              </a:rPr>
              <a:t>5</a:t>
            </a:r>
          </a:p>
        </p:txBody>
      </p:sp>
      <p:sp>
        <p:nvSpPr>
          <p:cNvPr id="122907" name="Line 27">
            <a:extLst>
              <a:ext uri="{FF2B5EF4-FFF2-40B4-BE49-F238E27FC236}">
                <a16:creationId xmlns:a16="http://schemas.microsoft.com/office/drawing/2014/main" id="{A990F659-87BD-4FE8-84A8-3D3CE89B8782}"/>
              </a:ext>
            </a:extLst>
          </p:cNvPr>
          <p:cNvSpPr>
            <a:spLocks noChangeShapeType="1"/>
          </p:cNvSpPr>
          <p:nvPr/>
        </p:nvSpPr>
        <p:spPr bwMode="auto">
          <a:xfrm>
            <a:off x="3048000" y="38100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08" name="Line 28">
            <a:extLst>
              <a:ext uri="{FF2B5EF4-FFF2-40B4-BE49-F238E27FC236}">
                <a16:creationId xmlns:a16="http://schemas.microsoft.com/office/drawing/2014/main" id="{3425D621-75DC-4394-A9D1-FD2085FC26F5}"/>
              </a:ext>
            </a:extLst>
          </p:cNvPr>
          <p:cNvSpPr>
            <a:spLocks noChangeShapeType="1"/>
          </p:cNvSpPr>
          <p:nvPr/>
        </p:nvSpPr>
        <p:spPr bwMode="auto">
          <a:xfrm>
            <a:off x="1371600" y="27432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09" name="Line 29">
            <a:extLst>
              <a:ext uri="{FF2B5EF4-FFF2-40B4-BE49-F238E27FC236}">
                <a16:creationId xmlns:a16="http://schemas.microsoft.com/office/drawing/2014/main" id="{4F848FAE-22FF-4F37-8940-A8AB8D4BCF62}"/>
              </a:ext>
            </a:extLst>
          </p:cNvPr>
          <p:cNvSpPr>
            <a:spLocks noChangeShapeType="1"/>
          </p:cNvSpPr>
          <p:nvPr/>
        </p:nvSpPr>
        <p:spPr bwMode="auto">
          <a:xfrm>
            <a:off x="2133600" y="29718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0" name="Line 30">
            <a:extLst>
              <a:ext uri="{FF2B5EF4-FFF2-40B4-BE49-F238E27FC236}">
                <a16:creationId xmlns:a16="http://schemas.microsoft.com/office/drawing/2014/main" id="{3A10B8BE-7F72-4DCC-8394-13BBB081E67F}"/>
              </a:ext>
            </a:extLst>
          </p:cNvPr>
          <p:cNvSpPr>
            <a:spLocks noChangeShapeType="1"/>
          </p:cNvSpPr>
          <p:nvPr/>
        </p:nvSpPr>
        <p:spPr bwMode="auto">
          <a:xfrm>
            <a:off x="1600200" y="40386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1" name="Line 31">
            <a:extLst>
              <a:ext uri="{FF2B5EF4-FFF2-40B4-BE49-F238E27FC236}">
                <a16:creationId xmlns:a16="http://schemas.microsoft.com/office/drawing/2014/main" id="{DE8759E9-55E9-4190-99F6-DB3D226BA961}"/>
              </a:ext>
            </a:extLst>
          </p:cNvPr>
          <p:cNvSpPr>
            <a:spLocks noChangeShapeType="1"/>
          </p:cNvSpPr>
          <p:nvPr/>
        </p:nvSpPr>
        <p:spPr bwMode="auto">
          <a:xfrm>
            <a:off x="3429000" y="24384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13" name="Rectangle 33">
            <a:extLst>
              <a:ext uri="{FF2B5EF4-FFF2-40B4-BE49-F238E27FC236}">
                <a16:creationId xmlns:a16="http://schemas.microsoft.com/office/drawing/2014/main" id="{2E974FF5-C23B-4F88-BE32-7E9CE3D80CB0}"/>
              </a:ext>
            </a:extLst>
          </p:cNvPr>
          <p:cNvSpPr>
            <a:spLocks noChangeArrowheads="1"/>
          </p:cNvSpPr>
          <p:nvPr/>
        </p:nvSpPr>
        <p:spPr bwMode="auto">
          <a:xfrm>
            <a:off x="1570038" y="4803775"/>
            <a:ext cx="461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rPr>
              <a:t>The final minimum spanning tree</a:t>
            </a:r>
          </a:p>
        </p:txBody>
      </p:sp>
      <p:sp>
        <p:nvSpPr>
          <p:cNvPr id="122920" name="Line 40">
            <a:extLst>
              <a:ext uri="{FF2B5EF4-FFF2-40B4-BE49-F238E27FC236}">
                <a16:creationId xmlns:a16="http://schemas.microsoft.com/office/drawing/2014/main" id="{6EEE63F3-5B51-41AF-A0E1-1484135B713B}"/>
              </a:ext>
            </a:extLst>
          </p:cNvPr>
          <p:cNvSpPr>
            <a:spLocks noChangeShapeType="1"/>
          </p:cNvSpPr>
          <p:nvPr/>
        </p:nvSpPr>
        <p:spPr bwMode="auto">
          <a:xfrm>
            <a:off x="4108450" y="3440113"/>
            <a:ext cx="487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22921" name="Group 41">
            <a:extLst>
              <a:ext uri="{FF2B5EF4-FFF2-40B4-BE49-F238E27FC236}">
                <a16:creationId xmlns:a16="http://schemas.microsoft.com/office/drawing/2014/main" id="{CC4C5B93-17A0-4FEB-9A2B-872AA6264A65}"/>
              </a:ext>
            </a:extLst>
          </p:cNvPr>
          <p:cNvGrpSpPr>
            <a:grpSpLocks/>
          </p:cNvGrpSpPr>
          <p:nvPr/>
        </p:nvGrpSpPr>
        <p:grpSpPr bwMode="auto">
          <a:xfrm>
            <a:off x="5745163" y="1117600"/>
            <a:ext cx="2738437" cy="1920875"/>
            <a:chOff x="3605" y="1392"/>
            <a:chExt cx="1725" cy="1210"/>
          </a:xfrm>
        </p:grpSpPr>
        <p:sp>
          <p:nvSpPr>
            <p:cNvPr id="122922" name="Text Box 42">
              <a:extLst>
                <a:ext uri="{FF2B5EF4-FFF2-40B4-BE49-F238E27FC236}">
                  <a16:creationId xmlns:a16="http://schemas.microsoft.com/office/drawing/2014/main" id="{E05335B5-4C60-4649-93DC-522EF7A0CCDF}"/>
                </a:ext>
              </a:extLst>
            </p:cNvPr>
            <p:cNvSpPr txBox="1">
              <a:spLocks noChangeArrowheads="1"/>
            </p:cNvSpPr>
            <p:nvPr/>
          </p:nvSpPr>
          <p:spPr bwMode="auto">
            <a:xfrm>
              <a:off x="3605" y="1712"/>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latin typeface="Arial" panose="020B0604020202020204" pitchFamily="34" charset="0"/>
                </a:rPr>
                <a:t>b</a:t>
              </a:r>
            </a:p>
          </p:txBody>
        </p:sp>
        <p:sp>
          <p:nvSpPr>
            <p:cNvPr id="122923" name="Text Box 43">
              <a:extLst>
                <a:ext uri="{FF2B5EF4-FFF2-40B4-BE49-F238E27FC236}">
                  <a16:creationId xmlns:a16="http://schemas.microsoft.com/office/drawing/2014/main" id="{15DB6926-411C-4207-A199-DEB5D857271F}"/>
                </a:ext>
              </a:extLst>
            </p:cNvPr>
            <p:cNvSpPr txBox="1">
              <a:spLocks noChangeArrowheads="1"/>
            </p:cNvSpPr>
            <p:nvPr/>
          </p:nvSpPr>
          <p:spPr bwMode="auto">
            <a:xfrm>
              <a:off x="3605" y="2010"/>
              <a:ext cx="229"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a:latin typeface="Arial" panose="020B0604020202020204" pitchFamily="34" charset="0"/>
                  <a:sym typeface="Symbol" panose="05050102010706020507" pitchFamily="18" charset="2"/>
                </a:rPr>
                <a:t>5</a:t>
              </a:r>
            </a:p>
          </p:txBody>
        </p:sp>
        <p:sp>
          <p:nvSpPr>
            <p:cNvPr id="122924" name="Text Box 44">
              <a:extLst>
                <a:ext uri="{FF2B5EF4-FFF2-40B4-BE49-F238E27FC236}">
                  <a16:creationId xmlns:a16="http://schemas.microsoft.com/office/drawing/2014/main" id="{360D7538-23F5-4DAE-AC8F-31747B92FF10}"/>
                </a:ext>
              </a:extLst>
            </p:cNvPr>
            <p:cNvSpPr txBox="1">
              <a:spLocks noChangeArrowheads="1"/>
            </p:cNvSpPr>
            <p:nvPr/>
          </p:nvSpPr>
          <p:spPr bwMode="auto">
            <a:xfrm>
              <a:off x="4165" y="1392"/>
              <a:ext cx="11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227013" algn="l"/>
                  <a:tab pos="917575" algn="l"/>
                  <a:tab pos="1258888" algn="l"/>
                </a:tabLst>
                <a:defRPr sz="2400">
                  <a:solidFill>
                    <a:schemeClr val="tx1"/>
                  </a:solidFill>
                  <a:latin typeface="Times New Roman" panose="02020603050405020304" pitchFamily="18" charset="0"/>
                </a:defRPr>
              </a:lvl1pPr>
              <a:lvl2pPr>
                <a:tabLst>
                  <a:tab pos="227013" algn="l"/>
                  <a:tab pos="917575" algn="l"/>
                  <a:tab pos="1258888" algn="l"/>
                </a:tabLst>
                <a:defRPr sz="2400">
                  <a:solidFill>
                    <a:schemeClr val="tx1"/>
                  </a:solidFill>
                  <a:latin typeface="Times New Roman" panose="02020603050405020304" pitchFamily="18" charset="0"/>
                </a:defRPr>
              </a:lvl2pPr>
              <a:lvl3pPr>
                <a:tabLst>
                  <a:tab pos="227013" algn="l"/>
                  <a:tab pos="917575" algn="l"/>
                  <a:tab pos="1258888" algn="l"/>
                </a:tabLst>
                <a:defRPr sz="2400">
                  <a:solidFill>
                    <a:schemeClr val="tx1"/>
                  </a:solidFill>
                  <a:latin typeface="Times New Roman" panose="02020603050405020304" pitchFamily="18" charset="0"/>
                </a:defRPr>
              </a:lvl3pPr>
              <a:lvl4pPr>
                <a:tabLst>
                  <a:tab pos="227013" algn="l"/>
                  <a:tab pos="917575" algn="l"/>
                  <a:tab pos="1258888" algn="l"/>
                </a:tabLst>
                <a:defRPr sz="2400">
                  <a:solidFill>
                    <a:schemeClr val="tx1"/>
                  </a:solidFill>
                  <a:latin typeface="Times New Roman" panose="02020603050405020304" pitchFamily="18" charset="0"/>
                </a:defRPr>
              </a:lvl4pPr>
              <a:lvl5pPr>
                <a:tabLst>
                  <a:tab pos="227013" algn="l"/>
                  <a:tab pos="917575" algn="l"/>
                  <a:tab pos="12588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7013" algn="l"/>
                  <a:tab pos="917575" algn="l"/>
                  <a:tab pos="1258888" algn="l"/>
                </a:tabLst>
                <a:defRPr sz="2400">
                  <a:solidFill>
                    <a:schemeClr val="tx1"/>
                  </a:solidFill>
                  <a:latin typeface="Times New Roman" panose="02020603050405020304" pitchFamily="18" charset="0"/>
                </a:defRPr>
              </a:lvl9pPr>
            </a:lstStyle>
            <a:p>
              <a:r>
                <a:rPr lang="en-US" altLang="en-US" sz="2000" u="sng">
                  <a:latin typeface="Arial" panose="020B0604020202020204" pitchFamily="34" charset="0"/>
                </a:rPr>
                <a:t>Vertex	Parent</a:t>
              </a:r>
            </a:p>
            <a:p>
              <a:r>
                <a:rPr lang="en-US" altLang="en-US" sz="2000">
                  <a:latin typeface="Arial" panose="020B0604020202020204" pitchFamily="34" charset="0"/>
                </a:rPr>
                <a:t>	e		-</a:t>
              </a:r>
            </a:p>
            <a:p>
              <a:r>
                <a:rPr lang="en-US" altLang="en-US" sz="2000">
                  <a:latin typeface="Arial" panose="020B0604020202020204" pitchFamily="34" charset="0"/>
                </a:rPr>
                <a:t>	b		e</a:t>
              </a:r>
            </a:p>
            <a:p>
              <a:r>
                <a:rPr lang="en-US" altLang="en-US" sz="2000">
                  <a:latin typeface="Arial" panose="020B0604020202020204" pitchFamily="34" charset="0"/>
                </a:rPr>
                <a:t>	c 		d</a:t>
              </a:r>
            </a:p>
            <a:p>
              <a:r>
                <a:rPr lang="en-US" altLang="en-US" sz="2000">
                  <a:latin typeface="Arial" panose="020B0604020202020204" pitchFamily="34" charset="0"/>
                </a:rPr>
                <a:t>	d		e</a:t>
              </a:r>
            </a:p>
            <a:p>
              <a:r>
                <a:rPr lang="en-US" altLang="en-US" sz="2000">
                  <a:latin typeface="Arial" panose="020B0604020202020204" pitchFamily="34" charset="0"/>
                </a:rPr>
                <a:t>	a 		d</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93FE0-1861-4615-AC33-5541F893EF6E}"/>
              </a:ext>
            </a:extLst>
          </p:cNvPr>
          <p:cNvSpPr>
            <a:spLocks noGrp="1"/>
          </p:cNvSpPr>
          <p:nvPr>
            <p:ph idx="1"/>
          </p:nvPr>
        </p:nvSpPr>
        <p:spPr>
          <a:xfrm>
            <a:off x="914400" y="838200"/>
            <a:ext cx="8001000" cy="5410200"/>
          </a:xfrm>
        </p:spPr>
        <p:txBody>
          <a:bodyPr>
            <a:normAutofit fontScale="92500" lnSpcReduction="20000"/>
          </a:bodyPr>
          <a:lstStyle/>
          <a:p>
            <a:pPr marL="0" indent="0" algn="just">
              <a:buFont typeface="Arial" panose="020B0604020202020204" pitchFamily="34" charset="0"/>
              <a:buNone/>
              <a:defRPr/>
            </a:pPr>
            <a:r>
              <a:rPr lang="en-US" b="1" dirty="0">
                <a:solidFill>
                  <a:srgbClr val="FF0000"/>
                </a:solidFill>
              </a:rPr>
              <a:t>Prim’s algorithm </a:t>
            </a:r>
            <a:r>
              <a:rPr lang="en-US" dirty="0"/>
              <a:t>assumes that all vertices are connected. But in a directed graph, every node is not reachable from every other node. So, Prim’s algorithm fails due to this reason.</a:t>
            </a:r>
          </a:p>
          <a:p>
            <a:pPr>
              <a:defRPr/>
            </a:pPr>
            <a:endParaRPr lang="en-US" dirty="0"/>
          </a:p>
          <a:p>
            <a:pPr algn="just">
              <a:defRPr/>
            </a:pPr>
            <a:r>
              <a:rPr lang="en-US" dirty="0"/>
              <a:t>The time complexity of the Prim’s Algorithm is O((V+E)</a:t>
            </a:r>
            <a:r>
              <a:rPr lang="en-US" dirty="0" err="1"/>
              <a:t>logV</a:t>
            </a:r>
            <a:r>
              <a:rPr lang="en-US" dirty="0"/>
              <a:t>) because each vertex is inserted in the min heap (priority queue) only once and insertion in heap take logarithmic time.</a:t>
            </a:r>
          </a:p>
          <a:p>
            <a:pPr marL="0" indent="0" algn="just">
              <a:buFont typeface="Arial" panose="020B0604020202020204" pitchFamily="34" charset="0"/>
              <a:buNone/>
              <a:defRPr/>
            </a:pPr>
            <a:endParaRPr lang="en-US" dirty="0"/>
          </a:p>
          <a:p>
            <a:pPr marL="0" indent="0" algn="just">
              <a:buFont typeface="Arial" panose="020B0604020202020204" pitchFamily="34" charset="0"/>
              <a:buNone/>
              <a:defRPr/>
            </a:pPr>
            <a:r>
              <a:rPr lang="en-US" dirty="0"/>
              <a:t>For </a:t>
            </a:r>
            <a:r>
              <a:rPr lang="en-US" dirty="0" err="1"/>
              <a:t>kruskal’s</a:t>
            </a:r>
            <a:r>
              <a:rPr lang="en-US" dirty="0"/>
              <a:t> algorithm the edges are maintained as min heap. The next edge can be obtained in O(</a:t>
            </a:r>
            <a:r>
              <a:rPr lang="en-US" dirty="0" err="1"/>
              <a:t>logE</a:t>
            </a:r>
            <a:r>
              <a:rPr lang="en-US" dirty="0"/>
              <a:t>) time if graph has E edges. Reconstruction of heap takes O(E) time. So, Kruskal’s Algorithm takes O(</a:t>
            </a:r>
            <a:r>
              <a:rPr lang="en-US" dirty="0" err="1"/>
              <a:t>ElogE</a:t>
            </a:r>
            <a:r>
              <a:rPr lang="en-US" dirty="0"/>
              <a:t>) time.</a:t>
            </a:r>
          </a:p>
          <a:p>
            <a:pPr marL="0" indent="0">
              <a:buFont typeface="Arial" panose="020B0604020202020204" pitchFamily="34" charset="0"/>
              <a:buNone/>
              <a:defRPr/>
            </a:pPr>
            <a:br>
              <a:rPr lang="en-US" dirty="0"/>
            </a:br>
            <a:endParaRPr lang="en-US" dirty="0"/>
          </a:p>
        </p:txBody>
      </p:sp>
    </p:spTree>
    <p:extLst>
      <p:ext uri="{BB962C8B-B14F-4D97-AF65-F5344CB8AC3E}">
        <p14:creationId xmlns:p14="http://schemas.microsoft.com/office/powerpoint/2010/main" val="420375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rtl="0"/>
            <a:r>
              <a:rPr lang="en-US" dirty="0"/>
              <a:t>Practice</a:t>
            </a:r>
          </a:p>
        </p:txBody>
      </p:sp>
      <p:pic>
        <p:nvPicPr>
          <p:cNvPr id="23556" name="Picture 4"/>
          <p:cNvPicPr>
            <a:picLocks noGrp="1" noChangeAspect="1" noChangeArrowheads="1"/>
          </p:cNvPicPr>
          <p:nvPr>
            <p:ph sz="half" idx="1"/>
          </p:nvPr>
        </p:nvPicPr>
        <p:blipFill>
          <a:blip r:embed="rId3" cstate="print"/>
          <a:srcRect/>
          <a:stretch>
            <a:fillRect/>
          </a:stretch>
        </p:blipFill>
        <p:spPr>
          <a:xfrm>
            <a:off x="973138" y="1412875"/>
            <a:ext cx="3257550" cy="2265363"/>
          </a:xfrm>
          <a:noFill/>
          <a:ln/>
        </p:spPr>
      </p:pic>
      <p:pic>
        <p:nvPicPr>
          <p:cNvPr id="23558" name="Picture 6"/>
          <p:cNvPicPr>
            <a:picLocks noGrp="1" noChangeAspect="1" noChangeArrowheads="1"/>
          </p:cNvPicPr>
          <p:nvPr>
            <p:ph sz="half" idx="2"/>
          </p:nvPr>
        </p:nvPicPr>
        <p:blipFill>
          <a:blip r:embed="rId4" cstate="print"/>
          <a:srcRect/>
          <a:stretch>
            <a:fillRect/>
          </a:stretch>
        </p:blipFill>
        <p:spPr>
          <a:xfrm>
            <a:off x="5219700" y="1441450"/>
            <a:ext cx="3097213" cy="2189163"/>
          </a:xfrm>
          <a:noFill/>
          <a:ln/>
        </p:spPr>
      </p:pic>
      <p:sp>
        <p:nvSpPr>
          <p:cNvPr id="23560" name="Text Box 8"/>
          <p:cNvSpPr txBox="1">
            <a:spLocks noChangeArrowheads="1"/>
          </p:cNvSpPr>
          <p:nvPr/>
        </p:nvSpPr>
        <p:spPr bwMode="auto">
          <a:xfrm>
            <a:off x="611188" y="4005263"/>
            <a:ext cx="8064500" cy="1446550"/>
          </a:xfrm>
          <a:prstGeom prst="rect">
            <a:avLst/>
          </a:prstGeom>
          <a:noFill/>
          <a:ln w="9525">
            <a:noFill/>
            <a:miter lim="800000"/>
            <a:headEnd/>
            <a:tailEnd/>
          </a:ln>
          <a:effectLst/>
        </p:spPr>
        <p:txBody>
          <a:bodyPr>
            <a:spAutoFit/>
          </a:bodyPr>
          <a:lstStyle/>
          <a:p>
            <a:pPr marL="342900" indent="-342900" algn="just" rtl="0">
              <a:buFontTx/>
              <a:buAutoNum type="arabicPeriod"/>
            </a:pPr>
            <a:r>
              <a:rPr lang="en-US" sz="1600" b="1" dirty="0"/>
              <a:t>Find the breadth-first spanning tree and depth-first spanning tree of the  graph </a:t>
            </a:r>
            <a:r>
              <a:rPr lang="en-US" sz="2000" b="1" dirty="0">
                <a:solidFill>
                  <a:srgbClr val="0070C0"/>
                </a:solidFill>
              </a:rPr>
              <a:t>G</a:t>
            </a:r>
            <a:r>
              <a:rPr lang="en-US" sz="1200" b="1" dirty="0">
                <a:solidFill>
                  <a:srgbClr val="0070C0"/>
                </a:solidFill>
              </a:rPr>
              <a:t>A</a:t>
            </a:r>
            <a:r>
              <a:rPr lang="en-US" sz="1600" b="1" dirty="0"/>
              <a:t> shown above.</a:t>
            </a:r>
          </a:p>
          <a:p>
            <a:pPr marL="342900" indent="-342900" algn="just" rtl="0">
              <a:buFontTx/>
              <a:buAutoNum type="arabicPeriod"/>
            </a:pPr>
            <a:r>
              <a:rPr lang="en-US" sz="1600" b="1" dirty="0"/>
              <a:t>For the graph </a:t>
            </a:r>
            <a:r>
              <a:rPr lang="en-US" sz="2000" b="1" dirty="0">
                <a:solidFill>
                  <a:srgbClr val="FFC000"/>
                </a:solidFill>
              </a:rPr>
              <a:t>G</a:t>
            </a:r>
            <a:r>
              <a:rPr lang="en-US" sz="1200" b="1" dirty="0">
                <a:solidFill>
                  <a:srgbClr val="FFC000"/>
                </a:solidFill>
              </a:rPr>
              <a:t>B</a:t>
            </a:r>
            <a:r>
              <a:rPr lang="en-US" sz="1200" b="1" dirty="0"/>
              <a:t> </a:t>
            </a:r>
            <a:r>
              <a:rPr lang="en-US" sz="1600" b="1" dirty="0"/>
              <a:t> shown above, trace the execution of Prim's algorithm as it finds the minimum-cost spanning tree of the graph starting from vertex </a:t>
            </a:r>
            <a:r>
              <a:rPr lang="en-US" sz="1600" b="1" dirty="0">
                <a:solidFill>
                  <a:srgbClr val="00B050"/>
                </a:solidFill>
              </a:rPr>
              <a:t>a</a:t>
            </a:r>
            <a:r>
              <a:rPr lang="en-US" sz="1600" b="1" dirty="0"/>
              <a:t>.</a:t>
            </a:r>
          </a:p>
          <a:p>
            <a:pPr marL="342900" indent="-342900" algn="just" rtl="0">
              <a:buFontTx/>
              <a:buAutoNum type="arabicPeriod"/>
            </a:pPr>
            <a:r>
              <a:rPr lang="en-US" sz="1600" b="1" dirty="0"/>
              <a:t>Repeat question 2 above using Kruskal's algorithm.</a:t>
            </a:r>
          </a:p>
        </p:txBody>
      </p:sp>
      <p:sp>
        <p:nvSpPr>
          <p:cNvPr id="23561" name="Text Box 9"/>
          <p:cNvSpPr txBox="1">
            <a:spLocks noChangeArrowheads="1"/>
          </p:cNvSpPr>
          <p:nvPr/>
        </p:nvSpPr>
        <p:spPr bwMode="auto">
          <a:xfrm>
            <a:off x="5148263" y="1360488"/>
            <a:ext cx="576262" cy="457200"/>
          </a:xfrm>
          <a:prstGeom prst="rect">
            <a:avLst/>
          </a:prstGeom>
          <a:noFill/>
          <a:ln w="9525">
            <a:noFill/>
            <a:miter lim="800000"/>
            <a:headEnd/>
            <a:tailEnd/>
          </a:ln>
          <a:effectLst/>
        </p:spPr>
        <p:txBody>
          <a:bodyPr>
            <a:spAutoFit/>
          </a:bodyPr>
          <a:lstStyle/>
          <a:p>
            <a:r>
              <a:rPr lang="en-US" sz="2400" b="1">
                <a:solidFill>
                  <a:schemeClr val="accent2"/>
                </a:solidFill>
              </a:rPr>
              <a:t>G</a:t>
            </a:r>
            <a:r>
              <a:rPr lang="en-US" sz="2400" b="1" baseline="-25000">
                <a:solidFill>
                  <a:schemeClr val="accent2"/>
                </a:solidFill>
              </a:rPr>
              <a:t>B</a:t>
            </a:r>
            <a:endParaRPr lang="en-US" sz="2400"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7FC91E8E-ABEC-4977-B81E-67D4A58485AC}"/>
              </a:ext>
            </a:extLst>
          </p:cNvPr>
          <p:cNvSpPr>
            <a:spLocks noGrp="1"/>
          </p:cNvSpPr>
          <p:nvPr>
            <p:ph idx="1"/>
          </p:nvPr>
        </p:nvSpPr>
        <p:spPr bwMode="auto">
          <a:xfrm>
            <a:off x="914400" y="3124200"/>
            <a:ext cx="80010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b="1">
                <a:solidFill>
                  <a:srgbClr val="FF0000"/>
                </a:solidFill>
              </a:rPr>
              <a:t>Why prim’s algorithm is best for dense graph whereas kruskal’s algorithm is best for sparse graph???????????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C5C0-6022-4109-8A6C-7112AC4E9B5A}"/>
              </a:ext>
            </a:extLst>
          </p:cNvPr>
          <p:cNvSpPr>
            <a:spLocks noGrp="1"/>
          </p:cNvSpPr>
          <p:nvPr>
            <p:ph type="title"/>
          </p:nvPr>
        </p:nvSpPr>
        <p:spPr>
          <a:xfrm>
            <a:off x="628650" y="2078299"/>
            <a:ext cx="7886700" cy="1325563"/>
          </a:xfrm>
        </p:spPr>
        <p:txBody>
          <a:bodyPr>
            <a:normAutofit/>
          </a:bodyPr>
          <a:lstStyle/>
          <a:p>
            <a:pPr>
              <a:defRPr/>
            </a:pPr>
            <a:r>
              <a:rPr lang="en-US" dirty="0">
                <a:solidFill>
                  <a:srgbClr val="FF0000"/>
                </a:solidFill>
              </a:rPr>
              <a:t>Will prim’s and Kruskal’s algorithm work for directed graph?</a:t>
            </a:r>
          </a:p>
        </p:txBody>
      </p:sp>
    </p:spTree>
    <p:extLst>
      <p:ext uri="{BB962C8B-B14F-4D97-AF65-F5344CB8AC3E}">
        <p14:creationId xmlns:p14="http://schemas.microsoft.com/office/powerpoint/2010/main" val="396889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C5C0-6022-4109-8A6C-7112AC4E9B5A}"/>
              </a:ext>
            </a:extLst>
          </p:cNvPr>
          <p:cNvSpPr>
            <a:spLocks noGrp="1"/>
          </p:cNvSpPr>
          <p:nvPr>
            <p:ph type="title"/>
          </p:nvPr>
        </p:nvSpPr>
        <p:spPr/>
        <p:txBody>
          <a:bodyPr>
            <a:normAutofit fontScale="90000"/>
          </a:bodyPr>
          <a:lstStyle/>
          <a:p>
            <a:pPr>
              <a:defRPr/>
            </a:pPr>
            <a:r>
              <a:rPr lang="en-US" dirty="0"/>
              <a:t>Why prim’s and Kruskal’s algorithm not work for directed graph?</a:t>
            </a:r>
          </a:p>
        </p:txBody>
      </p:sp>
      <p:sp>
        <p:nvSpPr>
          <p:cNvPr id="33797" name="Content Placeholder 2">
            <a:extLst>
              <a:ext uri="{FF2B5EF4-FFF2-40B4-BE49-F238E27FC236}">
                <a16:creationId xmlns:a16="http://schemas.microsoft.com/office/drawing/2014/main" id="{6C2B6C54-3D17-4638-A38A-99030B18091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buFont typeface="Wingdings" panose="05000000000000000000" pitchFamily="2" charset="2"/>
              <a:buChar char="Ø"/>
            </a:pPr>
            <a:r>
              <a:rPr lang="en-US" altLang="en-US" b="1">
                <a:solidFill>
                  <a:srgbClr val="FF0000"/>
                </a:solidFill>
              </a:rPr>
              <a:t>In Kruskal’s algorithm</a:t>
            </a:r>
            <a:r>
              <a:rPr lang="en-US" altLang="en-US"/>
              <a:t>, In each step, it is checked that if the edges form a cycle with the spanning-tree formed so far. </a:t>
            </a:r>
          </a:p>
          <a:p>
            <a:pPr algn="just">
              <a:buFont typeface="Wingdings" panose="05000000000000000000" pitchFamily="2" charset="2"/>
              <a:buChar char="Ø"/>
            </a:pPr>
            <a:endParaRPr lang="en-US" altLang="en-US"/>
          </a:p>
          <a:p>
            <a:pPr algn="just">
              <a:buFont typeface="Wingdings" panose="05000000000000000000" pitchFamily="2" charset="2"/>
              <a:buChar char="Ø"/>
            </a:pPr>
            <a:r>
              <a:rPr lang="en-US" altLang="en-US"/>
              <a:t>But Kruskal’s algorithm fails to detect the cycles in a directed graph as there are cases when there is no cycle between the vertices but Kruskal’s Algorithm assumes it to cycle and don’t take consider some edges due to which Kruskal’s Algorithm fails for directed graph.</a:t>
            </a:r>
          </a:p>
        </p:txBody>
      </p:sp>
    </p:spTree>
    <p:extLst>
      <p:ext uri="{BB962C8B-B14F-4D97-AF65-F5344CB8AC3E}">
        <p14:creationId xmlns:p14="http://schemas.microsoft.com/office/powerpoint/2010/main" val="325178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D8F5-54BB-4D90-AADB-EB140AE14F8A}"/>
              </a:ext>
            </a:extLst>
          </p:cNvPr>
          <p:cNvSpPr>
            <a:spLocks noGrp="1"/>
          </p:cNvSpPr>
          <p:nvPr>
            <p:ph type="title"/>
          </p:nvPr>
        </p:nvSpPr>
        <p:spPr>
          <a:xfrm>
            <a:off x="685800" y="2667000"/>
            <a:ext cx="7886700" cy="1325563"/>
          </a:xfrm>
        </p:spPr>
        <p:txBody>
          <a:bodyPr/>
          <a:lstStyle/>
          <a:p>
            <a:pPr algn="ctr"/>
            <a:r>
              <a:rPr lang="en-IN" dirty="0"/>
              <a:t>That’s All</a:t>
            </a:r>
          </a:p>
        </p:txBody>
      </p:sp>
    </p:spTree>
    <p:extLst>
      <p:ext uri="{BB962C8B-B14F-4D97-AF65-F5344CB8AC3E}">
        <p14:creationId xmlns:p14="http://schemas.microsoft.com/office/powerpoint/2010/main" val="182674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1AC921DC-FF1C-430E-8EEF-5A5DE1644549}"/>
              </a:ext>
            </a:extLst>
          </p:cNvPr>
          <p:cNvSpPr>
            <a:spLocks noGrp="1" noChangeArrowheads="1"/>
          </p:cNvSpPr>
          <p:nvPr>
            <p:ph type="title"/>
          </p:nvPr>
        </p:nvSpPr>
        <p:spPr>
          <a:xfrm>
            <a:off x="762000" y="0"/>
            <a:ext cx="8077200" cy="990600"/>
          </a:xfrm>
        </p:spPr>
        <p:txBody>
          <a:bodyPr>
            <a:normAutofit fontScale="90000"/>
          </a:bodyPr>
          <a:lstStyle/>
          <a:p>
            <a:pPr eaLnBrk="1" hangingPunct="1">
              <a:defRPr/>
            </a:pPr>
            <a:r>
              <a:rPr lang="en-US" sz="3600" dirty="0"/>
              <a:t>Isomorphism of Graphs: </a:t>
            </a:r>
            <a:r>
              <a:rPr lang="en-US" sz="3600" dirty="0">
                <a:sym typeface="Symbol" pitchFamily="18" charset="2"/>
              </a:rPr>
              <a:t>Sufficient Conditions</a:t>
            </a:r>
            <a:endParaRPr lang="en-CA" sz="3600" dirty="0"/>
          </a:p>
        </p:txBody>
      </p:sp>
      <p:sp>
        <p:nvSpPr>
          <p:cNvPr id="292867" name="Rectangle 3">
            <a:extLst>
              <a:ext uri="{FF2B5EF4-FFF2-40B4-BE49-F238E27FC236}">
                <a16:creationId xmlns:a16="http://schemas.microsoft.com/office/drawing/2014/main" id="{FCDC0EC8-2322-476B-B59B-26CBA5F3A4DB}"/>
              </a:ext>
            </a:extLst>
          </p:cNvPr>
          <p:cNvSpPr>
            <a:spLocks noGrp="1" noChangeArrowheads="1"/>
          </p:cNvSpPr>
          <p:nvPr>
            <p:ph type="body" idx="1"/>
          </p:nvPr>
        </p:nvSpPr>
        <p:spPr>
          <a:xfrm>
            <a:off x="228600" y="1295400"/>
            <a:ext cx="8763000" cy="4876800"/>
          </a:xfrm>
        </p:spPr>
        <p:txBody>
          <a:bodyPr>
            <a:noAutofit/>
          </a:bodyPr>
          <a:lstStyle/>
          <a:p>
            <a:pPr marL="0" indent="0" fontAlgn="base">
              <a:buNone/>
            </a:pPr>
            <a:r>
              <a:rPr lang="en-US" sz="2200" dirty="0"/>
              <a:t>The following conditions are the sufficient conditions to prove any two graphs isomorphic.</a:t>
            </a:r>
          </a:p>
          <a:p>
            <a:pPr marL="0" indent="0" fontAlgn="base">
              <a:buNone/>
            </a:pPr>
            <a:endParaRPr lang="en-US" sz="2200" dirty="0"/>
          </a:p>
          <a:p>
            <a:pPr marL="0" indent="0" fontAlgn="base">
              <a:buNone/>
            </a:pPr>
            <a:r>
              <a:rPr lang="en-US" sz="2200" dirty="0"/>
              <a:t>If any one of these conditions satisfy, then it can be said that the graphs are surely isomorphic.</a:t>
            </a:r>
          </a:p>
          <a:p>
            <a:pPr marL="0" indent="0" fontAlgn="base">
              <a:buNone/>
            </a:pPr>
            <a:endParaRPr lang="en-US" sz="2200" dirty="0"/>
          </a:p>
          <a:p>
            <a:pPr fontAlgn="base"/>
            <a:r>
              <a:rPr lang="en-US" sz="2200" dirty="0"/>
              <a:t>Two graphs are isomorphic if and only if their complement graphs are isomorphic.</a:t>
            </a:r>
          </a:p>
          <a:p>
            <a:pPr fontAlgn="base"/>
            <a:r>
              <a:rPr lang="en-US" sz="2200" dirty="0"/>
              <a:t>Two graphs are isomorphic if their adjacency matrices are same.</a:t>
            </a:r>
          </a:p>
          <a:p>
            <a:pPr fontAlgn="base"/>
            <a:r>
              <a:rPr lang="en-US" sz="2200" dirty="0"/>
              <a:t>Two graphs are isomorphic if their corresponding sub-graphs obtained by deleting some vertices of one graph and their corresponding images in the other graph are isomorphic.</a:t>
            </a:r>
          </a:p>
        </p:txBody>
      </p:sp>
    </p:spTree>
    <p:extLst>
      <p:ext uri="{BB962C8B-B14F-4D97-AF65-F5344CB8AC3E}">
        <p14:creationId xmlns:p14="http://schemas.microsoft.com/office/powerpoint/2010/main" val="146206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 calcmode="lin" valueType="num">
                                      <p:cBhvr additive="base">
                                        <p:cTn id="7" dur="500" fill="hold"/>
                                        <p:tgtEl>
                                          <p:spTgt spid="292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2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 calcmode="lin" valueType="num">
                                      <p:cBhvr additive="base">
                                        <p:cTn id="13" dur="500" fill="hold"/>
                                        <p:tgtEl>
                                          <p:spTgt spid="2928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2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2867">
                                            <p:txEl>
                                              <p:pRg st="4" end="4"/>
                                            </p:txEl>
                                          </p:spTgt>
                                        </p:tgtEl>
                                        <p:attrNameLst>
                                          <p:attrName>style.visibility</p:attrName>
                                        </p:attrNameLst>
                                      </p:cBhvr>
                                      <p:to>
                                        <p:strVal val="visible"/>
                                      </p:to>
                                    </p:set>
                                    <p:anim calcmode="lin" valueType="num">
                                      <p:cBhvr additive="base">
                                        <p:cTn id="19" dur="500" fill="hold"/>
                                        <p:tgtEl>
                                          <p:spTgt spid="2928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2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2867">
                                            <p:txEl>
                                              <p:pRg st="5" end="5"/>
                                            </p:txEl>
                                          </p:spTgt>
                                        </p:tgtEl>
                                        <p:attrNameLst>
                                          <p:attrName>style.visibility</p:attrName>
                                        </p:attrNameLst>
                                      </p:cBhvr>
                                      <p:to>
                                        <p:strVal val="visible"/>
                                      </p:to>
                                    </p:set>
                                    <p:anim calcmode="lin" valueType="num">
                                      <p:cBhvr additive="base">
                                        <p:cTn id="25" dur="500" fill="hold"/>
                                        <p:tgtEl>
                                          <p:spTgt spid="292867">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2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 calcmode="lin" valueType="num">
                                      <p:cBhvr additive="base">
                                        <p:cTn id="31" dur="500" fill="hold"/>
                                        <p:tgtEl>
                                          <p:spTgt spid="292867">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normAutofit/>
          </a:bodyPr>
          <a:lstStyle/>
          <a:p>
            <a:r>
              <a:rPr lang="en-US" dirty="0"/>
              <a:t>Graph isomorphism</a:t>
            </a:r>
          </a:p>
        </p:txBody>
      </p:sp>
      <p:pic>
        <p:nvPicPr>
          <p:cNvPr id="5" name="Picture 4"/>
          <p:cNvPicPr>
            <a:picLocks noChangeAspect="1"/>
          </p:cNvPicPr>
          <p:nvPr/>
        </p:nvPicPr>
        <p:blipFill>
          <a:blip r:embed="rId2"/>
          <a:stretch>
            <a:fillRect/>
          </a:stretch>
        </p:blipFill>
        <p:spPr>
          <a:xfrm>
            <a:off x="457200" y="1295400"/>
            <a:ext cx="8058150" cy="5434965"/>
          </a:xfrm>
          <a:prstGeom prst="rect">
            <a:avLst/>
          </a:prstGeom>
        </p:spPr>
      </p:pic>
    </p:spTree>
    <p:extLst>
      <p:ext uri="{BB962C8B-B14F-4D97-AF65-F5344CB8AC3E}">
        <p14:creationId xmlns:p14="http://schemas.microsoft.com/office/powerpoint/2010/main" val="2694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3074BD1-6F9C-4AE3-AFEC-0CE5884B0EDB}"/>
              </a:ext>
            </a:extLst>
          </p:cNvPr>
          <p:cNvPicPr>
            <a:picLocks noChangeAspect="1"/>
          </p:cNvPicPr>
          <p:nvPr/>
        </p:nvPicPr>
        <p:blipFill>
          <a:blip r:embed="rId2"/>
          <a:stretch>
            <a:fillRect/>
          </a:stretch>
        </p:blipFill>
        <p:spPr>
          <a:xfrm>
            <a:off x="746495" y="1447800"/>
            <a:ext cx="7651010" cy="3657600"/>
          </a:xfrm>
          <a:prstGeom prst="rect">
            <a:avLst/>
          </a:prstGeom>
        </p:spPr>
      </p:pic>
    </p:spTree>
    <p:extLst>
      <p:ext uri="{BB962C8B-B14F-4D97-AF65-F5344CB8AC3E}">
        <p14:creationId xmlns:p14="http://schemas.microsoft.com/office/powerpoint/2010/main" val="262102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0E695F-F5F2-413D-813F-BD1B0B40C5C0}"/>
              </a:ext>
            </a:extLst>
          </p:cNvPr>
          <p:cNvPicPr>
            <a:picLocks noChangeAspect="1"/>
          </p:cNvPicPr>
          <p:nvPr/>
        </p:nvPicPr>
        <p:blipFill>
          <a:blip r:embed="rId2"/>
          <a:stretch>
            <a:fillRect/>
          </a:stretch>
        </p:blipFill>
        <p:spPr>
          <a:xfrm>
            <a:off x="928240" y="228600"/>
            <a:ext cx="5701160" cy="4724400"/>
          </a:xfrm>
          <a:prstGeom prst="rect">
            <a:avLst/>
          </a:prstGeom>
        </p:spPr>
      </p:pic>
      <p:pic>
        <p:nvPicPr>
          <p:cNvPr id="7" name="Picture 6">
            <a:extLst>
              <a:ext uri="{FF2B5EF4-FFF2-40B4-BE49-F238E27FC236}">
                <a16:creationId xmlns:a16="http://schemas.microsoft.com/office/drawing/2014/main" id="{11C1E255-F8CD-4BAF-B75C-50AC43A794F7}"/>
              </a:ext>
            </a:extLst>
          </p:cNvPr>
          <p:cNvPicPr>
            <a:picLocks noChangeAspect="1"/>
          </p:cNvPicPr>
          <p:nvPr/>
        </p:nvPicPr>
        <p:blipFill>
          <a:blip r:embed="rId3"/>
          <a:stretch>
            <a:fillRect/>
          </a:stretch>
        </p:blipFill>
        <p:spPr>
          <a:xfrm>
            <a:off x="951021" y="5105400"/>
            <a:ext cx="4611579" cy="1623907"/>
          </a:xfrm>
          <a:prstGeom prst="rect">
            <a:avLst/>
          </a:prstGeom>
        </p:spPr>
      </p:pic>
    </p:spTree>
    <p:extLst>
      <p:ext uri="{BB962C8B-B14F-4D97-AF65-F5344CB8AC3E}">
        <p14:creationId xmlns:p14="http://schemas.microsoft.com/office/powerpoint/2010/main" val="11724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D4B73-8F39-4D28-9BD9-6A60E9D8610F}"/>
              </a:ext>
            </a:extLst>
          </p:cNvPr>
          <p:cNvPicPr>
            <a:picLocks noChangeAspect="1"/>
          </p:cNvPicPr>
          <p:nvPr/>
        </p:nvPicPr>
        <p:blipFill>
          <a:blip r:embed="rId2"/>
          <a:stretch>
            <a:fillRect/>
          </a:stretch>
        </p:blipFill>
        <p:spPr>
          <a:xfrm>
            <a:off x="457200" y="1600200"/>
            <a:ext cx="8153400" cy="3296428"/>
          </a:xfrm>
          <a:prstGeom prst="rect">
            <a:avLst/>
          </a:prstGeom>
        </p:spPr>
      </p:pic>
    </p:spTree>
    <p:extLst>
      <p:ext uri="{BB962C8B-B14F-4D97-AF65-F5344CB8AC3E}">
        <p14:creationId xmlns:p14="http://schemas.microsoft.com/office/powerpoint/2010/main" val="394543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278D19A-E0B5-4D7F-932C-BC94C15A4C57}"/>
              </a:ext>
            </a:extLst>
          </p:cNvPr>
          <p:cNvSpPr>
            <a:spLocks noGrp="1" noChangeArrowheads="1"/>
          </p:cNvSpPr>
          <p:nvPr>
            <p:ph type="title"/>
          </p:nvPr>
        </p:nvSpPr>
        <p:spPr>
          <a:xfrm>
            <a:off x="457200" y="152400"/>
            <a:ext cx="8229600" cy="838200"/>
          </a:xfrm>
        </p:spPr>
        <p:txBody>
          <a:bodyPr/>
          <a:lstStyle/>
          <a:p>
            <a:pPr eaLnBrk="1" hangingPunct="1">
              <a:defRPr/>
            </a:pPr>
            <a:r>
              <a:rPr lang="en-US">
                <a:latin typeface="Times New Roman" pitchFamily="18" charset="0"/>
              </a:rPr>
              <a:t>Example</a:t>
            </a:r>
          </a:p>
        </p:txBody>
      </p:sp>
      <p:sp>
        <p:nvSpPr>
          <p:cNvPr id="51203" name="Rectangle 3">
            <a:extLst>
              <a:ext uri="{FF2B5EF4-FFF2-40B4-BE49-F238E27FC236}">
                <a16:creationId xmlns:a16="http://schemas.microsoft.com/office/drawing/2014/main" id="{9DA98F2D-4A7D-458B-9816-D0FAED3D2DE6}"/>
              </a:ext>
            </a:extLst>
          </p:cNvPr>
          <p:cNvSpPr>
            <a:spLocks noGrp="1" noChangeArrowheads="1"/>
          </p:cNvSpPr>
          <p:nvPr>
            <p:ph type="body" idx="1"/>
          </p:nvPr>
        </p:nvSpPr>
        <p:spPr>
          <a:xfrm>
            <a:off x="228600" y="1371600"/>
            <a:ext cx="8458200" cy="685800"/>
          </a:xfrm>
        </p:spPr>
        <p:txBody>
          <a:bodyPr/>
          <a:lstStyle/>
          <a:p>
            <a:pPr eaLnBrk="1" hangingPunct="1">
              <a:lnSpc>
                <a:spcPct val="90000"/>
              </a:lnSpc>
              <a:defRPr/>
            </a:pPr>
            <a:r>
              <a:rPr lang="en-US">
                <a:latin typeface="Times New Roman" pitchFamily="18" charset="0"/>
              </a:rPr>
              <a:t>Are these two graphs isomorphic?</a:t>
            </a:r>
          </a:p>
        </p:txBody>
      </p:sp>
      <p:sp>
        <p:nvSpPr>
          <p:cNvPr id="54276" name="Rectangle 4">
            <a:extLst>
              <a:ext uri="{FF2B5EF4-FFF2-40B4-BE49-F238E27FC236}">
                <a16:creationId xmlns:a16="http://schemas.microsoft.com/office/drawing/2014/main" id="{38B35BBA-B5D5-447E-AF21-41DF3CCFE5A5}"/>
              </a:ext>
            </a:extLst>
          </p:cNvPr>
          <p:cNvSpPr>
            <a:spLocks noChangeArrowheads="1"/>
          </p:cNvSpPr>
          <p:nvPr/>
        </p:nvSpPr>
        <p:spPr bwMode="auto">
          <a:xfrm>
            <a:off x="228600" y="4572000"/>
            <a:ext cx="8686800" cy="2133600"/>
          </a:xfrm>
          <a:prstGeom prst="rect">
            <a:avLst/>
          </a:prstGeom>
          <a:noFill/>
          <a:ln w="12700">
            <a:noFill/>
            <a:miter lim="800000"/>
            <a:headEnd/>
            <a:tailEnd/>
          </a:ln>
        </p:spPr>
        <p:txBody>
          <a:bodyPr lIns="90488" tIns="44450" rIns="90488" bIns="44450"/>
          <a:lstStyle/>
          <a:p>
            <a:pPr marL="742950" lvl="1" indent="-285750">
              <a:lnSpc>
                <a:spcPct val="90000"/>
              </a:lnSpc>
              <a:buFontTx/>
              <a:buChar char="–"/>
              <a:defRPr/>
            </a:pPr>
            <a:r>
              <a:rPr lang="en-US" sz="3200" dirty="0">
                <a:latin typeface="Times New Roman" pitchFamily="18" charset="0"/>
              </a:rPr>
              <a:t>They both have 5 vertices</a:t>
            </a:r>
          </a:p>
          <a:p>
            <a:pPr marL="742950" lvl="1" indent="-285750">
              <a:lnSpc>
                <a:spcPct val="90000"/>
              </a:lnSpc>
              <a:buFontTx/>
              <a:buChar char="–"/>
              <a:defRPr/>
            </a:pPr>
            <a:r>
              <a:rPr lang="en-US" sz="3200" dirty="0">
                <a:latin typeface="Times New Roman" pitchFamily="18" charset="0"/>
              </a:rPr>
              <a:t>They both have 8 edges</a:t>
            </a:r>
          </a:p>
          <a:p>
            <a:pPr marL="742950" lvl="1" indent="-285750">
              <a:lnSpc>
                <a:spcPct val="90000"/>
              </a:lnSpc>
              <a:buFontTx/>
              <a:buChar char="–"/>
              <a:defRPr/>
            </a:pPr>
            <a:r>
              <a:rPr lang="en-US" sz="3200" dirty="0">
                <a:latin typeface="Times New Roman" pitchFamily="18" charset="0"/>
              </a:rPr>
              <a:t>They have the same number of vertices with the same degrees:  2, 3, 3, 4, 4.</a:t>
            </a:r>
          </a:p>
        </p:txBody>
      </p:sp>
      <p:grpSp>
        <p:nvGrpSpPr>
          <p:cNvPr id="13317" name="Group 5">
            <a:extLst>
              <a:ext uri="{FF2B5EF4-FFF2-40B4-BE49-F238E27FC236}">
                <a16:creationId xmlns:a16="http://schemas.microsoft.com/office/drawing/2014/main" id="{382D6D96-C5AB-42BB-9784-379C90D5FA9D}"/>
              </a:ext>
            </a:extLst>
          </p:cNvPr>
          <p:cNvGrpSpPr>
            <a:grpSpLocks/>
          </p:cNvGrpSpPr>
          <p:nvPr/>
        </p:nvGrpSpPr>
        <p:grpSpPr bwMode="auto">
          <a:xfrm>
            <a:off x="1203325" y="2146300"/>
            <a:ext cx="6889750" cy="2411413"/>
            <a:chOff x="758" y="1352"/>
            <a:chExt cx="4340" cy="1519"/>
          </a:xfrm>
        </p:grpSpPr>
        <p:sp>
          <p:nvSpPr>
            <p:cNvPr id="51206" name="Oval 6">
              <a:extLst>
                <a:ext uri="{FF2B5EF4-FFF2-40B4-BE49-F238E27FC236}">
                  <a16:creationId xmlns:a16="http://schemas.microsoft.com/office/drawing/2014/main" id="{1D191C93-5774-46A0-8A55-21326EBCDA79}"/>
                </a:ext>
              </a:extLst>
            </p:cNvPr>
            <p:cNvSpPr>
              <a:spLocks noChangeAspect="1" noChangeArrowheads="1"/>
            </p:cNvSpPr>
            <p:nvPr/>
          </p:nvSpPr>
          <p:spPr bwMode="auto">
            <a:xfrm>
              <a:off x="1114" y="1597"/>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07" name="Rectangle 7">
              <a:extLst>
                <a:ext uri="{FF2B5EF4-FFF2-40B4-BE49-F238E27FC236}">
                  <a16:creationId xmlns:a16="http://schemas.microsoft.com/office/drawing/2014/main" id="{57800D2D-598C-4586-AF42-0771BF544814}"/>
                </a:ext>
              </a:extLst>
            </p:cNvPr>
            <p:cNvSpPr>
              <a:spLocks noChangeArrowheads="1"/>
            </p:cNvSpPr>
            <p:nvPr/>
          </p:nvSpPr>
          <p:spPr bwMode="auto">
            <a:xfrm>
              <a:off x="1152" y="1645"/>
              <a:ext cx="624" cy="624"/>
            </a:xfrm>
            <a:prstGeom prst="rect">
              <a:avLst/>
            </a:prstGeom>
            <a:noFill/>
            <a:ln w="28575">
              <a:solidFill>
                <a:schemeClr val="tx1"/>
              </a:solidFill>
              <a:miter lim="800000"/>
              <a:headEnd/>
              <a:tailEnd/>
            </a:ln>
          </p:spPr>
          <p:txBody>
            <a:bodyPr wrap="none" anchor="ctr"/>
            <a:lstStyle/>
            <a:p>
              <a:pPr>
                <a:defRPr/>
              </a:pPr>
              <a:endParaRPr lang="en-US"/>
            </a:p>
          </p:txBody>
        </p:sp>
        <p:sp>
          <p:nvSpPr>
            <p:cNvPr id="51208" name="Line 8">
              <a:extLst>
                <a:ext uri="{FF2B5EF4-FFF2-40B4-BE49-F238E27FC236}">
                  <a16:creationId xmlns:a16="http://schemas.microsoft.com/office/drawing/2014/main" id="{7DB60913-3B90-4EAB-82DB-52F89D23548D}"/>
                </a:ext>
              </a:extLst>
            </p:cNvPr>
            <p:cNvSpPr>
              <a:spLocks noChangeShapeType="1"/>
            </p:cNvSpPr>
            <p:nvPr/>
          </p:nvSpPr>
          <p:spPr bwMode="auto">
            <a:xfrm>
              <a:off x="1152"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09" name="Line 9">
              <a:extLst>
                <a:ext uri="{FF2B5EF4-FFF2-40B4-BE49-F238E27FC236}">
                  <a16:creationId xmlns:a16="http://schemas.microsoft.com/office/drawing/2014/main" id="{7EB3D6F9-031B-4E78-B288-2A60DB2B4AB1}"/>
                </a:ext>
              </a:extLst>
            </p:cNvPr>
            <p:cNvSpPr>
              <a:spLocks noChangeShapeType="1"/>
            </p:cNvSpPr>
            <p:nvPr/>
          </p:nvSpPr>
          <p:spPr bwMode="auto">
            <a:xfrm flipV="1">
              <a:off x="1152"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10" name="Line 10">
              <a:extLst>
                <a:ext uri="{FF2B5EF4-FFF2-40B4-BE49-F238E27FC236}">
                  <a16:creationId xmlns:a16="http://schemas.microsoft.com/office/drawing/2014/main" id="{E2BE0B41-DA28-4C63-8645-0388F5B3BDD2}"/>
                </a:ext>
              </a:extLst>
            </p:cNvPr>
            <p:cNvSpPr>
              <a:spLocks noChangeShapeType="1"/>
            </p:cNvSpPr>
            <p:nvPr/>
          </p:nvSpPr>
          <p:spPr bwMode="auto">
            <a:xfrm>
              <a:off x="1776" y="1645"/>
              <a:ext cx="624" cy="624"/>
            </a:xfrm>
            <a:prstGeom prst="line">
              <a:avLst/>
            </a:prstGeom>
            <a:noFill/>
            <a:ln w="28575">
              <a:solidFill>
                <a:schemeClr val="tx1"/>
              </a:solidFill>
              <a:miter lim="800000"/>
              <a:headEnd/>
              <a:tailEnd/>
            </a:ln>
          </p:spPr>
          <p:txBody>
            <a:bodyPr wrap="none"/>
            <a:lstStyle/>
            <a:p>
              <a:pPr>
                <a:defRPr/>
              </a:pPr>
              <a:endParaRPr lang="en-US"/>
            </a:p>
          </p:txBody>
        </p:sp>
        <p:sp>
          <p:nvSpPr>
            <p:cNvPr id="51211" name="Line 11">
              <a:extLst>
                <a:ext uri="{FF2B5EF4-FFF2-40B4-BE49-F238E27FC236}">
                  <a16:creationId xmlns:a16="http://schemas.microsoft.com/office/drawing/2014/main" id="{F50B5161-7100-4064-B19D-04D107516958}"/>
                </a:ext>
              </a:extLst>
            </p:cNvPr>
            <p:cNvSpPr>
              <a:spLocks noChangeShapeType="1"/>
            </p:cNvSpPr>
            <p:nvPr/>
          </p:nvSpPr>
          <p:spPr bwMode="auto">
            <a:xfrm>
              <a:off x="1776" y="2269"/>
              <a:ext cx="624" cy="0"/>
            </a:xfrm>
            <a:prstGeom prst="line">
              <a:avLst/>
            </a:prstGeom>
            <a:noFill/>
            <a:ln w="28575">
              <a:solidFill>
                <a:schemeClr val="tx1"/>
              </a:solidFill>
              <a:miter lim="800000"/>
              <a:headEnd/>
              <a:tailEnd/>
            </a:ln>
          </p:spPr>
          <p:txBody>
            <a:bodyPr wrap="none"/>
            <a:lstStyle/>
            <a:p>
              <a:pPr>
                <a:defRPr/>
              </a:pPr>
              <a:endParaRPr lang="en-US"/>
            </a:p>
          </p:txBody>
        </p:sp>
        <p:sp>
          <p:nvSpPr>
            <p:cNvPr id="51212" name="Oval 12">
              <a:extLst>
                <a:ext uri="{FF2B5EF4-FFF2-40B4-BE49-F238E27FC236}">
                  <a16:creationId xmlns:a16="http://schemas.microsoft.com/office/drawing/2014/main" id="{9DBF5B1B-6402-4B5B-9996-BB8827A28608}"/>
                </a:ext>
              </a:extLst>
            </p:cNvPr>
            <p:cNvSpPr>
              <a:spLocks noChangeAspect="1" noChangeArrowheads="1"/>
            </p:cNvSpPr>
            <p:nvPr/>
          </p:nvSpPr>
          <p:spPr bwMode="auto">
            <a:xfrm>
              <a:off x="1738" y="1597"/>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3" name="Oval 13">
              <a:extLst>
                <a:ext uri="{FF2B5EF4-FFF2-40B4-BE49-F238E27FC236}">
                  <a16:creationId xmlns:a16="http://schemas.microsoft.com/office/drawing/2014/main" id="{02C568FC-745A-4B62-8591-0470F72E5215}"/>
                </a:ext>
              </a:extLst>
            </p:cNvPr>
            <p:cNvSpPr>
              <a:spLocks noChangeAspect="1" noChangeArrowheads="1"/>
            </p:cNvSpPr>
            <p:nvPr/>
          </p:nvSpPr>
          <p:spPr bwMode="auto">
            <a:xfrm>
              <a:off x="1104" y="2221"/>
              <a:ext cx="86" cy="86"/>
            </a:xfrm>
            <a:prstGeom prst="ellipse">
              <a:avLst/>
            </a:prstGeom>
            <a:solidFill>
              <a:schemeClr val="tx1"/>
            </a:solidFill>
            <a:ln w="9525">
              <a:solidFill>
                <a:schemeClr val="tx1"/>
              </a:solidFill>
              <a:miter lim="800000"/>
              <a:headEnd/>
              <a:tailEnd/>
            </a:ln>
          </p:spPr>
          <p:txBody>
            <a:bodyPr wrap="none" anchor="ctr"/>
            <a:lstStyle/>
            <a:p>
              <a:pPr eaLnBrk="0" hangingPunct="0">
                <a:defRPr/>
              </a:pPr>
              <a:endParaRPr lang="en-US" sz="2400">
                <a:latin typeface="Book Antiqua" pitchFamily="18" charset="0"/>
              </a:endParaRPr>
            </a:p>
          </p:txBody>
        </p:sp>
        <p:sp>
          <p:nvSpPr>
            <p:cNvPr id="51214" name="Oval 14">
              <a:extLst>
                <a:ext uri="{FF2B5EF4-FFF2-40B4-BE49-F238E27FC236}">
                  <a16:creationId xmlns:a16="http://schemas.microsoft.com/office/drawing/2014/main" id="{51CAB579-B485-487D-A343-C203E1B946C1}"/>
                </a:ext>
              </a:extLst>
            </p:cNvPr>
            <p:cNvSpPr>
              <a:spLocks noChangeAspect="1" noChangeArrowheads="1"/>
            </p:cNvSpPr>
            <p:nvPr/>
          </p:nvSpPr>
          <p:spPr bwMode="auto">
            <a:xfrm>
              <a:off x="2362" y="2221"/>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5" name="Oval 15">
              <a:extLst>
                <a:ext uri="{FF2B5EF4-FFF2-40B4-BE49-F238E27FC236}">
                  <a16:creationId xmlns:a16="http://schemas.microsoft.com/office/drawing/2014/main" id="{B2C6E75D-5F9F-49C2-8FDC-18A8D9AB3576}"/>
                </a:ext>
              </a:extLst>
            </p:cNvPr>
            <p:cNvSpPr>
              <a:spLocks noChangeAspect="1" noChangeArrowheads="1"/>
            </p:cNvSpPr>
            <p:nvPr/>
          </p:nvSpPr>
          <p:spPr bwMode="auto">
            <a:xfrm>
              <a:off x="1738" y="2221"/>
              <a:ext cx="86" cy="86"/>
            </a:xfrm>
            <a:prstGeom prst="ellipse">
              <a:avLst/>
            </a:prstGeom>
            <a:solidFill>
              <a:schemeClr val="tx1"/>
            </a:solidFill>
            <a:ln w="9525">
              <a:solidFill>
                <a:schemeClr val="tx1"/>
              </a:solidFill>
              <a:miter lim="800000"/>
              <a:headEnd/>
              <a:tailEnd/>
            </a:ln>
          </p:spPr>
          <p:txBody>
            <a:bodyPr wrap="none" anchor="ctr"/>
            <a:lstStyle/>
            <a:p>
              <a:pPr eaLnBrk="0" hangingPunct="0">
                <a:defRPr/>
              </a:pPr>
              <a:endParaRPr lang="en-US" sz="2400">
                <a:latin typeface="Book Antiqua" pitchFamily="18" charset="0"/>
              </a:endParaRPr>
            </a:p>
          </p:txBody>
        </p:sp>
        <p:sp>
          <p:nvSpPr>
            <p:cNvPr id="51216" name="Oval 16">
              <a:extLst>
                <a:ext uri="{FF2B5EF4-FFF2-40B4-BE49-F238E27FC236}">
                  <a16:creationId xmlns:a16="http://schemas.microsoft.com/office/drawing/2014/main" id="{80819F61-1265-45B7-AF90-97DE29D26CC3}"/>
                </a:ext>
              </a:extLst>
            </p:cNvPr>
            <p:cNvSpPr>
              <a:spLocks noChangeAspect="1" noChangeArrowheads="1"/>
            </p:cNvSpPr>
            <p:nvPr/>
          </p:nvSpPr>
          <p:spPr bwMode="auto">
            <a:xfrm>
              <a:off x="3808" y="1546"/>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7" name="Oval 17">
              <a:extLst>
                <a:ext uri="{FF2B5EF4-FFF2-40B4-BE49-F238E27FC236}">
                  <a16:creationId xmlns:a16="http://schemas.microsoft.com/office/drawing/2014/main" id="{18A643CA-D946-418E-9078-22272DCD0D71}"/>
                </a:ext>
              </a:extLst>
            </p:cNvPr>
            <p:cNvSpPr>
              <a:spLocks noChangeAspect="1" noChangeArrowheads="1"/>
            </p:cNvSpPr>
            <p:nvPr/>
          </p:nvSpPr>
          <p:spPr bwMode="auto">
            <a:xfrm>
              <a:off x="3312" y="1882"/>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8" name="Oval 18">
              <a:extLst>
                <a:ext uri="{FF2B5EF4-FFF2-40B4-BE49-F238E27FC236}">
                  <a16:creationId xmlns:a16="http://schemas.microsoft.com/office/drawing/2014/main" id="{287B134F-97CF-4241-88D2-51E8C878C3DD}"/>
                </a:ext>
              </a:extLst>
            </p:cNvPr>
            <p:cNvSpPr>
              <a:spLocks noChangeAspect="1" noChangeArrowheads="1"/>
            </p:cNvSpPr>
            <p:nvPr/>
          </p:nvSpPr>
          <p:spPr bwMode="auto">
            <a:xfrm>
              <a:off x="3952" y="2221"/>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19" name="Oval 19">
              <a:extLst>
                <a:ext uri="{FF2B5EF4-FFF2-40B4-BE49-F238E27FC236}">
                  <a16:creationId xmlns:a16="http://schemas.microsoft.com/office/drawing/2014/main" id="{4E296E03-514A-4BE9-A47D-97876B7795DA}"/>
                </a:ext>
              </a:extLst>
            </p:cNvPr>
            <p:cNvSpPr>
              <a:spLocks noChangeAspect="1" noChangeArrowheads="1"/>
            </p:cNvSpPr>
            <p:nvPr/>
          </p:nvSpPr>
          <p:spPr bwMode="auto">
            <a:xfrm>
              <a:off x="4576" y="2029"/>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grpSp>
          <p:nvGrpSpPr>
            <p:cNvPr id="13332" name="Group 20">
              <a:extLst>
                <a:ext uri="{FF2B5EF4-FFF2-40B4-BE49-F238E27FC236}">
                  <a16:creationId xmlns:a16="http://schemas.microsoft.com/office/drawing/2014/main" id="{FF643FC3-25DC-4C13-802D-07281FB3E0D9}"/>
                </a:ext>
              </a:extLst>
            </p:cNvPr>
            <p:cNvGrpSpPr>
              <a:grpSpLocks/>
            </p:cNvGrpSpPr>
            <p:nvPr/>
          </p:nvGrpSpPr>
          <p:grpSpPr bwMode="auto">
            <a:xfrm>
              <a:off x="3328" y="1597"/>
              <a:ext cx="1392" cy="672"/>
              <a:chOff x="3120" y="1536"/>
              <a:chExt cx="1392" cy="672"/>
            </a:xfrm>
          </p:grpSpPr>
          <p:sp>
            <p:nvSpPr>
              <p:cNvPr id="51225" name="Line 21">
                <a:extLst>
                  <a:ext uri="{FF2B5EF4-FFF2-40B4-BE49-F238E27FC236}">
                    <a16:creationId xmlns:a16="http://schemas.microsoft.com/office/drawing/2014/main" id="{2B9A426F-B138-47E6-A132-A6509847DF13}"/>
                  </a:ext>
                </a:extLst>
              </p:cNvPr>
              <p:cNvSpPr>
                <a:spLocks noChangeShapeType="1"/>
              </p:cNvSpPr>
              <p:nvPr/>
            </p:nvSpPr>
            <p:spPr bwMode="auto">
              <a:xfrm flipV="1">
                <a:off x="3120" y="1536"/>
                <a:ext cx="528" cy="336"/>
              </a:xfrm>
              <a:prstGeom prst="line">
                <a:avLst/>
              </a:prstGeom>
              <a:noFill/>
              <a:ln w="28575">
                <a:solidFill>
                  <a:schemeClr val="tx1"/>
                </a:solidFill>
                <a:miter lim="800000"/>
                <a:headEnd/>
                <a:tailEnd/>
              </a:ln>
            </p:spPr>
            <p:txBody>
              <a:bodyPr wrap="none"/>
              <a:lstStyle/>
              <a:p>
                <a:pPr>
                  <a:defRPr/>
                </a:pPr>
                <a:endParaRPr lang="en-US"/>
              </a:p>
            </p:txBody>
          </p:sp>
          <p:sp>
            <p:nvSpPr>
              <p:cNvPr id="51226" name="Line 22">
                <a:extLst>
                  <a:ext uri="{FF2B5EF4-FFF2-40B4-BE49-F238E27FC236}">
                    <a16:creationId xmlns:a16="http://schemas.microsoft.com/office/drawing/2014/main" id="{5DFC679D-56C1-452F-850C-E56DA3C22E3D}"/>
                  </a:ext>
                </a:extLst>
              </p:cNvPr>
              <p:cNvSpPr>
                <a:spLocks noChangeShapeType="1"/>
              </p:cNvSpPr>
              <p:nvPr/>
            </p:nvSpPr>
            <p:spPr bwMode="auto">
              <a:xfrm flipV="1">
                <a:off x="3120" y="1584"/>
                <a:ext cx="1392" cy="288"/>
              </a:xfrm>
              <a:prstGeom prst="line">
                <a:avLst/>
              </a:prstGeom>
              <a:noFill/>
              <a:ln w="28575">
                <a:solidFill>
                  <a:schemeClr val="tx1"/>
                </a:solidFill>
                <a:miter lim="800000"/>
                <a:headEnd/>
                <a:tailEnd/>
              </a:ln>
            </p:spPr>
            <p:txBody>
              <a:bodyPr wrap="none"/>
              <a:lstStyle/>
              <a:p>
                <a:pPr>
                  <a:defRPr/>
                </a:pPr>
                <a:endParaRPr lang="en-US"/>
              </a:p>
            </p:txBody>
          </p:sp>
          <p:sp>
            <p:nvSpPr>
              <p:cNvPr id="51227" name="Line 23">
                <a:extLst>
                  <a:ext uri="{FF2B5EF4-FFF2-40B4-BE49-F238E27FC236}">
                    <a16:creationId xmlns:a16="http://schemas.microsoft.com/office/drawing/2014/main" id="{843D6B10-5602-4F37-9307-801847668FE0}"/>
                  </a:ext>
                </a:extLst>
              </p:cNvPr>
              <p:cNvSpPr>
                <a:spLocks noChangeShapeType="1"/>
              </p:cNvSpPr>
              <p:nvPr/>
            </p:nvSpPr>
            <p:spPr bwMode="auto">
              <a:xfrm>
                <a:off x="3648" y="1536"/>
                <a:ext cx="768" cy="480"/>
              </a:xfrm>
              <a:prstGeom prst="line">
                <a:avLst/>
              </a:prstGeom>
              <a:noFill/>
              <a:ln w="28575">
                <a:solidFill>
                  <a:schemeClr val="tx1"/>
                </a:solidFill>
                <a:miter lim="800000"/>
                <a:headEnd/>
                <a:tailEnd/>
              </a:ln>
            </p:spPr>
            <p:txBody>
              <a:bodyPr wrap="none"/>
              <a:lstStyle/>
              <a:p>
                <a:pPr>
                  <a:defRPr/>
                </a:pPr>
                <a:endParaRPr lang="en-US"/>
              </a:p>
            </p:txBody>
          </p:sp>
          <p:sp>
            <p:nvSpPr>
              <p:cNvPr id="51228" name="Line 24">
                <a:extLst>
                  <a:ext uri="{FF2B5EF4-FFF2-40B4-BE49-F238E27FC236}">
                    <a16:creationId xmlns:a16="http://schemas.microsoft.com/office/drawing/2014/main" id="{BB852919-883C-43B1-A8AB-3AE70ACF6A16}"/>
                  </a:ext>
                </a:extLst>
              </p:cNvPr>
              <p:cNvSpPr>
                <a:spLocks noChangeShapeType="1"/>
              </p:cNvSpPr>
              <p:nvPr/>
            </p:nvSpPr>
            <p:spPr bwMode="auto">
              <a:xfrm>
                <a:off x="3120" y="1872"/>
                <a:ext cx="672" cy="336"/>
              </a:xfrm>
              <a:prstGeom prst="line">
                <a:avLst/>
              </a:prstGeom>
              <a:noFill/>
              <a:ln w="28575">
                <a:solidFill>
                  <a:schemeClr val="tx1"/>
                </a:solidFill>
                <a:miter lim="800000"/>
                <a:headEnd/>
                <a:tailEnd/>
              </a:ln>
            </p:spPr>
            <p:txBody>
              <a:bodyPr wrap="none"/>
              <a:lstStyle/>
              <a:p>
                <a:pPr>
                  <a:defRPr/>
                </a:pPr>
                <a:endParaRPr lang="en-US"/>
              </a:p>
            </p:txBody>
          </p:sp>
          <p:sp>
            <p:nvSpPr>
              <p:cNvPr id="51229" name="Line 25">
                <a:extLst>
                  <a:ext uri="{FF2B5EF4-FFF2-40B4-BE49-F238E27FC236}">
                    <a16:creationId xmlns:a16="http://schemas.microsoft.com/office/drawing/2014/main" id="{F9E854A9-7FC5-45AD-BB56-AE0AF52CA0A9}"/>
                  </a:ext>
                </a:extLst>
              </p:cNvPr>
              <p:cNvSpPr>
                <a:spLocks noChangeShapeType="1"/>
              </p:cNvSpPr>
              <p:nvPr/>
            </p:nvSpPr>
            <p:spPr bwMode="auto">
              <a:xfrm flipV="1">
                <a:off x="3792" y="2016"/>
                <a:ext cx="624" cy="192"/>
              </a:xfrm>
              <a:prstGeom prst="line">
                <a:avLst/>
              </a:prstGeom>
              <a:noFill/>
              <a:ln w="28575">
                <a:solidFill>
                  <a:schemeClr val="tx1"/>
                </a:solidFill>
                <a:miter lim="800000"/>
                <a:headEnd/>
                <a:tailEnd/>
              </a:ln>
            </p:spPr>
            <p:txBody>
              <a:bodyPr wrap="none"/>
              <a:lstStyle/>
              <a:p>
                <a:pPr>
                  <a:defRPr/>
                </a:pPr>
                <a:endParaRPr lang="en-US"/>
              </a:p>
            </p:txBody>
          </p:sp>
          <p:sp>
            <p:nvSpPr>
              <p:cNvPr id="51230" name="Line 26">
                <a:extLst>
                  <a:ext uri="{FF2B5EF4-FFF2-40B4-BE49-F238E27FC236}">
                    <a16:creationId xmlns:a16="http://schemas.microsoft.com/office/drawing/2014/main" id="{5D9100FF-618F-488D-AA76-729EF11E1C18}"/>
                  </a:ext>
                </a:extLst>
              </p:cNvPr>
              <p:cNvSpPr>
                <a:spLocks noChangeShapeType="1"/>
              </p:cNvSpPr>
              <p:nvPr/>
            </p:nvSpPr>
            <p:spPr bwMode="auto">
              <a:xfrm flipH="1">
                <a:off x="4416" y="1584"/>
                <a:ext cx="96" cy="432"/>
              </a:xfrm>
              <a:prstGeom prst="line">
                <a:avLst/>
              </a:prstGeom>
              <a:noFill/>
              <a:ln w="28575">
                <a:solidFill>
                  <a:schemeClr val="tx1"/>
                </a:solidFill>
                <a:miter lim="800000"/>
                <a:headEnd/>
                <a:tailEnd/>
              </a:ln>
            </p:spPr>
            <p:txBody>
              <a:bodyPr wrap="none"/>
              <a:lstStyle/>
              <a:p>
                <a:pPr>
                  <a:defRPr/>
                </a:pPr>
                <a:endParaRPr lang="en-US"/>
              </a:p>
            </p:txBody>
          </p:sp>
          <p:sp>
            <p:nvSpPr>
              <p:cNvPr id="51231" name="Line 27">
                <a:extLst>
                  <a:ext uri="{FF2B5EF4-FFF2-40B4-BE49-F238E27FC236}">
                    <a16:creationId xmlns:a16="http://schemas.microsoft.com/office/drawing/2014/main" id="{A271BE33-9DE4-40E6-BAB1-CF15EA013424}"/>
                  </a:ext>
                </a:extLst>
              </p:cNvPr>
              <p:cNvSpPr>
                <a:spLocks noChangeShapeType="1"/>
              </p:cNvSpPr>
              <p:nvPr/>
            </p:nvSpPr>
            <p:spPr bwMode="auto">
              <a:xfrm>
                <a:off x="3648" y="1536"/>
                <a:ext cx="144" cy="672"/>
              </a:xfrm>
              <a:prstGeom prst="line">
                <a:avLst/>
              </a:prstGeom>
              <a:noFill/>
              <a:ln w="28575">
                <a:solidFill>
                  <a:schemeClr val="tx1"/>
                </a:solidFill>
                <a:miter lim="800000"/>
                <a:headEnd/>
                <a:tailEnd/>
              </a:ln>
            </p:spPr>
            <p:txBody>
              <a:bodyPr wrap="none"/>
              <a:lstStyle/>
              <a:p>
                <a:pPr>
                  <a:defRPr/>
                </a:pPr>
                <a:endParaRPr lang="en-US"/>
              </a:p>
            </p:txBody>
          </p:sp>
          <p:sp>
            <p:nvSpPr>
              <p:cNvPr id="51232" name="Line 28">
                <a:extLst>
                  <a:ext uri="{FF2B5EF4-FFF2-40B4-BE49-F238E27FC236}">
                    <a16:creationId xmlns:a16="http://schemas.microsoft.com/office/drawing/2014/main" id="{3658EC89-F264-496E-9291-17BD0FB553C8}"/>
                  </a:ext>
                </a:extLst>
              </p:cNvPr>
              <p:cNvSpPr>
                <a:spLocks noChangeShapeType="1"/>
              </p:cNvSpPr>
              <p:nvPr/>
            </p:nvSpPr>
            <p:spPr bwMode="auto">
              <a:xfrm>
                <a:off x="3120" y="1872"/>
                <a:ext cx="1296" cy="144"/>
              </a:xfrm>
              <a:prstGeom prst="line">
                <a:avLst/>
              </a:prstGeom>
              <a:noFill/>
              <a:ln w="28575">
                <a:solidFill>
                  <a:schemeClr val="tx1"/>
                </a:solidFill>
                <a:miter lim="800000"/>
                <a:headEnd/>
                <a:tailEnd/>
              </a:ln>
            </p:spPr>
            <p:txBody>
              <a:bodyPr wrap="none"/>
              <a:lstStyle/>
              <a:p>
                <a:pPr>
                  <a:defRPr/>
                </a:pPr>
                <a:endParaRPr lang="en-US"/>
              </a:p>
            </p:txBody>
          </p:sp>
        </p:grpSp>
        <p:sp>
          <p:nvSpPr>
            <p:cNvPr id="51221" name="Oval 29">
              <a:extLst>
                <a:ext uri="{FF2B5EF4-FFF2-40B4-BE49-F238E27FC236}">
                  <a16:creationId xmlns:a16="http://schemas.microsoft.com/office/drawing/2014/main" id="{DEAAF050-34C9-4081-B608-901C85D4422A}"/>
                </a:ext>
              </a:extLst>
            </p:cNvPr>
            <p:cNvSpPr>
              <a:spLocks noChangeAspect="1" noChangeArrowheads="1"/>
            </p:cNvSpPr>
            <p:nvPr/>
          </p:nvSpPr>
          <p:spPr bwMode="auto">
            <a:xfrm>
              <a:off x="4672" y="1594"/>
              <a:ext cx="86" cy="86"/>
            </a:xfrm>
            <a:prstGeom prst="ellipse">
              <a:avLst/>
            </a:prstGeom>
            <a:solidFill>
              <a:schemeClr val="tx1"/>
            </a:solidFill>
            <a:ln w="9525">
              <a:solidFill>
                <a:schemeClr val="tx1"/>
              </a:solidFill>
              <a:miter lim="800000"/>
              <a:headEnd/>
              <a:tailEnd/>
            </a:ln>
          </p:spPr>
          <p:txBody>
            <a:bodyPr wrap="none" anchor="ctr"/>
            <a:lstStyle/>
            <a:p>
              <a:pPr>
                <a:defRPr/>
              </a:pPr>
              <a:endParaRPr lang="en-US"/>
            </a:p>
          </p:txBody>
        </p:sp>
        <p:sp>
          <p:nvSpPr>
            <p:cNvPr id="51222" name="Text Box 30">
              <a:extLst>
                <a:ext uri="{FF2B5EF4-FFF2-40B4-BE49-F238E27FC236}">
                  <a16:creationId xmlns:a16="http://schemas.microsoft.com/office/drawing/2014/main" id="{EE7C72C9-19EB-4DBB-B686-9B32A9A93EFC}"/>
                </a:ext>
              </a:extLst>
            </p:cNvPr>
            <p:cNvSpPr txBox="1">
              <a:spLocks noChangeArrowheads="1"/>
            </p:cNvSpPr>
            <p:nvPr/>
          </p:nvSpPr>
          <p:spPr bwMode="auto">
            <a:xfrm>
              <a:off x="1152" y="2544"/>
              <a:ext cx="2905" cy="327"/>
            </a:xfrm>
            <a:prstGeom prst="rect">
              <a:avLst/>
            </a:prstGeom>
            <a:noFill/>
            <a:ln w="9525">
              <a:noFill/>
              <a:miter lim="800000"/>
              <a:headEnd/>
              <a:tailEnd/>
            </a:ln>
          </p:spPr>
          <p:txBody>
            <a:bodyPr>
              <a:spAutoFit/>
            </a:bodyPr>
            <a:lstStyle/>
            <a:p>
              <a:pPr eaLnBrk="0" hangingPunct="0">
                <a:spcBef>
                  <a:spcPct val="50000"/>
                </a:spcBef>
                <a:defRPr/>
              </a:pPr>
              <a:r>
                <a:rPr lang="en-US" i="1" dirty="0">
                  <a:solidFill>
                    <a:schemeClr val="tx2"/>
                  </a:solidFill>
                  <a:latin typeface="Bookman Old Style" pitchFamily="18" charset="0"/>
                </a:rPr>
                <a:t>G                               H</a:t>
              </a:r>
            </a:p>
          </p:txBody>
        </p:sp>
        <p:sp>
          <p:nvSpPr>
            <p:cNvPr id="51223" name="Text Box 31">
              <a:extLst>
                <a:ext uri="{FF2B5EF4-FFF2-40B4-BE49-F238E27FC236}">
                  <a16:creationId xmlns:a16="http://schemas.microsoft.com/office/drawing/2014/main" id="{FFB93030-67CB-4C19-B1F6-ED56A7874796}"/>
                </a:ext>
              </a:extLst>
            </p:cNvPr>
            <p:cNvSpPr txBox="1">
              <a:spLocks noChangeArrowheads="1"/>
            </p:cNvSpPr>
            <p:nvPr/>
          </p:nvSpPr>
          <p:spPr bwMode="auto">
            <a:xfrm>
              <a:off x="758" y="1400"/>
              <a:ext cx="2075" cy="1408"/>
            </a:xfrm>
            <a:prstGeom prst="rect">
              <a:avLst/>
            </a:prstGeom>
            <a:noFill/>
            <a:ln w="9525">
              <a:noFill/>
              <a:miter lim="800000"/>
              <a:headEnd/>
              <a:tailEnd/>
            </a:ln>
          </p:spPr>
          <p:txBody>
            <a:bodyPr>
              <a:spAutoFit/>
            </a:bodyPr>
            <a:lstStyle/>
            <a:p>
              <a:pPr eaLnBrk="0" hangingPunct="0">
                <a:defRPr/>
              </a:pPr>
              <a:r>
                <a:rPr lang="en-US" sz="2400" i="1" dirty="0">
                  <a:solidFill>
                    <a:schemeClr val="tx2"/>
                  </a:solidFill>
                  <a:latin typeface="Bookman Old Style" pitchFamily="18" charset="0"/>
                </a:rPr>
                <a:t> u</a:t>
              </a:r>
              <a:r>
                <a:rPr lang="en-US" sz="2400" baseline="-25000" dirty="0">
                  <a:solidFill>
                    <a:schemeClr val="tx2"/>
                  </a:solidFill>
                  <a:latin typeface="Bookman Old Style" pitchFamily="18" charset="0"/>
                </a:rPr>
                <a:t>1</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2</a:t>
              </a: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r>
                <a:rPr lang="en-US" sz="2400" i="1" dirty="0">
                  <a:solidFill>
                    <a:schemeClr val="tx2"/>
                  </a:solidFill>
                  <a:latin typeface="Bookman Old Style" pitchFamily="18" charset="0"/>
                </a:rPr>
                <a:t> u</a:t>
              </a:r>
              <a:r>
                <a:rPr lang="en-US" sz="2400" baseline="-25000" dirty="0">
                  <a:solidFill>
                    <a:schemeClr val="tx2"/>
                  </a:solidFill>
                  <a:latin typeface="Bookman Old Style" pitchFamily="18" charset="0"/>
                </a:rPr>
                <a:t>5</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3 </a:t>
              </a: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u</a:t>
              </a:r>
              <a:r>
                <a:rPr lang="en-US" sz="2400" baseline="-25000" dirty="0">
                  <a:solidFill>
                    <a:schemeClr val="tx2"/>
                  </a:solidFill>
                  <a:latin typeface="Bookman Old Style" pitchFamily="18" charset="0"/>
                </a:rPr>
                <a:t>4</a:t>
              </a:r>
              <a:endParaRPr lang="en-US" sz="2400" dirty="0">
                <a:solidFill>
                  <a:schemeClr val="tx2"/>
                </a:solidFill>
                <a:latin typeface="Bookman Old Style" pitchFamily="18" charset="0"/>
              </a:endParaRPr>
            </a:p>
          </p:txBody>
        </p:sp>
        <p:sp>
          <p:nvSpPr>
            <p:cNvPr id="51224" name="Text Box 32">
              <a:extLst>
                <a:ext uri="{FF2B5EF4-FFF2-40B4-BE49-F238E27FC236}">
                  <a16:creationId xmlns:a16="http://schemas.microsoft.com/office/drawing/2014/main" id="{5BAE51D0-CBA4-40B8-9285-72926E59413F}"/>
                </a:ext>
              </a:extLst>
            </p:cNvPr>
            <p:cNvSpPr txBox="1">
              <a:spLocks noChangeArrowheads="1"/>
            </p:cNvSpPr>
            <p:nvPr/>
          </p:nvSpPr>
          <p:spPr bwMode="auto">
            <a:xfrm>
              <a:off x="3030" y="1352"/>
              <a:ext cx="2068" cy="1208"/>
            </a:xfrm>
            <a:prstGeom prst="rect">
              <a:avLst/>
            </a:prstGeom>
            <a:noFill/>
            <a:ln w="9525">
              <a:noFill/>
              <a:miter lim="800000"/>
              <a:headEnd/>
              <a:tailEnd/>
            </a:ln>
          </p:spPr>
          <p:txBody>
            <a:bodyPr wrap="none">
              <a:spAutoFit/>
            </a:bodyPr>
            <a:lstStyle/>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1</a:t>
              </a: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2</a:t>
              </a:r>
              <a:endParaRPr lang="en-US" sz="2400" dirty="0">
                <a:solidFill>
                  <a:schemeClr val="tx2"/>
                </a:solidFill>
                <a:latin typeface="Bookman Old Style" pitchFamily="18" charset="0"/>
              </a:endParaRPr>
            </a:p>
            <a:p>
              <a:pPr eaLnBrk="0" hangingPunct="0">
                <a:defRPr/>
              </a:pP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5</a:t>
              </a: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3 </a:t>
              </a:r>
              <a:endParaRPr lang="en-US" sz="2400" dirty="0">
                <a:solidFill>
                  <a:schemeClr val="tx2"/>
                </a:solidFill>
                <a:latin typeface="Bookman Old Style" pitchFamily="18" charset="0"/>
              </a:endParaRPr>
            </a:p>
            <a:p>
              <a:pPr eaLnBrk="0" hangingPunct="0">
                <a:defRPr/>
              </a:pPr>
              <a:endParaRPr lang="en-US" sz="2400" dirty="0">
                <a:solidFill>
                  <a:schemeClr val="tx2"/>
                </a:solidFill>
                <a:latin typeface="Bookman Old Style" pitchFamily="18" charset="0"/>
              </a:endParaRPr>
            </a:p>
            <a:p>
              <a:pPr eaLnBrk="0" hangingPunct="0">
                <a:defRPr/>
              </a:pPr>
              <a:r>
                <a:rPr lang="en-US" sz="2400" dirty="0">
                  <a:solidFill>
                    <a:schemeClr val="tx2"/>
                  </a:solidFill>
                  <a:latin typeface="Bookman Old Style" pitchFamily="18" charset="0"/>
                </a:rPr>
                <a:t>                 </a:t>
              </a:r>
              <a:r>
                <a:rPr lang="en-US" sz="2400" i="1" dirty="0">
                  <a:solidFill>
                    <a:schemeClr val="tx2"/>
                  </a:solidFill>
                  <a:latin typeface="Bookman Old Style" pitchFamily="18" charset="0"/>
                </a:rPr>
                <a:t>v</a:t>
              </a:r>
              <a:r>
                <a:rPr lang="en-US" sz="2400" baseline="-25000" dirty="0">
                  <a:solidFill>
                    <a:schemeClr val="tx2"/>
                  </a:solidFill>
                  <a:latin typeface="Bookman Old Style" pitchFamily="18" charset="0"/>
                </a:rPr>
                <a:t>4</a:t>
              </a:r>
              <a:endParaRPr lang="en-US" sz="2400" dirty="0">
                <a:solidFill>
                  <a:schemeClr val="tx2"/>
                </a:solidFill>
                <a:latin typeface="Bookman Old Style"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 calcmode="lin" valueType="num">
                                      <p:cBhvr additive="base">
                                        <p:cTn id="7" dur="500" fill="hold"/>
                                        <p:tgtEl>
                                          <p:spTgt spid="54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6">
                                            <p:txEl>
                                              <p:pRg st="1" end="1"/>
                                            </p:txEl>
                                          </p:spTgt>
                                        </p:tgtEl>
                                        <p:attrNameLst>
                                          <p:attrName>style.visibility</p:attrName>
                                        </p:attrNameLst>
                                      </p:cBhvr>
                                      <p:to>
                                        <p:strVal val="visible"/>
                                      </p:to>
                                    </p:set>
                                    <p:anim calcmode="lin" valueType="num">
                                      <p:cBhvr additive="base">
                                        <p:cTn id="13" dur="500" fill="hold"/>
                                        <p:tgtEl>
                                          <p:spTgt spid="54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6">
                                            <p:txEl>
                                              <p:pRg st="2" end="2"/>
                                            </p:txEl>
                                          </p:spTgt>
                                        </p:tgtEl>
                                        <p:attrNameLst>
                                          <p:attrName>style.visibility</p:attrName>
                                        </p:attrNameLst>
                                      </p:cBhvr>
                                      <p:to>
                                        <p:strVal val="visible"/>
                                      </p:to>
                                    </p:set>
                                    <p:anim calcmode="lin" valueType="num">
                                      <p:cBhvr additive="base">
                                        <p:cTn id="19" dur="500" fill="hold"/>
                                        <p:tgtEl>
                                          <p:spTgt spid="54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C3553E5-94EF-4C08-B55C-3AAC601D2381}"/>
              </a:ext>
            </a:extLst>
          </p:cNvPr>
          <p:cNvSpPr>
            <a:spLocks noGrp="1" noChangeArrowheads="1"/>
          </p:cNvSpPr>
          <p:nvPr>
            <p:ph type="title"/>
          </p:nvPr>
        </p:nvSpPr>
        <p:spPr>
          <a:xfrm>
            <a:off x="457200" y="152400"/>
            <a:ext cx="8229600" cy="914400"/>
          </a:xfrm>
        </p:spPr>
        <p:txBody>
          <a:bodyPr/>
          <a:lstStyle/>
          <a:p>
            <a:pPr eaLnBrk="1" hangingPunct="1">
              <a:defRPr/>
            </a:pPr>
            <a:r>
              <a:rPr lang="en-US">
                <a:latin typeface="Times New Roman" pitchFamily="18" charset="0"/>
              </a:rPr>
              <a:t>Example (Cont.)</a:t>
            </a:r>
          </a:p>
        </p:txBody>
      </p:sp>
      <p:sp>
        <p:nvSpPr>
          <p:cNvPr id="171011" name="Text Box 3">
            <a:extLst>
              <a:ext uri="{FF2B5EF4-FFF2-40B4-BE49-F238E27FC236}">
                <a16:creationId xmlns:a16="http://schemas.microsoft.com/office/drawing/2014/main" id="{D39F2E92-1EAD-442C-BF9E-E0F29358EC4A}"/>
              </a:ext>
            </a:extLst>
          </p:cNvPr>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171012" name="Text Box 4">
            <a:extLst>
              <a:ext uri="{FF2B5EF4-FFF2-40B4-BE49-F238E27FC236}">
                <a16:creationId xmlns:a16="http://schemas.microsoft.com/office/drawing/2014/main" id="{95EABC2F-E224-42D5-A9F9-FE9D4F9A0B6D}"/>
              </a:ext>
            </a:extLst>
          </p:cNvPr>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171013" name="Line 5">
            <a:extLst>
              <a:ext uri="{FF2B5EF4-FFF2-40B4-BE49-F238E27FC236}">
                <a16:creationId xmlns:a16="http://schemas.microsoft.com/office/drawing/2014/main" id="{11C7FF30-D914-48AE-AC8D-0A945E1376A7}"/>
              </a:ext>
            </a:extLst>
          </p:cNvPr>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171014" name="Rectangle 6">
            <a:extLst>
              <a:ext uri="{FF2B5EF4-FFF2-40B4-BE49-F238E27FC236}">
                <a16:creationId xmlns:a16="http://schemas.microsoft.com/office/drawing/2014/main" id="{3EB3C026-82E1-41FB-A18C-7819D75B2C35}"/>
              </a:ext>
            </a:extLst>
          </p:cNvPr>
          <p:cNvSpPr>
            <a:spLocks noChangeArrowheads="1"/>
          </p:cNvSpPr>
          <p:nvPr/>
        </p:nvSpPr>
        <p:spPr bwMode="auto">
          <a:xfrm>
            <a:off x="0" y="4876800"/>
            <a:ext cx="8991600" cy="1714500"/>
          </a:xfrm>
          <a:prstGeom prst="rect">
            <a:avLst/>
          </a:prstGeom>
          <a:noFill/>
          <a:ln w="12700">
            <a:noFill/>
            <a:miter lim="800000"/>
            <a:headEnd/>
            <a:tailEnd/>
          </a:ln>
        </p:spPr>
        <p:txBody>
          <a:bodyPr lIns="0" tIns="44450" rIns="0" bIns="44450"/>
          <a:lstStyle/>
          <a:p>
            <a:pPr marL="742950" lvl="1" indent="-285750">
              <a:buFontTx/>
              <a:buChar char="–"/>
              <a:defRPr/>
            </a:pPr>
            <a:r>
              <a:rPr lang="en-US" sz="3200">
                <a:latin typeface="Times New Roman" pitchFamily="18" charset="0"/>
              </a:rPr>
              <a:t>G and H don’t appear to be isomorphic. </a:t>
            </a:r>
          </a:p>
          <a:p>
            <a:pPr marL="742950" lvl="1" indent="-285750">
              <a:buFontTx/>
              <a:buChar char="–"/>
              <a:defRPr/>
            </a:pPr>
            <a:r>
              <a:rPr lang="en-US" sz="3200">
                <a:latin typeface="Times New Roman" pitchFamily="18" charset="0"/>
              </a:rPr>
              <a:t>However, we haven’t tried mapping vertices from G onto H yet.  </a:t>
            </a:r>
            <a:endParaRPr lang="en-US"/>
          </a:p>
        </p:txBody>
      </p:sp>
      <p:sp>
        <p:nvSpPr>
          <p:cNvPr id="171015" name="Text Box 7">
            <a:extLst>
              <a:ext uri="{FF2B5EF4-FFF2-40B4-BE49-F238E27FC236}">
                <a16:creationId xmlns:a16="http://schemas.microsoft.com/office/drawing/2014/main" id="{17EBF900-6A05-4B5C-8CEB-D9E12644218F}"/>
              </a:ext>
            </a:extLst>
          </p:cNvPr>
          <p:cNvSpPr txBox="1">
            <a:spLocks noChangeArrowheads="1"/>
          </p:cNvSpPr>
          <p:nvPr/>
        </p:nvSpPr>
        <p:spPr bwMode="auto">
          <a:xfrm>
            <a:off x="6324600" y="2220913"/>
            <a:ext cx="21399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latin typeface="Book Antiqua" pitchFamily="18" charset="0"/>
            </a:endParaRPr>
          </a:p>
        </p:txBody>
      </p:sp>
      <p:sp>
        <p:nvSpPr>
          <p:cNvPr id="52232" name="Text Box 8">
            <a:extLst>
              <a:ext uri="{FF2B5EF4-FFF2-40B4-BE49-F238E27FC236}">
                <a16:creationId xmlns:a16="http://schemas.microsoft.com/office/drawing/2014/main" id="{49397824-011C-4737-BA26-96E23ECB0B9B}"/>
              </a:ext>
            </a:extLst>
          </p:cNvPr>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 </a:t>
            </a:r>
            <a:r>
              <a:rPr lang="en-US" sz="3200">
                <a:latin typeface="Times New Roman" pitchFamily="18" charset="0"/>
                <a:sym typeface="Symbol" pitchFamily="18" charset="2"/>
              </a:rPr>
              <a:t> G?</a:t>
            </a:r>
            <a:r>
              <a:rPr lang="en-US" sz="3200">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0-#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2"/>
                                        </p:tgtEl>
                                        <p:attrNameLst>
                                          <p:attrName>style.visibility</p:attrName>
                                        </p:attrNameLst>
                                      </p:cBhvr>
                                      <p:to>
                                        <p:strVal val="visible"/>
                                      </p:to>
                                    </p:set>
                                    <p:anim calcmode="lin" valueType="num">
                                      <p:cBhvr additive="base">
                                        <p:cTn id="13" dur="500" fill="hold"/>
                                        <p:tgtEl>
                                          <p:spTgt spid="171012"/>
                                        </p:tgtEl>
                                        <p:attrNameLst>
                                          <p:attrName>ppt_x</p:attrName>
                                        </p:attrNameLst>
                                      </p:cBhvr>
                                      <p:tavLst>
                                        <p:tav tm="0">
                                          <p:val>
                                            <p:strVal val="0-#ppt_w/2"/>
                                          </p:val>
                                        </p:tav>
                                        <p:tav tm="100000">
                                          <p:val>
                                            <p:strVal val="#ppt_x"/>
                                          </p:val>
                                        </p:tav>
                                      </p:tavLst>
                                    </p:anim>
                                    <p:anim calcmode="lin" valueType="num">
                                      <p:cBhvr additive="base">
                                        <p:cTn id="14"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71013"/>
                                        </p:tgtEl>
                                        <p:attrNameLst>
                                          <p:attrName>style.visibility</p:attrName>
                                        </p:attrNameLst>
                                      </p:cBhvr>
                                      <p:to>
                                        <p:strVal val="visible"/>
                                      </p:to>
                                    </p:set>
                                    <p:animEffect transition="in" filter="wipe(up)">
                                      <p:cBhvr>
                                        <p:cTn id="19" dur="500"/>
                                        <p:tgtEl>
                                          <p:spTgt spid="1710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1015"/>
                                        </p:tgtEl>
                                        <p:attrNameLst>
                                          <p:attrName>style.visibility</p:attrName>
                                        </p:attrNameLst>
                                      </p:cBhvr>
                                      <p:to>
                                        <p:strVal val="visible"/>
                                      </p:to>
                                    </p:set>
                                    <p:anim calcmode="lin" valueType="num">
                                      <p:cBhvr additive="base">
                                        <p:cTn id="24" dur="500" fill="hold"/>
                                        <p:tgtEl>
                                          <p:spTgt spid="171015"/>
                                        </p:tgtEl>
                                        <p:attrNameLst>
                                          <p:attrName>ppt_x</p:attrName>
                                        </p:attrNameLst>
                                      </p:cBhvr>
                                      <p:tavLst>
                                        <p:tav tm="0">
                                          <p:val>
                                            <p:strVal val="0-#ppt_w/2"/>
                                          </p:val>
                                        </p:tav>
                                        <p:tav tm="100000">
                                          <p:val>
                                            <p:strVal val="#ppt_x"/>
                                          </p:val>
                                        </p:tav>
                                      </p:tavLst>
                                    </p:anim>
                                    <p:anim calcmode="lin" valueType="num">
                                      <p:cBhvr additive="base">
                                        <p:cTn id="25"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1014"/>
                                        </p:tgtEl>
                                        <p:attrNameLst>
                                          <p:attrName>style.visibility</p:attrName>
                                        </p:attrNameLst>
                                      </p:cBhvr>
                                      <p:to>
                                        <p:strVal val="visible"/>
                                      </p:to>
                                    </p:set>
                                    <p:anim calcmode="lin" valueType="num">
                                      <p:cBhvr additive="base">
                                        <p:cTn id="30" dur="500" fill="hold"/>
                                        <p:tgtEl>
                                          <p:spTgt spid="171014"/>
                                        </p:tgtEl>
                                        <p:attrNameLst>
                                          <p:attrName>ppt_x</p:attrName>
                                        </p:attrNameLst>
                                      </p:cBhvr>
                                      <p:tavLst>
                                        <p:tav tm="0">
                                          <p:val>
                                            <p:strVal val="0-#ppt_w/2"/>
                                          </p:val>
                                        </p:tav>
                                        <p:tav tm="100000">
                                          <p:val>
                                            <p:strVal val="#ppt_x"/>
                                          </p:val>
                                        </p:tav>
                                      </p:tavLst>
                                    </p:anim>
                                    <p:anim calcmode="lin" valueType="num">
                                      <p:cBhvr additive="base">
                                        <p:cTn id="31" dur="500" fill="hold"/>
                                        <p:tgtEl>
                                          <p:spTgt spid="171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4" grpId="0" autoUpdateAnimBg="0"/>
      <p:bldP spid="17101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533401"/>
            <a:ext cx="7886700" cy="685800"/>
          </a:xfrm>
        </p:spPr>
        <p:txBody>
          <a:bodyPr>
            <a:normAutofit/>
          </a:bodyPr>
          <a:lstStyle/>
          <a:p>
            <a:pPr algn="ctr" eaLnBrk="1" hangingPunct="1">
              <a:defRPr/>
            </a:pPr>
            <a:r>
              <a:rPr lang="en-US" sz="2100" u="sng"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lnSpcReduction="10000"/>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eaLnBrk="1" hangingPunct="1">
              <a:buFont typeface="Arial" pitchFamily="34" charset="0"/>
              <a:buNone/>
              <a:defRPr/>
            </a:pPr>
            <a:r>
              <a:rPr lang="en-US" sz="1275" b="1" dirty="0">
                <a:latin typeface="Times New Roman" pitchFamily="18" charset="0"/>
                <a:cs typeface="Times New Roman" pitchFamily="18" charset="0"/>
              </a:rPr>
              <a:t>UNIT-I (15h)</a:t>
            </a:r>
            <a:endParaRPr lang="en-US" sz="1350" b="1" dirty="0">
              <a:solidFill>
                <a:srgbClr val="000000"/>
              </a:solidFill>
              <a:latin typeface="Times New Roman"/>
              <a:cs typeface="Times New Roman" pitchFamily="18" charset="0"/>
            </a:endParaRPr>
          </a:p>
          <a:p>
            <a:pPr algn="ctr" eaLnBrk="1" hangingPunct="1">
              <a:buFont typeface="Arial" pitchFamily="34" charset="0"/>
              <a:buNone/>
              <a:defRPr/>
            </a:pPr>
            <a:r>
              <a:rPr lang="en-US" sz="1350" b="1" dirty="0">
                <a:solidFill>
                  <a:srgbClr val="000000"/>
                </a:solidFill>
                <a:latin typeface="Times New Roman"/>
                <a:ea typeface="Tahoma" panose="020B0604030504040204" pitchFamily="34" charset="0"/>
              </a:rPr>
              <a:t>Introduction to Basic Data Structures</a:t>
            </a:r>
            <a:r>
              <a:rPr lang="en-US" sz="1350" dirty="0">
                <a:solidFill>
                  <a:srgbClr val="000000"/>
                </a:solidFill>
                <a:latin typeface="Times New Roman"/>
                <a:ea typeface="Tahoma" panose="020B0604030504040204" pitchFamily="34" charset="0"/>
              </a:rPr>
              <a:t>: Importance and need of good data structures and algorithms, Introduction to linear and non-linear data structure and its importance,</a:t>
            </a:r>
            <a:r>
              <a:rPr lang="en-US" sz="1350" b="1" dirty="0">
                <a:latin typeface="Times New Roman"/>
                <a:ea typeface="Tahoma" panose="020B0604030504040204" pitchFamily="34" charset="0"/>
              </a:rPr>
              <a:t> </a:t>
            </a:r>
            <a:r>
              <a:rPr lang="en-IN" sz="1350" dirty="0">
                <a:solidFill>
                  <a:srgbClr val="000000"/>
                </a:solidFill>
                <a:latin typeface="Times New Roman"/>
                <a:ea typeface="Tahoma" panose="020B0604030504040204" pitchFamily="34" charset="0"/>
              </a:rPr>
              <a:t>Algorithms Complexity and Analysis</a:t>
            </a:r>
            <a:r>
              <a:rPr lang="en-US" sz="1350" dirty="0">
                <a:solidFill>
                  <a:srgbClr val="000000"/>
                </a:solidFill>
                <a:latin typeface="Times New Roman"/>
                <a:ea typeface="Tahoma" panose="020B0604030504040204" pitchFamily="34" charset="0"/>
              </a:rPr>
              <a:t>.                [3]</a:t>
            </a:r>
            <a:endParaRPr lang="en-US" sz="1350" dirty="0"/>
          </a:p>
          <a:p>
            <a:pPr algn="just">
              <a:buNone/>
            </a:pPr>
            <a:r>
              <a:rPr lang="en-IN" sz="1350" b="1" dirty="0">
                <a:latin typeface="Times New Roman"/>
                <a:ea typeface="Tahoma" panose="020B0604030504040204" pitchFamily="34" charset="0"/>
              </a:rPr>
              <a:t>Linear and Non –Linear Data Structures : </a:t>
            </a:r>
            <a:r>
              <a:rPr lang="en-IN" sz="1350" dirty="0">
                <a:latin typeface="Times New Roman"/>
                <a:ea typeface="Tahoma" panose="020B0604030504040204" pitchFamily="34" charset="0"/>
              </a:rPr>
              <a:t>Arrays , Link Lists, Queues , Trees and related algorithms              [6]</a:t>
            </a:r>
            <a:endParaRPr lang="en-US" sz="1350" dirty="0"/>
          </a:p>
          <a:p>
            <a:pPr>
              <a:buNone/>
            </a:pPr>
            <a:r>
              <a:rPr lang="en-IN" sz="1350" b="1" dirty="0">
                <a:latin typeface="Times New Roman"/>
                <a:ea typeface="Tahoma" panose="020B0604030504040204" pitchFamily="34" charset="0"/>
              </a:rPr>
              <a:t>Advanced Data Structures: </a:t>
            </a:r>
            <a:r>
              <a:rPr lang="en-US" sz="1350" dirty="0">
                <a:latin typeface="Times New Roman"/>
              </a:rPr>
              <a:t>AVL Trees (Insertion , Deletion , Searching), Red-Black Trees, B-trees, </a:t>
            </a:r>
            <a:r>
              <a:rPr lang="en-US" sz="1350" dirty="0" err="1">
                <a:latin typeface="Times New Roman"/>
              </a:rPr>
              <a:t>B+trees</a:t>
            </a:r>
            <a:r>
              <a:rPr lang="en-US" sz="1350" dirty="0">
                <a:latin typeface="Times New Roman"/>
              </a:rPr>
              <a:t>, Heaps. Data structure for disjoint sets, Augmented data structures. </a:t>
            </a:r>
            <a:r>
              <a:rPr lang="en-IN" sz="1350" dirty="0">
                <a:latin typeface="Times New Roman"/>
              </a:rPr>
              <a:t>                                                                 </a:t>
            </a:r>
            <a:r>
              <a:rPr lang="en-US" sz="1350" dirty="0">
                <a:solidFill>
                  <a:srgbClr val="000000"/>
                </a:solidFill>
                <a:latin typeface="Times New Roman"/>
                <a:ea typeface="Tahoma" panose="020B0604030504040204" pitchFamily="34" charset="0"/>
              </a:rPr>
              <a:t>[6]</a:t>
            </a:r>
            <a:endParaRPr lang="en-US" sz="1350" dirty="0"/>
          </a:p>
          <a:p>
            <a:pPr algn="just">
              <a:buNone/>
            </a:pPr>
            <a:r>
              <a:rPr lang="en-US" sz="1350" dirty="0">
                <a:solidFill>
                  <a:srgbClr val="000000"/>
                </a:solidFill>
                <a:latin typeface="Times New Roman"/>
                <a:ea typeface="Tahoma" panose="020B0604030504040204" pitchFamily="34" charset="0"/>
              </a:rPr>
              <a:t> </a:t>
            </a:r>
            <a:endParaRPr lang="en-US" sz="1350" dirty="0"/>
          </a:p>
          <a:p>
            <a:pPr algn="ctr">
              <a:buNone/>
            </a:pPr>
            <a:r>
              <a:rPr lang="en-US" sz="1350" b="1" dirty="0">
                <a:latin typeface="Times New Roman" pitchFamily="18" charset="0"/>
                <a:cs typeface="Times New Roman" pitchFamily="18" charset="0"/>
              </a:rPr>
              <a:t>UNIT-II </a:t>
            </a:r>
            <a:r>
              <a:rPr lang="en-US" sz="1400" b="1" dirty="0">
                <a:latin typeface="Times New Roman" pitchFamily="18" charset="0"/>
                <a:cs typeface="Times New Roman" pitchFamily="18" charset="0"/>
              </a:rPr>
              <a:t>(15h)</a:t>
            </a:r>
            <a:endParaRPr lang="en-US" sz="1350" b="1" dirty="0">
              <a:latin typeface="Times New Roman" pitchFamily="18" charset="0"/>
              <a:cs typeface="Times New Roman" pitchFamily="18" charset="0"/>
            </a:endParaRPr>
          </a:p>
          <a:p>
            <a:pPr algn="just">
              <a:buNone/>
            </a:pPr>
            <a:r>
              <a:rPr lang="en-IN" sz="1350" b="1" dirty="0">
                <a:latin typeface="Times New Roman"/>
                <a:ea typeface="Tahoma" panose="020B0604030504040204" pitchFamily="34" charset="0"/>
              </a:rPr>
              <a:t>Searching and Sorting :</a:t>
            </a:r>
            <a:r>
              <a:rPr lang="en-IN" sz="1350" dirty="0">
                <a:latin typeface="Times New Roman"/>
                <a:ea typeface="Tahoma" panose="020B0604030504040204" pitchFamily="34" charset="0"/>
              </a:rPr>
              <a:t> Internal and External Sorting algorithms: Linear Search, Binary Search, Bubble Sort, Selection Sort, Insertion Sort, Shell Sort, Quick Sort, Heap Sort, Merge Sort, Counting Sort, Radix Sort and analysis of their complexities and Hashing 		                                                                         </a:t>
            </a:r>
            <a:r>
              <a:rPr lang="en-US" sz="1350" dirty="0">
                <a:solidFill>
                  <a:srgbClr val="000000"/>
                </a:solidFill>
                <a:latin typeface="Times New Roman"/>
                <a:ea typeface="Tahoma" panose="020B0604030504040204" pitchFamily="34" charset="0"/>
              </a:rPr>
              <a:t>[4]</a:t>
            </a:r>
            <a:endParaRPr lang="en-US" sz="1350" dirty="0"/>
          </a:p>
          <a:p>
            <a:pPr algn="just">
              <a:buNone/>
            </a:pPr>
            <a:r>
              <a:rPr lang="en-IN" sz="1350" b="1" dirty="0">
                <a:latin typeface="Times New Roman"/>
                <a:ea typeface="Tahoma" panose="020B0604030504040204" pitchFamily="34" charset="0"/>
              </a:rPr>
              <a:t> Graphs &amp; Algorithms:</a:t>
            </a:r>
            <a:r>
              <a:rPr lang="en-IN" sz="1350" dirty="0">
                <a:latin typeface="Times New Roman"/>
                <a:ea typeface="Tahoma" panose="020B0604030504040204" pitchFamily="34" charset="0"/>
              </a:rPr>
              <a:t> </a:t>
            </a:r>
            <a:r>
              <a:rPr lang="en-IN" sz="1350" dirty="0">
                <a:latin typeface="Times New Roman"/>
              </a:rPr>
              <a:t>Representation, Type of Graphs, Depth- and breadth-first traversals, Planar graphs, isomorphism, graph </a:t>
            </a:r>
            <a:r>
              <a:rPr lang="en-IN" sz="1350" dirty="0" err="1">
                <a:latin typeface="Times New Roman"/>
              </a:rPr>
              <a:t>coloring</a:t>
            </a:r>
            <a:r>
              <a:rPr lang="en-IN" sz="1350" dirty="0">
                <a:latin typeface="Times New Roman"/>
              </a:rPr>
              <a:t>, covering and partition, Minimum Spanning Tree: Prim’s and Kruskal’s algorithms.  </a:t>
            </a:r>
            <a:r>
              <a:rPr lang="en-IN" sz="1350" dirty="0">
                <a:latin typeface="Times New Roman"/>
                <a:ea typeface="Tahoma" panose="020B0604030504040204" pitchFamily="34" charset="0"/>
              </a:rPr>
              <a:t>	                                                                                                                                         [6]</a:t>
            </a:r>
            <a:endParaRPr lang="en-US" sz="1350" dirty="0"/>
          </a:p>
          <a:p>
            <a:pPr algn="just">
              <a:buNone/>
            </a:pPr>
            <a:r>
              <a:rPr lang="en-US" sz="1350" dirty="0">
                <a:solidFill>
                  <a:srgbClr val="000000"/>
                </a:solidFill>
                <a:latin typeface="Times New Roman"/>
                <a:ea typeface="Tahoma" panose="020B0604030504040204" pitchFamily="34" charset="0"/>
              </a:rPr>
              <a:t> </a:t>
            </a:r>
            <a:r>
              <a:rPr lang="en-IN" sz="1350" b="1" dirty="0">
                <a:latin typeface="Times New Roman"/>
                <a:ea typeface="Tahoma" panose="020B0604030504040204" pitchFamily="34" charset="0"/>
              </a:rPr>
              <a:t>String Matching Algorithms: </a:t>
            </a:r>
            <a:r>
              <a:rPr lang="en-IN" sz="1350" dirty="0">
                <a:latin typeface="Times New Roman"/>
              </a:rPr>
              <a:t>Naïve String Matching, Suffix arrays, Suffix trees, Rabin-Karp, Knuth-Morris-Pratt, </a:t>
            </a:r>
            <a:r>
              <a:rPr lang="en-IN" sz="1350" dirty="0" err="1">
                <a:latin typeface="Times New Roman"/>
              </a:rPr>
              <a:t>Booyer</a:t>
            </a:r>
            <a:r>
              <a:rPr lang="en-IN" sz="1350" dirty="0">
                <a:latin typeface="Times New Roman"/>
              </a:rPr>
              <a:t>-Moore algorithm                                                                                                                          </a:t>
            </a:r>
            <a:r>
              <a:rPr lang="en-US" sz="1350" dirty="0">
                <a:solidFill>
                  <a:srgbClr val="000000"/>
                </a:solidFill>
                <a:latin typeface="Times New Roman"/>
                <a:ea typeface="Tahoma" panose="020B0604030504040204" pitchFamily="34" charset="0"/>
              </a:rPr>
              <a:t>[5]</a:t>
            </a:r>
            <a:endParaRPr lang="en-US" sz="1350" dirty="0"/>
          </a:p>
          <a:p>
            <a:pPr algn="ctr" eaLnBrk="1" hangingPunct="1">
              <a:buNone/>
              <a:defRPr/>
            </a:pPr>
            <a:endParaRPr lang="en-US" sz="135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2</a:t>
            </a:fld>
            <a:endParaRPr lang="en-US"/>
          </a:p>
        </p:txBody>
      </p:sp>
      <p:sp>
        <p:nvSpPr>
          <p:cNvPr id="5" name="Rectangle 4"/>
          <p:cNvSpPr/>
          <p:nvPr/>
        </p:nvSpPr>
        <p:spPr>
          <a:xfrm>
            <a:off x="628650" y="1613298"/>
            <a:ext cx="8124825" cy="42362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EE6442D-C6DF-42F7-9E67-506D94CBC588}"/>
              </a:ext>
            </a:extLst>
          </p:cNvPr>
          <p:cNvSpPr>
            <a:spLocks noGrp="1" noChangeArrowheads="1"/>
          </p:cNvSpPr>
          <p:nvPr>
            <p:ph type="title"/>
          </p:nvPr>
        </p:nvSpPr>
        <p:spPr>
          <a:xfrm>
            <a:off x="457200" y="152400"/>
            <a:ext cx="8229600" cy="990600"/>
          </a:xfrm>
        </p:spPr>
        <p:txBody>
          <a:bodyPr/>
          <a:lstStyle/>
          <a:p>
            <a:pPr eaLnBrk="1" hangingPunct="1">
              <a:defRPr/>
            </a:pPr>
            <a:r>
              <a:rPr lang="en-US">
                <a:latin typeface="Times New Roman" pitchFamily="18" charset="0"/>
              </a:rPr>
              <a:t>Example (Cont.)</a:t>
            </a:r>
          </a:p>
        </p:txBody>
      </p:sp>
      <p:sp>
        <p:nvSpPr>
          <p:cNvPr id="55299" name="Rectangle 3">
            <a:extLst>
              <a:ext uri="{FF2B5EF4-FFF2-40B4-BE49-F238E27FC236}">
                <a16:creationId xmlns:a16="http://schemas.microsoft.com/office/drawing/2014/main" id="{4BCAEDF7-D2D8-4A2E-8D88-FF16D0669A14}"/>
              </a:ext>
            </a:extLst>
          </p:cNvPr>
          <p:cNvSpPr>
            <a:spLocks noGrp="1" noChangeArrowheads="1"/>
          </p:cNvSpPr>
          <p:nvPr>
            <p:ph type="body" idx="1"/>
          </p:nvPr>
        </p:nvSpPr>
        <p:spPr>
          <a:xfrm>
            <a:off x="304800" y="1524000"/>
            <a:ext cx="8610600" cy="4953000"/>
          </a:xfrm>
        </p:spPr>
        <p:txBody>
          <a:bodyPr/>
          <a:lstStyle/>
          <a:p>
            <a:pPr eaLnBrk="1" hangingPunct="1">
              <a:defRPr/>
            </a:pPr>
            <a:r>
              <a:rPr lang="en-US">
                <a:latin typeface="Times New Roman" pitchFamily="18" charset="0"/>
              </a:rPr>
              <a:t>Start with the vertices of degree 2 since each graph only has one:</a:t>
            </a:r>
          </a:p>
          <a:p>
            <a:pPr lvl="1" eaLnBrk="1" hangingPunct="1">
              <a:buFont typeface="Wingdings" pitchFamily="2" charset="2"/>
              <a:buNone/>
              <a:defRPr/>
            </a:pPr>
            <a:r>
              <a:rPr lang="en-US" sz="3200">
                <a:latin typeface="Times New Roman" pitchFamily="18" charset="0"/>
              </a:rPr>
              <a:t>	deg(</a:t>
            </a:r>
            <a:r>
              <a:rPr lang="en-US" sz="3200" i="1">
                <a:latin typeface="Times New Roman" pitchFamily="18" charset="0"/>
              </a:rPr>
              <a:t>u</a:t>
            </a:r>
            <a:r>
              <a:rPr lang="en-US" sz="3200" baseline="-25000">
                <a:latin typeface="Times New Roman" pitchFamily="18" charset="0"/>
              </a:rPr>
              <a:t>3</a:t>
            </a:r>
            <a:r>
              <a:rPr lang="en-US" sz="3200">
                <a:latin typeface="Times New Roman" pitchFamily="18" charset="0"/>
              </a:rPr>
              <a:t>) = deg(</a:t>
            </a:r>
            <a:r>
              <a:rPr lang="en-US" sz="3200" i="1">
                <a:latin typeface="Times New Roman" pitchFamily="18" charset="0"/>
              </a:rPr>
              <a:t>v</a:t>
            </a:r>
            <a:r>
              <a:rPr lang="en-US" sz="3200" baseline="-25000">
                <a:latin typeface="Times New Roman" pitchFamily="18" charset="0"/>
              </a:rPr>
              <a:t>2</a:t>
            </a:r>
            <a:r>
              <a:rPr lang="en-US" sz="3200">
                <a:latin typeface="Times New Roman" pitchFamily="18" charset="0"/>
              </a:rPr>
              <a:t>) = 2   therefore    </a:t>
            </a:r>
            <a:r>
              <a:rPr lang="en-US" sz="3200" i="1">
                <a:latin typeface="Times New Roman" pitchFamily="18" charset="0"/>
              </a:rPr>
              <a:t>f</a:t>
            </a:r>
            <a:r>
              <a:rPr lang="en-US" sz="3200">
                <a:latin typeface="Times New Roman" pitchFamily="18" charset="0"/>
              </a:rPr>
              <a:t>(</a:t>
            </a:r>
            <a:r>
              <a:rPr lang="en-US" sz="3200" i="1">
                <a:latin typeface="Times New Roman" pitchFamily="18" charset="0"/>
              </a:rPr>
              <a:t>u</a:t>
            </a:r>
            <a:r>
              <a:rPr lang="en-US" sz="3200" baseline="-25000">
                <a:latin typeface="Times New Roman" pitchFamily="18" charset="0"/>
              </a:rPr>
              <a:t>3</a:t>
            </a:r>
            <a:r>
              <a:rPr lang="en-US" sz="3200">
                <a:latin typeface="Times New Roman" pitchFamily="18" charset="0"/>
              </a:rPr>
              <a:t>) = </a:t>
            </a:r>
            <a:r>
              <a:rPr lang="en-US" sz="3200" i="1">
                <a:latin typeface="Times New Roman" pitchFamily="18" charset="0"/>
              </a:rPr>
              <a:t>v</a:t>
            </a:r>
            <a:r>
              <a:rPr lang="en-US" sz="3200" baseline="-25000">
                <a:latin typeface="Times New Roman" pitchFamily="18" charset="0"/>
              </a:rPr>
              <a:t>2</a:t>
            </a:r>
            <a:endParaRPr lang="en-US" sz="32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D6B667B-ABCA-4906-AE08-FB0E131DBA1E}"/>
              </a:ext>
            </a:extLst>
          </p:cNvPr>
          <p:cNvSpPr>
            <a:spLocks noGrp="1" noChangeArrowheads="1"/>
          </p:cNvSpPr>
          <p:nvPr>
            <p:ph type="title"/>
          </p:nvPr>
        </p:nvSpPr>
        <p:spPr>
          <a:xfrm>
            <a:off x="457200" y="152400"/>
            <a:ext cx="8229600" cy="990600"/>
          </a:xfrm>
        </p:spPr>
        <p:txBody>
          <a:bodyPr/>
          <a:lstStyle/>
          <a:p>
            <a:pPr eaLnBrk="1" hangingPunct="1">
              <a:defRPr/>
            </a:pPr>
            <a:r>
              <a:rPr lang="en-US">
                <a:latin typeface="Times New Roman" pitchFamily="18" charset="0"/>
              </a:rPr>
              <a:t>Example (Cont.)</a:t>
            </a:r>
          </a:p>
        </p:txBody>
      </p:sp>
      <p:sp>
        <p:nvSpPr>
          <p:cNvPr id="172035" name="Rectangle 3">
            <a:extLst>
              <a:ext uri="{FF2B5EF4-FFF2-40B4-BE49-F238E27FC236}">
                <a16:creationId xmlns:a16="http://schemas.microsoft.com/office/drawing/2014/main" id="{3A2BC0EF-3F00-45CB-B284-922D90470B65}"/>
              </a:ext>
            </a:extLst>
          </p:cNvPr>
          <p:cNvSpPr>
            <a:spLocks noGrp="1" noChangeArrowheads="1"/>
          </p:cNvSpPr>
          <p:nvPr>
            <p:ph type="body" idx="1"/>
          </p:nvPr>
        </p:nvSpPr>
        <p:spPr>
          <a:xfrm>
            <a:off x="304800" y="1524000"/>
            <a:ext cx="8610600" cy="4953000"/>
          </a:xfrm>
        </p:spPr>
        <p:txBody>
          <a:bodyPr/>
          <a:lstStyle/>
          <a:p>
            <a:pPr eaLnBrk="1" hangingPunct="1">
              <a:defRPr/>
            </a:pPr>
            <a:r>
              <a:rPr lang="en-US" dirty="0">
                <a:latin typeface="Times New Roman" pitchFamily="18" charset="0"/>
              </a:rPr>
              <a:t>Now consider vertices of degree 3</a:t>
            </a:r>
          </a:p>
          <a:p>
            <a:pPr lvl="1" eaLnBrk="1" hangingPunct="1">
              <a:buFontTx/>
              <a:buNone/>
              <a:defRPr/>
            </a:pPr>
            <a:r>
              <a:rPr lang="en-US" sz="3200" dirty="0">
                <a:latin typeface="Times New Roman" pitchFamily="18" charset="0"/>
              </a:rPr>
              <a:t>	deg(</a:t>
            </a:r>
            <a:r>
              <a:rPr lang="en-US" sz="3200" i="1" dirty="0">
                <a:latin typeface="Times New Roman" pitchFamily="18" charset="0"/>
              </a:rPr>
              <a:t>u</a:t>
            </a:r>
            <a:r>
              <a:rPr lang="en-US" sz="3200" baseline="-25000" dirty="0">
                <a:latin typeface="Times New Roman" pitchFamily="18" charset="0"/>
              </a:rPr>
              <a:t>1</a:t>
            </a:r>
            <a:r>
              <a:rPr lang="en-US" sz="3200" dirty="0">
                <a:latin typeface="Times New Roman" pitchFamily="18" charset="0"/>
              </a:rPr>
              <a:t>) = deg(</a:t>
            </a:r>
            <a:r>
              <a:rPr lang="en-US" sz="3200" i="1" dirty="0">
                <a:latin typeface="Times New Roman" pitchFamily="18" charset="0"/>
              </a:rPr>
              <a:t>u</a:t>
            </a:r>
            <a:r>
              <a:rPr lang="en-US" sz="3200" baseline="-25000" dirty="0">
                <a:latin typeface="Times New Roman" pitchFamily="18" charset="0"/>
              </a:rPr>
              <a:t>5</a:t>
            </a:r>
            <a:r>
              <a:rPr lang="en-US" sz="3200" dirty="0">
                <a:latin typeface="Times New Roman" pitchFamily="18" charset="0"/>
              </a:rPr>
              <a:t>) = deg(</a:t>
            </a:r>
            <a:r>
              <a:rPr lang="en-US" sz="3200" i="1" dirty="0">
                <a:latin typeface="Times New Roman" pitchFamily="18" charset="0"/>
              </a:rPr>
              <a:t>v</a:t>
            </a:r>
            <a:r>
              <a:rPr lang="en-US" sz="3200" baseline="-25000" dirty="0">
                <a:latin typeface="Times New Roman" pitchFamily="18" charset="0"/>
              </a:rPr>
              <a:t>1</a:t>
            </a:r>
            <a:r>
              <a:rPr lang="en-US" sz="3200" dirty="0">
                <a:latin typeface="Times New Roman" pitchFamily="18" charset="0"/>
              </a:rPr>
              <a:t>) = deg(</a:t>
            </a:r>
            <a:r>
              <a:rPr lang="en-US" sz="3200" i="1" dirty="0">
                <a:latin typeface="Times New Roman" pitchFamily="18" charset="0"/>
              </a:rPr>
              <a:t>v</a:t>
            </a:r>
            <a:r>
              <a:rPr lang="en-US" sz="3200" baseline="-25000" dirty="0">
                <a:latin typeface="Times New Roman" pitchFamily="18" charset="0"/>
              </a:rPr>
              <a:t>4</a:t>
            </a:r>
            <a:r>
              <a:rPr lang="en-US" sz="3200" dirty="0">
                <a:latin typeface="Times New Roman" pitchFamily="18" charset="0"/>
              </a:rPr>
              <a:t>) = 3</a:t>
            </a:r>
          </a:p>
          <a:p>
            <a:pPr lvl="1" eaLnBrk="1" hangingPunct="1">
              <a:buFontTx/>
              <a:buNone/>
              <a:defRPr/>
            </a:pPr>
            <a:r>
              <a:rPr lang="en-US" sz="3200" dirty="0">
                <a:latin typeface="Times New Roman" pitchFamily="18" charset="0"/>
              </a:rPr>
              <a:t>therefore we must have either one of</a:t>
            </a:r>
          </a:p>
          <a:p>
            <a:pPr lvl="2" eaLnBrk="1" hangingPunct="1">
              <a:buFontTx/>
              <a:buNone/>
              <a:defRPr/>
            </a:pPr>
            <a:r>
              <a:rPr lang="en-US" sz="3200" i="1" dirty="0">
                <a:latin typeface="Times New Roman" pitchFamily="18" charset="0"/>
              </a:rPr>
              <a:t>f</a:t>
            </a:r>
            <a:r>
              <a:rPr lang="en-US" sz="3200" dirty="0">
                <a:latin typeface="Times New Roman" pitchFamily="18" charset="0"/>
              </a:rPr>
              <a:t>(</a:t>
            </a:r>
            <a:r>
              <a:rPr lang="en-US" sz="3200" i="1" dirty="0">
                <a:latin typeface="Times New Roman" pitchFamily="18" charset="0"/>
              </a:rPr>
              <a:t>u</a:t>
            </a:r>
            <a:r>
              <a:rPr lang="en-US" sz="3200" baseline="-25000" dirty="0">
                <a:latin typeface="Times New Roman" pitchFamily="18" charset="0"/>
              </a:rPr>
              <a:t>1</a:t>
            </a:r>
            <a:r>
              <a:rPr lang="en-US" sz="3200" dirty="0">
                <a:latin typeface="Times New Roman" pitchFamily="18" charset="0"/>
              </a:rPr>
              <a:t>) = </a:t>
            </a:r>
            <a:r>
              <a:rPr lang="en-US" sz="3200" i="1" dirty="0">
                <a:latin typeface="Times New Roman" pitchFamily="18" charset="0"/>
              </a:rPr>
              <a:t>v</a:t>
            </a:r>
            <a:r>
              <a:rPr lang="en-US" sz="3200" baseline="-25000" dirty="0">
                <a:latin typeface="Times New Roman" pitchFamily="18" charset="0"/>
              </a:rPr>
              <a:t>1</a:t>
            </a:r>
            <a:r>
              <a:rPr lang="en-US" sz="3200" dirty="0">
                <a:latin typeface="Times New Roman" pitchFamily="18" charset="0"/>
              </a:rPr>
              <a:t> and </a:t>
            </a:r>
            <a:r>
              <a:rPr lang="en-US" sz="3200" i="1" dirty="0">
                <a:latin typeface="Times New Roman" pitchFamily="18" charset="0"/>
              </a:rPr>
              <a:t>f</a:t>
            </a:r>
            <a:r>
              <a:rPr lang="en-US" sz="3200" dirty="0">
                <a:latin typeface="Times New Roman" pitchFamily="18" charset="0"/>
              </a:rPr>
              <a:t>(</a:t>
            </a:r>
            <a:r>
              <a:rPr lang="en-US" sz="3200" i="1" dirty="0">
                <a:latin typeface="Times New Roman" pitchFamily="18" charset="0"/>
              </a:rPr>
              <a:t>u</a:t>
            </a:r>
            <a:r>
              <a:rPr lang="en-US" sz="3200" baseline="-25000" dirty="0">
                <a:latin typeface="Times New Roman" pitchFamily="18" charset="0"/>
              </a:rPr>
              <a:t>5</a:t>
            </a:r>
            <a:r>
              <a:rPr lang="en-US" sz="3200" dirty="0">
                <a:latin typeface="Times New Roman" pitchFamily="18" charset="0"/>
              </a:rPr>
              <a:t>) = </a:t>
            </a:r>
            <a:r>
              <a:rPr lang="en-US" sz="3200" i="1" dirty="0">
                <a:latin typeface="Times New Roman" pitchFamily="18" charset="0"/>
              </a:rPr>
              <a:t>v</a:t>
            </a:r>
            <a:r>
              <a:rPr lang="en-US" sz="3200" baseline="-25000" dirty="0">
                <a:latin typeface="Times New Roman" pitchFamily="18" charset="0"/>
              </a:rPr>
              <a:t>4    </a:t>
            </a:r>
            <a:endParaRPr lang="en-US" sz="3200" dirty="0">
              <a:latin typeface="Times New Roman" pitchFamily="18" charset="0"/>
            </a:endParaRPr>
          </a:p>
          <a:p>
            <a:pPr lvl="2" eaLnBrk="1" hangingPunct="1">
              <a:buFontTx/>
              <a:buNone/>
              <a:defRPr/>
            </a:pPr>
            <a:r>
              <a:rPr lang="en-US" sz="3200" i="1" dirty="0">
                <a:latin typeface="Times New Roman" pitchFamily="18" charset="0"/>
              </a:rPr>
              <a:t>f</a:t>
            </a:r>
            <a:r>
              <a:rPr lang="en-US" sz="3200" dirty="0">
                <a:latin typeface="Times New Roman" pitchFamily="18" charset="0"/>
              </a:rPr>
              <a:t>(</a:t>
            </a:r>
            <a:r>
              <a:rPr lang="en-US" sz="3200" i="1" dirty="0">
                <a:latin typeface="Times New Roman" pitchFamily="18" charset="0"/>
              </a:rPr>
              <a:t>u</a:t>
            </a:r>
            <a:r>
              <a:rPr lang="en-US" sz="3200" baseline="-25000" dirty="0">
                <a:latin typeface="Times New Roman" pitchFamily="18" charset="0"/>
              </a:rPr>
              <a:t>1</a:t>
            </a:r>
            <a:r>
              <a:rPr lang="en-US" sz="3200" dirty="0">
                <a:latin typeface="Times New Roman" pitchFamily="18" charset="0"/>
              </a:rPr>
              <a:t>) = </a:t>
            </a:r>
            <a:r>
              <a:rPr lang="en-US" sz="3200" i="1" dirty="0">
                <a:latin typeface="Times New Roman" pitchFamily="18" charset="0"/>
              </a:rPr>
              <a:t>v</a:t>
            </a:r>
            <a:r>
              <a:rPr lang="en-US" sz="3200" baseline="-25000" dirty="0">
                <a:latin typeface="Times New Roman" pitchFamily="18" charset="0"/>
              </a:rPr>
              <a:t>4</a:t>
            </a:r>
            <a:r>
              <a:rPr lang="en-US" sz="3200" dirty="0">
                <a:latin typeface="Times New Roman" pitchFamily="18" charset="0"/>
              </a:rPr>
              <a:t> and </a:t>
            </a:r>
            <a:r>
              <a:rPr lang="en-US" sz="3200" i="1" dirty="0">
                <a:latin typeface="Times New Roman" pitchFamily="18" charset="0"/>
              </a:rPr>
              <a:t>f</a:t>
            </a:r>
            <a:r>
              <a:rPr lang="en-US" sz="3200" dirty="0">
                <a:latin typeface="Times New Roman" pitchFamily="18" charset="0"/>
              </a:rPr>
              <a:t>(</a:t>
            </a:r>
            <a:r>
              <a:rPr lang="en-US" sz="3200" i="1" dirty="0">
                <a:latin typeface="Times New Roman" pitchFamily="18" charset="0"/>
              </a:rPr>
              <a:t>u</a:t>
            </a:r>
            <a:r>
              <a:rPr lang="en-US" sz="3200" baseline="-25000" dirty="0">
                <a:latin typeface="Times New Roman" pitchFamily="18" charset="0"/>
              </a:rPr>
              <a:t>5</a:t>
            </a:r>
            <a:r>
              <a:rPr lang="en-US" sz="3200" dirty="0">
                <a:latin typeface="Times New Roman" pitchFamily="18" charset="0"/>
              </a:rPr>
              <a:t>) = </a:t>
            </a:r>
            <a:r>
              <a:rPr lang="en-US" sz="3200" i="1" dirty="0">
                <a:latin typeface="Times New Roman" pitchFamily="18" charset="0"/>
              </a:rPr>
              <a:t>v</a:t>
            </a:r>
            <a:r>
              <a:rPr lang="en-US" sz="3200" baseline="-25000" dirty="0">
                <a:latin typeface="Times New Roman" pitchFamily="18" charset="0"/>
              </a:rPr>
              <a:t>1</a:t>
            </a:r>
            <a:endParaRPr lang="en-US" sz="32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87E5E5B-289A-4C84-8F27-3E58E38C8405}"/>
              </a:ext>
            </a:extLst>
          </p:cNvPr>
          <p:cNvSpPr>
            <a:spLocks noGrp="1" noChangeArrowheads="1"/>
          </p:cNvSpPr>
          <p:nvPr>
            <p:ph type="title"/>
          </p:nvPr>
        </p:nvSpPr>
        <p:spPr>
          <a:xfrm>
            <a:off x="457200" y="152400"/>
            <a:ext cx="8229600" cy="914400"/>
          </a:xfrm>
        </p:spPr>
        <p:txBody>
          <a:bodyPr/>
          <a:lstStyle/>
          <a:p>
            <a:pPr eaLnBrk="1" hangingPunct="1">
              <a:defRPr/>
            </a:pPr>
            <a:r>
              <a:rPr lang="en-US">
                <a:latin typeface="Times New Roman" pitchFamily="18" charset="0"/>
              </a:rPr>
              <a:t>Example (Cont.)</a:t>
            </a:r>
          </a:p>
        </p:txBody>
      </p:sp>
      <p:sp>
        <p:nvSpPr>
          <p:cNvPr id="56323" name="Rectangle 3">
            <a:extLst>
              <a:ext uri="{FF2B5EF4-FFF2-40B4-BE49-F238E27FC236}">
                <a16:creationId xmlns:a16="http://schemas.microsoft.com/office/drawing/2014/main" id="{C5BFDABA-2543-41BB-B9ED-304A656E909C}"/>
              </a:ext>
            </a:extLst>
          </p:cNvPr>
          <p:cNvSpPr>
            <a:spLocks noGrp="1" noChangeArrowheads="1"/>
          </p:cNvSpPr>
          <p:nvPr>
            <p:ph type="body" idx="1"/>
          </p:nvPr>
        </p:nvSpPr>
        <p:spPr>
          <a:xfrm>
            <a:off x="228600" y="1371600"/>
            <a:ext cx="8686800" cy="5257800"/>
          </a:xfrm>
        </p:spPr>
        <p:txBody>
          <a:bodyPr lIns="0" rIns="0"/>
          <a:lstStyle/>
          <a:p>
            <a:pPr eaLnBrk="1" hangingPunct="1">
              <a:defRPr/>
            </a:pPr>
            <a:r>
              <a:rPr lang="en-US">
                <a:latin typeface="Times New Roman" pitchFamily="18" charset="0"/>
              </a:rPr>
              <a:t>Now try vertices of degree 4:</a:t>
            </a:r>
          </a:p>
          <a:p>
            <a:pPr lvl="1" eaLnBrk="1" hangingPunct="1">
              <a:buFontTx/>
              <a:buNone/>
              <a:defRPr/>
            </a:pPr>
            <a:r>
              <a:rPr lang="en-US">
                <a:latin typeface="Times New Roman" pitchFamily="18" charset="0"/>
              </a:rPr>
              <a:t>	deg(</a:t>
            </a:r>
            <a:r>
              <a:rPr lang="en-US" i="1">
                <a:latin typeface="Times New Roman" pitchFamily="18" charset="0"/>
              </a:rPr>
              <a:t>u</a:t>
            </a:r>
            <a:r>
              <a:rPr lang="en-US" baseline="-25000">
                <a:latin typeface="Times New Roman" pitchFamily="18" charset="0"/>
              </a:rPr>
              <a:t>2</a:t>
            </a:r>
            <a:r>
              <a:rPr lang="en-US">
                <a:latin typeface="Times New Roman" pitchFamily="18" charset="0"/>
              </a:rPr>
              <a:t>) = deg(</a:t>
            </a:r>
            <a:r>
              <a:rPr lang="en-US" i="1">
                <a:latin typeface="Times New Roman" pitchFamily="18" charset="0"/>
              </a:rPr>
              <a:t>u</a:t>
            </a:r>
            <a:r>
              <a:rPr lang="en-US" baseline="-25000">
                <a:latin typeface="Times New Roman" pitchFamily="18" charset="0"/>
              </a:rPr>
              <a:t>4</a:t>
            </a:r>
            <a:r>
              <a:rPr lang="en-US">
                <a:latin typeface="Times New Roman" pitchFamily="18" charset="0"/>
              </a:rPr>
              <a:t>) = deg(</a:t>
            </a:r>
            <a:r>
              <a:rPr lang="en-US" i="1">
                <a:latin typeface="Times New Roman" pitchFamily="18" charset="0"/>
              </a:rPr>
              <a:t>v</a:t>
            </a:r>
            <a:r>
              <a:rPr lang="en-US" baseline="-25000">
                <a:latin typeface="Times New Roman" pitchFamily="18" charset="0"/>
              </a:rPr>
              <a:t>3</a:t>
            </a:r>
            <a:r>
              <a:rPr lang="en-US">
                <a:latin typeface="Times New Roman" pitchFamily="18" charset="0"/>
              </a:rPr>
              <a:t>) = deg(</a:t>
            </a:r>
            <a:r>
              <a:rPr lang="en-US" i="1">
                <a:latin typeface="Times New Roman" pitchFamily="18" charset="0"/>
              </a:rPr>
              <a:t>v</a:t>
            </a:r>
            <a:r>
              <a:rPr lang="en-US" baseline="-25000">
                <a:latin typeface="Times New Roman" pitchFamily="18" charset="0"/>
              </a:rPr>
              <a:t>5</a:t>
            </a:r>
            <a:r>
              <a:rPr lang="en-US">
                <a:latin typeface="Times New Roman" pitchFamily="18" charset="0"/>
              </a:rPr>
              <a:t>) = 4   </a:t>
            </a:r>
          </a:p>
          <a:p>
            <a:pPr eaLnBrk="1" hangingPunct="1">
              <a:defRPr/>
            </a:pPr>
            <a:r>
              <a:rPr lang="en-US">
                <a:latin typeface="Times New Roman" pitchFamily="18" charset="0"/>
              </a:rPr>
              <a:t>	therefore we must have one of:</a:t>
            </a:r>
          </a:p>
          <a:p>
            <a:pPr lvl="2" eaLnBrk="1" hangingPunct="1">
              <a:buFontTx/>
              <a:buNone/>
              <a:defRPr/>
            </a:pPr>
            <a:r>
              <a:rPr lang="en-US" sz="2800" i="1">
                <a:latin typeface="Times New Roman" pitchFamily="18" charset="0"/>
              </a:rPr>
              <a:t>f</a:t>
            </a:r>
            <a:r>
              <a:rPr lang="en-US" sz="2800">
                <a:latin typeface="Times New Roman" pitchFamily="18" charset="0"/>
              </a:rPr>
              <a:t>(</a:t>
            </a:r>
            <a:r>
              <a:rPr lang="en-US" sz="2800" i="1">
                <a:latin typeface="Times New Roman" pitchFamily="18" charset="0"/>
              </a:rPr>
              <a:t>u</a:t>
            </a:r>
            <a:r>
              <a:rPr lang="en-US" sz="2800" baseline="-25000">
                <a:latin typeface="Times New Roman" pitchFamily="18" charset="0"/>
              </a:rPr>
              <a:t>2</a:t>
            </a:r>
            <a:r>
              <a:rPr lang="en-US" sz="2800">
                <a:latin typeface="Times New Roman" pitchFamily="18" charset="0"/>
              </a:rPr>
              <a:t>) = </a:t>
            </a:r>
            <a:r>
              <a:rPr lang="en-US" sz="2800" i="1">
                <a:latin typeface="Times New Roman" pitchFamily="18" charset="0"/>
              </a:rPr>
              <a:t>v</a:t>
            </a:r>
            <a:r>
              <a:rPr lang="en-US" sz="2800" baseline="-25000">
                <a:latin typeface="Times New Roman" pitchFamily="18" charset="0"/>
              </a:rPr>
              <a:t>3</a:t>
            </a:r>
            <a:r>
              <a:rPr lang="en-US" sz="2800">
                <a:latin typeface="Times New Roman" pitchFamily="18" charset="0"/>
              </a:rPr>
              <a:t> and </a:t>
            </a:r>
            <a:r>
              <a:rPr lang="en-US" sz="2800" i="1">
                <a:latin typeface="Times New Roman" pitchFamily="18" charset="0"/>
              </a:rPr>
              <a:t>f</a:t>
            </a:r>
            <a:r>
              <a:rPr lang="en-US" sz="2800">
                <a:latin typeface="Times New Roman" pitchFamily="18" charset="0"/>
              </a:rPr>
              <a:t>(</a:t>
            </a:r>
            <a:r>
              <a:rPr lang="en-US" sz="2800" i="1">
                <a:latin typeface="Times New Roman" pitchFamily="18" charset="0"/>
              </a:rPr>
              <a:t>u</a:t>
            </a:r>
            <a:r>
              <a:rPr lang="en-US" sz="2800" baseline="-25000">
                <a:latin typeface="Times New Roman" pitchFamily="18" charset="0"/>
              </a:rPr>
              <a:t>4</a:t>
            </a:r>
            <a:r>
              <a:rPr lang="en-US" sz="2800">
                <a:latin typeface="Times New Roman" pitchFamily="18" charset="0"/>
              </a:rPr>
              <a:t>) = </a:t>
            </a:r>
            <a:r>
              <a:rPr lang="en-US" sz="2800" i="1">
                <a:latin typeface="Times New Roman" pitchFamily="18" charset="0"/>
              </a:rPr>
              <a:t>v</a:t>
            </a:r>
            <a:r>
              <a:rPr lang="en-US" sz="2800" baseline="-25000">
                <a:latin typeface="Times New Roman" pitchFamily="18" charset="0"/>
              </a:rPr>
              <a:t>5		</a:t>
            </a:r>
            <a:r>
              <a:rPr lang="en-US" sz="2800">
                <a:latin typeface="Times New Roman" pitchFamily="18" charset="0"/>
              </a:rPr>
              <a:t>or</a:t>
            </a:r>
          </a:p>
          <a:p>
            <a:pPr lvl="2" eaLnBrk="1" hangingPunct="1">
              <a:buFontTx/>
              <a:buNone/>
              <a:defRPr/>
            </a:pPr>
            <a:r>
              <a:rPr lang="en-US" sz="2800" i="1">
                <a:latin typeface="Times New Roman" pitchFamily="18" charset="0"/>
              </a:rPr>
              <a:t>f</a:t>
            </a:r>
            <a:r>
              <a:rPr lang="en-US" sz="2800">
                <a:latin typeface="Times New Roman" pitchFamily="18" charset="0"/>
              </a:rPr>
              <a:t>(</a:t>
            </a:r>
            <a:r>
              <a:rPr lang="en-US" sz="2800" i="1">
                <a:latin typeface="Times New Roman" pitchFamily="18" charset="0"/>
              </a:rPr>
              <a:t>u</a:t>
            </a:r>
            <a:r>
              <a:rPr lang="en-US" sz="2800" baseline="-25000">
                <a:latin typeface="Times New Roman" pitchFamily="18" charset="0"/>
              </a:rPr>
              <a:t>2</a:t>
            </a:r>
            <a:r>
              <a:rPr lang="en-US" sz="2800">
                <a:latin typeface="Times New Roman" pitchFamily="18" charset="0"/>
              </a:rPr>
              <a:t>) = </a:t>
            </a:r>
            <a:r>
              <a:rPr lang="en-US" sz="2800" i="1">
                <a:latin typeface="Times New Roman" pitchFamily="18" charset="0"/>
              </a:rPr>
              <a:t>v</a:t>
            </a:r>
            <a:r>
              <a:rPr lang="en-US" sz="2800" baseline="-25000">
                <a:latin typeface="Times New Roman" pitchFamily="18" charset="0"/>
              </a:rPr>
              <a:t>5</a:t>
            </a:r>
            <a:r>
              <a:rPr lang="en-US" sz="2800">
                <a:latin typeface="Times New Roman" pitchFamily="18" charset="0"/>
              </a:rPr>
              <a:t> and </a:t>
            </a:r>
            <a:r>
              <a:rPr lang="en-US" sz="2800" i="1">
                <a:latin typeface="Times New Roman" pitchFamily="18" charset="0"/>
              </a:rPr>
              <a:t>f</a:t>
            </a:r>
            <a:r>
              <a:rPr lang="en-US" sz="2800">
                <a:latin typeface="Times New Roman" pitchFamily="18" charset="0"/>
              </a:rPr>
              <a:t>(</a:t>
            </a:r>
            <a:r>
              <a:rPr lang="en-US" sz="2800" i="1">
                <a:latin typeface="Times New Roman" pitchFamily="18" charset="0"/>
              </a:rPr>
              <a:t>u</a:t>
            </a:r>
            <a:r>
              <a:rPr lang="en-US" sz="2800" baseline="-25000">
                <a:latin typeface="Times New Roman" pitchFamily="18" charset="0"/>
              </a:rPr>
              <a:t>4</a:t>
            </a:r>
            <a:r>
              <a:rPr lang="en-US" sz="2800">
                <a:latin typeface="Times New Roman" pitchFamily="18" charset="0"/>
              </a:rPr>
              <a:t>) = </a:t>
            </a:r>
            <a:r>
              <a:rPr lang="en-US" sz="2800" i="1">
                <a:latin typeface="Times New Roman" pitchFamily="18" charset="0"/>
              </a:rPr>
              <a:t>v</a:t>
            </a:r>
            <a:r>
              <a:rPr lang="en-US" sz="2800" baseline="-25000">
                <a:latin typeface="Times New Roman" pitchFamily="18" charset="0"/>
              </a:rPr>
              <a:t>3</a:t>
            </a:r>
            <a:endParaRPr lang="en-US" sz="2800">
              <a:latin typeface="Times New Roman" pitchFamily="18" charset="0"/>
            </a:endParaRPr>
          </a:p>
          <a:p>
            <a:pPr eaLnBrk="1" hangingPunct="1">
              <a:defRPr/>
            </a:pPr>
            <a:endParaRPr lang="en-US" i="1">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1C09EE8-37A3-4201-A0A7-349D4C6323DC}"/>
              </a:ext>
            </a:extLst>
          </p:cNvPr>
          <p:cNvSpPr>
            <a:spLocks noGrp="1" noChangeArrowheads="1"/>
          </p:cNvSpPr>
          <p:nvPr>
            <p:ph type="title"/>
          </p:nvPr>
        </p:nvSpPr>
        <p:spPr>
          <a:xfrm>
            <a:off x="457200" y="152400"/>
            <a:ext cx="8229600" cy="914400"/>
          </a:xfrm>
        </p:spPr>
        <p:txBody>
          <a:bodyPr/>
          <a:lstStyle/>
          <a:p>
            <a:pPr eaLnBrk="1" hangingPunct="1">
              <a:defRPr/>
            </a:pPr>
            <a:r>
              <a:rPr lang="en-US">
                <a:latin typeface="Times New Roman" pitchFamily="18" charset="0"/>
              </a:rPr>
              <a:t>Example (Cont.)</a:t>
            </a:r>
          </a:p>
        </p:txBody>
      </p:sp>
      <p:sp>
        <p:nvSpPr>
          <p:cNvPr id="169987" name="Rectangle 3">
            <a:extLst>
              <a:ext uri="{FF2B5EF4-FFF2-40B4-BE49-F238E27FC236}">
                <a16:creationId xmlns:a16="http://schemas.microsoft.com/office/drawing/2014/main" id="{273425E7-4515-4E0B-BDF7-7593F265448D}"/>
              </a:ext>
            </a:extLst>
          </p:cNvPr>
          <p:cNvSpPr>
            <a:spLocks noGrp="1" noChangeArrowheads="1"/>
          </p:cNvSpPr>
          <p:nvPr>
            <p:ph type="body" idx="1"/>
          </p:nvPr>
        </p:nvSpPr>
        <p:spPr>
          <a:xfrm>
            <a:off x="228600" y="1295400"/>
            <a:ext cx="8686800" cy="5334000"/>
          </a:xfrm>
        </p:spPr>
        <p:txBody>
          <a:bodyPr lIns="0" rIns="0"/>
          <a:lstStyle/>
          <a:p>
            <a:pPr eaLnBrk="1" hangingPunct="1">
              <a:defRPr/>
            </a:pPr>
            <a:r>
              <a:rPr lang="en-US">
                <a:latin typeface="Times New Roman" pitchFamily="18" charset="0"/>
              </a:rPr>
              <a:t>There are four possibilities (this can get messy!)</a:t>
            </a:r>
          </a:p>
          <a:p>
            <a:pPr lvl="1" eaLnBrk="1" hangingPunct="1">
              <a:buFont typeface="Wingdings" pitchFamily="2" charset="2"/>
              <a:buNone/>
              <a:defRPr/>
            </a:pP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endParaRPr lang="en-US">
              <a:latin typeface="Times New Roman" pitchFamily="18" charset="0"/>
            </a:endParaRPr>
          </a:p>
          <a:p>
            <a:pPr lvl="1" eaLnBrk="1" hangingPunct="1">
              <a:buFont typeface="Wingdings" pitchFamily="2" charset="2"/>
              <a:buNone/>
              <a:defRPr/>
            </a:pP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p>
          <a:p>
            <a:pPr lvl="1" eaLnBrk="1" hangingPunct="1">
              <a:buFont typeface="Wingdings" pitchFamily="2" charset="2"/>
              <a:buNone/>
              <a:defRPr/>
            </a:pP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p>
          <a:p>
            <a:pPr lvl="1" eaLnBrk="1" hangingPunct="1">
              <a:buFont typeface="Wingdings" pitchFamily="2" charset="2"/>
              <a:buNone/>
              <a:defRPr/>
            </a:pP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500" fill="hold"/>
                                        <p:tgtEl>
                                          <p:spTgt spid="169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87">
                                            <p:txEl>
                                              <p:pRg st="1" end="1"/>
                                            </p:txEl>
                                          </p:spTgt>
                                        </p:tgtEl>
                                        <p:attrNameLst>
                                          <p:attrName>style.visibility</p:attrName>
                                        </p:attrNameLst>
                                      </p:cBhvr>
                                      <p:to>
                                        <p:strVal val="visible"/>
                                      </p:to>
                                    </p:set>
                                    <p:anim calcmode="lin" valueType="num">
                                      <p:cBhvr additive="base">
                                        <p:cTn id="13" dur="500" fill="hold"/>
                                        <p:tgtEl>
                                          <p:spTgt spid="169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9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87">
                                            <p:txEl>
                                              <p:pRg st="2" end="2"/>
                                            </p:txEl>
                                          </p:spTgt>
                                        </p:tgtEl>
                                        <p:attrNameLst>
                                          <p:attrName>style.visibility</p:attrName>
                                        </p:attrNameLst>
                                      </p:cBhvr>
                                      <p:to>
                                        <p:strVal val="visible"/>
                                      </p:to>
                                    </p:set>
                                    <p:anim calcmode="lin" valueType="num">
                                      <p:cBhvr additive="base">
                                        <p:cTn id="19" dur="500" fill="hold"/>
                                        <p:tgtEl>
                                          <p:spTgt spid="169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9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9987">
                                            <p:txEl>
                                              <p:pRg st="3" end="3"/>
                                            </p:txEl>
                                          </p:spTgt>
                                        </p:tgtEl>
                                        <p:attrNameLst>
                                          <p:attrName>style.visibility</p:attrName>
                                        </p:attrNameLst>
                                      </p:cBhvr>
                                      <p:to>
                                        <p:strVal val="visible"/>
                                      </p:to>
                                    </p:set>
                                    <p:anim calcmode="lin" valueType="num">
                                      <p:cBhvr additive="base">
                                        <p:cTn id="25" dur="500" fill="hold"/>
                                        <p:tgtEl>
                                          <p:spTgt spid="1699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9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9987">
                                            <p:txEl>
                                              <p:pRg st="4" end="4"/>
                                            </p:txEl>
                                          </p:spTgt>
                                        </p:tgtEl>
                                        <p:attrNameLst>
                                          <p:attrName>style.visibility</p:attrName>
                                        </p:attrNameLst>
                                      </p:cBhvr>
                                      <p:to>
                                        <p:strVal val="visible"/>
                                      </p:to>
                                    </p:set>
                                    <p:anim calcmode="lin" valueType="num">
                                      <p:cBhvr additive="base">
                                        <p:cTn id="31" dur="500" fill="hold"/>
                                        <p:tgtEl>
                                          <p:spTgt spid="1699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99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5D56691-54DC-4CE8-B3C4-4BCBC61C4C33}"/>
              </a:ext>
            </a:extLst>
          </p:cNvPr>
          <p:cNvSpPr>
            <a:spLocks noGrp="1" noChangeArrowheads="1"/>
          </p:cNvSpPr>
          <p:nvPr>
            <p:ph type="title"/>
          </p:nvPr>
        </p:nvSpPr>
        <p:spPr>
          <a:xfrm>
            <a:off x="457200" y="152400"/>
            <a:ext cx="8229600" cy="914400"/>
          </a:xfrm>
        </p:spPr>
        <p:txBody>
          <a:bodyPr/>
          <a:lstStyle/>
          <a:p>
            <a:pPr eaLnBrk="1" hangingPunct="1">
              <a:defRPr/>
            </a:pPr>
            <a:r>
              <a:rPr lang="en-US">
                <a:latin typeface="Times New Roman" pitchFamily="18" charset="0"/>
              </a:rPr>
              <a:t>Example (Cont.)</a:t>
            </a:r>
          </a:p>
        </p:txBody>
      </p:sp>
      <p:sp>
        <p:nvSpPr>
          <p:cNvPr id="168963" name="Text Box 3">
            <a:extLst>
              <a:ext uri="{FF2B5EF4-FFF2-40B4-BE49-F238E27FC236}">
                <a16:creationId xmlns:a16="http://schemas.microsoft.com/office/drawing/2014/main" id="{0372B021-B6AC-477B-A88D-9E88B4DB4DF6}"/>
              </a:ext>
            </a:extLst>
          </p:cNvPr>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168964" name="Text Box 4">
            <a:extLst>
              <a:ext uri="{FF2B5EF4-FFF2-40B4-BE49-F238E27FC236}">
                <a16:creationId xmlns:a16="http://schemas.microsoft.com/office/drawing/2014/main" id="{4D79B906-FF06-498C-B846-C08CDB08738C}"/>
              </a:ext>
            </a:extLst>
          </p:cNvPr>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168965" name="Line 5">
            <a:extLst>
              <a:ext uri="{FF2B5EF4-FFF2-40B4-BE49-F238E27FC236}">
                <a16:creationId xmlns:a16="http://schemas.microsoft.com/office/drawing/2014/main" id="{744885E7-8FCB-4EBF-B90D-4E12D43D5C0C}"/>
              </a:ext>
            </a:extLst>
          </p:cNvPr>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168966" name="Rectangle 6">
            <a:extLst>
              <a:ext uri="{FF2B5EF4-FFF2-40B4-BE49-F238E27FC236}">
                <a16:creationId xmlns:a16="http://schemas.microsoft.com/office/drawing/2014/main" id="{0206B129-FBAB-49EA-93E3-E2661AFB20F9}"/>
              </a:ext>
            </a:extLst>
          </p:cNvPr>
          <p:cNvSpPr>
            <a:spLocks noChangeArrowheads="1"/>
          </p:cNvSpPr>
          <p:nvPr/>
        </p:nvSpPr>
        <p:spPr bwMode="auto">
          <a:xfrm>
            <a:off x="152400" y="4800600"/>
            <a:ext cx="8763000" cy="2057400"/>
          </a:xfrm>
          <a:prstGeom prst="rect">
            <a:avLst/>
          </a:prstGeom>
          <a:noFill/>
          <a:ln w="12700">
            <a:noFill/>
            <a:miter lim="800000"/>
            <a:headEnd/>
            <a:tailEnd/>
          </a:ln>
        </p:spPr>
        <p:txBody>
          <a:bodyPr lIns="0" tIns="44450" rIns="0" bIns="44450"/>
          <a:lstStyle/>
          <a:p>
            <a:pPr marL="342900" indent="-342900">
              <a:buFont typeface="Wingdings" pitchFamily="2" charset="2"/>
              <a:buNone/>
              <a:defRPr/>
            </a:pPr>
            <a:r>
              <a:rPr lang="en-US">
                <a:latin typeface="Times New Roman" pitchFamily="18" charset="0"/>
              </a:rPr>
              <a:t>We permute the adjacency matrix of </a:t>
            </a:r>
            <a:r>
              <a:rPr lang="en-US" i="1">
                <a:latin typeface="Times New Roman" pitchFamily="18" charset="0"/>
              </a:rPr>
              <a:t>H</a:t>
            </a:r>
            <a:r>
              <a:rPr lang="en-US">
                <a:latin typeface="Times New Roman" pitchFamily="18" charset="0"/>
              </a:rPr>
              <a:t> (per function choices above) to see if we get the adjacency of </a:t>
            </a:r>
            <a:r>
              <a:rPr lang="en-US" i="1">
                <a:latin typeface="Times New Roman" pitchFamily="18" charset="0"/>
              </a:rPr>
              <a:t>G</a:t>
            </a:r>
            <a:r>
              <a:rPr lang="en-US">
                <a:latin typeface="Times New Roman" pitchFamily="18" charset="0"/>
              </a:rPr>
              <a:t>.</a:t>
            </a:r>
            <a:r>
              <a:rPr lang="en-US" sz="3200">
                <a:latin typeface="Times New Roman" pitchFamily="18" charset="0"/>
              </a:rPr>
              <a:t> </a:t>
            </a:r>
            <a:r>
              <a:rPr lang="en-US">
                <a:latin typeface="Times New Roman" pitchFamily="18" charset="0"/>
              </a:rPr>
              <a:t>Let’s try:</a:t>
            </a:r>
          </a:p>
          <a:p>
            <a:pPr marL="342900" indent="-342900">
              <a:buFont typeface="Wingdings" pitchFamily="2" charset="2"/>
              <a:buNone/>
              <a:defRPr/>
            </a:pPr>
            <a:r>
              <a:rPr lang="en-US" i="1">
                <a:latin typeface="Times New Roman" pitchFamily="18" charset="0"/>
              </a:rPr>
              <a:t>		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endParaRPr lang="en-US">
              <a:latin typeface="Times New Roman" pitchFamily="18" charset="0"/>
            </a:endParaRPr>
          </a:p>
          <a:p>
            <a:pPr marL="342900" indent="-342900">
              <a:defRPr/>
            </a:pPr>
            <a:r>
              <a:rPr lang="en-US">
                <a:latin typeface="Times New Roman" pitchFamily="18" charset="0"/>
              </a:rPr>
              <a:t>Does G = H’?  Yes!</a:t>
            </a:r>
          </a:p>
        </p:txBody>
      </p:sp>
      <p:sp>
        <p:nvSpPr>
          <p:cNvPr id="168967" name="Text Box 7">
            <a:extLst>
              <a:ext uri="{FF2B5EF4-FFF2-40B4-BE49-F238E27FC236}">
                <a16:creationId xmlns:a16="http://schemas.microsoft.com/office/drawing/2014/main" id="{B07FFDD4-59DB-4F41-9726-2E174C6CADB9}"/>
              </a:ext>
            </a:extLst>
          </p:cNvPr>
          <p:cNvSpPr txBox="1">
            <a:spLocks noChangeArrowheads="1"/>
          </p:cNvSpPr>
          <p:nvPr/>
        </p:nvSpPr>
        <p:spPr bwMode="auto">
          <a:xfrm>
            <a:off x="63246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1   1   0   1   0</a:t>
            </a:r>
          </a:p>
        </p:txBody>
      </p:sp>
      <p:sp>
        <p:nvSpPr>
          <p:cNvPr id="57352" name="Text Box 8">
            <a:extLst>
              <a:ext uri="{FF2B5EF4-FFF2-40B4-BE49-F238E27FC236}">
                <a16:creationId xmlns:a16="http://schemas.microsoft.com/office/drawing/2014/main" id="{A709BB3D-3626-4349-AB3B-2BEE2D45203A}"/>
              </a:ext>
            </a:extLst>
          </p:cNvPr>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 fill="hold"/>
                                        <p:tgtEl>
                                          <p:spTgt spid="168964"/>
                                        </p:tgtEl>
                                        <p:attrNameLst>
                                          <p:attrName>ppt_x</p:attrName>
                                        </p:attrNameLst>
                                      </p:cBhvr>
                                      <p:tavLst>
                                        <p:tav tm="0">
                                          <p:val>
                                            <p:strVal val="0-#ppt_w/2"/>
                                          </p:val>
                                        </p:tav>
                                        <p:tav tm="100000">
                                          <p:val>
                                            <p:strVal val="#ppt_x"/>
                                          </p:val>
                                        </p:tav>
                                      </p:tavLst>
                                    </p:anim>
                                    <p:anim calcmode="lin" valueType="num">
                                      <p:cBhvr additive="base">
                                        <p:cTn id="1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68965"/>
                                        </p:tgtEl>
                                        <p:attrNameLst>
                                          <p:attrName>style.visibility</p:attrName>
                                        </p:attrNameLst>
                                      </p:cBhvr>
                                      <p:to>
                                        <p:strVal val="visible"/>
                                      </p:to>
                                    </p:set>
                                    <p:animEffect transition="in" filter="wipe(up)">
                                      <p:cBhvr>
                                        <p:cTn id="19" dur="500"/>
                                        <p:tgtEl>
                                          <p:spTgt spid="16896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8967"/>
                                        </p:tgtEl>
                                        <p:attrNameLst>
                                          <p:attrName>style.visibility</p:attrName>
                                        </p:attrNameLst>
                                      </p:cBhvr>
                                      <p:to>
                                        <p:strVal val="visible"/>
                                      </p:to>
                                    </p:set>
                                    <p:anim calcmode="lin" valueType="num">
                                      <p:cBhvr additive="base">
                                        <p:cTn id="24" dur="500" fill="hold"/>
                                        <p:tgtEl>
                                          <p:spTgt spid="168967"/>
                                        </p:tgtEl>
                                        <p:attrNameLst>
                                          <p:attrName>ppt_x</p:attrName>
                                        </p:attrNameLst>
                                      </p:cBhvr>
                                      <p:tavLst>
                                        <p:tav tm="0">
                                          <p:val>
                                            <p:strVal val="0-#ppt_w/2"/>
                                          </p:val>
                                        </p:tav>
                                        <p:tav tm="100000">
                                          <p:val>
                                            <p:strVal val="#ppt_x"/>
                                          </p:val>
                                        </p:tav>
                                      </p:tavLst>
                                    </p:anim>
                                    <p:anim calcmode="lin" valueType="num">
                                      <p:cBhvr additive="base">
                                        <p:cTn id="25" dur="500" fill="hold"/>
                                        <p:tgtEl>
                                          <p:spTgt spid="16896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8966"/>
                                        </p:tgtEl>
                                        <p:attrNameLst>
                                          <p:attrName>style.visibility</p:attrName>
                                        </p:attrNameLst>
                                      </p:cBhvr>
                                      <p:to>
                                        <p:strVal val="visible"/>
                                      </p:to>
                                    </p:set>
                                    <p:anim calcmode="lin" valueType="num">
                                      <p:cBhvr additive="base">
                                        <p:cTn id="30" dur="500" fill="hold"/>
                                        <p:tgtEl>
                                          <p:spTgt spid="168966"/>
                                        </p:tgtEl>
                                        <p:attrNameLst>
                                          <p:attrName>ppt_x</p:attrName>
                                        </p:attrNameLst>
                                      </p:cBhvr>
                                      <p:tavLst>
                                        <p:tav tm="0">
                                          <p:val>
                                            <p:strVal val="0-#ppt_w/2"/>
                                          </p:val>
                                        </p:tav>
                                        <p:tav tm="100000">
                                          <p:val>
                                            <p:strVal val="#ppt_x"/>
                                          </p:val>
                                        </p:tav>
                                      </p:tavLst>
                                    </p:anim>
                                    <p:anim calcmode="lin" valueType="num">
                                      <p:cBhvr additive="base">
                                        <p:cTn id="31"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4" grpId="0" autoUpdateAnimBg="0"/>
      <p:bldP spid="168966" grpId="0" autoUpdateAnimBg="0"/>
      <p:bldP spid="16896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9AAFE99-5D84-4B6C-B85C-3230ADC9858C}"/>
              </a:ext>
            </a:extLst>
          </p:cNvPr>
          <p:cNvSpPr>
            <a:spLocks noGrp="1" noChangeArrowheads="1"/>
          </p:cNvSpPr>
          <p:nvPr>
            <p:ph type="title"/>
          </p:nvPr>
        </p:nvSpPr>
        <p:spPr>
          <a:xfrm>
            <a:off x="457200" y="152400"/>
            <a:ext cx="8229600" cy="914400"/>
          </a:xfrm>
        </p:spPr>
        <p:txBody>
          <a:bodyPr/>
          <a:lstStyle/>
          <a:p>
            <a:pPr eaLnBrk="1" hangingPunct="1">
              <a:defRPr/>
            </a:pPr>
            <a:r>
              <a:rPr lang="en-US">
                <a:latin typeface="Times New Roman" pitchFamily="18" charset="0"/>
              </a:rPr>
              <a:t>Example (Cont.)</a:t>
            </a:r>
          </a:p>
        </p:txBody>
      </p:sp>
      <p:sp>
        <p:nvSpPr>
          <p:cNvPr id="57347" name="Text Box 3">
            <a:extLst>
              <a:ext uri="{FF2B5EF4-FFF2-40B4-BE49-F238E27FC236}">
                <a16:creationId xmlns:a16="http://schemas.microsoft.com/office/drawing/2014/main" id="{9DEB0FAF-0AC7-4A90-8E8E-6D9674821D16}"/>
              </a:ext>
            </a:extLst>
          </p:cNvPr>
          <p:cNvSpPr txBox="1">
            <a:spLocks noChangeArrowheads="1"/>
          </p:cNvSpPr>
          <p:nvPr/>
        </p:nvSpPr>
        <p:spPr bwMode="auto">
          <a:xfrm>
            <a:off x="990600" y="2220913"/>
            <a:ext cx="2227263"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u</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1</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2</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3</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4</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u</a:t>
            </a:r>
            <a:r>
              <a:rPr lang="en-US" sz="2400" baseline="-25000">
                <a:solidFill>
                  <a:schemeClr val="tx2"/>
                </a:solidFill>
                <a:latin typeface="Book Antiqua" pitchFamily="18" charset="0"/>
              </a:rPr>
              <a:t>5</a:t>
            </a:r>
            <a:r>
              <a:rPr lang="en-US" sz="2400">
                <a:latin typeface="Book Antiqua" pitchFamily="18" charset="0"/>
              </a:rPr>
              <a:t> 1   1   0   1   0</a:t>
            </a:r>
          </a:p>
        </p:txBody>
      </p:sp>
      <p:sp>
        <p:nvSpPr>
          <p:cNvPr id="57348" name="Text Box 4">
            <a:extLst>
              <a:ext uri="{FF2B5EF4-FFF2-40B4-BE49-F238E27FC236}">
                <a16:creationId xmlns:a16="http://schemas.microsoft.com/office/drawing/2014/main" id="{2DC481D2-6B98-4596-BED6-BE228B9DAFF6}"/>
              </a:ext>
            </a:extLst>
          </p:cNvPr>
          <p:cNvSpPr txBox="1">
            <a:spLocks noChangeArrowheads="1"/>
          </p:cNvSpPr>
          <p:nvPr/>
        </p:nvSpPr>
        <p:spPr bwMode="auto">
          <a:xfrm>
            <a:off x="33528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 </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0   0   1   1   1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1   0   1   0   1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1   1   1   1   0</a:t>
            </a:r>
          </a:p>
        </p:txBody>
      </p:sp>
      <p:sp>
        <p:nvSpPr>
          <p:cNvPr id="57349" name="Line 5">
            <a:extLst>
              <a:ext uri="{FF2B5EF4-FFF2-40B4-BE49-F238E27FC236}">
                <a16:creationId xmlns:a16="http://schemas.microsoft.com/office/drawing/2014/main" id="{3CF9B5C6-C21D-41D4-83F2-F5C2E6A202E5}"/>
              </a:ext>
            </a:extLst>
          </p:cNvPr>
          <p:cNvSpPr>
            <a:spLocks noChangeShapeType="1"/>
          </p:cNvSpPr>
          <p:nvPr/>
        </p:nvSpPr>
        <p:spPr bwMode="auto">
          <a:xfrm>
            <a:off x="5943600" y="2286000"/>
            <a:ext cx="0" cy="2209800"/>
          </a:xfrm>
          <a:prstGeom prst="line">
            <a:avLst/>
          </a:prstGeom>
          <a:noFill/>
          <a:ln w="57150">
            <a:solidFill>
              <a:schemeClr val="accent2"/>
            </a:solidFill>
            <a:miter lim="800000"/>
            <a:headEnd/>
            <a:tailEnd/>
          </a:ln>
        </p:spPr>
        <p:txBody>
          <a:bodyPr wrap="none"/>
          <a:lstStyle/>
          <a:p>
            <a:pPr>
              <a:defRPr/>
            </a:pPr>
            <a:endParaRPr lang="en-US"/>
          </a:p>
        </p:txBody>
      </p:sp>
      <p:sp>
        <p:nvSpPr>
          <p:cNvPr id="57350" name="Rectangle 6">
            <a:extLst>
              <a:ext uri="{FF2B5EF4-FFF2-40B4-BE49-F238E27FC236}">
                <a16:creationId xmlns:a16="http://schemas.microsoft.com/office/drawing/2014/main" id="{A264C775-0FF4-4E3A-AF3F-517BECAEB4D6}"/>
              </a:ext>
            </a:extLst>
          </p:cNvPr>
          <p:cNvSpPr>
            <a:spLocks noChangeArrowheads="1"/>
          </p:cNvSpPr>
          <p:nvPr/>
        </p:nvSpPr>
        <p:spPr bwMode="auto">
          <a:xfrm>
            <a:off x="228600" y="4876800"/>
            <a:ext cx="8763000" cy="1714500"/>
          </a:xfrm>
          <a:prstGeom prst="rect">
            <a:avLst/>
          </a:prstGeom>
          <a:noFill/>
          <a:ln w="12700">
            <a:noFill/>
            <a:miter lim="800000"/>
            <a:headEnd/>
            <a:tailEnd/>
          </a:ln>
        </p:spPr>
        <p:txBody>
          <a:bodyPr lIns="0" tIns="44450" rIns="0" bIns="44450"/>
          <a:lstStyle/>
          <a:p>
            <a:pPr marL="342900" indent="-342900">
              <a:buFont typeface="Wingdings" pitchFamily="2" charset="2"/>
              <a:buNone/>
              <a:defRPr/>
            </a:pPr>
            <a:r>
              <a:rPr lang="en-US">
                <a:latin typeface="Times New Roman" pitchFamily="18" charset="0"/>
              </a:rPr>
              <a:t>It turns out that</a:t>
            </a:r>
          </a:p>
          <a:p>
            <a:pPr marL="342900" indent="-342900">
              <a:buFont typeface="Wingdings" pitchFamily="2" charset="2"/>
              <a:buNone/>
              <a:defRPr/>
            </a:pPr>
            <a:r>
              <a:rPr lang="en-US" i="1">
                <a:latin typeface="Times New Roman" pitchFamily="18" charset="0"/>
              </a:rPr>
              <a:t>	f</a:t>
            </a:r>
            <a:r>
              <a:rPr lang="en-US">
                <a:latin typeface="Times New Roman" pitchFamily="18" charset="0"/>
              </a:rPr>
              <a:t>(</a:t>
            </a:r>
            <a:r>
              <a:rPr lang="en-US" i="1">
                <a:latin typeface="Times New Roman" pitchFamily="18" charset="0"/>
              </a:rPr>
              <a:t>u</a:t>
            </a:r>
            <a:r>
              <a:rPr lang="en-US" baseline="-25000">
                <a:latin typeface="Times New Roman" pitchFamily="18" charset="0"/>
              </a:rPr>
              <a:t>1</a:t>
            </a:r>
            <a:r>
              <a:rPr lang="en-US">
                <a:latin typeface="Times New Roman" pitchFamily="18" charset="0"/>
              </a:rPr>
              <a:t>) = </a:t>
            </a:r>
            <a:r>
              <a:rPr lang="en-US" i="1">
                <a:latin typeface="Times New Roman" pitchFamily="18" charset="0"/>
              </a:rPr>
              <a:t>v</a:t>
            </a:r>
            <a:r>
              <a:rPr lang="en-US" baseline="-25000">
                <a:latin typeface="Times New Roman" pitchFamily="18" charset="0"/>
              </a:rPr>
              <a:t>4</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2</a:t>
            </a:r>
            <a:r>
              <a:rPr lang="en-US">
                <a:latin typeface="Times New Roman" pitchFamily="18" charset="0"/>
              </a:rPr>
              <a:t>) = </a:t>
            </a:r>
            <a:r>
              <a:rPr lang="en-US" i="1">
                <a:latin typeface="Times New Roman" pitchFamily="18" charset="0"/>
              </a:rPr>
              <a:t>v</a:t>
            </a:r>
            <a:r>
              <a:rPr lang="en-US" baseline="-25000">
                <a:latin typeface="Times New Roman" pitchFamily="18" charset="0"/>
              </a:rPr>
              <a:t>3</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3</a:t>
            </a:r>
            <a:r>
              <a:rPr lang="en-US">
                <a:latin typeface="Times New Roman" pitchFamily="18" charset="0"/>
              </a:rPr>
              <a:t>) = </a:t>
            </a:r>
            <a:r>
              <a:rPr lang="en-US" i="1">
                <a:latin typeface="Times New Roman" pitchFamily="18" charset="0"/>
              </a:rPr>
              <a:t>v</a:t>
            </a:r>
            <a:r>
              <a:rPr lang="en-US" baseline="-25000">
                <a:latin typeface="Times New Roman" pitchFamily="18" charset="0"/>
              </a:rPr>
              <a:t>2</a:t>
            </a:r>
            <a:r>
              <a:rPr lang="en-US">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4</a:t>
            </a:r>
            <a:r>
              <a:rPr lang="en-US">
                <a:latin typeface="Times New Roman" pitchFamily="18" charset="0"/>
              </a:rPr>
              <a:t>) = </a:t>
            </a:r>
            <a:r>
              <a:rPr lang="en-US" i="1">
                <a:latin typeface="Times New Roman" pitchFamily="18" charset="0"/>
              </a:rPr>
              <a:t>v</a:t>
            </a:r>
            <a:r>
              <a:rPr lang="en-US" baseline="-25000">
                <a:latin typeface="Times New Roman" pitchFamily="18" charset="0"/>
              </a:rPr>
              <a:t>5</a:t>
            </a:r>
            <a:r>
              <a:rPr lang="en-US">
                <a:latin typeface="Times New Roman" pitchFamily="18" charset="0"/>
              </a:rPr>
              <a:t>,</a:t>
            </a:r>
            <a:r>
              <a:rPr lang="en-US" baseline="-25000">
                <a:latin typeface="Times New Roman" pitchFamily="18" charset="0"/>
              </a:rPr>
              <a:t> </a:t>
            </a:r>
            <a:r>
              <a:rPr lang="en-US" i="1">
                <a:latin typeface="Times New Roman" pitchFamily="18" charset="0"/>
              </a:rPr>
              <a:t>f</a:t>
            </a:r>
            <a:r>
              <a:rPr lang="en-US">
                <a:latin typeface="Times New Roman" pitchFamily="18" charset="0"/>
              </a:rPr>
              <a:t>(</a:t>
            </a:r>
            <a:r>
              <a:rPr lang="en-US" i="1">
                <a:latin typeface="Times New Roman" pitchFamily="18" charset="0"/>
              </a:rPr>
              <a:t>u</a:t>
            </a:r>
            <a:r>
              <a:rPr lang="en-US" baseline="-25000">
                <a:latin typeface="Times New Roman" pitchFamily="18" charset="0"/>
              </a:rPr>
              <a:t>5</a:t>
            </a:r>
            <a:r>
              <a:rPr lang="en-US">
                <a:latin typeface="Times New Roman" pitchFamily="18" charset="0"/>
              </a:rPr>
              <a:t>) = </a:t>
            </a:r>
            <a:r>
              <a:rPr lang="en-US" i="1">
                <a:latin typeface="Times New Roman" pitchFamily="18" charset="0"/>
              </a:rPr>
              <a:t>v</a:t>
            </a:r>
            <a:r>
              <a:rPr lang="en-US" baseline="-25000">
                <a:latin typeface="Times New Roman" pitchFamily="18" charset="0"/>
              </a:rPr>
              <a:t>1</a:t>
            </a:r>
            <a:endParaRPr lang="en-US">
              <a:latin typeface="Times New Roman" pitchFamily="18" charset="0"/>
            </a:endParaRPr>
          </a:p>
          <a:p>
            <a:pPr marL="342900" indent="-342900">
              <a:buFont typeface="Wingdings" pitchFamily="2" charset="2"/>
              <a:buNone/>
              <a:defRPr/>
            </a:pPr>
            <a:r>
              <a:rPr lang="en-US">
                <a:latin typeface="Times New Roman" pitchFamily="18" charset="0"/>
              </a:rPr>
              <a:t>also works.</a:t>
            </a:r>
          </a:p>
        </p:txBody>
      </p:sp>
      <p:sp>
        <p:nvSpPr>
          <p:cNvPr id="57351" name="Text Box 7">
            <a:extLst>
              <a:ext uri="{FF2B5EF4-FFF2-40B4-BE49-F238E27FC236}">
                <a16:creationId xmlns:a16="http://schemas.microsoft.com/office/drawing/2014/main" id="{6C540F6E-5964-4694-8989-C4C6D65AE66F}"/>
              </a:ext>
            </a:extLst>
          </p:cNvPr>
          <p:cNvSpPr txBox="1">
            <a:spLocks noChangeArrowheads="1"/>
          </p:cNvSpPr>
          <p:nvPr/>
        </p:nvSpPr>
        <p:spPr bwMode="auto">
          <a:xfrm>
            <a:off x="6324600" y="2220913"/>
            <a:ext cx="2190750" cy="2282825"/>
          </a:xfrm>
          <a:prstGeom prst="rect">
            <a:avLst/>
          </a:prstGeom>
          <a:noFill/>
          <a:ln w="9525">
            <a:noFill/>
            <a:miter lim="800000"/>
            <a:headEnd/>
            <a:tailEnd/>
          </a:ln>
        </p:spPr>
        <p:txBody>
          <a:bodyPr wrap="none">
            <a:spAutoFit/>
          </a:bodyPr>
          <a:lstStyle/>
          <a:p>
            <a:pPr marL="457200" indent="-457200" eaLnBrk="0" hangingPunct="0">
              <a:defRPr/>
            </a:pPr>
            <a:r>
              <a:rPr lang="en-US" sz="2400">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1</a:t>
            </a:r>
            <a:endParaRPr lang="en-US" sz="2400">
              <a:solidFill>
                <a:schemeClr val="tx2"/>
              </a:solidFill>
              <a:latin typeface="Book Antiqua" pitchFamily="18" charset="0"/>
            </a:endParaRP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latin typeface="Book Antiqua" pitchFamily="18" charset="0"/>
              </a:rPr>
              <a:t> 0   1   0   1   1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3</a:t>
            </a:r>
            <a:r>
              <a:rPr lang="en-US" sz="2400">
                <a:latin typeface="Book Antiqua" pitchFamily="18" charset="0"/>
              </a:rPr>
              <a:t> 1   0   1   1   1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latin typeface="Book Antiqua" pitchFamily="18" charset="0"/>
              </a:rPr>
              <a:t> 0   1   0   1   0</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5</a:t>
            </a:r>
            <a:r>
              <a:rPr lang="en-US" sz="2400">
                <a:latin typeface="Book Antiqua" pitchFamily="18" charset="0"/>
              </a:rPr>
              <a:t> 1   1   1   0   1</a:t>
            </a:r>
          </a:p>
          <a:p>
            <a:pPr marL="457200" indent="-457200" eaLnBrk="0" hangingPunct="0">
              <a:defRPr/>
            </a:pPr>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latin typeface="Book Antiqua" pitchFamily="18" charset="0"/>
              </a:rPr>
              <a:t> 1   1   0   1   0</a:t>
            </a:r>
          </a:p>
        </p:txBody>
      </p:sp>
      <p:sp>
        <p:nvSpPr>
          <p:cNvPr id="58376" name="Text Box 8">
            <a:extLst>
              <a:ext uri="{FF2B5EF4-FFF2-40B4-BE49-F238E27FC236}">
                <a16:creationId xmlns:a16="http://schemas.microsoft.com/office/drawing/2014/main" id="{66878198-C6BE-4189-A3FC-196A15303455}"/>
              </a:ext>
            </a:extLst>
          </p:cNvPr>
          <p:cNvSpPr txBox="1">
            <a:spLocks noChangeArrowheads="1"/>
          </p:cNvSpPr>
          <p:nvPr/>
        </p:nvSpPr>
        <p:spPr bwMode="auto">
          <a:xfrm>
            <a:off x="685800" y="1371600"/>
            <a:ext cx="8153400" cy="579438"/>
          </a:xfrm>
          <a:prstGeom prst="rect">
            <a:avLst/>
          </a:prstGeom>
          <a:noFill/>
          <a:ln w="9525">
            <a:noFill/>
            <a:miter lim="800000"/>
            <a:headEnd/>
            <a:tailEnd/>
          </a:ln>
        </p:spPr>
        <p:txBody>
          <a:bodyPr>
            <a:spAutoFit/>
          </a:bodyPr>
          <a:lstStyle/>
          <a:p>
            <a:pPr>
              <a:spcBef>
                <a:spcPct val="50000"/>
              </a:spcBef>
              <a:defRPr/>
            </a:pPr>
            <a:r>
              <a:rPr lang="en-US" sz="3200">
                <a:latin typeface="Times New Roman" pitchFamily="18" charset="0"/>
              </a:rPr>
              <a:t>	  G			H		       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0-#ppt_w/2"/>
                                          </p:val>
                                        </p:tav>
                                        <p:tav tm="100000">
                                          <p:val>
                                            <p:strVal val="#ppt_x"/>
                                          </p:val>
                                        </p:tav>
                                      </p:tavLst>
                                    </p:anim>
                                    <p:anim calcmode="lin" valueType="num">
                                      <p:cBhvr additive="base">
                                        <p:cTn id="8"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8"/>
                                        </p:tgtEl>
                                        <p:attrNameLst>
                                          <p:attrName>style.visibility</p:attrName>
                                        </p:attrNameLst>
                                      </p:cBhvr>
                                      <p:to>
                                        <p:strVal val="visible"/>
                                      </p:to>
                                    </p:set>
                                    <p:anim calcmode="lin" valueType="num">
                                      <p:cBhvr additive="base">
                                        <p:cTn id="13" dur="500" fill="hold"/>
                                        <p:tgtEl>
                                          <p:spTgt spid="57348"/>
                                        </p:tgtEl>
                                        <p:attrNameLst>
                                          <p:attrName>ppt_x</p:attrName>
                                        </p:attrNameLst>
                                      </p:cBhvr>
                                      <p:tavLst>
                                        <p:tav tm="0">
                                          <p:val>
                                            <p:strVal val="0-#ppt_w/2"/>
                                          </p:val>
                                        </p:tav>
                                        <p:tav tm="100000">
                                          <p:val>
                                            <p:strVal val="#ppt_x"/>
                                          </p:val>
                                        </p:tav>
                                      </p:tavLst>
                                    </p:anim>
                                    <p:anim calcmode="lin" valueType="num">
                                      <p:cBhvr additive="base">
                                        <p:cTn id="14"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57349"/>
                                        </p:tgtEl>
                                        <p:attrNameLst>
                                          <p:attrName>style.visibility</p:attrName>
                                        </p:attrNameLst>
                                      </p:cBhvr>
                                      <p:to>
                                        <p:strVal val="visible"/>
                                      </p:to>
                                    </p:set>
                                    <p:animEffect transition="in" filter="wipe(up)">
                                      <p:cBhvr>
                                        <p:cTn id="19" dur="500"/>
                                        <p:tgtEl>
                                          <p:spTgt spid="573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7351"/>
                                        </p:tgtEl>
                                        <p:attrNameLst>
                                          <p:attrName>style.visibility</p:attrName>
                                        </p:attrNameLst>
                                      </p:cBhvr>
                                      <p:to>
                                        <p:strVal val="visible"/>
                                      </p:to>
                                    </p:set>
                                    <p:anim calcmode="lin" valueType="num">
                                      <p:cBhvr additive="base">
                                        <p:cTn id="24" dur="500" fill="hold"/>
                                        <p:tgtEl>
                                          <p:spTgt spid="57351"/>
                                        </p:tgtEl>
                                        <p:attrNameLst>
                                          <p:attrName>ppt_x</p:attrName>
                                        </p:attrNameLst>
                                      </p:cBhvr>
                                      <p:tavLst>
                                        <p:tav tm="0">
                                          <p:val>
                                            <p:strVal val="0-#ppt_w/2"/>
                                          </p:val>
                                        </p:tav>
                                        <p:tav tm="100000">
                                          <p:val>
                                            <p:strVal val="#ppt_x"/>
                                          </p:val>
                                        </p:tav>
                                      </p:tavLst>
                                    </p:anim>
                                    <p:anim calcmode="lin" valueType="num">
                                      <p:cBhvr additive="base">
                                        <p:cTn id="25"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7350"/>
                                        </p:tgtEl>
                                        <p:attrNameLst>
                                          <p:attrName>style.visibility</p:attrName>
                                        </p:attrNameLst>
                                      </p:cBhvr>
                                      <p:to>
                                        <p:strVal val="visible"/>
                                      </p:to>
                                    </p:set>
                                    <p:anim calcmode="lin" valueType="num">
                                      <p:cBhvr additive="base">
                                        <p:cTn id="30" dur="500" fill="hold"/>
                                        <p:tgtEl>
                                          <p:spTgt spid="57350"/>
                                        </p:tgtEl>
                                        <p:attrNameLst>
                                          <p:attrName>ppt_x</p:attrName>
                                        </p:attrNameLst>
                                      </p:cBhvr>
                                      <p:tavLst>
                                        <p:tav tm="0">
                                          <p:val>
                                            <p:strVal val="0-#ppt_w/2"/>
                                          </p:val>
                                        </p:tav>
                                        <p:tav tm="100000">
                                          <p:val>
                                            <p:strVal val="#ppt_x"/>
                                          </p:val>
                                        </p:tav>
                                      </p:tavLst>
                                    </p:anim>
                                    <p:anim calcmode="lin" valueType="num">
                                      <p:cBhvr additive="base">
                                        <p:cTn id="31" dur="500" fill="hold"/>
                                        <p:tgtEl>
                                          <p:spTgt spid="57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P spid="57350" grpId="0" autoUpdateAnimBg="0"/>
      <p:bldP spid="5735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BEB8-BD59-429D-A51A-65B2B4FD82DD}"/>
              </a:ext>
            </a:extLst>
          </p:cNvPr>
          <p:cNvSpPr>
            <a:spLocks noGrp="1"/>
          </p:cNvSpPr>
          <p:nvPr>
            <p:ph type="title"/>
          </p:nvPr>
        </p:nvSpPr>
        <p:spPr>
          <a:xfrm>
            <a:off x="628650" y="2438400"/>
            <a:ext cx="7886700" cy="1325563"/>
          </a:xfrm>
        </p:spPr>
        <p:txBody>
          <a:bodyPr/>
          <a:lstStyle/>
          <a:p>
            <a:pPr algn="ctr"/>
            <a:r>
              <a:rPr lang="en-IN" dirty="0"/>
              <a:t>Graph Covering</a:t>
            </a:r>
          </a:p>
        </p:txBody>
      </p:sp>
    </p:spTree>
    <p:extLst>
      <p:ext uri="{BB962C8B-B14F-4D97-AF65-F5344CB8AC3E}">
        <p14:creationId xmlns:p14="http://schemas.microsoft.com/office/powerpoint/2010/main" val="358411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Vertex Cover</a:t>
            </a:r>
          </a:p>
        </p:txBody>
      </p:sp>
      <p:sp>
        <p:nvSpPr>
          <p:cNvPr id="5" name="TextBox 4"/>
          <p:cNvSpPr txBox="1"/>
          <p:nvPr/>
        </p:nvSpPr>
        <p:spPr>
          <a:xfrm>
            <a:off x="799172" y="5322745"/>
            <a:ext cx="7545655" cy="400110"/>
          </a:xfrm>
          <a:prstGeom prst="rect">
            <a:avLst/>
          </a:prstGeom>
          <a:noFill/>
        </p:spPr>
        <p:txBody>
          <a:bodyPr wrap="none" rtlCol="0">
            <a:spAutoFit/>
          </a:bodyPr>
          <a:lstStyle/>
          <a:p>
            <a:r>
              <a:rPr lang="en-US" sz="2000" dirty="0"/>
              <a:t>M</a:t>
            </a:r>
            <a:r>
              <a:rPr lang="en-US" sz="2000" dirty="0">
                <a:solidFill>
                  <a:srgbClr val="0000FF"/>
                </a:solidFill>
              </a:rPr>
              <a:t>inimal or minimum vertex cover </a:t>
            </a:r>
            <a:r>
              <a:rPr lang="en-US" sz="2000" dirty="0"/>
              <a:t>is a famous problem in graph theory</a:t>
            </a:r>
          </a:p>
        </p:txBody>
      </p:sp>
      <p:sp>
        <p:nvSpPr>
          <p:cNvPr id="6" name="TextBox 5"/>
          <p:cNvSpPr txBox="1"/>
          <p:nvPr/>
        </p:nvSpPr>
        <p:spPr>
          <a:xfrm>
            <a:off x="249694" y="1424355"/>
            <a:ext cx="8894306" cy="1636345"/>
          </a:xfrm>
          <a:prstGeom prst="rect">
            <a:avLst/>
          </a:prstGeom>
          <a:noFill/>
        </p:spPr>
        <p:txBody>
          <a:bodyPr wrap="none" rtlCol="0">
            <a:spAutoFit/>
          </a:bodyPr>
          <a:lstStyle/>
          <a:p>
            <a:pPr>
              <a:lnSpc>
                <a:spcPct val="150000"/>
              </a:lnSpc>
            </a:pPr>
            <a:r>
              <a:rPr lang="en-US" sz="2000" dirty="0"/>
              <a:t>A </a:t>
            </a:r>
            <a:r>
              <a:rPr lang="en-US" sz="2400" dirty="0">
                <a:solidFill>
                  <a:srgbClr val="0000FF"/>
                </a:solidFill>
              </a:rPr>
              <a:t>vertex-cover </a:t>
            </a:r>
            <a:r>
              <a:rPr lang="en-US" sz="2000" dirty="0"/>
              <a:t>of an undirected graph G=(V,E) is a subset </a:t>
            </a:r>
            <a:r>
              <a:rPr lang="en-US" sz="2000" i="1" dirty="0"/>
              <a:t>V’</a:t>
            </a:r>
            <a:r>
              <a:rPr lang="en-US" sz="2000" dirty="0"/>
              <a:t> of </a:t>
            </a:r>
            <a:r>
              <a:rPr lang="en-US" sz="2000" i="1" dirty="0"/>
              <a:t>V</a:t>
            </a:r>
            <a:r>
              <a:rPr lang="en-US" sz="2000" dirty="0"/>
              <a:t> such that </a:t>
            </a:r>
          </a:p>
          <a:p>
            <a:pPr>
              <a:lnSpc>
                <a:spcPct val="150000"/>
              </a:lnSpc>
            </a:pPr>
            <a:r>
              <a:rPr lang="en-US" sz="2000" dirty="0"/>
              <a:t>if </a:t>
            </a:r>
            <a:r>
              <a:rPr lang="en-US" sz="2400" dirty="0">
                <a:solidFill>
                  <a:srgbClr val="0000FF"/>
                </a:solidFill>
              </a:rPr>
              <a:t>edge </a:t>
            </a:r>
            <a:r>
              <a:rPr lang="en-US" sz="2400" i="1" dirty="0">
                <a:solidFill>
                  <a:srgbClr val="0000FF"/>
                </a:solidFill>
              </a:rPr>
              <a:t>(</a:t>
            </a:r>
            <a:r>
              <a:rPr lang="en-US" sz="2400" i="1" dirty="0" err="1">
                <a:solidFill>
                  <a:srgbClr val="0000FF"/>
                </a:solidFill>
              </a:rPr>
              <a:t>u</a:t>
            </a:r>
            <a:r>
              <a:rPr lang="en-US" sz="2400" i="1" dirty="0">
                <a:solidFill>
                  <a:srgbClr val="0000FF"/>
                </a:solidFill>
              </a:rPr>
              <a:t>, </a:t>
            </a:r>
            <a:r>
              <a:rPr lang="en-US" sz="2400" i="1" dirty="0" err="1">
                <a:solidFill>
                  <a:srgbClr val="0000FF"/>
                </a:solidFill>
              </a:rPr>
              <a:t>v</a:t>
            </a:r>
            <a:r>
              <a:rPr lang="en-US" sz="2400" i="1" dirty="0">
                <a:solidFill>
                  <a:srgbClr val="0000FF"/>
                </a:solidFill>
              </a:rPr>
              <a:t>)</a:t>
            </a:r>
            <a:r>
              <a:rPr lang="en-US" sz="2400" dirty="0">
                <a:solidFill>
                  <a:srgbClr val="0000FF"/>
                </a:solidFill>
              </a:rPr>
              <a:t> is an edge of </a:t>
            </a:r>
            <a:r>
              <a:rPr lang="en-US" sz="2400" i="1" dirty="0">
                <a:solidFill>
                  <a:srgbClr val="0000FF"/>
                </a:solidFill>
              </a:rPr>
              <a:t>G</a:t>
            </a:r>
            <a:r>
              <a:rPr lang="en-US" sz="2400" dirty="0">
                <a:solidFill>
                  <a:srgbClr val="0000FF"/>
                </a:solidFill>
              </a:rPr>
              <a:t>, then </a:t>
            </a:r>
            <a:r>
              <a:rPr lang="en-US" sz="2400" i="1" dirty="0" err="1">
                <a:solidFill>
                  <a:srgbClr val="0000FF"/>
                </a:solidFill>
              </a:rPr>
              <a:t>u</a:t>
            </a:r>
            <a:r>
              <a:rPr lang="en-US" sz="2400" dirty="0">
                <a:solidFill>
                  <a:srgbClr val="0000FF"/>
                </a:solidFill>
              </a:rPr>
              <a:t> is in </a:t>
            </a:r>
            <a:r>
              <a:rPr lang="en-US" sz="2400" i="1" dirty="0">
                <a:solidFill>
                  <a:srgbClr val="0000FF"/>
                </a:solidFill>
              </a:rPr>
              <a:t>V’</a:t>
            </a:r>
            <a:r>
              <a:rPr lang="en-US" sz="2400" dirty="0">
                <a:solidFill>
                  <a:srgbClr val="0000FF"/>
                </a:solidFill>
              </a:rPr>
              <a:t>, or </a:t>
            </a:r>
            <a:r>
              <a:rPr lang="en-US" sz="2400" i="1" dirty="0" err="1">
                <a:solidFill>
                  <a:srgbClr val="0000FF"/>
                </a:solidFill>
              </a:rPr>
              <a:t>v</a:t>
            </a:r>
            <a:r>
              <a:rPr lang="en-US" sz="2400" dirty="0">
                <a:solidFill>
                  <a:srgbClr val="0000FF"/>
                </a:solidFill>
              </a:rPr>
              <a:t> is in </a:t>
            </a:r>
            <a:r>
              <a:rPr lang="en-US" sz="2400" i="1" dirty="0">
                <a:solidFill>
                  <a:srgbClr val="0000FF"/>
                </a:solidFill>
              </a:rPr>
              <a:t>V’</a:t>
            </a:r>
            <a:r>
              <a:rPr lang="en-US" sz="2400" dirty="0">
                <a:solidFill>
                  <a:srgbClr val="0000FF"/>
                </a:solidFill>
              </a:rPr>
              <a:t>, or both</a:t>
            </a:r>
            <a:r>
              <a:rPr lang="en-US" sz="2000" dirty="0"/>
              <a:t>. The set</a:t>
            </a:r>
          </a:p>
          <a:p>
            <a:pPr>
              <a:lnSpc>
                <a:spcPct val="150000"/>
              </a:lnSpc>
            </a:pPr>
            <a:r>
              <a:rPr lang="en-US" sz="2000" dirty="0"/>
              <a:t> </a:t>
            </a:r>
            <a:r>
              <a:rPr lang="en-US" sz="2000" i="1" dirty="0"/>
              <a:t>V′</a:t>
            </a:r>
            <a:r>
              <a:rPr lang="en-US" sz="2000" dirty="0"/>
              <a:t> is said to "cover" the edges of </a:t>
            </a:r>
            <a:r>
              <a:rPr lang="en-US" sz="2000" i="1" dirty="0"/>
              <a:t>G</a:t>
            </a:r>
            <a:endParaRPr lang="en-US" sz="2000" dirty="0"/>
          </a:p>
        </p:txBody>
      </p:sp>
      <p:sp>
        <p:nvSpPr>
          <p:cNvPr id="7" name="TextBox 6"/>
          <p:cNvSpPr txBox="1"/>
          <p:nvPr/>
        </p:nvSpPr>
        <p:spPr>
          <a:xfrm>
            <a:off x="1139476" y="4107084"/>
            <a:ext cx="184666"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2"/>
          <a:stretch>
            <a:fillRect/>
          </a:stretch>
        </p:blipFill>
        <p:spPr>
          <a:xfrm>
            <a:off x="1752600" y="3467567"/>
            <a:ext cx="5000252" cy="15680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5C3-D663-4540-80D7-39F8186C456B}"/>
              </a:ext>
            </a:extLst>
          </p:cNvPr>
          <p:cNvSpPr>
            <a:spLocks noGrp="1"/>
          </p:cNvSpPr>
          <p:nvPr>
            <p:ph type="title"/>
          </p:nvPr>
        </p:nvSpPr>
        <p:spPr/>
        <p:txBody>
          <a:bodyPr/>
          <a:lstStyle/>
          <a:p>
            <a:r>
              <a:rPr lang="en-IN" dirty="0"/>
              <a:t>Vertex Cover of the Graph ?</a:t>
            </a:r>
          </a:p>
        </p:txBody>
      </p:sp>
      <p:pic>
        <p:nvPicPr>
          <p:cNvPr id="5" name="Picture 4">
            <a:extLst>
              <a:ext uri="{FF2B5EF4-FFF2-40B4-BE49-F238E27FC236}">
                <a16:creationId xmlns:a16="http://schemas.microsoft.com/office/drawing/2014/main" id="{7C6FB3BB-C692-4B61-B134-6CFA8245A79D}"/>
              </a:ext>
            </a:extLst>
          </p:cNvPr>
          <p:cNvPicPr>
            <a:picLocks noChangeAspect="1"/>
          </p:cNvPicPr>
          <p:nvPr/>
        </p:nvPicPr>
        <p:blipFill>
          <a:blip r:embed="rId2"/>
          <a:stretch>
            <a:fillRect/>
          </a:stretch>
        </p:blipFill>
        <p:spPr>
          <a:xfrm>
            <a:off x="2743200" y="2411641"/>
            <a:ext cx="3097640" cy="2483693"/>
          </a:xfrm>
          <a:prstGeom prst="rect">
            <a:avLst/>
          </a:prstGeom>
        </p:spPr>
      </p:pic>
    </p:spTree>
    <p:extLst>
      <p:ext uri="{BB962C8B-B14F-4D97-AF65-F5344CB8AC3E}">
        <p14:creationId xmlns:p14="http://schemas.microsoft.com/office/powerpoint/2010/main" val="38554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DC9F6B-A44D-4C9F-B593-FEECE0518532}"/>
              </a:ext>
            </a:extLst>
          </p:cNvPr>
          <p:cNvPicPr>
            <a:picLocks noChangeAspect="1"/>
          </p:cNvPicPr>
          <p:nvPr/>
        </p:nvPicPr>
        <p:blipFill>
          <a:blip r:embed="rId2"/>
          <a:stretch>
            <a:fillRect/>
          </a:stretch>
        </p:blipFill>
        <p:spPr>
          <a:xfrm>
            <a:off x="76200" y="1143000"/>
            <a:ext cx="8686800" cy="5200432"/>
          </a:xfrm>
          <a:prstGeom prst="rect">
            <a:avLst/>
          </a:prstGeom>
        </p:spPr>
      </p:pic>
    </p:spTree>
    <p:extLst>
      <p:ext uri="{BB962C8B-B14F-4D97-AF65-F5344CB8AC3E}">
        <p14:creationId xmlns:p14="http://schemas.microsoft.com/office/powerpoint/2010/main" val="252221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81075"/>
            <a:ext cx="7886700" cy="503635"/>
          </a:xfrm>
        </p:spPr>
        <p:txBody>
          <a:bodyPr>
            <a:normAutofit fontScale="90000"/>
          </a:bodyPr>
          <a:lstStyle/>
          <a:p>
            <a:pPr algn="ctr" eaLnBrk="1" hangingPunct="1">
              <a:defRPr/>
            </a:pPr>
            <a:r>
              <a:rPr lang="en-US" sz="2100"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lnSpcReduction="10000"/>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a:buNone/>
              <a:defRPr/>
            </a:pPr>
            <a:r>
              <a:rPr lang="en-US" sz="1275" b="1" dirty="0">
                <a:latin typeface="Times New Roman" pitchFamily="18" charset="0"/>
                <a:cs typeface="Times New Roman" pitchFamily="18" charset="0"/>
              </a:rPr>
              <a:t>UNIT-III </a:t>
            </a:r>
            <a:r>
              <a:rPr lang="en-US" sz="1200" b="1" dirty="0">
                <a:latin typeface="Times New Roman" pitchFamily="18" charset="0"/>
                <a:cs typeface="Times New Roman" pitchFamily="18" charset="0"/>
              </a:rPr>
              <a:t>(15h)</a:t>
            </a:r>
            <a:r>
              <a:rPr lang="en-IN" sz="1200" b="1" dirty="0">
                <a:latin typeface="Times New Roman"/>
                <a:ea typeface="Times New Roman"/>
              </a:rPr>
              <a:t>	     </a:t>
            </a:r>
            <a:endParaRPr lang="en-US" sz="1200" dirty="0"/>
          </a:p>
          <a:p>
            <a:pPr algn="just">
              <a:buNone/>
            </a:pPr>
            <a:r>
              <a:rPr lang="en-IN" sz="1250" b="1" dirty="0">
                <a:latin typeface="Times New Roman"/>
                <a:ea typeface="Times New Roman"/>
              </a:rPr>
              <a:t>Approximation algorithms: </a:t>
            </a:r>
            <a:r>
              <a:rPr lang="en-IN" sz="1250" dirty="0">
                <a:latin typeface="Times New Roman"/>
              </a:rPr>
              <a:t>Need of approximation algorithms: Introduction to P, NP, NP-Hard and NP-Complete Greedy Approach, Dynamic Approach, Knapsack, Huffman Coding, TSP, All pair shortest path, Longest Common Subsequence Problem, Matrix Chain Multiplication. 	                                                                                 </a:t>
            </a:r>
            <a:r>
              <a:rPr lang="en-US" sz="1250" dirty="0">
                <a:latin typeface="Times New Roman"/>
              </a:rPr>
              <a:t>[7]</a:t>
            </a:r>
          </a:p>
          <a:p>
            <a:pPr algn="just">
              <a:buNone/>
            </a:pPr>
            <a:endParaRPr lang="en-US" sz="1250" b="1" dirty="0">
              <a:latin typeface="Times New Roman"/>
            </a:endParaRPr>
          </a:p>
          <a:p>
            <a:pPr algn="just">
              <a:buNone/>
            </a:pPr>
            <a:r>
              <a:rPr lang="en-US" sz="1250" b="1" dirty="0">
                <a:latin typeface="Times New Roman"/>
              </a:rPr>
              <a:t>Randomized algorithms: </a:t>
            </a:r>
            <a:r>
              <a:rPr lang="en-US" sz="1250" dirty="0">
                <a:latin typeface="Times New Roman"/>
              </a:rPr>
              <a:t>Introduction, type of randomized algorithms, Quick sort, min cut                                                 [4]</a:t>
            </a:r>
          </a:p>
          <a:p>
            <a:pPr algn="just">
              <a:buNone/>
            </a:pPr>
            <a:endParaRPr lang="en-US" sz="1250" dirty="0">
              <a:latin typeface="Times New Roman"/>
            </a:endParaRPr>
          </a:p>
          <a:p>
            <a:pPr algn="just">
              <a:buNone/>
            </a:pPr>
            <a:r>
              <a:rPr lang="en-IN" sz="1250" b="1" dirty="0">
                <a:latin typeface="Times New Roman"/>
                <a:ea typeface="Times New Roman"/>
              </a:rPr>
              <a:t>Online Algorithms: </a:t>
            </a:r>
            <a:r>
              <a:rPr lang="en-IN" sz="1250" dirty="0">
                <a:latin typeface="Times New Roman"/>
                <a:ea typeface="Times New Roman"/>
              </a:rPr>
              <a:t>Introduction,</a:t>
            </a:r>
            <a:r>
              <a:rPr lang="en-IN" sz="1250" b="1" dirty="0">
                <a:latin typeface="Times New Roman"/>
                <a:ea typeface="Times New Roman"/>
              </a:rPr>
              <a:t> </a:t>
            </a:r>
            <a:r>
              <a:rPr lang="en-IN" sz="1250" dirty="0">
                <a:latin typeface="Times New Roman"/>
                <a:ea typeface="Times New Roman"/>
              </a:rPr>
              <a:t>Online Paging Problem, k-server Problem.</a:t>
            </a:r>
            <a:r>
              <a:rPr lang="en-IN" sz="1250" dirty="0">
                <a:solidFill>
                  <a:srgbClr val="000000"/>
                </a:solidFill>
                <a:latin typeface="Times New Roman"/>
                <a:ea typeface="Times New Roman"/>
              </a:rPr>
              <a:t> </a:t>
            </a:r>
            <a:r>
              <a:rPr lang="en-IN" sz="1250" dirty="0"/>
              <a:t>Data compression: Huffman’s coding, BWT, LZW</a:t>
            </a:r>
            <a:r>
              <a:rPr lang="en-IN" sz="1250" dirty="0">
                <a:solidFill>
                  <a:srgbClr val="000000"/>
                </a:solidFill>
                <a:latin typeface="Times New Roman"/>
              </a:rPr>
              <a:t>                                                                                                                                                                                  </a:t>
            </a:r>
            <a:r>
              <a:rPr lang="en-US" sz="1250" dirty="0">
                <a:solidFill>
                  <a:srgbClr val="000000"/>
                </a:solidFill>
                <a:latin typeface="Times New Roman"/>
                <a:ea typeface="Times New Roman"/>
              </a:rPr>
              <a:t> [4]</a:t>
            </a:r>
            <a:r>
              <a:rPr lang="en-US" sz="1250" dirty="0">
                <a:latin typeface="Times New Roman"/>
                <a:ea typeface="Times New Roman"/>
              </a:rPr>
              <a:t> </a:t>
            </a:r>
            <a:endParaRPr lang="en-US" sz="1250" dirty="0"/>
          </a:p>
          <a:p>
            <a:pPr eaLnBrk="1" hangingPunct="1">
              <a:buFont typeface="Arial" pitchFamily="34" charset="0"/>
              <a:buNone/>
              <a:defRPr/>
            </a:pPr>
            <a:endParaRPr lang="en-US" sz="1575" b="1" dirty="0">
              <a:latin typeface="Times New Roman" pitchFamily="18" charset="0"/>
              <a:cs typeface="Times New Roman" pitchFamily="18" charset="0"/>
            </a:endParaRPr>
          </a:p>
          <a:p>
            <a:r>
              <a:rPr lang="en-US" sz="1350" b="1" dirty="0"/>
              <a:t>Recommended Books:</a:t>
            </a:r>
            <a:endParaRPr lang="en-US" sz="1350" dirty="0"/>
          </a:p>
          <a:p>
            <a:r>
              <a:rPr lang="en-US" sz="1350" dirty="0"/>
              <a:t>1. </a:t>
            </a:r>
            <a:r>
              <a:rPr lang="en-US" sz="1350" dirty="0" err="1"/>
              <a:t>Cormen</a:t>
            </a:r>
            <a:r>
              <a:rPr lang="en-US" sz="1350" dirty="0"/>
              <a:t>, </a:t>
            </a:r>
            <a:r>
              <a:rPr lang="en-US" sz="1350" dirty="0" err="1"/>
              <a:t>Leiserson</a:t>
            </a:r>
            <a:r>
              <a:rPr lang="en-US" sz="1350" dirty="0"/>
              <a:t>, </a:t>
            </a:r>
            <a:r>
              <a:rPr lang="en-US" sz="1350" dirty="0" err="1"/>
              <a:t>Rivest</a:t>
            </a:r>
            <a:r>
              <a:rPr lang="en-US" sz="1350" dirty="0"/>
              <a:t>, Stein, “</a:t>
            </a:r>
            <a:r>
              <a:rPr lang="en-US" sz="1350" i="1" dirty="0"/>
              <a:t>Introduction to Algorithms</a:t>
            </a:r>
            <a:r>
              <a:rPr lang="en-US" sz="1350" dirty="0"/>
              <a:t>”, Prentice Hall of India, 3</a:t>
            </a:r>
            <a:r>
              <a:rPr lang="en-US" sz="1350" baseline="30000" dirty="0"/>
              <a:t>rd</a:t>
            </a:r>
            <a:r>
              <a:rPr lang="en-US" sz="1350" dirty="0"/>
              <a:t> edition 2012. </a:t>
            </a:r>
          </a:p>
          <a:p>
            <a:r>
              <a:rPr lang="en-US" sz="1350" dirty="0"/>
              <a:t>2. Horowitz, </a:t>
            </a:r>
            <a:r>
              <a:rPr lang="en-US" sz="1350" dirty="0" err="1"/>
              <a:t>Sahni</a:t>
            </a:r>
            <a:r>
              <a:rPr lang="en-US" sz="1350" dirty="0"/>
              <a:t> and </a:t>
            </a:r>
            <a:r>
              <a:rPr lang="en-US" sz="1350" dirty="0" err="1"/>
              <a:t>Rajasekaran</a:t>
            </a:r>
            <a:r>
              <a:rPr lang="en-US" sz="1350" dirty="0"/>
              <a:t>, “</a:t>
            </a:r>
            <a:r>
              <a:rPr lang="en-US" sz="1350" i="1" dirty="0"/>
              <a:t>Fundamental of Computer, Algorithms”</a:t>
            </a:r>
            <a:r>
              <a:rPr lang="en-US" sz="1350" dirty="0"/>
              <a:t>, University Press (India), 2</a:t>
            </a:r>
            <a:r>
              <a:rPr lang="en-US" sz="1350" baseline="30000" dirty="0"/>
              <a:t>nd</a:t>
            </a:r>
            <a:r>
              <a:rPr lang="en-US" sz="1350" dirty="0"/>
              <a:t> edition.</a:t>
            </a:r>
          </a:p>
          <a:p>
            <a:r>
              <a:rPr lang="en-US" sz="1350" dirty="0"/>
              <a:t>3. </a:t>
            </a:r>
            <a:r>
              <a:rPr lang="en-US" sz="1350" dirty="0" err="1"/>
              <a:t>Aho</a:t>
            </a:r>
            <a:r>
              <a:rPr lang="en-US" sz="1350" dirty="0"/>
              <a:t>, </a:t>
            </a:r>
            <a:r>
              <a:rPr lang="en-US" sz="1350" dirty="0" err="1"/>
              <a:t>Haperoft</a:t>
            </a:r>
            <a:r>
              <a:rPr lang="en-US" sz="1350" dirty="0"/>
              <a:t> and </a:t>
            </a:r>
            <a:r>
              <a:rPr lang="en-US" sz="1350" dirty="0" err="1"/>
              <a:t>Ullman</a:t>
            </a:r>
            <a:r>
              <a:rPr lang="en-US" sz="1350" dirty="0"/>
              <a:t>, “</a:t>
            </a:r>
            <a:r>
              <a:rPr lang="en-US" sz="1350" i="1" dirty="0"/>
              <a:t>The Design and analysis of Computer Algorithms</a:t>
            </a:r>
            <a:r>
              <a:rPr lang="en-US" sz="1350" dirty="0"/>
              <a:t>”, Pearson Education India.</a:t>
            </a:r>
          </a:p>
          <a:p>
            <a:pPr algn="just" eaLnBrk="1" hangingPunct="1">
              <a:buFont typeface="Arial" pitchFamily="34" charset="0"/>
              <a:buNone/>
              <a:defRPr/>
            </a:pPr>
            <a:endParaRPr lang="en-US" sz="1350" dirty="0"/>
          </a:p>
          <a:p>
            <a:pPr algn="just" eaLnBrk="1" hangingPunct="1">
              <a:buFont typeface="Arial" pitchFamily="34" charset="0"/>
              <a:buNone/>
              <a:defRPr/>
            </a:pPr>
            <a:endParaRPr lang="en-US" sz="135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3</a:t>
            </a:fld>
            <a:endParaRPr lang="en-US"/>
          </a:p>
        </p:txBody>
      </p:sp>
      <p:sp>
        <p:nvSpPr>
          <p:cNvPr id="5" name="Rectangle 4"/>
          <p:cNvSpPr/>
          <p:nvPr/>
        </p:nvSpPr>
        <p:spPr>
          <a:xfrm>
            <a:off x="628650" y="1457325"/>
            <a:ext cx="8124825" cy="43767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5C3-D663-4540-80D7-39F8186C456B}"/>
              </a:ext>
            </a:extLst>
          </p:cNvPr>
          <p:cNvSpPr>
            <a:spLocks noGrp="1"/>
          </p:cNvSpPr>
          <p:nvPr>
            <p:ph type="title"/>
          </p:nvPr>
        </p:nvSpPr>
        <p:spPr/>
        <p:txBody>
          <a:bodyPr/>
          <a:lstStyle/>
          <a:p>
            <a:r>
              <a:rPr lang="en-IN" dirty="0"/>
              <a:t>Vertex Cover of the Graph ?</a:t>
            </a:r>
          </a:p>
        </p:txBody>
      </p:sp>
      <p:pic>
        <p:nvPicPr>
          <p:cNvPr id="4" name="Picture 3">
            <a:extLst>
              <a:ext uri="{FF2B5EF4-FFF2-40B4-BE49-F238E27FC236}">
                <a16:creationId xmlns:a16="http://schemas.microsoft.com/office/drawing/2014/main" id="{62AF2094-AAD3-45A5-832A-5BF59BD4736B}"/>
              </a:ext>
            </a:extLst>
          </p:cNvPr>
          <p:cNvPicPr>
            <a:picLocks noChangeAspect="1"/>
          </p:cNvPicPr>
          <p:nvPr/>
        </p:nvPicPr>
        <p:blipFill>
          <a:blip r:embed="rId2"/>
          <a:stretch>
            <a:fillRect/>
          </a:stretch>
        </p:blipFill>
        <p:spPr>
          <a:xfrm>
            <a:off x="1787604" y="1829338"/>
            <a:ext cx="5568791" cy="3199324"/>
          </a:xfrm>
          <a:prstGeom prst="rect">
            <a:avLst/>
          </a:prstGeom>
        </p:spPr>
      </p:pic>
    </p:spTree>
    <p:extLst>
      <p:ext uri="{BB962C8B-B14F-4D97-AF65-F5344CB8AC3E}">
        <p14:creationId xmlns:p14="http://schemas.microsoft.com/office/powerpoint/2010/main" val="108292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08395B-5A65-4A1F-ACF9-8F2769E5A28D}"/>
              </a:ext>
            </a:extLst>
          </p:cNvPr>
          <p:cNvPicPr>
            <a:picLocks noChangeAspect="1"/>
          </p:cNvPicPr>
          <p:nvPr/>
        </p:nvPicPr>
        <p:blipFill>
          <a:blip r:embed="rId2"/>
          <a:stretch>
            <a:fillRect/>
          </a:stretch>
        </p:blipFill>
        <p:spPr>
          <a:xfrm>
            <a:off x="1573419" y="1143000"/>
            <a:ext cx="5997162" cy="4884929"/>
          </a:xfrm>
          <a:prstGeom prst="rect">
            <a:avLst/>
          </a:prstGeom>
        </p:spPr>
      </p:pic>
    </p:spTree>
    <p:extLst>
      <p:ext uri="{BB962C8B-B14F-4D97-AF65-F5344CB8AC3E}">
        <p14:creationId xmlns:p14="http://schemas.microsoft.com/office/powerpoint/2010/main" val="14181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7D71CF-A89F-4317-AE0D-A88490A9655D}"/>
              </a:ext>
            </a:extLst>
          </p:cNvPr>
          <p:cNvPicPr>
            <a:picLocks noChangeAspect="1"/>
          </p:cNvPicPr>
          <p:nvPr/>
        </p:nvPicPr>
        <p:blipFill>
          <a:blip r:embed="rId2"/>
          <a:stretch>
            <a:fillRect/>
          </a:stretch>
        </p:blipFill>
        <p:spPr>
          <a:xfrm>
            <a:off x="1371600" y="1098248"/>
            <a:ext cx="6172200" cy="4803661"/>
          </a:xfrm>
          <a:prstGeom prst="rect">
            <a:avLst/>
          </a:prstGeom>
        </p:spPr>
      </p:pic>
    </p:spTree>
    <p:extLst>
      <p:ext uri="{BB962C8B-B14F-4D97-AF65-F5344CB8AC3E}">
        <p14:creationId xmlns:p14="http://schemas.microsoft.com/office/powerpoint/2010/main" val="265458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0EBCC1-7E57-4E41-B2E0-9D68A65A5B4C}"/>
              </a:ext>
            </a:extLst>
          </p:cNvPr>
          <p:cNvPicPr>
            <a:picLocks noChangeAspect="1"/>
          </p:cNvPicPr>
          <p:nvPr/>
        </p:nvPicPr>
        <p:blipFill>
          <a:blip r:embed="rId2"/>
          <a:stretch>
            <a:fillRect/>
          </a:stretch>
        </p:blipFill>
        <p:spPr>
          <a:xfrm>
            <a:off x="0" y="1600200"/>
            <a:ext cx="9144000" cy="2533691"/>
          </a:xfrm>
          <a:prstGeom prst="rect">
            <a:avLst/>
          </a:prstGeom>
        </p:spPr>
      </p:pic>
    </p:spTree>
    <p:extLst>
      <p:ext uri="{BB962C8B-B14F-4D97-AF65-F5344CB8AC3E}">
        <p14:creationId xmlns:p14="http://schemas.microsoft.com/office/powerpoint/2010/main" val="350845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A0EDAC-A658-47AC-BFD7-8F148D59F7B2}"/>
              </a:ext>
            </a:extLst>
          </p:cNvPr>
          <p:cNvPicPr>
            <a:picLocks noChangeAspect="1"/>
          </p:cNvPicPr>
          <p:nvPr/>
        </p:nvPicPr>
        <p:blipFill>
          <a:blip r:embed="rId2"/>
          <a:stretch>
            <a:fillRect/>
          </a:stretch>
        </p:blipFill>
        <p:spPr>
          <a:xfrm>
            <a:off x="3093592" y="2118246"/>
            <a:ext cx="2956816" cy="2621507"/>
          </a:xfrm>
          <a:prstGeom prst="rect">
            <a:avLst/>
          </a:prstGeom>
        </p:spPr>
      </p:pic>
      <p:sp>
        <p:nvSpPr>
          <p:cNvPr id="5" name="TextBox 4">
            <a:extLst>
              <a:ext uri="{FF2B5EF4-FFF2-40B4-BE49-F238E27FC236}">
                <a16:creationId xmlns:a16="http://schemas.microsoft.com/office/drawing/2014/main" id="{8580252C-94AF-4971-B125-AA052BC02D3F}"/>
              </a:ext>
            </a:extLst>
          </p:cNvPr>
          <p:cNvSpPr txBox="1"/>
          <p:nvPr/>
        </p:nvSpPr>
        <p:spPr>
          <a:xfrm>
            <a:off x="1143000" y="609600"/>
            <a:ext cx="4572000" cy="369332"/>
          </a:xfrm>
          <a:prstGeom prst="rect">
            <a:avLst/>
          </a:prstGeom>
          <a:noFill/>
        </p:spPr>
        <p:txBody>
          <a:bodyPr wrap="square">
            <a:spAutoFit/>
          </a:bodyPr>
          <a:lstStyle/>
          <a:p>
            <a:r>
              <a:rPr lang="en-IN" dirty="0"/>
              <a:t>Vertex Cover of the Graph ?</a:t>
            </a:r>
          </a:p>
        </p:txBody>
      </p:sp>
    </p:spTree>
    <p:extLst>
      <p:ext uri="{BB962C8B-B14F-4D97-AF65-F5344CB8AC3E}">
        <p14:creationId xmlns:p14="http://schemas.microsoft.com/office/powerpoint/2010/main" val="95894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3F4B15-C64C-414E-A2A8-12F69773289F}"/>
              </a:ext>
            </a:extLst>
          </p:cNvPr>
          <p:cNvPicPr>
            <a:picLocks noChangeAspect="1"/>
          </p:cNvPicPr>
          <p:nvPr/>
        </p:nvPicPr>
        <p:blipFill>
          <a:blip r:embed="rId2"/>
          <a:stretch>
            <a:fillRect/>
          </a:stretch>
        </p:blipFill>
        <p:spPr>
          <a:xfrm>
            <a:off x="152400" y="1219200"/>
            <a:ext cx="8657378" cy="5105400"/>
          </a:xfrm>
          <a:prstGeom prst="rect">
            <a:avLst/>
          </a:prstGeom>
        </p:spPr>
      </p:pic>
    </p:spTree>
    <p:extLst>
      <p:ext uri="{BB962C8B-B14F-4D97-AF65-F5344CB8AC3E}">
        <p14:creationId xmlns:p14="http://schemas.microsoft.com/office/powerpoint/2010/main" val="342367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BEB8-BD59-429D-A51A-65B2B4FD82DD}"/>
              </a:ext>
            </a:extLst>
          </p:cNvPr>
          <p:cNvSpPr>
            <a:spLocks noGrp="1"/>
          </p:cNvSpPr>
          <p:nvPr>
            <p:ph type="title"/>
          </p:nvPr>
        </p:nvSpPr>
        <p:spPr/>
        <p:txBody>
          <a:bodyPr>
            <a:normAutofit/>
          </a:bodyPr>
          <a:lstStyle/>
          <a:p>
            <a:r>
              <a:rPr lang="en-IN" sz="3800" dirty="0"/>
              <a:t>Vertex Covering Number</a:t>
            </a:r>
          </a:p>
        </p:txBody>
      </p:sp>
      <p:pic>
        <p:nvPicPr>
          <p:cNvPr id="6" name="Picture 5">
            <a:extLst>
              <a:ext uri="{FF2B5EF4-FFF2-40B4-BE49-F238E27FC236}">
                <a16:creationId xmlns:a16="http://schemas.microsoft.com/office/drawing/2014/main" id="{0D825343-1436-4E45-BBE5-550FDF7A034F}"/>
              </a:ext>
            </a:extLst>
          </p:cNvPr>
          <p:cNvPicPr>
            <a:picLocks noChangeAspect="1"/>
          </p:cNvPicPr>
          <p:nvPr/>
        </p:nvPicPr>
        <p:blipFill>
          <a:blip r:embed="rId2"/>
          <a:stretch>
            <a:fillRect/>
          </a:stretch>
        </p:blipFill>
        <p:spPr>
          <a:xfrm>
            <a:off x="838200" y="2438399"/>
            <a:ext cx="7010400" cy="1683929"/>
          </a:xfrm>
          <a:prstGeom prst="rect">
            <a:avLst/>
          </a:prstGeom>
        </p:spPr>
      </p:pic>
    </p:spTree>
    <p:extLst>
      <p:ext uri="{BB962C8B-B14F-4D97-AF65-F5344CB8AC3E}">
        <p14:creationId xmlns:p14="http://schemas.microsoft.com/office/powerpoint/2010/main" val="236022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5CF33B-E6CC-42FD-864F-70455B404FB7}"/>
              </a:ext>
            </a:extLst>
          </p:cNvPr>
          <p:cNvPicPr>
            <a:picLocks noChangeAspect="1"/>
          </p:cNvPicPr>
          <p:nvPr/>
        </p:nvPicPr>
        <p:blipFill>
          <a:blip r:embed="rId2"/>
          <a:stretch>
            <a:fillRect/>
          </a:stretch>
        </p:blipFill>
        <p:spPr>
          <a:xfrm>
            <a:off x="26216" y="1371600"/>
            <a:ext cx="9117784" cy="2743200"/>
          </a:xfrm>
          <a:prstGeom prst="rect">
            <a:avLst/>
          </a:prstGeom>
        </p:spPr>
      </p:pic>
    </p:spTree>
    <p:extLst>
      <p:ext uri="{BB962C8B-B14F-4D97-AF65-F5344CB8AC3E}">
        <p14:creationId xmlns:p14="http://schemas.microsoft.com/office/powerpoint/2010/main" val="292110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E45749-C76E-434F-A0A8-BFE4054BC916}"/>
              </a:ext>
            </a:extLst>
          </p:cNvPr>
          <p:cNvSpPr txBox="1"/>
          <p:nvPr/>
        </p:nvSpPr>
        <p:spPr>
          <a:xfrm>
            <a:off x="1371600" y="609600"/>
            <a:ext cx="4572000" cy="369332"/>
          </a:xfrm>
          <a:prstGeom prst="rect">
            <a:avLst/>
          </a:prstGeom>
          <a:noFill/>
        </p:spPr>
        <p:txBody>
          <a:bodyPr wrap="square">
            <a:spAutoFit/>
          </a:bodyPr>
          <a:lstStyle/>
          <a:p>
            <a:r>
              <a:rPr lang="en-IN" dirty="0"/>
              <a:t>Edge Cover of the Graph ?</a:t>
            </a:r>
          </a:p>
        </p:txBody>
      </p:sp>
      <p:pic>
        <p:nvPicPr>
          <p:cNvPr id="7" name="Picture 6">
            <a:extLst>
              <a:ext uri="{FF2B5EF4-FFF2-40B4-BE49-F238E27FC236}">
                <a16:creationId xmlns:a16="http://schemas.microsoft.com/office/drawing/2014/main" id="{D096CE1A-B455-4203-8A56-2F8EDEB9CB1E}"/>
              </a:ext>
            </a:extLst>
          </p:cNvPr>
          <p:cNvPicPr>
            <a:picLocks noChangeAspect="1"/>
          </p:cNvPicPr>
          <p:nvPr/>
        </p:nvPicPr>
        <p:blipFill>
          <a:blip r:embed="rId2"/>
          <a:stretch>
            <a:fillRect/>
          </a:stretch>
        </p:blipFill>
        <p:spPr>
          <a:xfrm>
            <a:off x="2286000" y="1681762"/>
            <a:ext cx="3802498" cy="3494475"/>
          </a:xfrm>
          <a:prstGeom prst="rect">
            <a:avLst/>
          </a:prstGeom>
        </p:spPr>
      </p:pic>
    </p:spTree>
    <p:extLst>
      <p:ext uri="{BB962C8B-B14F-4D97-AF65-F5344CB8AC3E}">
        <p14:creationId xmlns:p14="http://schemas.microsoft.com/office/powerpoint/2010/main" val="255364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D8F43E-C24C-42DF-B6AD-C3A93F5FDCE6}"/>
              </a:ext>
            </a:extLst>
          </p:cNvPr>
          <p:cNvPicPr>
            <a:picLocks noChangeAspect="1"/>
          </p:cNvPicPr>
          <p:nvPr/>
        </p:nvPicPr>
        <p:blipFill>
          <a:blip r:embed="rId2"/>
          <a:stretch>
            <a:fillRect/>
          </a:stretch>
        </p:blipFill>
        <p:spPr>
          <a:xfrm>
            <a:off x="547352" y="938048"/>
            <a:ext cx="8291848" cy="5234152"/>
          </a:xfrm>
          <a:prstGeom prst="rect">
            <a:avLst/>
          </a:prstGeom>
        </p:spPr>
      </p:pic>
      <p:sp>
        <p:nvSpPr>
          <p:cNvPr id="6" name="TextBox 5">
            <a:extLst>
              <a:ext uri="{FF2B5EF4-FFF2-40B4-BE49-F238E27FC236}">
                <a16:creationId xmlns:a16="http://schemas.microsoft.com/office/drawing/2014/main" id="{139241E9-2C93-4A98-8460-1FBBA29C5DB7}"/>
              </a:ext>
            </a:extLst>
          </p:cNvPr>
          <p:cNvSpPr txBox="1"/>
          <p:nvPr/>
        </p:nvSpPr>
        <p:spPr>
          <a:xfrm>
            <a:off x="502276" y="6172200"/>
            <a:ext cx="7696200" cy="369332"/>
          </a:xfrm>
          <a:prstGeom prst="rect">
            <a:avLst/>
          </a:prstGeom>
          <a:noFill/>
        </p:spPr>
        <p:txBody>
          <a:bodyPr wrap="square">
            <a:spAutoFit/>
          </a:bodyPr>
          <a:lstStyle/>
          <a:p>
            <a:r>
              <a:rPr lang="en-US" b="0" i="0" dirty="0">
                <a:solidFill>
                  <a:srgbClr val="333333"/>
                </a:solidFill>
                <a:effectLst/>
                <a:latin typeface="inter-regular"/>
              </a:rPr>
              <a:t>Edge covering of graph G with n vertices has at least n/2 edges.</a:t>
            </a:r>
            <a:endParaRPr lang="en-IN" dirty="0"/>
          </a:p>
        </p:txBody>
      </p:sp>
    </p:spTree>
    <p:extLst>
      <p:ext uri="{BB962C8B-B14F-4D97-AF65-F5344CB8AC3E}">
        <p14:creationId xmlns:p14="http://schemas.microsoft.com/office/powerpoint/2010/main" val="4772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3F9C-CCFF-41C5-B22C-F30319855155}"/>
              </a:ext>
            </a:extLst>
          </p:cNvPr>
          <p:cNvSpPr>
            <a:spLocks noGrp="1"/>
          </p:cNvSpPr>
          <p:nvPr>
            <p:ph type="title"/>
          </p:nvPr>
        </p:nvSpPr>
        <p:spPr>
          <a:xfrm>
            <a:off x="628650" y="2103437"/>
            <a:ext cx="7886700" cy="1325563"/>
          </a:xfrm>
        </p:spPr>
        <p:txBody>
          <a:bodyPr/>
          <a:lstStyle/>
          <a:p>
            <a:pPr algn="ctr"/>
            <a:r>
              <a:rPr lang="en-IN" dirty="0"/>
              <a:t>Graph Isomorphism</a:t>
            </a:r>
          </a:p>
        </p:txBody>
      </p:sp>
    </p:spTree>
    <p:extLst>
      <p:ext uri="{BB962C8B-B14F-4D97-AF65-F5344CB8AC3E}">
        <p14:creationId xmlns:p14="http://schemas.microsoft.com/office/powerpoint/2010/main" val="81200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C52F-0413-4B85-A8B5-D5C74D72B04E}"/>
              </a:ext>
            </a:extLst>
          </p:cNvPr>
          <p:cNvSpPr>
            <a:spLocks noGrp="1"/>
          </p:cNvSpPr>
          <p:nvPr>
            <p:ph type="title"/>
          </p:nvPr>
        </p:nvSpPr>
        <p:spPr>
          <a:xfrm>
            <a:off x="628650" y="365127"/>
            <a:ext cx="7886700" cy="854074"/>
          </a:xfrm>
        </p:spPr>
        <p:txBody>
          <a:bodyPr/>
          <a:lstStyle/>
          <a:p>
            <a:r>
              <a:rPr lang="en-IN" sz="4400" dirty="0"/>
              <a:t>Edge/Line Covering Number</a:t>
            </a:r>
            <a:endParaRPr lang="en-IN" dirty="0"/>
          </a:p>
        </p:txBody>
      </p:sp>
      <p:pic>
        <p:nvPicPr>
          <p:cNvPr id="5" name="Picture 4">
            <a:extLst>
              <a:ext uri="{FF2B5EF4-FFF2-40B4-BE49-F238E27FC236}">
                <a16:creationId xmlns:a16="http://schemas.microsoft.com/office/drawing/2014/main" id="{B9CEAB5C-2854-4017-A9DB-A83CBF63755B}"/>
              </a:ext>
            </a:extLst>
          </p:cNvPr>
          <p:cNvPicPr>
            <a:picLocks noChangeAspect="1"/>
          </p:cNvPicPr>
          <p:nvPr/>
        </p:nvPicPr>
        <p:blipFill>
          <a:blip r:embed="rId2"/>
          <a:stretch>
            <a:fillRect/>
          </a:stretch>
        </p:blipFill>
        <p:spPr>
          <a:xfrm>
            <a:off x="1219200" y="2519020"/>
            <a:ext cx="6219421" cy="1546908"/>
          </a:xfrm>
          <a:prstGeom prst="rect">
            <a:avLst/>
          </a:prstGeom>
        </p:spPr>
      </p:pic>
    </p:spTree>
    <p:extLst>
      <p:ext uri="{BB962C8B-B14F-4D97-AF65-F5344CB8AC3E}">
        <p14:creationId xmlns:p14="http://schemas.microsoft.com/office/powerpoint/2010/main" val="1416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BEB8-BD59-429D-A51A-65B2B4FD82DD}"/>
              </a:ext>
            </a:extLst>
          </p:cNvPr>
          <p:cNvSpPr>
            <a:spLocks noGrp="1"/>
          </p:cNvSpPr>
          <p:nvPr>
            <p:ph type="title"/>
          </p:nvPr>
        </p:nvSpPr>
        <p:spPr>
          <a:xfrm>
            <a:off x="628650" y="2438400"/>
            <a:ext cx="7886700" cy="1325563"/>
          </a:xfrm>
        </p:spPr>
        <p:txBody>
          <a:bodyPr/>
          <a:lstStyle/>
          <a:p>
            <a:pPr algn="ctr"/>
            <a:r>
              <a:rPr lang="en-IN" dirty="0"/>
              <a:t>Graph Partition</a:t>
            </a:r>
          </a:p>
        </p:txBody>
      </p:sp>
    </p:spTree>
    <p:extLst>
      <p:ext uri="{BB962C8B-B14F-4D97-AF65-F5344CB8AC3E}">
        <p14:creationId xmlns:p14="http://schemas.microsoft.com/office/powerpoint/2010/main" val="296124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research.microsoft.com/en-us/projects/s-gps/graphimage6.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673994" y="2158547"/>
            <a:ext cx="4876800" cy="41750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650" y="365126"/>
            <a:ext cx="7886700" cy="797157"/>
          </a:xfrm>
        </p:spPr>
        <p:txBody>
          <a:bodyPr/>
          <a:lstStyle/>
          <a:p>
            <a:r>
              <a:rPr lang="en-US" dirty="0"/>
              <a:t>Introduction</a:t>
            </a:r>
          </a:p>
        </p:txBody>
      </p:sp>
      <p:sp>
        <p:nvSpPr>
          <p:cNvPr id="3" name="Content Placeholder 2"/>
          <p:cNvSpPr>
            <a:spLocks noGrp="1"/>
          </p:cNvSpPr>
          <p:nvPr>
            <p:ph sz="quarter" idx="1"/>
          </p:nvPr>
        </p:nvSpPr>
        <p:spPr>
          <a:xfrm>
            <a:off x="457200" y="1371600"/>
            <a:ext cx="8534400" cy="4724401"/>
          </a:xfrm>
        </p:spPr>
        <p:txBody>
          <a:bodyPr/>
          <a:lstStyle/>
          <a:p>
            <a:r>
              <a:rPr lang="en-US" dirty="0"/>
              <a:t>The undirected large graph</a:t>
            </a:r>
          </a:p>
          <a:p>
            <a:pPr marL="457200" lvl="1" indent="0">
              <a:buNone/>
            </a:pPr>
            <a:r>
              <a:rPr lang="en-US" dirty="0" err="1"/>
              <a:t>E.g</a:t>
            </a:r>
            <a:r>
              <a:rPr lang="en-US" dirty="0"/>
              <a:t>) </a:t>
            </a:r>
            <a:r>
              <a:rPr lang="en-US" sz="2000" dirty="0"/>
              <a:t>Social graph			  	</a:t>
            </a:r>
          </a:p>
        </p:txBody>
      </p:sp>
      <p:sp>
        <p:nvSpPr>
          <p:cNvPr id="4" name="Rectangle 3"/>
          <p:cNvSpPr/>
          <p:nvPr/>
        </p:nvSpPr>
        <p:spPr>
          <a:xfrm>
            <a:off x="2673994" y="6412468"/>
            <a:ext cx="5192447" cy="246221"/>
          </a:xfrm>
          <a:prstGeom prst="rect">
            <a:avLst/>
          </a:prstGeom>
        </p:spPr>
        <p:txBody>
          <a:bodyPr wrap="none">
            <a:spAutoFit/>
          </a:bodyPr>
          <a:lstStyle/>
          <a:p>
            <a:r>
              <a:rPr lang="en-US" sz="1000" dirty="0"/>
              <a:t>A sampled user email-connectivity graph : http://research.microsoft.com/en-us/projects/S-GPS/</a:t>
            </a:r>
          </a:p>
        </p:txBody>
      </p:sp>
      <p:sp>
        <p:nvSpPr>
          <p:cNvPr id="5" name="Slide Number Placeholder 4"/>
          <p:cNvSpPr>
            <a:spLocks noGrp="1"/>
          </p:cNvSpPr>
          <p:nvPr>
            <p:ph type="sldNum" sz="quarter" idx="12"/>
          </p:nvPr>
        </p:nvSpPr>
        <p:spPr/>
        <p:txBody>
          <a:bodyPr>
            <a:normAutofit/>
          </a:bodyPr>
          <a:lstStyle/>
          <a:p>
            <a:fld id="{1F203002-0E03-48B4-B081-56C7F65715CF}" type="slidenum">
              <a:rPr lang="en-US" smtClean="0"/>
              <a:t>42</a:t>
            </a:fld>
            <a:endParaRPr lang="en-US" dirty="0"/>
          </a:p>
        </p:txBody>
      </p:sp>
    </p:spTree>
    <p:extLst>
      <p:ext uri="{BB962C8B-B14F-4D97-AF65-F5344CB8AC3E}">
        <p14:creationId xmlns:p14="http://schemas.microsoft.com/office/powerpoint/2010/main" val="68818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research.microsoft.com/en-us/projects/s-gps/graphimage6.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2530548"/>
            <a:ext cx="4876800" cy="41750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a:xfrm>
            <a:off x="457200" y="1600201"/>
            <a:ext cx="8534400" cy="4495800"/>
          </a:xfrm>
        </p:spPr>
        <p:txBody>
          <a:bodyPr/>
          <a:lstStyle/>
          <a:p>
            <a:r>
              <a:rPr lang="en-US" dirty="0"/>
              <a:t>The undirected large graph</a:t>
            </a:r>
          </a:p>
          <a:p>
            <a:pPr marL="457200" lvl="1" indent="0">
              <a:buNone/>
            </a:pPr>
            <a:r>
              <a:rPr lang="en-US" dirty="0" err="1"/>
              <a:t>E.g</a:t>
            </a:r>
            <a:r>
              <a:rPr lang="en-US" dirty="0"/>
              <a:t>) </a:t>
            </a:r>
            <a:r>
              <a:rPr lang="en-US" sz="2000" dirty="0"/>
              <a:t>Social graph			  	</a:t>
            </a:r>
          </a:p>
        </p:txBody>
      </p:sp>
      <p:sp>
        <p:nvSpPr>
          <p:cNvPr id="4" name="Rectangle 3"/>
          <p:cNvSpPr/>
          <p:nvPr/>
        </p:nvSpPr>
        <p:spPr>
          <a:xfrm>
            <a:off x="76200" y="6535579"/>
            <a:ext cx="5192447" cy="246221"/>
          </a:xfrm>
          <a:prstGeom prst="rect">
            <a:avLst/>
          </a:prstGeom>
        </p:spPr>
        <p:txBody>
          <a:bodyPr wrap="none">
            <a:spAutoFit/>
          </a:bodyPr>
          <a:lstStyle/>
          <a:p>
            <a:r>
              <a:rPr lang="en-US" sz="1000" dirty="0"/>
              <a:t>A sampled user email-connectivity graph : http://research.microsoft.com/en-us/projects/S-GPS/</a:t>
            </a:r>
          </a:p>
        </p:txBody>
      </p:sp>
      <p:pic>
        <p:nvPicPr>
          <p:cNvPr id="5122" name="Picture 2" descr="C:\Users\Kim\AppData\Local\Microsoft\Windows\Temporary Internet Files\Content.IE5\ZKVZQHNV\Man-With-Question-0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1424532"/>
            <a:ext cx="2212031" cy="2212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00600" y="3663966"/>
            <a:ext cx="4264745"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00" dirty="0">
                <a:solidFill>
                  <a:srgbClr val="FF0000"/>
                </a:solidFill>
              </a:rPr>
              <a:t>Q : What does this large graph present?</a:t>
            </a:r>
          </a:p>
        </p:txBody>
      </p:sp>
      <p:sp>
        <p:nvSpPr>
          <p:cNvPr id="6" name="Slide Number Placeholder 5"/>
          <p:cNvSpPr>
            <a:spLocks noGrp="1"/>
          </p:cNvSpPr>
          <p:nvPr>
            <p:ph type="sldNum" sz="quarter" idx="12"/>
          </p:nvPr>
        </p:nvSpPr>
        <p:spPr/>
        <p:txBody>
          <a:bodyPr>
            <a:normAutofit/>
          </a:bodyPr>
          <a:lstStyle/>
          <a:p>
            <a:fld id="{1F203002-0E03-48B4-B081-56C7F65715CF}" type="slidenum">
              <a:rPr lang="en-US" smtClean="0"/>
              <a:t>43</a:t>
            </a:fld>
            <a:endParaRPr lang="en-US" dirty="0"/>
          </a:p>
        </p:txBody>
      </p:sp>
    </p:spTree>
    <p:extLst>
      <p:ext uri="{BB962C8B-B14F-4D97-AF65-F5344CB8AC3E}">
        <p14:creationId xmlns:p14="http://schemas.microsoft.com/office/powerpoint/2010/main" val="254512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Motivation</a:t>
            </a:r>
          </a:p>
        </p:txBody>
      </p:sp>
      <p:sp>
        <p:nvSpPr>
          <p:cNvPr id="3" name="Content Placeholder 2"/>
          <p:cNvSpPr>
            <a:spLocks noGrp="1"/>
          </p:cNvSpPr>
          <p:nvPr>
            <p:ph sz="quarter" idx="1"/>
          </p:nvPr>
        </p:nvSpPr>
        <p:spPr>
          <a:xfrm>
            <a:off x="612648" y="1371600"/>
            <a:ext cx="8302752" cy="656670"/>
          </a:xfrm>
        </p:spPr>
        <p:txBody>
          <a:bodyPr/>
          <a:lstStyle/>
          <a:p>
            <a:r>
              <a:rPr lang="en-US" sz="2400" dirty="0"/>
              <a:t>If we can partition, we can use it for analysis of graph as below</a:t>
            </a:r>
            <a:r>
              <a:rPr lang="en-US" sz="2800"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508" y="2028270"/>
            <a:ext cx="7058893" cy="452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a:bodyPr>
          <a:lstStyle/>
          <a:p>
            <a:fld id="{1F203002-0E03-48B4-B081-56C7F65715CF}" type="slidenum">
              <a:rPr lang="en-US" smtClean="0"/>
              <a:t>44</a:t>
            </a:fld>
            <a:endParaRPr lang="en-US"/>
          </a:p>
        </p:txBody>
      </p:sp>
    </p:spTree>
    <p:extLst>
      <p:ext uri="{BB962C8B-B14F-4D97-AF65-F5344CB8AC3E}">
        <p14:creationId xmlns:p14="http://schemas.microsoft.com/office/powerpoint/2010/main" val="13951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
          </p:nvPr>
        </p:nvSpPr>
        <p:spPr/>
        <p:txBody>
          <a:bodyPr/>
          <a:lstStyle/>
          <a:p>
            <a:r>
              <a:rPr lang="en-US" dirty="0"/>
              <a:t>Graph partition &amp; community detection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2514600"/>
            <a:ext cx="69246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a:bodyPr>
          <a:lstStyle/>
          <a:p>
            <a:fld id="{1F203002-0E03-48B4-B081-56C7F65715CF}" type="slidenum">
              <a:rPr lang="en-US" smtClean="0"/>
              <a:t>45</a:t>
            </a:fld>
            <a:endParaRPr lang="en-US"/>
          </a:p>
        </p:txBody>
      </p:sp>
    </p:spTree>
    <p:extLst>
      <p:ext uri="{BB962C8B-B14F-4D97-AF65-F5344CB8AC3E}">
        <p14:creationId xmlns:p14="http://schemas.microsoft.com/office/powerpoint/2010/main" val="324309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
          </p:nvPr>
        </p:nvSpPr>
        <p:spPr/>
        <p:txBody>
          <a:bodyPr/>
          <a:lstStyle/>
          <a:p>
            <a:r>
              <a:rPr lang="en-US" dirty="0"/>
              <a:t>Graph partition &amp; community detection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2514600"/>
            <a:ext cx="69246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600200" y="3276600"/>
            <a:ext cx="1752600" cy="1447800"/>
          </a:xfrm>
          <a:prstGeom prst="line">
            <a:avLst/>
          </a:prstGeom>
          <a:ln w="571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0" y="2362200"/>
            <a:ext cx="0" cy="205740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638800" y="3505200"/>
            <a:ext cx="1676400" cy="1371600"/>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a:bodyPr>
          <a:lstStyle/>
          <a:p>
            <a:fld id="{1F203002-0E03-48B4-B081-56C7F65715CF}" type="slidenum">
              <a:rPr lang="en-US" smtClean="0"/>
              <a:t>46</a:t>
            </a:fld>
            <a:endParaRPr lang="en-US"/>
          </a:p>
        </p:txBody>
      </p:sp>
    </p:spTree>
    <p:extLst>
      <p:ext uri="{BB962C8B-B14F-4D97-AF65-F5344CB8AC3E}">
        <p14:creationId xmlns:p14="http://schemas.microsoft.com/office/powerpoint/2010/main" val="37793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
          </p:nvPr>
        </p:nvSpPr>
        <p:spPr/>
        <p:txBody>
          <a:bodyPr/>
          <a:lstStyle/>
          <a:p>
            <a:r>
              <a:rPr lang="en-US" dirty="0"/>
              <a:t>Graph partition &amp; community detection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66257"/>
            <a:ext cx="343141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a:xfrm rot="20208085">
            <a:off x="3048000" y="2318657"/>
            <a:ext cx="1219200" cy="1415143"/>
          </a:xfrm>
          <a:prstGeom prst="roundRect">
            <a:avLst/>
          </a:prstGeom>
          <a:solidFill>
            <a:schemeClr val="accent4">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p:cNvSpPr/>
          <p:nvPr/>
        </p:nvSpPr>
        <p:spPr>
          <a:xfrm rot="16200000">
            <a:off x="980625" y="4257221"/>
            <a:ext cx="1315354" cy="1447802"/>
          </a:xfrm>
          <a:prstGeom prst="roundRect">
            <a:avLst/>
          </a:prstGeom>
          <a:solidFill>
            <a:schemeClr val="tx2">
              <a:lumMod val="60000"/>
              <a:lumOff val="40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p:cNvSpPr/>
          <p:nvPr/>
        </p:nvSpPr>
        <p:spPr>
          <a:xfrm rot="19233826">
            <a:off x="1926023" y="2824648"/>
            <a:ext cx="1109075" cy="1427851"/>
          </a:xfrm>
          <a:prstGeom prst="roundRect">
            <a:avLst/>
          </a:prstGeom>
          <a:solidFill>
            <a:schemeClr val="accent6">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ounded Rectangle 21"/>
          <p:cNvSpPr/>
          <p:nvPr/>
        </p:nvSpPr>
        <p:spPr>
          <a:xfrm rot="15122064">
            <a:off x="1893077" y="5332638"/>
            <a:ext cx="1135467" cy="1527311"/>
          </a:xfrm>
          <a:prstGeom prst="roundRect">
            <a:avLst/>
          </a:prstGeom>
          <a:solidFill>
            <a:schemeClr val="accent2">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p:cNvSpPr txBox="1"/>
          <p:nvPr/>
        </p:nvSpPr>
        <p:spPr>
          <a:xfrm>
            <a:off x="5715000" y="2718770"/>
            <a:ext cx="1018549" cy="369332"/>
          </a:xfrm>
          <a:prstGeom prst="rect">
            <a:avLst/>
          </a:prstGeom>
          <a:noFill/>
        </p:spPr>
        <p:txBody>
          <a:bodyPr wrap="none" rtlCol="0">
            <a:spAutoFit/>
          </a:bodyPr>
          <a:lstStyle/>
          <a:p>
            <a:r>
              <a:rPr lang="en-US" b="1" dirty="0"/>
              <a:t>Partition</a:t>
            </a:r>
          </a:p>
        </p:txBody>
      </p:sp>
      <p:sp>
        <p:nvSpPr>
          <p:cNvPr id="31" name="TextBox 30"/>
          <p:cNvSpPr txBox="1"/>
          <p:nvPr/>
        </p:nvSpPr>
        <p:spPr>
          <a:xfrm>
            <a:off x="5791200" y="4395170"/>
            <a:ext cx="1297150" cy="369332"/>
          </a:xfrm>
          <a:prstGeom prst="rect">
            <a:avLst/>
          </a:prstGeom>
          <a:noFill/>
        </p:spPr>
        <p:txBody>
          <a:bodyPr wrap="none" rtlCol="0">
            <a:spAutoFit/>
          </a:bodyPr>
          <a:lstStyle/>
          <a:p>
            <a:r>
              <a:rPr lang="en-US" b="1" dirty="0"/>
              <a:t>Community</a:t>
            </a:r>
          </a:p>
        </p:txBody>
      </p:sp>
      <p:sp>
        <p:nvSpPr>
          <p:cNvPr id="32" name="Rounded Rectangle 31"/>
          <p:cNvSpPr/>
          <p:nvPr/>
        </p:nvSpPr>
        <p:spPr>
          <a:xfrm rot="5400000">
            <a:off x="6228524" y="4685314"/>
            <a:ext cx="734907" cy="999955"/>
          </a:xfrm>
          <a:prstGeom prst="roundRect">
            <a:avLst/>
          </a:prstGeom>
          <a:solidFill>
            <a:schemeClr val="accent4">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ounded Rectangle 32"/>
          <p:cNvSpPr/>
          <p:nvPr/>
        </p:nvSpPr>
        <p:spPr>
          <a:xfrm rot="5400000">
            <a:off x="7256428" y="4691664"/>
            <a:ext cx="734907" cy="999955"/>
          </a:xfrm>
          <a:prstGeom prst="roundRect">
            <a:avLst/>
          </a:prstGeom>
          <a:solidFill>
            <a:schemeClr val="accent6">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ounded Rectangle 33"/>
          <p:cNvSpPr/>
          <p:nvPr/>
        </p:nvSpPr>
        <p:spPr>
          <a:xfrm rot="5400000">
            <a:off x="6220919" y="5452141"/>
            <a:ext cx="734907" cy="999955"/>
          </a:xfrm>
          <a:prstGeom prst="roundRect">
            <a:avLst/>
          </a:prstGeom>
          <a:solidFill>
            <a:schemeClr val="accent1">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ounded Rectangle 34"/>
          <p:cNvSpPr/>
          <p:nvPr/>
        </p:nvSpPr>
        <p:spPr>
          <a:xfrm rot="5400000">
            <a:off x="7256427" y="5457169"/>
            <a:ext cx="734907" cy="999955"/>
          </a:xfrm>
          <a:prstGeom prst="roundRect">
            <a:avLst/>
          </a:prstGeom>
          <a:solidFill>
            <a:schemeClr val="accent2">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ight Arrow 28"/>
          <p:cNvSpPr/>
          <p:nvPr/>
        </p:nvSpPr>
        <p:spPr>
          <a:xfrm>
            <a:off x="4296829" y="4245428"/>
            <a:ext cx="838200" cy="4264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p:cNvCxnSpPr/>
          <p:nvPr/>
        </p:nvCxnSpPr>
        <p:spPr>
          <a:xfrm>
            <a:off x="2491446" y="2416628"/>
            <a:ext cx="948440" cy="1575770"/>
          </a:xfrm>
          <a:prstGeom prst="line">
            <a:avLst/>
          </a:prstGeom>
          <a:ln w="571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66800" y="3851407"/>
            <a:ext cx="1751763" cy="663113"/>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066800" y="5267841"/>
            <a:ext cx="1887980" cy="675759"/>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0" y="3352800"/>
            <a:ext cx="1295400" cy="0"/>
          </a:xfrm>
          <a:prstGeom prst="line">
            <a:avLst/>
          </a:prstGeom>
          <a:ln w="571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3682613"/>
            <a:ext cx="1295400" cy="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074228" y="4027714"/>
            <a:ext cx="1280160" cy="0"/>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a:bodyPr>
          <a:lstStyle/>
          <a:p>
            <a:fld id="{1F203002-0E03-48B4-B081-56C7F65715CF}" type="slidenum">
              <a:rPr lang="en-US" smtClean="0"/>
              <a:t>47</a:t>
            </a:fld>
            <a:endParaRPr lang="en-US"/>
          </a:p>
        </p:txBody>
      </p:sp>
    </p:spTree>
    <p:extLst>
      <p:ext uri="{BB962C8B-B14F-4D97-AF65-F5344CB8AC3E}">
        <p14:creationId xmlns:p14="http://schemas.microsoft.com/office/powerpoint/2010/main" val="175314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
          </p:nvPr>
        </p:nvSpPr>
        <p:spPr/>
        <p:txBody>
          <a:bodyPr/>
          <a:lstStyle/>
          <a:p>
            <a:r>
              <a:rPr lang="en-US" dirty="0"/>
              <a:t>Graph partition &amp; community detection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66257"/>
            <a:ext cx="343141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a:xfrm rot="20208085">
            <a:off x="3048000" y="2318657"/>
            <a:ext cx="1219200" cy="1415143"/>
          </a:xfrm>
          <a:prstGeom prst="roundRect">
            <a:avLst/>
          </a:prstGeom>
          <a:solidFill>
            <a:schemeClr val="accent4">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p:cNvSpPr/>
          <p:nvPr/>
        </p:nvSpPr>
        <p:spPr>
          <a:xfrm rot="16200000">
            <a:off x="980625" y="4257221"/>
            <a:ext cx="1315354" cy="1447802"/>
          </a:xfrm>
          <a:prstGeom prst="roundRect">
            <a:avLst/>
          </a:prstGeom>
          <a:solidFill>
            <a:schemeClr val="tx2">
              <a:lumMod val="60000"/>
              <a:lumOff val="40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p:cNvSpPr/>
          <p:nvPr/>
        </p:nvSpPr>
        <p:spPr>
          <a:xfrm rot="19233826">
            <a:off x="1926023" y="2824648"/>
            <a:ext cx="1109075" cy="1427851"/>
          </a:xfrm>
          <a:prstGeom prst="roundRect">
            <a:avLst/>
          </a:prstGeom>
          <a:solidFill>
            <a:schemeClr val="accent6">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ounded Rectangle 21"/>
          <p:cNvSpPr/>
          <p:nvPr/>
        </p:nvSpPr>
        <p:spPr>
          <a:xfrm rot="15122064">
            <a:off x="1893077" y="5332638"/>
            <a:ext cx="1135467" cy="1527311"/>
          </a:xfrm>
          <a:prstGeom prst="roundRect">
            <a:avLst/>
          </a:prstGeom>
          <a:solidFill>
            <a:schemeClr val="accent2">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Box 27"/>
          <p:cNvSpPr txBox="1"/>
          <p:nvPr/>
        </p:nvSpPr>
        <p:spPr>
          <a:xfrm>
            <a:off x="5715000" y="2718770"/>
            <a:ext cx="1018549" cy="369332"/>
          </a:xfrm>
          <a:prstGeom prst="rect">
            <a:avLst/>
          </a:prstGeom>
          <a:noFill/>
        </p:spPr>
        <p:txBody>
          <a:bodyPr wrap="none" rtlCol="0">
            <a:spAutoFit/>
          </a:bodyPr>
          <a:lstStyle/>
          <a:p>
            <a:r>
              <a:rPr lang="en-US" b="1" dirty="0"/>
              <a:t>Partition</a:t>
            </a:r>
          </a:p>
        </p:txBody>
      </p:sp>
      <p:sp>
        <p:nvSpPr>
          <p:cNvPr id="31" name="TextBox 30"/>
          <p:cNvSpPr txBox="1"/>
          <p:nvPr/>
        </p:nvSpPr>
        <p:spPr>
          <a:xfrm>
            <a:off x="5791200" y="4395170"/>
            <a:ext cx="1297150" cy="369332"/>
          </a:xfrm>
          <a:prstGeom prst="rect">
            <a:avLst/>
          </a:prstGeom>
          <a:noFill/>
        </p:spPr>
        <p:txBody>
          <a:bodyPr wrap="none" rtlCol="0">
            <a:spAutoFit/>
          </a:bodyPr>
          <a:lstStyle/>
          <a:p>
            <a:r>
              <a:rPr lang="en-US" b="1" dirty="0"/>
              <a:t>Community</a:t>
            </a:r>
          </a:p>
        </p:txBody>
      </p:sp>
      <p:sp>
        <p:nvSpPr>
          <p:cNvPr id="32" name="Rounded Rectangle 31"/>
          <p:cNvSpPr/>
          <p:nvPr/>
        </p:nvSpPr>
        <p:spPr>
          <a:xfrm rot="5400000">
            <a:off x="6228524" y="4685314"/>
            <a:ext cx="734907" cy="999955"/>
          </a:xfrm>
          <a:prstGeom prst="roundRect">
            <a:avLst/>
          </a:prstGeom>
          <a:solidFill>
            <a:schemeClr val="accent4">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ounded Rectangle 32"/>
          <p:cNvSpPr/>
          <p:nvPr/>
        </p:nvSpPr>
        <p:spPr>
          <a:xfrm rot="5400000">
            <a:off x="7256428" y="4691664"/>
            <a:ext cx="734907" cy="999955"/>
          </a:xfrm>
          <a:prstGeom prst="roundRect">
            <a:avLst/>
          </a:prstGeom>
          <a:solidFill>
            <a:schemeClr val="accent6">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ounded Rectangle 33"/>
          <p:cNvSpPr/>
          <p:nvPr/>
        </p:nvSpPr>
        <p:spPr>
          <a:xfrm rot="5400000">
            <a:off x="6220919" y="5452141"/>
            <a:ext cx="734907" cy="999955"/>
          </a:xfrm>
          <a:prstGeom prst="roundRect">
            <a:avLst/>
          </a:prstGeom>
          <a:solidFill>
            <a:schemeClr val="accent1">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ounded Rectangle 34"/>
          <p:cNvSpPr/>
          <p:nvPr/>
        </p:nvSpPr>
        <p:spPr>
          <a:xfrm rot="5400000">
            <a:off x="7256427" y="5457169"/>
            <a:ext cx="734907" cy="999955"/>
          </a:xfrm>
          <a:prstGeom prst="roundRect">
            <a:avLst/>
          </a:prstGeom>
          <a:solidFill>
            <a:schemeClr val="accent2">
              <a:lumMod val="75000"/>
              <a:alpha val="48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ight Arrow 28"/>
          <p:cNvSpPr/>
          <p:nvPr/>
        </p:nvSpPr>
        <p:spPr>
          <a:xfrm>
            <a:off x="4296829" y="4245428"/>
            <a:ext cx="838200" cy="4264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p:cNvCxnSpPr/>
          <p:nvPr/>
        </p:nvCxnSpPr>
        <p:spPr>
          <a:xfrm>
            <a:off x="2491446" y="2416628"/>
            <a:ext cx="948440" cy="1575770"/>
          </a:xfrm>
          <a:prstGeom prst="line">
            <a:avLst/>
          </a:prstGeom>
          <a:ln w="571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66800" y="3851407"/>
            <a:ext cx="1751763" cy="663113"/>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066800" y="5267841"/>
            <a:ext cx="1887980" cy="675759"/>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0" y="3352800"/>
            <a:ext cx="1295400" cy="0"/>
          </a:xfrm>
          <a:prstGeom prst="line">
            <a:avLst/>
          </a:prstGeom>
          <a:ln w="571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0" y="3682613"/>
            <a:ext cx="1295400" cy="0"/>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6074228" y="4027714"/>
            <a:ext cx="1280160" cy="0"/>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pic>
        <p:nvPicPr>
          <p:cNvPr id="23" name="Picture 2" descr="C:\Users\Kim\AppData\Local\Microsoft\Windows\Temporary Internet Files\Content.IE5\ZKVZQHNV\Man-With-Question-0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1722" y="166719"/>
            <a:ext cx="2479356" cy="247935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362346" y="6311899"/>
            <a:ext cx="5514309" cy="4924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00" dirty="0">
                <a:solidFill>
                  <a:srgbClr val="FF0000"/>
                </a:solidFill>
              </a:rPr>
              <a:t>Q : How can we find the partitions?</a:t>
            </a:r>
          </a:p>
        </p:txBody>
      </p:sp>
      <p:sp>
        <p:nvSpPr>
          <p:cNvPr id="4" name="Slide Number Placeholder 3"/>
          <p:cNvSpPr>
            <a:spLocks noGrp="1"/>
          </p:cNvSpPr>
          <p:nvPr>
            <p:ph type="sldNum" sz="quarter" idx="12"/>
          </p:nvPr>
        </p:nvSpPr>
        <p:spPr/>
        <p:txBody>
          <a:bodyPr>
            <a:normAutofit/>
          </a:bodyPr>
          <a:lstStyle/>
          <a:p>
            <a:fld id="{1F203002-0E03-48B4-B081-56C7F65715CF}" type="slidenum">
              <a:rPr lang="en-US" smtClean="0"/>
              <a:t>48</a:t>
            </a:fld>
            <a:endParaRPr lang="en-US"/>
          </a:p>
        </p:txBody>
      </p:sp>
    </p:spTree>
    <p:extLst>
      <p:ext uri="{BB962C8B-B14F-4D97-AF65-F5344CB8AC3E}">
        <p14:creationId xmlns:p14="http://schemas.microsoft.com/office/powerpoint/2010/main" val="23845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334000" cy="316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8650" y="365127"/>
            <a:ext cx="7886700" cy="930274"/>
          </a:xfrm>
        </p:spPr>
        <p:txBody>
          <a:bodyPr/>
          <a:lstStyle/>
          <a:p>
            <a:r>
              <a:rPr lang="en-US" altLang="en-US" dirty="0">
                <a:ea typeface="ＭＳ Ｐゴシック" charset="-128"/>
              </a:rPr>
              <a:t>Criterion : Basic principle</a:t>
            </a:r>
            <a:endParaRPr lang="en-US" dirty="0"/>
          </a:p>
        </p:txBody>
      </p:sp>
      <p:sp>
        <p:nvSpPr>
          <p:cNvPr id="3" name="Content Placeholder 2"/>
          <p:cNvSpPr>
            <a:spLocks noGrp="1"/>
          </p:cNvSpPr>
          <p:nvPr>
            <p:ph sz="quarter" idx="1"/>
          </p:nvPr>
        </p:nvSpPr>
        <p:spPr>
          <a:xfrm>
            <a:off x="685800" y="5181600"/>
            <a:ext cx="8080248" cy="1295400"/>
          </a:xfrm>
        </p:spPr>
        <p:txBody>
          <a:bodyPr/>
          <a:lstStyle/>
          <a:p>
            <a:pPr marL="0" indent="0">
              <a:buNone/>
            </a:pPr>
            <a:r>
              <a:rPr lang="en-US" dirty="0"/>
              <a:t>A Basic principle for graph partitioning</a:t>
            </a:r>
          </a:p>
          <a:p>
            <a:pPr lvl="1"/>
            <a:r>
              <a:rPr lang="en-US" dirty="0"/>
              <a:t>Minimize the number of </a:t>
            </a:r>
            <a:r>
              <a:rPr lang="en-US" b="1" dirty="0"/>
              <a:t>between-group connections</a:t>
            </a:r>
          </a:p>
          <a:p>
            <a:pPr lvl="1"/>
            <a:r>
              <a:rPr lang="en-US" dirty="0"/>
              <a:t>Maximize the number of </a:t>
            </a:r>
            <a:r>
              <a:rPr lang="en-US" b="1" dirty="0"/>
              <a:t>within-group connections</a:t>
            </a:r>
          </a:p>
          <a:p>
            <a:pPr lvl="1"/>
            <a:endParaRPr lang="en-US" dirty="0"/>
          </a:p>
        </p:txBody>
      </p:sp>
      <p:sp>
        <p:nvSpPr>
          <p:cNvPr id="7" name="TextBox 6"/>
          <p:cNvSpPr txBox="1"/>
          <p:nvPr/>
        </p:nvSpPr>
        <p:spPr>
          <a:xfrm>
            <a:off x="762000" y="1447800"/>
            <a:ext cx="2656240" cy="369332"/>
          </a:xfrm>
          <a:prstGeom prst="rect">
            <a:avLst/>
          </a:prstGeom>
          <a:noFill/>
        </p:spPr>
        <p:txBody>
          <a:bodyPr wrap="none" rtlCol="0">
            <a:spAutoFit/>
          </a:bodyPr>
          <a:lstStyle/>
          <a:p>
            <a:r>
              <a:rPr lang="en-US" b="1" dirty="0"/>
              <a:t>Graph partitioning : A &amp; B</a:t>
            </a:r>
          </a:p>
        </p:txBody>
      </p:sp>
      <p:sp>
        <p:nvSpPr>
          <p:cNvPr id="10" name="Oval 9"/>
          <p:cNvSpPr/>
          <p:nvPr/>
        </p:nvSpPr>
        <p:spPr>
          <a:xfrm>
            <a:off x="1752600" y="2362200"/>
            <a:ext cx="2057400" cy="1905000"/>
          </a:xfrm>
          <a:prstGeom prst="ellipse">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85656" y="2209800"/>
            <a:ext cx="2057400" cy="1905000"/>
          </a:xfrm>
          <a:prstGeom prst="ellipse">
            <a:avLst/>
          </a:prstGeom>
          <a:solidFill>
            <a:schemeClr val="tx2">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a:bodyPr>
          <a:lstStyle/>
          <a:p>
            <a:fld id="{1F203002-0E03-48B4-B081-56C7F65715CF}" type="slidenum">
              <a:rPr lang="en-US" smtClean="0"/>
              <a:t>49</a:t>
            </a:fld>
            <a:endParaRPr lang="en-US"/>
          </a:p>
        </p:txBody>
      </p:sp>
    </p:spTree>
    <p:extLst>
      <p:ext uri="{BB962C8B-B14F-4D97-AF65-F5344CB8AC3E}">
        <p14:creationId xmlns:p14="http://schemas.microsoft.com/office/powerpoint/2010/main" val="117440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C91E-8A73-4999-A2CC-F04E88F2A772}"/>
              </a:ext>
            </a:extLst>
          </p:cNvPr>
          <p:cNvSpPr>
            <a:spLocks noGrp="1"/>
          </p:cNvSpPr>
          <p:nvPr>
            <p:ph type="title"/>
          </p:nvPr>
        </p:nvSpPr>
        <p:spPr/>
        <p:txBody>
          <a:bodyPr>
            <a:normAutofit/>
          </a:bodyPr>
          <a:lstStyle/>
          <a:p>
            <a:pPr algn="ctr"/>
            <a:r>
              <a:rPr lang="en-US" sz="3200" b="1" i="0" dirty="0">
                <a:solidFill>
                  <a:srgbClr val="303030"/>
                </a:solidFill>
                <a:effectLst/>
                <a:latin typeface="Times New Roman" panose="02020603050405020304" pitchFamily="18" charset="0"/>
                <a:cs typeface="Times New Roman" panose="02020603050405020304" pitchFamily="18" charset="0"/>
              </a:rPr>
              <a:t>Isomorphic Graphs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EE91-D6A1-44A2-8CF2-DFB39C2D8589}"/>
              </a:ext>
            </a:extLst>
          </p:cNvPr>
          <p:cNvSpPr>
            <a:spLocks noGrp="1"/>
          </p:cNvSpPr>
          <p:nvPr>
            <p:ph idx="1"/>
          </p:nvPr>
        </p:nvSpPr>
        <p:spPr/>
        <p:txBody>
          <a:bodyPr/>
          <a:lstStyle/>
          <a:p>
            <a:pPr marL="0" indent="0" algn="ctr" fontAlgn="base">
              <a:buNone/>
            </a:pPr>
            <a:endParaRPr lang="en-US" b="0" i="0" dirty="0">
              <a:solidFill>
                <a:srgbClr val="303030"/>
              </a:solidFill>
              <a:effectLst/>
              <a:latin typeface="Arimo"/>
            </a:endParaRPr>
          </a:p>
          <a:p>
            <a:pPr marL="0" indent="0" algn="ctr" fontAlgn="base">
              <a:buNone/>
            </a:pPr>
            <a:endParaRPr lang="en-US" dirty="0">
              <a:solidFill>
                <a:srgbClr val="303030"/>
              </a:solidFill>
              <a:latin typeface="Arimo"/>
            </a:endParaRPr>
          </a:p>
          <a:p>
            <a:pPr marL="0" indent="0" algn="ctr" fontAlgn="base">
              <a:buNone/>
            </a:pPr>
            <a:r>
              <a:rPr lang="en-US" b="0" i="0" dirty="0">
                <a:solidFill>
                  <a:srgbClr val="303030"/>
                </a:solidFill>
                <a:effectLst/>
                <a:latin typeface="Arimo"/>
              </a:rPr>
              <a:t>Graph Isomorphism is a phenomenon of existing the same graph in more than one forms. Such graphs are called as </a:t>
            </a:r>
            <a:r>
              <a:rPr lang="en-US" b="1" i="0" dirty="0">
                <a:solidFill>
                  <a:srgbClr val="303030"/>
                </a:solidFill>
                <a:effectLst/>
                <a:latin typeface="Arimo"/>
              </a:rPr>
              <a:t>Isomorphic graphs</a:t>
            </a:r>
            <a:r>
              <a:rPr lang="en-US" b="0" i="0" dirty="0">
                <a:solidFill>
                  <a:srgbClr val="303030"/>
                </a:solidFill>
                <a:effectLst/>
                <a:latin typeface="Arimo"/>
              </a:rPr>
              <a:t>.</a:t>
            </a:r>
          </a:p>
          <a:p>
            <a:endParaRPr lang="en-IN" dirty="0"/>
          </a:p>
        </p:txBody>
      </p:sp>
    </p:spTree>
    <p:extLst>
      <p:ext uri="{BB962C8B-B14F-4D97-AF65-F5344CB8AC3E}">
        <p14:creationId xmlns:p14="http://schemas.microsoft.com/office/powerpoint/2010/main" val="354989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F9BF-B88B-4EBE-8791-7619279B5BF3}"/>
              </a:ext>
            </a:extLst>
          </p:cNvPr>
          <p:cNvSpPr>
            <a:spLocks noGrp="1"/>
          </p:cNvSpPr>
          <p:nvPr>
            <p:ph type="title"/>
          </p:nvPr>
        </p:nvSpPr>
        <p:spPr/>
        <p:txBody>
          <a:bodyPr/>
          <a:lstStyle/>
          <a:p>
            <a:r>
              <a:rPr lang="en-US" altLang="en-US" dirty="0">
                <a:ea typeface="ＭＳ Ｐゴシック" charset="-128"/>
              </a:rPr>
              <a:t>Criterion : Graph partitioning</a:t>
            </a:r>
            <a:endParaRPr lang="en-IN" dirty="0"/>
          </a:p>
        </p:txBody>
      </p:sp>
      <p:sp>
        <p:nvSpPr>
          <p:cNvPr id="4" name="Content Placeholder 4">
            <a:extLst>
              <a:ext uri="{FF2B5EF4-FFF2-40B4-BE49-F238E27FC236}">
                <a16:creationId xmlns:a16="http://schemas.microsoft.com/office/drawing/2014/main" id="{CF2766D8-0D8A-4A85-8B80-0C5284621E61}"/>
              </a:ext>
            </a:extLst>
          </p:cNvPr>
          <p:cNvSpPr txBox="1">
            <a:spLocks/>
          </p:cNvSpPr>
          <p:nvPr/>
        </p:nvSpPr>
        <p:spPr>
          <a:xfrm>
            <a:off x="1066800" y="1143000"/>
            <a:ext cx="7580312"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defRPr/>
            </a:pPr>
            <a:endParaRPr lang="en-US" altLang="zh-CN" b="1" dirty="0">
              <a:ea typeface="宋体" charset="-122"/>
            </a:endParaRPr>
          </a:p>
          <a:p>
            <a:pPr>
              <a:buFont typeface="Wingdings" pitchFamily="2" charset="2"/>
              <a:buChar char=""/>
              <a:defRPr/>
            </a:pPr>
            <a:endParaRPr lang="en-US" altLang="zh-CN" b="1" dirty="0">
              <a:ea typeface="宋体" charset="-122"/>
            </a:endParaRPr>
          </a:p>
          <a:p>
            <a:pPr>
              <a:buFont typeface="Wingdings" pitchFamily="2" charset="2"/>
              <a:buChar char=""/>
              <a:defRPr/>
            </a:pPr>
            <a:endParaRPr lang="en-US" altLang="zh-CN" b="1" dirty="0">
              <a:ea typeface="宋体" charset="-122"/>
            </a:endParaRPr>
          </a:p>
          <a:p>
            <a:pPr marL="0" indent="0">
              <a:lnSpc>
                <a:spcPct val="150000"/>
              </a:lnSpc>
              <a:buNone/>
              <a:defRPr/>
            </a:pPr>
            <a:r>
              <a:rPr lang="en-US" altLang="en-US" b="1" dirty="0">
                <a:ea typeface="ＭＳ Ｐゴシック" pitchFamily="34" charset="-128"/>
                <a:cs typeface="宋体" pitchFamily="2" charset="-122"/>
              </a:rPr>
              <a:t>1. Minimum-cut</a:t>
            </a:r>
          </a:p>
          <a:p>
            <a:pPr marL="0" indent="0">
              <a:lnSpc>
                <a:spcPct val="150000"/>
              </a:lnSpc>
              <a:buNone/>
              <a:defRPr/>
            </a:pPr>
            <a:r>
              <a:rPr lang="en-US" altLang="en-US" b="1" dirty="0">
                <a:ea typeface="ＭＳ Ｐゴシック" pitchFamily="34" charset="-128"/>
                <a:cs typeface="宋体" pitchFamily="2" charset="-122"/>
              </a:rPr>
              <a:t>2. Normalized-cut</a:t>
            </a:r>
          </a:p>
        </p:txBody>
      </p:sp>
    </p:spTree>
    <p:extLst>
      <p:ext uri="{BB962C8B-B14F-4D97-AF65-F5344CB8AC3E}">
        <p14:creationId xmlns:p14="http://schemas.microsoft.com/office/powerpoint/2010/main" val="145247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Criterion: Min-cut?</a:t>
            </a:r>
          </a:p>
        </p:txBody>
      </p:sp>
      <p:sp>
        <p:nvSpPr>
          <p:cNvPr id="3" name="Content Placeholder 2"/>
          <p:cNvSpPr>
            <a:spLocks noGrp="1"/>
          </p:cNvSpPr>
          <p:nvPr>
            <p:ph idx="1"/>
          </p:nvPr>
        </p:nvSpPr>
        <p:spPr>
          <a:xfrm>
            <a:off x="628650" y="5597911"/>
            <a:ext cx="7886700" cy="1170879"/>
          </a:xfrm>
        </p:spPr>
        <p:txBody>
          <a:bodyPr/>
          <a:lstStyle/>
          <a:p>
            <a:r>
              <a:rPr lang="en-US" dirty="0"/>
              <a:t>Min-cut carves out small isolated parts of the graph</a:t>
            </a:r>
          </a:p>
          <a:p>
            <a:r>
              <a:rPr lang="en-US" dirty="0"/>
              <a:t>In image segmentation: individual pixels</a:t>
            </a:r>
          </a:p>
        </p:txBody>
      </p:sp>
      <p:sp>
        <p:nvSpPr>
          <p:cNvPr id="4" name="Oval 3"/>
          <p:cNvSpPr/>
          <p:nvPr/>
        </p:nvSpPr>
        <p:spPr>
          <a:xfrm>
            <a:off x="1651000" y="2292350"/>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p:cNvSpPr/>
          <p:nvPr/>
        </p:nvSpPr>
        <p:spPr>
          <a:xfrm>
            <a:off x="1765300" y="3460751"/>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p:cNvSpPr/>
          <p:nvPr/>
        </p:nvSpPr>
        <p:spPr>
          <a:xfrm>
            <a:off x="965200" y="4190604"/>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2667000" y="3035301"/>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p:nvSpPr>
        <p:spPr>
          <a:xfrm>
            <a:off x="5524499" y="2216150"/>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6426199" y="3885804"/>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718300" y="2700735"/>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803821" y="4243798"/>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4940299" y="2920208"/>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480298" y="3885804"/>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321302" y="3927874"/>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p:cNvSpPr/>
          <p:nvPr/>
        </p:nvSpPr>
        <p:spPr>
          <a:xfrm>
            <a:off x="2857501" y="2194323"/>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p:cNvSpPr/>
          <p:nvPr/>
        </p:nvSpPr>
        <p:spPr>
          <a:xfrm>
            <a:off x="2286341" y="4232674"/>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p:cNvSpPr/>
          <p:nvPr/>
        </p:nvSpPr>
        <p:spPr>
          <a:xfrm>
            <a:off x="5524500" y="4933158"/>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Oval 17"/>
          <p:cNvSpPr/>
          <p:nvPr/>
        </p:nvSpPr>
        <p:spPr>
          <a:xfrm>
            <a:off x="7010400" y="4933158"/>
            <a:ext cx="584201"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Connector 19"/>
          <p:cNvCxnSpPr>
            <a:stCxn id="15" idx="6"/>
            <a:endCxn id="8" idx="2"/>
          </p:cNvCxnSpPr>
          <p:nvPr/>
        </p:nvCxnSpPr>
        <p:spPr>
          <a:xfrm>
            <a:off x="3441701" y="2499124"/>
            <a:ext cx="2082798" cy="21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7"/>
            <a:endCxn id="8" idx="3"/>
          </p:cNvCxnSpPr>
          <p:nvPr/>
        </p:nvCxnSpPr>
        <p:spPr>
          <a:xfrm flipV="1">
            <a:off x="5438945" y="2736477"/>
            <a:ext cx="171108" cy="273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6"/>
            <a:endCxn id="10" idx="2"/>
          </p:cNvCxnSpPr>
          <p:nvPr/>
        </p:nvCxnSpPr>
        <p:spPr>
          <a:xfrm flipV="1">
            <a:off x="5524499" y="3005535"/>
            <a:ext cx="1193801" cy="219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0"/>
            <a:endCxn id="8" idx="5"/>
          </p:cNvCxnSpPr>
          <p:nvPr/>
        </p:nvCxnSpPr>
        <p:spPr>
          <a:xfrm flipH="1" flipV="1">
            <a:off x="6023146" y="2736477"/>
            <a:ext cx="695154" cy="1149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7"/>
            <a:endCxn id="10" idx="4"/>
          </p:cNvCxnSpPr>
          <p:nvPr/>
        </p:nvCxnSpPr>
        <p:spPr>
          <a:xfrm flipV="1">
            <a:off x="6924846" y="3310335"/>
            <a:ext cx="85554" cy="664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1"/>
            <a:endCxn id="10" idx="5"/>
          </p:cNvCxnSpPr>
          <p:nvPr/>
        </p:nvCxnSpPr>
        <p:spPr>
          <a:xfrm flipH="1" flipV="1">
            <a:off x="7216946" y="3221061"/>
            <a:ext cx="348906" cy="754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2"/>
            <a:endCxn id="14" idx="6"/>
          </p:cNvCxnSpPr>
          <p:nvPr/>
        </p:nvCxnSpPr>
        <p:spPr>
          <a:xfrm flipH="1">
            <a:off x="5905503" y="4190604"/>
            <a:ext cx="520697" cy="42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2" idx="5"/>
            <a:endCxn id="14" idx="0"/>
          </p:cNvCxnSpPr>
          <p:nvPr/>
        </p:nvCxnSpPr>
        <p:spPr>
          <a:xfrm>
            <a:off x="5438946" y="3440534"/>
            <a:ext cx="174457" cy="487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7"/>
          </p:cNvCxnSpPr>
          <p:nvPr/>
        </p:nvCxnSpPr>
        <p:spPr>
          <a:xfrm flipH="1">
            <a:off x="5819948" y="3221061"/>
            <a:ext cx="983906" cy="796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7" idx="0"/>
            <a:endCxn id="14" idx="4"/>
          </p:cNvCxnSpPr>
          <p:nvPr/>
        </p:nvCxnSpPr>
        <p:spPr>
          <a:xfrm flipH="1" flipV="1">
            <a:off x="5613403" y="4537474"/>
            <a:ext cx="203198" cy="395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7" idx="7"/>
            <a:endCxn id="9" idx="3"/>
          </p:cNvCxnSpPr>
          <p:nvPr/>
        </p:nvCxnSpPr>
        <p:spPr>
          <a:xfrm flipV="1">
            <a:off x="6023147" y="4406130"/>
            <a:ext cx="488607" cy="616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9" idx="5"/>
            <a:endCxn id="18" idx="0"/>
          </p:cNvCxnSpPr>
          <p:nvPr/>
        </p:nvCxnSpPr>
        <p:spPr>
          <a:xfrm>
            <a:off x="6924847" y="4406130"/>
            <a:ext cx="377654" cy="527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3" idx="4"/>
            <a:endCxn id="18" idx="7"/>
          </p:cNvCxnSpPr>
          <p:nvPr/>
        </p:nvCxnSpPr>
        <p:spPr>
          <a:xfrm flipH="1">
            <a:off x="7509047" y="4495404"/>
            <a:ext cx="263352" cy="527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3" idx="2"/>
            <a:endCxn id="9" idx="6"/>
          </p:cNvCxnSpPr>
          <p:nvPr/>
        </p:nvCxnSpPr>
        <p:spPr>
          <a:xfrm flipH="1">
            <a:off x="7010401" y="4190604"/>
            <a:ext cx="4698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4" idx="2"/>
            <a:endCxn id="11" idx="6"/>
          </p:cNvCxnSpPr>
          <p:nvPr/>
        </p:nvCxnSpPr>
        <p:spPr>
          <a:xfrm flipH="1">
            <a:off x="4388022" y="4232674"/>
            <a:ext cx="933280" cy="315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2" idx="2"/>
            <a:endCxn id="11" idx="7"/>
          </p:cNvCxnSpPr>
          <p:nvPr/>
        </p:nvCxnSpPr>
        <p:spPr>
          <a:xfrm flipH="1">
            <a:off x="4302468" y="3225008"/>
            <a:ext cx="637831" cy="110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0"/>
            <a:endCxn id="15" idx="5"/>
          </p:cNvCxnSpPr>
          <p:nvPr/>
        </p:nvCxnSpPr>
        <p:spPr>
          <a:xfrm flipH="1" flipV="1">
            <a:off x="3356147" y="2714649"/>
            <a:ext cx="739775" cy="1529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 idx="0"/>
            <a:endCxn id="15" idx="4"/>
          </p:cNvCxnSpPr>
          <p:nvPr/>
        </p:nvCxnSpPr>
        <p:spPr>
          <a:xfrm flipV="1">
            <a:off x="2959101" y="2803923"/>
            <a:ext cx="190501" cy="231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 idx="6"/>
            <a:endCxn id="15" idx="2"/>
          </p:cNvCxnSpPr>
          <p:nvPr/>
        </p:nvCxnSpPr>
        <p:spPr>
          <a:xfrm flipV="1">
            <a:off x="2235200" y="2499124"/>
            <a:ext cx="622301" cy="98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 idx="5"/>
            <a:endCxn id="7" idx="1"/>
          </p:cNvCxnSpPr>
          <p:nvPr/>
        </p:nvCxnSpPr>
        <p:spPr>
          <a:xfrm>
            <a:off x="2149647" y="2812677"/>
            <a:ext cx="602908" cy="311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 idx="4"/>
            <a:endCxn id="5" idx="0"/>
          </p:cNvCxnSpPr>
          <p:nvPr/>
        </p:nvCxnSpPr>
        <p:spPr>
          <a:xfrm>
            <a:off x="1943100" y="2901951"/>
            <a:ext cx="114300" cy="55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 idx="4"/>
            <a:endCxn id="16" idx="0"/>
          </p:cNvCxnSpPr>
          <p:nvPr/>
        </p:nvCxnSpPr>
        <p:spPr>
          <a:xfrm flipH="1">
            <a:off x="2578442" y="3644901"/>
            <a:ext cx="380659" cy="587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 idx="5"/>
            <a:endCxn id="16" idx="1"/>
          </p:cNvCxnSpPr>
          <p:nvPr/>
        </p:nvCxnSpPr>
        <p:spPr>
          <a:xfrm>
            <a:off x="2263946" y="3981077"/>
            <a:ext cx="107949" cy="34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 idx="6"/>
            <a:endCxn id="16" idx="2"/>
          </p:cNvCxnSpPr>
          <p:nvPr/>
        </p:nvCxnSpPr>
        <p:spPr>
          <a:xfrm>
            <a:off x="1549402" y="4495404"/>
            <a:ext cx="736940" cy="42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6" idx="7"/>
            <a:endCxn id="5" idx="3"/>
          </p:cNvCxnSpPr>
          <p:nvPr/>
        </p:nvCxnSpPr>
        <p:spPr>
          <a:xfrm flipV="1">
            <a:off x="1463847" y="3981076"/>
            <a:ext cx="387007" cy="298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1" idx="1"/>
            <a:endCxn id="7" idx="5"/>
          </p:cNvCxnSpPr>
          <p:nvPr/>
        </p:nvCxnSpPr>
        <p:spPr>
          <a:xfrm flipH="1" flipV="1">
            <a:off x="3165647" y="3555627"/>
            <a:ext cx="723729" cy="777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1" idx="2"/>
            <a:endCxn id="16" idx="6"/>
          </p:cNvCxnSpPr>
          <p:nvPr/>
        </p:nvCxnSpPr>
        <p:spPr>
          <a:xfrm flipH="1" flipV="1">
            <a:off x="2870542" y="4537474"/>
            <a:ext cx="933280" cy="11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718300" y="4537474"/>
            <a:ext cx="1609552" cy="19784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9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Min-cut</a:t>
            </a:r>
          </a:p>
        </p:txBody>
      </p:sp>
      <p:sp>
        <p:nvSpPr>
          <p:cNvPr id="3" name="Content Placeholder 2"/>
          <p:cNvSpPr>
            <a:spLocks noGrp="1"/>
          </p:cNvSpPr>
          <p:nvPr>
            <p:ph idx="1"/>
          </p:nvPr>
        </p:nvSpPr>
        <p:spPr/>
        <p:txBody>
          <a:bodyPr/>
          <a:lstStyle/>
          <a:p>
            <a:r>
              <a:rPr lang="en-US" dirty="0"/>
              <a:t>“Cut” = total weight of cut edges</a:t>
            </a:r>
          </a:p>
          <a:p>
            <a:r>
              <a:rPr lang="en-US" dirty="0"/>
              <a:t>Small cut means the groups don’t “like” each other</a:t>
            </a:r>
          </a:p>
          <a:p>
            <a:r>
              <a:rPr lang="en-US" i="1" dirty="0"/>
              <a:t>“Volume” </a:t>
            </a:r>
            <a:r>
              <a:rPr lang="en-US" dirty="0"/>
              <a:t>of a subgraph = total weight of edges within the subgraph</a:t>
            </a:r>
          </a:p>
        </p:txBody>
      </p:sp>
    </p:spTree>
    <p:extLst>
      <p:ext uri="{BB962C8B-B14F-4D97-AF65-F5344CB8AC3E}">
        <p14:creationId xmlns:p14="http://schemas.microsoft.com/office/powerpoint/2010/main" val="167189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expression : Cut (A,B)</a:t>
            </a:r>
          </a:p>
        </p:txBody>
      </p:sp>
      <p:sp>
        <p:nvSpPr>
          <p:cNvPr id="3" name="Content Placeholder 2"/>
          <p:cNvSpPr>
            <a:spLocks noGrp="1"/>
          </p:cNvSpPr>
          <p:nvPr>
            <p:ph sz="quarter" idx="1"/>
          </p:nvPr>
        </p:nvSpPr>
        <p:spPr/>
        <p:txBody>
          <a:bodyPr/>
          <a:lstStyle/>
          <a:p>
            <a:r>
              <a:rPr lang="en-US" dirty="0"/>
              <a:t>For considering between-group  </a:t>
            </a: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2491" y="2286000"/>
            <a:ext cx="7579178" cy="161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191000"/>
            <a:ext cx="8242674" cy="207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a:bodyPr>
          <a:lstStyle/>
          <a:p>
            <a:fld id="{1F203002-0E03-48B4-B081-56C7F65715CF}" type="slidenum">
              <a:rPr lang="en-US" smtClean="0"/>
              <a:t>53</a:t>
            </a:fld>
            <a:endParaRPr lang="en-US"/>
          </a:p>
        </p:txBody>
      </p:sp>
    </p:spTree>
    <p:extLst>
      <p:ext uri="{BB962C8B-B14F-4D97-AF65-F5344CB8AC3E}">
        <p14:creationId xmlns:p14="http://schemas.microsoft.com/office/powerpoint/2010/main" val="384829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expression : Vol (A)</a:t>
            </a:r>
          </a:p>
        </p:txBody>
      </p:sp>
      <p:sp>
        <p:nvSpPr>
          <p:cNvPr id="3" name="Content Placeholder 2"/>
          <p:cNvSpPr>
            <a:spLocks noGrp="1"/>
          </p:cNvSpPr>
          <p:nvPr>
            <p:ph sz="quarter" idx="1"/>
          </p:nvPr>
        </p:nvSpPr>
        <p:spPr/>
        <p:txBody>
          <a:bodyPr/>
          <a:lstStyle/>
          <a:p>
            <a:r>
              <a:rPr lang="en-US" dirty="0"/>
              <a:t>For considering within-group</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91000"/>
            <a:ext cx="8242674" cy="2078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66" y="2286000"/>
            <a:ext cx="7999834"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52658" y="3962400"/>
            <a:ext cx="1842171" cy="523220"/>
          </a:xfrm>
          <a:prstGeom prst="rect">
            <a:avLst/>
          </a:prstGeom>
          <a:noFill/>
        </p:spPr>
        <p:txBody>
          <a:bodyPr wrap="none" rtlCol="0">
            <a:spAutoFit/>
          </a:bodyPr>
          <a:lstStyle/>
          <a:p>
            <a:r>
              <a:rPr lang="en-US" sz="2800" b="1" i="1" dirty="0" err="1">
                <a:latin typeface="Adobe Song Std L" pitchFamily="18" charset="-128"/>
                <a:ea typeface="Adobe Song Std L" pitchFamily="18" charset="-128"/>
              </a:rPr>
              <a:t>vol</a:t>
            </a:r>
            <a:r>
              <a:rPr lang="en-US" sz="2800" b="1" i="1" dirty="0">
                <a:latin typeface="Adobe Song Std L" pitchFamily="18" charset="-128"/>
                <a:ea typeface="Adobe Song Std L" pitchFamily="18" charset="-128"/>
              </a:rPr>
              <a:t> (A) = 5</a:t>
            </a:r>
          </a:p>
        </p:txBody>
      </p:sp>
      <p:sp>
        <p:nvSpPr>
          <p:cNvPr id="8" name="TextBox 7"/>
          <p:cNvSpPr txBox="1"/>
          <p:nvPr/>
        </p:nvSpPr>
        <p:spPr>
          <a:xfrm>
            <a:off x="6862274" y="4407932"/>
            <a:ext cx="1797287" cy="523220"/>
          </a:xfrm>
          <a:prstGeom prst="rect">
            <a:avLst/>
          </a:prstGeom>
          <a:noFill/>
        </p:spPr>
        <p:txBody>
          <a:bodyPr wrap="none" rtlCol="0">
            <a:spAutoFit/>
          </a:bodyPr>
          <a:lstStyle/>
          <a:p>
            <a:r>
              <a:rPr lang="en-US" sz="2800" b="1" i="1" dirty="0" err="1">
                <a:latin typeface="Adobe Song Std L" pitchFamily="18" charset="-128"/>
                <a:ea typeface="Adobe Song Std L" pitchFamily="18" charset="-128"/>
              </a:rPr>
              <a:t>vol</a:t>
            </a:r>
            <a:r>
              <a:rPr lang="en-US" sz="2800" b="1" i="1" dirty="0">
                <a:latin typeface="Adobe Song Std L" pitchFamily="18" charset="-128"/>
                <a:ea typeface="Adobe Song Std L" pitchFamily="18" charset="-128"/>
              </a:rPr>
              <a:t> (B) = 5</a:t>
            </a:r>
          </a:p>
        </p:txBody>
      </p:sp>
      <p:sp>
        <p:nvSpPr>
          <p:cNvPr id="4" name="Slide Number Placeholder 3"/>
          <p:cNvSpPr>
            <a:spLocks noGrp="1"/>
          </p:cNvSpPr>
          <p:nvPr>
            <p:ph type="sldNum" sz="quarter" idx="12"/>
          </p:nvPr>
        </p:nvSpPr>
        <p:spPr/>
        <p:txBody>
          <a:bodyPr>
            <a:normAutofit/>
          </a:bodyPr>
          <a:lstStyle/>
          <a:p>
            <a:fld id="{1F203002-0E03-48B4-B081-56C7F65715CF}" type="slidenum">
              <a:rPr lang="en-US" smtClean="0"/>
              <a:t>54</a:t>
            </a:fld>
            <a:endParaRPr lang="en-US"/>
          </a:p>
        </p:txBody>
      </p:sp>
    </p:spTree>
    <p:extLst>
      <p:ext uri="{BB962C8B-B14F-4D97-AF65-F5344CB8AC3E}">
        <p14:creationId xmlns:p14="http://schemas.microsoft.com/office/powerpoint/2010/main" val="216376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Criterion : Min-cut</a:t>
            </a:r>
            <a:endParaRPr lang="en-US" dirty="0"/>
          </a:p>
        </p:txBody>
      </p:sp>
      <p:sp>
        <p:nvSpPr>
          <p:cNvPr id="3" name="Content Placeholder 2"/>
          <p:cNvSpPr>
            <a:spLocks noGrp="1"/>
          </p:cNvSpPr>
          <p:nvPr>
            <p:ph sz="quarter" idx="1"/>
          </p:nvPr>
        </p:nvSpPr>
        <p:spPr/>
        <p:txBody>
          <a:bodyPr/>
          <a:lstStyle/>
          <a:p>
            <a:r>
              <a:rPr lang="en-US" dirty="0"/>
              <a:t>Minimize the number of between-group connections</a:t>
            </a:r>
          </a:p>
          <a:p>
            <a:pPr lvl="1"/>
            <a:r>
              <a:rPr lang="en-US" b="1" dirty="0" err="1"/>
              <a:t>min</a:t>
            </a:r>
            <a:r>
              <a:rPr lang="en-US" sz="1200" b="1" dirty="0" err="1"/>
              <a:t>A,B</a:t>
            </a:r>
            <a:r>
              <a:rPr lang="en-US" b="1" dirty="0"/>
              <a:t> </a:t>
            </a:r>
            <a:r>
              <a:rPr lang="en-US" b="1" i="1" dirty="0"/>
              <a:t>cut(A,B)</a:t>
            </a:r>
          </a:p>
          <a:p>
            <a:pPr marL="457200" lvl="1" indent="0">
              <a:buNone/>
            </a:pPr>
            <a:endParaRPr lang="en-US" dirty="0"/>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76400" y="3124200"/>
            <a:ext cx="57435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143000" y="3333750"/>
            <a:ext cx="4495800" cy="2362200"/>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800" y="3457575"/>
            <a:ext cx="1066800" cy="1057275"/>
          </a:xfrm>
          <a:prstGeom prst="ellipse">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67400" y="5010150"/>
            <a:ext cx="3170676" cy="369332"/>
          </a:xfrm>
          <a:prstGeom prst="rect">
            <a:avLst/>
          </a:prstGeom>
        </p:spPr>
        <p:txBody>
          <a:bodyPr wrap="none">
            <a:spAutoFit/>
          </a:bodyPr>
          <a:lstStyle/>
          <a:p>
            <a:r>
              <a:rPr lang="en-US" b="1" i="1" dirty="0"/>
              <a:t>Cut(A,B) = 1 -&gt; Minimum value</a:t>
            </a:r>
            <a:endParaRPr lang="en-US" dirty="0"/>
          </a:p>
        </p:txBody>
      </p:sp>
      <p:sp>
        <p:nvSpPr>
          <p:cNvPr id="6" name="TextBox 5"/>
          <p:cNvSpPr txBox="1"/>
          <p:nvPr/>
        </p:nvSpPr>
        <p:spPr>
          <a:xfrm>
            <a:off x="1143000" y="3333750"/>
            <a:ext cx="402674" cy="523220"/>
          </a:xfrm>
          <a:prstGeom prst="rect">
            <a:avLst/>
          </a:prstGeom>
          <a:noFill/>
        </p:spPr>
        <p:txBody>
          <a:bodyPr wrap="none" rtlCol="0">
            <a:spAutoFit/>
          </a:bodyPr>
          <a:lstStyle/>
          <a:p>
            <a:r>
              <a:rPr lang="en-US" sz="2800" b="1" dirty="0"/>
              <a:t>A</a:t>
            </a:r>
          </a:p>
        </p:txBody>
      </p:sp>
      <p:sp>
        <p:nvSpPr>
          <p:cNvPr id="11" name="TextBox 10"/>
          <p:cNvSpPr txBox="1"/>
          <p:nvPr/>
        </p:nvSpPr>
        <p:spPr>
          <a:xfrm>
            <a:off x="6838672" y="3878818"/>
            <a:ext cx="386644" cy="523220"/>
          </a:xfrm>
          <a:prstGeom prst="rect">
            <a:avLst/>
          </a:prstGeom>
          <a:noFill/>
        </p:spPr>
        <p:txBody>
          <a:bodyPr wrap="none" rtlCol="0">
            <a:spAutoFit/>
          </a:bodyPr>
          <a:lstStyle/>
          <a:p>
            <a:r>
              <a:rPr lang="en-US" sz="2800" b="1" dirty="0"/>
              <a:t>B</a:t>
            </a:r>
          </a:p>
        </p:txBody>
      </p:sp>
      <p:sp>
        <p:nvSpPr>
          <p:cNvPr id="7" name="Slide Number Placeholder 6"/>
          <p:cNvSpPr>
            <a:spLocks noGrp="1"/>
          </p:cNvSpPr>
          <p:nvPr>
            <p:ph type="sldNum" sz="quarter" idx="12"/>
          </p:nvPr>
        </p:nvSpPr>
        <p:spPr/>
        <p:txBody>
          <a:bodyPr>
            <a:normAutofit/>
          </a:bodyPr>
          <a:lstStyle/>
          <a:p>
            <a:fld id="{1F203002-0E03-48B4-B081-56C7F65715CF}" type="slidenum">
              <a:rPr lang="en-US" smtClean="0"/>
              <a:t>55</a:t>
            </a:fld>
            <a:endParaRPr lang="en-US"/>
          </a:p>
        </p:txBody>
      </p:sp>
    </p:spTree>
    <p:extLst>
      <p:ext uri="{BB962C8B-B14F-4D97-AF65-F5344CB8AC3E}">
        <p14:creationId xmlns:p14="http://schemas.microsoft.com/office/powerpoint/2010/main" val="190724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Criterion : Min-cut</a:t>
            </a:r>
            <a:endParaRPr lang="en-US" dirty="0"/>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76400" y="1524000"/>
            <a:ext cx="57435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219200" y="1752600"/>
            <a:ext cx="4495800" cy="2133600"/>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800" y="1800225"/>
            <a:ext cx="1066800" cy="1057275"/>
          </a:xfrm>
          <a:prstGeom prst="ellipse">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67400" y="3352800"/>
            <a:ext cx="1320811" cy="369332"/>
          </a:xfrm>
          <a:prstGeom prst="rect">
            <a:avLst/>
          </a:prstGeom>
        </p:spPr>
        <p:txBody>
          <a:bodyPr wrap="none">
            <a:spAutoFit/>
          </a:bodyPr>
          <a:lstStyle/>
          <a:p>
            <a:r>
              <a:rPr lang="en-US" b="1" i="1" dirty="0"/>
              <a:t>Cut(A,B) = 1</a:t>
            </a:r>
            <a:endParaRPr lang="en-US" dirty="0"/>
          </a:p>
        </p:txBody>
      </p:sp>
      <p:sp>
        <p:nvSpPr>
          <p:cNvPr id="6" name="TextBox 5"/>
          <p:cNvSpPr txBox="1"/>
          <p:nvPr/>
        </p:nvSpPr>
        <p:spPr>
          <a:xfrm>
            <a:off x="1143000" y="1676400"/>
            <a:ext cx="402674" cy="523220"/>
          </a:xfrm>
          <a:prstGeom prst="rect">
            <a:avLst/>
          </a:prstGeom>
          <a:noFill/>
        </p:spPr>
        <p:txBody>
          <a:bodyPr wrap="none" rtlCol="0">
            <a:spAutoFit/>
          </a:bodyPr>
          <a:lstStyle/>
          <a:p>
            <a:r>
              <a:rPr lang="en-US" sz="2800" b="1" dirty="0"/>
              <a:t>A</a:t>
            </a:r>
          </a:p>
        </p:txBody>
      </p:sp>
      <p:sp>
        <p:nvSpPr>
          <p:cNvPr id="11" name="TextBox 10"/>
          <p:cNvSpPr txBox="1"/>
          <p:nvPr/>
        </p:nvSpPr>
        <p:spPr>
          <a:xfrm>
            <a:off x="6838672" y="2221468"/>
            <a:ext cx="386644" cy="523220"/>
          </a:xfrm>
          <a:prstGeom prst="rect">
            <a:avLst/>
          </a:prstGeom>
          <a:noFill/>
        </p:spPr>
        <p:txBody>
          <a:bodyPr wrap="none" rtlCol="0">
            <a:spAutoFit/>
          </a:bodyPr>
          <a:lstStyle/>
          <a:p>
            <a:r>
              <a:rPr lang="en-US" sz="2800" b="1" dirty="0"/>
              <a:t>B</a:t>
            </a:r>
          </a:p>
        </p:txBody>
      </p:sp>
      <p:pic>
        <p:nvPicPr>
          <p:cNvPr id="10243"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366108" y="4419600"/>
            <a:ext cx="59150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317269" y="4572000"/>
            <a:ext cx="402674" cy="523220"/>
          </a:xfrm>
          <a:prstGeom prst="rect">
            <a:avLst/>
          </a:prstGeom>
          <a:noFill/>
        </p:spPr>
        <p:txBody>
          <a:bodyPr wrap="none" rtlCol="0">
            <a:spAutoFit/>
          </a:bodyPr>
          <a:lstStyle/>
          <a:p>
            <a:r>
              <a:rPr lang="en-US" sz="2800" b="1" dirty="0"/>
              <a:t>A</a:t>
            </a:r>
          </a:p>
        </p:txBody>
      </p:sp>
      <p:sp>
        <p:nvSpPr>
          <p:cNvPr id="14" name="TextBox 13"/>
          <p:cNvSpPr txBox="1"/>
          <p:nvPr/>
        </p:nvSpPr>
        <p:spPr>
          <a:xfrm>
            <a:off x="6279877" y="5095220"/>
            <a:ext cx="386644" cy="523220"/>
          </a:xfrm>
          <a:prstGeom prst="rect">
            <a:avLst/>
          </a:prstGeom>
          <a:noFill/>
        </p:spPr>
        <p:txBody>
          <a:bodyPr wrap="none" rtlCol="0">
            <a:spAutoFit/>
          </a:bodyPr>
          <a:lstStyle/>
          <a:p>
            <a:r>
              <a:rPr lang="en-US" sz="2800" b="1" dirty="0"/>
              <a:t>B</a:t>
            </a:r>
          </a:p>
        </p:txBody>
      </p:sp>
      <p:sp>
        <p:nvSpPr>
          <p:cNvPr id="15" name="Oval 14"/>
          <p:cNvSpPr/>
          <p:nvPr/>
        </p:nvSpPr>
        <p:spPr>
          <a:xfrm>
            <a:off x="1578330" y="4724400"/>
            <a:ext cx="2231669" cy="2051302"/>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114800" y="4800600"/>
            <a:ext cx="2065941" cy="1670302"/>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22129" y="4539734"/>
            <a:ext cx="2982227" cy="923330"/>
          </a:xfrm>
          <a:prstGeom prst="rect">
            <a:avLst/>
          </a:prstGeom>
          <a:noFill/>
        </p:spPr>
        <p:txBody>
          <a:bodyPr wrap="none" rtlCol="0">
            <a:spAutoFit/>
          </a:bodyPr>
          <a:lstStyle/>
          <a:p>
            <a:r>
              <a:rPr lang="en-US" b="1" dirty="0"/>
              <a:t>But, it looks more balanced…</a:t>
            </a:r>
          </a:p>
          <a:p>
            <a:r>
              <a:rPr lang="en-US" b="1" dirty="0"/>
              <a:t>	</a:t>
            </a:r>
            <a:r>
              <a:rPr lang="en-US" sz="3600" b="1" dirty="0">
                <a:solidFill>
                  <a:srgbClr val="FF0000"/>
                </a:solidFill>
              </a:rPr>
              <a:t>How?</a:t>
            </a:r>
            <a:endParaRPr lang="en-US" b="1" dirty="0">
              <a:solidFill>
                <a:srgbClr val="FF0000"/>
              </a:solidFill>
            </a:endParaRPr>
          </a:p>
        </p:txBody>
      </p:sp>
      <p:sp>
        <p:nvSpPr>
          <p:cNvPr id="9" name="Down Arrow 8"/>
          <p:cNvSpPr/>
          <p:nvPr/>
        </p:nvSpPr>
        <p:spPr>
          <a:xfrm>
            <a:off x="5147770" y="3722132"/>
            <a:ext cx="491030" cy="4688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normAutofit/>
          </a:bodyPr>
          <a:lstStyle/>
          <a:p>
            <a:fld id="{1F203002-0E03-48B4-B081-56C7F65715CF}" type="slidenum">
              <a:rPr lang="en-US" smtClean="0"/>
              <a:t>56</a:t>
            </a:fld>
            <a:endParaRPr lang="en-US"/>
          </a:p>
        </p:txBody>
      </p:sp>
    </p:spTree>
    <p:extLst>
      <p:ext uri="{BB962C8B-B14F-4D97-AF65-F5344CB8AC3E}">
        <p14:creationId xmlns:p14="http://schemas.microsoft.com/office/powerpoint/2010/main" val="155997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Normalized cuts</a:t>
            </a:r>
          </a:p>
        </p:txBody>
      </p:sp>
      <p:sp>
        <p:nvSpPr>
          <p:cNvPr id="3" name="Content Placeholder 2"/>
          <p:cNvSpPr>
            <a:spLocks noGrp="1"/>
          </p:cNvSpPr>
          <p:nvPr>
            <p:ph idx="1"/>
          </p:nvPr>
        </p:nvSpPr>
        <p:spPr/>
        <p:txBody>
          <a:bodyPr/>
          <a:lstStyle/>
          <a:p>
            <a:r>
              <a:rPr lang="en-US" dirty="0"/>
              <a:t>“Cut” = total weight of cut edges</a:t>
            </a:r>
          </a:p>
          <a:p>
            <a:r>
              <a:rPr lang="en-US" dirty="0"/>
              <a:t>Small cut means the groups don’t “like” each other</a:t>
            </a:r>
          </a:p>
          <a:p>
            <a:r>
              <a:rPr lang="en-US" b="1" dirty="0"/>
              <a:t>But need to normalize </a:t>
            </a:r>
            <a:r>
              <a:rPr lang="en-US" b="1" dirty="0" err="1"/>
              <a:t>w.r.t</a:t>
            </a:r>
            <a:r>
              <a:rPr lang="en-US" b="1" dirty="0"/>
              <a:t> how much they like </a:t>
            </a:r>
            <a:r>
              <a:rPr lang="en-US" b="1" i="1" dirty="0"/>
              <a:t>themselves</a:t>
            </a:r>
          </a:p>
          <a:p>
            <a:r>
              <a:rPr lang="en-US" i="1" dirty="0"/>
              <a:t>“Volume” </a:t>
            </a:r>
            <a:r>
              <a:rPr lang="en-US" dirty="0"/>
              <a:t>of a subgraph = total weight of edges within the subgraph</a:t>
            </a:r>
          </a:p>
        </p:txBody>
      </p:sp>
    </p:spTree>
    <p:extLst>
      <p:ext uri="{BB962C8B-B14F-4D97-AF65-F5344CB8AC3E}">
        <p14:creationId xmlns:p14="http://schemas.microsoft.com/office/powerpoint/2010/main" val="64059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altLang="en-US" dirty="0">
                <a:ea typeface="ＭＳ Ｐゴシック" charset="-128"/>
              </a:rPr>
              <a:t>Criterion : N-cut</a:t>
            </a:r>
            <a:endParaRPr lang="en-US" dirty="0"/>
          </a:p>
        </p:txBody>
      </p:sp>
      <p:sp>
        <p:nvSpPr>
          <p:cNvPr id="3" name="Content Placeholder 2"/>
          <p:cNvSpPr>
            <a:spLocks noGrp="1"/>
          </p:cNvSpPr>
          <p:nvPr>
            <p:ph sz="quarter" idx="1"/>
          </p:nvPr>
        </p:nvSpPr>
        <p:spPr>
          <a:xfrm>
            <a:off x="628650" y="1524000"/>
            <a:ext cx="7886700" cy="4652963"/>
          </a:xfrm>
        </p:spPr>
        <p:txBody>
          <a:bodyPr>
            <a:normAutofit/>
          </a:bodyPr>
          <a:lstStyle/>
          <a:p>
            <a:r>
              <a:rPr lang="en-US" dirty="0"/>
              <a:t>Minimize the number of between-group connections</a:t>
            </a:r>
          </a:p>
          <a:p>
            <a:pPr marL="0" indent="0">
              <a:buNone/>
            </a:pPr>
            <a:endParaRPr lang="en-US" dirty="0"/>
          </a:p>
          <a:p>
            <a:r>
              <a:rPr lang="en-US" dirty="0">
                <a:solidFill>
                  <a:schemeClr val="accent2"/>
                </a:solidFill>
              </a:rPr>
              <a:t>Maximize the number of within-group connections</a:t>
            </a:r>
            <a:endParaRPr lang="en-US" b="1" dirty="0"/>
          </a:p>
          <a:p>
            <a:pPr marL="366713" lvl="1" indent="0">
              <a:buNone/>
            </a:pPr>
            <a:r>
              <a:rPr lang="en-US" dirty="0"/>
              <a:t>If we define </a:t>
            </a:r>
            <a:r>
              <a:rPr lang="en-US" dirty="0" err="1"/>
              <a:t>ncut</a:t>
            </a:r>
            <a:r>
              <a:rPr lang="en-US" dirty="0"/>
              <a:t>(A,B) as below,  </a:t>
            </a:r>
          </a:p>
          <a:p>
            <a:pPr marL="366713" lvl="1" indent="0">
              <a:buNone/>
            </a:pPr>
            <a:endParaRPr lang="en-US" dirty="0"/>
          </a:p>
          <a:p>
            <a:pPr marL="366713" lvl="1" indent="0">
              <a:buNone/>
            </a:pPr>
            <a:endParaRPr lang="en-US" dirty="0"/>
          </a:p>
          <a:p>
            <a:pPr marL="366713" lvl="1" indent="0">
              <a:buNone/>
            </a:pPr>
            <a:endParaRPr lang="en-US" dirty="0"/>
          </a:p>
          <a:p>
            <a:pPr marL="366713" lvl="1" indent="0">
              <a:buNone/>
            </a:pPr>
            <a:endParaRPr lang="en-US" dirty="0"/>
          </a:p>
          <a:p>
            <a:pPr marL="366713" lvl="1" indent="0">
              <a:buNone/>
            </a:pPr>
            <a:r>
              <a:rPr lang="en-US" dirty="0"/>
              <a:t>-&gt; The minimum value of </a:t>
            </a:r>
            <a:r>
              <a:rPr lang="en-US" dirty="0" err="1"/>
              <a:t>ncut</a:t>
            </a:r>
            <a:r>
              <a:rPr lang="en-US" dirty="0"/>
              <a:t>(A,B) will produces more balanced partitions because it consider both principles</a:t>
            </a:r>
          </a:p>
          <a:p>
            <a:pPr marL="457200" lvl="1"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81450"/>
            <a:ext cx="573119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a:bodyPr>
          <a:lstStyle/>
          <a:p>
            <a:fld id="{1F203002-0E03-48B4-B081-56C7F65715CF}" type="slidenum">
              <a:rPr lang="en-US" smtClean="0"/>
              <a:t>58</a:t>
            </a:fld>
            <a:endParaRPr lang="en-US"/>
          </a:p>
        </p:txBody>
      </p:sp>
    </p:spTree>
    <p:extLst>
      <p:ext uri="{BB962C8B-B14F-4D97-AF65-F5344CB8AC3E}">
        <p14:creationId xmlns:p14="http://schemas.microsoft.com/office/powerpoint/2010/main" val="11503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6695"/>
          </a:xfrm>
        </p:spPr>
        <p:txBody>
          <a:bodyPr/>
          <a:lstStyle/>
          <a:p>
            <a:r>
              <a:rPr lang="en-US" dirty="0"/>
              <a:t>Methodology</a:t>
            </a:r>
          </a:p>
        </p:txBody>
      </p:sp>
      <p:pic>
        <p:nvPicPr>
          <p:cNvPr id="9218"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76400" y="1543050"/>
            <a:ext cx="57435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219200" y="1780880"/>
            <a:ext cx="4495800" cy="2133600"/>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38800" y="1800225"/>
            <a:ext cx="1066800" cy="1057275"/>
          </a:xfrm>
          <a:prstGeom prst="ellipse">
            <a:avLst/>
          </a:prstGeom>
          <a:solidFill>
            <a:srgbClr val="FF00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p:cNvSpPr/>
              <p:nvPr/>
            </p:nvSpPr>
            <p:spPr>
              <a:xfrm>
                <a:off x="5867400" y="3352800"/>
                <a:ext cx="2792367" cy="769441"/>
              </a:xfrm>
              <a:prstGeom prst="rect">
                <a:avLst/>
              </a:prstGeom>
            </p:spPr>
            <p:txBody>
              <a:bodyPr wrap="none">
                <a:spAutoFit/>
              </a:bodyPr>
              <a:lstStyle/>
              <a:p>
                <a:r>
                  <a:rPr lang="en-US" b="1" i="1" dirty="0"/>
                  <a:t>Cut(A,B) = 1   </a:t>
                </a:r>
              </a:p>
              <a:p>
                <a:r>
                  <a:rPr lang="en-US" b="1" i="1" dirty="0" err="1"/>
                  <a:t>ncut</a:t>
                </a:r>
                <a:r>
                  <a:rPr lang="en-US" b="1" i="1" dirty="0"/>
                  <a:t>(A,B)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𝟐𝟔</m:t>
                        </m:r>
                      </m:den>
                    </m:f>
                    <m:r>
                      <a:rPr lang="en-US" b="1" i="1" smtClean="0">
                        <a:latin typeface="Cambria Math"/>
                      </a:rPr>
                      <m:t>+ </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𝟏</m:t>
                        </m:r>
                      </m:den>
                    </m:f>
                  </m:oMath>
                </a14:m>
                <a:r>
                  <a:rPr lang="en-US" dirty="0"/>
                  <a:t> = 1.038..</a:t>
                </a:r>
              </a:p>
            </p:txBody>
          </p:sp>
        </mc:Choice>
        <mc:Fallback xmlns="">
          <p:sp>
            <p:nvSpPr>
              <p:cNvPr id="5" name="Rectangle 4"/>
              <p:cNvSpPr>
                <a:spLocks noRot="1" noChangeAspect="1" noMove="1" noResize="1" noEditPoints="1" noAdjustHandles="1" noChangeArrowheads="1" noChangeShapeType="1" noTextEdit="1"/>
              </p:cNvSpPr>
              <p:nvPr/>
            </p:nvSpPr>
            <p:spPr>
              <a:xfrm>
                <a:off x="5867400" y="3352800"/>
                <a:ext cx="2792367" cy="769441"/>
              </a:xfrm>
              <a:prstGeom prst="rect">
                <a:avLst/>
              </a:prstGeom>
              <a:blipFill rotWithShape="1">
                <a:blip r:embed="rId5"/>
                <a:stretch>
                  <a:fillRect l="-1965" t="-3968" r="-1092" b="-4762"/>
                </a:stretch>
              </a:blipFill>
            </p:spPr>
            <p:txBody>
              <a:bodyPr/>
              <a:lstStyle/>
              <a:p>
                <a:r>
                  <a:rPr lang="en-US">
                    <a:noFill/>
                  </a:rPr>
                  <a:t> </a:t>
                </a:r>
              </a:p>
            </p:txBody>
          </p:sp>
        </mc:Fallback>
      </mc:AlternateContent>
      <p:sp>
        <p:nvSpPr>
          <p:cNvPr id="6" name="TextBox 5"/>
          <p:cNvSpPr txBox="1"/>
          <p:nvPr/>
        </p:nvSpPr>
        <p:spPr>
          <a:xfrm>
            <a:off x="1143000" y="1676400"/>
            <a:ext cx="402674" cy="523220"/>
          </a:xfrm>
          <a:prstGeom prst="rect">
            <a:avLst/>
          </a:prstGeom>
          <a:noFill/>
        </p:spPr>
        <p:txBody>
          <a:bodyPr wrap="none" rtlCol="0">
            <a:spAutoFit/>
          </a:bodyPr>
          <a:lstStyle/>
          <a:p>
            <a:r>
              <a:rPr lang="en-US" sz="2800" b="1" dirty="0"/>
              <a:t>A</a:t>
            </a:r>
          </a:p>
        </p:txBody>
      </p:sp>
      <p:sp>
        <p:nvSpPr>
          <p:cNvPr id="11" name="TextBox 10"/>
          <p:cNvSpPr txBox="1"/>
          <p:nvPr/>
        </p:nvSpPr>
        <p:spPr>
          <a:xfrm>
            <a:off x="6838672" y="2221468"/>
            <a:ext cx="386644" cy="523220"/>
          </a:xfrm>
          <a:prstGeom prst="rect">
            <a:avLst/>
          </a:prstGeom>
          <a:noFill/>
        </p:spPr>
        <p:txBody>
          <a:bodyPr wrap="none" rtlCol="0">
            <a:spAutoFit/>
          </a:bodyPr>
          <a:lstStyle/>
          <a:p>
            <a:r>
              <a:rPr lang="en-US" sz="2800" b="1" dirty="0"/>
              <a:t>B</a:t>
            </a:r>
          </a:p>
        </p:txBody>
      </p:sp>
      <p:pic>
        <p:nvPicPr>
          <p:cNvPr id="10243" name="Picture 3"/>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1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90600" y="4416979"/>
            <a:ext cx="591502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317269" y="4572000"/>
            <a:ext cx="402674" cy="523220"/>
          </a:xfrm>
          <a:prstGeom prst="rect">
            <a:avLst/>
          </a:prstGeom>
          <a:noFill/>
        </p:spPr>
        <p:txBody>
          <a:bodyPr wrap="none" rtlCol="0">
            <a:spAutoFit/>
          </a:bodyPr>
          <a:lstStyle/>
          <a:p>
            <a:r>
              <a:rPr lang="en-US" sz="2800" b="1" dirty="0"/>
              <a:t>A</a:t>
            </a:r>
          </a:p>
        </p:txBody>
      </p:sp>
      <p:sp>
        <p:nvSpPr>
          <p:cNvPr id="14" name="TextBox 13"/>
          <p:cNvSpPr txBox="1"/>
          <p:nvPr/>
        </p:nvSpPr>
        <p:spPr>
          <a:xfrm>
            <a:off x="5411813" y="4589846"/>
            <a:ext cx="331709" cy="523220"/>
          </a:xfrm>
          <a:prstGeom prst="rect">
            <a:avLst/>
          </a:prstGeom>
          <a:noFill/>
        </p:spPr>
        <p:txBody>
          <a:bodyPr wrap="square" rtlCol="0">
            <a:spAutoFit/>
          </a:bodyPr>
          <a:lstStyle/>
          <a:p>
            <a:r>
              <a:rPr lang="en-US" sz="2800" b="1" dirty="0"/>
              <a:t>B</a:t>
            </a:r>
          </a:p>
        </p:txBody>
      </p:sp>
      <p:sp>
        <p:nvSpPr>
          <p:cNvPr id="15" name="Oval 14"/>
          <p:cNvSpPr/>
          <p:nvPr/>
        </p:nvSpPr>
        <p:spPr>
          <a:xfrm>
            <a:off x="1197331" y="4724400"/>
            <a:ext cx="2231669" cy="2051302"/>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33800" y="4800600"/>
            <a:ext cx="2065941" cy="1670302"/>
          </a:xfrm>
          <a:prstGeom prst="ellipse">
            <a:avLst/>
          </a:prstGeom>
          <a:solidFill>
            <a:srgbClr val="FFFF00">
              <a:alpha val="1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Rectangle 16"/>
              <p:cNvSpPr/>
              <p:nvPr/>
            </p:nvSpPr>
            <p:spPr>
              <a:xfrm>
                <a:off x="5943600" y="5750051"/>
                <a:ext cx="2893356" cy="769506"/>
              </a:xfrm>
              <a:prstGeom prst="rect">
                <a:avLst/>
              </a:prstGeom>
            </p:spPr>
            <p:txBody>
              <a:bodyPr wrap="none">
                <a:spAutoFit/>
              </a:bodyPr>
              <a:lstStyle/>
              <a:p>
                <a:r>
                  <a:rPr lang="en-US" b="1" i="1" dirty="0"/>
                  <a:t>Cut(A,B) = 2   </a:t>
                </a:r>
              </a:p>
              <a:p>
                <a:r>
                  <a:rPr lang="en-US" b="1" i="1" dirty="0" err="1"/>
                  <a:t>ncut</a:t>
                </a:r>
                <a:r>
                  <a:rPr lang="en-US" b="1" i="1" dirty="0"/>
                  <a:t>(A,B)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a:rPr>
                          <m:t>𝟐</m:t>
                        </m:r>
                      </m:num>
                      <m:den>
                        <m:r>
                          <a:rPr lang="en-US" b="1" i="1" smtClean="0">
                            <a:latin typeface="Cambria Math"/>
                          </a:rPr>
                          <m:t>𝟏𝟖</m:t>
                        </m:r>
                      </m:den>
                    </m:f>
                    <m:r>
                      <a:rPr lang="en-US" b="1" i="1" smtClean="0">
                        <a:latin typeface="Cambria Math"/>
                      </a:rPr>
                      <m:t>+ </m:t>
                    </m:r>
                    <m:f>
                      <m:fPr>
                        <m:ctrlPr>
                          <a:rPr lang="en-US" b="1" i="1" smtClean="0">
                            <a:latin typeface="Cambria Math" panose="02040503050406030204" pitchFamily="18" charset="0"/>
                          </a:rPr>
                        </m:ctrlPr>
                      </m:fPr>
                      <m:num>
                        <m:r>
                          <a:rPr lang="en-US" b="1" i="1" smtClean="0">
                            <a:latin typeface="Cambria Math"/>
                          </a:rPr>
                          <m:t>𝟐</m:t>
                        </m:r>
                      </m:num>
                      <m:den>
                        <m:r>
                          <a:rPr lang="en-US" b="1" i="1" smtClean="0">
                            <a:latin typeface="Cambria Math"/>
                          </a:rPr>
                          <m:t>𝟏𝟏</m:t>
                        </m:r>
                      </m:den>
                    </m:f>
                  </m:oMath>
                </a14:m>
                <a:r>
                  <a:rPr lang="en-US" dirty="0"/>
                  <a:t> = 0.292..</a:t>
                </a:r>
              </a:p>
            </p:txBody>
          </p:sp>
        </mc:Choice>
        <mc:Fallback>
          <p:sp>
            <p:nvSpPr>
              <p:cNvPr id="17" name="Rectangle 16"/>
              <p:cNvSpPr>
                <a:spLocks noRot="1" noChangeAspect="1" noMove="1" noResize="1" noEditPoints="1" noAdjustHandles="1" noChangeArrowheads="1" noChangeShapeType="1" noTextEdit="1"/>
              </p:cNvSpPr>
              <p:nvPr/>
            </p:nvSpPr>
            <p:spPr>
              <a:xfrm>
                <a:off x="5943600" y="5750051"/>
                <a:ext cx="2893356" cy="769506"/>
              </a:xfrm>
              <a:prstGeom prst="rect">
                <a:avLst/>
              </a:prstGeom>
              <a:blipFill>
                <a:blip r:embed="rId8"/>
                <a:stretch>
                  <a:fillRect l="-1684" t="-3968" r="-1053" b="-4762"/>
                </a:stretch>
              </a:blipFill>
            </p:spPr>
            <p:txBody>
              <a:bodyPr/>
              <a:lstStyle/>
              <a:p>
                <a:r>
                  <a:rPr lang="en-IN">
                    <a:noFill/>
                  </a:rPr>
                  <a:t> </a:t>
                </a:r>
              </a:p>
            </p:txBody>
          </p:sp>
        </mc:Fallback>
      </mc:AlternateContent>
      <p:sp>
        <p:nvSpPr>
          <p:cNvPr id="3" name="TextBox 2"/>
          <p:cNvSpPr txBox="1"/>
          <p:nvPr/>
        </p:nvSpPr>
        <p:spPr>
          <a:xfrm>
            <a:off x="4372469" y="3962400"/>
            <a:ext cx="428131" cy="369332"/>
          </a:xfrm>
          <a:prstGeom prst="rect">
            <a:avLst/>
          </a:prstGeom>
          <a:noFill/>
        </p:spPr>
        <p:txBody>
          <a:bodyPr wrap="none" rtlCol="0">
            <a:spAutoFit/>
          </a:bodyPr>
          <a:lstStyle/>
          <a:p>
            <a:r>
              <a:rPr lang="en-US" b="1" dirty="0"/>
              <a:t>VS</a:t>
            </a:r>
          </a:p>
        </p:txBody>
      </p:sp>
      <p:sp>
        <p:nvSpPr>
          <p:cNvPr id="7" name="Slide Number Placeholder 6"/>
          <p:cNvSpPr>
            <a:spLocks noGrp="1"/>
          </p:cNvSpPr>
          <p:nvPr>
            <p:ph type="sldNum" sz="quarter" idx="12"/>
          </p:nvPr>
        </p:nvSpPr>
        <p:spPr/>
        <p:txBody>
          <a:bodyPr>
            <a:normAutofit/>
          </a:bodyPr>
          <a:lstStyle/>
          <a:p>
            <a:fld id="{1F203002-0E03-48B4-B081-56C7F65715CF}" type="slidenum">
              <a:rPr lang="en-US" smtClean="0"/>
              <a:t>59</a:t>
            </a:fld>
            <a:endParaRPr lang="en-US"/>
          </a:p>
        </p:txBody>
      </p:sp>
    </p:spTree>
    <p:extLst>
      <p:ext uri="{BB962C8B-B14F-4D97-AF65-F5344CB8AC3E}">
        <p14:creationId xmlns:p14="http://schemas.microsoft.com/office/powerpoint/2010/main" val="149066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7E84BB-937A-426C-84E9-411203B50C6A}"/>
              </a:ext>
            </a:extLst>
          </p:cNvPr>
          <p:cNvPicPr>
            <a:picLocks noChangeAspect="1"/>
          </p:cNvPicPr>
          <p:nvPr/>
        </p:nvPicPr>
        <p:blipFill>
          <a:blip r:embed="rId2"/>
          <a:stretch>
            <a:fillRect/>
          </a:stretch>
        </p:blipFill>
        <p:spPr>
          <a:xfrm>
            <a:off x="914400" y="347688"/>
            <a:ext cx="7620000" cy="6162624"/>
          </a:xfrm>
          <a:prstGeom prst="rect">
            <a:avLst/>
          </a:prstGeom>
        </p:spPr>
      </p:pic>
    </p:spTree>
    <p:extLst>
      <p:ext uri="{BB962C8B-B14F-4D97-AF65-F5344CB8AC3E}">
        <p14:creationId xmlns:p14="http://schemas.microsoft.com/office/powerpoint/2010/main" val="392668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Criterion : Min-cut VS N-cut</a:t>
            </a:r>
            <a:endParaRPr lang="en-US" dirty="0"/>
          </a:p>
        </p:txBody>
      </p:sp>
      <p:sp>
        <p:nvSpPr>
          <p:cNvPr id="3" name="Content Placeholder 2"/>
          <p:cNvSpPr>
            <a:spLocks noGrp="1"/>
          </p:cNvSpPr>
          <p:nvPr>
            <p:ph sz="quarter" idx="1"/>
          </p:nvPr>
        </p:nvSpPr>
        <p:spPr>
          <a:xfrm>
            <a:off x="685800" y="1828800"/>
            <a:ext cx="8080248" cy="4495800"/>
          </a:xfrm>
        </p:spPr>
        <p:txBody>
          <a:bodyPr/>
          <a:lstStyle/>
          <a:p>
            <a:r>
              <a:rPr lang="en-US" dirty="0"/>
              <a:t>A Basic principle for graph partitioning</a:t>
            </a:r>
          </a:p>
          <a:p>
            <a:pPr lvl="1"/>
            <a:r>
              <a:rPr lang="en-US" dirty="0"/>
              <a:t>Minimize the number of between-group connections</a:t>
            </a:r>
          </a:p>
          <a:p>
            <a:pPr lvl="1"/>
            <a:r>
              <a:rPr lang="en-US" dirty="0"/>
              <a:t>Maximize the number of within-group connections</a:t>
            </a:r>
          </a:p>
          <a:p>
            <a:pPr marL="0" indent="0">
              <a:buNone/>
            </a:pPr>
            <a:endParaRPr lang="en-US" dirty="0"/>
          </a:p>
          <a:p>
            <a:pPr marL="0" indent="0">
              <a:buNone/>
            </a:pPr>
            <a:r>
              <a:rPr lang="en-US" dirty="0"/>
              <a:t>	</a:t>
            </a:r>
            <a:r>
              <a:rPr lang="en-US" b="1" dirty="0"/>
              <a:t>Minimum-Cut	vs 	Normalized-Cut</a:t>
            </a:r>
          </a:p>
          <a:p>
            <a:pPr marL="0" indent="0">
              <a:buNone/>
            </a:pPr>
            <a:r>
              <a:rPr lang="en-US" b="1" dirty="0"/>
              <a:t>           </a:t>
            </a:r>
          </a:p>
        </p:txBody>
      </p:sp>
      <p:graphicFrame>
        <p:nvGraphicFramePr>
          <p:cNvPr id="5" name="Table 4"/>
          <p:cNvGraphicFramePr>
            <a:graphicFrameLocks noGrp="1"/>
          </p:cNvGraphicFramePr>
          <p:nvPr/>
        </p:nvGraphicFramePr>
        <p:xfrm>
          <a:off x="838200" y="4495800"/>
          <a:ext cx="7620000" cy="1864360"/>
        </p:xfrm>
        <a:graphic>
          <a:graphicData uri="http://schemas.openxmlformats.org/drawingml/2006/table">
            <a:tbl>
              <a:tblPr firstRow="1" bandRow="1">
                <a:tableStyleId>{616DA210-FB5B-4158-B5E0-FEB733F419BA}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584200">
                <a:tc>
                  <a:txBody>
                    <a:bodyPr/>
                    <a:lstStyle/>
                    <a:p>
                      <a:pPr algn="ctr"/>
                      <a:endParaRPr lang="en-US" dirty="0"/>
                    </a:p>
                  </a:txBody>
                  <a:tcPr/>
                </a:tc>
                <a:tc>
                  <a:txBody>
                    <a:bodyPr/>
                    <a:lstStyle/>
                    <a:p>
                      <a:pPr algn="ctr"/>
                      <a:r>
                        <a:rPr lang="en-US" dirty="0"/>
                        <a:t>Min-cut</a:t>
                      </a:r>
                    </a:p>
                  </a:txBody>
                  <a:tcPr anchor="ctr"/>
                </a:tc>
                <a:tc>
                  <a:txBody>
                    <a:bodyPr/>
                    <a:lstStyle/>
                    <a:p>
                      <a:pPr algn="ctr"/>
                      <a:r>
                        <a:rPr lang="en-US" dirty="0"/>
                        <a:t>N-cut</a:t>
                      </a:r>
                    </a:p>
                  </a:txBody>
                  <a:tcPr anchor="ctr"/>
                </a:tc>
                <a:extLst>
                  <a:ext uri="{0D108BD9-81ED-4DB2-BD59-A6C34878D82A}">
                    <a16:rowId xmlns:a16="http://schemas.microsoft.com/office/drawing/2014/main" val="10000"/>
                  </a:ext>
                </a:extLst>
              </a:tr>
              <a:tr h="584200">
                <a:tc>
                  <a:txBody>
                    <a:bodyPr/>
                    <a:lstStyle/>
                    <a:p>
                      <a:pPr algn="ctr"/>
                      <a:r>
                        <a:rPr lang="en-US" dirty="0"/>
                        <a:t>Minimize</a:t>
                      </a:r>
                      <a:r>
                        <a:rPr lang="en-US" baseline="0" dirty="0"/>
                        <a:t>: between group connections</a:t>
                      </a:r>
                      <a:endParaRPr lang="en-US" dirty="0"/>
                    </a:p>
                  </a:txBody>
                  <a:tcPr>
                    <a:noFill/>
                  </a:tcPr>
                </a:tc>
                <a:tc>
                  <a:txBody>
                    <a:bodyPr/>
                    <a:lstStyle/>
                    <a:p>
                      <a:pPr marL="285750" indent="-285750" algn="ctr">
                        <a:buFont typeface="Wingdings" pitchFamily="2" charset="2"/>
                        <a:buChar char="ü"/>
                      </a:pPr>
                      <a:r>
                        <a:rPr lang="en-US" sz="3600" baseline="0" dirty="0"/>
                        <a:t> </a:t>
                      </a:r>
                      <a:endParaRPr lang="en-US" sz="3600" dirty="0"/>
                    </a:p>
                  </a:txBody>
                  <a:tcPr anchor="ctr">
                    <a:noFill/>
                  </a:tcPr>
                </a:tc>
                <a:tc>
                  <a:txBody>
                    <a:bodyPr/>
                    <a:lstStyle/>
                    <a:p>
                      <a:pPr marL="285750" indent="-285750" algn="ctr">
                        <a:buFont typeface="Wingdings" pitchFamily="2" charset="2"/>
                        <a:buChar char="ü"/>
                      </a:pPr>
                      <a:r>
                        <a:rPr lang="en-US" sz="3600" dirty="0"/>
                        <a:t> </a:t>
                      </a:r>
                    </a:p>
                  </a:txBody>
                  <a:tcPr anchor="ctr">
                    <a:noFill/>
                  </a:tcPr>
                </a:tc>
                <a:extLst>
                  <a:ext uri="{0D108BD9-81ED-4DB2-BD59-A6C34878D82A}">
                    <a16:rowId xmlns:a16="http://schemas.microsoft.com/office/drawing/2014/main" val="10001"/>
                  </a:ext>
                </a:extLst>
              </a:tr>
              <a:tr h="584200">
                <a:tc>
                  <a:txBody>
                    <a:bodyPr/>
                    <a:lstStyle/>
                    <a:p>
                      <a:pPr algn="ctr"/>
                      <a:r>
                        <a:rPr lang="en-US" dirty="0"/>
                        <a:t>Maximize</a:t>
                      </a:r>
                      <a:r>
                        <a:rPr lang="en-US" baseline="0" dirty="0"/>
                        <a:t> : within-group connections</a:t>
                      </a:r>
                      <a:endParaRPr lang="en-US" dirty="0"/>
                    </a:p>
                  </a:txBody>
                  <a:tcPr/>
                </a:tc>
                <a:tc>
                  <a:txBody>
                    <a:bodyPr/>
                    <a:lstStyle/>
                    <a:p>
                      <a:pPr marL="0" indent="0" algn="ctr">
                        <a:buFont typeface="Wingdings" pitchFamily="2" charset="2"/>
                        <a:buNone/>
                      </a:pPr>
                      <a:r>
                        <a:rPr lang="en-US" sz="2400" dirty="0"/>
                        <a:t>X</a:t>
                      </a:r>
                      <a:r>
                        <a:rPr lang="en-US" sz="3600" dirty="0"/>
                        <a:t> </a:t>
                      </a:r>
                    </a:p>
                  </a:txBody>
                  <a:tcPr anchor="ctr"/>
                </a:tc>
                <a:tc>
                  <a:txBody>
                    <a:bodyPr/>
                    <a:lstStyle/>
                    <a:p>
                      <a:pPr marL="285750" indent="-285750" algn="ctr">
                        <a:buFont typeface="Wingdings" pitchFamily="2" charset="2"/>
                        <a:buChar char="ü"/>
                      </a:pPr>
                      <a:r>
                        <a:rPr lang="en-US" sz="3600" dirty="0"/>
                        <a:t> </a:t>
                      </a:r>
                    </a:p>
                  </a:txBody>
                  <a:tcPr anchor="ct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normAutofit/>
          </a:bodyPr>
          <a:lstStyle/>
          <a:p>
            <a:fld id="{1F203002-0E03-48B4-B081-56C7F65715CF}" type="slidenum">
              <a:rPr lang="en-US" smtClean="0"/>
              <a:t>60</a:t>
            </a:fld>
            <a:endParaRPr lang="en-US"/>
          </a:p>
        </p:txBody>
      </p:sp>
    </p:spTree>
    <p:extLst>
      <p:ext uri="{BB962C8B-B14F-4D97-AF65-F5344CB8AC3E}">
        <p14:creationId xmlns:p14="http://schemas.microsoft.com/office/powerpoint/2010/main" val="24739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0ED-F7AB-4E45-87E3-D7D3A9C748A3}"/>
              </a:ext>
            </a:extLst>
          </p:cNvPr>
          <p:cNvSpPr>
            <a:spLocks noGrp="1"/>
          </p:cNvSpPr>
          <p:nvPr>
            <p:ph type="title"/>
          </p:nvPr>
        </p:nvSpPr>
        <p:spPr>
          <a:xfrm>
            <a:off x="914400" y="2766218"/>
            <a:ext cx="7886700" cy="1325563"/>
          </a:xfrm>
        </p:spPr>
        <p:txBody>
          <a:bodyPr/>
          <a:lstStyle/>
          <a:p>
            <a:pPr algn="ctr"/>
            <a:r>
              <a:rPr lang="en-IN" dirty="0"/>
              <a:t>Spanning Trees</a:t>
            </a:r>
          </a:p>
        </p:txBody>
      </p:sp>
    </p:spTree>
    <p:extLst>
      <p:ext uri="{BB962C8B-B14F-4D97-AF65-F5344CB8AC3E}">
        <p14:creationId xmlns:p14="http://schemas.microsoft.com/office/powerpoint/2010/main" val="209499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lstStyle/>
          <a:p>
            <a:r>
              <a:rPr lang="en-US" dirty="0"/>
              <a:t>A </a:t>
            </a:r>
            <a:r>
              <a:rPr lang="en-US" dirty="0">
                <a:solidFill>
                  <a:srgbClr val="800000"/>
                </a:solidFill>
              </a:rPr>
              <a:t>spanning tree</a:t>
            </a:r>
            <a:r>
              <a:rPr lang="en-US" dirty="0"/>
              <a:t> of a connected graph G is a </a:t>
            </a:r>
            <a:r>
              <a:rPr lang="en-US" dirty="0" err="1"/>
              <a:t>subgraph</a:t>
            </a:r>
            <a:r>
              <a:rPr lang="en-US" dirty="0"/>
              <a:t> of G which contains all the vertices in G and is a tree.</a:t>
            </a:r>
          </a:p>
          <a:p>
            <a:endParaRPr lang="en-US" dirty="0"/>
          </a:p>
        </p:txBody>
      </p:sp>
      <p:pic>
        <p:nvPicPr>
          <p:cNvPr id="4" name="Picture 3"/>
          <p:cNvPicPr>
            <a:picLocks noChangeAspect="1"/>
          </p:cNvPicPr>
          <p:nvPr/>
        </p:nvPicPr>
        <p:blipFill>
          <a:blip r:embed="rId2"/>
          <a:stretch>
            <a:fillRect/>
          </a:stretch>
        </p:blipFill>
        <p:spPr>
          <a:xfrm>
            <a:off x="6400800" y="2895600"/>
            <a:ext cx="2613892" cy="2613892"/>
          </a:xfrm>
          <a:prstGeom prst="rect">
            <a:avLst/>
          </a:prstGeom>
        </p:spPr>
      </p:pic>
      <p:pic>
        <p:nvPicPr>
          <p:cNvPr id="5" name="Picture 4"/>
          <p:cNvPicPr>
            <a:picLocks noChangeAspect="1"/>
          </p:cNvPicPr>
          <p:nvPr/>
        </p:nvPicPr>
        <p:blipFill>
          <a:blip r:embed="rId3"/>
          <a:stretch>
            <a:fillRect/>
          </a:stretch>
        </p:blipFill>
        <p:spPr>
          <a:xfrm>
            <a:off x="663215" y="3352800"/>
            <a:ext cx="5473700" cy="2654300"/>
          </a:xfrm>
          <a:prstGeom prst="rect">
            <a:avLst/>
          </a:prstGeom>
        </p:spPr>
      </p:pic>
    </p:spTree>
    <p:extLst>
      <p:ext uri="{BB962C8B-B14F-4D97-AF65-F5344CB8AC3E}">
        <p14:creationId xmlns:p14="http://schemas.microsoft.com/office/powerpoint/2010/main" val="33738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computing spanning trees using graph traversal</a:t>
            </a:r>
          </a:p>
        </p:txBody>
      </p:sp>
      <p:sp>
        <p:nvSpPr>
          <p:cNvPr id="3" name="Content Placeholder 2"/>
          <p:cNvSpPr>
            <a:spLocks noGrp="1"/>
          </p:cNvSpPr>
          <p:nvPr>
            <p:ph idx="1"/>
          </p:nvPr>
        </p:nvSpPr>
        <p:spPr/>
        <p:txBody>
          <a:bodyPr>
            <a:normAutofit fontScale="62500" lnSpcReduction="20000"/>
          </a:bodyPr>
          <a:lstStyle/>
          <a:p>
            <a:r>
              <a:rPr lang="en-US" dirty="0"/>
              <a:t>A spanning tree can be computed by a variation on DFS: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can also be computed using BFS.</a:t>
            </a:r>
          </a:p>
          <a:p>
            <a:endParaRPr lang="en-US" dirty="0"/>
          </a:p>
          <a:p>
            <a:endParaRPr lang="en-US" dirty="0"/>
          </a:p>
        </p:txBody>
      </p:sp>
      <p:sp>
        <p:nvSpPr>
          <p:cNvPr id="4" name="Text Box 7"/>
          <p:cNvSpPr txBox="1">
            <a:spLocks noChangeArrowheads="1"/>
          </p:cNvSpPr>
          <p:nvPr/>
        </p:nvSpPr>
        <p:spPr bwMode="auto">
          <a:xfrm>
            <a:off x="0" y="1644075"/>
            <a:ext cx="9144000" cy="3436411"/>
          </a:xfrm>
          <a:prstGeom prst="rect">
            <a:avLst/>
          </a:prstGeom>
          <a:solidFill>
            <a:schemeClr val="tx2"/>
          </a:solidFill>
          <a:ln w="9525">
            <a:noFill/>
            <a:miter lim="800000"/>
            <a:headEnd/>
            <a:tailEnd/>
          </a:ln>
          <a:effectLst/>
        </p:spPr>
        <p:txBody>
          <a:bodyPr wrap="square" lIns="182880" tIns="91440" rIns="137160" bIns="91440">
            <a:prstTxWarp prst="textNoShape">
              <a:avLst/>
            </a:prstTxWarp>
            <a:spAutoFit/>
          </a:bodyPr>
          <a:lstStyle/>
          <a:p>
            <a:pPr>
              <a:lnSpc>
                <a:spcPts val="2300"/>
              </a:lnSpc>
            </a:pPr>
            <a:r>
              <a:rPr kumimoji="0" lang="en-US" sz="2200" b="1" dirty="0" err="1">
                <a:solidFill>
                  <a:schemeClr val="bg2"/>
                </a:solidFill>
                <a:latin typeface="Courier New" charset="0"/>
              </a:rPr>
              <a:t>dfs</a:t>
            </a:r>
            <a:r>
              <a:rPr kumimoji="0" lang="en-US" sz="2200" b="1" dirty="0">
                <a:solidFill>
                  <a:schemeClr val="bg2"/>
                </a:solidFill>
                <a:latin typeface="Courier New" charset="0"/>
              </a:rPr>
              <a:t>-spanning-tree() :</a:t>
            </a:r>
          </a:p>
          <a:p>
            <a:pPr>
              <a:lnSpc>
                <a:spcPts val="2300"/>
              </a:lnSpc>
            </a:pPr>
            <a:r>
              <a:rPr kumimoji="0" lang="en-US" sz="2200" b="1" dirty="0">
                <a:solidFill>
                  <a:schemeClr val="bg2"/>
                </a:solidFill>
                <a:latin typeface="Courier New" charset="0"/>
              </a:rPr>
              <a:t>   T is an empty tree</a:t>
            </a:r>
          </a:p>
          <a:p>
            <a:pPr>
              <a:lnSpc>
                <a:spcPts val="2300"/>
              </a:lnSpc>
            </a:pPr>
            <a:r>
              <a:rPr kumimoji="0" lang="en-US" sz="2200" b="1" dirty="0">
                <a:solidFill>
                  <a:schemeClr val="bg2"/>
                </a:solidFill>
                <a:latin typeface="Courier New" charset="0"/>
              </a:rPr>
              <a:t>   add v to T</a:t>
            </a:r>
          </a:p>
          <a:p>
            <a:pPr>
              <a:lnSpc>
                <a:spcPts val="2300"/>
              </a:lnSpc>
            </a:pPr>
            <a:r>
              <a:rPr kumimoji="0" lang="en-US" sz="2200" b="1" dirty="0">
                <a:solidFill>
                  <a:schemeClr val="bg2"/>
                </a:solidFill>
                <a:latin typeface="Courier New" charset="0"/>
              </a:rPr>
              <a:t>   visit(v)</a:t>
            </a:r>
          </a:p>
          <a:p>
            <a:pPr>
              <a:lnSpc>
                <a:spcPts val="2300"/>
              </a:lnSpc>
            </a:pPr>
            <a:endParaRPr kumimoji="0" lang="en-US" sz="2200" b="1" dirty="0">
              <a:solidFill>
                <a:schemeClr val="bg2"/>
              </a:solidFill>
              <a:latin typeface="Courier New" charset="0"/>
            </a:endParaRPr>
          </a:p>
          <a:p>
            <a:pPr>
              <a:lnSpc>
                <a:spcPts val="2300"/>
              </a:lnSpc>
            </a:pPr>
            <a:r>
              <a:rPr kumimoji="0" lang="en-US" sz="2200" b="1" dirty="0">
                <a:solidFill>
                  <a:schemeClr val="bg2"/>
                </a:solidFill>
                <a:latin typeface="Courier New" charset="0"/>
              </a:rPr>
              <a:t>visit(v):</a:t>
            </a:r>
          </a:p>
          <a:p>
            <a:pPr>
              <a:lnSpc>
                <a:spcPts val="2300"/>
              </a:lnSpc>
            </a:pPr>
            <a:r>
              <a:rPr kumimoji="0" lang="en-US" sz="2200" b="1" dirty="0">
                <a:solidFill>
                  <a:srgbClr val="000090"/>
                </a:solidFill>
                <a:latin typeface="Courier New" charset="0"/>
              </a:rPr>
              <a:t>   for </a:t>
            </a:r>
            <a:r>
              <a:rPr kumimoji="0" lang="en-US" sz="2200" b="1" dirty="0">
                <a:solidFill>
                  <a:schemeClr val="bg2"/>
                </a:solidFill>
                <a:latin typeface="Courier New" charset="0"/>
              </a:rPr>
              <a:t>every neighbor w of v :</a:t>
            </a:r>
          </a:p>
          <a:p>
            <a:pPr>
              <a:lnSpc>
                <a:spcPts val="2300"/>
              </a:lnSpc>
            </a:pPr>
            <a:r>
              <a:rPr kumimoji="0" lang="en-US" sz="2200" b="1" dirty="0">
                <a:solidFill>
                  <a:schemeClr val="bg2"/>
                </a:solidFill>
                <a:latin typeface="Courier New" charset="0"/>
              </a:rPr>
              <a:t>      </a:t>
            </a:r>
            <a:r>
              <a:rPr kumimoji="0" lang="en-US" sz="2200" b="1" dirty="0">
                <a:solidFill>
                  <a:srgbClr val="000090"/>
                </a:solidFill>
                <a:latin typeface="Courier New" charset="0"/>
              </a:rPr>
              <a:t>if</a:t>
            </a:r>
            <a:r>
              <a:rPr kumimoji="0" lang="en-US" sz="2200" b="1" dirty="0">
                <a:solidFill>
                  <a:schemeClr val="bg2"/>
                </a:solidFill>
                <a:latin typeface="Courier New" charset="0"/>
              </a:rPr>
              <a:t> w is not in T :</a:t>
            </a:r>
          </a:p>
          <a:p>
            <a:pPr>
              <a:lnSpc>
                <a:spcPts val="2300"/>
              </a:lnSpc>
            </a:pPr>
            <a:r>
              <a:rPr kumimoji="0" lang="en-US" sz="2200" b="1" dirty="0">
                <a:solidFill>
                  <a:schemeClr val="bg2"/>
                </a:solidFill>
                <a:latin typeface="Courier New" charset="0"/>
              </a:rPr>
              <a:t>         add w and {v, w} to T</a:t>
            </a:r>
          </a:p>
          <a:p>
            <a:pPr>
              <a:lnSpc>
                <a:spcPts val="2300"/>
              </a:lnSpc>
            </a:pPr>
            <a:r>
              <a:rPr kumimoji="0" lang="en-US" sz="2200" b="1" dirty="0">
                <a:solidFill>
                  <a:schemeClr val="bg2"/>
                </a:solidFill>
                <a:latin typeface="Courier New" charset="0"/>
              </a:rPr>
              <a:t>         visit(w)</a:t>
            </a:r>
          </a:p>
          <a:p>
            <a:pPr>
              <a:lnSpc>
                <a:spcPts val="2300"/>
              </a:lnSpc>
            </a:pPr>
            <a:endParaRPr lang="en-US" sz="2200" b="1" dirty="0">
              <a:latin typeface="Courier New" charset="0"/>
            </a:endParaRPr>
          </a:p>
        </p:txBody>
      </p:sp>
    </p:spTree>
    <p:extLst>
      <p:ext uri="{BB962C8B-B14F-4D97-AF65-F5344CB8AC3E}">
        <p14:creationId xmlns:p14="http://schemas.microsoft.com/office/powerpoint/2010/main" val="343332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2133" y="3733800"/>
            <a:ext cx="4350151" cy="2514600"/>
          </a:xfrm>
          <a:prstGeom prst="rect">
            <a:avLst/>
          </a:prstGeom>
        </p:spPr>
      </p:pic>
      <p:sp>
        <p:nvSpPr>
          <p:cNvPr id="2" name="Title 1"/>
          <p:cNvSpPr>
            <a:spLocks noGrp="1"/>
          </p:cNvSpPr>
          <p:nvPr>
            <p:ph type="title"/>
          </p:nvPr>
        </p:nvSpPr>
        <p:spPr/>
        <p:txBody>
          <a:bodyPr/>
          <a:lstStyle/>
          <a:p>
            <a:r>
              <a:rPr lang="en-US" dirty="0"/>
              <a:t>weighted graphs</a:t>
            </a:r>
          </a:p>
        </p:txBody>
      </p:sp>
      <p:sp>
        <p:nvSpPr>
          <p:cNvPr id="3" name="Content Placeholder 2"/>
          <p:cNvSpPr>
            <a:spLocks noGrp="1"/>
          </p:cNvSpPr>
          <p:nvPr>
            <p:ph idx="1"/>
          </p:nvPr>
        </p:nvSpPr>
        <p:spPr>
          <a:xfrm>
            <a:off x="628649" y="1600200"/>
            <a:ext cx="7886700" cy="2362200"/>
          </a:xfrm>
        </p:spPr>
        <p:txBody>
          <a:bodyPr/>
          <a:lstStyle/>
          <a:p>
            <a:r>
              <a:rPr lang="en-US" dirty="0"/>
              <a:t>A </a:t>
            </a:r>
            <a:r>
              <a:rPr lang="en-US" dirty="0">
                <a:solidFill>
                  <a:srgbClr val="800000"/>
                </a:solidFill>
              </a:rPr>
              <a:t>weighted graph </a:t>
            </a:r>
            <a:r>
              <a:rPr lang="en-US" dirty="0"/>
              <a:t>is a graph G = (V ,E), along with a function </a:t>
            </a:r>
          </a:p>
          <a:p>
            <a:r>
              <a:rPr lang="en-US" dirty="0"/>
              <a:t>w: E → R. The function w assigns a real number to every edge.</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03315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28650" y="365127"/>
            <a:ext cx="7886700" cy="701674"/>
          </a:xfrm>
        </p:spPr>
        <p:txBody>
          <a:bodyPr/>
          <a:lstStyle/>
          <a:p>
            <a:pPr eaLnBrk="1" hangingPunct="1"/>
            <a:r>
              <a:rPr lang="en-US" dirty="0"/>
              <a:t>minimum spanning trees</a:t>
            </a:r>
          </a:p>
        </p:txBody>
      </p:sp>
      <p:sp>
        <p:nvSpPr>
          <p:cNvPr id="94211" name="Rectangle 3"/>
          <p:cNvSpPr>
            <a:spLocks noGrp="1" noChangeArrowheads="1"/>
          </p:cNvSpPr>
          <p:nvPr>
            <p:ph idx="1"/>
          </p:nvPr>
        </p:nvSpPr>
        <p:spPr>
          <a:xfrm>
            <a:off x="468313" y="1143000"/>
            <a:ext cx="8486775" cy="4114800"/>
          </a:xfrm>
        </p:spPr>
        <p:txBody>
          <a:bodyPr>
            <a:normAutofit fontScale="92500" lnSpcReduction="20000"/>
          </a:bodyPr>
          <a:lstStyle/>
          <a:p>
            <a:pPr eaLnBrk="1" hangingPunct="1"/>
            <a:r>
              <a:rPr lang="en-US" dirty="0"/>
              <a:t>Motivating example:  each house in the neighborhood needs to be connected to cable</a:t>
            </a:r>
          </a:p>
          <a:p>
            <a:pPr lvl="1"/>
            <a:r>
              <a:rPr lang="en-US" dirty="0"/>
              <a:t>Graph where each house is a vertex.  </a:t>
            </a:r>
          </a:p>
          <a:p>
            <a:pPr lvl="1"/>
            <a:r>
              <a:rPr lang="en-US" dirty="0"/>
              <a:t>Need the graph to be connected, and minimize the cost of laying the cables.</a:t>
            </a:r>
          </a:p>
          <a:p>
            <a:pPr marL="114300" lvl="1" indent="0">
              <a:buNone/>
            </a:pPr>
            <a:endParaRPr lang="en-US" dirty="0"/>
          </a:p>
          <a:p>
            <a:pPr eaLnBrk="1" hangingPunct="1"/>
            <a:r>
              <a:rPr lang="en-US" dirty="0"/>
              <a:t>Model the problem with weighted graphs</a:t>
            </a:r>
          </a:p>
          <a:p>
            <a:pPr eaLnBrk="1" hangingPunct="1"/>
            <a:endParaRPr lang="en-US" dirty="0"/>
          </a:p>
          <a:p>
            <a:pPr eaLnBrk="1" hangingPunct="1"/>
            <a:r>
              <a:rPr lang="en-US" dirty="0"/>
              <a:t>Minimum spanning tree</a:t>
            </a:r>
          </a:p>
          <a:p>
            <a:pPr lvl="1" eaLnBrk="1" hangingPunct="1">
              <a:spcAft>
                <a:spcPts val="1800"/>
              </a:spcAft>
            </a:pPr>
            <a:r>
              <a:rPr lang="en-US" dirty="0"/>
              <a:t>Spanning tree </a:t>
            </a:r>
            <a:r>
              <a:rPr lang="en-US" dirty="0">
                <a:solidFill>
                  <a:srgbClr val="800000"/>
                </a:solidFill>
              </a:rPr>
              <a:t>minimizing the sum of edge weights</a:t>
            </a:r>
          </a:p>
          <a:p>
            <a:pPr marL="114300" lvl="1" indent="0" eaLnBrk="1" hangingPunct="1">
              <a:spcAft>
                <a:spcPts val="1800"/>
              </a:spcAft>
              <a:buNone/>
            </a:pPr>
            <a:r>
              <a:rPr lang="en-US" sz="2000" dirty="0"/>
              <a:t>Incrementally build spanning tree by adding the least-cost edge to the tree</a:t>
            </a:r>
          </a:p>
        </p:txBody>
      </p:sp>
      <p:grpSp>
        <p:nvGrpSpPr>
          <p:cNvPr id="6" name="Group 5"/>
          <p:cNvGrpSpPr/>
          <p:nvPr/>
        </p:nvGrpSpPr>
        <p:grpSpPr>
          <a:xfrm>
            <a:off x="6324600" y="4953000"/>
            <a:ext cx="2351087" cy="1752600"/>
            <a:chOff x="5791200" y="3657600"/>
            <a:chExt cx="2133600" cy="1981200"/>
          </a:xfrm>
        </p:grpSpPr>
        <p:sp>
          <p:nvSpPr>
            <p:cNvPr id="7" name="Oval 6"/>
            <p:cNvSpPr/>
            <p:nvPr/>
          </p:nvSpPr>
          <p:spPr bwMode="auto">
            <a:xfrm>
              <a:off x="5791200" y="3657600"/>
              <a:ext cx="660400" cy="6604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ea typeface="ＭＳ Ｐゴシック" charset="-128"/>
                  <a:cs typeface="ＭＳ Ｐゴシック" charset="-128"/>
                </a:rPr>
                <a:t>A</a:t>
              </a:r>
            </a:p>
          </p:txBody>
        </p:sp>
        <p:sp>
          <p:nvSpPr>
            <p:cNvPr id="8" name="Oval 7"/>
            <p:cNvSpPr/>
            <p:nvPr/>
          </p:nvSpPr>
          <p:spPr bwMode="auto">
            <a:xfrm>
              <a:off x="7264400" y="4064000"/>
              <a:ext cx="660400" cy="6604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t>B</a:t>
              </a: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Oval 8"/>
            <p:cNvSpPr/>
            <p:nvPr/>
          </p:nvSpPr>
          <p:spPr bwMode="auto">
            <a:xfrm>
              <a:off x="5943600" y="4978400"/>
              <a:ext cx="660400" cy="6604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t>C</a:t>
              </a:r>
              <a:endParaRPr kumimoji="0" lang="en-US" sz="32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cxnSp>
          <p:nvCxnSpPr>
            <p:cNvPr id="10" name="Straight Arrow Connector 9"/>
            <p:cNvCxnSpPr>
              <a:stCxn id="7" idx="6"/>
              <a:endCxn id="8" idx="1"/>
            </p:cNvCxnSpPr>
            <p:nvPr/>
          </p:nvCxnSpPr>
          <p:spPr bwMode="auto">
            <a:xfrm>
              <a:off x="6451600" y="3987800"/>
              <a:ext cx="909513" cy="172913"/>
            </a:xfrm>
            <a:prstGeom prst="straightConnector1">
              <a:avLst/>
            </a:prstGeom>
            <a:solidFill>
              <a:schemeClr val="accent1"/>
            </a:solidFill>
            <a:ln w="38100" cap="flat" cmpd="sng" algn="ctr">
              <a:solidFill>
                <a:srgbClr val="000099"/>
              </a:solidFill>
              <a:prstDash val="solid"/>
              <a:round/>
              <a:headEnd type="none" w="med" len="med"/>
              <a:tailEnd type="none"/>
            </a:ln>
            <a:effectLst/>
          </p:spPr>
        </p:cxnSp>
        <p:cxnSp>
          <p:nvCxnSpPr>
            <p:cNvPr id="11" name="Straight Arrow Connector 10"/>
            <p:cNvCxnSpPr>
              <a:stCxn id="7" idx="4"/>
              <a:endCxn id="9" idx="0"/>
            </p:cNvCxnSpPr>
            <p:nvPr/>
          </p:nvCxnSpPr>
          <p:spPr bwMode="auto">
            <a:xfrm>
              <a:off x="6121400" y="4318000"/>
              <a:ext cx="152400" cy="660400"/>
            </a:xfrm>
            <a:prstGeom prst="straightConnector1">
              <a:avLst/>
            </a:prstGeom>
            <a:solidFill>
              <a:schemeClr val="accent1"/>
            </a:solidFill>
            <a:ln w="38100" cap="flat" cmpd="sng" algn="ctr">
              <a:solidFill>
                <a:srgbClr val="000099"/>
              </a:solidFill>
              <a:prstDash val="solid"/>
              <a:round/>
              <a:headEnd type="none" w="med" len="med"/>
              <a:tailEnd type="none"/>
            </a:ln>
            <a:effectLst/>
          </p:spPr>
        </p:cxnSp>
        <p:cxnSp>
          <p:nvCxnSpPr>
            <p:cNvPr id="12" name="Straight Arrow Connector 11"/>
            <p:cNvCxnSpPr>
              <a:stCxn id="8" idx="3"/>
              <a:endCxn id="9" idx="6"/>
            </p:cNvCxnSpPr>
            <p:nvPr/>
          </p:nvCxnSpPr>
          <p:spPr bwMode="auto">
            <a:xfrm flipH="1">
              <a:off x="6604000" y="4627687"/>
              <a:ext cx="757113" cy="680913"/>
            </a:xfrm>
            <a:prstGeom prst="straightConnector1">
              <a:avLst/>
            </a:prstGeom>
            <a:solidFill>
              <a:schemeClr val="accent1"/>
            </a:solidFill>
            <a:ln w="38100" cap="flat" cmpd="sng" algn="ctr">
              <a:solidFill>
                <a:srgbClr val="000099"/>
              </a:solidFill>
              <a:prstDash val="solid"/>
              <a:round/>
              <a:headEnd type="none" w="med" len="med"/>
              <a:tailEnd type="none"/>
            </a:ln>
            <a:effectLst/>
          </p:spPr>
        </p:cxnSp>
        <p:sp>
          <p:nvSpPr>
            <p:cNvPr id="13" name="TextBox 12"/>
            <p:cNvSpPr txBox="1"/>
            <p:nvPr/>
          </p:nvSpPr>
          <p:spPr>
            <a:xfrm>
              <a:off x="6781800" y="3657600"/>
              <a:ext cx="355837" cy="461665"/>
            </a:xfrm>
            <a:prstGeom prst="rect">
              <a:avLst/>
            </a:prstGeom>
            <a:noFill/>
          </p:spPr>
          <p:txBody>
            <a:bodyPr wrap="none" rtlCol="0">
              <a:spAutoFit/>
            </a:bodyPr>
            <a:lstStyle/>
            <a:p>
              <a:r>
                <a:rPr lang="en-US" dirty="0"/>
                <a:t>4</a:t>
              </a:r>
            </a:p>
          </p:txBody>
        </p:sp>
        <p:sp>
          <p:nvSpPr>
            <p:cNvPr id="14" name="TextBox 13"/>
            <p:cNvSpPr txBox="1"/>
            <p:nvPr/>
          </p:nvSpPr>
          <p:spPr>
            <a:xfrm>
              <a:off x="6934200" y="4872335"/>
              <a:ext cx="355837" cy="461665"/>
            </a:xfrm>
            <a:prstGeom prst="rect">
              <a:avLst/>
            </a:prstGeom>
            <a:noFill/>
          </p:spPr>
          <p:txBody>
            <a:bodyPr wrap="none" rtlCol="0">
              <a:spAutoFit/>
            </a:bodyPr>
            <a:lstStyle/>
            <a:p>
              <a:r>
                <a:rPr lang="en-US" dirty="0"/>
                <a:t>2</a:t>
              </a:r>
            </a:p>
          </p:txBody>
        </p:sp>
        <p:sp>
          <p:nvSpPr>
            <p:cNvPr id="15" name="TextBox 14"/>
            <p:cNvSpPr txBox="1"/>
            <p:nvPr/>
          </p:nvSpPr>
          <p:spPr>
            <a:xfrm>
              <a:off x="5816363" y="4415135"/>
              <a:ext cx="355837" cy="461665"/>
            </a:xfrm>
            <a:prstGeom prst="rect">
              <a:avLst/>
            </a:prstGeom>
            <a:noFill/>
          </p:spPr>
          <p:txBody>
            <a:bodyPr wrap="none" rtlCol="0">
              <a:spAutoFit/>
            </a:bodyPr>
            <a:lstStyle/>
            <a:p>
              <a:r>
                <a:rPr lang="en-US" dirty="0"/>
                <a:t>3</a:t>
              </a:r>
            </a:p>
          </p:txBody>
        </p:sp>
      </p:grpSp>
    </p:spTree>
    <p:extLst>
      <p:ext uri="{BB962C8B-B14F-4D97-AF65-F5344CB8AC3E}">
        <p14:creationId xmlns:p14="http://schemas.microsoft.com/office/powerpoint/2010/main" val="72408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a:t>
            </a:r>
          </a:p>
        </p:txBody>
      </p:sp>
      <p:sp>
        <p:nvSpPr>
          <p:cNvPr id="3" name="Content Placeholder 2"/>
          <p:cNvSpPr>
            <a:spLocks noGrp="1"/>
          </p:cNvSpPr>
          <p:nvPr>
            <p:ph idx="1"/>
          </p:nvPr>
        </p:nvSpPr>
        <p:spPr/>
        <p:txBody>
          <a:bodyPr>
            <a:normAutofit/>
          </a:bodyPr>
          <a:lstStyle/>
          <a:p>
            <a:r>
              <a:rPr lang="en-US" dirty="0"/>
              <a:t>Minimum-cost spanning trees have many applications. </a:t>
            </a:r>
          </a:p>
          <a:p>
            <a:pPr lvl="1"/>
            <a:r>
              <a:rPr lang="en-US" dirty="0"/>
              <a:t>Building cable networks that join </a:t>
            </a:r>
            <a:r>
              <a:rPr lang="en-US" i="1" dirty="0"/>
              <a:t>n</a:t>
            </a:r>
            <a:r>
              <a:rPr lang="en-US" dirty="0"/>
              <a:t> locations with minimum cost.</a:t>
            </a:r>
          </a:p>
          <a:p>
            <a:pPr lvl="1"/>
            <a:r>
              <a:rPr lang="en-US" dirty="0"/>
              <a:t>Building a road network that joins </a:t>
            </a:r>
            <a:r>
              <a:rPr lang="en-US" i="1" dirty="0"/>
              <a:t>n</a:t>
            </a:r>
            <a:r>
              <a:rPr lang="en-US" dirty="0"/>
              <a:t> cities with minimum cost.</a:t>
            </a:r>
          </a:p>
          <a:p>
            <a:pPr lvl="1"/>
            <a:r>
              <a:rPr lang="en-US" dirty="0"/>
              <a:t>Obtaining an independent set of circuit equations for an electrical network.</a:t>
            </a:r>
          </a:p>
          <a:p>
            <a:pPr lvl="1"/>
            <a:r>
              <a:rPr lang="en-US" dirty="0"/>
              <a:t>In pattern recognition minimal spanning trees can be used to find noisy pixels.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ooter Placeholder 2">
            <a:extLst>
              <a:ext uri="{FF2B5EF4-FFF2-40B4-BE49-F238E27FC236}">
                <a16:creationId xmlns:a16="http://schemas.microsoft.com/office/drawing/2014/main" id="{09F94FC1-59CC-4342-8C10-4C48BCFC9532}"/>
              </a:ext>
            </a:extLst>
          </p:cNvPr>
          <p:cNvSpPr>
            <a:spLocks noGrp="1"/>
          </p:cNvSpPr>
          <p:nvPr>
            <p:ph type="ftr" sz="quarter" idx="10"/>
          </p:nvPr>
        </p:nvSpPr>
        <p:spPr/>
        <p:txBody>
          <a:bodyPr/>
          <a:lstStyle/>
          <a:p>
            <a:fld id="{C5DE8E04-51A7-4008-B304-67E9A8C1E964}" type="slidenum">
              <a:rPr lang="en-US" altLang="en-US"/>
              <a:pPr/>
              <a:t>67</a:t>
            </a:fld>
            <a:endParaRPr lang="en-US" altLang="en-US"/>
          </a:p>
        </p:txBody>
      </p:sp>
      <p:sp>
        <p:nvSpPr>
          <p:cNvPr id="25602" name="Rectangle 2">
            <a:extLst>
              <a:ext uri="{FF2B5EF4-FFF2-40B4-BE49-F238E27FC236}">
                <a16:creationId xmlns:a16="http://schemas.microsoft.com/office/drawing/2014/main" id="{A87A2218-7F4C-4F01-9D49-1766C2F545D2}"/>
              </a:ext>
            </a:extLst>
          </p:cNvPr>
          <p:cNvSpPr>
            <a:spLocks noGrp="1" noChangeArrowheads="1"/>
          </p:cNvSpPr>
          <p:nvPr>
            <p:ph type="title"/>
          </p:nvPr>
        </p:nvSpPr>
        <p:spPr/>
        <p:txBody>
          <a:bodyPr/>
          <a:lstStyle/>
          <a:p>
            <a:r>
              <a:rPr lang="en-US" altLang="en-US"/>
              <a:t>Wiring: Better Approach</a:t>
            </a:r>
          </a:p>
        </p:txBody>
      </p:sp>
      <p:grpSp>
        <p:nvGrpSpPr>
          <p:cNvPr id="25666" name="Group 66">
            <a:extLst>
              <a:ext uri="{FF2B5EF4-FFF2-40B4-BE49-F238E27FC236}">
                <a16:creationId xmlns:a16="http://schemas.microsoft.com/office/drawing/2014/main" id="{4E9F56FE-E16F-476F-856A-7CBB01407D56}"/>
              </a:ext>
            </a:extLst>
          </p:cNvPr>
          <p:cNvGrpSpPr>
            <a:grpSpLocks/>
          </p:cNvGrpSpPr>
          <p:nvPr/>
        </p:nvGrpSpPr>
        <p:grpSpPr bwMode="auto">
          <a:xfrm>
            <a:off x="914400" y="3810000"/>
            <a:ext cx="533400" cy="533400"/>
            <a:chOff x="576" y="2400"/>
            <a:chExt cx="336" cy="336"/>
          </a:xfrm>
        </p:grpSpPr>
        <p:sp>
          <p:nvSpPr>
            <p:cNvPr id="25667" name="AutoShape 67">
              <a:extLst>
                <a:ext uri="{FF2B5EF4-FFF2-40B4-BE49-F238E27FC236}">
                  <a16:creationId xmlns:a16="http://schemas.microsoft.com/office/drawing/2014/main" id="{BE4BDCC5-9716-4874-A5CE-8EAC8F7108E0}"/>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68" name="Rectangle 68">
              <a:extLst>
                <a:ext uri="{FF2B5EF4-FFF2-40B4-BE49-F238E27FC236}">
                  <a16:creationId xmlns:a16="http://schemas.microsoft.com/office/drawing/2014/main" id="{6C7479A8-D57C-427F-8687-1875BAF39561}"/>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69" name="Rectangle 69">
              <a:extLst>
                <a:ext uri="{FF2B5EF4-FFF2-40B4-BE49-F238E27FC236}">
                  <a16:creationId xmlns:a16="http://schemas.microsoft.com/office/drawing/2014/main" id="{B560C72A-36C8-4B44-AF6B-71C665AF6EF9}"/>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0" name="Rectangle 70">
              <a:extLst>
                <a:ext uri="{FF2B5EF4-FFF2-40B4-BE49-F238E27FC236}">
                  <a16:creationId xmlns:a16="http://schemas.microsoft.com/office/drawing/2014/main" id="{2E46BB26-8DBE-4010-A1FD-74B18792D8B6}"/>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71" name="Group 71">
            <a:extLst>
              <a:ext uri="{FF2B5EF4-FFF2-40B4-BE49-F238E27FC236}">
                <a16:creationId xmlns:a16="http://schemas.microsoft.com/office/drawing/2014/main" id="{D94800EA-C7D6-4661-B60A-B472C39718FA}"/>
              </a:ext>
            </a:extLst>
          </p:cNvPr>
          <p:cNvGrpSpPr>
            <a:grpSpLocks/>
          </p:cNvGrpSpPr>
          <p:nvPr/>
        </p:nvGrpSpPr>
        <p:grpSpPr bwMode="auto">
          <a:xfrm>
            <a:off x="4800600" y="4572000"/>
            <a:ext cx="533400" cy="533400"/>
            <a:chOff x="576" y="2400"/>
            <a:chExt cx="336" cy="336"/>
          </a:xfrm>
        </p:grpSpPr>
        <p:sp>
          <p:nvSpPr>
            <p:cNvPr id="25672" name="AutoShape 72">
              <a:extLst>
                <a:ext uri="{FF2B5EF4-FFF2-40B4-BE49-F238E27FC236}">
                  <a16:creationId xmlns:a16="http://schemas.microsoft.com/office/drawing/2014/main" id="{CA15D27C-3F43-4A24-8BB5-3CB40F880049}"/>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3" name="Rectangle 73">
              <a:extLst>
                <a:ext uri="{FF2B5EF4-FFF2-40B4-BE49-F238E27FC236}">
                  <a16:creationId xmlns:a16="http://schemas.microsoft.com/office/drawing/2014/main" id="{5A146F60-4A3C-4C03-B9D2-427EE28E46BF}"/>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4" name="Rectangle 74">
              <a:extLst>
                <a:ext uri="{FF2B5EF4-FFF2-40B4-BE49-F238E27FC236}">
                  <a16:creationId xmlns:a16="http://schemas.microsoft.com/office/drawing/2014/main" id="{BDA5F432-75EB-4D47-A6DB-60795DC3DA62}"/>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5" name="Rectangle 75">
              <a:extLst>
                <a:ext uri="{FF2B5EF4-FFF2-40B4-BE49-F238E27FC236}">
                  <a16:creationId xmlns:a16="http://schemas.microsoft.com/office/drawing/2014/main" id="{F4328EA3-2419-4B29-8D01-CF7C5675D042}"/>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76" name="Group 76">
            <a:extLst>
              <a:ext uri="{FF2B5EF4-FFF2-40B4-BE49-F238E27FC236}">
                <a16:creationId xmlns:a16="http://schemas.microsoft.com/office/drawing/2014/main" id="{FC23607C-4C4D-4AAA-AAED-C4251447ACE8}"/>
              </a:ext>
            </a:extLst>
          </p:cNvPr>
          <p:cNvGrpSpPr>
            <a:grpSpLocks/>
          </p:cNvGrpSpPr>
          <p:nvPr/>
        </p:nvGrpSpPr>
        <p:grpSpPr bwMode="auto">
          <a:xfrm>
            <a:off x="3352800" y="2133600"/>
            <a:ext cx="533400" cy="533400"/>
            <a:chOff x="576" y="2400"/>
            <a:chExt cx="336" cy="336"/>
          </a:xfrm>
        </p:grpSpPr>
        <p:sp>
          <p:nvSpPr>
            <p:cNvPr id="25677" name="AutoShape 77">
              <a:extLst>
                <a:ext uri="{FF2B5EF4-FFF2-40B4-BE49-F238E27FC236}">
                  <a16:creationId xmlns:a16="http://schemas.microsoft.com/office/drawing/2014/main" id="{F4AE6449-AD87-4D78-B7B3-12BD6538A6DC}"/>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8" name="Rectangle 78">
              <a:extLst>
                <a:ext uri="{FF2B5EF4-FFF2-40B4-BE49-F238E27FC236}">
                  <a16:creationId xmlns:a16="http://schemas.microsoft.com/office/drawing/2014/main" id="{7FFB558A-C5DA-4EC0-91F0-7CCF1C4774FE}"/>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79" name="Rectangle 79">
              <a:extLst>
                <a:ext uri="{FF2B5EF4-FFF2-40B4-BE49-F238E27FC236}">
                  <a16:creationId xmlns:a16="http://schemas.microsoft.com/office/drawing/2014/main" id="{782AFB0B-5BC7-4FC4-9D77-FA7163367D22}"/>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0" name="Rectangle 80">
              <a:extLst>
                <a:ext uri="{FF2B5EF4-FFF2-40B4-BE49-F238E27FC236}">
                  <a16:creationId xmlns:a16="http://schemas.microsoft.com/office/drawing/2014/main" id="{6BF80FE3-C428-41A7-AB60-A81538E4C045}"/>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81" name="Group 81">
            <a:extLst>
              <a:ext uri="{FF2B5EF4-FFF2-40B4-BE49-F238E27FC236}">
                <a16:creationId xmlns:a16="http://schemas.microsoft.com/office/drawing/2014/main" id="{65DFECD2-9B28-4E2E-96F6-CF28329ACE00}"/>
              </a:ext>
            </a:extLst>
          </p:cNvPr>
          <p:cNvGrpSpPr>
            <a:grpSpLocks/>
          </p:cNvGrpSpPr>
          <p:nvPr/>
        </p:nvGrpSpPr>
        <p:grpSpPr bwMode="auto">
          <a:xfrm>
            <a:off x="6019800" y="1905000"/>
            <a:ext cx="533400" cy="533400"/>
            <a:chOff x="576" y="2400"/>
            <a:chExt cx="336" cy="336"/>
          </a:xfrm>
        </p:grpSpPr>
        <p:sp>
          <p:nvSpPr>
            <p:cNvPr id="25682" name="AutoShape 82">
              <a:extLst>
                <a:ext uri="{FF2B5EF4-FFF2-40B4-BE49-F238E27FC236}">
                  <a16:creationId xmlns:a16="http://schemas.microsoft.com/office/drawing/2014/main" id="{F753A635-E9F0-4824-92D7-C9F77BCF3B70}"/>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3" name="Rectangle 83">
              <a:extLst>
                <a:ext uri="{FF2B5EF4-FFF2-40B4-BE49-F238E27FC236}">
                  <a16:creationId xmlns:a16="http://schemas.microsoft.com/office/drawing/2014/main" id="{773244D4-456C-43BF-AAC8-D20D4DC02CFD}"/>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4" name="Rectangle 84">
              <a:extLst>
                <a:ext uri="{FF2B5EF4-FFF2-40B4-BE49-F238E27FC236}">
                  <a16:creationId xmlns:a16="http://schemas.microsoft.com/office/drawing/2014/main" id="{C3C48FA0-365D-41D7-9ADB-024FCCE8B3C9}"/>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5" name="Rectangle 85">
              <a:extLst>
                <a:ext uri="{FF2B5EF4-FFF2-40B4-BE49-F238E27FC236}">
                  <a16:creationId xmlns:a16="http://schemas.microsoft.com/office/drawing/2014/main" id="{A16DF93D-0060-44CF-A30E-EB9EB1695B1C}"/>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86" name="Group 86">
            <a:extLst>
              <a:ext uri="{FF2B5EF4-FFF2-40B4-BE49-F238E27FC236}">
                <a16:creationId xmlns:a16="http://schemas.microsoft.com/office/drawing/2014/main" id="{62A8EB16-33C8-4361-BAEA-ED50079747D3}"/>
              </a:ext>
            </a:extLst>
          </p:cNvPr>
          <p:cNvGrpSpPr>
            <a:grpSpLocks/>
          </p:cNvGrpSpPr>
          <p:nvPr/>
        </p:nvGrpSpPr>
        <p:grpSpPr bwMode="auto">
          <a:xfrm>
            <a:off x="2362200" y="2971800"/>
            <a:ext cx="533400" cy="533400"/>
            <a:chOff x="576" y="2400"/>
            <a:chExt cx="336" cy="336"/>
          </a:xfrm>
        </p:grpSpPr>
        <p:sp>
          <p:nvSpPr>
            <p:cNvPr id="25687" name="AutoShape 87">
              <a:extLst>
                <a:ext uri="{FF2B5EF4-FFF2-40B4-BE49-F238E27FC236}">
                  <a16:creationId xmlns:a16="http://schemas.microsoft.com/office/drawing/2014/main" id="{313C185A-CA18-4CF3-A627-759C0DEF7C93}"/>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8" name="Rectangle 88">
              <a:extLst>
                <a:ext uri="{FF2B5EF4-FFF2-40B4-BE49-F238E27FC236}">
                  <a16:creationId xmlns:a16="http://schemas.microsoft.com/office/drawing/2014/main" id="{FD445084-D1DF-43CE-8690-7EA39568DAEE}"/>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89" name="Rectangle 89">
              <a:extLst>
                <a:ext uri="{FF2B5EF4-FFF2-40B4-BE49-F238E27FC236}">
                  <a16:creationId xmlns:a16="http://schemas.microsoft.com/office/drawing/2014/main" id="{545F4033-BC0C-43F0-ADB9-E85C51B3F194}"/>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0" name="Rectangle 90">
              <a:extLst>
                <a:ext uri="{FF2B5EF4-FFF2-40B4-BE49-F238E27FC236}">
                  <a16:creationId xmlns:a16="http://schemas.microsoft.com/office/drawing/2014/main" id="{EF542B08-32A7-4BA8-B93D-815D92F93B2D}"/>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91" name="Group 91">
            <a:extLst>
              <a:ext uri="{FF2B5EF4-FFF2-40B4-BE49-F238E27FC236}">
                <a16:creationId xmlns:a16="http://schemas.microsoft.com/office/drawing/2014/main" id="{482590F4-B33A-4509-9401-DC08163A5F8A}"/>
              </a:ext>
            </a:extLst>
          </p:cNvPr>
          <p:cNvGrpSpPr>
            <a:grpSpLocks/>
          </p:cNvGrpSpPr>
          <p:nvPr/>
        </p:nvGrpSpPr>
        <p:grpSpPr bwMode="auto">
          <a:xfrm>
            <a:off x="1143000" y="2209800"/>
            <a:ext cx="533400" cy="533400"/>
            <a:chOff x="576" y="2400"/>
            <a:chExt cx="336" cy="336"/>
          </a:xfrm>
        </p:grpSpPr>
        <p:sp>
          <p:nvSpPr>
            <p:cNvPr id="25692" name="AutoShape 92">
              <a:extLst>
                <a:ext uri="{FF2B5EF4-FFF2-40B4-BE49-F238E27FC236}">
                  <a16:creationId xmlns:a16="http://schemas.microsoft.com/office/drawing/2014/main" id="{304DF562-3697-4171-970C-15A4DC7CEF54}"/>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3" name="Rectangle 93">
              <a:extLst>
                <a:ext uri="{FF2B5EF4-FFF2-40B4-BE49-F238E27FC236}">
                  <a16:creationId xmlns:a16="http://schemas.microsoft.com/office/drawing/2014/main" id="{B9312394-9132-46CA-803C-3AB64D40EDFD}"/>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4" name="Rectangle 94">
              <a:extLst>
                <a:ext uri="{FF2B5EF4-FFF2-40B4-BE49-F238E27FC236}">
                  <a16:creationId xmlns:a16="http://schemas.microsoft.com/office/drawing/2014/main" id="{EC3A72A2-2D91-4BAE-B456-0463896FC889}"/>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5" name="Rectangle 95">
              <a:extLst>
                <a:ext uri="{FF2B5EF4-FFF2-40B4-BE49-F238E27FC236}">
                  <a16:creationId xmlns:a16="http://schemas.microsoft.com/office/drawing/2014/main" id="{99DE09FD-10CA-4313-92BA-90F828739138}"/>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696" name="Group 96">
            <a:extLst>
              <a:ext uri="{FF2B5EF4-FFF2-40B4-BE49-F238E27FC236}">
                <a16:creationId xmlns:a16="http://schemas.microsoft.com/office/drawing/2014/main" id="{80FDDEA1-B03C-4287-A160-12497AA409B4}"/>
              </a:ext>
            </a:extLst>
          </p:cNvPr>
          <p:cNvGrpSpPr>
            <a:grpSpLocks/>
          </p:cNvGrpSpPr>
          <p:nvPr/>
        </p:nvGrpSpPr>
        <p:grpSpPr bwMode="auto">
          <a:xfrm>
            <a:off x="1828800" y="1524000"/>
            <a:ext cx="533400" cy="533400"/>
            <a:chOff x="576" y="2400"/>
            <a:chExt cx="336" cy="336"/>
          </a:xfrm>
        </p:grpSpPr>
        <p:sp>
          <p:nvSpPr>
            <p:cNvPr id="25697" name="AutoShape 97">
              <a:extLst>
                <a:ext uri="{FF2B5EF4-FFF2-40B4-BE49-F238E27FC236}">
                  <a16:creationId xmlns:a16="http://schemas.microsoft.com/office/drawing/2014/main" id="{FBBD630F-B73E-4D6F-8BB1-560573077492}"/>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8" name="Rectangle 98">
              <a:extLst>
                <a:ext uri="{FF2B5EF4-FFF2-40B4-BE49-F238E27FC236}">
                  <a16:creationId xmlns:a16="http://schemas.microsoft.com/office/drawing/2014/main" id="{40492823-797B-47BC-AD84-7A4BA6FE3D15}"/>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99" name="Rectangle 99">
              <a:extLst>
                <a:ext uri="{FF2B5EF4-FFF2-40B4-BE49-F238E27FC236}">
                  <a16:creationId xmlns:a16="http://schemas.microsoft.com/office/drawing/2014/main" id="{52070F3C-EE28-4B64-ADD7-DC6F19C11A39}"/>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00" name="Rectangle 100">
              <a:extLst>
                <a:ext uri="{FF2B5EF4-FFF2-40B4-BE49-F238E27FC236}">
                  <a16:creationId xmlns:a16="http://schemas.microsoft.com/office/drawing/2014/main" id="{A9910116-9C02-474F-940D-605BC6C11729}"/>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701" name="Group 101">
            <a:extLst>
              <a:ext uri="{FF2B5EF4-FFF2-40B4-BE49-F238E27FC236}">
                <a16:creationId xmlns:a16="http://schemas.microsoft.com/office/drawing/2014/main" id="{390EC077-5A29-4085-9534-9857041E8689}"/>
              </a:ext>
            </a:extLst>
          </p:cNvPr>
          <p:cNvGrpSpPr>
            <a:grpSpLocks/>
          </p:cNvGrpSpPr>
          <p:nvPr/>
        </p:nvGrpSpPr>
        <p:grpSpPr bwMode="auto">
          <a:xfrm>
            <a:off x="1981200" y="3962400"/>
            <a:ext cx="533400" cy="533400"/>
            <a:chOff x="576" y="2400"/>
            <a:chExt cx="336" cy="336"/>
          </a:xfrm>
        </p:grpSpPr>
        <p:sp>
          <p:nvSpPr>
            <p:cNvPr id="25702" name="AutoShape 102">
              <a:extLst>
                <a:ext uri="{FF2B5EF4-FFF2-40B4-BE49-F238E27FC236}">
                  <a16:creationId xmlns:a16="http://schemas.microsoft.com/office/drawing/2014/main" id="{087B64B9-A46F-45A1-8207-A7F7631A5DBA}"/>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03" name="Rectangle 103">
              <a:extLst>
                <a:ext uri="{FF2B5EF4-FFF2-40B4-BE49-F238E27FC236}">
                  <a16:creationId xmlns:a16="http://schemas.microsoft.com/office/drawing/2014/main" id="{26A2A326-052A-4FA3-871E-6B0DC5637964}"/>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04" name="Rectangle 104">
              <a:extLst>
                <a:ext uri="{FF2B5EF4-FFF2-40B4-BE49-F238E27FC236}">
                  <a16:creationId xmlns:a16="http://schemas.microsoft.com/office/drawing/2014/main" id="{26667EA3-F663-43E2-A580-334C08D174A4}"/>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05" name="Rectangle 105">
              <a:extLst>
                <a:ext uri="{FF2B5EF4-FFF2-40B4-BE49-F238E27FC236}">
                  <a16:creationId xmlns:a16="http://schemas.microsoft.com/office/drawing/2014/main" id="{A5B01846-9B83-42E5-84B7-1BC5513D4DBA}"/>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5718" name="Text Box 118">
            <a:extLst>
              <a:ext uri="{FF2B5EF4-FFF2-40B4-BE49-F238E27FC236}">
                <a16:creationId xmlns:a16="http://schemas.microsoft.com/office/drawing/2014/main" id="{8293C789-C67E-4B7C-9173-5A1E38600105}"/>
              </a:ext>
            </a:extLst>
          </p:cNvPr>
          <p:cNvSpPr txBox="1">
            <a:spLocks noChangeArrowheads="1"/>
          </p:cNvSpPr>
          <p:nvPr/>
        </p:nvSpPr>
        <p:spPr bwMode="auto">
          <a:xfrm>
            <a:off x="4191000" y="3810000"/>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Arial" panose="020B0604020202020204" pitchFamily="34" charset="0"/>
              </a:rPr>
              <a:t>Central office</a:t>
            </a:r>
          </a:p>
        </p:txBody>
      </p:sp>
      <p:grpSp>
        <p:nvGrpSpPr>
          <p:cNvPr id="25719" name="Group 119">
            <a:extLst>
              <a:ext uri="{FF2B5EF4-FFF2-40B4-BE49-F238E27FC236}">
                <a16:creationId xmlns:a16="http://schemas.microsoft.com/office/drawing/2014/main" id="{D0703AF4-6BF2-4F1F-8943-4C0123C5638E}"/>
              </a:ext>
            </a:extLst>
          </p:cNvPr>
          <p:cNvGrpSpPr>
            <a:grpSpLocks/>
          </p:cNvGrpSpPr>
          <p:nvPr/>
        </p:nvGrpSpPr>
        <p:grpSpPr bwMode="auto">
          <a:xfrm>
            <a:off x="6934200" y="4495800"/>
            <a:ext cx="533400" cy="533400"/>
            <a:chOff x="576" y="2400"/>
            <a:chExt cx="336" cy="336"/>
          </a:xfrm>
        </p:grpSpPr>
        <p:sp>
          <p:nvSpPr>
            <p:cNvPr id="25720" name="AutoShape 120">
              <a:extLst>
                <a:ext uri="{FF2B5EF4-FFF2-40B4-BE49-F238E27FC236}">
                  <a16:creationId xmlns:a16="http://schemas.microsoft.com/office/drawing/2014/main" id="{12EC776D-747D-491D-A56D-C1F3AFE6170A}"/>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1" name="Rectangle 121">
              <a:extLst>
                <a:ext uri="{FF2B5EF4-FFF2-40B4-BE49-F238E27FC236}">
                  <a16:creationId xmlns:a16="http://schemas.microsoft.com/office/drawing/2014/main" id="{A28084E0-8F14-40CC-9408-21B54BC62510}"/>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2" name="Rectangle 122">
              <a:extLst>
                <a:ext uri="{FF2B5EF4-FFF2-40B4-BE49-F238E27FC236}">
                  <a16:creationId xmlns:a16="http://schemas.microsoft.com/office/drawing/2014/main" id="{802EC436-2C16-4A39-8DF8-BDC87D55EC8E}"/>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3" name="Rectangle 123">
              <a:extLst>
                <a:ext uri="{FF2B5EF4-FFF2-40B4-BE49-F238E27FC236}">
                  <a16:creationId xmlns:a16="http://schemas.microsoft.com/office/drawing/2014/main" id="{22B66552-6398-4D8C-976F-297DC0AD0B1F}"/>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5724" name="Group 124">
            <a:extLst>
              <a:ext uri="{FF2B5EF4-FFF2-40B4-BE49-F238E27FC236}">
                <a16:creationId xmlns:a16="http://schemas.microsoft.com/office/drawing/2014/main" id="{9D5F7168-E218-48F0-8507-5983802BBACC}"/>
              </a:ext>
            </a:extLst>
          </p:cNvPr>
          <p:cNvGrpSpPr>
            <a:grpSpLocks/>
          </p:cNvGrpSpPr>
          <p:nvPr/>
        </p:nvGrpSpPr>
        <p:grpSpPr bwMode="auto">
          <a:xfrm>
            <a:off x="6172200" y="4495800"/>
            <a:ext cx="533400" cy="533400"/>
            <a:chOff x="576" y="2400"/>
            <a:chExt cx="336" cy="336"/>
          </a:xfrm>
        </p:grpSpPr>
        <p:sp>
          <p:nvSpPr>
            <p:cNvPr id="25725" name="AutoShape 125">
              <a:extLst>
                <a:ext uri="{FF2B5EF4-FFF2-40B4-BE49-F238E27FC236}">
                  <a16:creationId xmlns:a16="http://schemas.microsoft.com/office/drawing/2014/main" id="{D2F5181C-1D56-45B5-86FE-04D6F314E10D}"/>
                </a:ext>
              </a:extLst>
            </p:cNvPr>
            <p:cNvSpPr>
              <a:spLocks noChangeArrowheads="1"/>
            </p:cNvSpPr>
            <p:nvPr/>
          </p:nvSpPr>
          <p:spPr bwMode="auto">
            <a:xfrm>
              <a:off x="576" y="2400"/>
              <a:ext cx="336" cy="192"/>
            </a:xfrm>
            <a:prstGeom prst="triangle">
              <a:avLst>
                <a:gd name="adj" fmla="val 50000"/>
              </a:avLst>
            </a:prstGeom>
            <a:pattFill prst="shingle">
              <a:fgClr>
                <a:schemeClr val="tx1"/>
              </a:fgClr>
              <a:bgClr>
                <a:srgbClr val="CC99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6" name="Rectangle 126">
              <a:extLst>
                <a:ext uri="{FF2B5EF4-FFF2-40B4-BE49-F238E27FC236}">
                  <a16:creationId xmlns:a16="http://schemas.microsoft.com/office/drawing/2014/main" id="{2DFD053E-D793-4D70-89D6-88CBD74B6C04}"/>
                </a:ext>
              </a:extLst>
            </p:cNvPr>
            <p:cNvSpPr>
              <a:spLocks noChangeArrowheads="1"/>
            </p:cNvSpPr>
            <p:nvPr/>
          </p:nvSpPr>
          <p:spPr bwMode="auto">
            <a:xfrm>
              <a:off x="622" y="2592"/>
              <a:ext cx="244"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7" name="Rectangle 127">
              <a:extLst>
                <a:ext uri="{FF2B5EF4-FFF2-40B4-BE49-F238E27FC236}">
                  <a16:creationId xmlns:a16="http://schemas.microsoft.com/office/drawing/2014/main" id="{FD2F9DBE-9903-47B6-8CBA-520BAC6D75BF}"/>
                </a:ext>
              </a:extLst>
            </p:cNvPr>
            <p:cNvSpPr>
              <a:spLocks noChangeArrowheads="1"/>
            </p:cNvSpPr>
            <p:nvPr/>
          </p:nvSpPr>
          <p:spPr bwMode="auto">
            <a:xfrm>
              <a:off x="672" y="2640"/>
              <a:ext cx="48" cy="96"/>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28" name="Rectangle 128">
              <a:extLst>
                <a:ext uri="{FF2B5EF4-FFF2-40B4-BE49-F238E27FC236}">
                  <a16:creationId xmlns:a16="http://schemas.microsoft.com/office/drawing/2014/main" id="{AFA13CF9-EBBD-4302-BC63-3A25FD8F7C4E}"/>
                </a:ext>
              </a:extLst>
            </p:cNvPr>
            <p:cNvSpPr>
              <a:spLocks noChangeArrowheads="1"/>
            </p:cNvSpPr>
            <p:nvPr/>
          </p:nvSpPr>
          <p:spPr bwMode="auto">
            <a:xfrm>
              <a:off x="768" y="2640"/>
              <a:ext cx="48"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cxnSp>
        <p:nvCxnSpPr>
          <p:cNvPr id="25729" name="AutoShape 129">
            <a:extLst>
              <a:ext uri="{FF2B5EF4-FFF2-40B4-BE49-F238E27FC236}">
                <a16:creationId xmlns:a16="http://schemas.microsoft.com/office/drawing/2014/main" id="{E52D775E-5310-4FEE-961B-5DC06BA9773D}"/>
              </a:ext>
            </a:extLst>
          </p:cNvPr>
          <p:cNvCxnSpPr>
            <a:cxnSpLocks noChangeShapeType="1"/>
            <a:stCxn id="25714" idx="0"/>
            <a:endCxn id="25683" idx="1"/>
          </p:cNvCxnSpPr>
          <p:nvPr/>
        </p:nvCxnSpPr>
        <p:spPr bwMode="auto">
          <a:xfrm flipV="1">
            <a:off x="4953000" y="2324100"/>
            <a:ext cx="1139825" cy="1181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0" name="AutoShape 130">
            <a:extLst>
              <a:ext uri="{FF2B5EF4-FFF2-40B4-BE49-F238E27FC236}">
                <a16:creationId xmlns:a16="http://schemas.microsoft.com/office/drawing/2014/main" id="{2301FB51-8EDE-4AB2-84BF-D2DF03644E44}"/>
              </a:ext>
            </a:extLst>
          </p:cNvPr>
          <p:cNvCxnSpPr>
            <a:cxnSpLocks noChangeShapeType="1"/>
            <a:stCxn id="25714" idx="0"/>
            <a:endCxn id="25672" idx="0"/>
          </p:cNvCxnSpPr>
          <p:nvPr/>
        </p:nvCxnSpPr>
        <p:spPr bwMode="auto">
          <a:xfrm>
            <a:off x="4953000" y="3505200"/>
            <a:ext cx="114300"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1" name="AutoShape 131">
            <a:extLst>
              <a:ext uri="{FF2B5EF4-FFF2-40B4-BE49-F238E27FC236}">
                <a16:creationId xmlns:a16="http://schemas.microsoft.com/office/drawing/2014/main" id="{2C78DB78-575B-4D66-9909-BCF8D7E66A7A}"/>
              </a:ext>
            </a:extLst>
          </p:cNvPr>
          <p:cNvCxnSpPr>
            <a:cxnSpLocks noChangeShapeType="1"/>
            <a:stCxn id="25714" idx="0"/>
            <a:endCxn id="25678" idx="2"/>
          </p:cNvCxnSpPr>
          <p:nvPr/>
        </p:nvCxnSpPr>
        <p:spPr bwMode="auto">
          <a:xfrm flipH="1" flipV="1">
            <a:off x="3619500" y="2667000"/>
            <a:ext cx="133350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2" name="AutoShape 132">
            <a:extLst>
              <a:ext uri="{FF2B5EF4-FFF2-40B4-BE49-F238E27FC236}">
                <a16:creationId xmlns:a16="http://schemas.microsoft.com/office/drawing/2014/main" id="{A49060A2-27EB-4858-8ECE-349A3F91D970}"/>
              </a:ext>
            </a:extLst>
          </p:cNvPr>
          <p:cNvCxnSpPr>
            <a:cxnSpLocks noChangeShapeType="1"/>
            <a:stCxn id="25678" idx="2"/>
            <a:endCxn id="25687" idx="5"/>
          </p:cNvCxnSpPr>
          <p:nvPr/>
        </p:nvCxnSpPr>
        <p:spPr bwMode="auto">
          <a:xfrm flipH="1">
            <a:off x="2762250" y="2667000"/>
            <a:ext cx="85725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3" name="AutoShape 133">
            <a:extLst>
              <a:ext uri="{FF2B5EF4-FFF2-40B4-BE49-F238E27FC236}">
                <a16:creationId xmlns:a16="http://schemas.microsoft.com/office/drawing/2014/main" id="{F67B08D0-54EB-40A2-856B-69F9957BCEF9}"/>
              </a:ext>
            </a:extLst>
          </p:cNvPr>
          <p:cNvCxnSpPr>
            <a:cxnSpLocks noChangeShapeType="1"/>
            <a:stCxn id="25687" idx="1"/>
            <a:endCxn id="25693" idx="3"/>
          </p:cNvCxnSpPr>
          <p:nvPr/>
        </p:nvCxnSpPr>
        <p:spPr bwMode="auto">
          <a:xfrm flipH="1" flipV="1">
            <a:off x="1603375" y="2628900"/>
            <a:ext cx="892175" cy="495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4" name="AutoShape 134">
            <a:extLst>
              <a:ext uri="{FF2B5EF4-FFF2-40B4-BE49-F238E27FC236}">
                <a16:creationId xmlns:a16="http://schemas.microsoft.com/office/drawing/2014/main" id="{17779695-1762-4B54-AE5D-D474D4FC9257}"/>
              </a:ext>
            </a:extLst>
          </p:cNvPr>
          <p:cNvCxnSpPr>
            <a:cxnSpLocks noChangeShapeType="1"/>
            <a:stCxn id="25693" idx="3"/>
            <a:endCxn id="25698" idx="2"/>
          </p:cNvCxnSpPr>
          <p:nvPr/>
        </p:nvCxnSpPr>
        <p:spPr bwMode="auto">
          <a:xfrm flipV="1">
            <a:off x="1603375" y="2057400"/>
            <a:ext cx="492125" cy="571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5" name="AutoShape 135">
            <a:extLst>
              <a:ext uri="{FF2B5EF4-FFF2-40B4-BE49-F238E27FC236}">
                <a16:creationId xmlns:a16="http://schemas.microsoft.com/office/drawing/2014/main" id="{4A9DCD61-3A2C-4F88-81F7-451F19DC9010}"/>
              </a:ext>
            </a:extLst>
          </p:cNvPr>
          <p:cNvCxnSpPr>
            <a:cxnSpLocks noChangeShapeType="1"/>
            <a:stCxn id="25688" idx="2"/>
            <a:endCxn id="25702" idx="5"/>
          </p:cNvCxnSpPr>
          <p:nvPr/>
        </p:nvCxnSpPr>
        <p:spPr bwMode="auto">
          <a:xfrm flipH="1">
            <a:off x="2381250" y="3505200"/>
            <a:ext cx="24765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6" name="AutoShape 136">
            <a:extLst>
              <a:ext uri="{FF2B5EF4-FFF2-40B4-BE49-F238E27FC236}">
                <a16:creationId xmlns:a16="http://schemas.microsoft.com/office/drawing/2014/main" id="{F3C1F506-6BA8-415B-B27D-F0DE11BA3BDE}"/>
              </a:ext>
            </a:extLst>
          </p:cNvPr>
          <p:cNvCxnSpPr>
            <a:cxnSpLocks noChangeShapeType="1"/>
            <a:stCxn id="25703" idx="1"/>
            <a:endCxn id="25668" idx="3"/>
          </p:cNvCxnSpPr>
          <p:nvPr/>
        </p:nvCxnSpPr>
        <p:spPr bwMode="auto">
          <a:xfrm flipH="1" flipV="1">
            <a:off x="1374775" y="4229100"/>
            <a:ext cx="679450" cy="152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7" name="AutoShape 137">
            <a:extLst>
              <a:ext uri="{FF2B5EF4-FFF2-40B4-BE49-F238E27FC236}">
                <a16:creationId xmlns:a16="http://schemas.microsoft.com/office/drawing/2014/main" id="{6539FFDD-F40F-43F0-8886-ADE2C1AE7DC9}"/>
              </a:ext>
            </a:extLst>
          </p:cNvPr>
          <p:cNvCxnSpPr>
            <a:cxnSpLocks noChangeShapeType="1"/>
            <a:stCxn id="25673" idx="3"/>
            <a:endCxn id="25726" idx="1"/>
          </p:cNvCxnSpPr>
          <p:nvPr/>
        </p:nvCxnSpPr>
        <p:spPr bwMode="auto">
          <a:xfrm flipV="1">
            <a:off x="5260975" y="4914900"/>
            <a:ext cx="984250" cy="76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38" name="AutoShape 138">
            <a:extLst>
              <a:ext uri="{FF2B5EF4-FFF2-40B4-BE49-F238E27FC236}">
                <a16:creationId xmlns:a16="http://schemas.microsoft.com/office/drawing/2014/main" id="{7D13ED31-8924-423B-9665-8E1227F71FC6}"/>
              </a:ext>
            </a:extLst>
          </p:cNvPr>
          <p:cNvCxnSpPr>
            <a:cxnSpLocks noChangeShapeType="1"/>
            <a:stCxn id="25726" idx="3"/>
            <a:endCxn id="25721" idx="1"/>
          </p:cNvCxnSpPr>
          <p:nvPr/>
        </p:nvCxnSpPr>
        <p:spPr bwMode="auto">
          <a:xfrm>
            <a:off x="6632575" y="4914900"/>
            <a:ext cx="3746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739" name="Group 139">
            <a:extLst>
              <a:ext uri="{FF2B5EF4-FFF2-40B4-BE49-F238E27FC236}">
                <a16:creationId xmlns:a16="http://schemas.microsoft.com/office/drawing/2014/main" id="{271BF37A-7D09-47E7-9B31-3C3CE33B9F7A}"/>
              </a:ext>
            </a:extLst>
          </p:cNvPr>
          <p:cNvGrpSpPr>
            <a:grpSpLocks/>
          </p:cNvGrpSpPr>
          <p:nvPr/>
        </p:nvGrpSpPr>
        <p:grpSpPr bwMode="auto">
          <a:xfrm>
            <a:off x="4267200" y="3048000"/>
            <a:ext cx="1371600" cy="762000"/>
            <a:chOff x="2688" y="2064"/>
            <a:chExt cx="864" cy="480"/>
          </a:xfrm>
        </p:grpSpPr>
        <p:sp>
          <p:nvSpPr>
            <p:cNvPr id="25707" name="Rectangle 107">
              <a:extLst>
                <a:ext uri="{FF2B5EF4-FFF2-40B4-BE49-F238E27FC236}">
                  <a16:creationId xmlns:a16="http://schemas.microsoft.com/office/drawing/2014/main" id="{E5B01158-B8A9-416A-A5E3-C00D7967A91B}"/>
                </a:ext>
              </a:extLst>
            </p:cNvPr>
            <p:cNvSpPr>
              <a:spLocks noChangeArrowheads="1"/>
            </p:cNvSpPr>
            <p:nvPr/>
          </p:nvSpPr>
          <p:spPr bwMode="auto">
            <a:xfrm>
              <a:off x="2688" y="2064"/>
              <a:ext cx="864" cy="480"/>
            </a:xfrm>
            <a:prstGeom prst="rect">
              <a:avLst/>
            </a:prstGeom>
            <a:solidFill>
              <a:srgbClr val="99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708" name="Rectangle 108">
              <a:extLst>
                <a:ext uri="{FF2B5EF4-FFF2-40B4-BE49-F238E27FC236}">
                  <a16:creationId xmlns:a16="http://schemas.microsoft.com/office/drawing/2014/main" id="{C32484A8-2838-45AD-A491-BCA701BD33E7}"/>
                </a:ext>
              </a:extLst>
            </p:cNvPr>
            <p:cNvSpPr>
              <a:spLocks noChangeArrowheads="1"/>
            </p:cNvSpPr>
            <p:nvPr/>
          </p:nvSpPr>
          <p:spPr bwMode="auto">
            <a:xfrm>
              <a:off x="2784" y="2160"/>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09" name="Rectangle 109">
              <a:extLst>
                <a:ext uri="{FF2B5EF4-FFF2-40B4-BE49-F238E27FC236}">
                  <a16:creationId xmlns:a16="http://schemas.microsoft.com/office/drawing/2014/main" id="{7CFEEAD3-4199-4DAC-B059-B1F5CEE9FCC6}"/>
                </a:ext>
              </a:extLst>
            </p:cNvPr>
            <p:cNvSpPr>
              <a:spLocks noChangeArrowheads="1"/>
            </p:cNvSpPr>
            <p:nvPr/>
          </p:nvSpPr>
          <p:spPr bwMode="auto">
            <a:xfrm>
              <a:off x="2928" y="2160"/>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0" name="Rectangle 110">
              <a:extLst>
                <a:ext uri="{FF2B5EF4-FFF2-40B4-BE49-F238E27FC236}">
                  <a16:creationId xmlns:a16="http://schemas.microsoft.com/office/drawing/2014/main" id="{04EC5925-692E-49A9-9D30-900E723401F0}"/>
                </a:ext>
              </a:extLst>
            </p:cNvPr>
            <p:cNvSpPr>
              <a:spLocks noChangeArrowheads="1"/>
            </p:cNvSpPr>
            <p:nvPr/>
          </p:nvSpPr>
          <p:spPr bwMode="auto">
            <a:xfrm>
              <a:off x="3072" y="2160"/>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1" name="Rectangle 111">
              <a:extLst>
                <a:ext uri="{FF2B5EF4-FFF2-40B4-BE49-F238E27FC236}">
                  <a16:creationId xmlns:a16="http://schemas.microsoft.com/office/drawing/2014/main" id="{0B8BC793-356B-402B-B4DE-662E48DE3076}"/>
                </a:ext>
              </a:extLst>
            </p:cNvPr>
            <p:cNvSpPr>
              <a:spLocks noChangeArrowheads="1"/>
            </p:cNvSpPr>
            <p:nvPr/>
          </p:nvSpPr>
          <p:spPr bwMode="auto">
            <a:xfrm>
              <a:off x="3216" y="2160"/>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2" name="Rectangle 112">
              <a:extLst>
                <a:ext uri="{FF2B5EF4-FFF2-40B4-BE49-F238E27FC236}">
                  <a16:creationId xmlns:a16="http://schemas.microsoft.com/office/drawing/2014/main" id="{0D1DAAC4-A9B2-49B1-A8B9-60252FEE93F1}"/>
                </a:ext>
              </a:extLst>
            </p:cNvPr>
            <p:cNvSpPr>
              <a:spLocks noChangeArrowheads="1"/>
            </p:cNvSpPr>
            <p:nvPr/>
          </p:nvSpPr>
          <p:spPr bwMode="auto">
            <a:xfrm>
              <a:off x="2784" y="2352"/>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3" name="Rectangle 113">
              <a:extLst>
                <a:ext uri="{FF2B5EF4-FFF2-40B4-BE49-F238E27FC236}">
                  <a16:creationId xmlns:a16="http://schemas.microsoft.com/office/drawing/2014/main" id="{5E1730DB-0D3E-44E0-B918-2E73B7B8BBB1}"/>
                </a:ext>
              </a:extLst>
            </p:cNvPr>
            <p:cNvSpPr>
              <a:spLocks noChangeArrowheads="1"/>
            </p:cNvSpPr>
            <p:nvPr/>
          </p:nvSpPr>
          <p:spPr bwMode="auto">
            <a:xfrm>
              <a:off x="2928" y="2352"/>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4" name="Rectangle 114">
              <a:extLst>
                <a:ext uri="{FF2B5EF4-FFF2-40B4-BE49-F238E27FC236}">
                  <a16:creationId xmlns:a16="http://schemas.microsoft.com/office/drawing/2014/main" id="{D1317236-D38B-4A5C-9860-7001901DDB17}"/>
                </a:ext>
              </a:extLst>
            </p:cNvPr>
            <p:cNvSpPr>
              <a:spLocks noChangeArrowheads="1"/>
            </p:cNvSpPr>
            <p:nvPr/>
          </p:nvSpPr>
          <p:spPr bwMode="auto">
            <a:xfrm>
              <a:off x="3072" y="2352"/>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5" name="Rectangle 115">
              <a:extLst>
                <a:ext uri="{FF2B5EF4-FFF2-40B4-BE49-F238E27FC236}">
                  <a16:creationId xmlns:a16="http://schemas.microsoft.com/office/drawing/2014/main" id="{954381AE-6AFB-4217-A9B6-C577A7BE4B7B}"/>
                </a:ext>
              </a:extLst>
            </p:cNvPr>
            <p:cNvSpPr>
              <a:spLocks noChangeArrowheads="1"/>
            </p:cNvSpPr>
            <p:nvPr/>
          </p:nvSpPr>
          <p:spPr bwMode="auto">
            <a:xfrm>
              <a:off x="3216" y="2352"/>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6" name="Rectangle 116">
              <a:extLst>
                <a:ext uri="{FF2B5EF4-FFF2-40B4-BE49-F238E27FC236}">
                  <a16:creationId xmlns:a16="http://schemas.microsoft.com/office/drawing/2014/main" id="{E64C75E8-45FB-496B-9F3B-07559AA1B157}"/>
                </a:ext>
              </a:extLst>
            </p:cNvPr>
            <p:cNvSpPr>
              <a:spLocks noChangeArrowheads="1"/>
            </p:cNvSpPr>
            <p:nvPr/>
          </p:nvSpPr>
          <p:spPr bwMode="auto">
            <a:xfrm>
              <a:off x="3360" y="2352"/>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sp>
          <p:nvSpPr>
            <p:cNvPr id="25717" name="Rectangle 117">
              <a:extLst>
                <a:ext uri="{FF2B5EF4-FFF2-40B4-BE49-F238E27FC236}">
                  <a16:creationId xmlns:a16="http://schemas.microsoft.com/office/drawing/2014/main" id="{63EA5042-CBBA-400D-9DB1-247082E42298}"/>
                </a:ext>
              </a:extLst>
            </p:cNvPr>
            <p:cNvSpPr>
              <a:spLocks noChangeArrowheads="1"/>
            </p:cNvSpPr>
            <p:nvPr/>
          </p:nvSpPr>
          <p:spPr bwMode="auto">
            <a:xfrm>
              <a:off x="3360" y="2160"/>
              <a:ext cx="96" cy="144"/>
            </a:xfrm>
            <a:prstGeom prst="rect">
              <a:avLst/>
            </a:prstGeom>
            <a:pattFill prst="lgGrid">
              <a:fgClr>
                <a:schemeClr val="tx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i="1"/>
            </a:p>
          </p:txBody>
        </p:sp>
      </p:grpSp>
      <p:sp>
        <p:nvSpPr>
          <p:cNvPr id="25740" name="Text Box 140">
            <a:extLst>
              <a:ext uri="{FF2B5EF4-FFF2-40B4-BE49-F238E27FC236}">
                <a16:creationId xmlns:a16="http://schemas.microsoft.com/office/drawing/2014/main" id="{A175DD7F-538F-41B3-987A-6833D17E71F5}"/>
              </a:ext>
            </a:extLst>
          </p:cNvPr>
          <p:cNvSpPr txBox="1">
            <a:spLocks noChangeArrowheads="1"/>
          </p:cNvSpPr>
          <p:nvPr/>
        </p:nvSpPr>
        <p:spPr bwMode="auto">
          <a:xfrm>
            <a:off x="533400" y="5410200"/>
            <a:ext cx="804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81038" indent="-223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Minimize the total length of wire connecting the customers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a:t>
            </a:r>
          </a:p>
        </p:txBody>
      </p:sp>
      <p:sp>
        <p:nvSpPr>
          <p:cNvPr id="3" name="Content Placeholder 2"/>
          <p:cNvSpPr>
            <a:spLocks noGrp="1"/>
          </p:cNvSpPr>
          <p:nvPr>
            <p:ph idx="1"/>
          </p:nvPr>
        </p:nvSpPr>
        <p:spPr/>
        <p:txBody>
          <a:bodyPr>
            <a:normAutofit/>
          </a:bodyPr>
          <a:lstStyle/>
          <a:p>
            <a:r>
              <a:rPr lang="en-US" dirty="0"/>
              <a:t>Brute Force option:</a:t>
            </a:r>
          </a:p>
          <a:p>
            <a:pPr marL="914400" lvl="1" indent="-514350">
              <a:buFont typeface="+mj-lt"/>
              <a:buAutoNum type="arabicPeriod"/>
            </a:pPr>
            <a:r>
              <a:rPr lang="en-US" dirty="0"/>
              <a:t>For all possible spanning trees</a:t>
            </a:r>
          </a:p>
          <a:p>
            <a:pPr marL="1314450" lvl="2" indent="-514350">
              <a:buFont typeface="+mj-lt"/>
              <a:buAutoNum type="romanLcPeriod"/>
            </a:pPr>
            <a:r>
              <a:rPr lang="en-US" dirty="0"/>
              <a:t>Calculate the sum of the edge weights</a:t>
            </a:r>
          </a:p>
          <a:p>
            <a:pPr marL="1314450" lvl="2" indent="-514350">
              <a:buFont typeface="+mj-lt"/>
              <a:buAutoNum type="romanLcPeriod"/>
            </a:pPr>
            <a:r>
              <a:rPr lang="en-US" dirty="0"/>
              <a:t>Keep track of the tree with the minimum weight.</a:t>
            </a:r>
          </a:p>
          <a:p>
            <a:pPr marL="514350" indent="-514350"/>
            <a:r>
              <a:rPr lang="en-US" dirty="0"/>
              <a:t>Step </a:t>
            </a:r>
            <a:r>
              <a:rPr lang="en-US" dirty="0" err="1"/>
              <a:t>i</a:t>
            </a:r>
            <a:r>
              <a:rPr lang="en-US" dirty="0"/>
              <a:t>) requires N-1 time, since each tree will have exactly N-1 edges. </a:t>
            </a:r>
          </a:p>
          <a:p>
            <a:pPr marL="514350" indent="-514350"/>
            <a:r>
              <a:rPr lang="en-US" dirty="0"/>
              <a:t>If there are M spanning trees, then the total cost will O(MN).</a:t>
            </a:r>
          </a:p>
          <a:p>
            <a:pPr marL="514350" indent="-514350"/>
            <a:r>
              <a:rPr lang="en-US" dirty="0"/>
              <a:t>Consider a complete graph, with N(N-1) edges. How big can M be?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MST</a:t>
            </a:r>
          </a:p>
        </p:txBody>
      </p:sp>
      <p:sp>
        <p:nvSpPr>
          <p:cNvPr id="3" name="Content Placeholder 2"/>
          <p:cNvSpPr>
            <a:spLocks noGrp="1"/>
          </p:cNvSpPr>
          <p:nvPr>
            <p:ph idx="1"/>
          </p:nvPr>
        </p:nvSpPr>
        <p:spPr/>
        <p:txBody>
          <a:bodyPr>
            <a:normAutofit/>
          </a:bodyPr>
          <a:lstStyle/>
          <a:p>
            <a:r>
              <a:rPr lang="en-US" dirty="0"/>
              <a:t>For a complete graph, it has been shown that there are </a:t>
            </a:r>
            <a:r>
              <a:rPr lang="en-US" i="1" dirty="0"/>
              <a:t>N</a:t>
            </a:r>
            <a:r>
              <a:rPr lang="en-US" i="1" baseline="30000" dirty="0"/>
              <a:t>N-2</a:t>
            </a:r>
            <a:r>
              <a:rPr lang="en-US" dirty="0"/>
              <a:t> possible spanning trees!</a:t>
            </a:r>
          </a:p>
          <a:p>
            <a:r>
              <a:rPr lang="en-US" dirty="0"/>
              <a:t>Alternatively, given N items, you can build </a:t>
            </a:r>
            <a:r>
              <a:rPr lang="en-US" i="1" dirty="0"/>
              <a:t>N</a:t>
            </a:r>
            <a:r>
              <a:rPr lang="en-US" i="1" baseline="30000" dirty="0"/>
              <a:t>N-2</a:t>
            </a:r>
            <a:r>
              <a:rPr lang="en-US" dirty="0"/>
              <a:t> distinct trees to connect these items.</a:t>
            </a:r>
          </a:p>
          <a:p>
            <a:r>
              <a:rPr lang="en-US" dirty="0"/>
              <a:t>Note, for a lattice (like your </a:t>
            </a:r>
            <a:r>
              <a:rPr lang="en-US"/>
              <a:t>grid implementation), </a:t>
            </a:r>
            <a:r>
              <a:rPr lang="en-US" dirty="0"/>
              <a:t>the number of spanning trees is </a:t>
            </a:r>
            <a:r>
              <a:rPr lang="en-US" b="1" i="1" dirty="0"/>
              <a:t>O</a:t>
            </a:r>
            <a:r>
              <a:rPr lang="en-US" dirty="0"/>
              <a:t>(</a:t>
            </a:r>
            <a:r>
              <a:rPr lang="en-US" i="1" dirty="0"/>
              <a:t>e</a:t>
            </a:r>
            <a:r>
              <a:rPr lang="en-US" baseline="30000" dirty="0"/>
              <a:t>1.167</a:t>
            </a:r>
            <a:r>
              <a:rPr lang="en-US" i="1" baseline="30000" dirty="0"/>
              <a:t>N</a:t>
            </a:r>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85BFC3FA-675B-452D-9D2C-ADA79729805D}"/>
              </a:ext>
            </a:extLst>
          </p:cNvPr>
          <p:cNvSpPr>
            <a:spLocks noGrp="1" noChangeArrowheads="1"/>
          </p:cNvSpPr>
          <p:nvPr>
            <p:ph type="title"/>
          </p:nvPr>
        </p:nvSpPr>
        <p:spPr>
          <a:xfrm>
            <a:off x="762000" y="228600"/>
            <a:ext cx="8077200" cy="762000"/>
          </a:xfrm>
        </p:spPr>
        <p:txBody>
          <a:bodyPr/>
          <a:lstStyle/>
          <a:p>
            <a:pPr eaLnBrk="1" hangingPunct="1">
              <a:defRPr/>
            </a:pPr>
            <a:r>
              <a:rPr lang="en-US" sz="3600" dirty="0"/>
              <a:t>Isomorphism of Graphs</a:t>
            </a:r>
            <a:endParaRPr lang="en-CA" sz="3600" dirty="0"/>
          </a:p>
        </p:txBody>
      </p:sp>
      <p:sp>
        <p:nvSpPr>
          <p:cNvPr id="290819" name="Rectangle 3">
            <a:extLst>
              <a:ext uri="{FF2B5EF4-FFF2-40B4-BE49-F238E27FC236}">
                <a16:creationId xmlns:a16="http://schemas.microsoft.com/office/drawing/2014/main" id="{ECC218DC-979D-4A35-A771-8F1F2CC76DB1}"/>
              </a:ext>
            </a:extLst>
          </p:cNvPr>
          <p:cNvSpPr>
            <a:spLocks noGrp="1" noChangeArrowheads="1"/>
          </p:cNvSpPr>
          <p:nvPr>
            <p:ph type="body" idx="1"/>
          </p:nvPr>
        </p:nvSpPr>
        <p:spPr>
          <a:xfrm>
            <a:off x="228600" y="1447800"/>
            <a:ext cx="8915400" cy="4724400"/>
          </a:xfrm>
        </p:spPr>
        <p:txBody>
          <a:bodyPr>
            <a:normAutofit fontScale="92500"/>
          </a:bodyPr>
          <a:lstStyle/>
          <a:p>
            <a:pPr marL="0" indent="0" eaLnBrk="1" hangingPunct="1">
              <a:lnSpc>
                <a:spcPct val="150000"/>
              </a:lnSpc>
              <a:spcAft>
                <a:spcPct val="20000"/>
              </a:spcAft>
              <a:buNone/>
              <a:defRPr/>
            </a:pPr>
            <a:r>
              <a:rPr lang="en-US" sz="2400" b="1" dirty="0">
                <a:sym typeface="Symbol" pitchFamily="18" charset="2"/>
              </a:rPr>
              <a:t>Definition:</a:t>
            </a:r>
            <a:r>
              <a:rPr lang="en-US" sz="2400" dirty="0">
                <a:sym typeface="Symbol" pitchFamily="18" charset="2"/>
              </a:rPr>
              <a:t> The simple graphs G</a:t>
            </a:r>
            <a:r>
              <a:rPr lang="en-US" sz="2400" baseline="-25000" dirty="0">
                <a:sym typeface="Symbol" pitchFamily="18" charset="2"/>
              </a:rPr>
              <a:t>1</a:t>
            </a:r>
            <a:r>
              <a:rPr lang="en-US" sz="2400" dirty="0">
                <a:sym typeface="Symbol" pitchFamily="18" charset="2"/>
              </a:rPr>
              <a:t> = (V</a:t>
            </a:r>
            <a:r>
              <a:rPr lang="en-US" sz="2400" baseline="-25000" dirty="0">
                <a:sym typeface="Symbol" pitchFamily="18" charset="2"/>
              </a:rPr>
              <a:t>1</a:t>
            </a:r>
            <a:r>
              <a:rPr lang="en-US" sz="2400" dirty="0">
                <a:sym typeface="Symbol" pitchFamily="18" charset="2"/>
              </a:rPr>
              <a:t>, E</a:t>
            </a:r>
            <a:r>
              <a:rPr lang="en-US" sz="2400" baseline="-25000" dirty="0">
                <a:sym typeface="Symbol" pitchFamily="18" charset="2"/>
              </a:rPr>
              <a:t>1</a:t>
            </a:r>
            <a:r>
              <a:rPr lang="en-US" sz="2400" dirty="0">
                <a:sym typeface="Symbol" pitchFamily="18" charset="2"/>
              </a:rPr>
              <a:t>) and G</a:t>
            </a:r>
            <a:r>
              <a:rPr lang="en-US" sz="2400" baseline="-25000" dirty="0">
                <a:sym typeface="Symbol" pitchFamily="18" charset="2"/>
              </a:rPr>
              <a:t>2</a:t>
            </a:r>
            <a:r>
              <a:rPr lang="en-US" sz="2400" dirty="0">
                <a:sym typeface="Symbol" pitchFamily="18" charset="2"/>
              </a:rPr>
              <a:t> = (V</a:t>
            </a:r>
            <a:r>
              <a:rPr lang="en-US" sz="2400" baseline="-25000" dirty="0">
                <a:sym typeface="Symbol" pitchFamily="18" charset="2"/>
              </a:rPr>
              <a:t>2</a:t>
            </a:r>
            <a:r>
              <a:rPr lang="en-US" sz="2400" dirty="0">
                <a:sym typeface="Symbol" pitchFamily="18" charset="2"/>
              </a:rPr>
              <a:t>, E</a:t>
            </a:r>
            <a:r>
              <a:rPr lang="en-US" sz="2400" baseline="-25000" dirty="0">
                <a:sym typeface="Symbol" pitchFamily="18" charset="2"/>
              </a:rPr>
              <a:t>2</a:t>
            </a:r>
            <a:r>
              <a:rPr lang="en-US" sz="2400" dirty="0">
                <a:sym typeface="Symbol" pitchFamily="18" charset="2"/>
              </a:rPr>
              <a:t>) are </a:t>
            </a:r>
            <a:r>
              <a:rPr lang="en-US" sz="2400" b="1" dirty="0">
                <a:sym typeface="Symbol" pitchFamily="18" charset="2"/>
              </a:rPr>
              <a:t>isomorphic</a:t>
            </a:r>
            <a:r>
              <a:rPr lang="en-US" sz="2400" dirty="0">
                <a:sym typeface="Symbol" pitchFamily="18" charset="2"/>
              </a:rPr>
              <a:t> if </a:t>
            </a:r>
          </a:p>
          <a:p>
            <a:pPr marL="0" indent="0" eaLnBrk="1" hangingPunct="1">
              <a:lnSpc>
                <a:spcPct val="150000"/>
              </a:lnSpc>
              <a:spcAft>
                <a:spcPct val="20000"/>
              </a:spcAft>
              <a:buNone/>
              <a:defRPr/>
            </a:pPr>
            <a:r>
              <a:rPr lang="en-US" sz="2400" dirty="0">
                <a:sym typeface="Symbol" pitchFamily="18" charset="2"/>
              </a:rPr>
              <a:t>there is a bijection (an one-to-one and onto function) f from V</a:t>
            </a:r>
            <a:r>
              <a:rPr lang="en-US" sz="2400" baseline="-25000" dirty="0">
                <a:sym typeface="Symbol" pitchFamily="18" charset="2"/>
              </a:rPr>
              <a:t>1</a:t>
            </a:r>
            <a:r>
              <a:rPr lang="en-US" sz="2400" dirty="0">
                <a:sym typeface="Symbol" pitchFamily="18" charset="2"/>
              </a:rPr>
              <a:t> to V</a:t>
            </a:r>
            <a:r>
              <a:rPr lang="en-US" sz="2400" baseline="-25000" dirty="0">
                <a:sym typeface="Symbol" pitchFamily="18" charset="2"/>
              </a:rPr>
              <a:t>2</a:t>
            </a:r>
            <a:r>
              <a:rPr lang="en-US" sz="2400" dirty="0">
                <a:sym typeface="Symbol" pitchFamily="18" charset="2"/>
              </a:rPr>
              <a:t> with the property that a and b are adjacent in G</a:t>
            </a:r>
            <a:r>
              <a:rPr lang="en-US" sz="2400" baseline="-25000" dirty="0">
                <a:sym typeface="Symbol" pitchFamily="18" charset="2"/>
              </a:rPr>
              <a:t>1</a:t>
            </a:r>
            <a:r>
              <a:rPr lang="en-US" sz="2400" dirty="0">
                <a:sym typeface="Symbol" pitchFamily="18" charset="2"/>
              </a:rPr>
              <a:t> if and only if f(a) and f(b) are adjacent in G</a:t>
            </a:r>
            <a:r>
              <a:rPr lang="en-US" sz="2400" baseline="-25000" dirty="0">
                <a:sym typeface="Symbol" pitchFamily="18" charset="2"/>
              </a:rPr>
              <a:t>2</a:t>
            </a:r>
            <a:r>
              <a:rPr lang="en-US" sz="2400" dirty="0">
                <a:sym typeface="Symbol" pitchFamily="18" charset="2"/>
              </a:rPr>
              <a:t>, for all a and b in V</a:t>
            </a:r>
            <a:r>
              <a:rPr lang="en-US" sz="2400" baseline="-25000" dirty="0">
                <a:sym typeface="Symbol" pitchFamily="18" charset="2"/>
              </a:rPr>
              <a:t>1</a:t>
            </a:r>
            <a:r>
              <a:rPr lang="en-US" sz="2400" dirty="0">
                <a:sym typeface="Symbol" pitchFamily="18" charset="2"/>
              </a:rPr>
              <a:t>.</a:t>
            </a:r>
          </a:p>
          <a:p>
            <a:pPr marL="0" indent="0" eaLnBrk="1" hangingPunct="1">
              <a:lnSpc>
                <a:spcPct val="150000"/>
              </a:lnSpc>
              <a:spcAft>
                <a:spcPct val="20000"/>
              </a:spcAft>
              <a:defRPr/>
            </a:pPr>
            <a:r>
              <a:rPr lang="en-US" sz="2400" dirty="0">
                <a:sym typeface="Symbol" pitchFamily="18" charset="2"/>
              </a:rPr>
              <a:t>Such a function f is called an </a:t>
            </a:r>
            <a:r>
              <a:rPr lang="en-US" sz="2400" b="1" dirty="0">
                <a:sym typeface="Symbol" pitchFamily="18" charset="2"/>
              </a:rPr>
              <a:t>isomorphism</a:t>
            </a:r>
            <a:r>
              <a:rPr lang="en-US" sz="2400" dirty="0">
                <a:sym typeface="Symbol" pitchFamily="18" charset="2"/>
              </a:rPr>
              <a:t>.</a:t>
            </a:r>
          </a:p>
          <a:p>
            <a:pPr marL="0" indent="0" eaLnBrk="1" hangingPunct="1">
              <a:lnSpc>
                <a:spcPct val="150000"/>
              </a:lnSpc>
              <a:spcAft>
                <a:spcPct val="20000"/>
              </a:spcAft>
              <a:defRPr/>
            </a:pPr>
            <a:r>
              <a:rPr lang="en-US" sz="2400" dirty="0">
                <a:sym typeface="Symbol" pitchFamily="18" charset="2"/>
              </a:rPr>
              <a:t>In other words, G</a:t>
            </a:r>
            <a:r>
              <a:rPr lang="en-US" sz="2400" baseline="-25000" dirty="0">
                <a:sym typeface="Symbol" pitchFamily="18" charset="2"/>
              </a:rPr>
              <a:t>1</a:t>
            </a:r>
            <a:r>
              <a:rPr lang="en-US" sz="2400" dirty="0">
                <a:sym typeface="Symbol" pitchFamily="18" charset="2"/>
              </a:rPr>
              <a:t> and G</a:t>
            </a:r>
            <a:r>
              <a:rPr lang="en-US" sz="2400" baseline="-25000" dirty="0">
                <a:sym typeface="Symbol" pitchFamily="18" charset="2"/>
              </a:rPr>
              <a:t>2</a:t>
            </a:r>
            <a:r>
              <a:rPr lang="en-US" sz="2400" dirty="0">
                <a:sym typeface="Symbol" pitchFamily="18" charset="2"/>
              </a:rPr>
              <a:t> are isomorphic if their vertices can be ordered in such a way that the adjacency matrices M</a:t>
            </a:r>
            <a:r>
              <a:rPr lang="en-US" sz="2400" baseline="-25000" dirty="0">
                <a:sym typeface="Symbol" pitchFamily="18" charset="2"/>
              </a:rPr>
              <a:t>G</a:t>
            </a:r>
            <a:r>
              <a:rPr lang="en-US" sz="2400" baseline="-46000" dirty="0">
                <a:sym typeface="Symbol" pitchFamily="18" charset="2"/>
              </a:rPr>
              <a:t>1</a:t>
            </a:r>
            <a:r>
              <a:rPr lang="en-US" sz="2400" dirty="0">
                <a:sym typeface="Symbol" pitchFamily="18" charset="2"/>
              </a:rPr>
              <a:t> and M</a:t>
            </a:r>
            <a:r>
              <a:rPr lang="en-US" sz="2400" baseline="-25000" dirty="0">
                <a:sym typeface="Symbol" pitchFamily="18" charset="2"/>
              </a:rPr>
              <a:t>G</a:t>
            </a:r>
            <a:r>
              <a:rPr lang="en-US" sz="2400" baseline="-46000" dirty="0">
                <a:sym typeface="Symbol" pitchFamily="18" charset="2"/>
              </a:rPr>
              <a:t>2</a:t>
            </a:r>
            <a:r>
              <a:rPr lang="en-US" sz="2400" dirty="0">
                <a:sym typeface="Symbol" pitchFamily="18" charset="2"/>
              </a:rPr>
              <a:t> are identical.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xEl>
                                              <p:pRg st="2" end="2"/>
                                            </p:txEl>
                                          </p:spTgt>
                                        </p:tgtEl>
                                        <p:attrNameLst>
                                          <p:attrName>style.visibility</p:attrName>
                                        </p:attrNameLst>
                                      </p:cBhvr>
                                      <p:to>
                                        <p:strVal val="visible"/>
                                      </p:to>
                                    </p:set>
                                    <p:anim calcmode="lin" valueType="num">
                                      <p:cBhvr additive="base">
                                        <p:cTn id="19"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0819">
                                            <p:txEl>
                                              <p:pRg st="3" end="3"/>
                                            </p:txEl>
                                          </p:spTgt>
                                        </p:tgtEl>
                                        <p:attrNameLst>
                                          <p:attrName>style.visibility</p:attrName>
                                        </p:attrNameLst>
                                      </p:cBhvr>
                                      <p:to>
                                        <p:strVal val="visible"/>
                                      </p:to>
                                    </p:set>
                                    <p:anim calcmode="lin" valueType="num">
                                      <p:cBhvr additive="base">
                                        <p:cTn id="25"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a:t>
            </a:r>
          </a:p>
        </p:txBody>
      </p:sp>
      <p:sp>
        <p:nvSpPr>
          <p:cNvPr id="3" name="Content Placeholder 2"/>
          <p:cNvSpPr>
            <a:spLocks noGrp="1"/>
          </p:cNvSpPr>
          <p:nvPr>
            <p:ph idx="1"/>
          </p:nvPr>
        </p:nvSpPr>
        <p:spPr/>
        <p:txBody>
          <a:bodyPr>
            <a:normAutofit lnSpcReduction="10000"/>
          </a:bodyPr>
          <a:lstStyle/>
          <a:p>
            <a:r>
              <a:rPr lang="en-US" dirty="0"/>
              <a:t>There are many approaches to computing a minimum spanning tree. We could try to detect cycles and remove edges, but the two algorithms we will study build them from the bottom-up in a </a:t>
            </a:r>
            <a:r>
              <a:rPr lang="en-US" i="1" dirty="0"/>
              <a:t>greedy</a:t>
            </a:r>
            <a:r>
              <a:rPr lang="en-US" dirty="0"/>
              <a:t> fashion.</a:t>
            </a:r>
          </a:p>
          <a:p>
            <a:r>
              <a:rPr lang="en-US" b="1" dirty="0" err="1"/>
              <a:t>Kruskal’s</a:t>
            </a:r>
            <a:r>
              <a:rPr lang="en-US" b="1" dirty="0"/>
              <a:t> Algorithm – </a:t>
            </a:r>
            <a:r>
              <a:rPr lang="en-US" b="1" i="1" dirty="0"/>
              <a:t>starts with a forest of single node trees</a:t>
            </a:r>
            <a:r>
              <a:rPr lang="en-US" dirty="0"/>
              <a:t> and then adds the edge with the minimum weight to connect two components.</a:t>
            </a:r>
          </a:p>
          <a:p>
            <a:r>
              <a:rPr lang="en-US" b="1" dirty="0"/>
              <a:t>Prim’s Algorithm – </a:t>
            </a:r>
            <a:r>
              <a:rPr lang="en-US" b="1" i="1" dirty="0"/>
              <a:t>starts with a single vertex </a:t>
            </a:r>
            <a:r>
              <a:rPr lang="en-US" dirty="0"/>
              <a:t>and then adds the minimum edge to extend the spanning tree.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sz="3600" dirty="0" err="1"/>
              <a:t>Kruskal’s</a:t>
            </a:r>
            <a:r>
              <a:rPr lang="en-US" sz="3600" dirty="0"/>
              <a:t> Algorithm</a:t>
            </a:r>
          </a:p>
        </p:txBody>
      </p:sp>
      <p:sp>
        <p:nvSpPr>
          <p:cNvPr id="6" name="Content Placeholder 5"/>
          <p:cNvSpPr>
            <a:spLocks noGrp="1"/>
          </p:cNvSpPr>
          <p:nvPr>
            <p:ph idx="1"/>
          </p:nvPr>
        </p:nvSpPr>
        <p:spPr/>
        <p:txBody>
          <a:bodyPr>
            <a:normAutofit/>
          </a:bodyPr>
          <a:lstStyle/>
          <a:p>
            <a:pPr>
              <a:spcBef>
                <a:spcPct val="50000"/>
              </a:spcBef>
            </a:pPr>
            <a:r>
              <a:rPr lang="en-US" sz="2400" dirty="0"/>
              <a:t>Greedy algorithm to choose the edges as follows.</a:t>
            </a:r>
          </a:p>
        </p:txBody>
      </p:sp>
      <p:graphicFrame>
        <p:nvGraphicFramePr>
          <p:cNvPr id="7" name="Table 6"/>
          <p:cNvGraphicFramePr>
            <a:graphicFrameLocks noGrp="1"/>
          </p:cNvGraphicFramePr>
          <p:nvPr/>
        </p:nvGraphicFramePr>
        <p:xfrm>
          <a:off x="609600" y="2362200"/>
          <a:ext cx="7772400" cy="3352799"/>
        </p:xfrm>
        <a:graphic>
          <a:graphicData uri="http://schemas.openxmlformats.org/drawingml/2006/table">
            <a:tbl>
              <a:tblPr firstRow="1" bandRow="1">
                <a:tableStyleId>{5C22544A-7EE6-4342-B048-85BDC9FD1C3A}</a:tableStyleId>
              </a:tblPr>
              <a:tblGrid>
                <a:gridCol w="1165860">
                  <a:extLst>
                    <a:ext uri="{9D8B030D-6E8A-4147-A177-3AD203B41FA5}">
                      <a16:colId xmlns:a16="http://schemas.microsoft.com/office/drawing/2014/main" val="20000"/>
                    </a:ext>
                  </a:extLst>
                </a:gridCol>
                <a:gridCol w="6606540">
                  <a:extLst>
                    <a:ext uri="{9D8B030D-6E8A-4147-A177-3AD203B41FA5}">
                      <a16:colId xmlns:a16="http://schemas.microsoft.com/office/drawing/2014/main" val="20001"/>
                    </a:ext>
                  </a:extLst>
                </a:gridCol>
              </a:tblGrid>
              <a:tr h="574197">
                <a:tc>
                  <a:txBody>
                    <a:bodyPr/>
                    <a:lstStyle/>
                    <a:p>
                      <a:r>
                        <a:rPr lang="en-US" dirty="0">
                          <a:solidFill>
                            <a:schemeClr val="tx1"/>
                          </a:solidFill>
                        </a:rPr>
                        <a:t>Step 1</a:t>
                      </a:r>
                    </a:p>
                  </a:txBody>
                  <a:tcPr/>
                </a:tc>
                <a:tc>
                  <a:txBody>
                    <a:bodyPr/>
                    <a:lstStyle/>
                    <a:p>
                      <a:pPr>
                        <a:spcBef>
                          <a:spcPct val="50000"/>
                        </a:spcBef>
                        <a:buNone/>
                      </a:pPr>
                      <a:r>
                        <a:rPr lang="en-US" sz="1800" dirty="0">
                          <a:solidFill>
                            <a:schemeClr val="tx1"/>
                          </a:solidFill>
                        </a:rPr>
                        <a:t>First edge: choose any edge with the minimum weight.</a:t>
                      </a:r>
                    </a:p>
                  </a:txBody>
                  <a:tcPr/>
                </a:tc>
                <a:extLst>
                  <a:ext uri="{0D108BD9-81ED-4DB2-BD59-A6C34878D82A}">
                    <a16:rowId xmlns:a16="http://schemas.microsoft.com/office/drawing/2014/main" val="10000"/>
                  </a:ext>
                </a:extLst>
              </a:tr>
              <a:tr h="106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Step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Next edge: choose any edge with minimum weight from </a:t>
                      </a:r>
                      <a:r>
                        <a:rPr lang="en-US" sz="1800" b="1" i="1" dirty="0"/>
                        <a:t>those not yet selected</a:t>
                      </a:r>
                      <a:r>
                        <a:rPr lang="en-US" sz="1800" b="1" dirty="0"/>
                        <a:t>.  (The </a:t>
                      </a:r>
                      <a:r>
                        <a:rPr lang="en-US" sz="1800" b="1" dirty="0" err="1"/>
                        <a:t>subgraph</a:t>
                      </a:r>
                      <a:r>
                        <a:rPr lang="en-US" sz="1800" b="1" dirty="0"/>
                        <a:t> can look disconnected at this stage.)</a:t>
                      </a:r>
                      <a:endParaRPr lang="en-US" b="1" dirty="0"/>
                    </a:p>
                  </a:txBody>
                  <a:tcPr/>
                </a:tc>
                <a:extLst>
                  <a:ext uri="{0D108BD9-81ED-4DB2-BD59-A6C34878D82A}">
                    <a16:rowId xmlns:a16="http://schemas.microsoft.com/office/drawing/2014/main" val="10001"/>
                  </a:ext>
                </a:extLst>
              </a:tr>
              <a:tr h="106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Step 3</a:t>
                      </a:r>
                    </a:p>
                  </a:txBody>
                  <a:tcPr/>
                </a:tc>
                <a:tc>
                  <a:txBody>
                    <a:bodyPr/>
                    <a:lstStyle/>
                    <a:p>
                      <a:r>
                        <a:rPr lang="en-US" b="1" dirty="0"/>
                        <a:t>Continue to choose edges of minimum weight from those not yet selected, </a:t>
                      </a:r>
                      <a:r>
                        <a:rPr lang="en-US" b="1" dirty="0">
                          <a:solidFill>
                            <a:schemeClr val="accent6"/>
                          </a:solidFill>
                        </a:rPr>
                        <a:t>except </a:t>
                      </a:r>
                      <a:r>
                        <a:rPr lang="en-US" b="1" i="1" dirty="0">
                          <a:solidFill>
                            <a:schemeClr val="accent6"/>
                          </a:solidFill>
                        </a:rPr>
                        <a:t>do not select any edge that creates a cycle</a:t>
                      </a:r>
                      <a:r>
                        <a:rPr lang="en-US" b="1" dirty="0">
                          <a:solidFill>
                            <a:schemeClr val="accent6"/>
                          </a:solidFill>
                        </a:rPr>
                        <a:t> in the </a:t>
                      </a:r>
                      <a:r>
                        <a:rPr lang="en-US" b="1" dirty="0" err="1">
                          <a:solidFill>
                            <a:schemeClr val="accent6"/>
                          </a:solidFill>
                        </a:rPr>
                        <a:t>subgraph</a:t>
                      </a:r>
                      <a:r>
                        <a:rPr lang="en-US" b="1" dirty="0">
                          <a:solidFill>
                            <a:schemeClr val="accent6"/>
                          </a:solidFill>
                        </a:rPr>
                        <a:t>.</a:t>
                      </a:r>
                    </a:p>
                  </a:txBody>
                  <a:tcPr/>
                </a:tc>
                <a:extLst>
                  <a:ext uri="{0D108BD9-81ED-4DB2-BD59-A6C34878D82A}">
                    <a16:rowId xmlns:a16="http://schemas.microsoft.com/office/drawing/2014/main" val="10002"/>
                  </a:ext>
                </a:extLst>
              </a:tr>
              <a:tr h="645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Step 4</a:t>
                      </a:r>
                    </a:p>
                  </a:txBody>
                  <a:tcPr/>
                </a:tc>
                <a:tc>
                  <a:txBody>
                    <a:bodyPr/>
                    <a:lstStyle/>
                    <a:p>
                      <a:r>
                        <a:rPr lang="en-US" b="1" dirty="0"/>
                        <a:t>Repeat step 3 until the </a:t>
                      </a:r>
                      <a:r>
                        <a:rPr lang="en-US" b="1" dirty="0" err="1"/>
                        <a:t>subgraph</a:t>
                      </a:r>
                      <a:r>
                        <a:rPr lang="en-US" b="1" dirty="0"/>
                        <a:t> connects all vertices of the original graph.</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ooter Placeholder 161">
            <a:extLst>
              <a:ext uri="{FF2B5EF4-FFF2-40B4-BE49-F238E27FC236}">
                <a16:creationId xmlns:a16="http://schemas.microsoft.com/office/drawing/2014/main" id="{4A60C02E-DAB1-413A-A596-21779873BA77}"/>
              </a:ext>
            </a:extLst>
          </p:cNvPr>
          <p:cNvSpPr>
            <a:spLocks noGrp="1"/>
          </p:cNvSpPr>
          <p:nvPr>
            <p:ph type="ftr" sz="quarter" idx="11"/>
          </p:nvPr>
        </p:nvSpPr>
        <p:spPr/>
        <p:txBody>
          <a:bodyPr/>
          <a:lstStyle/>
          <a:p>
            <a:r>
              <a:rPr lang="en-US" altLang="en-US"/>
              <a:t>Minimum Spanning Trees</a:t>
            </a:r>
          </a:p>
        </p:txBody>
      </p:sp>
      <p:sp>
        <p:nvSpPr>
          <p:cNvPr id="163" name="Slide Number Placeholder 162">
            <a:extLst>
              <a:ext uri="{FF2B5EF4-FFF2-40B4-BE49-F238E27FC236}">
                <a16:creationId xmlns:a16="http://schemas.microsoft.com/office/drawing/2014/main" id="{5AF49A69-A9BE-4286-BCF0-6F337BEABC85}"/>
              </a:ext>
            </a:extLst>
          </p:cNvPr>
          <p:cNvSpPr>
            <a:spLocks noGrp="1"/>
          </p:cNvSpPr>
          <p:nvPr>
            <p:ph type="sldNum" sz="quarter" idx="12"/>
          </p:nvPr>
        </p:nvSpPr>
        <p:spPr/>
        <p:txBody>
          <a:bodyPr/>
          <a:lstStyle/>
          <a:p>
            <a:fld id="{3A8C82F7-C9B5-4CE4-BD6B-C593AB62160F}" type="slidenum">
              <a:rPr lang="en-US" altLang="en-US"/>
              <a:pPr/>
              <a:t>72</a:t>
            </a:fld>
            <a:endParaRPr lang="en-US" altLang="en-US"/>
          </a:p>
        </p:txBody>
      </p:sp>
      <p:sp>
        <p:nvSpPr>
          <p:cNvPr id="242690" name="Rectangle 2">
            <a:extLst>
              <a:ext uri="{FF2B5EF4-FFF2-40B4-BE49-F238E27FC236}">
                <a16:creationId xmlns:a16="http://schemas.microsoft.com/office/drawing/2014/main" id="{5C0E9CB6-C4D1-4D7B-AAC7-E68AE5300BA6}"/>
              </a:ext>
            </a:extLst>
          </p:cNvPr>
          <p:cNvSpPr>
            <a:spLocks noGrp="1" noChangeArrowheads="1"/>
          </p:cNvSpPr>
          <p:nvPr>
            <p:ph type="title"/>
          </p:nvPr>
        </p:nvSpPr>
        <p:spPr>
          <a:xfrm>
            <a:off x="609600" y="0"/>
            <a:ext cx="3390900" cy="1447800"/>
          </a:xfrm>
        </p:spPr>
        <p:txBody>
          <a:bodyPr/>
          <a:lstStyle/>
          <a:p>
            <a:r>
              <a:rPr lang="en-US" altLang="en-US"/>
              <a:t>Kruskal Example</a:t>
            </a:r>
          </a:p>
        </p:txBody>
      </p:sp>
      <p:sp>
        <p:nvSpPr>
          <p:cNvPr id="242692" name="Freeform 4">
            <a:extLst>
              <a:ext uri="{FF2B5EF4-FFF2-40B4-BE49-F238E27FC236}">
                <a16:creationId xmlns:a16="http://schemas.microsoft.com/office/drawing/2014/main" id="{77C0576A-80F0-4E53-94B1-83DCAE4A6910}"/>
              </a:ext>
            </a:extLst>
          </p:cNvPr>
          <p:cNvSpPr>
            <a:spLocks/>
          </p:cNvSpPr>
          <p:nvPr/>
        </p:nvSpPr>
        <p:spPr bwMode="auto">
          <a:xfrm>
            <a:off x="682625" y="3197225"/>
            <a:ext cx="954088" cy="774700"/>
          </a:xfrm>
          <a:custGeom>
            <a:avLst/>
            <a:gdLst>
              <a:gd name="T0" fmla="*/ 552 w 601"/>
              <a:gd name="T1" fmla="*/ 368 h 488"/>
              <a:gd name="T2" fmla="*/ 593 w 601"/>
              <a:gd name="T3" fmla="*/ 280 h 488"/>
              <a:gd name="T4" fmla="*/ 601 w 601"/>
              <a:gd name="T5" fmla="*/ 176 h 488"/>
              <a:gd name="T6" fmla="*/ 561 w 601"/>
              <a:gd name="T7" fmla="*/ 80 h 488"/>
              <a:gd name="T8" fmla="*/ 528 w 601"/>
              <a:gd name="T9" fmla="*/ 40 h 488"/>
              <a:gd name="T10" fmla="*/ 488 w 601"/>
              <a:gd name="T11" fmla="*/ 24 h 488"/>
              <a:gd name="T12" fmla="*/ 352 w 601"/>
              <a:gd name="T13" fmla="*/ 0 h 488"/>
              <a:gd name="T14" fmla="*/ 200 w 601"/>
              <a:gd name="T15" fmla="*/ 16 h 488"/>
              <a:gd name="T16" fmla="*/ 136 w 601"/>
              <a:gd name="T17" fmla="*/ 40 h 488"/>
              <a:gd name="T18" fmla="*/ 72 w 601"/>
              <a:gd name="T19" fmla="*/ 80 h 488"/>
              <a:gd name="T20" fmla="*/ 32 w 601"/>
              <a:gd name="T21" fmla="*/ 136 h 488"/>
              <a:gd name="T22" fmla="*/ 0 w 601"/>
              <a:gd name="T23" fmla="*/ 208 h 488"/>
              <a:gd name="T24" fmla="*/ 0 w 601"/>
              <a:gd name="T25" fmla="*/ 280 h 488"/>
              <a:gd name="T26" fmla="*/ 24 w 601"/>
              <a:gd name="T27" fmla="*/ 344 h 488"/>
              <a:gd name="T28" fmla="*/ 64 w 601"/>
              <a:gd name="T29" fmla="*/ 400 h 488"/>
              <a:gd name="T30" fmla="*/ 120 w 601"/>
              <a:gd name="T31" fmla="*/ 440 h 488"/>
              <a:gd name="T32" fmla="*/ 256 w 601"/>
              <a:gd name="T33" fmla="*/ 488 h 488"/>
              <a:gd name="T34" fmla="*/ 384 w 601"/>
              <a:gd name="T35" fmla="*/ 488 h 488"/>
              <a:gd name="T36" fmla="*/ 472 w 601"/>
              <a:gd name="T37" fmla="*/ 432 h 488"/>
              <a:gd name="T38" fmla="*/ 552 w 601"/>
              <a:gd name="T39" fmla="*/ 36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1" h="488">
                <a:moveTo>
                  <a:pt x="552" y="368"/>
                </a:moveTo>
                <a:lnTo>
                  <a:pt x="593" y="280"/>
                </a:lnTo>
                <a:lnTo>
                  <a:pt x="601" y="176"/>
                </a:lnTo>
                <a:lnTo>
                  <a:pt x="561"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3" name="Freeform 5">
            <a:extLst>
              <a:ext uri="{FF2B5EF4-FFF2-40B4-BE49-F238E27FC236}">
                <a16:creationId xmlns:a16="http://schemas.microsoft.com/office/drawing/2014/main" id="{165D51A8-80DE-4432-BF77-3A0D7C42511A}"/>
              </a:ext>
            </a:extLst>
          </p:cNvPr>
          <p:cNvSpPr>
            <a:spLocks/>
          </p:cNvSpPr>
          <p:nvPr/>
        </p:nvSpPr>
        <p:spPr bwMode="auto">
          <a:xfrm>
            <a:off x="796925" y="4519613"/>
            <a:ext cx="954088" cy="762000"/>
          </a:xfrm>
          <a:custGeom>
            <a:avLst/>
            <a:gdLst>
              <a:gd name="T0" fmla="*/ 553 w 601"/>
              <a:gd name="T1" fmla="*/ 360 h 480"/>
              <a:gd name="T2" fmla="*/ 593 w 601"/>
              <a:gd name="T3" fmla="*/ 272 h 480"/>
              <a:gd name="T4" fmla="*/ 601 w 601"/>
              <a:gd name="T5" fmla="*/ 168 h 480"/>
              <a:gd name="T6" fmla="*/ 561 w 601"/>
              <a:gd name="T7" fmla="*/ 72 h 480"/>
              <a:gd name="T8" fmla="*/ 529 w 601"/>
              <a:gd name="T9" fmla="*/ 40 h 480"/>
              <a:gd name="T10" fmla="*/ 489 w 601"/>
              <a:gd name="T11" fmla="*/ 16 h 480"/>
              <a:gd name="T12" fmla="*/ 352 w 601"/>
              <a:gd name="T13" fmla="*/ 0 h 480"/>
              <a:gd name="T14" fmla="*/ 200 w 601"/>
              <a:gd name="T15" fmla="*/ 16 h 480"/>
              <a:gd name="T16" fmla="*/ 136 w 601"/>
              <a:gd name="T17" fmla="*/ 40 h 480"/>
              <a:gd name="T18" fmla="*/ 72 w 601"/>
              <a:gd name="T19" fmla="*/ 72 h 480"/>
              <a:gd name="T20" fmla="*/ 32 w 601"/>
              <a:gd name="T21" fmla="*/ 128 h 480"/>
              <a:gd name="T22" fmla="*/ 0 w 601"/>
              <a:gd name="T23" fmla="*/ 200 h 480"/>
              <a:gd name="T24" fmla="*/ 0 w 601"/>
              <a:gd name="T25" fmla="*/ 272 h 480"/>
              <a:gd name="T26" fmla="*/ 24 w 601"/>
              <a:gd name="T27" fmla="*/ 336 h 480"/>
              <a:gd name="T28" fmla="*/ 64 w 601"/>
              <a:gd name="T29" fmla="*/ 392 h 480"/>
              <a:gd name="T30" fmla="*/ 120 w 601"/>
              <a:gd name="T31" fmla="*/ 432 h 480"/>
              <a:gd name="T32" fmla="*/ 256 w 601"/>
              <a:gd name="T33" fmla="*/ 480 h 480"/>
              <a:gd name="T34" fmla="*/ 384 w 601"/>
              <a:gd name="T35" fmla="*/ 472 h 480"/>
              <a:gd name="T36" fmla="*/ 472 w 601"/>
              <a:gd name="T37" fmla="*/ 424 h 480"/>
              <a:gd name="T38" fmla="*/ 553 w 601"/>
              <a:gd name="T39" fmla="*/ 36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1" h="480">
                <a:moveTo>
                  <a:pt x="553" y="360"/>
                </a:moveTo>
                <a:lnTo>
                  <a:pt x="593" y="272"/>
                </a:lnTo>
                <a:lnTo>
                  <a:pt x="601" y="168"/>
                </a:lnTo>
                <a:lnTo>
                  <a:pt x="561" y="72"/>
                </a:lnTo>
                <a:lnTo>
                  <a:pt x="529" y="40"/>
                </a:lnTo>
                <a:lnTo>
                  <a:pt x="489" y="16"/>
                </a:lnTo>
                <a:lnTo>
                  <a:pt x="352" y="0"/>
                </a:lnTo>
                <a:lnTo>
                  <a:pt x="200" y="16"/>
                </a:lnTo>
                <a:lnTo>
                  <a:pt x="136" y="40"/>
                </a:lnTo>
                <a:lnTo>
                  <a:pt x="72" y="72"/>
                </a:lnTo>
                <a:lnTo>
                  <a:pt x="32" y="128"/>
                </a:lnTo>
                <a:lnTo>
                  <a:pt x="0" y="200"/>
                </a:lnTo>
                <a:lnTo>
                  <a:pt x="0" y="272"/>
                </a:lnTo>
                <a:lnTo>
                  <a:pt x="24" y="336"/>
                </a:lnTo>
                <a:lnTo>
                  <a:pt x="64" y="392"/>
                </a:lnTo>
                <a:lnTo>
                  <a:pt x="120" y="432"/>
                </a:lnTo>
                <a:lnTo>
                  <a:pt x="256" y="480"/>
                </a:lnTo>
                <a:lnTo>
                  <a:pt x="384" y="472"/>
                </a:lnTo>
                <a:lnTo>
                  <a:pt x="472" y="424"/>
                </a:lnTo>
                <a:lnTo>
                  <a:pt x="553" y="36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4" name="Freeform 6">
            <a:extLst>
              <a:ext uri="{FF2B5EF4-FFF2-40B4-BE49-F238E27FC236}">
                <a16:creationId xmlns:a16="http://schemas.microsoft.com/office/drawing/2014/main" id="{9D897A03-1FAC-44F8-83D6-FCC0CD90F9B6}"/>
              </a:ext>
            </a:extLst>
          </p:cNvPr>
          <p:cNvSpPr>
            <a:spLocks/>
          </p:cNvSpPr>
          <p:nvPr/>
        </p:nvSpPr>
        <p:spPr bwMode="auto">
          <a:xfrm>
            <a:off x="3810000" y="1938338"/>
            <a:ext cx="939800" cy="776287"/>
          </a:xfrm>
          <a:custGeom>
            <a:avLst/>
            <a:gdLst>
              <a:gd name="T0" fmla="*/ 552 w 592"/>
              <a:gd name="T1" fmla="*/ 368 h 489"/>
              <a:gd name="T2" fmla="*/ 592 w 592"/>
              <a:gd name="T3" fmla="*/ 280 h 489"/>
              <a:gd name="T4" fmla="*/ 592 w 592"/>
              <a:gd name="T5" fmla="*/ 176 h 489"/>
              <a:gd name="T6" fmla="*/ 560 w 592"/>
              <a:gd name="T7" fmla="*/ 80 h 489"/>
              <a:gd name="T8" fmla="*/ 528 w 592"/>
              <a:gd name="T9" fmla="*/ 40 h 489"/>
              <a:gd name="T10" fmla="*/ 488 w 592"/>
              <a:gd name="T11" fmla="*/ 24 h 489"/>
              <a:gd name="T12" fmla="*/ 352 w 592"/>
              <a:gd name="T13" fmla="*/ 0 h 489"/>
              <a:gd name="T14" fmla="*/ 200 w 592"/>
              <a:gd name="T15" fmla="*/ 16 h 489"/>
              <a:gd name="T16" fmla="*/ 136 w 592"/>
              <a:gd name="T17" fmla="*/ 40 h 489"/>
              <a:gd name="T18" fmla="*/ 72 w 592"/>
              <a:gd name="T19" fmla="*/ 80 h 489"/>
              <a:gd name="T20" fmla="*/ 32 w 592"/>
              <a:gd name="T21" fmla="*/ 136 h 489"/>
              <a:gd name="T22" fmla="*/ 0 w 592"/>
              <a:gd name="T23" fmla="*/ 208 h 489"/>
              <a:gd name="T24" fmla="*/ 0 w 592"/>
              <a:gd name="T25" fmla="*/ 280 h 489"/>
              <a:gd name="T26" fmla="*/ 24 w 592"/>
              <a:gd name="T27" fmla="*/ 344 h 489"/>
              <a:gd name="T28" fmla="*/ 64 w 592"/>
              <a:gd name="T29" fmla="*/ 400 h 489"/>
              <a:gd name="T30" fmla="*/ 120 w 592"/>
              <a:gd name="T31" fmla="*/ 441 h 489"/>
              <a:gd name="T32" fmla="*/ 256 w 592"/>
              <a:gd name="T33" fmla="*/ 489 h 489"/>
              <a:gd name="T34" fmla="*/ 384 w 592"/>
              <a:gd name="T35" fmla="*/ 489 h 489"/>
              <a:gd name="T36" fmla="*/ 472 w 592"/>
              <a:gd name="T37" fmla="*/ 433 h 489"/>
              <a:gd name="T38" fmla="*/ 552 w 592"/>
              <a:gd name="T39" fmla="*/ 36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2" h="489">
                <a:moveTo>
                  <a:pt x="552" y="368"/>
                </a:moveTo>
                <a:lnTo>
                  <a:pt x="592" y="280"/>
                </a:lnTo>
                <a:lnTo>
                  <a:pt x="592"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1"/>
                </a:lnTo>
                <a:lnTo>
                  <a:pt x="256" y="489"/>
                </a:lnTo>
                <a:lnTo>
                  <a:pt x="384" y="489"/>
                </a:lnTo>
                <a:lnTo>
                  <a:pt x="472" y="433"/>
                </a:lnTo>
                <a:lnTo>
                  <a:pt x="552" y="36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5" name="Freeform 7">
            <a:extLst>
              <a:ext uri="{FF2B5EF4-FFF2-40B4-BE49-F238E27FC236}">
                <a16:creationId xmlns:a16="http://schemas.microsoft.com/office/drawing/2014/main" id="{E8897C0D-EE27-4491-9343-BD2DC0AB5529}"/>
              </a:ext>
            </a:extLst>
          </p:cNvPr>
          <p:cNvSpPr>
            <a:spLocks/>
          </p:cNvSpPr>
          <p:nvPr/>
        </p:nvSpPr>
        <p:spPr bwMode="auto">
          <a:xfrm>
            <a:off x="2970213" y="4225925"/>
            <a:ext cx="954087" cy="776288"/>
          </a:xfrm>
          <a:custGeom>
            <a:avLst/>
            <a:gdLst>
              <a:gd name="T0" fmla="*/ 553 w 601"/>
              <a:gd name="T1" fmla="*/ 369 h 489"/>
              <a:gd name="T2" fmla="*/ 593 w 601"/>
              <a:gd name="T3" fmla="*/ 281 h 489"/>
              <a:gd name="T4" fmla="*/ 601 w 601"/>
              <a:gd name="T5" fmla="*/ 177 h 489"/>
              <a:gd name="T6" fmla="*/ 561 w 601"/>
              <a:gd name="T7" fmla="*/ 81 h 489"/>
              <a:gd name="T8" fmla="*/ 529 w 601"/>
              <a:gd name="T9" fmla="*/ 41 h 489"/>
              <a:gd name="T10" fmla="*/ 489 w 601"/>
              <a:gd name="T11" fmla="*/ 24 h 489"/>
              <a:gd name="T12" fmla="*/ 352 w 601"/>
              <a:gd name="T13" fmla="*/ 0 h 489"/>
              <a:gd name="T14" fmla="*/ 200 w 601"/>
              <a:gd name="T15" fmla="*/ 16 h 489"/>
              <a:gd name="T16" fmla="*/ 136 w 601"/>
              <a:gd name="T17" fmla="*/ 41 h 489"/>
              <a:gd name="T18" fmla="*/ 72 w 601"/>
              <a:gd name="T19" fmla="*/ 81 h 489"/>
              <a:gd name="T20" fmla="*/ 32 w 601"/>
              <a:gd name="T21" fmla="*/ 137 h 489"/>
              <a:gd name="T22" fmla="*/ 0 w 601"/>
              <a:gd name="T23" fmla="*/ 209 h 489"/>
              <a:gd name="T24" fmla="*/ 0 w 601"/>
              <a:gd name="T25" fmla="*/ 281 h 489"/>
              <a:gd name="T26" fmla="*/ 24 w 601"/>
              <a:gd name="T27" fmla="*/ 345 h 489"/>
              <a:gd name="T28" fmla="*/ 64 w 601"/>
              <a:gd name="T29" fmla="*/ 401 h 489"/>
              <a:gd name="T30" fmla="*/ 120 w 601"/>
              <a:gd name="T31" fmla="*/ 441 h 489"/>
              <a:gd name="T32" fmla="*/ 256 w 601"/>
              <a:gd name="T33" fmla="*/ 489 h 489"/>
              <a:gd name="T34" fmla="*/ 385 w 601"/>
              <a:gd name="T35" fmla="*/ 489 h 489"/>
              <a:gd name="T36" fmla="*/ 473 w 601"/>
              <a:gd name="T37" fmla="*/ 433 h 489"/>
              <a:gd name="T38" fmla="*/ 553 w 601"/>
              <a:gd name="T39" fmla="*/ 36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1" h="489">
                <a:moveTo>
                  <a:pt x="553" y="369"/>
                </a:moveTo>
                <a:lnTo>
                  <a:pt x="593" y="281"/>
                </a:lnTo>
                <a:lnTo>
                  <a:pt x="601" y="177"/>
                </a:lnTo>
                <a:lnTo>
                  <a:pt x="561" y="81"/>
                </a:lnTo>
                <a:lnTo>
                  <a:pt x="529" y="41"/>
                </a:lnTo>
                <a:lnTo>
                  <a:pt x="489" y="24"/>
                </a:lnTo>
                <a:lnTo>
                  <a:pt x="352" y="0"/>
                </a:lnTo>
                <a:lnTo>
                  <a:pt x="200" y="16"/>
                </a:lnTo>
                <a:lnTo>
                  <a:pt x="136" y="41"/>
                </a:lnTo>
                <a:lnTo>
                  <a:pt x="72" y="81"/>
                </a:lnTo>
                <a:lnTo>
                  <a:pt x="32" y="137"/>
                </a:lnTo>
                <a:lnTo>
                  <a:pt x="0" y="209"/>
                </a:lnTo>
                <a:lnTo>
                  <a:pt x="0" y="281"/>
                </a:lnTo>
                <a:lnTo>
                  <a:pt x="24" y="345"/>
                </a:lnTo>
                <a:lnTo>
                  <a:pt x="64" y="401"/>
                </a:lnTo>
                <a:lnTo>
                  <a:pt x="120" y="441"/>
                </a:lnTo>
                <a:lnTo>
                  <a:pt x="256" y="489"/>
                </a:lnTo>
                <a:lnTo>
                  <a:pt x="385" y="489"/>
                </a:lnTo>
                <a:lnTo>
                  <a:pt x="473" y="433"/>
                </a:lnTo>
                <a:lnTo>
                  <a:pt x="553" y="36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6" name="Freeform 8">
            <a:extLst>
              <a:ext uri="{FF2B5EF4-FFF2-40B4-BE49-F238E27FC236}">
                <a16:creationId xmlns:a16="http://schemas.microsoft.com/office/drawing/2014/main" id="{469FC47C-A09A-4BAD-99E3-6A64C62E0D7D}"/>
              </a:ext>
            </a:extLst>
          </p:cNvPr>
          <p:cNvSpPr>
            <a:spLocks/>
          </p:cNvSpPr>
          <p:nvPr/>
        </p:nvSpPr>
        <p:spPr bwMode="auto">
          <a:xfrm>
            <a:off x="6516688" y="985838"/>
            <a:ext cx="952500" cy="647700"/>
          </a:xfrm>
          <a:custGeom>
            <a:avLst/>
            <a:gdLst>
              <a:gd name="T0" fmla="*/ 552 w 600"/>
              <a:gd name="T1" fmla="*/ 304 h 408"/>
              <a:gd name="T2" fmla="*/ 592 w 600"/>
              <a:gd name="T3" fmla="*/ 232 h 408"/>
              <a:gd name="T4" fmla="*/ 600 w 600"/>
              <a:gd name="T5" fmla="*/ 136 h 408"/>
              <a:gd name="T6" fmla="*/ 560 w 600"/>
              <a:gd name="T7" fmla="*/ 56 h 408"/>
              <a:gd name="T8" fmla="*/ 528 w 600"/>
              <a:gd name="T9" fmla="*/ 32 h 408"/>
              <a:gd name="T10" fmla="*/ 488 w 600"/>
              <a:gd name="T11" fmla="*/ 16 h 408"/>
              <a:gd name="T12" fmla="*/ 352 w 600"/>
              <a:gd name="T13" fmla="*/ 0 h 408"/>
              <a:gd name="T14" fmla="*/ 200 w 600"/>
              <a:gd name="T15" fmla="*/ 8 h 408"/>
              <a:gd name="T16" fmla="*/ 136 w 600"/>
              <a:gd name="T17" fmla="*/ 32 h 408"/>
              <a:gd name="T18" fmla="*/ 72 w 600"/>
              <a:gd name="T19" fmla="*/ 64 h 408"/>
              <a:gd name="T20" fmla="*/ 32 w 600"/>
              <a:gd name="T21" fmla="*/ 112 h 408"/>
              <a:gd name="T22" fmla="*/ 0 w 600"/>
              <a:gd name="T23" fmla="*/ 168 h 408"/>
              <a:gd name="T24" fmla="*/ 0 w 600"/>
              <a:gd name="T25" fmla="*/ 232 h 408"/>
              <a:gd name="T26" fmla="*/ 24 w 600"/>
              <a:gd name="T27" fmla="*/ 280 h 408"/>
              <a:gd name="T28" fmla="*/ 64 w 600"/>
              <a:gd name="T29" fmla="*/ 328 h 408"/>
              <a:gd name="T30" fmla="*/ 120 w 600"/>
              <a:gd name="T31" fmla="*/ 368 h 408"/>
              <a:gd name="T32" fmla="*/ 256 w 600"/>
              <a:gd name="T33" fmla="*/ 408 h 408"/>
              <a:gd name="T34" fmla="*/ 384 w 600"/>
              <a:gd name="T35" fmla="*/ 400 h 408"/>
              <a:gd name="T36" fmla="*/ 472 w 600"/>
              <a:gd name="T37" fmla="*/ 360 h 408"/>
              <a:gd name="T38" fmla="*/ 552 w 600"/>
              <a:gd name="T39" fmla="*/ 30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0" h="408">
                <a:moveTo>
                  <a:pt x="552" y="304"/>
                </a:moveTo>
                <a:lnTo>
                  <a:pt x="592" y="232"/>
                </a:lnTo>
                <a:lnTo>
                  <a:pt x="600" y="136"/>
                </a:lnTo>
                <a:lnTo>
                  <a:pt x="560" y="56"/>
                </a:lnTo>
                <a:lnTo>
                  <a:pt x="528" y="32"/>
                </a:lnTo>
                <a:lnTo>
                  <a:pt x="488" y="16"/>
                </a:lnTo>
                <a:lnTo>
                  <a:pt x="352" y="0"/>
                </a:lnTo>
                <a:lnTo>
                  <a:pt x="200" y="8"/>
                </a:lnTo>
                <a:lnTo>
                  <a:pt x="136" y="32"/>
                </a:lnTo>
                <a:lnTo>
                  <a:pt x="72" y="64"/>
                </a:lnTo>
                <a:lnTo>
                  <a:pt x="32" y="112"/>
                </a:lnTo>
                <a:lnTo>
                  <a:pt x="0" y="168"/>
                </a:lnTo>
                <a:lnTo>
                  <a:pt x="0" y="232"/>
                </a:lnTo>
                <a:lnTo>
                  <a:pt x="24" y="280"/>
                </a:lnTo>
                <a:lnTo>
                  <a:pt x="64" y="328"/>
                </a:lnTo>
                <a:lnTo>
                  <a:pt x="120" y="368"/>
                </a:lnTo>
                <a:lnTo>
                  <a:pt x="256" y="408"/>
                </a:lnTo>
                <a:lnTo>
                  <a:pt x="384" y="400"/>
                </a:lnTo>
                <a:lnTo>
                  <a:pt x="472" y="360"/>
                </a:lnTo>
                <a:lnTo>
                  <a:pt x="552" y="30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7" name="Freeform 9">
            <a:extLst>
              <a:ext uri="{FF2B5EF4-FFF2-40B4-BE49-F238E27FC236}">
                <a16:creationId xmlns:a16="http://schemas.microsoft.com/office/drawing/2014/main" id="{B16A4F0F-C385-4230-9DA8-FC31052D8EFD}"/>
              </a:ext>
            </a:extLst>
          </p:cNvPr>
          <p:cNvSpPr>
            <a:spLocks/>
          </p:cNvSpPr>
          <p:nvPr/>
        </p:nvSpPr>
        <p:spPr bwMode="auto">
          <a:xfrm>
            <a:off x="6516688" y="1671638"/>
            <a:ext cx="952500" cy="698500"/>
          </a:xfrm>
          <a:custGeom>
            <a:avLst/>
            <a:gdLst>
              <a:gd name="T0" fmla="*/ 552 w 600"/>
              <a:gd name="T1" fmla="*/ 328 h 440"/>
              <a:gd name="T2" fmla="*/ 592 w 600"/>
              <a:gd name="T3" fmla="*/ 256 h 440"/>
              <a:gd name="T4" fmla="*/ 600 w 600"/>
              <a:gd name="T5" fmla="*/ 152 h 440"/>
              <a:gd name="T6" fmla="*/ 560 w 600"/>
              <a:gd name="T7" fmla="*/ 64 h 440"/>
              <a:gd name="T8" fmla="*/ 528 w 600"/>
              <a:gd name="T9" fmla="*/ 32 h 440"/>
              <a:gd name="T10" fmla="*/ 488 w 600"/>
              <a:gd name="T11" fmla="*/ 16 h 440"/>
              <a:gd name="T12" fmla="*/ 352 w 600"/>
              <a:gd name="T13" fmla="*/ 0 h 440"/>
              <a:gd name="T14" fmla="*/ 200 w 600"/>
              <a:gd name="T15" fmla="*/ 8 h 440"/>
              <a:gd name="T16" fmla="*/ 136 w 600"/>
              <a:gd name="T17" fmla="*/ 32 h 440"/>
              <a:gd name="T18" fmla="*/ 72 w 600"/>
              <a:gd name="T19" fmla="*/ 72 h 440"/>
              <a:gd name="T20" fmla="*/ 32 w 600"/>
              <a:gd name="T21" fmla="*/ 120 h 440"/>
              <a:gd name="T22" fmla="*/ 0 w 600"/>
              <a:gd name="T23" fmla="*/ 184 h 440"/>
              <a:gd name="T24" fmla="*/ 0 w 600"/>
              <a:gd name="T25" fmla="*/ 256 h 440"/>
              <a:gd name="T26" fmla="*/ 24 w 600"/>
              <a:gd name="T27" fmla="*/ 312 h 440"/>
              <a:gd name="T28" fmla="*/ 64 w 600"/>
              <a:gd name="T29" fmla="*/ 360 h 440"/>
              <a:gd name="T30" fmla="*/ 120 w 600"/>
              <a:gd name="T31" fmla="*/ 400 h 440"/>
              <a:gd name="T32" fmla="*/ 256 w 600"/>
              <a:gd name="T33" fmla="*/ 440 h 440"/>
              <a:gd name="T34" fmla="*/ 384 w 600"/>
              <a:gd name="T35" fmla="*/ 440 h 440"/>
              <a:gd name="T36" fmla="*/ 472 w 600"/>
              <a:gd name="T37" fmla="*/ 392 h 440"/>
              <a:gd name="T38" fmla="*/ 552 w 600"/>
              <a:gd name="T39" fmla="*/ 32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0" h="440">
                <a:moveTo>
                  <a:pt x="552" y="328"/>
                </a:moveTo>
                <a:lnTo>
                  <a:pt x="592" y="256"/>
                </a:lnTo>
                <a:lnTo>
                  <a:pt x="600" y="152"/>
                </a:lnTo>
                <a:lnTo>
                  <a:pt x="560" y="64"/>
                </a:lnTo>
                <a:lnTo>
                  <a:pt x="528" y="32"/>
                </a:lnTo>
                <a:lnTo>
                  <a:pt x="488" y="16"/>
                </a:lnTo>
                <a:lnTo>
                  <a:pt x="352" y="0"/>
                </a:lnTo>
                <a:lnTo>
                  <a:pt x="200" y="8"/>
                </a:lnTo>
                <a:lnTo>
                  <a:pt x="136" y="32"/>
                </a:lnTo>
                <a:lnTo>
                  <a:pt x="72" y="72"/>
                </a:lnTo>
                <a:lnTo>
                  <a:pt x="32" y="120"/>
                </a:lnTo>
                <a:lnTo>
                  <a:pt x="0" y="184"/>
                </a:lnTo>
                <a:lnTo>
                  <a:pt x="0" y="256"/>
                </a:lnTo>
                <a:lnTo>
                  <a:pt x="24" y="312"/>
                </a:lnTo>
                <a:lnTo>
                  <a:pt x="64" y="360"/>
                </a:lnTo>
                <a:lnTo>
                  <a:pt x="120" y="400"/>
                </a:lnTo>
                <a:lnTo>
                  <a:pt x="256" y="440"/>
                </a:lnTo>
                <a:lnTo>
                  <a:pt x="384" y="440"/>
                </a:lnTo>
                <a:lnTo>
                  <a:pt x="472" y="392"/>
                </a:lnTo>
                <a:lnTo>
                  <a:pt x="552" y="32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8" name="Freeform 10">
            <a:extLst>
              <a:ext uri="{FF2B5EF4-FFF2-40B4-BE49-F238E27FC236}">
                <a16:creationId xmlns:a16="http://schemas.microsoft.com/office/drawing/2014/main" id="{4D11B064-06A3-42AC-9071-DA08915CDA18}"/>
              </a:ext>
            </a:extLst>
          </p:cNvPr>
          <p:cNvSpPr>
            <a:spLocks/>
          </p:cNvSpPr>
          <p:nvPr/>
        </p:nvSpPr>
        <p:spPr bwMode="auto">
          <a:xfrm>
            <a:off x="5716588" y="2395538"/>
            <a:ext cx="952500" cy="776287"/>
          </a:xfrm>
          <a:custGeom>
            <a:avLst/>
            <a:gdLst>
              <a:gd name="T0" fmla="*/ 552 w 600"/>
              <a:gd name="T1" fmla="*/ 369 h 489"/>
              <a:gd name="T2" fmla="*/ 592 w 600"/>
              <a:gd name="T3" fmla="*/ 281 h 489"/>
              <a:gd name="T4" fmla="*/ 600 w 600"/>
              <a:gd name="T5" fmla="*/ 177 h 489"/>
              <a:gd name="T6" fmla="*/ 560 w 600"/>
              <a:gd name="T7" fmla="*/ 80 h 489"/>
              <a:gd name="T8" fmla="*/ 528 w 600"/>
              <a:gd name="T9" fmla="*/ 40 h 489"/>
              <a:gd name="T10" fmla="*/ 488 w 600"/>
              <a:gd name="T11" fmla="*/ 24 h 489"/>
              <a:gd name="T12" fmla="*/ 352 w 600"/>
              <a:gd name="T13" fmla="*/ 0 h 489"/>
              <a:gd name="T14" fmla="*/ 200 w 600"/>
              <a:gd name="T15" fmla="*/ 16 h 489"/>
              <a:gd name="T16" fmla="*/ 136 w 600"/>
              <a:gd name="T17" fmla="*/ 40 h 489"/>
              <a:gd name="T18" fmla="*/ 72 w 600"/>
              <a:gd name="T19" fmla="*/ 80 h 489"/>
              <a:gd name="T20" fmla="*/ 32 w 600"/>
              <a:gd name="T21" fmla="*/ 137 h 489"/>
              <a:gd name="T22" fmla="*/ 0 w 600"/>
              <a:gd name="T23" fmla="*/ 209 h 489"/>
              <a:gd name="T24" fmla="*/ 0 w 600"/>
              <a:gd name="T25" fmla="*/ 281 h 489"/>
              <a:gd name="T26" fmla="*/ 24 w 600"/>
              <a:gd name="T27" fmla="*/ 345 h 489"/>
              <a:gd name="T28" fmla="*/ 64 w 600"/>
              <a:gd name="T29" fmla="*/ 401 h 489"/>
              <a:gd name="T30" fmla="*/ 120 w 600"/>
              <a:gd name="T31" fmla="*/ 441 h 489"/>
              <a:gd name="T32" fmla="*/ 256 w 600"/>
              <a:gd name="T33" fmla="*/ 489 h 489"/>
              <a:gd name="T34" fmla="*/ 384 w 600"/>
              <a:gd name="T35" fmla="*/ 489 h 489"/>
              <a:gd name="T36" fmla="*/ 472 w 600"/>
              <a:gd name="T37" fmla="*/ 433 h 489"/>
              <a:gd name="T38" fmla="*/ 552 w 600"/>
              <a:gd name="T39" fmla="*/ 36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0" h="489">
                <a:moveTo>
                  <a:pt x="552" y="369"/>
                </a:moveTo>
                <a:lnTo>
                  <a:pt x="592" y="281"/>
                </a:lnTo>
                <a:lnTo>
                  <a:pt x="600" y="177"/>
                </a:lnTo>
                <a:lnTo>
                  <a:pt x="560" y="80"/>
                </a:lnTo>
                <a:lnTo>
                  <a:pt x="528" y="40"/>
                </a:lnTo>
                <a:lnTo>
                  <a:pt x="488" y="24"/>
                </a:lnTo>
                <a:lnTo>
                  <a:pt x="352" y="0"/>
                </a:lnTo>
                <a:lnTo>
                  <a:pt x="200" y="16"/>
                </a:lnTo>
                <a:lnTo>
                  <a:pt x="136" y="40"/>
                </a:lnTo>
                <a:lnTo>
                  <a:pt x="72" y="80"/>
                </a:lnTo>
                <a:lnTo>
                  <a:pt x="32" y="137"/>
                </a:lnTo>
                <a:lnTo>
                  <a:pt x="0" y="209"/>
                </a:lnTo>
                <a:lnTo>
                  <a:pt x="0" y="281"/>
                </a:lnTo>
                <a:lnTo>
                  <a:pt x="24" y="345"/>
                </a:lnTo>
                <a:lnTo>
                  <a:pt x="64" y="401"/>
                </a:lnTo>
                <a:lnTo>
                  <a:pt x="120" y="441"/>
                </a:lnTo>
                <a:lnTo>
                  <a:pt x="256" y="489"/>
                </a:lnTo>
                <a:lnTo>
                  <a:pt x="384" y="489"/>
                </a:lnTo>
                <a:lnTo>
                  <a:pt x="472" y="433"/>
                </a:lnTo>
                <a:lnTo>
                  <a:pt x="552" y="36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699" name="Freeform 11">
            <a:extLst>
              <a:ext uri="{FF2B5EF4-FFF2-40B4-BE49-F238E27FC236}">
                <a16:creationId xmlns:a16="http://schemas.microsoft.com/office/drawing/2014/main" id="{2D35CC88-E98B-4B15-BA8A-30655F064CDF}"/>
              </a:ext>
            </a:extLst>
          </p:cNvPr>
          <p:cNvSpPr>
            <a:spLocks/>
          </p:cNvSpPr>
          <p:nvPr/>
        </p:nvSpPr>
        <p:spPr bwMode="auto">
          <a:xfrm>
            <a:off x="5716588" y="3311525"/>
            <a:ext cx="952500" cy="774700"/>
          </a:xfrm>
          <a:custGeom>
            <a:avLst/>
            <a:gdLst>
              <a:gd name="T0" fmla="*/ 552 w 600"/>
              <a:gd name="T1" fmla="*/ 368 h 488"/>
              <a:gd name="T2" fmla="*/ 592 w 600"/>
              <a:gd name="T3" fmla="*/ 280 h 488"/>
              <a:gd name="T4" fmla="*/ 600 w 600"/>
              <a:gd name="T5" fmla="*/ 176 h 488"/>
              <a:gd name="T6" fmla="*/ 560 w 600"/>
              <a:gd name="T7" fmla="*/ 80 h 488"/>
              <a:gd name="T8" fmla="*/ 528 w 600"/>
              <a:gd name="T9" fmla="*/ 40 h 488"/>
              <a:gd name="T10" fmla="*/ 488 w 600"/>
              <a:gd name="T11" fmla="*/ 24 h 488"/>
              <a:gd name="T12" fmla="*/ 352 w 600"/>
              <a:gd name="T13" fmla="*/ 0 h 488"/>
              <a:gd name="T14" fmla="*/ 200 w 600"/>
              <a:gd name="T15" fmla="*/ 16 h 488"/>
              <a:gd name="T16" fmla="*/ 136 w 600"/>
              <a:gd name="T17" fmla="*/ 40 h 488"/>
              <a:gd name="T18" fmla="*/ 72 w 600"/>
              <a:gd name="T19" fmla="*/ 80 h 488"/>
              <a:gd name="T20" fmla="*/ 32 w 600"/>
              <a:gd name="T21" fmla="*/ 136 h 488"/>
              <a:gd name="T22" fmla="*/ 0 w 600"/>
              <a:gd name="T23" fmla="*/ 208 h 488"/>
              <a:gd name="T24" fmla="*/ 0 w 600"/>
              <a:gd name="T25" fmla="*/ 280 h 488"/>
              <a:gd name="T26" fmla="*/ 24 w 600"/>
              <a:gd name="T27" fmla="*/ 344 h 488"/>
              <a:gd name="T28" fmla="*/ 64 w 600"/>
              <a:gd name="T29" fmla="*/ 400 h 488"/>
              <a:gd name="T30" fmla="*/ 120 w 600"/>
              <a:gd name="T31" fmla="*/ 440 h 488"/>
              <a:gd name="T32" fmla="*/ 256 w 600"/>
              <a:gd name="T33" fmla="*/ 488 h 488"/>
              <a:gd name="T34" fmla="*/ 384 w 600"/>
              <a:gd name="T35" fmla="*/ 488 h 488"/>
              <a:gd name="T36" fmla="*/ 472 w 600"/>
              <a:gd name="T37" fmla="*/ 432 h 488"/>
              <a:gd name="T38" fmla="*/ 552 w 600"/>
              <a:gd name="T39" fmla="*/ 36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0" h="488">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8"/>
                </a:lnTo>
                <a:lnTo>
                  <a:pt x="384" y="488"/>
                </a:lnTo>
                <a:lnTo>
                  <a:pt x="472" y="432"/>
                </a:lnTo>
                <a:lnTo>
                  <a:pt x="552" y="36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0" name="Freeform 12">
            <a:extLst>
              <a:ext uri="{FF2B5EF4-FFF2-40B4-BE49-F238E27FC236}">
                <a16:creationId xmlns:a16="http://schemas.microsoft.com/office/drawing/2014/main" id="{70C8DB21-8B0F-4EE1-B380-04F98C3BE8FA}"/>
              </a:ext>
            </a:extLst>
          </p:cNvPr>
          <p:cNvSpPr>
            <a:spLocks/>
          </p:cNvSpPr>
          <p:nvPr/>
        </p:nvSpPr>
        <p:spPr bwMode="auto">
          <a:xfrm>
            <a:off x="5602288" y="5256213"/>
            <a:ext cx="952500" cy="776287"/>
          </a:xfrm>
          <a:custGeom>
            <a:avLst/>
            <a:gdLst>
              <a:gd name="T0" fmla="*/ 552 w 600"/>
              <a:gd name="T1" fmla="*/ 368 h 489"/>
              <a:gd name="T2" fmla="*/ 592 w 600"/>
              <a:gd name="T3" fmla="*/ 280 h 489"/>
              <a:gd name="T4" fmla="*/ 600 w 600"/>
              <a:gd name="T5" fmla="*/ 176 h 489"/>
              <a:gd name="T6" fmla="*/ 560 w 600"/>
              <a:gd name="T7" fmla="*/ 80 h 489"/>
              <a:gd name="T8" fmla="*/ 528 w 600"/>
              <a:gd name="T9" fmla="*/ 40 h 489"/>
              <a:gd name="T10" fmla="*/ 488 w 600"/>
              <a:gd name="T11" fmla="*/ 24 h 489"/>
              <a:gd name="T12" fmla="*/ 352 w 600"/>
              <a:gd name="T13" fmla="*/ 0 h 489"/>
              <a:gd name="T14" fmla="*/ 200 w 600"/>
              <a:gd name="T15" fmla="*/ 16 h 489"/>
              <a:gd name="T16" fmla="*/ 136 w 600"/>
              <a:gd name="T17" fmla="*/ 40 h 489"/>
              <a:gd name="T18" fmla="*/ 72 w 600"/>
              <a:gd name="T19" fmla="*/ 80 h 489"/>
              <a:gd name="T20" fmla="*/ 32 w 600"/>
              <a:gd name="T21" fmla="*/ 136 h 489"/>
              <a:gd name="T22" fmla="*/ 0 w 600"/>
              <a:gd name="T23" fmla="*/ 208 h 489"/>
              <a:gd name="T24" fmla="*/ 0 w 600"/>
              <a:gd name="T25" fmla="*/ 280 h 489"/>
              <a:gd name="T26" fmla="*/ 24 w 600"/>
              <a:gd name="T27" fmla="*/ 344 h 489"/>
              <a:gd name="T28" fmla="*/ 64 w 600"/>
              <a:gd name="T29" fmla="*/ 400 h 489"/>
              <a:gd name="T30" fmla="*/ 120 w 600"/>
              <a:gd name="T31" fmla="*/ 440 h 489"/>
              <a:gd name="T32" fmla="*/ 256 w 600"/>
              <a:gd name="T33" fmla="*/ 489 h 489"/>
              <a:gd name="T34" fmla="*/ 384 w 600"/>
              <a:gd name="T35" fmla="*/ 489 h 489"/>
              <a:gd name="T36" fmla="*/ 472 w 600"/>
              <a:gd name="T37" fmla="*/ 432 h 489"/>
              <a:gd name="T38" fmla="*/ 552 w 600"/>
              <a:gd name="T39" fmla="*/ 368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0" h="489">
                <a:moveTo>
                  <a:pt x="552" y="368"/>
                </a:moveTo>
                <a:lnTo>
                  <a:pt x="592" y="280"/>
                </a:lnTo>
                <a:lnTo>
                  <a:pt x="600" y="176"/>
                </a:lnTo>
                <a:lnTo>
                  <a:pt x="560" y="80"/>
                </a:lnTo>
                <a:lnTo>
                  <a:pt x="528" y="40"/>
                </a:lnTo>
                <a:lnTo>
                  <a:pt x="488" y="24"/>
                </a:lnTo>
                <a:lnTo>
                  <a:pt x="352" y="0"/>
                </a:lnTo>
                <a:lnTo>
                  <a:pt x="200" y="16"/>
                </a:lnTo>
                <a:lnTo>
                  <a:pt x="136" y="40"/>
                </a:lnTo>
                <a:lnTo>
                  <a:pt x="72" y="80"/>
                </a:lnTo>
                <a:lnTo>
                  <a:pt x="32" y="136"/>
                </a:lnTo>
                <a:lnTo>
                  <a:pt x="0" y="208"/>
                </a:lnTo>
                <a:lnTo>
                  <a:pt x="0" y="280"/>
                </a:lnTo>
                <a:lnTo>
                  <a:pt x="24" y="344"/>
                </a:lnTo>
                <a:lnTo>
                  <a:pt x="64" y="400"/>
                </a:lnTo>
                <a:lnTo>
                  <a:pt x="120" y="440"/>
                </a:lnTo>
                <a:lnTo>
                  <a:pt x="256" y="489"/>
                </a:lnTo>
                <a:lnTo>
                  <a:pt x="384" y="489"/>
                </a:lnTo>
                <a:lnTo>
                  <a:pt x="472" y="432"/>
                </a:lnTo>
                <a:lnTo>
                  <a:pt x="552" y="36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1" name="Rectangle 13">
            <a:extLst>
              <a:ext uri="{FF2B5EF4-FFF2-40B4-BE49-F238E27FC236}">
                <a16:creationId xmlns:a16="http://schemas.microsoft.com/office/drawing/2014/main" id="{7E458F13-B840-4529-813D-E65005088162}"/>
              </a:ext>
            </a:extLst>
          </p:cNvPr>
          <p:cNvSpPr>
            <a:spLocks noChangeArrowheads="1"/>
          </p:cNvSpPr>
          <p:nvPr/>
        </p:nvSpPr>
        <p:spPr bwMode="auto">
          <a:xfrm>
            <a:off x="6999288" y="2001838"/>
            <a:ext cx="25400" cy="127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02" name="Freeform 14">
            <a:extLst>
              <a:ext uri="{FF2B5EF4-FFF2-40B4-BE49-F238E27FC236}">
                <a16:creationId xmlns:a16="http://schemas.microsoft.com/office/drawing/2014/main" id="{851BD8E9-8955-4A53-9717-0B18DB76A6DA}"/>
              </a:ext>
            </a:extLst>
          </p:cNvPr>
          <p:cNvSpPr>
            <a:spLocks/>
          </p:cNvSpPr>
          <p:nvPr/>
        </p:nvSpPr>
        <p:spPr bwMode="auto">
          <a:xfrm>
            <a:off x="6554788" y="2014538"/>
            <a:ext cx="469900" cy="712787"/>
          </a:xfrm>
          <a:custGeom>
            <a:avLst/>
            <a:gdLst>
              <a:gd name="T0" fmla="*/ 296 w 296"/>
              <a:gd name="T1" fmla="*/ 0 h 449"/>
              <a:gd name="T2" fmla="*/ 256 w 296"/>
              <a:gd name="T3" fmla="*/ 168 h 449"/>
              <a:gd name="T4" fmla="*/ 256 w 296"/>
              <a:gd name="T5" fmla="*/ 176 h 449"/>
              <a:gd name="T6" fmla="*/ 256 w 296"/>
              <a:gd name="T7" fmla="*/ 176 h 449"/>
              <a:gd name="T8" fmla="*/ 216 w 296"/>
              <a:gd name="T9" fmla="*/ 256 h 449"/>
              <a:gd name="T10" fmla="*/ 216 w 296"/>
              <a:gd name="T11" fmla="*/ 256 h 449"/>
              <a:gd name="T12" fmla="*/ 216 w 296"/>
              <a:gd name="T13" fmla="*/ 256 h 449"/>
              <a:gd name="T14" fmla="*/ 160 w 296"/>
              <a:gd name="T15" fmla="*/ 328 h 449"/>
              <a:gd name="T16" fmla="*/ 160 w 296"/>
              <a:gd name="T17" fmla="*/ 328 h 449"/>
              <a:gd name="T18" fmla="*/ 160 w 296"/>
              <a:gd name="T19" fmla="*/ 328 h 449"/>
              <a:gd name="T20" fmla="*/ 88 w 296"/>
              <a:gd name="T21" fmla="*/ 401 h 449"/>
              <a:gd name="T22" fmla="*/ 88 w 296"/>
              <a:gd name="T23" fmla="*/ 401 h 449"/>
              <a:gd name="T24" fmla="*/ 88 w 296"/>
              <a:gd name="T25" fmla="*/ 401 h 449"/>
              <a:gd name="T26" fmla="*/ 8 w 296"/>
              <a:gd name="T27" fmla="*/ 449 h 449"/>
              <a:gd name="T28" fmla="*/ 8 w 296"/>
              <a:gd name="T29" fmla="*/ 449 h 449"/>
              <a:gd name="T30" fmla="*/ 0 w 296"/>
              <a:gd name="T31" fmla="*/ 433 h 449"/>
              <a:gd name="T32" fmla="*/ 0 w 296"/>
              <a:gd name="T33" fmla="*/ 433 h 449"/>
              <a:gd name="T34" fmla="*/ 80 w 296"/>
              <a:gd name="T35" fmla="*/ 385 h 449"/>
              <a:gd name="T36" fmla="*/ 80 w 296"/>
              <a:gd name="T37" fmla="*/ 385 h 449"/>
              <a:gd name="T38" fmla="*/ 80 w 296"/>
              <a:gd name="T39" fmla="*/ 393 h 449"/>
              <a:gd name="T40" fmla="*/ 152 w 296"/>
              <a:gd name="T41" fmla="*/ 320 h 449"/>
              <a:gd name="T42" fmla="*/ 152 w 296"/>
              <a:gd name="T43" fmla="*/ 320 h 449"/>
              <a:gd name="T44" fmla="*/ 144 w 296"/>
              <a:gd name="T45" fmla="*/ 320 h 449"/>
              <a:gd name="T46" fmla="*/ 200 w 296"/>
              <a:gd name="T47" fmla="*/ 248 h 449"/>
              <a:gd name="T48" fmla="*/ 200 w 296"/>
              <a:gd name="T49" fmla="*/ 248 h 449"/>
              <a:gd name="T50" fmla="*/ 200 w 296"/>
              <a:gd name="T51" fmla="*/ 248 h 449"/>
              <a:gd name="T52" fmla="*/ 240 w 296"/>
              <a:gd name="T53" fmla="*/ 168 h 449"/>
              <a:gd name="T54" fmla="*/ 240 w 296"/>
              <a:gd name="T55" fmla="*/ 168 h 449"/>
              <a:gd name="T56" fmla="*/ 240 w 296"/>
              <a:gd name="T57" fmla="*/ 168 h 449"/>
              <a:gd name="T58" fmla="*/ 280 w 296"/>
              <a:gd name="T59" fmla="*/ 0 h 449"/>
              <a:gd name="T60" fmla="*/ 296 w 296"/>
              <a:gd name="T61"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449">
                <a:moveTo>
                  <a:pt x="296" y="0"/>
                </a:moveTo>
                <a:lnTo>
                  <a:pt x="256" y="168"/>
                </a:lnTo>
                <a:lnTo>
                  <a:pt x="256" y="176"/>
                </a:lnTo>
                <a:lnTo>
                  <a:pt x="256" y="176"/>
                </a:lnTo>
                <a:lnTo>
                  <a:pt x="216" y="256"/>
                </a:lnTo>
                <a:lnTo>
                  <a:pt x="216" y="256"/>
                </a:lnTo>
                <a:lnTo>
                  <a:pt x="216" y="256"/>
                </a:lnTo>
                <a:lnTo>
                  <a:pt x="160" y="328"/>
                </a:lnTo>
                <a:lnTo>
                  <a:pt x="160" y="328"/>
                </a:lnTo>
                <a:lnTo>
                  <a:pt x="160" y="328"/>
                </a:lnTo>
                <a:lnTo>
                  <a:pt x="88" y="401"/>
                </a:lnTo>
                <a:lnTo>
                  <a:pt x="88" y="401"/>
                </a:lnTo>
                <a:lnTo>
                  <a:pt x="88" y="401"/>
                </a:lnTo>
                <a:lnTo>
                  <a:pt x="8" y="449"/>
                </a:lnTo>
                <a:lnTo>
                  <a:pt x="8" y="449"/>
                </a:lnTo>
                <a:lnTo>
                  <a:pt x="0" y="433"/>
                </a:lnTo>
                <a:lnTo>
                  <a:pt x="0" y="433"/>
                </a:lnTo>
                <a:lnTo>
                  <a:pt x="80" y="385"/>
                </a:lnTo>
                <a:lnTo>
                  <a:pt x="80" y="385"/>
                </a:lnTo>
                <a:lnTo>
                  <a:pt x="80" y="393"/>
                </a:lnTo>
                <a:lnTo>
                  <a:pt x="152" y="320"/>
                </a:lnTo>
                <a:lnTo>
                  <a:pt x="152" y="320"/>
                </a:lnTo>
                <a:lnTo>
                  <a:pt x="144" y="320"/>
                </a:lnTo>
                <a:lnTo>
                  <a:pt x="200" y="248"/>
                </a:lnTo>
                <a:lnTo>
                  <a:pt x="200" y="248"/>
                </a:lnTo>
                <a:lnTo>
                  <a:pt x="200" y="248"/>
                </a:lnTo>
                <a:lnTo>
                  <a:pt x="240" y="168"/>
                </a:lnTo>
                <a:lnTo>
                  <a:pt x="240" y="168"/>
                </a:lnTo>
                <a:lnTo>
                  <a:pt x="240" y="168"/>
                </a:lnTo>
                <a:lnTo>
                  <a:pt x="280" y="0"/>
                </a:lnTo>
                <a:lnTo>
                  <a:pt x="29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3" name="Freeform 15">
            <a:extLst>
              <a:ext uri="{FF2B5EF4-FFF2-40B4-BE49-F238E27FC236}">
                <a16:creationId xmlns:a16="http://schemas.microsoft.com/office/drawing/2014/main" id="{F94B49A5-FAFF-420C-A638-02489FEDB704}"/>
              </a:ext>
            </a:extLst>
          </p:cNvPr>
          <p:cNvSpPr>
            <a:spLocks/>
          </p:cNvSpPr>
          <p:nvPr/>
        </p:nvSpPr>
        <p:spPr bwMode="auto">
          <a:xfrm>
            <a:off x="6402388" y="2701925"/>
            <a:ext cx="165100" cy="88900"/>
          </a:xfrm>
          <a:custGeom>
            <a:avLst/>
            <a:gdLst>
              <a:gd name="T0" fmla="*/ 104 w 104"/>
              <a:gd name="T1" fmla="*/ 16 h 56"/>
              <a:gd name="T2" fmla="*/ 8 w 104"/>
              <a:gd name="T3" fmla="*/ 56 h 56"/>
              <a:gd name="T4" fmla="*/ 0 w 104"/>
              <a:gd name="T5" fmla="*/ 56 h 56"/>
              <a:gd name="T6" fmla="*/ 0 w 104"/>
              <a:gd name="T7" fmla="*/ 40 h 56"/>
              <a:gd name="T8" fmla="*/ 0 w 104"/>
              <a:gd name="T9" fmla="*/ 40 h 56"/>
              <a:gd name="T10" fmla="*/ 96 w 104"/>
              <a:gd name="T11" fmla="*/ 0 h 56"/>
              <a:gd name="T12" fmla="*/ 104 w 104"/>
              <a:gd name="T13" fmla="*/ 16 h 56"/>
            </a:gdLst>
            <a:ahLst/>
            <a:cxnLst>
              <a:cxn ang="0">
                <a:pos x="T0" y="T1"/>
              </a:cxn>
              <a:cxn ang="0">
                <a:pos x="T2" y="T3"/>
              </a:cxn>
              <a:cxn ang="0">
                <a:pos x="T4" y="T5"/>
              </a:cxn>
              <a:cxn ang="0">
                <a:pos x="T6" y="T7"/>
              </a:cxn>
              <a:cxn ang="0">
                <a:pos x="T8" y="T9"/>
              </a:cxn>
              <a:cxn ang="0">
                <a:pos x="T10" y="T11"/>
              </a:cxn>
              <a:cxn ang="0">
                <a:pos x="T12" y="T13"/>
              </a:cxn>
            </a:cxnLst>
            <a:rect l="0" t="0" r="r" b="b"/>
            <a:pathLst>
              <a:path w="104" h="56">
                <a:moveTo>
                  <a:pt x="104" y="16"/>
                </a:moveTo>
                <a:lnTo>
                  <a:pt x="8" y="56"/>
                </a:lnTo>
                <a:lnTo>
                  <a:pt x="0" y="56"/>
                </a:lnTo>
                <a:lnTo>
                  <a:pt x="0" y="40"/>
                </a:lnTo>
                <a:lnTo>
                  <a:pt x="0" y="40"/>
                </a:lnTo>
                <a:lnTo>
                  <a:pt x="96" y="0"/>
                </a:lnTo>
                <a:lnTo>
                  <a:pt x="104"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4" name="Rectangle 16">
            <a:extLst>
              <a:ext uri="{FF2B5EF4-FFF2-40B4-BE49-F238E27FC236}">
                <a16:creationId xmlns:a16="http://schemas.microsoft.com/office/drawing/2014/main" id="{6ABB1715-3F9D-44EC-9090-FFB2D6A8C4E6}"/>
              </a:ext>
            </a:extLst>
          </p:cNvPr>
          <p:cNvSpPr>
            <a:spLocks noChangeArrowheads="1"/>
          </p:cNvSpPr>
          <p:nvPr/>
        </p:nvSpPr>
        <p:spPr bwMode="auto">
          <a:xfrm>
            <a:off x="6224588" y="2803525"/>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05" name="Freeform 17">
            <a:extLst>
              <a:ext uri="{FF2B5EF4-FFF2-40B4-BE49-F238E27FC236}">
                <a16:creationId xmlns:a16="http://schemas.microsoft.com/office/drawing/2014/main" id="{77FF14C8-B847-4028-9D92-6CD79CD4BE18}"/>
              </a:ext>
            </a:extLst>
          </p:cNvPr>
          <p:cNvSpPr>
            <a:spLocks/>
          </p:cNvSpPr>
          <p:nvPr/>
        </p:nvSpPr>
        <p:spPr bwMode="auto">
          <a:xfrm>
            <a:off x="6237288" y="2765425"/>
            <a:ext cx="165100" cy="63500"/>
          </a:xfrm>
          <a:custGeom>
            <a:avLst/>
            <a:gdLst>
              <a:gd name="T0" fmla="*/ 104 w 104"/>
              <a:gd name="T1" fmla="*/ 16 h 40"/>
              <a:gd name="T2" fmla="*/ 104 w 104"/>
              <a:gd name="T3" fmla="*/ 0 h 40"/>
              <a:gd name="T4" fmla="*/ 0 w 104"/>
              <a:gd name="T5" fmla="*/ 24 h 40"/>
              <a:gd name="T6" fmla="*/ 0 w 104"/>
              <a:gd name="T7" fmla="*/ 40 h 40"/>
              <a:gd name="T8" fmla="*/ 104 w 104"/>
              <a:gd name="T9" fmla="*/ 16 h 40"/>
            </a:gdLst>
            <a:ahLst/>
            <a:cxnLst>
              <a:cxn ang="0">
                <a:pos x="T0" y="T1"/>
              </a:cxn>
              <a:cxn ang="0">
                <a:pos x="T2" y="T3"/>
              </a:cxn>
              <a:cxn ang="0">
                <a:pos x="T4" y="T5"/>
              </a:cxn>
              <a:cxn ang="0">
                <a:pos x="T6" y="T7"/>
              </a:cxn>
              <a:cxn ang="0">
                <a:pos x="T8" y="T9"/>
              </a:cxn>
            </a:cxnLst>
            <a:rect l="0" t="0" r="r" b="b"/>
            <a:pathLst>
              <a:path w="104" h="40">
                <a:moveTo>
                  <a:pt x="104" y="16"/>
                </a:moveTo>
                <a:lnTo>
                  <a:pt x="104" y="0"/>
                </a:lnTo>
                <a:lnTo>
                  <a:pt x="0" y="24"/>
                </a:lnTo>
                <a:lnTo>
                  <a:pt x="0" y="40"/>
                </a:lnTo>
                <a:lnTo>
                  <a:pt x="104"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6" name="Freeform 18">
            <a:extLst>
              <a:ext uri="{FF2B5EF4-FFF2-40B4-BE49-F238E27FC236}">
                <a16:creationId xmlns:a16="http://schemas.microsoft.com/office/drawing/2014/main" id="{A991D50C-16C0-4F10-A7CE-D34272F38FB7}"/>
              </a:ext>
            </a:extLst>
          </p:cNvPr>
          <p:cNvSpPr>
            <a:spLocks/>
          </p:cNvSpPr>
          <p:nvPr/>
        </p:nvSpPr>
        <p:spPr bwMode="auto">
          <a:xfrm>
            <a:off x="6237288" y="2803525"/>
            <a:ext cx="25400" cy="25400"/>
          </a:xfrm>
          <a:custGeom>
            <a:avLst/>
            <a:gdLst>
              <a:gd name="T0" fmla="*/ 0 w 16"/>
              <a:gd name="T1" fmla="*/ 16 h 16"/>
              <a:gd name="T2" fmla="*/ 8 w 16"/>
              <a:gd name="T3" fmla="*/ 16 h 16"/>
              <a:gd name="T4" fmla="*/ 16 w 16"/>
              <a:gd name="T5" fmla="*/ 0 h 16"/>
              <a:gd name="T6" fmla="*/ 8 w 16"/>
              <a:gd name="T7" fmla="*/ 0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8" y="16"/>
                </a:lnTo>
                <a:lnTo>
                  <a:pt x="16" y="0"/>
                </a:lnTo>
                <a:lnTo>
                  <a:pt x="8" y="0"/>
                </a:lnTo>
                <a:lnTo>
                  <a:pt x="0"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7" name="Freeform 19">
            <a:extLst>
              <a:ext uri="{FF2B5EF4-FFF2-40B4-BE49-F238E27FC236}">
                <a16:creationId xmlns:a16="http://schemas.microsoft.com/office/drawing/2014/main" id="{75A7497E-3541-4263-A380-D8A39DCBDF30}"/>
              </a:ext>
            </a:extLst>
          </p:cNvPr>
          <p:cNvSpPr>
            <a:spLocks/>
          </p:cNvSpPr>
          <p:nvPr/>
        </p:nvSpPr>
        <p:spPr bwMode="auto">
          <a:xfrm>
            <a:off x="5576888" y="2459038"/>
            <a:ext cx="673100" cy="369887"/>
          </a:xfrm>
          <a:custGeom>
            <a:avLst/>
            <a:gdLst>
              <a:gd name="T0" fmla="*/ 416 w 424"/>
              <a:gd name="T1" fmla="*/ 233 h 233"/>
              <a:gd name="T2" fmla="*/ 232 w 424"/>
              <a:gd name="T3" fmla="*/ 105 h 233"/>
              <a:gd name="T4" fmla="*/ 232 w 424"/>
              <a:gd name="T5" fmla="*/ 105 h 233"/>
              <a:gd name="T6" fmla="*/ 232 w 424"/>
              <a:gd name="T7" fmla="*/ 105 h 233"/>
              <a:gd name="T8" fmla="*/ 0 w 424"/>
              <a:gd name="T9" fmla="*/ 16 h 233"/>
              <a:gd name="T10" fmla="*/ 0 w 424"/>
              <a:gd name="T11" fmla="*/ 16 h 233"/>
              <a:gd name="T12" fmla="*/ 0 w 424"/>
              <a:gd name="T13" fmla="*/ 0 h 233"/>
              <a:gd name="T14" fmla="*/ 8 w 424"/>
              <a:gd name="T15" fmla="*/ 0 h 233"/>
              <a:gd name="T16" fmla="*/ 240 w 424"/>
              <a:gd name="T17" fmla="*/ 89 h 233"/>
              <a:gd name="T18" fmla="*/ 240 w 424"/>
              <a:gd name="T19" fmla="*/ 89 h 233"/>
              <a:gd name="T20" fmla="*/ 240 w 424"/>
              <a:gd name="T21" fmla="*/ 89 h 233"/>
              <a:gd name="T22" fmla="*/ 424 w 424"/>
              <a:gd name="T23" fmla="*/ 217 h 233"/>
              <a:gd name="T24" fmla="*/ 416 w 424"/>
              <a:gd name="T25" fmla="*/ 23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33">
                <a:moveTo>
                  <a:pt x="416" y="233"/>
                </a:moveTo>
                <a:lnTo>
                  <a:pt x="232" y="105"/>
                </a:lnTo>
                <a:lnTo>
                  <a:pt x="232" y="105"/>
                </a:lnTo>
                <a:lnTo>
                  <a:pt x="232" y="105"/>
                </a:lnTo>
                <a:lnTo>
                  <a:pt x="0" y="16"/>
                </a:lnTo>
                <a:lnTo>
                  <a:pt x="0" y="16"/>
                </a:lnTo>
                <a:lnTo>
                  <a:pt x="0" y="0"/>
                </a:lnTo>
                <a:lnTo>
                  <a:pt x="8" y="0"/>
                </a:lnTo>
                <a:lnTo>
                  <a:pt x="240" y="89"/>
                </a:lnTo>
                <a:lnTo>
                  <a:pt x="240" y="89"/>
                </a:lnTo>
                <a:lnTo>
                  <a:pt x="240" y="89"/>
                </a:lnTo>
                <a:lnTo>
                  <a:pt x="424" y="217"/>
                </a:lnTo>
                <a:lnTo>
                  <a:pt x="416" y="233"/>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8" name="Freeform 20">
            <a:extLst>
              <a:ext uri="{FF2B5EF4-FFF2-40B4-BE49-F238E27FC236}">
                <a16:creationId xmlns:a16="http://schemas.microsoft.com/office/drawing/2014/main" id="{D83F8128-275A-4860-A7B5-DAFD7B327D31}"/>
              </a:ext>
            </a:extLst>
          </p:cNvPr>
          <p:cNvSpPr>
            <a:spLocks/>
          </p:cNvSpPr>
          <p:nvPr/>
        </p:nvSpPr>
        <p:spPr bwMode="auto">
          <a:xfrm>
            <a:off x="5067300" y="2357438"/>
            <a:ext cx="509588" cy="127000"/>
          </a:xfrm>
          <a:custGeom>
            <a:avLst/>
            <a:gdLst>
              <a:gd name="T0" fmla="*/ 321 w 321"/>
              <a:gd name="T1" fmla="*/ 80 h 80"/>
              <a:gd name="T2" fmla="*/ 0 w 321"/>
              <a:gd name="T3" fmla="*/ 16 h 80"/>
              <a:gd name="T4" fmla="*/ 0 w 321"/>
              <a:gd name="T5" fmla="*/ 16 h 80"/>
              <a:gd name="T6" fmla="*/ 0 w 321"/>
              <a:gd name="T7" fmla="*/ 0 h 80"/>
              <a:gd name="T8" fmla="*/ 0 w 321"/>
              <a:gd name="T9" fmla="*/ 0 h 80"/>
              <a:gd name="T10" fmla="*/ 321 w 321"/>
              <a:gd name="T11" fmla="*/ 64 h 80"/>
              <a:gd name="T12" fmla="*/ 321 w 321"/>
              <a:gd name="T13" fmla="*/ 80 h 80"/>
            </a:gdLst>
            <a:ahLst/>
            <a:cxnLst>
              <a:cxn ang="0">
                <a:pos x="T0" y="T1"/>
              </a:cxn>
              <a:cxn ang="0">
                <a:pos x="T2" y="T3"/>
              </a:cxn>
              <a:cxn ang="0">
                <a:pos x="T4" y="T5"/>
              </a:cxn>
              <a:cxn ang="0">
                <a:pos x="T6" y="T7"/>
              </a:cxn>
              <a:cxn ang="0">
                <a:pos x="T8" y="T9"/>
              </a:cxn>
              <a:cxn ang="0">
                <a:pos x="T10" y="T11"/>
              </a:cxn>
              <a:cxn ang="0">
                <a:pos x="T12" y="T13"/>
              </a:cxn>
            </a:cxnLst>
            <a:rect l="0" t="0" r="r" b="b"/>
            <a:pathLst>
              <a:path w="321" h="80">
                <a:moveTo>
                  <a:pt x="321" y="80"/>
                </a:moveTo>
                <a:lnTo>
                  <a:pt x="0" y="16"/>
                </a:lnTo>
                <a:lnTo>
                  <a:pt x="0" y="16"/>
                </a:lnTo>
                <a:lnTo>
                  <a:pt x="0" y="0"/>
                </a:lnTo>
                <a:lnTo>
                  <a:pt x="0" y="0"/>
                </a:lnTo>
                <a:lnTo>
                  <a:pt x="321" y="64"/>
                </a:lnTo>
                <a:lnTo>
                  <a:pt x="321" y="8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09" name="Rectangle 21">
            <a:extLst>
              <a:ext uri="{FF2B5EF4-FFF2-40B4-BE49-F238E27FC236}">
                <a16:creationId xmlns:a16="http://schemas.microsoft.com/office/drawing/2014/main" id="{D7907CB7-A444-437B-8E2B-F56D8360BC95}"/>
              </a:ext>
            </a:extLst>
          </p:cNvPr>
          <p:cNvSpPr>
            <a:spLocks noChangeArrowheads="1"/>
          </p:cNvSpPr>
          <p:nvPr/>
        </p:nvSpPr>
        <p:spPr bwMode="auto">
          <a:xfrm>
            <a:off x="4343400" y="2293938"/>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10" name="Freeform 22">
            <a:extLst>
              <a:ext uri="{FF2B5EF4-FFF2-40B4-BE49-F238E27FC236}">
                <a16:creationId xmlns:a16="http://schemas.microsoft.com/office/drawing/2014/main" id="{9A31550E-0F00-44EF-A658-695391D839CB}"/>
              </a:ext>
            </a:extLst>
          </p:cNvPr>
          <p:cNvSpPr>
            <a:spLocks/>
          </p:cNvSpPr>
          <p:nvPr/>
        </p:nvSpPr>
        <p:spPr bwMode="auto">
          <a:xfrm>
            <a:off x="4356100" y="2293938"/>
            <a:ext cx="711200" cy="88900"/>
          </a:xfrm>
          <a:custGeom>
            <a:avLst/>
            <a:gdLst>
              <a:gd name="T0" fmla="*/ 448 w 448"/>
              <a:gd name="T1" fmla="*/ 56 h 56"/>
              <a:gd name="T2" fmla="*/ 448 w 448"/>
              <a:gd name="T3" fmla="*/ 40 h 56"/>
              <a:gd name="T4" fmla="*/ 0 w 448"/>
              <a:gd name="T5" fmla="*/ 0 h 56"/>
              <a:gd name="T6" fmla="*/ 0 w 448"/>
              <a:gd name="T7" fmla="*/ 16 h 56"/>
              <a:gd name="T8" fmla="*/ 448 w 448"/>
              <a:gd name="T9" fmla="*/ 56 h 56"/>
            </a:gdLst>
            <a:ahLst/>
            <a:cxnLst>
              <a:cxn ang="0">
                <a:pos x="T0" y="T1"/>
              </a:cxn>
              <a:cxn ang="0">
                <a:pos x="T2" y="T3"/>
              </a:cxn>
              <a:cxn ang="0">
                <a:pos x="T4" y="T5"/>
              </a:cxn>
              <a:cxn ang="0">
                <a:pos x="T6" y="T7"/>
              </a:cxn>
              <a:cxn ang="0">
                <a:pos x="T8" y="T9"/>
              </a:cxn>
            </a:cxnLst>
            <a:rect l="0" t="0" r="r" b="b"/>
            <a:pathLst>
              <a:path w="448" h="56">
                <a:moveTo>
                  <a:pt x="448" y="56"/>
                </a:moveTo>
                <a:lnTo>
                  <a:pt x="448" y="40"/>
                </a:lnTo>
                <a:lnTo>
                  <a:pt x="0" y="0"/>
                </a:lnTo>
                <a:lnTo>
                  <a:pt x="0" y="16"/>
                </a:lnTo>
                <a:lnTo>
                  <a:pt x="448" y="5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1" name="Rectangle 23">
            <a:extLst>
              <a:ext uri="{FF2B5EF4-FFF2-40B4-BE49-F238E27FC236}">
                <a16:creationId xmlns:a16="http://schemas.microsoft.com/office/drawing/2014/main" id="{E6A8DC16-0635-43CB-B8E4-01C32F426997}"/>
              </a:ext>
            </a:extLst>
          </p:cNvPr>
          <p:cNvSpPr>
            <a:spLocks noChangeArrowheads="1"/>
          </p:cNvSpPr>
          <p:nvPr/>
        </p:nvSpPr>
        <p:spPr bwMode="auto">
          <a:xfrm>
            <a:off x="4356100" y="2293938"/>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12" name="Freeform 24">
            <a:extLst>
              <a:ext uri="{FF2B5EF4-FFF2-40B4-BE49-F238E27FC236}">
                <a16:creationId xmlns:a16="http://schemas.microsoft.com/office/drawing/2014/main" id="{DACDDC8B-7AEA-492C-B870-840D4C7CA49F}"/>
              </a:ext>
            </a:extLst>
          </p:cNvPr>
          <p:cNvSpPr>
            <a:spLocks/>
          </p:cNvSpPr>
          <p:nvPr/>
        </p:nvSpPr>
        <p:spPr bwMode="auto">
          <a:xfrm>
            <a:off x="1992313" y="2293938"/>
            <a:ext cx="2363787" cy="712787"/>
          </a:xfrm>
          <a:custGeom>
            <a:avLst/>
            <a:gdLst>
              <a:gd name="T0" fmla="*/ 1489 w 1489"/>
              <a:gd name="T1" fmla="*/ 16 h 449"/>
              <a:gd name="T2" fmla="*/ 1265 w 1489"/>
              <a:gd name="T3" fmla="*/ 16 h 449"/>
              <a:gd name="T4" fmla="*/ 1265 w 1489"/>
              <a:gd name="T5" fmla="*/ 16 h 449"/>
              <a:gd name="T6" fmla="*/ 1265 w 1489"/>
              <a:gd name="T7" fmla="*/ 16 h 449"/>
              <a:gd name="T8" fmla="*/ 1033 w 1489"/>
              <a:gd name="T9" fmla="*/ 40 h 449"/>
              <a:gd name="T10" fmla="*/ 1033 w 1489"/>
              <a:gd name="T11" fmla="*/ 40 h 449"/>
              <a:gd name="T12" fmla="*/ 1033 w 1489"/>
              <a:gd name="T13" fmla="*/ 40 h 449"/>
              <a:gd name="T14" fmla="*/ 784 w 1489"/>
              <a:gd name="T15" fmla="*/ 96 h 449"/>
              <a:gd name="T16" fmla="*/ 792 w 1489"/>
              <a:gd name="T17" fmla="*/ 96 h 449"/>
              <a:gd name="T18" fmla="*/ 792 w 1489"/>
              <a:gd name="T19" fmla="*/ 96 h 449"/>
              <a:gd name="T20" fmla="*/ 536 w 1489"/>
              <a:gd name="T21" fmla="*/ 185 h 449"/>
              <a:gd name="T22" fmla="*/ 536 w 1489"/>
              <a:gd name="T23" fmla="*/ 185 h 449"/>
              <a:gd name="T24" fmla="*/ 536 w 1489"/>
              <a:gd name="T25" fmla="*/ 185 h 449"/>
              <a:gd name="T26" fmla="*/ 280 w 1489"/>
              <a:gd name="T27" fmla="*/ 305 h 449"/>
              <a:gd name="T28" fmla="*/ 280 w 1489"/>
              <a:gd name="T29" fmla="*/ 305 h 449"/>
              <a:gd name="T30" fmla="*/ 280 w 1489"/>
              <a:gd name="T31" fmla="*/ 305 h 449"/>
              <a:gd name="T32" fmla="*/ 8 w 1489"/>
              <a:gd name="T33" fmla="*/ 449 h 449"/>
              <a:gd name="T34" fmla="*/ 8 w 1489"/>
              <a:gd name="T35" fmla="*/ 449 h 449"/>
              <a:gd name="T36" fmla="*/ 0 w 1489"/>
              <a:gd name="T37" fmla="*/ 433 h 449"/>
              <a:gd name="T38" fmla="*/ 0 w 1489"/>
              <a:gd name="T39" fmla="*/ 433 h 449"/>
              <a:gd name="T40" fmla="*/ 272 w 1489"/>
              <a:gd name="T41" fmla="*/ 289 h 449"/>
              <a:gd name="T42" fmla="*/ 272 w 1489"/>
              <a:gd name="T43" fmla="*/ 289 h 449"/>
              <a:gd name="T44" fmla="*/ 272 w 1489"/>
              <a:gd name="T45" fmla="*/ 289 h 449"/>
              <a:gd name="T46" fmla="*/ 528 w 1489"/>
              <a:gd name="T47" fmla="*/ 168 h 449"/>
              <a:gd name="T48" fmla="*/ 528 w 1489"/>
              <a:gd name="T49" fmla="*/ 168 h 449"/>
              <a:gd name="T50" fmla="*/ 528 w 1489"/>
              <a:gd name="T51" fmla="*/ 168 h 449"/>
              <a:gd name="T52" fmla="*/ 784 w 1489"/>
              <a:gd name="T53" fmla="*/ 80 h 449"/>
              <a:gd name="T54" fmla="*/ 784 w 1489"/>
              <a:gd name="T55" fmla="*/ 80 h 449"/>
              <a:gd name="T56" fmla="*/ 784 w 1489"/>
              <a:gd name="T57" fmla="*/ 80 h 449"/>
              <a:gd name="T58" fmla="*/ 1033 w 1489"/>
              <a:gd name="T59" fmla="*/ 24 h 449"/>
              <a:gd name="T60" fmla="*/ 1033 w 1489"/>
              <a:gd name="T61" fmla="*/ 24 h 449"/>
              <a:gd name="T62" fmla="*/ 1033 w 1489"/>
              <a:gd name="T63" fmla="*/ 24 h 449"/>
              <a:gd name="T64" fmla="*/ 1265 w 1489"/>
              <a:gd name="T65" fmla="*/ 0 h 449"/>
              <a:gd name="T66" fmla="*/ 1265 w 1489"/>
              <a:gd name="T67" fmla="*/ 0 h 449"/>
              <a:gd name="T68" fmla="*/ 1265 w 1489"/>
              <a:gd name="T69" fmla="*/ 0 h 449"/>
              <a:gd name="T70" fmla="*/ 1489 w 1489"/>
              <a:gd name="T71" fmla="*/ 0 h 449"/>
              <a:gd name="T72" fmla="*/ 1489 w 1489"/>
              <a:gd name="T73" fmla="*/ 16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9" h="449">
                <a:moveTo>
                  <a:pt x="1489" y="16"/>
                </a:moveTo>
                <a:lnTo>
                  <a:pt x="1265" y="16"/>
                </a:lnTo>
                <a:lnTo>
                  <a:pt x="1265" y="16"/>
                </a:lnTo>
                <a:lnTo>
                  <a:pt x="1265" y="16"/>
                </a:lnTo>
                <a:lnTo>
                  <a:pt x="1033" y="40"/>
                </a:lnTo>
                <a:lnTo>
                  <a:pt x="1033" y="40"/>
                </a:lnTo>
                <a:lnTo>
                  <a:pt x="1033" y="40"/>
                </a:lnTo>
                <a:lnTo>
                  <a:pt x="784" y="96"/>
                </a:lnTo>
                <a:lnTo>
                  <a:pt x="792" y="96"/>
                </a:lnTo>
                <a:lnTo>
                  <a:pt x="792" y="96"/>
                </a:lnTo>
                <a:lnTo>
                  <a:pt x="536" y="185"/>
                </a:lnTo>
                <a:lnTo>
                  <a:pt x="536" y="185"/>
                </a:lnTo>
                <a:lnTo>
                  <a:pt x="536" y="185"/>
                </a:lnTo>
                <a:lnTo>
                  <a:pt x="280" y="305"/>
                </a:lnTo>
                <a:lnTo>
                  <a:pt x="280" y="305"/>
                </a:lnTo>
                <a:lnTo>
                  <a:pt x="280" y="305"/>
                </a:lnTo>
                <a:lnTo>
                  <a:pt x="8" y="449"/>
                </a:lnTo>
                <a:lnTo>
                  <a:pt x="8" y="449"/>
                </a:lnTo>
                <a:lnTo>
                  <a:pt x="0" y="433"/>
                </a:lnTo>
                <a:lnTo>
                  <a:pt x="0" y="433"/>
                </a:lnTo>
                <a:lnTo>
                  <a:pt x="272" y="289"/>
                </a:lnTo>
                <a:lnTo>
                  <a:pt x="272" y="289"/>
                </a:lnTo>
                <a:lnTo>
                  <a:pt x="272" y="289"/>
                </a:lnTo>
                <a:lnTo>
                  <a:pt x="528" y="168"/>
                </a:lnTo>
                <a:lnTo>
                  <a:pt x="528" y="168"/>
                </a:lnTo>
                <a:lnTo>
                  <a:pt x="528" y="168"/>
                </a:lnTo>
                <a:lnTo>
                  <a:pt x="784" y="80"/>
                </a:lnTo>
                <a:lnTo>
                  <a:pt x="784" y="80"/>
                </a:lnTo>
                <a:lnTo>
                  <a:pt x="784" y="80"/>
                </a:lnTo>
                <a:lnTo>
                  <a:pt x="1033" y="24"/>
                </a:lnTo>
                <a:lnTo>
                  <a:pt x="1033" y="24"/>
                </a:lnTo>
                <a:lnTo>
                  <a:pt x="1033" y="24"/>
                </a:lnTo>
                <a:lnTo>
                  <a:pt x="1265" y="0"/>
                </a:lnTo>
                <a:lnTo>
                  <a:pt x="1265" y="0"/>
                </a:lnTo>
                <a:lnTo>
                  <a:pt x="1265" y="0"/>
                </a:lnTo>
                <a:lnTo>
                  <a:pt x="1489" y="0"/>
                </a:lnTo>
                <a:lnTo>
                  <a:pt x="1489"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3" name="Freeform 25">
            <a:extLst>
              <a:ext uri="{FF2B5EF4-FFF2-40B4-BE49-F238E27FC236}">
                <a16:creationId xmlns:a16="http://schemas.microsoft.com/office/drawing/2014/main" id="{4314169B-4C50-432B-87B2-346F9B165010}"/>
              </a:ext>
            </a:extLst>
          </p:cNvPr>
          <p:cNvSpPr>
            <a:spLocks/>
          </p:cNvSpPr>
          <p:nvPr/>
        </p:nvSpPr>
        <p:spPr bwMode="auto">
          <a:xfrm>
            <a:off x="1558925" y="2981325"/>
            <a:ext cx="446088" cy="304800"/>
          </a:xfrm>
          <a:custGeom>
            <a:avLst/>
            <a:gdLst>
              <a:gd name="T0" fmla="*/ 281 w 281"/>
              <a:gd name="T1" fmla="*/ 16 h 192"/>
              <a:gd name="T2" fmla="*/ 9 w 281"/>
              <a:gd name="T3" fmla="*/ 192 h 192"/>
              <a:gd name="T4" fmla="*/ 9 w 281"/>
              <a:gd name="T5" fmla="*/ 192 h 192"/>
              <a:gd name="T6" fmla="*/ 0 w 281"/>
              <a:gd name="T7" fmla="*/ 176 h 192"/>
              <a:gd name="T8" fmla="*/ 0 w 281"/>
              <a:gd name="T9" fmla="*/ 176 h 192"/>
              <a:gd name="T10" fmla="*/ 273 w 281"/>
              <a:gd name="T11" fmla="*/ 0 h 192"/>
              <a:gd name="T12" fmla="*/ 281 w 281"/>
              <a:gd name="T13" fmla="*/ 16 h 192"/>
            </a:gdLst>
            <a:ahLst/>
            <a:cxnLst>
              <a:cxn ang="0">
                <a:pos x="T0" y="T1"/>
              </a:cxn>
              <a:cxn ang="0">
                <a:pos x="T2" y="T3"/>
              </a:cxn>
              <a:cxn ang="0">
                <a:pos x="T4" y="T5"/>
              </a:cxn>
              <a:cxn ang="0">
                <a:pos x="T6" y="T7"/>
              </a:cxn>
              <a:cxn ang="0">
                <a:pos x="T8" y="T9"/>
              </a:cxn>
              <a:cxn ang="0">
                <a:pos x="T10" y="T11"/>
              </a:cxn>
              <a:cxn ang="0">
                <a:pos x="T12" y="T13"/>
              </a:cxn>
            </a:cxnLst>
            <a:rect l="0" t="0" r="r" b="b"/>
            <a:pathLst>
              <a:path w="281" h="192">
                <a:moveTo>
                  <a:pt x="281" y="16"/>
                </a:moveTo>
                <a:lnTo>
                  <a:pt x="9" y="192"/>
                </a:lnTo>
                <a:lnTo>
                  <a:pt x="9" y="192"/>
                </a:lnTo>
                <a:lnTo>
                  <a:pt x="0" y="176"/>
                </a:lnTo>
                <a:lnTo>
                  <a:pt x="0" y="176"/>
                </a:lnTo>
                <a:lnTo>
                  <a:pt x="273" y="0"/>
                </a:lnTo>
                <a:lnTo>
                  <a:pt x="281"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4" name="Freeform 26">
            <a:extLst>
              <a:ext uri="{FF2B5EF4-FFF2-40B4-BE49-F238E27FC236}">
                <a16:creationId xmlns:a16="http://schemas.microsoft.com/office/drawing/2014/main" id="{3913CB1A-1692-4613-B4B5-7413BF8511B9}"/>
              </a:ext>
            </a:extLst>
          </p:cNvPr>
          <p:cNvSpPr>
            <a:spLocks/>
          </p:cNvSpPr>
          <p:nvPr/>
        </p:nvSpPr>
        <p:spPr bwMode="auto">
          <a:xfrm>
            <a:off x="1114425" y="3578225"/>
            <a:ext cx="25400" cy="25400"/>
          </a:xfrm>
          <a:custGeom>
            <a:avLst/>
            <a:gdLst>
              <a:gd name="T0" fmla="*/ 16 w 16"/>
              <a:gd name="T1" fmla="*/ 16 h 16"/>
              <a:gd name="T2" fmla="*/ 8 w 16"/>
              <a:gd name="T3" fmla="*/ 16 h 16"/>
              <a:gd name="T4" fmla="*/ 0 w 16"/>
              <a:gd name="T5" fmla="*/ 0 h 16"/>
              <a:gd name="T6" fmla="*/ 8 w 16"/>
              <a:gd name="T7" fmla="*/ 0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lnTo>
                  <a:pt x="8" y="16"/>
                </a:lnTo>
                <a:lnTo>
                  <a:pt x="0" y="0"/>
                </a:lnTo>
                <a:lnTo>
                  <a:pt x="8" y="0"/>
                </a:lnTo>
                <a:lnTo>
                  <a:pt x="16"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5" name="Freeform 27">
            <a:extLst>
              <a:ext uri="{FF2B5EF4-FFF2-40B4-BE49-F238E27FC236}">
                <a16:creationId xmlns:a16="http://schemas.microsoft.com/office/drawing/2014/main" id="{9DC8103C-3305-44C7-8544-676663B6C4DD}"/>
              </a:ext>
            </a:extLst>
          </p:cNvPr>
          <p:cNvSpPr>
            <a:spLocks/>
          </p:cNvSpPr>
          <p:nvPr/>
        </p:nvSpPr>
        <p:spPr bwMode="auto">
          <a:xfrm>
            <a:off x="1127125" y="3260725"/>
            <a:ext cx="446088" cy="342900"/>
          </a:xfrm>
          <a:custGeom>
            <a:avLst/>
            <a:gdLst>
              <a:gd name="T0" fmla="*/ 281 w 281"/>
              <a:gd name="T1" fmla="*/ 16 h 216"/>
              <a:gd name="T2" fmla="*/ 272 w 281"/>
              <a:gd name="T3" fmla="*/ 0 h 216"/>
              <a:gd name="T4" fmla="*/ 0 w 281"/>
              <a:gd name="T5" fmla="*/ 200 h 216"/>
              <a:gd name="T6" fmla="*/ 8 w 281"/>
              <a:gd name="T7" fmla="*/ 216 h 216"/>
              <a:gd name="T8" fmla="*/ 281 w 281"/>
              <a:gd name="T9" fmla="*/ 16 h 216"/>
            </a:gdLst>
            <a:ahLst/>
            <a:cxnLst>
              <a:cxn ang="0">
                <a:pos x="T0" y="T1"/>
              </a:cxn>
              <a:cxn ang="0">
                <a:pos x="T2" y="T3"/>
              </a:cxn>
              <a:cxn ang="0">
                <a:pos x="T4" y="T5"/>
              </a:cxn>
              <a:cxn ang="0">
                <a:pos x="T6" y="T7"/>
              </a:cxn>
              <a:cxn ang="0">
                <a:pos x="T8" y="T9"/>
              </a:cxn>
            </a:cxnLst>
            <a:rect l="0" t="0" r="r" b="b"/>
            <a:pathLst>
              <a:path w="281" h="216">
                <a:moveTo>
                  <a:pt x="281" y="16"/>
                </a:moveTo>
                <a:lnTo>
                  <a:pt x="272" y="0"/>
                </a:lnTo>
                <a:lnTo>
                  <a:pt x="0" y="200"/>
                </a:lnTo>
                <a:lnTo>
                  <a:pt x="8" y="216"/>
                </a:lnTo>
                <a:lnTo>
                  <a:pt x="281"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6" name="Freeform 28">
            <a:extLst>
              <a:ext uri="{FF2B5EF4-FFF2-40B4-BE49-F238E27FC236}">
                <a16:creationId xmlns:a16="http://schemas.microsoft.com/office/drawing/2014/main" id="{7DE15AFB-BD6F-4B47-A3EF-F2BAB30870D3}"/>
              </a:ext>
            </a:extLst>
          </p:cNvPr>
          <p:cNvSpPr>
            <a:spLocks/>
          </p:cNvSpPr>
          <p:nvPr/>
        </p:nvSpPr>
        <p:spPr bwMode="auto">
          <a:xfrm>
            <a:off x="1114425" y="3578225"/>
            <a:ext cx="25400" cy="25400"/>
          </a:xfrm>
          <a:custGeom>
            <a:avLst/>
            <a:gdLst>
              <a:gd name="T0" fmla="*/ 16 w 16"/>
              <a:gd name="T1" fmla="*/ 16 h 16"/>
              <a:gd name="T2" fmla="*/ 16 w 16"/>
              <a:gd name="T3" fmla="*/ 8 h 16"/>
              <a:gd name="T4" fmla="*/ 0 w 16"/>
              <a:gd name="T5" fmla="*/ 0 h 16"/>
              <a:gd name="T6" fmla="*/ 0 w 16"/>
              <a:gd name="T7" fmla="*/ 8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lnTo>
                  <a:pt x="16" y="8"/>
                </a:lnTo>
                <a:lnTo>
                  <a:pt x="0" y="0"/>
                </a:lnTo>
                <a:lnTo>
                  <a:pt x="0" y="8"/>
                </a:lnTo>
                <a:lnTo>
                  <a:pt x="16"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7" name="Freeform 29">
            <a:extLst>
              <a:ext uri="{FF2B5EF4-FFF2-40B4-BE49-F238E27FC236}">
                <a16:creationId xmlns:a16="http://schemas.microsoft.com/office/drawing/2014/main" id="{204B0124-9B38-4A54-8AD3-8F260D08663A}"/>
              </a:ext>
            </a:extLst>
          </p:cNvPr>
          <p:cNvSpPr>
            <a:spLocks/>
          </p:cNvSpPr>
          <p:nvPr/>
        </p:nvSpPr>
        <p:spPr bwMode="auto">
          <a:xfrm>
            <a:off x="962025" y="3590925"/>
            <a:ext cx="177800" cy="1004888"/>
          </a:xfrm>
          <a:custGeom>
            <a:avLst/>
            <a:gdLst>
              <a:gd name="T0" fmla="*/ 112 w 112"/>
              <a:gd name="T1" fmla="*/ 8 h 633"/>
              <a:gd name="T2" fmla="*/ 64 w 112"/>
              <a:gd name="T3" fmla="*/ 120 h 633"/>
              <a:gd name="T4" fmla="*/ 64 w 112"/>
              <a:gd name="T5" fmla="*/ 120 h 633"/>
              <a:gd name="T6" fmla="*/ 64 w 112"/>
              <a:gd name="T7" fmla="*/ 120 h 633"/>
              <a:gd name="T8" fmla="*/ 24 w 112"/>
              <a:gd name="T9" fmla="*/ 224 h 633"/>
              <a:gd name="T10" fmla="*/ 24 w 112"/>
              <a:gd name="T11" fmla="*/ 216 h 633"/>
              <a:gd name="T12" fmla="*/ 24 w 112"/>
              <a:gd name="T13" fmla="*/ 216 h 633"/>
              <a:gd name="T14" fmla="*/ 16 w 112"/>
              <a:gd name="T15" fmla="*/ 328 h 633"/>
              <a:gd name="T16" fmla="*/ 16 w 112"/>
              <a:gd name="T17" fmla="*/ 328 h 633"/>
              <a:gd name="T18" fmla="*/ 16 w 112"/>
              <a:gd name="T19" fmla="*/ 328 h 633"/>
              <a:gd name="T20" fmla="*/ 16 w 112"/>
              <a:gd name="T21" fmla="*/ 433 h 633"/>
              <a:gd name="T22" fmla="*/ 16 w 112"/>
              <a:gd name="T23" fmla="*/ 433 h 633"/>
              <a:gd name="T24" fmla="*/ 16 w 112"/>
              <a:gd name="T25" fmla="*/ 433 h 633"/>
              <a:gd name="T26" fmla="*/ 32 w 112"/>
              <a:gd name="T27" fmla="*/ 529 h 633"/>
              <a:gd name="T28" fmla="*/ 32 w 112"/>
              <a:gd name="T29" fmla="*/ 529 h 633"/>
              <a:gd name="T30" fmla="*/ 32 w 112"/>
              <a:gd name="T31" fmla="*/ 529 h 633"/>
              <a:gd name="T32" fmla="*/ 72 w 112"/>
              <a:gd name="T33" fmla="*/ 625 h 633"/>
              <a:gd name="T34" fmla="*/ 72 w 112"/>
              <a:gd name="T35" fmla="*/ 625 h 633"/>
              <a:gd name="T36" fmla="*/ 56 w 112"/>
              <a:gd name="T37" fmla="*/ 633 h 633"/>
              <a:gd name="T38" fmla="*/ 56 w 112"/>
              <a:gd name="T39" fmla="*/ 633 h 633"/>
              <a:gd name="T40" fmla="*/ 16 w 112"/>
              <a:gd name="T41" fmla="*/ 537 h 633"/>
              <a:gd name="T42" fmla="*/ 16 w 112"/>
              <a:gd name="T43" fmla="*/ 537 h 633"/>
              <a:gd name="T44" fmla="*/ 16 w 112"/>
              <a:gd name="T45" fmla="*/ 529 h 633"/>
              <a:gd name="T46" fmla="*/ 0 w 112"/>
              <a:gd name="T47" fmla="*/ 433 h 633"/>
              <a:gd name="T48" fmla="*/ 0 w 112"/>
              <a:gd name="T49" fmla="*/ 433 h 633"/>
              <a:gd name="T50" fmla="*/ 0 w 112"/>
              <a:gd name="T51" fmla="*/ 433 h 633"/>
              <a:gd name="T52" fmla="*/ 0 w 112"/>
              <a:gd name="T53" fmla="*/ 328 h 633"/>
              <a:gd name="T54" fmla="*/ 0 w 112"/>
              <a:gd name="T55" fmla="*/ 328 h 633"/>
              <a:gd name="T56" fmla="*/ 0 w 112"/>
              <a:gd name="T57" fmla="*/ 328 h 633"/>
              <a:gd name="T58" fmla="*/ 8 w 112"/>
              <a:gd name="T59" fmla="*/ 216 h 633"/>
              <a:gd name="T60" fmla="*/ 8 w 112"/>
              <a:gd name="T61" fmla="*/ 216 h 633"/>
              <a:gd name="T62" fmla="*/ 8 w 112"/>
              <a:gd name="T63" fmla="*/ 216 h 633"/>
              <a:gd name="T64" fmla="*/ 48 w 112"/>
              <a:gd name="T65" fmla="*/ 112 h 633"/>
              <a:gd name="T66" fmla="*/ 48 w 112"/>
              <a:gd name="T67" fmla="*/ 112 h 633"/>
              <a:gd name="T68" fmla="*/ 48 w 112"/>
              <a:gd name="T69" fmla="*/ 112 h 633"/>
              <a:gd name="T70" fmla="*/ 96 w 112"/>
              <a:gd name="T71" fmla="*/ 0 h 633"/>
              <a:gd name="T72" fmla="*/ 112 w 112"/>
              <a:gd name="T73" fmla="*/ 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2" h="633">
                <a:moveTo>
                  <a:pt x="112" y="8"/>
                </a:moveTo>
                <a:lnTo>
                  <a:pt x="64" y="120"/>
                </a:lnTo>
                <a:lnTo>
                  <a:pt x="64" y="120"/>
                </a:lnTo>
                <a:lnTo>
                  <a:pt x="64" y="120"/>
                </a:lnTo>
                <a:lnTo>
                  <a:pt x="24" y="224"/>
                </a:lnTo>
                <a:lnTo>
                  <a:pt x="24" y="216"/>
                </a:lnTo>
                <a:lnTo>
                  <a:pt x="24" y="216"/>
                </a:lnTo>
                <a:lnTo>
                  <a:pt x="16" y="328"/>
                </a:lnTo>
                <a:lnTo>
                  <a:pt x="16" y="328"/>
                </a:lnTo>
                <a:lnTo>
                  <a:pt x="16" y="328"/>
                </a:lnTo>
                <a:lnTo>
                  <a:pt x="16" y="433"/>
                </a:lnTo>
                <a:lnTo>
                  <a:pt x="16" y="433"/>
                </a:lnTo>
                <a:lnTo>
                  <a:pt x="16" y="433"/>
                </a:lnTo>
                <a:lnTo>
                  <a:pt x="32" y="529"/>
                </a:lnTo>
                <a:lnTo>
                  <a:pt x="32" y="529"/>
                </a:lnTo>
                <a:lnTo>
                  <a:pt x="32" y="529"/>
                </a:lnTo>
                <a:lnTo>
                  <a:pt x="72" y="625"/>
                </a:lnTo>
                <a:lnTo>
                  <a:pt x="72" y="625"/>
                </a:lnTo>
                <a:lnTo>
                  <a:pt x="56" y="633"/>
                </a:lnTo>
                <a:lnTo>
                  <a:pt x="56" y="633"/>
                </a:lnTo>
                <a:lnTo>
                  <a:pt x="16" y="537"/>
                </a:lnTo>
                <a:lnTo>
                  <a:pt x="16" y="537"/>
                </a:lnTo>
                <a:lnTo>
                  <a:pt x="16" y="529"/>
                </a:lnTo>
                <a:lnTo>
                  <a:pt x="0" y="433"/>
                </a:lnTo>
                <a:lnTo>
                  <a:pt x="0" y="433"/>
                </a:lnTo>
                <a:lnTo>
                  <a:pt x="0" y="433"/>
                </a:lnTo>
                <a:lnTo>
                  <a:pt x="0" y="328"/>
                </a:lnTo>
                <a:lnTo>
                  <a:pt x="0" y="328"/>
                </a:lnTo>
                <a:lnTo>
                  <a:pt x="0" y="328"/>
                </a:lnTo>
                <a:lnTo>
                  <a:pt x="8" y="216"/>
                </a:lnTo>
                <a:lnTo>
                  <a:pt x="8" y="216"/>
                </a:lnTo>
                <a:lnTo>
                  <a:pt x="8" y="216"/>
                </a:lnTo>
                <a:lnTo>
                  <a:pt x="48" y="112"/>
                </a:lnTo>
                <a:lnTo>
                  <a:pt x="48" y="112"/>
                </a:lnTo>
                <a:lnTo>
                  <a:pt x="48" y="112"/>
                </a:lnTo>
                <a:lnTo>
                  <a:pt x="96" y="0"/>
                </a:lnTo>
                <a:lnTo>
                  <a:pt x="112"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8" name="Freeform 30">
            <a:extLst>
              <a:ext uri="{FF2B5EF4-FFF2-40B4-BE49-F238E27FC236}">
                <a16:creationId xmlns:a16="http://schemas.microsoft.com/office/drawing/2014/main" id="{46DA2151-B5BA-4B27-9AC7-279149B85759}"/>
              </a:ext>
            </a:extLst>
          </p:cNvPr>
          <p:cNvSpPr>
            <a:spLocks/>
          </p:cNvSpPr>
          <p:nvPr/>
        </p:nvSpPr>
        <p:spPr bwMode="auto">
          <a:xfrm>
            <a:off x="1050925" y="4583113"/>
            <a:ext cx="101600" cy="165100"/>
          </a:xfrm>
          <a:custGeom>
            <a:avLst/>
            <a:gdLst>
              <a:gd name="T0" fmla="*/ 16 w 64"/>
              <a:gd name="T1" fmla="*/ 0 h 104"/>
              <a:gd name="T2" fmla="*/ 64 w 64"/>
              <a:gd name="T3" fmla="*/ 96 h 104"/>
              <a:gd name="T4" fmla="*/ 64 w 64"/>
              <a:gd name="T5" fmla="*/ 96 h 104"/>
              <a:gd name="T6" fmla="*/ 48 w 64"/>
              <a:gd name="T7" fmla="*/ 104 h 104"/>
              <a:gd name="T8" fmla="*/ 48 w 64"/>
              <a:gd name="T9" fmla="*/ 104 h 104"/>
              <a:gd name="T10" fmla="*/ 0 w 64"/>
              <a:gd name="T11" fmla="*/ 8 h 104"/>
              <a:gd name="T12" fmla="*/ 16 w 6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64" h="104">
                <a:moveTo>
                  <a:pt x="16" y="0"/>
                </a:moveTo>
                <a:lnTo>
                  <a:pt x="64" y="96"/>
                </a:lnTo>
                <a:lnTo>
                  <a:pt x="64" y="96"/>
                </a:lnTo>
                <a:lnTo>
                  <a:pt x="48" y="104"/>
                </a:lnTo>
                <a:lnTo>
                  <a:pt x="48" y="104"/>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19" name="Freeform 31">
            <a:extLst>
              <a:ext uri="{FF2B5EF4-FFF2-40B4-BE49-F238E27FC236}">
                <a16:creationId xmlns:a16="http://schemas.microsoft.com/office/drawing/2014/main" id="{7C4926CE-F7B3-4EE6-BE47-DFB01CCACC1F}"/>
              </a:ext>
            </a:extLst>
          </p:cNvPr>
          <p:cNvSpPr>
            <a:spLocks/>
          </p:cNvSpPr>
          <p:nvPr/>
        </p:nvSpPr>
        <p:spPr bwMode="auto">
          <a:xfrm>
            <a:off x="1228725" y="4875213"/>
            <a:ext cx="25400" cy="25400"/>
          </a:xfrm>
          <a:custGeom>
            <a:avLst/>
            <a:gdLst>
              <a:gd name="T0" fmla="*/ 16 w 16"/>
              <a:gd name="T1" fmla="*/ 0 h 16"/>
              <a:gd name="T2" fmla="*/ 16 w 16"/>
              <a:gd name="T3" fmla="*/ 8 h 16"/>
              <a:gd name="T4" fmla="*/ 0 w 16"/>
              <a:gd name="T5" fmla="*/ 16 h 16"/>
              <a:gd name="T6" fmla="*/ 0 w 16"/>
              <a:gd name="T7" fmla="*/ 8 h 16"/>
              <a:gd name="T8" fmla="*/ 16 w 16"/>
              <a:gd name="T9" fmla="*/ 0 h 16"/>
            </a:gdLst>
            <a:ahLst/>
            <a:cxnLst>
              <a:cxn ang="0">
                <a:pos x="T0" y="T1"/>
              </a:cxn>
              <a:cxn ang="0">
                <a:pos x="T2" y="T3"/>
              </a:cxn>
              <a:cxn ang="0">
                <a:pos x="T4" y="T5"/>
              </a:cxn>
              <a:cxn ang="0">
                <a:pos x="T6" y="T7"/>
              </a:cxn>
              <a:cxn ang="0">
                <a:pos x="T8" y="T9"/>
              </a:cxn>
            </a:cxnLst>
            <a:rect l="0" t="0" r="r" b="b"/>
            <a:pathLst>
              <a:path w="16" h="16">
                <a:moveTo>
                  <a:pt x="16" y="0"/>
                </a:moveTo>
                <a:lnTo>
                  <a:pt x="16" y="8"/>
                </a:lnTo>
                <a:lnTo>
                  <a:pt x="0" y="16"/>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0" name="Freeform 32">
            <a:extLst>
              <a:ext uri="{FF2B5EF4-FFF2-40B4-BE49-F238E27FC236}">
                <a16:creationId xmlns:a16="http://schemas.microsoft.com/office/drawing/2014/main" id="{3C7B25F7-0EE1-4C7C-A31D-63B18D2BD5D3}"/>
              </a:ext>
            </a:extLst>
          </p:cNvPr>
          <p:cNvSpPr>
            <a:spLocks/>
          </p:cNvSpPr>
          <p:nvPr/>
        </p:nvSpPr>
        <p:spPr bwMode="auto">
          <a:xfrm>
            <a:off x="1127125" y="4735513"/>
            <a:ext cx="127000" cy="152400"/>
          </a:xfrm>
          <a:custGeom>
            <a:avLst/>
            <a:gdLst>
              <a:gd name="T0" fmla="*/ 16 w 80"/>
              <a:gd name="T1" fmla="*/ 0 h 96"/>
              <a:gd name="T2" fmla="*/ 0 w 80"/>
              <a:gd name="T3" fmla="*/ 8 h 96"/>
              <a:gd name="T4" fmla="*/ 64 w 80"/>
              <a:gd name="T5" fmla="*/ 96 h 96"/>
              <a:gd name="T6" fmla="*/ 80 w 80"/>
              <a:gd name="T7" fmla="*/ 88 h 96"/>
              <a:gd name="T8" fmla="*/ 16 w 80"/>
              <a:gd name="T9" fmla="*/ 0 h 96"/>
            </a:gdLst>
            <a:ahLst/>
            <a:cxnLst>
              <a:cxn ang="0">
                <a:pos x="T0" y="T1"/>
              </a:cxn>
              <a:cxn ang="0">
                <a:pos x="T2" y="T3"/>
              </a:cxn>
              <a:cxn ang="0">
                <a:pos x="T4" y="T5"/>
              </a:cxn>
              <a:cxn ang="0">
                <a:pos x="T6" y="T7"/>
              </a:cxn>
              <a:cxn ang="0">
                <a:pos x="T8" y="T9"/>
              </a:cxn>
            </a:cxnLst>
            <a:rect l="0" t="0" r="r" b="b"/>
            <a:pathLst>
              <a:path w="80" h="96">
                <a:moveTo>
                  <a:pt x="16" y="0"/>
                </a:moveTo>
                <a:lnTo>
                  <a:pt x="0" y="8"/>
                </a:lnTo>
                <a:lnTo>
                  <a:pt x="64" y="96"/>
                </a:lnTo>
                <a:lnTo>
                  <a:pt x="80" y="8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1" name="Freeform 33">
            <a:extLst>
              <a:ext uri="{FF2B5EF4-FFF2-40B4-BE49-F238E27FC236}">
                <a16:creationId xmlns:a16="http://schemas.microsoft.com/office/drawing/2014/main" id="{A923C645-021F-4AF4-BCB6-84FC12D8A901}"/>
              </a:ext>
            </a:extLst>
          </p:cNvPr>
          <p:cNvSpPr>
            <a:spLocks/>
          </p:cNvSpPr>
          <p:nvPr/>
        </p:nvSpPr>
        <p:spPr bwMode="auto">
          <a:xfrm>
            <a:off x="1228725" y="4862513"/>
            <a:ext cx="25400" cy="25400"/>
          </a:xfrm>
          <a:custGeom>
            <a:avLst/>
            <a:gdLst>
              <a:gd name="T0" fmla="*/ 16 w 16"/>
              <a:gd name="T1" fmla="*/ 0 h 16"/>
              <a:gd name="T2" fmla="*/ 8 w 16"/>
              <a:gd name="T3" fmla="*/ 0 h 16"/>
              <a:gd name="T4" fmla="*/ 0 w 16"/>
              <a:gd name="T5" fmla="*/ 16 h 16"/>
              <a:gd name="T6" fmla="*/ 8 w 16"/>
              <a:gd name="T7" fmla="*/ 16 h 16"/>
              <a:gd name="T8" fmla="*/ 16 w 16"/>
              <a:gd name="T9" fmla="*/ 0 h 16"/>
            </a:gdLst>
            <a:ahLst/>
            <a:cxnLst>
              <a:cxn ang="0">
                <a:pos x="T0" y="T1"/>
              </a:cxn>
              <a:cxn ang="0">
                <a:pos x="T2" y="T3"/>
              </a:cxn>
              <a:cxn ang="0">
                <a:pos x="T4" y="T5"/>
              </a:cxn>
              <a:cxn ang="0">
                <a:pos x="T6" y="T7"/>
              </a:cxn>
              <a:cxn ang="0">
                <a:pos x="T8" y="T9"/>
              </a:cxn>
            </a:cxnLst>
            <a:rect l="0" t="0" r="r" b="b"/>
            <a:pathLst>
              <a:path w="16" h="16">
                <a:moveTo>
                  <a:pt x="16" y="0"/>
                </a:moveTo>
                <a:lnTo>
                  <a:pt x="8" y="0"/>
                </a:lnTo>
                <a:lnTo>
                  <a:pt x="0" y="16"/>
                </a:lnTo>
                <a:lnTo>
                  <a:pt x="8" y="16"/>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2" name="Freeform 34">
            <a:extLst>
              <a:ext uri="{FF2B5EF4-FFF2-40B4-BE49-F238E27FC236}">
                <a16:creationId xmlns:a16="http://schemas.microsoft.com/office/drawing/2014/main" id="{BF5DB6EB-E343-404E-B1F4-8A0C3911FA67}"/>
              </a:ext>
            </a:extLst>
          </p:cNvPr>
          <p:cNvSpPr>
            <a:spLocks/>
          </p:cNvSpPr>
          <p:nvPr/>
        </p:nvSpPr>
        <p:spPr bwMode="auto">
          <a:xfrm>
            <a:off x="1241425" y="4862513"/>
            <a:ext cx="1677988" cy="279400"/>
          </a:xfrm>
          <a:custGeom>
            <a:avLst/>
            <a:gdLst>
              <a:gd name="T0" fmla="*/ 8 w 1057"/>
              <a:gd name="T1" fmla="*/ 0 h 176"/>
              <a:gd name="T2" fmla="*/ 184 w 1057"/>
              <a:gd name="T3" fmla="*/ 80 h 176"/>
              <a:gd name="T4" fmla="*/ 184 w 1057"/>
              <a:gd name="T5" fmla="*/ 80 h 176"/>
              <a:gd name="T6" fmla="*/ 184 w 1057"/>
              <a:gd name="T7" fmla="*/ 80 h 176"/>
              <a:gd name="T8" fmla="*/ 353 w 1057"/>
              <a:gd name="T9" fmla="*/ 136 h 176"/>
              <a:gd name="T10" fmla="*/ 345 w 1057"/>
              <a:gd name="T11" fmla="*/ 136 h 176"/>
              <a:gd name="T12" fmla="*/ 345 w 1057"/>
              <a:gd name="T13" fmla="*/ 136 h 176"/>
              <a:gd name="T14" fmla="*/ 521 w 1057"/>
              <a:gd name="T15" fmla="*/ 160 h 176"/>
              <a:gd name="T16" fmla="*/ 521 w 1057"/>
              <a:gd name="T17" fmla="*/ 160 h 176"/>
              <a:gd name="T18" fmla="*/ 521 w 1057"/>
              <a:gd name="T19" fmla="*/ 160 h 176"/>
              <a:gd name="T20" fmla="*/ 697 w 1057"/>
              <a:gd name="T21" fmla="*/ 160 h 176"/>
              <a:gd name="T22" fmla="*/ 697 w 1057"/>
              <a:gd name="T23" fmla="*/ 160 h 176"/>
              <a:gd name="T24" fmla="*/ 697 w 1057"/>
              <a:gd name="T25" fmla="*/ 160 h 176"/>
              <a:gd name="T26" fmla="*/ 865 w 1057"/>
              <a:gd name="T27" fmla="*/ 128 h 176"/>
              <a:gd name="T28" fmla="*/ 865 w 1057"/>
              <a:gd name="T29" fmla="*/ 128 h 176"/>
              <a:gd name="T30" fmla="*/ 865 w 1057"/>
              <a:gd name="T31" fmla="*/ 128 h 176"/>
              <a:gd name="T32" fmla="*/ 1049 w 1057"/>
              <a:gd name="T33" fmla="*/ 72 h 176"/>
              <a:gd name="T34" fmla="*/ 1049 w 1057"/>
              <a:gd name="T35" fmla="*/ 72 h 176"/>
              <a:gd name="T36" fmla="*/ 1057 w 1057"/>
              <a:gd name="T37" fmla="*/ 88 h 176"/>
              <a:gd name="T38" fmla="*/ 1057 w 1057"/>
              <a:gd name="T39" fmla="*/ 88 h 176"/>
              <a:gd name="T40" fmla="*/ 873 w 1057"/>
              <a:gd name="T41" fmla="*/ 144 h 176"/>
              <a:gd name="T42" fmla="*/ 873 w 1057"/>
              <a:gd name="T43" fmla="*/ 144 h 176"/>
              <a:gd name="T44" fmla="*/ 865 w 1057"/>
              <a:gd name="T45" fmla="*/ 144 h 176"/>
              <a:gd name="T46" fmla="*/ 697 w 1057"/>
              <a:gd name="T47" fmla="*/ 176 h 176"/>
              <a:gd name="T48" fmla="*/ 697 w 1057"/>
              <a:gd name="T49" fmla="*/ 176 h 176"/>
              <a:gd name="T50" fmla="*/ 697 w 1057"/>
              <a:gd name="T51" fmla="*/ 176 h 176"/>
              <a:gd name="T52" fmla="*/ 521 w 1057"/>
              <a:gd name="T53" fmla="*/ 176 h 176"/>
              <a:gd name="T54" fmla="*/ 521 w 1057"/>
              <a:gd name="T55" fmla="*/ 176 h 176"/>
              <a:gd name="T56" fmla="*/ 521 w 1057"/>
              <a:gd name="T57" fmla="*/ 176 h 176"/>
              <a:gd name="T58" fmla="*/ 345 w 1057"/>
              <a:gd name="T59" fmla="*/ 152 h 176"/>
              <a:gd name="T60" fmla="*/ 345 w 1057"/>
              <a:gd name="T61" fmla="*/ 152 h 176"/>
              <a:gd name="T62" fmla="*/ 345 w 1057"/>
              <a:gd name="T63" fmla="*/ 152 h 176"/>
              <a:gd name="T64" fmla="*/ 176 w 1057"/>
              <a:gd name="T65" fmla="*/ 96 h 176"/>
              <a:gd name="T66" fmla="*/ 176 w 1057"/>
              <a:gd name="T67" fmla="*/ 96 h 176"/>
              <a:gd name="T68" fmla="*/ 176 w 1057"/>
              <a:gd name="T69" fmla="*/ 96 h 176"/>
              <a:gd name="T70" fmla="*/ 0 w 1057"/>
              <a:gd name="T71" fmla="*/ 16 h 176"/>
              <a:gd name="T72" fmla="*/ 8 w 1057"/>
              <a:gd name="T7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7" h="176">
                <a:moveTo>
                  <a:pt x="8" y="0"/>
                </a:moveTo>
                <a:lnTo>
                  <a:pt x="184" y="80"/>
                </a:lnTo>
                <a:lnTo>
                  <a:pt x="184" y="80"/>
                </a:lnTo>
                <a:lnTo>
                  <a:pt x="184" y="80"/>
                </a:lnTo>
                <a:lnTo>
                  <a:pt x="353" y="136"/>
                </a:lnTo>
                <a:lnTo>
                  <a:pt x="345" y="136"/>
                </a:lnTo>
                <a:lnTo>
                  <a:pt x="345" y="136"/>
                </a:lnTo>
                <a:lnTo>
                  <a:pt x="521" y="160"/>
                </a:lnTo>
                <a:lnTo>
                  <a:pt x="521" y="160"/>
                </a:lnTo>
                <a:lnTo>
                  <a:pt x="521" y="160"/>
                </a:lnTo>
                <a:lnTo>
                  <a:pt x="697" y="160"/>
                </a:lnTo>
                <a:lnTo>
                  <a:pt x="697" y="160"/>
                </a:lnTo>
                <a:lnTo>
                  <a:pt x="697" y="160"/>
                </a:lnTo>
                <a:lnTo>
                  <a:pt x="865" y="128"/>
                </a:lnTo>
                <a:lnTo>
                  <a:pt x="865" y="128"/>
                </a:lnTo>
                <a:lnTo>
                  <a:pt x="865" y="128"/>
                </a:lnTo>
                <a:lnTo>
                  <a:pt x="1049" y="72"/>
                </a:lnTo>
                <a:lnTo>
                  <a:pt x="1049" y="72"/>
                </a:lnTo>
                <a:lnTo>
                  <a:pt x="1057" y="88"/>
                </a:lnTo>
                <a:lnTo>
                  <a:pt x="1057" y="88"/>
                </a:lnTo>
                <a:lnTo>
                  <a:pt x="873" y="144"/>
                </a:lnTo>
                <a:lnTo>
                  <a:pt x="873" y="144"/>
                </a:lnTo>
                <a:lnTo>
                  <a:pt x="865" y="144"/>
                </a:lnTo>
                <a:lnTo>
                  <a:pt x="697" y="176"/>
                </a:lnTo>
                <a:lnTo>
                  <a:pt x="697" y="176"/>
                </a:lnTo>
                <a:lnTo>
                  <a:pt x="697" y="176"/>
                </a:lnTo>
                <a:lnTo>
                  <a:pt x="521" y="176"/>
                </a:lnTo>
                <a:lnTo>
                  <a:pt x="521" y="176"/>
                </a:lnTo>
                <a:lnTo>
                  <a:pt x="521" y="176"/>
                </a:lnTo>
                <a:lnTo>
                  <a:pt x="345" y="152"/>
                </a:lnTo>
                <a:lnTo>
                  <a:pt x="345" y="152"/>
                </a:lnTo>
                <a:lnTo>
                  <a:pt x="345" y="152"/>
                </a:lnTo>
                <a:lnTo>
                  <a:pt x="176" y="96"/>
                </a:lnTo>
                <a:lnTo>
                  <a:pt x="176" y="96"/>
                </a:lnTo>
                <a:lnTo>
                  <a:pt x="176" y="96"/>
                </a:lnTo>
                <a:lnTo>
                  <a:pt x="0"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3" name="Freeform 35">
            <a:extLst>
              <a:ext uri="{FF2B5EF4-FFF2-40B4-BE49-F238E27FC236}">
                <a16:creationId xmlns:a16="http://schemas.microsoft.com/office/drawing/2014/main" id="{D6D28303-3A13-4882-AEC7-0C08375FEFEA}"/>
              </a:ext>
            </a:extLst>
          </p:cNvPr>
          <p:cNvSpPr>
            <a:spLocks/>
          </p:cNvSpPr>
          <p:nvPr/>
        </p:nvSpPr>
        <p:spPr bwMode="auto">
          <a:xfrm>
            <a:off x="2906713" y="4824413"/>
            <a:ext cx="292100" cy="177800"/>
          </a:xfrm>
          <a:custGeom>
            <a:avLst/>
            <a:gdLst>
              <a:gd name="T0" fmla="*/ 0 w 184"/>
              <a:gd name="T1" fmla="*/ 96 h 112"/>
              <a:gd name="T2" fmla="*/ 176 w 184"/>
              <a:gd name="T3" fmla="*/ 0 h 112"/>
              <a:gd name="T4" fmla="*/ 176 w 184"/>
              <a:gd name="T5" fmla="*/ 0 h 112"/>
              <a:gd name="T6" fmla="*/ 184 w 184"/>
              <a:gd name="T7" fmla="*/ 16 h 112"/>
              <a:gd name="T8" fmla="*/ 184 w 184"/>
              <a:gd name="T9" fmla="*/ 16 h 112"/>
              <a:gd name="T10" fmla="*/ 8 w 184"/>
              <a:gd name="T11" fmla="*/ 112 h 112"/>
              <a:gd name="T12" fmla="*/ 0 w 184"/>
              <a:gd name="T13" fmla="*/ 96 h 112"/>
            </a:gdLst>
            <a:ahLst/>
            <a:cxnLst>
              <a:cxn ang="0">
                <a:pos x="T0" y="T1"/>
              </a:cxn>
              <a:cxn ang="0">
                <a:pos x="T2" y="T3"/>
              </a:cxn>
              <a:cxn ang="0">
                <a:pos x="T4" y="T5"/>
              </a:cxn>
              <a:cxn ang="0">
                <a:pos x="T6" y="T7"/>
              </a:cxn>
              <a:cxn ang="0">
                <a:pos x="T8" y="T9"/>
              </a:cxn>
              <a:cxn ang="0">
                <a:pos x="T10" y="T11"/>
              </a:cxn>
              <a:cxn ang="0">
                <a:pos x="T12" y="T13"/>
              </a:cxn>
            </a:cxnLst>
            <a:rect l="0" t="0" r="r" b="b"/>
            <a:pathLst>
              <a:path w="184" h="112">
                <a:moveTo>
                  <a:pt x="0" y="96"/>
                </a:moveTo>
                <a:lnTo>
                  <a:pt x="176" y="0"/>
                </a:lnTo>
                <a:lnTo>
                  <a:pt x="176" y="0"/>
                </a:lnTo>
                <a:lnTo>
                  <a:pt x="184" y="16"/>
                </a:lnTo>
                <a:lnTo>
                  <a:pt x="184" y="16"/>
                </a:lnTo>
                <a:lnTo>
                  <a:pt x="8" y="112"/>
                </a:lnTo>
                <a:lnTo>
                  <a:pt x="0" y="9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4" name="Freeform 36">
            <a:extLst>
              <a:ext uri="{FF2B5EF4-FFF2-40B4-BE49-F238E27FC236}">
                <a16:creationId xmlns:a16="http://schemas.microsoft.com/office/drawing/2014/main" id="{46B0B1A9-78A0-4514-A97C-DB84330C41AF}"/>
              </a:ext>
            </a:extLst>
          </p:cNvPr>
          <p:cNvSpPr>
            <a:spLocks/>
          </p:cNvSpPr>
          <p:nvPr/>
        </p:nvSpPr>
        <p:spPr bwMode="auto">
          <a:xfrm>
            <a:off x="3490913" y="4621213"/>
            <a:ext cx="25400" cy="25400"/>
          </a:xfrm>
          <a:custGeom>
            <a:avLst/>
            <a:gdLst>
              <a:gd name="T0" fmla="*/ 0 w 16"/>
              <a:gd name="T1" fmla="*/ 0 h 16"/>
              <a:gd name="T2" fmla="*/ 8 w 16"/>
              <a:gd name="T3" fmla="*/ 0 h 16"/>
              <a:gd name="T4" fmla="*/ 16 w 16"/>
              <a:gd name="T5" fmla="*/ 16 h 16"/>
              <a:gd name="T6" fmla="*/ 8 w 16"/>
              <a:gd name="T7" fmla="*/ 16 h 16"/>
              <a:gd name="T8" fmla="*/ 0 w 16"/>
              <a:gd name="T9" fmla="*/ 0 h 16"/>
            </a:gdLst>
            <a:ahLst/>
            <a:cxnLst>
              <a:cxn ang="0">
                <a:pos x="T0" y="T1"/>
              </a:cxn>
              <a:cxn ang="0">
                <a:pos x="T2" y="T3"/>
              </a:cxn>
              <a:cxn ang="0">
                <a:pos x="T4" y="T5"/>
              </a:cxn>
              <a:cxn ang="0">
                <a:pos x="T6" y="T7"/>
              </a:cxn>
              <a:cxn ang="0">
                <a:pos x="T8" y="T9"/>
              </a:cxn>
            </a:cxnLst>
            <a:rect l="0" t="0" r="r" b="b"/>
            <a:pathLst>
              <a:path w="16" h="16">
                <a:moveTo>
                  <a:pt x="0" y="0"/>
                </a:moveTo>
                <a:lnTo>
                  <a:pt x="8" y="0"/>
                </a:lnTo>
                <a:lnTo>
                  <a:pt x="16" y="16"/>
                </a:lnTo>
                <a:lnTo>
                  <a:pt x="8" y="16"/>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5" name="Freeform 37">
            <a:extLst>
              <a:ext uri="{FF2B5EF4-FFF2-40B4-BE49-F238E27FC236}">
                <a16:creationId xmlns:a16="http://schemas.microsoft.com/office/drawing/2014/main" id="{FA116CDC-A5D6-455C-A546-219B012F66CF}"/>
              </a:ext>
            </a:extLst>
          </p:cNvPr>
          <p:cNvSpPr>
            <a:spLocks/>
          </p:cNvSpPr>
          <p:nvPr/>
        </p:nvSpPr>
        <p:spPr bwMode="auto">
          <a:xfrm>
            <a:off x="3186113" y="4621213"/>
            <a:ext cx="317500" cy="228600"/>
          </a:xfrm>
          <a:custGeom>
            <a:avLst/>
            <a:gdLst>
              <a:gd name="T0" fmla="*/ 0 w 200"/>
              <a:gd name="T1" fmla="*/ 128 h 144"/>
              <a:gd name="T2" fmla="*/ 8 w 200"/>
              <a:gd name="T3" fmla="*/ 144 h 144"/>
              <a:gd name="T4" fmla="*/ 200 w 200"/>
              <a:gd name="T5" fmla="*/ 16 h 144"/>
              <a:gd name="T6" fmla="*/ 192 w 200"/>
              <a:gd name="T7" fmla="*/ 0 h 144"/>
              <a:gd name="T8" fmla="*/ 0 w 200"/>
              <a:gd name="T9" fmla="*/ 128 h 144"/>
            </a:gdLst>
            <a:ahLst/>
            <a:cxnLst>
              <a:cxn ang="0">
                <a:pos x="T0" y="T1"/>
              </a:cxn>
              <a:cxn ang="0">
                <a:pos x="T2" y="T3"/>
              </a:cxn>
              <a:cxn ang="0">
                <a:pos x="T4" y="T5"/>
              </a:cxn>
              <a:cxn ang="0">
                <a:pos x="T6" y="T7"/>
              </a:cxn>
              <a:cxn ang="0">
                <a:pos x="T8" y="T9"/>
              </a:cxn>
            </a:cxnLst>
            <a:rect l="0" t="0" r="r" b="b"/>
            <a:pathLst>
              <a:path w="200" h="144">
                <a:moveTo>
                  <a:pt x="0" y="128"/>
                </a:moveTo>
                <a:lnTo>
                  <a:pt x="8" y="144"/>
                </a:lnTo>
                <a:lnTo>
                  <a:pt x="200" y="16"/>
                </a:lnTo>
                <a:lnTo>
                  <a:pt x="192" y="0"/>
                </a:lnTo>
                <a:lnTo>
                  <a:pt x="0" y="12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6" name="Freeform 38">
            <a:extLst>
              <a:ext uri="{FF2B5EF4-FFF2-40B4-BE49-F238E27FC236}">
                <a16:creationId xmlns:a16="http://schemas.microsoft.com/office/drawing/2014/main" id="{B0BC46D0-A3C9-44D3-850B-A1010C385724}"/>
              </a:ext>
            </a:extLst>
          </p:cNvPr>
          <p:cNvSpPr>
            <a:spLocks/>
          </p:cNvSpPr>
          <p:nvPr/>
        </p:nvSpPr>
        <p:spPr bwMode="auto">
          <a:xfrm>
            <a:off x="3478213" y="4621213"/>
            <a:ext cx="25400" cy="25400"/>
          </a:xfrm>
          <a:custGeom>
            <a:avLst/>
            <a:gdLst>
              <a:gd name="T0" fmla="*/ 16 w 16"/>
              <a:gd name="T1" fmla="*/ 8 h 16"/>
              <a:gd name="T2" fmla="*/ 16 w 16"/>
              <a:gd name="T3" fmla="*/ 0 h 16"/>
              <a:gd name="T4" fmla="*/ 0 w 16"/>
              <a:gd name="T5" fmla="*/ 8 h 16"/>
              <a:gd name="T6" fmla="*/ 0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lnTo>
                  <a:pt x="16" y="0"/>
                </a:lnTo>
                <a:lnTo>
                  <a:pt x="0" y="8"/>
                </a:lnTo>
                <a:lnTo>
                  <a:pt x="0" y="16"/>
                </a:lnTo>
                <a:lnTo>
                  <a:pt x="1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7" name="Freeform 39">
            <a:extLst>
              <a:ext uri="{FF2B5EF4-FFF2-40B4-BE49-F238E27FC236}">
                <a16:creationId xmlns:a16="http://schemas.microsoft.com/office/drawing/2014/main" id="{436B43F6-69B9-42A0-A697-BF1870A78FD5}"/>
              </a:ext>
            </a:extLst>
          </p:cNvPr>
          <p:cNvSpPr>
            <a:spLocks/>
          </p:cNvSpPr>
          <p:nvPr/>
        </p:nvSpPr>
        <p:spPr bwMode="auto">
          <a:xfrm>
            <a:off x="3478213" y="4633913"/>
            <a:ext cx="1614487" cy="1054100"/>
          </a:xfrm>
          <a:custGeom>
            <a:avLst/>
            <a:gdLst>
              <a:gd name="T0" fmla="*/ 16 w 1017"/>
              <a:gd name="T1" fmla="*/ 0 h 664"/>
              <a:gd name="T2" fmla="*/ 105 w 1017"/>
              <a:gd name="T3" fmla="*/ 192 h 664"/>
              <a:gd name="T4" fmla="*/ 105 w 1017"/>
              <a:gd name="T5" fmla="*/ 192 h 664"/>
              <a:gd name="T6" fmla="*/ 105 w 1017"/>
              <a:gd name="T7" fmla="*/ 192 h 664"/>
              <a:gd name="T8" fmla="*/ 225 w 1017"/>
              <a:gd name="T9" fmla="*/ 344 h 664"/>
              <a:gd name="T10" fmla="*/ 225 w 1017"/>
              <a:gd name="T11" fmla="*/ 336 h 664"/>
              <a:gd name="T12" fmla="*/ 225 w 1017"/>
              <a:gd name="T13" fmla="*/ 336 h 664"/>
              <a:gd name="T14" fmla="*/ 377 w 1017"/>
              <a:gd name="T15" fmla="*/ 464 h 664"/>
              <a:gd name="T16" fmla="*/ 377 w 1017"/>
              <a:gd name="T17" fmla="*/ 464 h 664"/>
              <a:gd name="T18" fmla="*/ 377 w 1017"/>
              <a:gd name="T19" fmla="*/ 464 h 664"/>
              <a:gd name="T20" fmla="*/ 561 w 1017"/>
              <a:gd name="T21" fmla="*/ 552 h 664"/>
              <a:gd name="T22" fmla="*/ 561 w 1017"/>
              <a:gd name="T23" fmla="*/ 552 h 664"/>
              <a:gd name="T24" fmla="*/ 561 w 1017"/>
              <a:gd name="T25" fmla="*/ 552 h 664"/>
              <a:gd name="T26" fmla="*/ 769 w 1017"/>
              <a:gd name="T27" fmla="*/ 616 h 664"/>
              <a:gd name="T28" fmla="*/ 761 w 1017"/>
              <a:gd name="T29" fmla="*/ 616 h 664"/>
              <a:gd name="T30" fmla="*/ 761 w 1017"/>
              <a:gd name="T31" fmla="*/ 616 h 664"/>
              <a:gd name="T32" fmla="*/ 1017 w 1017"/>
              <a:gd name="T33" fmla="*/ 648 h 664"/>
              <a:gd name="T34" fmla="*/ 1017 w 1017"/>
              <a:gd name="T35" fmla="*/ 648 h 664"/>
              <a:gd name="T36" fmla="*/ 1017 w 1017"/>
              <a:gd name="T37" fmla="*/ 664 h 664"/>
              <a:gd name="T38" fmla="*/ 1017 w 1017"/>
              <a:gd name="T39" fmla="*/ 664 h 664"/>
              <a:gd name="T40" fmla="*/ 761 w 1017"/>
              <a:gd name="T41" fmla="*/ 632 h 664"/>
              <a:gd name="T42" fmla="*/ 761 w 1017"/>
              <a:gd name="T43" fmla="*/ 632 h 664"/>
              <a:gd name="T44" fmla="*/ 761 w 1017"/>
              <a:gd name="T45" fmla="*/ 632 h 664"/>
              <a:gd name="T46" fmla="*/ 553 w 1017"/>
              <a:gd name="T47" fmla="*/ 568 h 664"/>
              <a:gd name="T48" fmla="*/ 553 w 1017"/>
              <a:gd name="T49" fmla="*/ 568 h 664"/>
              <a:gd name="T50" fmla="*/ 553 w 1017"/>
              <a:gd name="T51" fmla="*/ 568 h 664"/>
              <a:gd name="T52" fmla="*/ 369 w 1017"/>
              <a:gd name="T53" fmla="*/ 480 h 664"/>
              <a:gd name="T54" fmla="*/ 369 w 1017"/>
              <a:gd name="T55" fmla="*/ 480 h 664"/>
              <a:gd name="T56" fmla="*/ 369 w 1017"/>
              <a:gd name="T57" fmla="*/ 480 h 664"/>
              <a:gd name="T58" fmla="*/ 217 w 1017"/>
              <a:gd name="T59" fmla="*/ 352 h 664"/>
              <a:gd name="T60" fmla="*/ 217 w 1017"/>
              <a:gd name="T61" fmla="*/ 352 h 664"/>
              <a:gd name="T62" fmla="*/ 209 w 1017"/>
              <a:gd name="T63" fmla="*/ 352 h 664"/>
              <a:gd name="T64" fmla="*/ 89 w 1017"/>
              <a:gd name="T65" fmla="*/ 200 h 664"/>
              <a:gd name="T66" fmla="*/ 89 w 1017"/>
              <a:gd name="T67" fmla="*/ 200 h 664"/>
              <a:gd name="T68" fmla="*/ 89 w 1017"/>
              <a:gd name="T69" fmla="*/ 200 h 664"/>
              <a:gd name="T70" fmla="*/ 0 w 1017"/>
              <a:gd name="T71" fmla="*/ 8 h 664"/>
              <a:gd name="T72" fmla="*/ 16 w 1017"/>
              <a:gd name="T73" fmla="*/ 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7" h="664">
                <a:moveTo>
                  <a:pt x="16" y="0"/>
                </a:moveTo>
                <a:lnTo>
                  <a:pt x="105" y="192"/>
                </a:lnTo>
                <a:lnTo>
                  <a:pt x="105" y="192"/>
                </a:lnTo>
                <a:lnTo>
                  <a:pt x="105" y="192"/>
                </a:lnTo>
                <a:lnTo>
                  <a:pt x="225" y="344"/>
                </a:lnTo>
                <a:lnTo>
                  <a:pt x="225" y="336"/>
                </a:lnTo>
                <a:lnTo>
                  <a:pt x="225" y="336"/>
                </a:lnTo>
                <a:lnTo>
                  <a:pt x="377" y="464"/>
                </a:lnTo>
                <a:lnTo>
                  <a:pt x="377" y="464"/>
                </a:lnTo>
                <a:lnTo>
                  <a:pt x="377" y="464"/>
                </a:lnTo>
                <a:lnTo>
                  <a:pt x="561" y="552"/>
                </a:lnTo>
                <a:lnTo>
                  <a:pt x="561" y="552"/>
                </a:lnTo>
                <a:lnTo>
                  <a:pt x="561" y="552"/>
                </a:lnTo>
                <a:lnTo>
                  <a:pt x="769" y="616"/>
                </a:lnTo>
                <a:lnTo>
                  <a:pt x="761" y="616"/>
                </a:lnTo>
                <a:lnTo>
                  <a:pt x="761" y="616"/>
                </a:lnTo>
                <a:lnTo>
                  <a:pt x="1017" y="648"/>
                </a:lnTo>
                <a:lnTo>
                  <a:pt x="1017" y="648"/>
                </a:lnTo>
                <a:lnTo>
                  <a:pt x="1017" y="664"/>
                </a:lnTo>
                <a:lnTo>
                  <a:pt x="1017" y="664"/>
                </a:lnTo>
                <a:lnTo>
                  <a:pt x="761" y="632"/>
                </a:lnTo>
                <a:lnTo>
                  <a:pt x="761" y="632"/>
                </a:lnTo>
                <a:lnTo>
                  <a:pt x="761" y="632"/>
                </a:lnTo>
                <a:lnTo>
                  <a:pt x="553" y="568"/>
                </a:lnTo>
                <a:lnTo>
                  <a:pt x="553" y="568"/>
                </a:lnTo>
                <a:lnTo>
                  <a:pt x="553" y="568"/>
                </a:lnTo>
                <a:lnTo>
                  <a:pt x="369" y="480"/>
                </a:lnTo>
                <a:lnTo>
                  <a:pt x="369" y="480"/>
                </a:lnTo>
                <a:lnTo>
                  <a:pt x="369" y="480"/>
                </a:lnTo>
                <a:lnTo>
                  <a:pt x="217" y="352"/>
                </a:lnTo>
                <a:lnTo>
                  <a:pt x="217" y="352"/>
                </a:lnTo>
                <a:lnTo>
                  <a:pt x="209" y="352"/>
                </a:lnTo>
                <a:lnTo>
                  <a:pt x="89" y="200"/>
                </a:lnTo>
                <a:lnTo>
                  <a:pt x="89" y="200"/>
                </a:lnTo>
                <a:lnTo>
                  <a:pt x="89" y="200"/>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8" name="Freeform 40">
            <a:extLst>
              <a:ext uri="{FF2B5EF4-FFF2-40B4-BE49-F238E27FC236}">
                <a16:creationId xmlns:a16="http://schemas.microsoft.com/office/drawing/2014/main" id="{EAAE149E-AC62-4246-86FC-DEAD28A4458C}"/>
              </a:ext>
            </a:extLst>
          </p:cNvPr>
          <p:cNvSpPr>
            <a:spLocks/>
          </p:cNvSpPr>
          <p:nvPr/>
        </p:nvSpPr>
        <p:spPr bwMode="auto">
          <a:xfrm>
            <a:off x="5092700" y="5662613"/>
            <a:ext cx="469900" cy="25400"/>
          </a:xfrm>
          <a:custGeom>
            <a:avLst/>
            <a:gdLst>
              <a:gd name="T0" fmla="*/ 0 w 296"/>
              <a:gd name="T1" fmla="*/ 0 h 16"/>
              <a:gd name="T2" fmla="*/ 296 w 296"/>
              <a:gd name="T3" fmla="*/ 0 h 16"/>
              <a:gd name="T4" fmla="*/ 296 w 296"/>
              <a:gd name="T5" fmla="*/ 0 h 16"/>
              <a:gd name="T6" fmla="*/ 296 w 296"/>
              <a:gd name="T7" fmla="*/ 16 h 16"/>
              <a:gd name="T8" fmla="*/ 296 w 296"/>
              <a:gd name="T9" fmla="*/ 16 h 16"/>
              <a:gd name="T10" fmla="*/ 0 w 296"/>
              <a:gd name="T11" fmla="*/ 16 h 16"/>
              <a:gd name="T12" fmla="*/ 0 w 29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96" h="16">
                <a:moveTo>
                  <a:pt x="0" y="0"/>
                </a:moveTo>
                <a:lnTo>
                  <a:pt x="296" y="0"/>
                </a:lnTo>
                <a:lnTo>
                  <a:pt x="296" y="0"/>
                </a:lnTo>
                <a:lnTo>
                  <a:pt x="296" y="16"/>
                </a:lnTo>
                <a:lnTo>
                  <a:pt x="296" y="16"/>
                </a:lnTo>
                <a:lnTo>
                  <a:pt x="0" y="16"/>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29" name="Rectangle 41">
            <a:extLst>
              <a:ext uri="{FF2B5EF4-FFF2-40B4-BE49-F238E27FC236}">
                <a16:creationId xmlns:a16="http://schemas.microsoft.com/office/drawing/2014/main" id="{D829A353-5D03-4B01-8225-68EC319BF010}"/>
              </a:ext>
            </a:extLst>
          </p:cNvPr>
          <p:cNvSpPr>
            <a:spLocks noChangeArrowheads="1"/>
          </p:cNvSpPr>
          <p:nvPr/>
        </p:nvSpPr>
        <p:spPr bwMode="auto">
          <a:xfrm>
            <a:off x="6097588" y="5611813"/>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30" name="Freeform 42">
            <a:extLst>
              <a:ext uri="{FF2B5EF4-FFF2-40B4-BE49-F238E27FC236}">
                <a16:creationId xmlns:a16="http://schemas.microsoft.com/office/drawing/2014/main" id="{FBA6A464-F5BA-4DA7-8F54-C1EB35B0DB39}"/>
              </a:ext>
            </a:extLst>
          </p:cNvPr>
          <p:cNvSpPr>
            <a:spLocks/>
          </p:cNvSpPr>
          <p:nvPr/>
        </p:nvSpPr>
        <p:spPr bwMode="auto">
          <a:xfrm>
            <a:off x="5562600" y="5611813"/>
            <a:ext cx="534988" cy="76200"/>
          </a:xfrm>
          <a:custGeom>
            <a:avLst/>
            <a:gdLst>
              <a:gd name="T0" fmla="*/ 0 w 337"/>
              <a:gd name="T1" fmla="*/ 32 h 48"/>
              <a:gd name="T2" fmla="*/ 0 w 337"/>
              <a:gd name="T3" fmla="*/ 48 h 48"/>
              <a:gd name="T4" fmla="*/ 337 w 337"/>
              <a:gd name="T5" fmla="*/ 16 h 48"/>
              <a:gd name="T6" fmla="*/ 337 w 337"/>
              <a:gd name="T7" fmla="*/ 0 h 48"/>
              <a:gd name="T8" fmla="*/ 0 w 337"/>
              <a:gd name="T9" fmla="*/ 32 h 48"/>
            </a:gdLst>
            <a:ahLst/>
            <a:cxnLst>
              <a:cxn ang="0">
                <a:pos x="T0" y="T1"/>
              </a:cxn>
              <a:cxn ang="0">
                <a:pos x="T2" y="T3"/>
              </a:cxn>
              <a:cxn ang="0">
                <a:pos x="T4" y="T5"/>
              </a:cxn>
              <a:cxn ang="0">
                <a:pos x="T6" y="T7"/>
              </a:cxn>
              <a:cxn ang="0">
                <a:pos x="T8" y="T9"/>
              </a:cxn>
            </a:cxnLst>
            <a:rect l="0" t="0" r="r" b="b"/>
            <a:pathLst>
              <a:path w="337" h="48">
                <a:moveTo>
                  <a:pt x="0" y="32"/>
                </a:moveTo>
                <a:lnTo>
                  <a:pt x="0" y="48"/>
                </a:lnTo>
                <a:lnTo>
                  <a:pt x="337" y="16"/>
                </a:lnTo>
                <a:lnTo>
                  <a:pt x="337" y="0"/>
                </a:lnTo>
                <a:lnTo>
                  <a:pt x="0" y="3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1" name="Freeform 43">
            <a:extLst>
              <a:ext uri="{FF2B5EF4-FFF2-40B4-BE49-F238E27FC236}">
                <a16:creationId xmlns:a16="http://schemas.microsoft.com/office/drawing/2014/main" id="{74815BF2-B19B-4267-B08B-BE538ED08228}"/>
              </a:ext>
            </a:extLst>
          </p:cNvPr>
          <p:cNvSpPr>
            <a:spLocks/>
          </p:cNvSpPr>
          <p:nvPr/>
        </p:nvSpPr>
        <p:spPr bwMode="auto">
          <a:xfrm>
            <a:off x="6084888" y="5611813"/>
            <a:ext cx="25400" cy="25400"/>
          </a:xfrm>
          <a:custGeom>
            <a:avLst/>
            <a:gdLst>
              <a:gd name="T0" fmla="*/ 8 w 16"/>
              <a:gd name="T1" fmla="*/ 0 h 16"/>
              <a:gd name="T2" fmla="*/ 0 w 16"/>
              <a:gd name="T3" fmla="*/ 0 h 16"/>
              <a:gd name="T4" fmla="*/ 8 w 16"/>
              <a:gd name="T5" fmla="*/ 16 h 16"/>
              <a:gd name="T6" fmla="*/ 16 w 16"/>
              <a:gd name="T7" fmla="*/ 16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lnTo>
                  <a:pt x="0" y="0"/>
                </a:lnTo>
                <a:lnTo>
                  <a:pt x="8" y="16"/>
                </a:lnTo>
                <a:lnTo>
                  <a:pt x="16"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2" name="Freeform 44">
            <a:extLst>
              <a:ext uri="{FF2B5EF4-FFF2-40B4-BE49-F238E27FC236}">
                <a16:creationId xmlns:a16="http://schemas.microsoft.com/office/drawing/2014/main" id="{99F5A58A-6A11-40DF-B003-56486A410934}"/>
              </a:ext>
            </a:extLst>
          </p:cNvPr>
          <p:cNvSpPr>
            <a:spLocks/>
          </p:cNvSpPr>
          <p:nvPr/>
        </p:nvSpPr>
        <p:spPr bwMode="auto">
          <a:xfrm>
            <a:off x="6097588" y="3057525"/>
            <a:ext cx="952500" cy="2579688"/>
          </a:xfrm>
          <a:custGeom>
            <a:avLst/>
            <a:gdLst>
              <a:gd name="T0" fmla="*/ 128 w 600"/>
              <a:gd name="T1" fmla="*/ 1505 h 1625"/>
              <a:gd name="T2" fmla="*/ 128 w 600"/>
              <a:gd name="T3" fmla="*/ 1513 h 1625"/>
              <a:gd name="T4" fmla="*/ 232 w 600"/>
              <a:gd name="T5" fmla="*/ 1401 h 1625"/>
              <a:gd name="T6" fmla="*/ 328 w 600"/>
              <a:gd name="T7" fmla="*/ 1281 h 1625"/>
              <a:gd name="T8" fmla="*/ 328 w 600"/>
              <a:gd name="T9" fmla="*/ 1281 h 1625"/>
              <a:gd name="T10" fmla="*/ 416 w 600"/>
              <a:gd name="T11" fmla="*/ 1161 h 1625"/>
              <a:gd name="T12" fmla="*/ 480 w 600"/>
              <a:gd name="T13" fmla="*/ 1033 h 1625"/>
              <a:gd name="T14" fmla="*/ 480 w 600"/>
              <a:gd name="T15" fmla="*/ 1033 h 1625"/>
              <a:gd name="T16" fmla="*/ 528 w 600"/>
              <a:gd name="T17" fmla="*/ 913 h 1625"/>
              <a:gd name="T18" fmla="*/ 568 w 600"/>
              <a:gd name="T19" fmla="*/ 785 h 1625"/>
              <a:gd name="T20" fmla="*/ 568 w 600"/>
              <a:gd name="T21" fmla="*/ 785 h 1625"/>
              <a:gd name="T22" fmla="*/ 584 w 600"/>
              <a:gd name="T23" fmla="*/ 664 h 1625"/>
              <a:gd name="T24" fmla="*/ 584 w 600"/>
              <a:gd name="T25" fmla="*/ 544 h 1625"/>
              <a:gd name="T26" fmla="*/ 584 w 600"/>
              <a:gd name="T27" fmla="*/ 544 h 1625"/>
              <a:gd name="T28" fmla="*/ 560 w 600"/>
              <a:gd name="T29" fmla="*/ 432 h 1625"/>
              <a:gd name="T30" fmla="*/ 528 w 600"/>
              <a:gd name="T31" fmla="*/ 320 h 1625"/>
              <a:gd name="T32" fmla="*/ 528 w 600"/>
              <a:gd name="T33" fmla="*/ 320 h 1625"/>
              <a:gd name="T34" fmla="*/ 472 w 600"/>
              <a:gd name="T35" fmla="*/ 208 h 1625"/>
              <a:gd name="T36" fmla="*/ 400 w 600"/>
              <a:gd name="T37" fmla="*/ 112 h 1625"/>
              <a:gd name="T38" fmla="*/ 408 w 600"/>
              <a:gd name="T39" fmla="*/ 112 h 1625"/>
              <a:gd name="T40" fmla="*/ 320 w 600"/>
              <a:gd name="T41" fmla="*/ 16 h 1625"/>
              <a:gd name="T42" fmla="*/ 328 w 600"/>
              <a:gd name="T43" fmla="*/ 8 h 1625"/>
              <a:gd name="T44" fmla="*/ 416 w 600"/>
              <a:gd name="T45" fmla="*/ 104 h 1625"/>
              <a:gd name="T46" fmla="*/ 488 w 600"/>
              <a:gd name="T47" fmla="*/ 200 h 1625"/>
              <a:gd name="T48" fmla="*/ 488 w 600"/>
              <a:gd name="T49" fmla="*/ 200 h 1625"/>
              <a:gd name="T50" fmla="*/ 544 w 600"/>
              <a:gd name="T51" fmla="*/ 312 h 1625"/>
              <a:gd name="T52" fmla="*/ 576 w 600"/>
              <a:gd name="T53" fmla="*/ 424 h 1625"/>
              <a:gd name="T54" fmla="*/ 576 w 600"/>
              <a:gd name="T55" fmla="*/ 424 h 1625"/>
              <a:gd name="T56" fmla="*/ 600 w 600"/>
              <a:gd name="T57" fmla="*/ 544 h 1625"/>
              <a:gd name="T58" fmla="*/ 600 w 600"/>
              <a:gd name="T59" fmla="*/ 664 h 1625"/>
              <a:gd name="T60" fmla="*/ 600 w 600"/>
              <a:gd name="T61" fmla="*/ 664 h 1625"/>
              <a:gd name="T62" fmla="*/ 584 w 600"/>
              <a:gd name="T63" fmla="*/ 785 h 1625"/>
              <a:gd name="T64" fmla="*/ 544 w 600"/>
              <a:gd name="T65" fmla="*/ 921 h 1625"/>
              <a:gd name="T66" fmla="*/ 544 w 600"/>
              <a:gd name="T67" fmla="*/ 921 h 1625"/>
              <a:gd name="T68" fmla="*/ 496 w 600"/>
              <a:gd name="T69" fmla="*/ 1041 h 1625"/>
              <a:gd name="T70" fmla="*/ 432 w 600"/>
              <a:gd name="T71" fmla="*/ 1169 h 1625"/>
              <a:gd name="T72" fmla="*/ 432 w 600"/>
              <a:gd name="T73" fmla="*/ 1169 h 1625"/>
              <a:gd name="T74" fmla="*/ 344 w 600"/>
              <a:gd name="T75" fmla="*/ 1289 h 1625"/>
              <a:gd name="T76" fmla="*/ 248 w 600"/>
              <a:gd name="T77" fmla="*/ 1409 h 1625"/>
              <a:gd name="T78" fmla="*/ 248 w 600"/>
              <a:gd name="T79" fmla="*/ 1409 h 1625"/>
              <a:gd name="T80" fmla="*/ 136 w 600"/>
              <a:gd name="T81" fmla="*/ 1521 h 1625"/>
              <a:gd name="T82" fmla="*/ 8 w 600"/>
              <a:gd name="T83" fmla="*/ 1625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0" h="1625">
                <a:moveTo>
                  <a:pt x="0" y="1609"/>
                </a:moveTo>
                <a:lnTo>
                  <a:pt x="128" y="1505"/>
                </a:lnTo>
                <a:lnTo>
                  <a:pt x="128" y="1513"/>
                </a:lnTo>
                <a:lnTo>
                  <a:pt x="128" y="1513"/>
                </a:lnTo>
                <a:lnTo>
                  <a:pt x="240" y="1401"/>
                </a:lnTo>
                <a:lnTo>
                  <a:pt x="232" y="1401"/>
                </a:lnTo>
                <a:lnTo>
                  <a:pt x="232" y="1401"/>
                </a:lnTo>
                <a:lnTo>
                  <a:pt x="328" y="1281"/>
                </a:lnTo>
                <a:lnTo>
                  <a:pt x="328" y="1281"/>
                </a:lnTo>
                <a:lnTo>
                  <a:pt x="328" y="1281"/>
                </a:lnTo>
                <a:lnTo>
                  <a:pt x="416" y="1161"/>
                </a:lnTo>
                <a:lnTo>
                  <a:pt x="416" y="1161"/>
                </a:lnTo>
                <a:lnTo>
                  <a:pt x="416" y="1161"/>
                </a:lnTo>
                <a:lnTo>
                  <a:pt x="480" y="1033"/>
                </a:lnTo>
                <a:lnTo>
                  <a:pt x="480" y="1033"/>
                </a:lnTo>
                <a:lnTo>
                  <a:pt x="480" y="1033"/>
                </a:lnTo>
                <a:lnTo>
                  <a:pt x="528" y="913"/>
                </a:lnTo>
                <a:lnTo>
                  <a:pt x="528" y="913"/>
                </a:lnTo>
                <a:lnTo>
                  <a:pt x="528" y="913"/>
                </a:lnTo>
                <a:lnTo>
                  <a:pt x="568" y="785"/>
                </a:lnTo>
                <a:lnTo>
                  <a:pt x="568" y="785"/>
                </a:lnTo>
                <a:lnTo>
                  <a:pt x="568" y="785"/>
                </a:lnTo>
                <a:lnTo>
                  <a:pt x="584" y="664"/>
                </a:lnTo>
                <a:lnTo>
                  <a:pt x="584" y="664"/>
                </a:lnTo>
                <a:lnTo>
                  <a:pt x="584" y="664"/>
                </a:lnTo>
                <a:lnTo>
                  <a:pt x="584" y="544"/>
                </a:lnTo>
                <a:lnTo>
                  <a:pt x="584" y="544"/>
                </a:lnTo>
                <a:lnTo>
                  <a:pt x="584" y="544"/>
                </a:lnTo>
                <a:lnTo>
                  <a:pt x="560" y="424"/>
                </a:lnTo>
                <a:lnTo>
                  <a:pt x="560" y="432"/>
                </a:lnTo>
                <a:lnTo>
                  <a:pt x="560" y="432"/>
                </a:lnTo>
                <a:lnTo>
                  <a:pt x="528" y="320"/>
                </a:lnTo>
                <a:lnTo>
                  <a:pt x="528" y="320"/>
                </a:lnTo>
                <a:lnTo>
                  <a:pt x="528" y="320"/>
                </a:lnTo>
                <a:lnTo>
                  <a:pt x="472" y="208"/>
                </a:lnTo>
                <a:lnTo>
                  <a:pt x="472" y="208"/>
                </a:lnTo>
                <a:lnTo>
                  <a:pt x="472" y="208"/>
                </a:lnTo>
                <a:lnTo>
                  <a:pt x="400" y="112"/>
                </a:lnTo>
                <a:lnTo>
                  <a:pt x="408" y="112"/>
                </a:lnTo>
                <a:lnTo>
                  <a:pt x="408" y="112"/>
                </a:lnTo>
                <a:lnTo>
                  <a:pt x="320" y="16"/>
                </a:lnTo>
                <a:lnTo>
                  <a:pt x="320" y="16"/>
                </a:lnTo>
                <a:lnTo>
                  <a:pt x="328" y="0"/>
                </a:lnTo>
                <a:lnTo>
                  <a:pt x="328" y="8"/>
                </a:lnTo>
                <a:lnTo>
                  <a:pt x="416" y="104"/>
                </a:lnTo>
                <a:lnTo>
                  <a:pt x="416" y="104"/>
                </a:lnTo>
                <a:lnTo>
                  <a:pt x="416" y="104"/>
                </a:lnTo>
                <a:lnTo>
                  <a:pt x="488" y="200"/>
                </a:lnTo>
                <a:lnTo>
                  <a:pt x="488" y="200"/>
                </a:lnTo>
                <a:lnTo>
                  <a:pt x="488" y="200"/>
                </a:lnTo>
                <a:lnTo>
                  <a:pt x="544" y="312"/>
                </a:lnTo>
                <a:lnTo>
                  <a:pt x="544" y="312"/>
                </a:lnTo>
                <a:lnTo>
                  <a:pt x="544" y="312"/>
                </a:lnTo>
                <a:lnTo>
                  <a:pt x="576" y="424"/>
                </a:lnTo>
                <a:lnTo>
                  <a:pt x="576" y="424"/>
                </a:lnTo>
                <a:lnTo>
                  <a:pt x="576" y="424"/>
                </a:lnTo>
                <a:lnTo>
                  <a:pt x="600" y="544"/>
                </a:lnTo>
                <a:lnTo>
                  <a:pt x="600" y="544"/>
                </a:lnTo>
                <a:lnTo>
                  <a:pt x="600" y="544"/>
                </a:lnTo>
                <a:lnTo>
                  <a:pt x="600" y="664"/>
                </a:lnTo>
                <a:lnTo>
                  <a:pt x="600" y="664"/>
                </a:lnTo>
                <a:lnTo>
                  <a:pt x="600" y="664"/>
                </a:lnTo>
                <a:lnTo>
                  <a:pt x="584" y="785"/>
                </a:lnTo>
                <a:lnTo>
                  <a:pt x="584" y="785"/>
                </a:lnTo>
                <a:lnTo>
                  <a:pt x="584" y="793"/>
                </a:lnTo>
                <a:lnTo>
                  <a:pt x="544" y="921"/>
                </a:lnTo>
                <a:lnTo>
                  <a:pt x="544" y="921"/>
                </a:lnTo>
                <a:lnTo>
                  <a:pt x="544" y="921"/>
                </a:lnTo>
                <a:lnTo>
                  <a:pt x="496" y="1041"/>
                </a:lnTo>
                <a:lnTo>
                  <a:pt x="496" y="1041"/>
                </a:lnTo>
                <a:lnTo>
                  <a:pt x="496" y="1041"/>
                </a:lnTo>
                <a:lnTo>
                  <a:pt x="432" y="1169"/>
                </a:lnTo>
                <a:lnTo>
                  <a:pt x="432" y="1169"/>
                </a:lnTo>
                <a:lnTo>
                  <a:pt x="432" y="1169"/>
                </a:lnTo>
                <a:lnTo>
                  <a:pt x="344" y="1289"/>
                </a:lnTo>
                <a:lnTo>
                  <a:pt x="344" y="1289"/>
                </a:lnTo>
                <a:lnTo>
                  <a:pt x="344" y="1289"/>
                </a:lnTo>
                <a:lnTo>
                  <a:pt x="248" y="1409"/>
                </a:lnTo>
                <a:lnTo>
                  <a:pt x="248" y="1409"/>
                </a:lnTo>
                <a:lnTo>
                  <a:pt x="248" y="1409"/>
                </a:lnTo>
                <a:lnTo>
                  <a:pt x="136" y="1521"/>
                </a:lnTo>
                <a:lnTo>
                  <a:pt x="136" y="1521"/>
                </a:lnTo>
                <a:lnTo>
                  <a:pt x="136" y="1521"/>
                </a:lnTo>
                <a:lnTo>
                  <a:pt x="8" y="1625"/>
                </a:lnTo>
                <a:lnTo>
                  <a:pt x="0" y="1609"/>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3" name="Freeform 45">
            <a:extLst>
              <a:ext uri="{FF2B5EF4-FFF2-40B4-BE49-F238E27FC236}">
                <a16:creationId xmlns:a16="http://schemas.microsoft.com/office/drawing/2014/main" id="{1F54447B-3C78-4D1C-9601-A72482DD164E}"/>
              </a:ext>
            </a:extLst>
          </p:cNvPr>
          <p:cNvSpPr>
            <a:spLocks/>
          </p:cNvSpPr>
          <p:nvPr/>
        </p:nvSpPr>
        <p:spPr bwMode="auto">
          <a:xfrm>
            <a:off x="6440488" y="2917825"/>
            <a:ext cx="177800" cy="165100"/>
          </a:xfrm>
          <a:custGeom>
            <a:avLst/>
            <a:gdLst>
              <a:gd name="T0" fmla="*/ 104 w 112"/>
              <a:gd name="T1" fmla="*/ 104 h 104"/>
              <a:gd name="T2" fmla="*/ 0 w 112"/>
              <a:gd name="T3" fmla="*/ 16 h 104"/>
              <a:gd name="T4" fmla="*/ 0 w 112"/>
              <a:gd name="T5" fmla="*/ 16 h 104"/>
              <a:gd name="T6" fmla="*/ 8 w 112"/>
              <a:gd name="T7" fmla="*/ 0 h 104"/>
              <a:gd name="T8" fmla="*/ 8 w 112"/>
              <a:gd name="T9" fmla="*/ 0 h 104"/>
              <a:gd name="T10" fmla="*/ 112 w 112"/>
              <a:gd name="T11" fmla="*/ 88 h 104"/>
              <a:gd name="T12" fmla="*/ 104 w 112"/>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12" h="104">
                <a:moveTo>
                  <a:pt x="104" y="104"/>
                </a:moveTo>
                <a:lnTo>
                  <a:pt x="0" y="16"/>
                </a:lnTo>
                <a:lnTo>
                  <a:pt x="0" y="16"/>
                </a:lnTo>
                <a:lnTo>
                  <a:pt x="8" y="0"/>
                </a:lnTo>
                <a:lnTo>
                  <a:pt x="8" y="0"/>
                </a:lnTo>
                <a:lnTo>
                  <a:pt x="112" y="88"/>
                </a:lnTo>
                <a:lnTo>
                  <a:pt x="104" y="10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4" name="Freeform 46">
            <a:extLst>
              <a:ext uri="{FF2B5EF4-FFF2-40B4-BE49-F238E27FC236}">
                <a16:creationId xmlns:a16="http://schemas.microsoft.com/office/drawing/2014/main" id="{353516D2-E94A-4F79-9D60-22549648741B}"/>
              </a:ext>
            </a:extLst>
          </p:cNvPr>
          <p:cNvSpPr>
            <a:spLocks/>
          </p:cNvSpPr>
          <p:nvPr/>
        </p:nvSpPr>
        <p:spPr bwMode="auto">
          <a:xfrm>
            <a:off x="6224588" y="2790825"/>
            <a:ext cx="25400" cy="25400"/>
          </a:xfrm>
          <a:custGeom>
            <a:avLst/>
            <a:gdLst>
              <a:gd name="T0" fmla="*/ 8 w 16"/>
              <a:gd name="T1" fmla="*/ 16 h 16"/>
              <a:gd name="T2" fmla="*/ 0 w 16"/>
              <a:gd name="T3" fmla="*/ 16 h 16"/>
              <a:gd name="T4" fmla="*/ 8 w 16"/>
              <a:gd name="T5" fmla="*/ 0 h 16"/>
              <a:gd name="T6" fmla="*/ 16 w 16"/>
              <a:gd name="T7" fmla="*/ 0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lnTo>
                  <a:pt x="0" y="16"/>
                </a:lnTo>
                <a:lnTo>
                  <a:pt x="8" y="0"/>
                </a:lnTo>
                <a:lnTo>
                  <a:pt x="16" y="0"/>
                </a:lnTo>
                <a:lnTo>
                  <a:pt x="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5" name="Freeform 47">
            <a:extLst>
              <a:ext uri="{FF2B5EF4-FFF2-40B4-BE49-F238E27FC236}">
                <a16:creationId xmlns:a16="http://schemas.microsoft.com/office/drawing/2014/main" id="{0704BAF7-70A4-4821-8049-CA8A08F93FB9}"/>
              </a:ext>
            </a:extLst>
          </p:cNvPr>
          <p:cNvSpPr>
            <a:spLocks/>
          </p:cNvSpPr>
          <p:nvPr/>
        </p:nvSpPr>
        <p:spPr bwMode="auto">
          <a:xfrm>
            <a:off x="6237288" y="2790825"/>
            <a:ext cx="215900" cy="152400"/>
          </a:xfrm>
          <a:custGeom>
            <a:avLst/>
            <a:gdLst>
              <a:gd name="T0" fmla="*/ 128 w 136"/>
              <a:gd name="T1" fmla="*/ 96 h 96"/>
              <a:gd name="T2" fmla="*/ 136 w 136"/>
              <a:gd name="T3" fmla="*/ 80 h 96"/>
              <a:gd name="T4" fmla="*/ 8 w 136"/>
              <a:gd name="T5" fmla="*/ 0 h 96"/>
              <a:gd name="T6" fmla="*/ 0 w 136"/>
              <a:gd name="T7" fmla="*/ 16 h 96"/>
              <a:gd name="T8" fmla="*/ 128 w 136"/>
              <a:gd name="T9" fmla="*/ 96 h 96"/>
            </a:gdLst>
            <a:ahLst/>
            <a:cxnLst>
              <a:cxn ang="0">
                <a:pos x="T0" y="T1"/>
              </a:cxn>
              <a:cxn ang="0">
                <a:pos x="T2" y="T3"/>
              </a:cxn>
              <a:cxn ang="0">
                <a:pos x="T4" y="T5"/>
              </a:cxn>
              <a:cxn ang="0">
                <a:pos x="T6" y="T7"/>
              </a:cxn>
              <a:cxn ang="0">
                <a:pos x="T8" y="T9"/>
              </a:cxn>
            </a:cxnLst>
            <a:rect l="0" t="0" r="r" b="b"/>
            <a:pathLst>
              <a:path w="136" h="96">
                <a:moveTo>
                  <a:pt x="128" y="96"/>
                </a:moveTo>
                <a:lnTo>
                  <a:pt x="136" y="80"/>
                </a:lnTo>
                <a:lnTo>
                  <a:pt x="8" y="0"/>
                </a:lnTo>
                <a:lnTo>
                  <a:pt x="0" y="16"/>
                </a:lnTo>
                <a:lnTo>
                  <a:pt x="128" y="9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6" name="Freeform 48">
            <a:extLst>
              <a:ext uri="{FF2B5EF4-FFF2-40B4-BE49-F238E27FC236}">
                <a16:creationId xmlns:a16="http://schemas.microsoft.com/office/drawing/2014/main" id="{1DE2D668-CF39-4F9B-B7FF-7506D0942E4A}"/>
              </a:ext>
            </a:extLst>
          </p:cNvPr>
          <p:cNvSpPr>
            <a:spLocks/>
          </p:cNvSpPr>
          <p:nvPr/>
        </p:nvSpPr>
        <p:spPr bwMode="auto">
          <a:xfrm>
            <a:off x="6237288" y="2790825"/>
            <a:ext cx="25400" cy="25400"/>
          </a:xfrm>
          <a:custGeom>
            <a:avLst/>
            <a:gdLst>
              <a:gd name="T0" fmla="*/ 8 w 16"/>
              <a:gd name="T1" fmla="*/ 16 h 16"/>
              <a:gd name="T2" fmla="*/ 16 w 16"/>
              <a:gd name="T3" fmla="*/ 16 h 16"/>
              <a:gd name="T4" fmla="*/ 8 w 16"/>
              <a:gd name="T5" fmla="*/ 0 h 16"/>
              <a:gd name="T6" fmla="*/ 0 w 16"/>
              <a:gd name="T7" fmla="*/ 0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lnTo>
                  <a:pt x="16" y="16"/>
                </a:lnTo>
                <a:lnTo>
                  <a:pt x="8" y="0"/>
                </a:lnTo>
                <a:lnTo>
                  <a:pt x="0" y="0"/>
                </a:lnTo>
                <a:lnTo>
                  <a:pt x="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7" name="Freeform 49">
            <a:extLst>
              <a:ext uri="{FF2B5EF4-FFF2-40B4-BE49-F238E27FC236}">
                <a16:creationId xmlns:a16="http://schemas.microsoft.com/office/drawing/2014/main" id="{BF1E16BF-09CE-4507-9ED2-87F3DDCFE54D}"/>
              </a:ext>
            </a:extLst>
          </p:cNvPr>
          <p:cNvSpPr>
            <a:spLocks/>
          </p:cNvSpPr>
          <p:nvPr/>
        </p:nvSpPr>
        <p:spPr bwMode="auto">
          <a:xfrm>
            <a:off x="4114800" y="2790825"/>
            <a:ext cx="2135188" cy="1155700"/>
          </a:xfrm>
          <a:custGeom>
            <a:avLst/>
            <a:gdLst>
              <a:gd name="T0" fmla="*/ 1345 w 1345"/>
              <a:gd name="T1" fmla="*/ 16 h 728"/>
              <a:gd name="T2" fmla="*/ 912 w 1345"/>
              <a:gd name="T3" fmla="*/ 184 h 728"/>
              <a:gd name="T4" fmla="*/ 912 w 1345"/>
              <a:gd name="T5" fmla="*/ 184 h 728"/>
              <a:gd name="T6" fmla="*/ 912 w 1345"/>
              <a:gd name="T7" fmla="*/ 184 h 728"/>
              <a:gd name="T8" fmla="*/ 688 w 1345"/>
              <a:gd name="T9" fmla="*/ 288 h 728"/>
              <a:gd name="T10" fmla="*/ 688 w 1345"/>
              <a:gd name="T11" fmla="*/ 288 h 728"/>
              <a:gd name="T12" fmla="*/ 688 w 1345"/>
              <a:gd name="T13" fmla="*/ 288 h 728"/>
              <a:gd name="T14" fmla="*/ 456 w 1345"/>
              <a:gd name="T15" fmla="*/ 408 h 728"/>
              <a:gd name="T16" fmla="*/ 456 w 1345"/>
              <a:gd name="T17" fmla="*/ 408 h 728"/>
              <a:gd name="T18" fmla="*/ 456 w 1345"/>
              <a:gd name="T19" fmla="*/ 408 h 728"/>
              <a:gd name="T20" fmla="*/ 232 w 1345"/>
              <a:gd name="T21" fmla="*/ 552 h 728"/>
              <a:gd name="T22" fmla="*/ 232 w 1345"/>
              <a:gd name="T23" fmla="*/ 552 h 728"/>
              <a:gd name="T24" fmla="*/ 232 w 1345"/>
              <a:gd name="T25" fmla="*/ 552 h 728"/>
              <a:gd name="T26" fmla="*/ 8 w 1345"/>
              <a:gd name="T27" fmla="*/ 728 h 728"/>
              <a:gd name="T28" fmla="*/ 8 w 1345"/>
              <a:gd name="T29" fmla="*/ 728 h 728"/>
              <a:gd name="T30" fmla="*/ 0 w 1345"/>
              <a:gd name="T31" fmla="*/ 720 h 728"/>
              <a:gd name="T32" fmla="*/ 0 w 1345"/>
              <a:gd name="T33" fmla="*/ 712 h 728"/>
              <a:gd name="T34" fmla="*/ 224 w 1345"/>
              <a:gd name="T35" fmla="*/ 536 h 728"/>
              <a:gd name="T36" fmla="*/ 224 w 1345"/>
              <a:gd name="T37" fmla="*/ 536 h 728"/>
              <a:gd name="T38" fmla="*/ 224 w 1345"/>
              <a:gd name="T39" fmla="*/ 536 h 728"/>
              <a:gd name="T40" fmla="*/ 448 w 1345"/>
              <a:gd name="T41" fmla="*/ 392 h 728"/>
              <a:gd name="T42" fmla="*/ 448 w 1345"/>
              <a:gd name="T43" fmla="*/ 392 h 728"/>
              <a:gd name="T44" fmla="*/ 448 w 1345"/>
              <a:gd name="T45" fmla="*/ 392 h 728"/>
              <a:gd name="T46" fmla="*/ 680 w 1345"/>
              <a:gd name="T47" fmla="*/ 272 h 728"/>
              <a:gd name="T48" fmla="*/ 680 w 1345"/>
              <a:gd name="T49" fmla="*/ 272 h 728"/>
              <a:gd name="T50" fmla="*/ 680 w 1345"/>
              <a:gd name="T51" fmla="*/ 272 h 728"/>
              <a:gd name="T52" fmla="*/ 904 w 1345"/>
              <a:gd name="T53" fmla="*/ 168 h 728"/>
              <a:gd name="T54" fmla="*/ 904 w 1345"/>
              <a:gd name="T55" fmla="*/ 168 h 728"/>
              <a:gd name="T56" fmla="*/ 904 w 1345"/>
              <a:gd name="T57" fmla="*/ 168 h 728"/>
              <a:gd name="T58" fmla="*/ 1337 w 1345"/>
              <a:gd name="T59" fmla="*/ 0 h 728"/>
              <a:gd name="T60" fmla="*/ 1345 w 1345"/>
              <a:gd name="T61" fmla="*/ 16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45" h="728">
                <a:moveTo>
                  <a:pt x="1345" y="16"/>
                </a:moveTo>
                <a:lnTo>
                  <a:pt x="912" y="184"/>
                </a:lnTo>
                <a:lnTo>
                  <a:pt x="912" y="184"/>
                </a:lnTo>
                <a:lnTo>
                  <a:pt x="912" y="184"/>
                </a:lnTo>
                <a:lnTo>
                  <a:pt x="688" y="288"/>
                </a:lnTo>
                <a:lnTo>
                  <a:pt x="688" y="288"/>
                </a:lnTo>
                <a:lnTo>
                  <a:pt x="688" y="288"/>
                </a:lnTo>
                <a:lnTo>
                  <a:pt x="456" y="408"/>
                </a:lnTo>
                <a:lnTo>
                  <a:pt x="456" y="408"/>
                </a:lnTo>
                <a:lnTo>
                  <a:pt x="456" y="408"/>
                </a:lnTo>
                <a:lnTo>
                  <a:pt x="232" y="552"/>
                </a:lnTo>
                <a:lnTo>
                  <a:pt x="232" y="552"/>
                </a:lnTo>
                <a:lnTo>
                  <a:pt x="232" y="552"/>
                </a:lnTo>
                <a:lnTo>
                  <a:pt x="8" y="728"/>
                </a:lnTo>
                <a:lnTo>
                  <a:pt x="8" y="728"/>
                </a:lnTo>
                <a:lnTo>
                  <a:pt x="0" y="720"/>
                </a:lnTo>
                <a:lnTo>
                  <a:pt x="0" y="712"/>
                </a:lnTo>
                <a:lnTo>
                  <a:pt x="224" y="536"/>
                </a:lnTo>
                <a:lnTo>
                  <a:pt x="224" y="536"/>
                </a:lnTo>
                <a:lnTo>
                  <a:pt x="224" y="536"/>
                </a:lnTo>
                <a:lnTo>
                  <a:pt x="448" y="392"/>
                </a:lnTo>
                <a:lnTo>
                  <a:pt x="448" y="392"/>
                </a:lnTo>
                <a:lnTo>
                  <a:pt x="448" y="392"/>
                </a:lnTo>
                <a:lnTo>
                  <a:pt x="680" y="272"/>
                </a:lnTo>
                <a:lnTo>
                  <a:pt x="680" y="272"/>
                </a:lnTo>
                <a:lnTo>
                  <a:pt x="680" y="272"/>
                </a:lnTo>
                <a:lnTo>
                  <a:pt x="904" y="168"/>
                </a:lnTo>
                <a:lnTo>
                  <a:pt x="904" y="168"/>
                </a:lnTo>
                <a:lnTo>
                  <a:pt x="904" y="168"/>
                </a:lnTo>
                <a:lnTo>
                  <a:pt x="1337" y="0"/>
                </a:lnTo>
                <a:lnTo>
                  <a:pt x="1345"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8" name="Freeform 50">
            <a:extLst>
              <a:ext uri="{FF2B5EF4-FFF2-40B4-BE49-F238E27FC236}">
                <a16:creationId xmlns:a16="http://schemas.microsoft.com/office/drawing/2014/main" id="{5DA56E42-578D-413D-92DC-78461F3B9295}"/>
              </a:ext>
            </a:extLst>
          </p:cNvPr>
          <p:cNvSpPr>
            <a:spLocks/>
          </p:cNvSpPr>
          <p:nvPr/>
        </p:nvSpPr>
        <p:spPr bwMode="auto">
          <a:xfrm>
            <a:off x="3771900" y="3933825"/>
            <a:ext cx="355600" cy="330200"/>
          </a:xfrm>
          <a:custGeom>
            <a:avLst/>
            <a:gdLst>
              <a:gd name="T0" fmla="*/ 224 w 224"/>
              <a:gd name="T1" fmla="*/ 8 h 208"/>
              <a:gd name="T2" fmla="*/ 16 w 224"/>
              <a:gd name="T3" fmla="*/ 208 h 208"/>
              <a:gd name="T4" fmla="*/ 16 w 224"/>
              <a:gd name="T5" fmla="*/ 208 h 208"/>
              <a:gd name="T6" fmla="*/ 0 w 224"/>
              <a:gd name="T7" fmla="*/ 200 h 208"/>
              <a:gd name="T8" fmla="*/ 8 w 224"/>
              <a:gd name="T9" fmla="*/ 200 h 208"/>
              <a:gd name="T10" fmla="*/ 216 w 224"/>
              <a:gd name="T11" fmla="*/ 0 h 208"/>
              <a:gd name="T12" fmla="*/ 224 w 224"/>
              <a:gd name="T13" fmla="*/ 8 h 208"/>
            </a:gdLst>
            <a:ahLst/>
            <a:cxnLst>
              <a:cxn ang="0">
                <a:pos x="T0" y="T1"/>
              </a:cxn>
              <a:cxn ang="0">
                <a:pos x="T2" y="T3"/>
              </a:cxn>
              <a:cxn ang="0">
                <a:pos x="T4" y="T5"/>
              </a:cxn>
              <a:cxn ang="0">
                <a:pos x="T6" y="T7"/>
              </a:cxn>
              <a:cxn ang="0">
                <a:pos x="T8" y="T9"/>
              </a:cxn>
              <a:cxn ang="0">
                <a:pos x="T10" y="T11"/>
              </a:cxn>
              <a:cxn ang="0">
                <a:pos x="T12" y="T13"/>
              </a:cxn>
            </a:cxnLst>
            <a:rect l="0" t="0" r="r" b="b"/>
            <a:pathLst>
              <a:path w="224" h="208">
                <a:moveTo>
                  <a:pt x="224" y="8"/>
                </a:moveTo>
                <a:lnTo>
                  <a:pt x="16" y="208"/>
                </a:lnTo>
                <a:lnTo>
                  <a:pt x="16" y="208"/>
                </a:lnTo>
                <a:lnTo>
                  <a:pt x="0" y="200"/>
                </a:lnTo>
                <a:lnTo>
                  <a:pt x="8" y="200"/>
                </a:lnTo>
                <a:lnTo>
                  <a:pt x="216" y="0"/>
                </a:lnTo>
                <a:lnTo>
                  <a:pt x="224"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39" name="Freeform 51">
            <a:extLst>
              <a:ext uri="{FF2B5EF4-FFF2-40B4-BE49-F238E27FC236}">
                <a16:creationId xmlns:a16="http://schemas.microsoft.com/office/drawing/2014/main" id="{8B6E5EC5-905E-4A82-B3B1-94460C93CDC5}"/>
              </a:ext>
            </a:extLst>
          </p:cNvPr>
          <p:cNvSpPr>
            <a:spLocks/>
          </p:cNvSpPr>
          <p:nvPr/>
        </p:nvSpPr>
        <p:spPr bwMode="auto">
          <a:xfrm>
            <a:off x="3478213" y="4633913"/>
            <a:ext cx="25400" cy="25400"/>
          </a:xfrm>
          <a:custGeom>
            <a:avLst/>
            <a:gdLst>
              <a:gd name="T0" fmla="*/ 16 w 16"/>
              <a:gd name="T1" fmla="*/ 8 h 16"/>
              <a:gd name="T2" fmla="*/ 16 w 16"/>
              <a:gd name="T3" fmla="*/ 16 h 16"/>
              <a:gd name="T4" fmla="*/ 0 w 16"/>
              <a:gd name="T5" fmla="*/ 8 h 16"/>
              <a:gd name="T6" fmla="*/ 0 w 16"/>
              <a:gd name="T7" fmla="*/ 0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lnTo>
                  <a:pt x="16" y="16"/>
                </a:lnTo>
                <a:lnTo>
                  <a:pt x="0" y="8"/>
                </a:lnTo>
                <a:lnTo>
                  <a:pt x="0" y="0"/>
                </a:lnTo>
                <a:lnTo>
                  <a:pt x="1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0" name="Freeform 52">
            <a:extLst>
              <a:ext uri="{FF2B5EF4-FFF2-40B4-BE49-F238E27FC236}">
                <a16:creationId xmlns:a16="http://schemas.microsoft.com/office/drawing/2014/main" id="{715F4E66-44F9-4679-B41A-E78AAF39B6F9}"/>
              </a:ext>
            </a:extLst>
          </p:cNvPr>
          <p:cNvSpPr>
            <a:spLocks/>
          </p:cNvSpPr>
          <p:nvPr/>
        </p:nvSpPr>
        <p:spPr bwMode="auto">
          <a:xfrm>
            <a:off x="3478213" y="4251325"/>
            <a:ext cx="319087" cy="395288"/>
          </a:xfrm>
          <a:custGeom>
            <a:avLst/>
            <a:gdLst>
              <a:gd name="T0" fmla="*/ 201 w 201"/>
              <a:gd name="T1" fmla="*/ 8 h 249"/>
              <a:gd name="T2" fmla="*/ 185 w 201"/>
              <a:gd name="T3" fmla="*/ 0 h 249"/>
              <a:gd name="T4" fmla="*/ 0 w 201"/>
              <a:gd name="T5" fmla="*/ 241 h 249"/>
              <a:gd name="T6" fmla="*/ 16 w 201"/>
              <a:gd name="T7" fmla="*/ 249 h 249"/>
              <a:gd name="T8" fmla="*/ 201 w 201"/>
              <a:gd name="T9" fmla="*/ 8 h 249"/>
            </a:gdLst>
            <a:ahLst/>
            <a:cxnLst>
              <a:cxn ang="0">
                <a:pos x="T0" y="T1"/>
              </a:cxn>
              <a:cxn ang="0">
                <a:pos x="T2" y="T3"/>
              </a:cxn>
              <a:cxn ang="0">
                <a:pos x="T4" y="T5"/>
              </a:cxn>
              <a:cxn ang="0">
                <a:pos x="T6" y="T7"/>
              </a:cxn>
              <a:cxn ang="0">
                <a:pos x="T8" y="T9"/>
              </a:cxn>
            </a:cxnLst>
            <a:rect l="0" t="0" r="r" b="b"/>
            <a:pathLst>
              <a:path w="201" h="249">
                <a:moveTo>
                  <a:pt x="201" y="8"/>
                </a:moveTo>
                <a:lnTo>
                  <a:pt x="185" y="0"/>
                </a:lnTo>
                <a:lnTo>
                  <a:pt x="0" y="241"/>
                </a:lnTo>
                <a:lnTo>
                  <a:pt x="16" y="249"/>
                </a:lnTo>
                <a:lnTo>
                  <a:pt x="201"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1" name="Rectangle 53">
            <a:extLst>
              <a:ext uri="{FF2B5EF4-FFF2-40B4-BE49-F238E27FC236}">
                <a16:creationId xmlns:a16="http://schemas.microsoft.com/office/drawing/2014/main" id="{EDE393F8-B7D5-45C0-A6AA-8FDE16BE3D0E}"/>
              </a:ext>
            </a:extLst>
          </p:cNvPr>
          <p:cNvSpPr>
            <a:spLocks noChangeArrowheads="1"/>
          </p:cNvSpPr>
          <p:nvPr/>
        </p:nvSpPr>
        <p:spPr bwMode="auto">
          <a:xfrm>
            <a:off x="3478213" y="4633913"/>
            <a:ext cx="25400" cy="127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42" name="Freeform 54">
            <a:extLst>
              <a:ext uri="{FF2B5EF4-FFF2-40B4-BE49-F238E27FC236}">
                <a16:creationId xmlns:a16="http://schemas.microsoft.com/office/drawing/2014/main" id="{4348808C-6AF3-42E6-87FE-B47110F1530D}"/>
              </a:ext>
            </a:extLst>
          </p:cNvPr>
          <p:cNvSpPr>
            <a:spLocks/>
          </p:cNvSpPr>
          <p:nvPr/>
        </p:nvSpPr>
        <p:spPr bwMode="auto">
          <a:xfrm>
            <a:off x="3465513" y="2778125"/>
            <a:ext cx="534987" cy="1855788"/>
          </a:xfrm>
          <a:custGeom>
            <a:avLst/>
            <a:gdLst>
              <a:gd name="T0" fmla="*/ 8 w 337"/>
              <a:gd name="T1" fmla="*/ 1169 h 1169"/>
              <a:gd name="T2" fmla="*/ 0 w 337"/>
              <a:gd name="T3" fmla="*/ 977 h 1169"/>
              <a:gd name="T4" fmla="*/ 0 w 337"/>
              <a:gd name="T5" fmla="*/ 977 h 1169"/>
              <a:gd name="T6" fmla="*/ 0 w 337"/>
              <a:gd name="T7" fmla="*/ 977 h 1169"/>
              <a:gd name="T8" fmla="*/ 24 w 337"/>
              <a:gd name="T9" fmla="*/ 776 h 1169"/>
              <a:gd name="T10" fmla="*/ 24 w 337"/>
              <a:gd name="T11" fmla="*/ 776 h 1169"/>
              <a:gd name="T12" fmla="*/ 24 w 337"/>
              <a:gd name="T13" fmla="*/ 776 h 1169"/>
              <a:gd name="T14" fmla="*/ 64 w 337"/>
              <a:gd name="T15" fmla="*/ 568 h 1169"/>
              <a:gd name="T16" fmla="*/ 64 w 337"/>
              <a:gd name="T17" fmla="*/ 568 h 1169"/>
              <a:gd name="T18" fmla="*/ 64 w 337"/>
              <a:gd name="T19" fmla="*/ 568 h 1169"/>
              <a:gd name="T20" fmla="*/ 137 w 337"/>
              <a:gd name="T21" fmla="*/ 368 h 1169"/>
              <a:gd name="T22" fmla="*/ 137 w 337"/>
              <a:gd name="T23" fmla="*/ 368 h 1169"/>
              <a:gd name="T24" fmla="*/ 137 w 337"/>
              <a:gd name="T25" fmla="*/ 368 h 1169"/>
              <a:gd name="T26" fmla="*/ 217 w 337"/>
              <a:gd name="T27" fmla="*/ 176 h 1169"/>
              <a:gd name="T28" fmla="*/ 217 w 337"/>
              <a:gd name="T29" fmla="*/ 176 h 1169"/>
              <a:gd name="T30" fmla="*/ 217 w 337"/>
              <a:gd name="T31" fmla="*/ 176 h 1169"/>
              <a:gd name="T32" fmla="*/ 321 w 337"/>
              <a:gd name="T33" fmla="*/ 0 h 1169"/>
              <a:gd name="T34" fmla="*/ 321 w 337"/>
              <a:gd name="T35" fmla="*/ 0 h 1169"/>
              <a:gd name="T36" fmla="*/ 337 w 337"/>
              <a:gd name="T37" fmla="*/ 8 h 1169"/>
              <a:gd name="T38" fmla="*/ 337 w 337"/>
              <a:gd name="T39" fmla="*/ 8 h 1169"/>
              <a:gd name="T40" fmla="*/ 233 w 337"/>
              <a:gd name="T41" fmla="*/ 184 h 1169"/>
              <a:gd name="T42" fmla="*/ 233 w 337"/>
              <a:gd name="T43" fmla="*/ 184 h 1169"/>
              <a:gd name="T44" fmla="*/ 233 w 337"/>
              <a:gd name="T45" fmla="*/ 184 h 1169"/>
              <a:gd name="T46" fmla="*/ 153 w 337"/>
              <a:gd name="T47" fmla="*/ 376 h 1169"/>
              <a:gd name="T48" fmla="*/ 153 w 337"/>
              <a:gd name="T49" fmla="*/ 376 h 1169"/>
              <a:gd name="T50" fmla="*/ 153 w 337"/>
              <a:gd name="T51" fmla="*/ 376 h 1169"/>
              <a:gd name="T52" fmla="*/ 81 w 337"/>
              <a:gd name="T53" fmla="*/ 576 h 1169"/>
              <a:gd name="T54" fmla="*/ 81 w 337"/>
              <a:gd name="T55" fmla="*/ 576 h 1169"/>
              <a:gd name="T56" fmla="*/ 81 w 337"/>
              <a:gd name="T57" fmla="*/ 568 h 1169"/>
              <a:gd name="T58" fmla="*/ 40 w 337"/>
              <a:gd name="T59" fmla="*/ 776 h 1169"/>
              <a:gd name="T60" fmla="*/ 40 w 337"/>
              <a:gd name="T61" fmla="*/ 776 h 1169"/>
              <a:gd name="T62" fmla="*/ 40 w 337"/>
              <a:gd name="T63" fmla="*/ 776 h 1169"/>
              <a:gd name="T64" fmla="*/ 16 w 337"/>
              <a:gd name="T65" fmla="*/ 977 h 1169"/>
              <a:gd name="T66" fmla="*/ 16 w 337"/>
              <a:gd name="T67" fmla="*/ 977 h 1169"/>
              <a:gd name="T68" fmla="*/ 16 w 337"/>
              <a:gd name="T69" fmla="*/ 977 h 1169"/>
              <a:gd name="T70" fmla="*/ 24 w 337"/>
              <a:gd name="T71" fmla="*/ 1169 h 1169"/>
              <a:gd name="T72" fmla="*/ 8 w 337"/>
              <a:gd name="T73" fmla="*/ 1169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7" h="1169">
                <a:moveTo>
                  <a:pt x="8" y="1169"/>
                </a:moveTo>
                <a:lnTo>
                  <a:pt x="0" y="977"/>
                </a:lnTo>
                <a:lnTo>
                  <a:pt x="0" y="977"/>
                </a:lnTo>
                <a:lnTo>
                  <a:pt x="0" y="977"/>
                </a:lnTo>
                <a:lnTo>
                  <a:pt x="24" y="776"/>
                </a:lnTo>
                <a:lnTo>
                  <a:pt x="24" y="776"/>
                </a:lnTo>
                <a:lnTo>
                  <a:pt x="24" y="776"/>
                </a:lnTo>
                <a:lnTo>
                  <a:pt x="64" y="568"/>
                </a:lnTo>
                <a:lnTo>
                  <a:pt x="64" y="568"/>
                </a:lnTo>
                <a:lnTo>
                  <a:pt x="64" y="568"/>
                </a:lnTo>
                <a:lnTo>
                  <a:pt x="137" y="368"/>
                </a:lnTo>
                <a:lnTo>
                  <a:pt x="137" y="368"/>
                </a:lnTo>
                <a:lnTo>
                  <a:pt x="137" y="368"/>
                </a:lnTo>
                <a:lnTo>
                  <a:pt x="217" y="176"/>
                </a:lnTo>
                <a:lnTo>
                  <a:pt x="217" y="176"/>
                </a:lnTo>
                <a:lnTo>
                  <a:pt x="217" y="176"/>
                </a:lnTo>
                <a:lnTo>
                  <a:pt x="321" y="0"/>
                </a:lnTo>
                <a:lnTo>
                  <a:pt x="321" y="0"/>
                </a:lnTo>
                <a:lnTo>
                  <a:pt x="337" y="8"/>
                </a:lnTo>
                <a:lnTo>
                  <a:pt x="337" y="8"/>
                </a:lnTo>
                <a:lnTo>
                  <a:pt x="233" y="184"/>
                </a:lnTo>
                <a:lnTo>
                  <a:pt x="233" y="184"/>
                </a:lnTo>
                <a:lnTo>
                  <a:pt x="233" y="184"/>
                </a:lnTo>
                <a:lnTo>
                  <a:pt x="153" y="376"/>
                </a:lnTo>
                <a:lnTo>
                  <a:pt x="153" y="376"/>
                </a:lnTo>
                <a:lnTo>
                  <a:pt x="153" y="376"/>
                </a:lnTo>
                <a:lnTo>
                  <a:pt x="81" y="576"/>
                </a:lnTo>
                <a:lnTo>
                  <a:pt x="81" y="576"/>
                </a:lnTo>
                <a:lnTo>
                  <a:pt x="81" y="568"/>
                </a:lnTo>
                <a:lnTo>
                  <a:pt x="40" y="776"/>
                </a:lnTo>
                <a:lnTo>
                  <a:pt x="40" y="776"/>
                </a:lnTo>
                <a:lnTo>
                  <a:pt x="40" y="776"/>
                </a:lnTo>
                <a:lnTo>
                  <a:pt x="16" y="977"/>
                </a:lnTo>
                <a:lnTo>
                  <a:pt x="16" y="977"/>
                </a:lnTo>
                <a:lnTo>
                  <a:pt x="16" y="977"/>
                </a:lnTo>
                <a:lnTo>
                  <a:pt x="24" y="1169"/>
                </a:lnTo>
                <a:lnTo>
                  <a:pt x="8" y="1169"/>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3" name="Freeform 55">
            <a:extLst>
              <a:ext uri="{FF2B5EF4-FFF2-40B4-BE49-F238E27FC236}">
                <a16:creationId xmlns:a16="http://schemas.microsoft.com/office/drawing/2014/main" id="{512CA028-BC96-4218-99E5-C988D27D83F3}"/>
              </a:ext>
            </a:extLst>
          </p:cNvPr>
          <p:cNvSpPr>
            <a:spLocks/>
          </p:cNvSpPr>
          <p:nvPr/>
        </p:nvSpPr>
        <p:spPr bwMode="auto">
          <a:xfrm>
            <a:off x="3975100" y="2522538"/>
            <a:ext cx="203200" cy="268287"/>
          </a:xfrm>
          <a:custGeom>
            <a:avLst/>
            <a:gdLst>
              <a:gd name="T0" fmla="*/ 0 w 128"/>
              <a:gd name="T1" fmla="*/ 161 h 169"/>
              <a:gd name="T2" fmla="*/ 112 w 128"/>
              <a:gd name="T3" fmla="*/ 0 h 169"/>
              <a:gd name="T4" fmla="*/ 120 w 128"/>
              <a:gd name="T5" fmla="*/ 0 h 169"/>
              <a:gd name="T6" fmla="*/ 128 w 128"/>
              <a:gd name="T7" fmla="*/ 8 h 169"/>
              <a:gd name="T8" fmla="*/ 128 w 128"/>
              <a:gd name="T9" fmla="*/ 8 h 169"/>
              <a:gd name="T10" fmla="*/ 16 w 128"/>
              <a:gd name="T11" fmla="*/ 169 h 169"/>
              <a:gd name="T12" fmla="*/ 0 w 128"/>
              <a:gd name="T13" fmla="*/ 161 h 169"/>
            </a:gdLst>
            <a:ahLst/>
            <a:cxnLst>
              <a:cxn ang="0">
                <a:pos x="T0" y="T1"/>
              </a:cxn>
              <a:cxn ang="0">
                <a:pos x="T2" y="T3"/>
              </a:cxn>
              <a:cxn ang="0">
                <a:pos x="T4" y="T5"/>
              </a:cxn>
              <a:cxn ang="0">
                <a:pos x="T6" y="T7"/>
              </a:cxn>
              <a:cxn ang="0">
                <a:pos x="T8" y="T9"/>
              </a:cxn>
              <a:cxn ang="0">
                <a:pos x="T10" y="T11"/>
              </a:cxn>
              <a:cxn ang="0">
                <a:pos x="T12" y="T13"/>
              </a:cxn>
            </a:cxnLst>
            <a:rect l="0" t="0" r="r" b="b"/>
            <a:pathLst>
              <a:path w="128" h="169">
                <a:moveTo>
                  <a:pt x="0" y="161"/>
                </a:moveTo>
                <a:lnTo>
                  <a:pt x="112" y="0"/>
                </a:lnTo>
                <a:lnTo>
                  <a:pt x="120" y="0"/>
                </a:lnTo>
                <a:lnTo>
                  <a:pt x="128" y="8"/>
                </a:lnTo>
                <a:lnTo>
                  <a:pt x="128" y="8"/>
                </a:lnTo>
                <a:lnTo>
                  <a:pt x="16" y="169"/>
                </a:lnTo>
                <a:lnTo>
                  <a:pt x="0" y="161"/>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4" name="Freeform 56">
            <a:extLst>
              <a:ext uri="{FF2B5EF4-FFF2-40B4-BE49-F238E27FC236}">
                <a16:creationId xmlns:a16="http://schemas.microsoft.com/office/drawing/2014/main" id="{54D04C41-43CA-49C8-A815-71273B4C8F08}"/>
              </a:ext>
            </a:extLst>
          </p:cNvPr>
          <p:cNvSpPr>
            <a:spLocks/>
          </p:cNvSpPr>
          <p:nvPr/>
        </p:nvSpPr>
        <p:spPr bwMode="auto">
          <a:xfrm>
            <a:off x="4356100" y="2306638"/>
            <a:ext cx="12700" cy="12700"/>
          </a:xfrm>
          <a:custGeom>
            <a:avLst/>
            <a:gdLst>
              <a:gd name="T0" fmla="*/ 0 w 8"/>
              <a:gd name="T1" fmla="*/ 0 h 8"/>
              <a:gd name="T2" fmla="*/ 0 w 8"/>
              <a:gd name="T3" fmla="*/ 0 h 8"/>
              <a:gd name="T4" fmla="*/ 8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lnTo>
                  <a:pt x="0" y="0"/>
                </a:lnTo>
                <a:lnTo>
                  <a:pt x="8" y="8"/>
                </a:lnTo>
                <a:lnTo>
                  <a:pt x="8"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5" name="Freeform 57">
            <a:extLst>
              <a:ext uri="{FF2B5EF4-FFF2-40B4-BE49-F238E27FC236}">
                <a16:creationId xmlns:a16="http://schemas.microsoft.com/office/drawing/2014/main" id="{B17AD066-682A-42D4-9904-2D9A18E4D7D7}"/>
              </a:ext>
            </a:extLst>
          </p:cNvPr>
          <p:cNvSpPr>
            <a:spLocks/>
          </p:cNvSpPr>
          <p:nvPr/>
        </p:nvSpPr>
        <p:spPr bwMode="auto">
          <a:xfrm>
            <a:off x="4165600" y="2306638"/>
            <a:ext cx="203200" cy="228600"/>
          </a:xfrm>
          <a:custGeom>
            <a:avLst/>
            <a:gdLst>
              <a:gd name="T0" fmla="*/ 0 w 128"/>
              <a:gd name="T1" fmla="*/ 136 h 144"/>
              <a:gd name="T2" fmla="*/ 8 w 128"/>
              <a:gd name="T3" fmla="*/ 144 h 144"/>
              <a:gd name="T4" fmla="*/ 128 w 128"/>
              <a:gd name="T5" fmla="*/ 8 h 144"/>
              <a:gd name="T6" fmla="*/ 120 w 128"/>
              <a:gd name="T7" fmla="*/ 0 h 144"/>
              <a:gd name="T8" fmla="*/ 0 w 128"/>
              <a:gd name="T9" fmla="*/ 136 h 144"/>
            </a:gdLst>
            <a:ahLst/>
            <a:cxnLst>
              <a:cxn ang="0">
                <a:pos x="T0" y="T1"/>
              </a:cxn>
              <a:cxn ang="0">
                <a:pos x="T2" y="T3"/>
              </a:cxn>
              <a:cxn ang="0">
                <a:pos x="T4" y="T5"/>
              </a:cxn>
              <a:cxn ang="0">
                <a:pos x="T6" y="T7"/>
              </a:cxn>
              <a:cxn ang="0">
                <a:pos x="T8" y="T9"/>
              </a:cxn>
            </a:cxnLst>
            <a:rect l="0" t="0" r="r" b="b"/>
            <a:pathLst>
              <a:path w="128" h="144">
                <a:moveTo>
                  <a:pt x="0" y="136"/>
                </a:moveTo>
                <a:lnTo>
                  <a:pt x="8" y="144"/>
                </a:lnTo>
                <a:lnTo>
                  <a:pt x="128" y="8"/>
                </a:lnTo>
                <a:lnTo>
                  <a:pt x="120" y="0"/>
                </a:lnTo>
                <a:lnTo>
                  <a:pt x="0" y="13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6" name="Rectangle 58">
            <a:extLst>
              <a:ext uri="{FF2B5EF4-FFF2-40B4-BE49-F238E27FC236}">
                <a16:creationId xmlns:a16="http://schemas.microsoft.com/office/drawing/2014/main" id="{64C2EA59-BDD1-4AEC-999B-230E451584E4}"/>
              </a:ext>
            </a:extLst>
          </p:cNvPr>
          <p:cNvSpPr>
            <a:spLocks noChangeArrowheads="1"/>
          </p:cNvSpPr>
          <p:nvPr/>
        </p:nvSpPr>
        <p:spPr bwMode="auto">
          <a:xfrm>
            <a:off x="1114425" y="3578225"/>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47" name="Freeform 59">
            <a:extLst>
              <a:ext uri="{FF2B5EF4-FFF2-40B4-BE49-F238E27FC236}">
                <a16:creationId xmlns:a16="http://schemas.microsoft.com/office/drawing/2014/main" id="{4F669AE1-EAE2-4BAC-AEB1-3BCF02240C01}"/>
              </a:ext>
            </a:extLst>
          </p:cNvPr>
          <p:cNvSpPr>
            <a:spLocks/>
          </p:cNvSpPr>
          <p:nvPr/>
        </p:nvSpPr>
        <p:spPr bwMode="auto">
          <a:xfrm>
            <a:off x="1127125" y="3578225"/>
            <a:ext cx="1893888" cy="622300"/>
          </a:xfrm>
          <a:custGeom>
            <a:avLst/>
            <a:gdLst>
              <a:gd name="T0" fmla="*/ 0 w 1193"/>
              <a:gd name="T1" fmla="*/ 0 h 392"/>
              <a:gd name="T2" fmla="*/ 216 w 1193"/>
              <a:gd name="T3" fmla="*/ 16 h 392"/>
              <a:gd name="T4" fmla="*/ 216 w 1193"/>
              <a:gd name="T5" fmla="*/ 16 h 392"/>
              <a:gd name="T6" fmla="*/ 216 w 1193"/>
              <a:gd name="T7" fmla="*/ 16 h 392"/>
              <a:gd name="T8" fmla="*/ 433 w 1193"/>
              <a:gd name="T9" fmla="*/ 56 h 392"/>
              <a:gd name="T10" fmla="*/ 433 w 1193"/>
              <a:gd name="T11" fmla="*/ 56 h 392"/>
              <a:gd name="T12" fmla="*/ 433 w 1193"/>
              <a:gd name="T13" fmla="*/ 56 h 392"/>
              <a:gd name="T14" fmla="*/ 641 w 1193"/>
              <a:gd name="T15" fmla="*/ 104 h 392"/>
              <a:gd name="T16" fmla="*/ 649 w 1193"/>
              <a:gd name="T17" fmla="*/ 104 h 392"/>
              <a:gd name="T18" fmla="*/ 649 w 1193"/>
              <a:gd name="T19" fmla="*/ 104 h 392"/>
              <a:gd name="T20" fmla="*/ 841 w 1193"/>
              <a:gd name="T21" fmla="*/ 176 h 392"/>
              <a:gd name="T22" fmla="*/ 841 w 1193"/>
              <a:gd name="T23" fmla="*/ 176 h 392"/>
              <a:gd name="T24" fmla="*/ 841 w 1193"/>
              <a:gd name="T25" fmla="*/ 176 h 392"/>
              <a:gd name="T26" fmla="*/ 1025 w 1193"/>
              <a:gd name="T27" fmla="*/ 264 h 392"/>
              <a:gd name="T28" fmla="*/ 1025 w 1193"/>
              <a:gd name="T29" fmla="*/ 264 h 392"/>
              <a:gd name="T30" fmla="*/ 1025 w 1193"/>
              <a:gd name="T31" fmla="*/ 264 h 392"/>
              <a:gd name="T32" fmla="*/ 1193 w 1193"/>
              <a:gd name="T33" fmla="*/ 376 h 392"/>
              <a:gd name="T34" fmla="*/ 1193 w 1193"/>
              <a:gd name="T35" fmla="*/ 376 h 392"/>
              <a:gd name="T36" fmla="*/ 1185 w 1193"/>
              <a:gd name="T37" fmla="*/ 392 h 392"/>
              <a:gd name="T38" fmla="*/ 1185 w 1193"/>
              <a:gd name="T39" fmla="*/ 392 h 392"/>
              <a:gd name="T40" fmla="*/ 1017 w 1193"/>
              <a:gd name="T41" fmla="*/ 280 h 392"/>
              <a:gd name="T42" fmla="*/ 1017 w 1193"/>
              <a:gd name="T43" fmla="*/ 280 h 392"/>
              <a:gd name="T44" fmla="*/ 1017 w 1193"/>
              <a:gd name="T45" fmla="*/ 280 h 392"/>
              <a:gd name="T46" fmla="*/ 833 w 1193"/>
              <a:gd name="T47" fmla="*/ 192 h 392"/>
              <a:gd name="T48" fmla="*/ 833 w 1193"/>
              <a:gd name="T49" fmla="*/ 192 h 392"/>
              <a:gd name="T50" fmla="*/ 833 w 1193"/>
              <a:gd name="T51" fmla="*/ 192 h 392"/>
              <a:gd name="T52" fmla="*/ 641 w 1193"/>
              <a:gd name="T53" fmla="*/ 120 h 392"/>
              <a:gd name="T54" fmla="*/ 641 w 1193"/>
              <a:gd name="T55" fmla="*/ 120 h 392"/>
              <a:gd name="T56" fmla="*/ 641 w 1193"/>
              <a:gd name="T57" fmla="*/ 120 h 392"/>
              <a:gd name="T58" fmla="*/ 433 w 1193"/>
              <a:gd name="T59" fmla="*/ 72 h 392"/>
              <a:gd name="T60" fmla="*/ 433 w 1193"/>
              <a:gd name="T61" fmla="*/ 72 h 392"/>
              <a:gd name="T62" fmla="*/ 433 w 1193"/>
              <a:gd name="T63" fmla="*/ 72 h 392"/>
              <a:gd name="T64" fmla="*/ 216 w 1193"/>
              <a:gd name="T65" fmla="*/ 32 h 392"/>
              <a:gd name="T66" fmla="*/ 216 w 1193"/>
              <a:gd name="T67" fmla="*/ 32 h 392"/>
              <a:gd name="T68" fmla="*/ 216 w 1193"/>
              <a:gd name="T69" fmla="*/ 32 h 392"/>
              <a:gd name="T70" fmla="*/ 0 w 1193"/>
              <a:gd name="T71" fmla="*/ 16 h 392"/>
              <a:gd name="T72" fmla="*/ 0 w 1193"/>
              <a:gd name="T7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3" h="392">
                <a:moveTo>
                  <a:pt x="0" y="0"/>
                </a:moveTo>
                <a:lnTo>
                  <a:pt x="216" y="16"/>
                </a:lnTo>
                <a:lnTo>
                  <a:pt x="216" y="16"/>
                </a:lnTo>
                <a:lnTo>
                  <a:pt x="216" y="16"/>
                </a:lnTo>
                <a:lnTo>
                  <a:pt x="433" y="56"/>
                </a:lnTo>
                <a:lnTo>
                  <a:pt x="433" y="56"/>
                </a:lnTo>
                <a:lnTo>
                  <a:pt x="433" y="56"/>
                </a:lnTo>
                <a:lnTo>
                  <a:pt x="641" y="104"/>
                </a:lnTo>
                <a:lnTo>
                  <a:pt x="649" y="104"/>
                </a:lnTo>
                <a:lnTo>
                  <a:pt x="649" y="104"/>
                </a:lnTo>
                <a:lnTo>
                  <a:pt x="841" y="176"/>
                </a:lnTo>
                <a:lnTo>
                  <a:pt x="841" y="176"/>
                </a:lnTo>
                <a:lnTo>
                  <a:pt x="841" y="176"/>
                </a:lnTo>
                <a:lnTo>
                  <a:pt x="1025" y="264"/>
                </a:lnTo>
                <a:lnTo>
                  <a:pt x="1025" y="264"/>
                </a:lnTo>
                <a:lnTo>
                  <a:pt x="1025" y="264"/>
                </a:lnTo>
                <a:lnTo>
                  <a:pt x="1193" y="376"/>
                </a:lnTo>
                <a:lnTo>
                  <a:pt x="1193" y="376"/>
                </a:lnTo>
                <a:lnTo>
                  <a:pt x="1185" y="392"/>
                </a:lnTo>
                <a:lnTo>
                  <a:pt x="1185" y="392"/>
                </a:lnTo>
                <a:lnTo>
                  <a:pt x="1017" y="280"/>
                </a:lnTo>
                <a:lnTo>
                  <a:pt x="1017" y="280"/>
                </a:lnTo>
                <a:lnTo>
                  <a:pt x="1017" y="280"/>
                </a:lnTo>
                <a:lnTo>
                  <a:pt x="833" y="192"/>
                </a:lnTo>
                <a:lnTo>
                  <a:pt x="833" y="192"/>
                </a:lnTo>
                <a:lnTo>
                  <a:pt x="833" y="192"/>
                </a:lnTo>
                <a:lnTo>
                  <a:pt x="641" y="120"/>
                </a:lnTo>
                <a:lnTo>
                  <a:pt x="641" y="120"/>
                </a:lnTo>
                <a:lnTo>
                  <a:pt x="641" y="120"/>
                </a:lnTo>
                <a:lnTo>
                  <a:pt x="433" y="72"/>
                </a:lnTo>
                <a:lnTo>
                  <a:pt x="433" y="72"/>
                </a:lnTo>
                <a:lnTo>
                  <a:pt x="433" y="72"/>
                </a:lnTo>
                <a:lnTo>
                  <a:pt x="216" y="32"/>
                </a:lnTo>
                <a:lnTo>
                  <a:pt x="216" y="32"/>
                </a:lnTo>
                <a:lnTo>
                  <a:pt x="216" y="32"/>
                </a:lnTo>
                <a:lnTo>
                  <a:pt x="0" y="16"/>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8" name="Freeform 60">
            <a:extLst>
              <a:ext uri="{FF2B5EF4-FFF2-40B4-BE49-F238E27FC236}">
                <a16:creationId xmlns:a16="http://schemas.microsoft.com/office/drawing/2014/main" id="{422FD791-4BD7-4555-8C6D-D1BC91EF2B9B}"/>
              </a:ext>
            </a:extLst>
          </p:cNvPr>
          <p:cNvSpPr>
            <a:spLocks/>
          </p:cNvSpPr>
          <p:nvPr/>
        </p:nvSpPr>
        <p:spPr bwMode="auto">
          <a:xfrm>
            <a:off x="3008313" y="4175125"/>
            <a:ext cx="266700" cy="230188"/>
          </a:xfrm>
          <a:custGeom>
            <a:avLst/>
            <a:gdLst>
              <a:gd name="T0" fmla="*/ 8 w 168"/>
              <a:gd name="T1" fmla="*/ 0 h 145"/>
              <a:gd name="T2" fmla="*/ 168 w 168"/>
              <a:gd name="T3" fmla="*/ 129 h 145"/>
              <a:gd name="T4" fmla="*/ 168 w 168"/>
              <a:gd name="T5" fmla="*/ 137 h 145"/>
              <a:gd name="T6" fmla="*/ 160 w 168"/>
              <a:gd name="T7" fmla="*/ 145 h 145"/>
              <a:gd name="T8" fmla="*/ 160 w 168"/>
              <a:gd name="T9" fmla="*/ 145 h 145"/>
              <a:gd name="T10" fmla="*/ 0 w 168"/>
              <a:gd name="T11" fmla="*/ 16 h 145"/>
              <a:gd name="T12" fmla="*/ 8 w 168"/>
              <a:gd name="T13" fmla="*/ 0 h 145"/>
            </a:gdLst>
            <a:ahLst/>
            <a:cxnLst>
              <a:cxn ang="0">
                <a:pos x="T0" y="T1"/>
              </a:cxn>
              <a:cxn ang="0">
                <a:pos x="T2" y="T3"/>
              </a:cxn>
              <a:cxn ang="0">
                <a:pos x="T4" y="T5"/>
              </a:cxn>
              <a:cxn ang="0">
                <a:pos x="T6" y="T7"/>
              </a:cxn>
              <a:cxn ang="0">
                <a:pos x="T8" y="T9"/>
              </a:cxn>
              <a:cxn ang="0">
                <a:pos x="T10" y="T11"/>
              </a:cxn>
              <a:cxn ang="0">
                <a:pos x="T12" y="T13"/>
              </a:cxn>
            </a:cxnLst>
            <a:rect l="0" t="0" r="r" b="b"/>
            <a:pathLst>
              <a:path w="168" h="145">
                <a:moveTo>
                  <a:pt x="8" y="0"/>
                </a:moveTo>
                <a:lnTo>
                  <a:pt x="168" y="129"/>
                </a:lnTo>
                <a:lnTo>
                  <a:pt x="168" y="137"/>
                </a:lnTo>
                <a:lnTo>
                  <a:pt x="160" y="145"/>
                </a:lnTo>
                <a:lnTo>
                  <a:pt x="160" y="145"/>
                </a:lnTo>
                <a:lnTo>
                  <a:pt x="0"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49" name="Freeform 61">
            <a:extLst>
              <a:ext uri="{FF2B5EF4-FFF2-40B4-BE49-F238E27FC236}">
                <a16:creationId xmlns:a16="http://schemas.microsoft.com/office/drawing/2014/main" id="{27941CC2-6430-4B11-9011-7CBAB885EC8A}"/>
              </a:ext>
            </a:extLst>
          </p:cNvPr>
          <p:cNvSpPr>
            <a:spLocks/>
          </p:cNvSpPr>
          <p:nvPr/>
        </p:nvSpPr>
        <p:spPr bwMode="auto">
          <a:xfrm>
            <a:off x="3490913" y="4633913"/>
            <a:ext cx="12700" cy="12700"/>
          </a:xfrm>
          <a:custGeom>
            <a:avLst/>
            <a:gdLst>
              <a:gd name="T0" fmla="*/ 8 w 8"/>
              <a:gd name="T1" fmla="*/ 0 h 8"/>
              <a:gd name="T2" fmla="*/ 8 w 8"/>
              <a:gd name="T3" fmla="*/ 0 h 8"/>
              <a:gd name="T4" fmla="*/ 0 w 8"/>
              <a:gd name="T5" fmla="*/ 8 h 8"/>
              <a:gd name="T6" fmla="*/ 0 w 8"/>
              <a:gd name="T7" fmla="*/ 8 h 8"/>
              <a:gd name="T8" fmla="*/ 8 w 8"/>
              <a:gd name="T9" fmla="*/ 0 h 8"/>
            </a:gdLst>
            <a:ahLst/>
            <a:cxnLst>
              <a:cxn ang="0">
                <a:pos x="T0" y="T1"/>
              </a:cxn>
              <a:cxn ang="0">
                <a:pos x="T2" y="T3"/>
              </a:cxn>
              <a:cxn ang="0">
                <a:pos x="T4" y="T5"/>
              </a:cxn>
              <a:cxn ang="0">
                <a:pos x="T6" y="T7"/>
              </a:cxn>
              <a:cxn ang="0">
                <a:pos x="T8" y="T9"/>
              </a:cxn>
            </a:cxnLst>
            <a:rect l="0" t="0" r="r" b="b"/>
            <a:pathLst>
              <a:path w="8" h="8">
                <a:moveTo>
                  <a:pt x="8" y="0"/>
                </a:moveTo>
                <a:lnTo>
                  <a:pt x="8" y="0"/>
                </a:lnTo>
                <a:lnTo>
                  <a:pt x="0" y="8"/>
                </a:lnTo>
                <a:lnTo>
                  <a:pt x="0" y="8"/>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0" name="Freeform 62">
            <a:extLst>
              <a:ext uri="{FF2B5EF4-FFF2-40B4-BE49-F238E27FC236}">
                <a16:creationId xmlns:a16="http://schemas.microsoft.com/office/drawing/2014/main" id="{D6D47E9E-6933-49F2-8195-56F7FADFE83B}"/>
              </a:ext>
            </a:extLst>
          </p:cNvPr>
          <p:cNvSpPr>
            <a:spLocks/>
          </p:cNvSpPr>
          <p:nvPr/>
        </p:nvSpPr>
        <p:spPr bwMode="auto">
          <a:xfrm>
            <a:off x="3262313" y="4392613"/>
            <a:ext cx="241300" cy="254000"/>
          </a:xfrm>
          <a:custGeom>
            <a:avLst/>
            <a:gdLst>
              <a:gd name="T0" fmla="*/ 8 w 152"/>
              <a:gd name="T1" fmla="*/ 0 h 160"/>
              <a:gd name="T2" fmla="*/ 0 w 152"/>
              <a:gd name="T3" fmla="*/ 8 h 160"/>
              <a:gd name="T4" fmla="*/ 144 w 152"/>
              <a:gd name="T5" fmla="*/ 160 h 160"/>
              <a:gd name="T6" fmla="*/ 152 w 152"/>
              <a:gd name="T7" fmla="*/ 152 h 160"/>
              <a:gd name="T8" fmla="*/ 8 w 152"/>
              <a:gd name="T9" fmla="*/ 0 h 160"/>
            </a:gdLst>
            <a:ahLst/>
            <a:cxnLst>
              <a:cxn ang="0">
                <a:pos x="T0" y="T1"/>
              </a:cxn>
              <a:cxn ang="0">
                <a:pos x="T2" y="T3"/>
              </a:cxn>
              <a:cxn ang="0">
                <a:pos x="T4" y="T5"/>
              </a:cxn>
              <a:cxn ang="0">
                <a:pos x="T6" y="T7"/>
              </a:cxn>
              <a:cxn ang="0">
                <a:pos x="T8" y="T9"/>
              </a:cxn>
            </a:cxnLst>
            <a:rect l="0" t="0" r="r" b="b"/>
            <a:pathLst>
              <a:path w="152" h="160">
                <a:moveTo>
                  <a:pt x="8" y="0"/>
                </a:moveTo>
                <a:lnTo>
                  <a:pt x="0" y="8"/>
                </a:lnTo>
                <a:lnTo>
                  <a:pt x="144" y="160"/>
                </a:lnTo>
                <a:lnTo>
                  <a:pt x="152" y="152"/>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1" name="Rectangle 63">
            <a:extLst>
              <a:ext uri="{FF2B5EF4-FFF2-40B4-BE49-F238E27FC236}">
                <a16:creationId xmlns:a16="http://schemas.microsoft.com/office/drawing/2014/main" id="{F98C923A-77B8-469B-8A5D-F415B94D1ECB}"/>
              </a:ext>
            </a:extLst>
          </p:cNvPr>
          <p:cNvSpPr>
            <a:spLocks noChangeArrowheads="1"/>
          </p:cNvSpPr>
          <p:nvPr/>
        </p:nvSpPr>
        <p:spPr bwMode="auto">
          <a:xfrm>
            <a:off x="6961188" y="1303338"/>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52" name="Freeform 64">
            <a:extLst>
              <a:ext uri="{FF2B5EF4-FFF2-40B4-BE49-F238E27FC236}">
                <a16:creationId xmlns:a16="http://schemas.microsoft.com/office/drawing/2014/main" id="{45CCE62F-DB90-47F3-8E4D-D9E09EAE5531}"/>
              </a:ext>
            </a:extLst>
          </p:cNvPr>
          <p:cNvSpPr>
            <a:spLocks/>
          </p:cNvSpPr>
          <p:nvPr/>
        </p:nvSpPr>
        <p:spPr bwMode="auto">
          <a:xfrm>
            <a:off x="4889500" y="1201738"/>
            <a:ext cx="2071688" cy="508000"/>
          </a:xfrm>
          <a:custGeom>
            <a:avLst/>
            <a:gdLst>
              <a:gd name="T0" fmla="*/ 1305 w 1305"/>
              <a:gd name="T1" fmla="*/ 80 h 320"/>
              <a:gd name="T2" fmla="*/ 1057 w 1305"/>
              <a:gd name="T3" fmla="*/ 32 h 320"/>
              <a:gd name="T4" fmla="*/ 1057 w 1305"/>
              <a:gd name="T5" fmla="*/ 32 h 320"/>
              <a:gd name="T6" fmla="*/ 1057 w 1305"/>
              <a:gd name="T7" fmla="*/ 32 h 320"/>
              <a:gd name="T8" fmla="*/ 825 w 1305"/>
              <a:gd name="T9" fmla="*/ 16 h 320"/>
              <a:gd name="T10" fmla="*/ 825 w 1305"/>
              <a:gd name="T11" fmla="*/ 16 h 320"/>
              <a:gd name="T12" fmla="*/ 825 w 1305"/>
              <a:gd name="T13" fmla="*/ 16 h 320"/>
              <a:gd name="T14" fmla="*/ 601 w 1305"/>
              <a:gd name="T15" fmla="*/ 40 h 320"/>
              <a:gd name="T16" fmla="*/ 601 w 1305"/>
              <a:gd name="T17" fmla="*/ 40 h 320"/>
              <a:gd name="T18" fmla="*/ 601 w 1305"/>
              <a:gd name="T19" fmla="*/ 40 h 320"/>
              <a:gd name="T20" fmla="*/ 392 w 1305"/>
              <a:gd name="T21" fmla="*/ 88 h 320"/>
              <a:gd name="T22" fmla="*/ 400 w 1305"/>
              <a:gd name="T23" fmla="*/ 88 h 320"/>
              <a:gd name="T24" fmla="*/ 400 w 1305"/>
              <a:gd name="T25" fmla="*/ 88 h 320"/>
              <a:gd name="T26" fmla="*/ 200 w 1305"/>
              <a:gd name="T27" fmla="*/ 184 h 320"/>
              <a:gd name="T28" fmla="*/ 200 w 1305"/>
              <a:gd name="T29" fmla="*/ 184 h 320"/>
              <a:gd name="T30" fmla="*/ 200 w 1305"/>
              <a:gd name="T31" fmla="*/ 184 h 320"/>
              <a:gd name="T32" fmla="*/ 8 w 1305"/>
              <a:gd name="T33" fmla="*/ 320 h 320"/>
              <a:gd name="T34" fmla="*/ 8 w 1305"/>
              <a:gd name="T35" fmla="*/ 320 h 320"/>
              <a:gd name="T36" fmla="*/ 0 w 1305"/>
              <a:gd name="T37" fmla="*/ 312 h 320"/>
              <a:gd name="T38" fmla="*/ 0 w 1305"/>
              <a:gd name="T39" fmla="*/ 304 h 320"/>
              <a:gd name="T40" fmla="*/ 192 w 1305"/>
              <a:gd name="T41" fmla="*/ 168 h 320"/>
              <a:gd name="T42" fmla="*/ 192 w 1305"/>
              <a:gd name="T43" fmla="*/ 168 h 320"/>
              <a:gd name="T44" fmla="*/ 192 w 1305"/>
              <a:gd name="T45" fmla="*/ 168 h 320"/>
              <a:gd name="T46" fmla="*/ 392 w 1305"/>
              <a:gd name="T47" fmla="*/ 72 h 320"/>
              <a:gd name="T48" fmla="*/ 392 w 1305"/>
              <a:gd name="T49" fmla="*/ 72 h 320"/>
              <a:gd name="T50" fmla="*/ 392 w 1305"/>
              <a:gd name="T51" fmla="*/ 72 h 320"/>
              <a:gd name="T52" fmla="*/ 601 w 1305"/>
              <a:gd name="T53" fmla="*/ 24 h 320"/>
              <a:gd name="T54" fmla="*/ 601 w 1305"/>
              <a:gd name="T55" fmla="*/ 24 h 320"/>
              <a:gd name="T56" fmla="*/ 601 w 1305"/>
              <a:gd name="T57" fmla="*/ 24 h 320"/>
              <a:gd name="T58" fmla="*/ 825 w 1305"/>
              <a:gd name="T59" fmla="*/ 0 h 320"/>
              <a:gd name="T60" fmla="*/ 825 w 1305"/>
              <a:gd name="T61" fmla="*/ 0 h 320"/>
              <a:gd name="T62" fmla="*/ 825 w 1305"/>
              <a:gd name="T63" fmla="*/ 0 h 320"/>
              <a:gd name="T64" fmla="*/ 1057 w 1305"/>
              <a:gd name="T65" fmla="*/ 16 h 320"/>
              <a:gd name="T66" fmla="*/ 1057 w 1305"/>
              <a:gd name="T67" fmla="*/ 16 h 320"/>
              <a:gd name="T68" fmla="*/ 1057 w 1305"/>
              <a:gd name="T69" fmla="*/ 16 h 320"/>
              <a:gd name="T70" fmla="*/ 1305 w 1305"/>
              <a:gd name="T71" fmla="*/ 64 h 320"/>
              <a:gd name="T72" fmla="*/ 1305 w 1305"/>
              <a:gd name="T73" fmla="*/ 8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5" h="320">
                <a:moveTo>
                  <a:pt x="1305" y="80"/>
                </a:moveTo>
                <a:lnTo>
                  <a:pt x="1057" y="32"/>
                </a:lnTo>
                <a:lnTo>
                  <a:pt x="1057" y="32"/>
                </a:lnTo>
                <a:lnTo>
                  <a:pt x="1057" y="32"/>
                </a:lnTo>
                <a:lnTo>
                  <a:pt x="825" y="16"/>
                </a:lnTo>
                <a:lnTo>
                  <a:pt x="825" y="16"/>
                </a:lnTo>
                <a:lnTo>
                  <a:pt x="825" y="16"/>
                </a:lnTo>
                <a:lnTo>
                  <a:pt x="601" y="40"/>
                </a:lnTo>
                <a:lnTo>
                  <a:pt x="601" y="40"/>
                </a:lnTo>
                <a:lnTo>
                  <a:pt x="601" y="40"/>
                </a:lnTo>
                <a:lnTo>
                  <a:pt x="392" y="88"/>
                </a:lnTo>
                <a:lnTo>
                  <a:pt x="400" y="88"/>
                </a:lnTo>
                <a:lnTo>
                  <a:pt x="400" y="88"/>
                </a:lnTo>
                <a:lnTo>
                  <a:pt x="200" y="184"/>
                </a:lnTo>
                <a:lnTo>
                  <a:pt x="200" y="184"/>
                </a:lnTo>
                <a:lnTo>
                  <a:pt x="200" y="184"/>
                </a:lnTo>
                <a:lnTo>
                  <a:pt x="8" y="320"/>
                </a:lnTo>
                <a:lnTo>
                  <a:pt x="8" y="320"/>
                </a:lnTo>
                <a:lnTo>
                  <a:pt x="0" y="312"/>
                </a:lnTo>
                <a:lnTo>
                  <a:pt x="0" y="304"/>
                </a:lnTo>
                <a:lnTo>
                  <a:pt x="192" y="168"/>
                </a:lnTo>
                <a:lnTo>
                  <a:pt x="192" y="168"/>
                </a:lnTo>
                <a:lnTo>
                  <a:pt x="192" y="168"/>
                </a:lnTo>
                <a:lnTo>
                  <a:pt x="392" y="72"/>
                </a:lnTo>
                <a:lnTo>
                  <a:pt x="392" y="72"/>
                </a:lnTo>
                <a:lnTo>
                  <a:pt x="392" y="72"/>
                </a:lnTo>
                <a:lnTo>
                  <a:pt x="601" y="24"/>
                </a:lnTo>
                <a:lnTo>
                  <a:pt x="601" y="24"/>
                </a:lnTo>
                <a:lnTo>
                  <a:pt x="601" y="24"/>
                </a:lnTo>
                <a:lnTo>
                  <a:pt x="825" y="0"/>
                </a:lnTo>
                <a:lnTo>
                  <a:pt x="825" y="0"/>
                </a:lnTo>
                <a:lnTo>
                  <a:pt x="825" y="0"/>
                </a:lnTo>
                <a:lnTo>
                  <a:pt x="1057" y="16"/>
                </a:lnTo>
                <a:lnTo>
                  <a:pt x="1057" y="16"/>
                </a:lnTo>
                <a:lnTo>
                  <a:pt x="1057" y="16"/>
                </a:lnTo>
                <a:lnTo>
                  <a:pt x="1305" y="64"/>
                </a:lnTo>
                <a:lnTo>
                  <a:pt x="1305" y="8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3" name="Freeform 65">
            <a:extLst>
              <a:ext uri="{FF2B5EF4-FFF2-40B4-BE49-F238E27FC236}">
                <a16:creationId xmlns:a16="http://schemas.microsoft.com/office/drawing/2014/main" id="{0FC3F8F8-21D0-4CB1-A5B7-F09B813F7859}"/>
              </a:ext>
            </a:extLst>
          </p:cNvPr>
          <p:cNvSpPr>
            <a:spLocks/>
          </p:cNvSpPr>
          <p:nvPr/>
        </p:nvSpPr>
        <p:spPr bwMode="auto">
          <a:xfrm>
            <a:off x="4597400" y="1697038"/>
            <a:ext cx="304800" cy="279400"/>
          </a:xfrm>
          <a:custGeom>
            <a:avLst/>
            <a:gdLst>
              <a:gd name="T0" fmla="*/ 192 w 192"/>
              <a:gd name="T1" fmla="*/ 8 h 176"/>
              <a:gd name="T2" fmla="*/ 16 w 192"/>
              <a:gd name="T3" fmla="*/ 176 h 176"/>
              <a:gd name="T4" fmla="*/ 16 w 192"/>
              <a:gd name="T5" fmla="*/ 176 h 176"/>
              <a:gd name="T6" fmla="*/ 0 w 192"/>
              <a:gd name="T7" fmla="*/ 168 h 176"/>
              <a:gd name="T8" fmla="*/ 8 w 192"/>
              <a:gd name="T9" fmla="*/ 168 h 176"/>
              <a:gd name="T10" fmla="*/ 184 w 192"/>
              <a:gd name="T11" fmla="*/ 0 h 176"/>
              <a:gd name="T12" fmla="*/ 192 w 192"/>
              <a:gd name="T13" fmla="*/ 8 h 176"/>
            </a:gdLst>
            <a:ahLst/>
            <a:cxnLst>
              <a:cxn ang="0">
                <a:pos x="T0" y="T1"/>
              </a:cxn>
              <a:cxn ang="0">
                <a:pos x="T2" y="T3"/>
              </a:cxn>
              <a:cxn ang="0">
                <a:pos x="T4" y="T5"/>
              </a:cxn>
              <a:cxn ang="0">
                <a:pos x="T6" y="T7"/>
              </a:cxn>
              <a:cxn ang="0">
                <a:pos x="T8" y="T9"/>
              </a:cxn>
              <a:cxn ang="0">
                <a:pos x="T10" y="T11"/>
              </a:cxn>
              <a:cxn ang="0">
                <a:pos x="T12" y="T13"/>
              </a:cxn>
            </a:cxnLst>
            <a:rect l="0" t="0" r="r" b="b"/>
            <a:pathLst>
              <a:path w="192" h="176">
                <a:moveTo>
                  <a:pt x="192" y="8"/>
                </a:moveTo>
                <a:lnTo>
                  <a:pt x="16" y="176"/>
                </a:lnTo>
                <a:lnTo>
                  <a:pt x="16" y="176"/>
                </a:lnTo>
                <a:lnTo>
                  <a:pt x="0" y="168"/>
                </a:lnTo>
                <a:lnTo>
                  <a:pt x="8" y="168"/>
                </a:lnTo>
                <a:lnTo>
                  <a:pt x="184" y="0"/>
                </a:lnTo>
                <a:lnTo>
                  <a:pt x="192"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4" name="Freeform 66">
            <a:extLst>
              <a:ext uri="{FF2B5EF4-FFF2-40B4-BE49-F238E27FC236}">
                <a16:creationId xmlns:a16="http://schemas.microsoft.com/office/drawing/2014/main" id="{11AA1257-AC7B-4D27-BC16-8FADF962E3A1}"/>
              </a:ext>
            </a:extLst>
          </p:cNvPr>
          <p:cNvSpPr>
            <a:spLocks/>
          </p:cNvSpPr>
          <p:nvPr/>
        </p:nvSpPr>
        <p:spPr bwMode="auto">
          <a:xfrm>
            <a:off x="4343400" y="2293938"/>
            <a:ext cx="25400" cy="25400"/>
          </a:xfrm>
          <a:custGeom>
            <a:avLst/>
            <a:gdLst>
              <a:gd name="T0" fmla="*/ 16 w 16"/>
              <a:gd name="T1" fmla="*/ 8 h 16"/>
              <a:gd name="T2" fmla="*/ 16 w 16"/>
              <a:gd name="T3" fmla="*/ 16 h 16"/>
              <a:gd name="T4" fmla="*/ 0 w 16"/>
              <a:gd name="T5" fmla="*/ 8 h 16"/>
              <a:gd name="T6" fmla="*/ 0 w 16"/>
              <a:gd name="T7" fmla="*/ 0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lnTo>
                  <a:pt x="16" y="16"/>
                </a:lnTo>
                <a:lnTo>
                  <a:pt x="0" y="8"/>
                </a:lnTo>
                <a:lnTo>
                  <a:pt x="0" y="0"/>
                </a:lnTo>
                <a:lnTo>
                  <a:pt x="1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5" name="Freeform 67">
            <a:extLst>
              <a:ext uri="{FF2B5EF4-FFF2-40B4-BE49-F238E27FC236}">
                <a16:creationId xmlns:a16="http://schemas.microsoft.com/office/drawing/2014/main" id="{76FF924A-519F-4389-81CF-A0E305F1BB59}"/>
              </a:ext>
            </a:extLst>
          </p:cNvPr>
          <p:cNvSpPr>
            <a:spLocks/>
          </p:cNvSpPr>
          <p:nvPr/>
        </p:nvSpPr>
        <p:spPr bwMode="auto">
          <a:xfrm>
            <a:off x="4343400" y="1963738"/>
            <a:ext cx="279400" cy="342900"/>
          </a:xfrm>
          <a:custGeom>
            <a:avLst/>
            <a:gdLst>
              <a:gd name="T0" fmla="*/ 176 w 176"/>
              <a:gd name="T1" fmla="*/ 8 h 216"/>
              <a:gd name="T2" fmla="*/ 160 w 176"/>
              <a:gd name="T3" fmla="*/ 0 h 216"/>
              <a:gd name="T4" fmla="*/ 0 w 176"/>
              <a:gd name="T5" fmla="*/ 208 h 216"/>
              <a:gd name="T6" fmla="*/ 16 w 176"/>
              <a:gd name="T7" fmla="*/ 216 h 216"/>
              <a:gd name="T8" fmla="*/ 176 w 176"/>
              <a:gd name="T9" fmla="*/ 8 h 216"/>
            </a:gdLst>
            <a:ahLst/>
            <a:cxnLst>
              <a:cxn ang="0">
                <a:pos x="T0" y="T1"/>
              </a:cxn>
              <a:cxn ang="0">
                <a:pos x="T2" y="T3"/>
              </a:cxn>
              <a:cxn ang="0">
                <a:pos x="T4" y="T5"/>
              </a:cxn>
              <a:cxn ang="0">
                <a:pos x="T6" y="T7"/>
              </a:cxn>
              <a:cxn ang="0">
                <a:pos x="T8" y="T9"/>
              </a:cxn>
            </a:cxnLst>
            <a:rect l="0" t="0" r="r" b="b"/>
            <a:pathLst>
              <a:path w="176" h="216">
                <a:moveTo>
                  <a:pt x="176" y="8"/>
                </a:moveTo>
                <a:lnTo>
                  <a:pt x="160" y="0"/>
                </a:lnTo>
                <a:lnTo>
                  <a:pt x="0" y="208"/>
                </a:lnTo>
                <a:lnTo>
                  <a:pt x="16" y="216"/>
                </a:lnTo>
                <a:lnTo>
                  <a:pt x="17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6" name="Freeform 68">
            <a:extLst>
              <a:ext uri="{FF2B5EF4-FFF2-40B4-BE49-F238E27FC236}">
                <a16:creationId xmlns:a16="http://schemas.microsoft.com/office/drawing/2014/main" id="{D0A445C4-C812-499E-B91F-4CABEB6DBD67}"/>
              </a:ext>
            </a:extLst>
          </p:cNvPr>
          <p:cNvSpPr>
            <a:spLocks/>
          </p:cNvSpPr>
          <p:nvPr/>
        </p:nvSpPr>
        <p:spPr bwMode="auto">
          <a:xfrm>
            <a:off x="6097588" y="5611813"/>
            <a:ext cx="25400" cy="25400"/>
          </a:xfrm>
          <a:custGeom>
            <a:avLst/>
            <a:gdLst>
              <a:gd name="T0" fmla="*/ 8 w 16"/>
              <a:gd name="T1" fmla="*/ 16 h 16"/>
              <a:gd name="T2" fmla="*/ 16 w 16"/>
              <a:gd name="T3" fmla="*/ 16 h 16"/>
              <a:gd name="T4" fmla="*/ 8 w 16"/>
              <a:gd name="T5" fmla="*/ 0 h 16"/>
              <a:gd name="T6" fmla="*/ 0 w 16"/>
              <a:gd name="T7" fmla="*/ 0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lnTo>
                  <a:pt x="16" y="16"/>
                </a:lnTo>
                <a:lnTo>
                  <a:pt x="8" y="0"/>
                </a:lnTo>
                <a:lnTo>
                  <a:pt x="0" y="0"/>
                </a:lnTo>
                <a:lnTo>
                  <a:pt x="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7" name="Freeform 69">
            <a:extLst>
              <a:ext uri="{FF2B5EF4-FFF2-40B4-BE49-F238E27FC236}">
                <a16:creationId xmlns:a16="http://schemas.microsoft.com/office/drawing/2014/main" id="{0042C8F6-982F-4571-A7FD-40316922A8C2}"/>
              </a:ext>
            </a:extLst>
          </p:cNvPr>
          <p:cNvSpPr>
            <a:spLocks/>
          </p:cNvSpPr>
          <p:nvPr/>
        </p:nvSpPr>
        <p:spPr bwMode="auto">
          <a:xfrm>
            <a:off x="1674813" y="5332413"/>
            <a:ext cx="4435475" cy="915987"/>
          </a:xfrm>
          <a:custGeom>
            <a:avLst/>
            <a:gdLst>
              <a:gd name="T0" fmla="*/ 2578 w 2794"/>
              <a:gd name="T1" fmla="*/ 312 h 577"/>
              <a:gd name="T2" fmla="*/ 2578 w 2794"/>
              <a:gd name="T3" fmla="*/ 312 h 577"/>
              <a:gd name="T4" fmla="*/ 2353 w 2794"/>
              <a:gd name="T5" fmla="*/ 409 h 577"/>
              <a:gd name="T6" fmla="*/ 2137 w 2794"/>
              <a:gd name="T7" fmla="*/ 481 h 577"/>
              <a:gd name="T8" fmla="*/ 2129 w 2794"/>
              <a:gd name="T9" fmla="*/ 481 h 577"/>
              <a:gd name="T10" fmla="*/ 1913 w 2794"/>
              <a:gd name="T11" fmla="*/ 529 h 577"/>
              <a:gd name="T12" fmla="*/ 1697 w 2794"/>
              <a:gd name="T13" fmla="*/ 561 h 577"/>
              <a:gd name="T14" fmla="*/ 1697 w 2794"/>
              <a:gd name="T15" fmla="*/ 561 h 577"/>
              <a:gd name="T16" fmla="*/ 1489 w 2794"/>
              <a:gd name="T17" fmla="*/ 577 h 577"/>
              <a:gd name="T18" fmla="*/ 1281 w 2794"/>
              <a:gd name="T19" fmla="*/ 569 h 577"/>
              <a:gd name="T20" fmla="*/ 1281 w 2794"/>
              <a:gd name="T21" fmla="*/ 569 h 577"/>
              <a:gd name="T22" fmla="*/ 1072 w 2794"/>
              <a:gd name="T23" fmla="*/ 537 h 577"/>
              <a:gd name="T24" fmla="*/ 872 w 2794"/>
              <a:gd name="T25" fmla="*/ 497 h 577"/>
              <a:gd name="T26" fmla="*/ 872 w 2794"/>
              <a:gd name="T27" fmla="*/ 497 h 577"/>
              <a:gd name="T28" fmla="*/ 680 w 2794"/>
              <a:gd name="T29" fmla="*/ 433 h 577"/>
              <a:gd name="T30" fmla="*/ 496 w 2794"/>
              <a:gd name="T31" fmla="*/ 352 h 577"/>
              <a:gd name="T32" fmla="*/ 496 w 2794"/>
              <a:gd name="T33" fmla="*/ 352 h 577"/>
              <a:gd name="T34" fmla="*/ 320 w 2794"/>
              <a:gd name="T35" fmla="*/ 256 h 577"/>
              <a:gd name="T36" fmla="*/ 160 w 2794"/>
              <a:gd name="T37" fmla="*/ 144 h 577"/>
              <a:gd name="T38" fmla="*/ 160 w 2794"/>
              <a:gd name="T39" fmla="*/ 144 h 577"/>
              <a:gd name="T40" fmla="*/ 0 w 2794"/>
              <a:gd name="T41" fmla="*/ 16 h 577"/>
              <a:gd name="T42" fmla="*/ 8 w 2794"/>
              <a:gd name="T43" fmla="*/ 0 h 577"/>
              <a:gd name="T44" fmla="*/ 168 w 2794"/>
              <a:gd name="T45" fmla="*/ 128 h 577"/>
              <a:gd name="T46" fmla="*/ 328 w 2794"/>
              <a:gd name="T47" fmla="*/ 240 h 577"/>
              <a:gd name="T48" fmla="*/ 328 w 2794"/>
              <a:gd name="T49" fmla="*/ 240 h 577"/>
              <a:gd name="T50" fmla="*/ 504 w 2794"/>
              <a:gd name="T51" fmla="*/ 336 h 577"/>
              <a:gd name="T52" fmla="*/ 688 w 2794"/>
              <a:gd name="T53" fmla="*/ 417 h 577"/>
              <a:gd name="T54" fmla="*/ 688 w 2794"/>
              <a:gd name="T55" fmla="*/ 417 h 577"/>
              <a:gd name="T56" fmla="*/ 880 w 2794"/>
              <a:gd name="T57" fmla="*/ 481 h 577"/>
              <a:gd name="T58" fmla="*/ 1072 w 2794"/>
              <a:gd name="T59" fmla="*/ 521 h 577"/>
              <a:gd name="T60" fmla="*/ 1072 w 2794"/>
              <a:gd name="T61" fmla="*/ 521 h 577"/>
              <a:gd name="T62" fmla="*/ 1281 w 2794"/>
              <a:gd name="T63" fmla="*/ 553 h 577"/>
              <a:gd name="T64" fmla="*/ 1489 w 2794"/>
              <a:gd name="T65" fmla="*/ 561 h 577"/>
              <a:gd name="T66" fmla="*/ 1489 w 2794"/>
              <a:gd name="T67" fmla="*/ 561 h 577"/>
              <a:gd name="T68" fmla="*/ 1697 w 2794"/>
              <a:gd name="T69" fmla="*/ 545 h 577"/>
              <a:gd name="T70" fmla="*/ 1913 w 2794"/>
              <a:gd name="T71" fmla="*/ 513 h 577"/>
              <a:gd name="T72" fmla="*/ 1913 w 2794"/>
              <a:gd name="T73" fmla="*/ 513 h 577"/>
              <a:gd name="T74" fmla="*/ 2129 w 2794"/>
              <a:gd name="T75" fmla="*/ 465 h 577"/>
              <a:gd name="T76" fmla="*/ 2345 w 2794"/>
              <a:gd name="T77" fmla="*/ 392 h 577"/>
              <a:gd name="T78" fmla="*/ 2345 w 2794"/>
              <a:gd name="T79" fmla="*/ 392 h 577"/>
              <a:gd name="T80" fmla="*/ 2570 w 2794"/>
              <a:gd name="T81" fmla="*/ 296 h 577"/>
              <a:gd name="T82" fmla="*/ 2786 w 2794"/>
              <a:gd name="T83" fmla="*/ 176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94" h="577">
                <a:moveTo>
                  <a:pt x="2794" y="192"/>
                </a:moveTo>
                <a:lnTo>
                  <a:pt x="2578" y="312"/>
                </a:lnTo>
                <a:lnTo>
                  <a:pt x="2578" y="312"/>
                </a:lnTo>
                <a:lnTo>
                  <a:pt x="2578" y="312"/>
                </a:lnTo>
                <a:lnTo>
                  <a:pt x="2353" y="409"/>
                </a:lnTo>
                <a:lnTo>
                  <a:pt x="2353" y="409"/>
                </a:lnTo>
                <a:lnTo>
                  <a:pt x="2353" y="409"/>
                </a:lnTo>
                <a:lnTo>
                  <a:pt x="2137" y="481"/>
                </a:lnTo>
                <a:lnTo>
                  <a:pt x="2129" y="481"/>
                </a:lnTo>
                <a:lnTo>
                  <a:pt x="2129" y="481"/>
                </a:lnTo>
                <a:lnTo>
                  <a:pt x="1913" y="529"/>
                </a:lnTo>
                <a:lnTo>
                  <a:pt x="1913" y="529"/>
                </a:lnTo>
                <a:lnTo>
                  <a:pt x="1913" y="529"/>
                </a:lnTo>
                <a:lnTo>
                  <a:pt x="1697" y="561"/>
                </a:lnTo>
                <a:lnTo>
                  <a:pt x="1697" y="561"/>
                </a:lnTo>
                <a:lnTo>
                  <a:pt x="1697" y="561"/>
                </a:lnTo>
                <a:lnTo>
                  <a:pt x="1489" y="577"/>
                </a:lnTo>
                <a:lnTo>
                  <a:pt x="1489" y="577"/>
                </a:lnTo>
                <a:lnTo>
                  <a:pt x="1489" y="577"/>
                </a:lnTo>
                <a:lnTo>
                  <a:pt x="1281" y="569"/>
                </a:lnTo>
                <a:lnTo>
                  <a:pt x="1281" y="569"/>
                </a:lnTo>
                <a:lnTo>
                  <a:pt x="1281" y="569"/>
                </a:lnTo>
                <a:lnTo>
                  <a:pt x="1072" y="537"/>
                </a:lnTo>
                <a:lnTo>
                  <a:pt x="1072" y="537"/>
                </a:lnTo>
                <a:lnTo>
                  <a:pt x="1072" y="537"/>
                </a:lnTo>
                <a:lnTo>
                  <a:pt x="872" y="497"/>
                </a:lnTo>
                <a:lnTo>
                  <a:pt x="872" y="497"/>
                </a:lnTo>
                <a:lnTo>
                  <a:pt x="872" y="497"/>
                </a:lnTo>
                <a:lnTo>
                  <a:pt x="680" y="433"/>
                </a:lnTo>
                <a:lnTo>
                  <a:pt x="680" y="433"/>
                </a:lnTo>
                <a:lnTo>
                  <a:pt x="680" y="433"/>
                </a:lnTo>
                <a:lnTo>
                  <a:pt x="496" y="352"/>
                </a:lnTo>
                <a:lnTo>
                  <a:pt x="496" y="352"/>
                </a:lnTo>
                <a:lnTo>
                  <a:pt x="496" y="352"/>
                </a:lnTo>
                <a:lnTo>
                  <a:pt x="320" y="256"/>
                </a:lnTo>
                <a:lnTo>
                  <a:pt x="320" y="256"/>
                </a:lnTo>
                <a:lnTo>
                  <a:pt x="320" y="256"/>
                </a:lnTo>
                <a:lnTo>
                  <a:pt x="160" y="144"/>
                </a:lnTo>
                <a:lnTo>
                  <a:pt x="160" y="144"/>
                </a:lnTo>
                <a:lnTo>
                  <a:pt x="160" y="144"/>
                </a:lnTo>
                <a:lnTo>
                  <a:pt x="0" y="16"/>
                </a:lnTo>
                <a:lnTo>
                  <a:pt x="0" y="16"/>
                </a:lnTo>
                <a:lnTo>
                  <a:pt x="8" y="8"/>
                </a:lnTo>
                <a:lnTo>
                  <a:pt x="8" y="0"/>
                </a:lnTo>
                <a:lnTo>
                  <a:pt x="168" y="128"/>
                </a:lnTo>
                <a:lnTo>
                  <a:pt x="168" y="128"/>
                </a:lnTo>
                <a:lnTo>
                  <a:pt x="168" y="128"/>
                </a:lnTo>
                <a:lnTo>
                  <a:pt x="328" y="240"/>
                </a:lnTo>
                <a:lnTo>
                  <a:pt x="328" y="240"/>
                </a:lnTo>
                <a:lnTo>
                  <a:pt x="328" y="240"/>
                </a:lnTo>
                <a:lnTo>
                  <a:pt x="504" y="336"/>
                </a:lnTo>
                <a:lnTo>
                  <a:pt x="504" y="336"/>
                </a:lnTo>
                <a:lnTo>
                  <a:pt x="504" y="336"/>
                </a:lnTo>
                <a:lnTo>
                  <a:pt x="688" y="417"/>
                </a:lnTo>
                <a:lnTo>
                  <a:pt x="688" y="417"/>
                </a:lnTo>
                <a:lnTo>
                  <a:pt x="688" y="417"/>
                </a:lnTo>
                <a:lnTo>
                  <a:pt x="880" y="481"/>
                </a:lnTo>
                <a:lnTo>
                  <a:pt x="880" y="481"/>
                </a:lnTo>
                <a:lnTo>
                  <a:pt x="872" y="481"/>
                </a:lnTo>
                <a:lnTo>
                  <a:pt x="1072" y="521"/>
                </a:lnTo>
                <a:lnTo>
                  <a:pt x="1072" y="521"/>
                </a:lnTo>
                <a:lnTo>
                  <a:pt x="1072" y="521"/>
                </a:lnTo>
                <a:lnTo>
                  <a:pt x="1281" y="553"/>
                </a:lnTo>
                <a:lnTo>
                  <a:pt x="1281" y="553"/>
                </a:lnTo>
                <a:lnTo>
                  <a:pt x="1281" y="553"/>
                </a:lnTo>
                <a:lnTo>
                  <a:pt x="1489" y="561"/>
                </a:lnTo>
                <a:lnTo>
                  <a:pt x="1489" y="561"/>
                </a:lnTo>
                <a:lnTo>
                  <a:pt x="1489" y="561"/>
                </a:lnTo>
                <a:lnTo>
                  <a:pt x="1697" y="545"/>
                </a:lnTo>
                <a:lnTo>
                  <a:pt x="1697" y="545"/>
                </a:lnTo>
                <a:lnTo>
                  <a:pt x="1697" y="545"/>
                </a:lnTo>
                <a:lnTo>
                  <a:pt x="1913" y="513"/>
                </a:lnTo>
                <a:lnTo>
                  <a:pt x="1913" y="513"/>
                </a:lnTo>
                <a:lnTo>
                  <a:pt x="1913" y="513"/>
                </a:lnTo>
                <a:lnTo>
                  <a:pt x="2129" y="465"/>
                </a:lnTo>
                <a:lnTo>
                  <a:pt x="2129" y="465"/>
                </a:lnTo>
                <a:lnTo>
                  <a:pt x="2129" y="465"/>
                </a:lnTo>
                <a:lnTo>
                  <a:pt x="2345" y="392"/>
                </a:lnTo>
                <a:lnTo>
                  <a:pt x="2345" y="392"/>
                </a:lnTo>
                <a:lnTo>
                  <a:pt x="2345" y="392"/>
                </a:lnTo>
                <a:lnTo>
                  <a:pt x="2570" y="296"/>
                </a:lnTo>
                <a:lnTo>
                  <a:pt x="2570" y="296"/>
                </a:lnTo>
                <a:lnTo>
                  <a:pt x="2570" y="296"/>
                </a:lnTo>
                <a:lnTo>
                  <a:pt x="2786" y="176"/>
                </a:lnTo>
                <a:lnTo>
                  <a:pt x="2794" y="19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8" name="Freeform 70">
            <a:extLst>
              <a:ext uri="{FF2B5EF4-FFF2-40B4-BE49-F238E27FC236}">
                <a16:creationId xmlns:a16="http://schemas.microsoft.com/office/drawing/2014/main" id="{1D84600B-778C-424B-A7B4-B1AA4D2FE52F}"/>
              </a:ext>
            </a:extLst>
          </p:cNvPr>
          <p:cNvSpPr>
            <a:spLocks/>
          </p:cNvSpPr>
          <p:nvPr/>
        </p:nvSpPr>
        <p:spPr bwMode="auto">
          <a:xfrm>
            <a:off x="1431925" y="5129213"/>
            <a:ext cx="255588" cy="228600"/>
          </a:xfrm>
          <a:custGeom>
            <a:avLst/>
            <a:gdLst>
              <a:gd name="T0" fmla="*/ 153 w 161"/>
              <a:gd name="T1" fmla="*/ 144 h 144"/>
              <a:gd name="T2" fmla="*/ 8 w 161"/>
              <a:gd name="T3" fmla="*/ 8 h 144"/>
              <a:gd name="T4" fmla="*/ 0 w 161"/>
              <a:gd name="T5" fmla="*/ 8 h 144"/>
              <a:gd name="T6" fmla="*/ 16 w 161"/>
              <a:gd name="T7" fmla="*/ 0 h 144"/>
              <a:gd name="T8" fmla="*/ 16 w 161"/>
              <a:gd name="T9" fmla="*/ 0 h 144"/>
              <a:gd name="T10" fmla="*/ 161 w 161"/>
              <a:gd name="T11" fmla="*/ 136 h 144"/>
              <a:gd name="T12" fmla="*/ 153 w 161"/>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161" h="144">
                <a:moveTo>
                  <a:pt x="153" y="144"/>
                </a:moveTo>
                <a:lnTo>
                  <a:pt x="8" y="8"/>
                </a:lnTo>
                <a:lnTo>
                  <a:pt x="0" y="8"/>
                </a:lnTo>
                <a:lnTo>
                  <a:pt x="16" y="0"/>
                </a:lnTo>
                <a:lnTo>
                  <a:pt x="16" y="0"/>
                </a:lnTo>
                <a:lnTo>
                  <a:pt x="161" y="136"/>
                </a:lnTo>
                <a:lnTo>
                  <a:pt x="153" y="14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59" name="Freeform 71">
            <a:extLst>
              <a:ext uri="{FF2B5EF4-FFF2-40B4-BE49-F238E27FC236}">
                <a16:creationId xmlns:a16="http://schemas.microsoft.com/office/drawing/2014/main" id="{DF3CD3DB-2752-45CE-9FFA-38C5DFB19072}"/>
              </a:ext>
            </a:extLst>
          </p:cNvPr>
          <p:cNvSpPr>
            <a:spLocks/>
          </p:cNvSpPr>
          <p:nvPr/>
        </p:nvSpPr>
        <p:spPr bwMode="auto">
          <a:xfrm>
            <a:off x="1228725" y="4862513"/>
            <a:ext cx="25400" cy="25400"/>
          </a:xfrm>
          <a:custGeom>
            <a:avLst/>
            <a:gdLst>
              <a:gd name="T0" fmla="*/ 0 w 16"/>
              <a:gd name="T1" fmla="*/ 16 h 16"/>
              <a:gd name="T2" fmla="*/ 0 w 16"/>
              <a:gd name="T3" fmla="*/ 8 h 16"/>
              <a:gd name="T4" fmla="*/ 16 w 16"/>
              <a:gd name="T5" fmla="*/ 0 h 16"/>
              <a:gd name="T6" fmla="*/ 16 w 16"/>
              <a:gd name="T7" fmla="*/ 8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0" y="8"/>
                </a:lnTo>
                <a:lnTo>
                  <a:pt x="16" y="0"/>
                </a:lnTo>
                <a:lnTo>
                  <a:pt x="16" y="8"/>
                </a:lnTo>
                <a:lnTo>
                  <a:pt x="0"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0" name="Freeform 72">
            <a:extLst>
              <a:ext uri="{FF2B5EF4-FFF2-40B4-BE49-F238E27FC236}">
                <a16:creationId xmlns:a16="http://schemas.microsoft.com/office/drawing/2014/main" id="{C885D4B4-179C-437C-BF32-4F2A8E08B2BF}"/>
              </a:ext>
            </a:extLst>
          </p:cNvPr>
          <p:cNvSpPr>
            <a:spLocks/>
          </p:cNvSpPr>
          <p:nvPr/>
        </p:nvSpPr>
        <p:spPr bwMode="auto">
          <a:xfrm>
            <a:off x="1228725" y="4875213"/>
            <a:ext cx="228600" cy="266700"/>
          </a:xfrm>
          <a:custGeom>
            <a:avLst/>
            <a:gdLst>
              <a:gd name="T0" fmla="*/ 128 w 144"/>
              <a:gd name="T1" fmla="*/ 168 h 168"/>
              <a:gd name="T2" fmla="*/ 144 w 144"/>
              <a:gd name="T3" fmla="*/ 160 h 168"/>
              <a:gd name="T4" fmla="*/ 16 w 144"/>
              <a:gd name="T5" fmla="*/ 0 h 168"/>
              <a:gd name="T6" fmla="*/ 0 w 144"/>
              <a:gd name="T7" fmla="*/ 8 h 168"/>
              <a:gd name="T8" fmla="*/ 128 w 144"/>
              <a:gd name="T9" fmla="*/ 168 h 168"/>
            </a:gdLst>
            <a:ahLst/>
            <a:cxnLst>
              <a:cxn ang="0">
                <a:pos x="T0" y="T1"/>
              </a:cxn>
              <a:cxn ang="0">
                <a:pos x="T2" y="T3"/>
              </a:cxn>
              <a:cxn ang="0">
                <a:pos x="T4" y="T5"/>
              </a:cxn>
              <a:cxn ang="0">
                <a:pos x="T6" y="T7"/>
              </a:cxn>
              <a:cxn ang="0">
                <a:pos x="T8" y="T9"/>
              </a:cxn>
            </a:cxnLst>
            <a:rect l="0" t="0" r="r" b="b"/>
            <a:pathLst>
              <a:path w="144" h="168">
                <a:moveTo>
                  <a:pt x="128" y="168"/>
                </a:moveTo>
                <a:lnTo>
                  <a:pt x="144" y="160"/>
                </a:lnTo>
                <a:lnTo>
                  <a:pt x="16" y="0"/>
                </a:lnTo>
                <a:lnTo>
                  <a:pt x="0" y="8"/>
                </a:lnTo>
                <a:lnTo>
                  <a:pt x="128" y="16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1" name="Freeform 73">
            <a:extLst>
              <a:ext uri="{FF2B5EF4-FFF2-40B4-BE49-F238E27FC236}">
                <a16:creationId xmlns:a16="http://schemas.microsoft.com/office/drawing/2014/main" id="{CECBE9E0-B406-4D81-A6AF-36F2C9EC804C}"/>
              </a:ext>
            </a:extLst>
          </p:cNvPr>
          <p:cNvSpPr>
            <a:spLocks/>
          </p:cNvSpPr>
          <p:nvPr/>
        </p:nvSpPr>
        <p:spPr bwMode="auto">
          <a:xfrm>
            <a:off x="1114425" y="3590925"/>
            <a:ext cx="25400" cy="25400"/>
          </a:xfrm>
          <a:custGeom>
            <a:avLst/>
            <a:gdLst>
              <a:gd name="T0" fmla="*/ 0 w 16"/>
              <a:gd name="T1" fmla="*/ 0 h 16"/>
              <a:gd name="T2" fmla="*/ 0 w 16"/>
              <a:gd name="T3" fmla="*/ 8 h 16"/>
              <a:gd name="T4" fmla="*/ 16 w 16"/>
              <a:gd name="T5" fmla="*/ 16 h 16"/>
              <a:gd name="T6" fmla="*/ 16 w 16"/>
              <a:gd name="T7" fmla="*/ 8 h 16"/>
              <a:gd name="T8" fmla="*/ 0 w 16"/>
              <a:gd name="T9" fmla="*/ 0 h 16"/>
            </a:gdLst>
            <a:ahLst/>
            <a:cxnLst>
              <a:cxn ang="0">
                <a:pos x="T0" y="T1"/>
              </a:cxn>
              <a:cxn ang="0">
                <a:pos x="T2" y="T3"/>
              </a:cxn>
              <a:cxn ang="0">
                <a:pos x="T4" y="T5"/>
              </a:cxn>
              <a:cxn ang="0">
                <a:pos x="T6" y="T7"/>
              </a:cxn>
              <a:cxn ang="0">
                <a:pos x="T8" y="T9"/>
              </a:cxn>
            </a:cxnLst>
            <a:rect l="0" t="0" r="r" b="b"/>
            <a:pathLst>
              <a:path w="16" h="16">
                <a:moveTo>
                  <a:pt x="0" y="0"/>
                </a:moveTo>
                <a:lnTo>
                  <a:pt x="0" y="8"/>
                </a:lnTo>
                <a:lnTo>
                  <a:pt x="16" y="16"/>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2" name="Freeform 74">
            <a:extLst>
              <a:ext uri="{FF2B5EF4-FFF2-40B4-BE49-F238E27FC236}">
                <a16:creationId xmlns:a16="http://schemas.microsoft.com/office/drawing/2014/main" id="{518CB83D-3D5F-41EA-B598-A68C876617CC}"/>
              </a:ext>
            </a:extLst>
          </p:cNvPr>
          <p:cNvSpPr>
            <a:spLocks/>
          </p:cNvSpPr>
          <p:nvPr/>
        </p:nvSpPr>
        <p:spPr bwMode="auto">
          <a:xfrm>
            <a:off x="1114425" y="717550"/>
            <a:ext cx="5237163" cy="2886075"/>
          </a:xfrm>
          <a:custGeom>
            <a:avLst/>
            <a:gdLst>
              <a:gd name="T0" fmla="*/ 120 w 3299"/>
              <a:gd name="T1" fmla="*/ 1482 h 1818"/>
              <a:gd name="T2" fmla="*/ 120 w 3299"/>
              <a:gd name="T3" fmla="*/ 1482 h 1818"/>
              <a:gd name="T4" fmla="*/ 280 w 3299"/>
              <a:gd name="T5" fmla="*/ 1194 h 1818"/>
              <a:gd name="T6" fmla="*/ 465 w 3299"/>
              <a:gd name="T7" fmla="*/ 937 h 1818"/>
              <a:gd name="T8" fmla="*/ 473 w 3299"/>
              <a:gd name="T9" fmla="*/ 937 h 1818"/>
              <a:gd name="T10" fmla="*/ 689 w 3299"/>
              <a:gd name="T11" fmla="*/ 697 h 1818"/>
              <a:gd name="T12" fmla="*/ 929 w 3299"/>
              <a:gd name="T13" fmla="*/ 505 h 1818"/>
              <a:gd name="T14" fmla="*/ 929 w 3299"/>
              <a:gd name="T15" fmla="*/ 505 h 1818"/>
              <a:gd name="T16" fmla="*/ 1177 w 3299"/>
              <a:gd name="T17" fmla="*/ 345 h 1818"/>
              <a:gd name="T18" fmla="*/ 1441 w 3299"/>
              <a:gd name="T19" fmla="*/ 217 h 1818"/>
              <a:gd name="T20" fmla="*/ 1441 w 3299"/>
              <a:gd name="T21" fmla="*/ 217 h 1818"/>
              <a:gd name="T22" fmla="*/ 1722 w 3299"/>
              <a:gd name="T23" fmla="*/ 121 h 1818"/>
              <a:gd name="T24" fmla="*/ 1994 w 3299"/>
              <a:gd name="T25" fmla="*/ 48 h 1818"/>
              <a:gd name="T26" fmla="*/ 1994 w 3299"/>
              <a:gd name="T27" fmla="*/ 48 h 1818"/>
              <a:gd name="T28" fmla="*/ 2274 w 3299"/>
              <a:gd name="T29" fmla="*/ 8 h 1818"/>
              <a:gd name="T30" fmla="*/ 2546 w 3299"/>
              <a:gd name="T31" fmla="*/ 0 h 1818"/>
              <a:gd name="T32" fmla="*/ 2546 w 3299"/>
              <a:gd name="T33" fmla="*/ 0 h 1818"/>
              <a:gd name="T34" fmla="*/ 2811 w 3299"/>
              <a:gd name="T35" fmla="*/ 24 h 1818"/>
              <a:gd name="T36" fmla="*/ 3059 w 3299"/>
              <a:gd name="T37" fmla="*/ 72 h 1818"/>
              <a:gd name="T38" fmla="*/ 3067 w 3299"/>
              <a:gd name="T39" fmla="*/ 72 h 1818"/>
              <a:gd name="T40" fmla="*/ 3299 w 3299"/>
              <a:gd name="T41" fmla="*/ 145 h 1818"/>
              <a:gd name="T42" fmla="*/ 3291 w 3299"/>
              <a:gd name="T43" fmla="*/ 161 h 1818"/>
              <a:gd name="T44" fmla="*/ 3059 w 3299"/>
              <a:gd name="T45" fmla="*/ 88 h 1818"/>
              <a:gd name="T46" fmla="*/ 2811 w 3299"/>
              <a:gd name="T47" fmla="*/ 40 h 1818"/>
              <a:gd name="T48" fmla="*/ 2811 w 3299"/>
              <a:gd name="T49" fmla="*/ 40 h 1818"/>
              <a:gd name="T50" fmla="*/ 2546 w 3299"/>
              <a:gd name="T51" fmla="*/ 16 h 1818"/>
              <a:gd name="T52" fmla="*/ 2274 w 3299"/>
              <a:gd name="T53" fmla="*/ 24 h 1818"/>
              <a:gd name="T54" fmla="*/ 2274 w 3299"/>
              <a:gd name="T55" fmla="*/ 24 h 1818"/>
              <a:gd name="T56" fmla="*/ 1994 w 3299"/>
              <a:gd name="T57" fmla="*/ 64 h 1818"/>
              <a:gd name="T58" fmla="*/ 1730 w 3299"/>
              <a:gd name="T59" fmla="*/ 137 h 1818"/>
              <a:gd name="T60" fmla="*/ 1730 w 3299"/>
              <a:gd name="T61" fmla="*/ 137 h 1818"/>
              <a:gd name="T62" fmla="*/ 1449 w 3299"/>
              <a:gd name="T63" fmla="*/ 233 h 1818"/>
              <a:gd name="T64" fmla="*/ 1185 w 3299"/>
              <a:gd name="T65" fmla="*/ 361 h 1818"/>
              <a:gd name="T66" fmla="*/ 1185 w 3299"/>
              <a:gd name="T67" fmla="*/ 361 h 1818"/>
              <a:gd name="T68" fmla="*/ 937 w 3299"/>
              <a:gd name="T69" fmla="*/ 521 h 1818"/>
              <a:gd name="T70" fmla="*/ 697 w 3299"/>
              <a:gd name="T71" fmla="*/ 713 h 1818"/>
              <a:gd name="T72" fmla="*/ 697 w 3299"/>
              <a:gd name="T73" fmla="*/ 713 h 1818"/>
              <a:gd name="T74" fmla="*/ 481 w 3299"/>
              <a:gd name="T75" fmla="*/ 945 h 1818"/>
              <a:gd name="T76" fmla="*/ 297 w 3299"/>
              <a:gd name="T77" fmla="*/ 1202 h 1818"/>
              <a:gd name="T78" fmla="*/ 297 w 3299"/>
              <a:gd name="T79" fmla="*/ 1202 h 1818"/>
              <a:gd name="T80" fmla="*/ 136 w 3299"/>
              <a:gd name="T81" fmla="*/ 1490 h 1818"/>
              <a:gd name="T82" fmla="*/ 16 w 3299"/>
              <a:gd name="T83" fmla="*/ 1818 h 1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99" h="1818">
                <a:moveTo>
                  <a:pt x="0" y="1810"/>
                </a:moveTo>
                <a:lnTo>
                  <a:pt x="120" y="1482"/>
                </a:lnTo>
                <a:lnTo>
                  <a:pt x="120" y="1482"/>
                </a:lnTo>
                <a:lnTo>
                  <a:pt x="120" y="1482"/>
                </a:lnTo>
                <a:lnTo>
                  <a:pt x="280" y="1194"/>
                </a:lnTo>
                <a:lnTo>
                  <a:pt x="280" y="1194"/>
                </a:lnTo>
                <a:lnTo>
                  <a:pt x="280" y="1194"/>
                </a:lnTo>
                <a:lnTo>
                  <a:pt x="465" y="937"/>
                </a:lnTo>
                <a:lnTo>
                  <a:pt x="473" y="937"/>
                </a:lnTo>
                <a:lnTo>
                  <a:pt x="473" y="937"/>
                </a:lnTo>
                <a:lnTo>
                  <a:pt x="689" y="705"/>
                </a:lnTo>
                <a:lnTo>
                  <a:pt x="689" y="697"/>
                </a:lnTo>
                <a:lnTo>
                  <a:pt x="689" y="697"/>
                </a:lnTo>
                <a:lnTo>
                  <a:pt x="929" y="505"/>
                </a:lnTo>
                <a:lnTo>
                  <a:pt x="929" y="505"/>
                </a:lnTo>
                <a:lnTo>
                  <a:pt x="929" y="505"/>
                </a:lnTo>
                <a:lnTo>
                  <a:pt x="1177" y="345"/>
                </a:lnTo>
                <a:lnTo>
                  <a:pt x="1177" y="345"/>
                </a:lnTo>
                <a:lnTo>
                  <a:pt x="1177" y="345"/>
                </a:lnTo>
                <a:lnTo>
                  <a:pt x="1441" y="217"/>
                </a:lnTo>
                <a:lnTo>
                  <a:pt x="1441" y="217"/>
                </a:lnTo>
                <a:lnTo>
                  <a:pt x="1441" y="217"/>
                </a:lnTo>
                <a:lnTo>
                  <a:pt x="1722" y="121"/>
                </a:lnTo>
                <a:lnTo>
                  <a:pt x="1722" y="121"/>
                </a:lnTo>
                <a:lnTo>
                  <a:pt x="1722" y="121"/>
                </a:lnTo>
                <a:lnTo>
                  <a:pt x="1994" y="48"/>
                </a:lnTo>
                <a:lnTo>
                  <a:pt x="1994" y="48"/>
                </a:lnTo>
                <a:lnTo>
                  <a:pt x="1994" y="48"/>
                </a:lnTo>
                <a:lnTo>
                  <a:pt x="2274" y="8"/>
                </a:lnTo>
                <a:lnTo>
                  <a:pt x="2274" y="8"/>
                </a:lnTo>
                <a:lnTo>
                  <a:pt x="2274" y="8"/>
                </a:lnTo>
                <a:lnTo>
                  <a:pt x="2546" y="0"/>
                </a:lnTo>
                <a:lnTo>
                  <a:pt x="2546" y="0"/>
                </a:lnTo>
                <a:lnTo>
                  <a:pt x="2546" y="0"/>
                </a:lnTo>
                <a:lnTo>
                  <a:pt x="2811" y="24"/>
                </a:lnTo>
                <a:lnTo>
                  <a:pt x="2811" y="24"/>
                </a:lnTo>
                <a:lnTo>
                  <a:pt x="2811" y="24"/>
                </a:lnTo>
                <a:lnTo>
                  <a:pt x="3059" y="72"/>
                </a:lnTo>
                <a:lnTo>
                  <a:pt x="3067" y="72"/>
                </a:lnTo>
                <a:lnTo>
                  <a:pt x="3067" y="72"/>
                </a:lnTo>
                <a:lnTo>
                  <a:pt x="3299" y="145"/>
                </a:lnTo>
                <a:lnTo>
                  <a:pt x="3299" y="145"/>
                </a:lnTo>
                <a:lnTo>
                  <a:pt x="3291" y="161"/>
                </a:lnTo>
                <a:lnTo>
                  <a:pt x="3291" y="161"/>
                </a:lnTo>
                <a:lnTo>
                  <a:pt x="3059" y="88"/>
                </a:lnTo>
                <a:lnTo>
                  <a:pt x="3059" y="88"/>
                </a:lnTo>
                <a:lnTo>
                  <a:pt x="3059" y="88"/>
                </a:lnTo>
                <a:lnTo>
                  <a:pt x="2811" y="40"/>
                </a:lnTo>
                <a:lnTo>
                  <a:pt x="2811" y="40"/>
                </a:lnTo>
                <a:lnTo>
                  <a:pt x="2811" y="40"/>
                </a:lnTo>
                <a:lnTo>
                  <a:pt x="2546" y="16"/>
                </a:lnTo>
                <a:lnTo>
                  <a:pt x="2546" y="16"/>
                </a:lnTo>
                <a:lnTo>
                  <a:pt x="2546" y="16"/>
                </a:lnTo>
                <a:lnTo>
                  <a:pt x="2274" y="24"/>
                </a:lnTo>
                <a:lnTo>
                  <a:pt x="2274" y="24"/>
                </a:lnTo>
                <a:lnTo>
                  <a:pt x="2274" y="24"/>
                </a:lnTo>
                <a:lnTo>
                  <a:pt x="1994" y="64"/>
                </a:lnTo>
                <a:lnTo>
                  <a:pt x="1994" y="64"/>
                </a:lnTo>
                <a:lnTo>
                  <a:pt x="2002" y="64"/>
                </a:lnTo>
                <a:lnTo>
                  <a:pt x="1730" y="137"/>
                </a:lnTo>
                <a:lnTo>
                  <a:pt x="1730" y="137"/>
                </a:lnTo>
                <a:lnTo>
                  <a:pt x="1730" y="137"/>
                </a:lnTo>
                <a:lnTo>
                  <a:pt x="1449" y="233"/>
                </a:lnTo>
                <a:lnTo>
                  <a:pt x="1449" y="233"/>
                </a:lnTo>
                <a:lnTo>
                  <a:pt x="1449" y="233"/>
                </a:lnTo>
                <a:lnTo>
                  <a:pt x="1185" y="361"/>
                </a:lnTo>
                <a:lnTo>
                  <a:pt x="1185" y="361"/>
                </a:lnTo>
                <a:lnTo>
                  <a:pt x="1185" y="361"/>
                </a:lnTo>
                <a:lnTo>
                  <a:pt x="937" y="521"/>
                </a:lnTo>
                <a:lnTo>
                  <a:pt x="937" y="521"/>
                </a:lnTo>
                <a:lnTo>
                  <a:pt x="937" y="521"/>
                </a:lnTo>
                <a:lnTo>
                  <a:pt x="697" y="713"/>
                </a:lnTo>
                <a:lnTo>
                  <a:pt x="697" y="713"/>
                </a:lnTo>
                <a:lnTo>
                  <a:pt x="697" y="713"/>
                </a:lnTo>
                <a:lnTo>
                  <a:pt x="481" y="945"/>
                </a:lnTo>
                <a:lnTo>
                  <a:pt x="481" y="945"/>
                </a:lnTo>
                <a:lnTo>
                  <a:pt x="481" y="945"/>
                </a:lnTo>
                <a:lnTo>
                  <a:pt x="297" y="1202"/>
                </a:lnTo>
                <a:lnTo>
                  <a:pt x="297" y="1202"/>
                </a:lnTo>
                <a:lnTo>
                  <a:pt x="297" y="1202"/>
                </a:lnTo>
                <a:lnTo>
                  <a:pt x="136" y="1490"/>
                </a:lnTo>
                <a:lnTo>
                  <a:pt x="136" y="1490"/>
                </a:lnTo>
                <a:lnTo>
                  <a:pt x="136" y="1490"/>
                </a:lnTo>
                <a:lnTo>
                  <a:pt x="16" y="1818"/>
                </a:lnTo>
                <a:lnTo>
                  <a:pt x="0" y="181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3" name="Freeform 75">
            <a:extLst>
              <a:ext uri="{FF2B5EF4-FFF2-40B4-BE49-F238E27FC236}">
                <a16:creationId xmlns:a16="http://schemas.microsoft.com/office/drawing/2014/main" id="{4E580B6D-9257-408B-AEA2-FA1B9ED24269}"/>
              </a:ext>
            </a:extLst>
          </p:cNvPr>
          <p:cNvSpPr>
            <a:spLocks/>
          </p:cNvSpPr>
          <p:nvPr/>
        </p:nvSpPr>
        <p:spPr bwMode="auto">
          <a:xfrm>
            <a:off x="6338888" y="947738"/>
            <a:ext cx="342900" cy="190500"/>
          </a:xfrm>
          <a:custGeom>
            <a:avLst/>
            <a:gdLst>
              <a:gd name="T0" fmla="*/ 8 w 216"/>
              <a:gd name="T1" fmla="*/ 0 h 120"/>
              <a:gd name="T2" fmla="*/ 216 w 216"/>
              <a:gd name="T3" fmla="*/ 104 h 120"/>
              <a:gd name="T4" fmla="*/ 216 w 216"/>
              <a:gd name="T5" fmla="*/ 104 h 120"/>
              <a:gd name="T6" fmla="*/ 208 w 216"/>
              <a:gd name="T7" fmla="*/ 120 h 120"/>
              <a:gd name="T8" fmla="*/ 208 w 216"/>
              <a:gd name="T9" fmla="*/ 120 h 120"/>
              <a:gd name="T10" fmla="*/ 0 w 216"/>
              <a:gd name="T11" fmla="*/ 16 h 120"/>
              <a:gd name="T12" fmla="*/ 8 w 216"/>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216" h="120">
                <a:moveTo>
                  <a:pt x="8" y="0"/>
                </a:moveTo>
                <a:lnTo>
                  <a:pt x="216" y="104"/>
                </a:lnTo>
                <a:lnTo>
                  <a:pt x="216" y="104"/>
                </a:lnTo>
                <a:lnTo>
                  <a:pt x="208" y="120"/>
                </a:lnTo>
                <a:lnTo>
                  <a:pt x="208" y="120"/>
                </a:lnTo>
                <a:lnTo>
                  <a:pt x="0"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4" name="Freeform 76">
            <a:extLst>
              <a:ext uri="{FF2B5EF4-FFF2-40B4-BE49-F238E27FC236}">
                <a16:creationId xmlns:a16="http://schemas.microsoft.com/office/drawing/2014/main" id="{A1381E47-50A5-4A97-B908-23432C9E664E}"/>
              </a:ext>
            </a:extLst>
          </p:cNvPr>
          <p:cNvSpPr>
            <a:spLocks/>
          </p:cNvSpPr>
          <p:nvPr/>
        </p:nvSpPr>
        <p:spPr bwMode="auto">
          <a:xfrm>
            <a:off x="6961188" y="1303338"/>
            <a:ext cx="25400" cy="25400"/>
          </a:xfrm>
          <a:custGeom>
            <a:avLst/>
            <a:gdLst>
              <a:gd name="T0" fmla="*/ 8 w 16"/>
              <a:gd name="T1" fmla="*/ 0 h 16"/>
              <a:gd name="T2" fmla="*/ 16 w 16"/>
              <a:gd name="T3" fmla="*/ 0 h 16"/>
              <a:gd name="T4" fmla="*/ 8 w 16"/>
              <a:gd name="T5" fmla="*/ 16 h 16"/>
              <a:gd name="T6" fmla="*/ 0 w 16"/>
              <a:gd name="T7" fmla="*/ 16 h 16"/>
              <a:gd name="T8" fmla="*/ 8 w 16"/>
              <a:gd name="T9" fmla="*/ 0 h 16"/>
            </a:gdLst>
            <a:ahLst/>
            <a:cxnLst>
              <a:cxn ang="0">
                <a:pos x="T0" y="T1"/>
              </a:cxn>
              <a:cxn ang="0">
                <a:pos x="T2" y="T3"/>
              </a:cxn>
              <a:cxn ang="0">
                <a:pos x="T4" y="T5"/>
              </a:cxn>
              <a:cxn ang="0">
                <a:pos x="T6" y="T7"/>
              </a:cxn>
              <a:cxn ang="0">
                <a:pos x="T8" y="T9"/>
              </a:cxn>
            </a:cxnLst>
            <a:rect l="0" t="0" r="r" b="b"/>
            <a:pathLst>
              <a:path w="16" h="16">
                <a:moveTo>
                  <a:pt x="8" y="0"/>
                </a:moveTo>
                <a:lnTo>
                  <a:pt x="16" y="0"/>
                </a:lnTo>
                <a:lnTo>
                  <a:pt x="8" y="16"/>
                </a:lnTo>
                <a:lnTo>
                  <a:pt x="0"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5" name="Freeform 77">
            <a:extLst>
              <a:ext uri="{FF2B5EF4-FFF2-40B4-BE49-F238E27FC236}">
                <a16:creationId xmlns:a16="http://schemas.microsoft.com/office/drawing/2014/main" id="{00464AA1-54C5-49E6-8E72-49FD17403E5F}"/>
              </a:ext>
            </a:extLst>
          </p:cNvPr>
          <p:cNvSpPr>
            <a:spLocks/>
          </p:cNvSpPr>
          <p:nvPr/>
        </p:nvSpPr>
        <p:spPr bwMode="auto">
          <a:xfrm>
            <a:off x="6669088" y="1112838"/>
            <a:ext cx="304800" cy="215900"/>
          </a:xfrm>
          <a:custGeom>
            <a:avLst/>
            <a:gdLst>
              <a:gd name="T0" fmla="*/ 8 w 192"/>
              <a:gd name="T1" fmla="*/ 0 h 136"/>
              <a:gd name="T2" fmla="*/ 0 w 192"/>
              <a:gd name="T3" fmla="*/ 16 h 136"/>
              <a:gd name="T4" fmla="*/ 184 w 192"/>
              <a:gd name="T5" fmla="*/ 136 h 136"/>
              <a:gd name="T6" fmla="*/ 192 w 192"/>
              <a:gd name="T7" fmla="*/ 120 h 136"/>
              <a:gd name="T8" fmla="*/ 8 w 192"/>
              <a:gd name="T9" fmla="*/ 0 h 136"/>
            </a:gdLst>
            <a:ahLst/>
            <a:cxnLst>
              <a:cxn ang="0">
                <a:pos x="T0" y="T1"/>
              </a:cxn>
              <a:cxn ang="0">
                <a:pos x="T2" y="T3"/>
              </a:cxn>
              <a:cxn ang="0">
                <a:pos x="T4" y="T5"/>
              </a:cxn>
              <a:cxn ang="0">
                <a:pos x="T6" y="T7"/>
              </a:cxn>
              <a:cxn ang="0">
                <a:pos x="T8" y="T9"/>
              </a:cxn>
            </a:cxnLst>
            <a:rect l="0" t="0" r="r" b="b"/>
            <a:pathLst>
              <a:path w="192" h="136">
                <a:moveTo>
                  <a:pt x="8" y="0"/>
                </a:moveTo>
                <a:lnTo>
                  <a:pt x="0" y="16"/>
                </a:lnTo>
                <a:lnTo>
                  <a:pt x="184" y="136"/>
                </a:lnTo>
                <a:lnTo>
                  <a:pt x="192" y="120"/>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6" name="Freeform 78">
            <a:extLst>
              <a:ext uri="{FF2B5EF4-FFF2-40B4-BE49-F238E27FC236}">
                <a16:creationId xmlns:a16="http://schemas.microsoft.com/office/drawing/2014/main" id="{35D00836-7E1F-4F42-94A0-D6EE1B53E6D0}"/>
              </a:ext>
            </a:extLst>
          </p:cNvPr>
          <p:cNvSpPr>
            <a:spLocks/>
          </p:cNvSpPr>
          <p:nvPr/>
        </p:nvSpPr>
        <p:spPr bwMode="auto">
          <a:xfrm>
            <a:off x="6948488" y="1303338"/>
            <a:ext cx="25400" cy="25400"/>
          </a:xfrm>
          <a:custGeom>
            <a:avLst/>
            <a:gdLst>
              <a:gd name="T0" fmla="*/ 16 w 16"/>
              <a:gd name="T1" fmla="*/ 0 h 16"/>
              <a:gd name="T2" fmla="*/ 8 w 16"/>
              <a:gd name="T3" fmla="*/ 0 h 16"/>
              <a:gd name="T4" fmla="*/ 0 w 16"/>
              <a:gd name="T5" fmla="*/ 16 h 16"/>
              <a:gd name="T6" fmla="*/ 8 w 16"/>
              <a:gd name="T7" fmla="*/ 16 h 16"/>
              <a:gd name="T8" fmla="*/ 16 w 16"/>
              <a:gd name="T9" fmla="*/ 0 h 16"/>
            </a:gdLst>
            <a:ahLst/>
            <a:cxnLst>
              <a:cxn ang="0">
                <a:pos x="T0" y="T1"/>
              </a:cxn>
              <a:cxn ang="0">
                <a:pos x="T2" y="T3"/>
              </a:cxn>
              <a:cxn ang="0">
                <a:pos x="T4" y="T5"/>
              </a:cxn>
              <a:cxn ang="0">
                <a:pos x="T6" y="T7"/>
              </a:cxn>
              <a:cxn ang="0">
                <a:pos x="T8" y="T9"/>
              </a:cxn>
            </a:cxnLst>
            <a:rect l="0" t="0" r="r" b="b"/>
            <a:pathLst>
              <a:path w="16" h="16">
                <a:moveTo>
                  <a:pt x="16" y="0"/>
                </a:moveTo>
                <a:lnTo>
                  <a:pt x="8" y="0"/>
                </a:lnTo>
                <a:lnTo>
                  <a:pt x="0" y="16"/>
                </a:lnTo>
                <a:lnTo>
                  <a:pt x="8" y="16"/>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7" name="Freeform 79">
            <a:extLst>
              <a:ext uri="{FF2B5EF4-FFF2-40B4-BE49-F238E27FC236}">
                <a16:creationId xmlns:a16="http://schemas.microsoft.com/office/drawing/2014/main" id="{8E017ACF-59D2-488F-AEE4-F8C36197DC86}"/>
              </a:ext>
            </a:extLst>
          </p:cNvPr>
          <p:cNvSpPr>
            <a:spLocks/>
          </p:cNvSpPr>
          <p:nvPr/>
        </p:nvSpPr>
        <p:spPr bwMode="auto">
          <a:xfrm>
            <a:off x="6770688" y="1303338"/>
            <a:ext cx="1131887" cy="4105275"/>
          </a:xfrm>
          <a:custGeom>
            <a:avLst/>
            <a:gdLst>
              <a:gd name="T0" fmla="*/ 288 w 713"/>
              <a:gd name="T1" fmla="*/ 120 h 2586"/>
              <a:gd name="T2" fmla="*/ 288 w 713"/>
              <a:gd name="T3" fmla="*/ 128 h 2586"/>
              <a:gd name="T4" fmla="*/ 432 w 713"/>
              <a:gd name="T5" fmla="*/ 272 h 2586"/>
              <a:gd name="T6" fmla="*/ 537 w 713"/>
              <a:gd name="T7" fmla="*/ 440 h 2586"/>
              <a:gd name="T8" fmla="*/ 537 w 713"/>
              <a:gd name="T9" fmla="*/ 440 h 2586"/>
              <a:gd name="T10" fmla="*/ 625 w 713"/>
              <a:gd name="T11" fmla="*/ 624 h 2586"/>
              <a:gd name="T12" fmla="*/ 681 w 713"/>
              <a:gd name="T13" fmla="*/ 833 h 2586"/>
              <a:gd name="T14" fmla="*/ 681 w 713"/>
              <a:gd name="T15" fmla="*/ 833 h 2586"/>
              <a:gd name="T16" fmla="*/ 713 w 713"/>
              <a:gd name="T17" fmla="*/ 1049 h 2586"/>
              <a:gd name="T18" fmla="*/ 713 w 713"/>
              <a:gd name="T19" fmla="*/ 1273 h 2586"/>
              <a:gd name="T20" fmla="*/ 713 w 713"/>
              <a:gd name="T21" fmla="*/ 1273 h 2586"/>
              <a:gd name="T22" fmla="*/ 689 w 713"/>
              <a:gd name="T23" fmla="*/ 1489 h 2586"/>
              <a:gd name="T24" fmla="*/ 641 w 713"/>
              <a:gd name="T25" fmla="*/ 1713 h 2586"/>
              <a:gd name="T26" fmla="*/ 641 w 713"/>
              <a:gd name="T27" fmla="*/ 1721 h 2586"/>
              <a:gd name="T28" fmla="*/ 569 w 713"/>
              <a:gd name="T29" fmla="*/ 1930 h 2586"/>
              <a:gd name="T30" fmla="*/ 464 w 713"/>
              <a:gd name="T31" fmla="*/ 2122 h 2586"/>
              <a:gd name="T32" fmla="*/ 464 w 713"/>
              <a:gd name="T33" fmla="*/ 2122 h 2586"/>
              <a:gd name="T34" fmla="*/ 336 w 713"/>
              <a:gd name="T35" fmla="*/ 2306 h 2586"/>
              <a:gd name="T36" fmla="*/ 184 w 713"/>
              <a:gd name="T37" fmla="*/ 2458 h 2586"/>
              <a:gd name="T38" fmla="*/ 184 w 713"/>
              <a:gd name="T39" fmla="*/ 2458 h 2586"/>
              <a:gd name="T40" fmla="*/ 8 w 713"/>
              <a:gd name="T41" fmla="*/ 2586 h 2586"/>
              <a:gd name="T42" fmla="*/ 0 w 713"/>
              <a:gd name="T43" fmla="*/ 2570 h 2586"/>
              <a:gd name="T44" fmla="*/ 176 w 713"/>
              <a:gd name="T45" fmla="*/ 2442 h 2586"/>
              <a:gd name="T46" fmla="*/ 328 w 713"/>
              <a:gd name="T47" fmla="*/ 2298 h 2586"/>
              <a:gd name="T48" fmla="*/ 320 w 713"/>
              <a:gd name="T49" fmla="*/ 2298 h 2586"/>
              <a:gd name="T50" fmla="*/ 448 w 713"/>
              <a:gd name="T51" fmla="*/ 2114 h 2586"/>
              <a:gd name="T52" fmla="*/ 553 w 713"/>
              <a:gd name="T53" fmla="*/ 1922 h 2586"/>
              <a:gd name="T54" fmla="*/ 553 w 713"/>
              <a:gd name="T55" fmla="*/ 1922 h 2586"/>
              <a:gd name="T56" fmla="*/ 625 w 713"/>
              <a:gd name="T57" fmla="*/ 1713 h 2586"/>
              <a:gd name="T58" fmla="*/ 673 w 713"/>
              <a:gd name="T59" fmla="*/ 1489 h 2586"/>
              <a:gd name="T60" fmla="*/ 673 w 713"/>
              <a:gd name="T61" fmla="*/ 1489 h 2586"/>
              <a:gd name="T62" fmla="*/ 697 w 713"/>
              <a:gd name="T63" fmla="*/ 1273 h 2586"/>
              <a:gd name="T64" fmla="*/ 697 w 713"/>
              <a:gd name="T65" fmla="*/ 1049 h 2586"/>
              <a:gd name="T66" fmla="*/ 697 w 713"/>
              <a:gd name="T67" fmla="*/ 1049 h 2586"/>
              <a:gd name="T68" fmla="*/ 665 w 713"/>
              <a:gd name="T69" fmla="*/ 833 h 2586"/>
              <a:gd name="T70" fmla="*/ 609 w 713"/>
              <a:gd name="T71" fmla="*/ 632 h 2586"/>
              <a:gd name="T72" fmla="*/ 609 w 713"/>
              <a:gd name="T73" fmla="*/ 632 h 2586"/>
              <a:gd name="T74" fmla="*/ 521 w 713"/>
              <a:gd name="T75" fmla="*/ 448 h 2586"/>
              <a:gd name="T76" fmla="*/ 416 w 713"/>
              <a:gd name="T77" fmla="*/ 280 h 2586"/>
              <a:gd name="T78" fmla="*/ 424 w 713"/>
              <a:gd name="T79" fmla="*/ 280 h 2586"/>
              <a:gd name="T80" fmla="*/ 280 w 713"/>
              <a:gd name="T81" fmla="*/ 136 h 2586"/>
              <a:gd name="T82" fmla="*/ 120 w 713"/>
              <a:gd name="T83" fmla="*/ 1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3" h="2586">
                <a:moveTo>
                  <a:pt x="128" y="0"/>
                </a:moveTo>
                <a:lnTo>
                  <a:pt x="288" y="120"/>
                </a:lnTo>
                <a:lnTo>
                  <a:pt x="288" y="128"/>
                </a:lnTo>
                <a:lnTo>
                  <a:pt x="288" y="128"/>
                </a:lnTo>
                <a:lnTo>
                  <a:pt x="432" y="272"/>
                </a:lnTo>
                <a:lnTo>
                  <a:pt x="432" y="272"/>
                </a:lnTo>
                <a:lnTo>
                  <a:pt x="432" y="272"/>
                </a:lnTo>
                <a:lnTo>
                  <a:pt x="537" y="440"/>
                </a:lnTo>
                <a:lnTo>
                  <a:pt x="537" y="440"/>
                </a:lnTo>
                <a:lnTo>
                  <a:pt x="537" y="440"/>
                </a:lnTo>
                <a:lnTo>
                  <a:pt x="625" y="624"/>
                </a:lnTo>
                <a:lnTo>
                  <a:pt x="625" y="624"/>
                </a:lnTo>
                <a:lnTo>
                  <a:pt x="625" y="624"/>
                </a:lnTo>
                <a:lnTo>
                  <a:pt x="681" y="833"/>
                </a:lnTo>
                <a:lnTo>
                  <a:pt x="681" y="833"/>
                </a:lnTo>
                <a:lnTo>
                  <a:pt x="681" y="833"/>
                </a:lnTo>
                <a:lnTo>
                  <a:pt x="713" y="1049"/>
                </a:lnTo>
                <a:lnTo>
                  <a:pt x="713" y="1049"/>
                </a:lnTo>
                <a:lnTo>
                  <a:pt x="713" y="1049"/>
                </a:lnTo>
                <a:lnTo>
                  <a:pt x="713" y="1273"/>
                </a:lnTo>
                <a:lnTo>
                  <a:pt x="713" y="1273"/>
                </a:lnTo>
                <a:lnTo>
                  <a:pt x="713" y="1273"/>
                </a:lnTo>
                <a:lnTo>
                  <a:pt x="689" y="1489"/>
                </a:lnTo>
                <a:lnTo>
                  <a:pt x="689" y="1489"/>
                </a:lnTo>
                <a:lnTo>
                  <a:pt x="689" y="1489"/>
                </a:lnTo>
                <a:lnTo>
                  <a:pt x="641" y="1713"/>
                </a:lnTo>
                <a:lnTo>
                  <a:pt x="641" y="1721"/>
                </a:lnTo>
                <a:lnTo>
                  <a:pt x="641" y="1721"/>
                </a:lnTo>
                <a:lnTo>
                  <a:pt x="569" y="1930"/>
                </a:lnTo>
                <a:lnTo>
                  <a:pt x="569" y="1930"/>
                </a:lnTo>
                <a:lnTo>
                  <a:pt x="569" y="1930"/>
                </a:lnTo>
                <a:lnTo>
                  <a:pt x="464" y="2122"/>
                </a:lnTo>
                <a:lnTo>
                  <a:pt x="464" y="2122"/>
                </a:lnTo>
                <a:lnTo>
                  <a:pt x="464" y="2122"/>
                </a:lnTo>
                <a:lnTo>
                  <a:pt x="336" y="2306"/>
                </a:lnTo>
                <a:lnTo>
                  <a:pt x="336" y="2306"/>
                </a:lnTo>
                <a:lnTo>
                  <a:pt x="336" y="2306"/>
                </a:lnTo>
                <a:lnTo>
                  <a:pt x="184" y="2458"/>
                </a:lnTo>
                <a:lnTo>
                  <a:pt x="184" y="2458"/>
                </a:lnTo>
                <a:lnTo>
                  <a:pt x="184" y="2458"/>
                </a:lnTo>
                <a:lnTo>
                  <a:pt x="8" y="2586"/>
                </a:lnTo>
                <a:lnTo>
                  <a:pt x="8" y="2586"/>
                </a:lnTo>
                <a:lnTo>
                  <a:pt x="0" y="2570"/>
                </a:lnTo>
                <a:lnTo>
                  <a:pt x="0" y="2570"/>
                </a:lnTo>
                <a:lnTo>
                  <a:pt x="176" y="2442"/>
                </a:lnTo>
                <a:lnTo>
                  <a:pt x="176" y="2442"/>
                </a:lnTo>
                <a:lnTo>
                  <a:pt x="176" y="2450"/>
                </a:lnTo>
                <a:lnTo>
                  <a:pt x="328" y="2298"/>
                </a:lnTo>
                <a:lnTo>
                  <a:pt x="328" y="2298"/>
                </a:lnTo>
                <a:lnTo>
                  <a:pt x="320" y="2298"/>
                </a:lnTo>
                <a:lnTo>
                  <a:pt x="448" y="2114"/>
                </a:lnTo>
                <a:lnTo>
                  <a:pt x="448" y="2114"/>
                </a:lnTo>
                <a:lnTo>
                  <a:pt x="448" y="2114"/>
                </a:lnTo>
                <a:lnTo>
                  <a:pt x="553" y="1922"/>
                </a:lnTo>
                <a:lnTo>
                  <a:pt x="553" y="1922"/>
                </a:lnTo>
                <a:lnTo>
                  <a:pt x="553" y="1922"/>
                </a:lnTo>
                <a:lnTo>
                  <a:pt x="625" y="1713"/>
                </a:lnTo>
                <a:lnTo>
                  <a:pt x="625" y="1713"/>
                </a:lnTo>
                <a:lnTo>
                  <a:pt x="625" y="1713"/>
                </a:lnTo>
                <a:lnTo>
                  <a:pt x="673" y="1489"/>
                </a:lnTo>
                <a:lnTo>
                  <a:pt x="673" y="1489"/>
                </a:lnTo>
                <a:lnTo>
                  <a:pt x="673" y="1489"/>
                </a:lnTo>
                <a:lnTo>
                  <a:pt x="697" y="1273"/>
                </a:lnTo>
                <a:lnTo>
                  <a:pt x="697" y="1273"/>
                </a:lnTo>
                <a:lnTo>
                  <a:pt x="697" y="1273"/>
                </a:lnTo>
                <a:lnTo>
                  <a:pt x="697" y="1049"/>
                </a:lnTo>
                <a:lnTo>
                  <a:pt x="697" y="1049"/>
                </a:lnTo>
                <a:lnTo>
                  <a:pt x="697" y="1049"/>
                </a:lnTo>
                <a:lnTo>
                  <a:pt x="665" y="833"/>
                </a:lnTo>
                <a:lnTo>
                  <a:pt x="665" y="833"/>
                </a:lnTo>
                <a:lnTo>
                  <a:pt x="665" y="841"/>
                </a:lnTo>
                <a:lnTo>
                  <a:pt x="609" y="632"/>
                </a:lnTo>
                <a:lnTo>
                  <a:pt x="609" y="632"/>
                </a:lnTo>
                <a:lnTo>
                  <a:pt x="609" y="632"/>
                </a:lnTo>
                <a:lnTo>
                  <a:pt x="521" y="448"/>
                </a:lnTo>
                <a:lnTo>
                  <a:pt x="521" y="448"/>
                </a:lnTo>
                <a:lnTo>
                  <a:pt x="521" y="448"/>
                </a:lnTo>
                <a:lnTo>
                  <a:pt x="416" y="280"/>
                </a:lnTo>
                <a:lnTo>
                  <a:pt x="416" y="280"/>
                </a:lnTo>
                <a:lnTo>
                  <a:pt x="424" y="280"/>
                </a:lnTo>
                <a:lnTo>
                  <a:pt x="280" y="136"/>
                </a:lnTo>
                <a:lnTo>
                  <a:pt x="280" y="136"/>
                </a:lnTo>
                <a:lnTo>
                  <a:pt x="280" y="136"/>
                </a:lnTo>
                <a:lnTo>
                  <a:pt x="120" y="16"/>
                </a:lnTo>
                <a:lnTo>
                  <a:pt x="12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8" name="Freeform 80">
            <a:extLst>
              <a:ext uri="{FF2B5EF4-FFF2-40B4-BE49-F238E27FC236}">
                <a16:creationId xmlns:a16="http://schemas.microsoft.com/office/drawing/2014/main" id="{39356662-45DC-4D8A-BF95-3462F86581A7}"/>
              </a:ext>
            </a:extLst>
          </p:cNvPr>
          <p:cNvSpPr>
            <a:spLocks/>
          </p:cNvSpPr>
          <p:nvPr/>
        </p:nvSpPr>
        <p:spPr bwMode="auto">
          <a:xfrm>
            <a:off x="6453188" y="5383213"/>
            <a:ext cx="330200" cy="165100"/>
          </a:xfrm>
          <a:custGeom>
            <a:avLst/>
            <a:gdLst>
              <a:gd name="T0" fmla="*/ 208 w 208"/>
              <a:gd name="T1" fmla="*/ 16 h 104"/>
              <a:gd name="T2" fmla="*/ 8 w 208"/>
              <a:gd name="T3" fmla="*/ 104 h 104"/>
              <a:gd name="T4" fmla="*/ 0 w 208"/>
              <a:gd name="T5" fmla="*/ 104 h 104"/>
              <a:gd name="T6" fmla="*/ 0 w 208"/>
              <a:gd name="T7" fmla="*/ 88 h 104"/>
              <a:gd name="T8" fmla="*/ 0 w 208"/>
              <a:gd name="T9" fmla="*/ 88 h 104"/>
              <a:gd name="T10" fmla="*/ 200 w 208"/>
              <a:gd name="T11" fmla="*/ 0 h 104"/>
              <a:gd name="T12" fmla="*/ 208 w 208"/>
              <a:gd name="T13" fmla="*/ 16 h 104"/>
            </a:gdLst>
            <a:ahLst/>
            <a:cxnLst>
              <a:cxn ang="0">
                <a:pos x="T0" y="T1"/>
              </a:cxn>
              <a:cxn ang="0">
                <a:pos x="T2" y="T3"/>
              </a:cxn>
              <a:cxn ang="0">
                <a:pos x="T4" y="T5"/>
              </a:cxn>
              <a:cxn ang="0">
                <a:pos x="T6" y="T7"/>
              </a:cxn>
              <a:cxn ang="0">
                <a:pos x="T8" y="T9"/>
              </a:cxn>
              <a:cxn ang="0">
                <a:pos x="T10" y="T11"/>
              </a:cxn>
              <a:cxn ang="0">
                <a:pos x="T12" y="T13"/>
              </a:cxn>
            </a:cxnLst>
            <a:rect l="0" t="0" r="r" b="b"/>
            <a:pathLst>
              <a:path w="208" h="104">
                <a:moveTo>
                  <a:pt x="208" y="16"/>
                </a:moveTo>
                <a:lnTo>
                  <a:pt x="8" y="104"/>
                </a:lnTo>
                <a:lnTo>
                  <a:pt x="0" y="104"/>
                </a:lnTo>
                <a:lnTo>
                  <a:pt x="0" y="88"/>
                </a:lnTo>
                <a:lnTo>
                  <a:pt x="0" y="88"/>
                </a:lnTo>
                <a:lnTo>
                  <a:pt x="200" y="0"/>
                </a:lnTo>
                <a:lnTo>
                  <a:pt x="20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69" name="Rectangle 81">
            <a:extLst>
              <a:ext uri="{FF2B5EF4-FFF2-40B4-BE49-F238E27FC236}">
                <a16:creationId xmlns:a16="http://schemas.microsoft.com/office/drawing/2014/main" id="{33ACAF3C-0664-4955-99D0-EC4A04895538}"/>
              </a:ext>
            </a:extLst>
          </p:cNvPr>
          <p:cNvSpPr>
            <a:spLocks noChangeArrowheads="1"/>
          </p:cNvSpPr>
          <p:nvPr/>
        </p:nvSpPr>
        <p:spPr bwMode="auto">
          <a:xfrm>
            <a:off x="6084888" y="5611813"/>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70" name="Freeform 82">
            <a:extLst>
              <a:ext uri="{FF2B5EF4-FFF2-40B4-BE49-F238E27FC236}">
                <a16:creationId xmlns:a16="http://schemas.microsoft.com/office/drawing/2014/main" id="{411930A0-3393-4896-879F-7C693633804E}"/>
              </a:ext>
            </a:extLst>
          </p:cNvPr>
          <p:cNvSpPr>
            <a:spLocks/>
          </p:cNvSpPr>
          <p:nvPr/>
        </p:nvSpPr>
        <p:spPr bwMode="auto">
          <a:xfrm>
            <a:off x="6097588" y="5522913"/>
            <a:ext cx="355600" cy="114300"/>
          </a:xfrm>
          <a:custGeom>
            <a:avLst/>
            <a:gdLst>
              <a:gd name="T0" fmla="*/ 224 w 224"/>
              <a:gd name="T1" fmla="*/ 16 h 72"/>
              <a:gd name="T2" fmla="*/ 224 w 224"/>
              <a:gd name="T3" fmla="*/ 0 h 72"/>
              <a:gd name="T4" fmla="*/ 0 w 224"/>
              <a:gd name="T5" fmla="*/ 56 h 72"/>
              <a:gd name="T6" fmla="*/ 0 w 224"/>
              <a:gd name="T7" fmla="*/ 72 h 72"/>
              <a:gd name="T8" fmla="*/ 224 w 224"/>
              <a:gd name="T9" fmla="*/ 16 h 72"/>
            </a:gdLst>
            <a:ahLst/>
            <a:cxnLst>
              <a:cxn ang="0">
                <a:pos x="T0" y="T1"/>
              </a:cxn>
              <a:cxn ang="0">
                <a:pos x="T2" y="T3"/>
              </a:cxn>
              <a:cxn ang="0">
                <a:pos x="T4" y="T5"/>
              </a:cxn>
              <a:cxn ang="0">
                <a:pos x="T6" y="T7"/>
              </a:cxn>
              <a:cxn ang="0">
                <a:pos x="T8" y="T9"/>
              </a:cxn>
            </a:cxnLst>
            <a:rect l="0" t="0" r="r" b="b"/>
            <a:pathLst>
              <a:path w="224" h="72">
                <a:moveTo>
                  <a:pt x="224" y="16"/>
                </a:moveTo>
                <a:lnTo>
                  <a:pt x="224" y="0"/>
                </a:lnTo>
                <a:lnTo>
                  <a:pt x="0" y="56"/>
                </a:lnTo>
                <a:lnTo>
                  <a:pt x="0" y="72"/>
                </a:lnTo>
                <a:lnTo>
                  <a:pt x="224"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1" name="Freeform 83">
            <a:extLst>
              <a:ext uri="{FF2B5EF4-FFF2-40B4-BE49-F238E27FC236}">
                <a16:creationId xmlns:a16="http://schemas.microsoft.com/office/drawing/2014/main" id="{07F725A3-C10D-4091-8F78-4A3527F861E1}"/>
              </a:ext>
            </a:extLst>
          </p:cNvPr>
          <p:cNvSpPr>
            <a:spLocks/>
          </p:cNvSpPr>
          <p:nvPr/>
        </p:nvSpPr>
        <p:spPr bwMode="auto">
          <a:xfrm>
            <a:off x="6961188" y="1303338"/>
            <a:ext cx="25400" cy="25400"/>
          </a:xfrm>
          <a:custGeom>
            <a:avLst/>
            <a:gdLst>
              <a:gd name="T0" fmla="*/ 8 w 16"/>
              <a:gd name="T1" fmla="*/ 16 h 16"/>
              <a:gd name="T2" fmla="*/ 16 w 16"/>
              <a:gd name="T3" fmla="*/ 16 h 16"/>
              <a:gd name="T4" fmla="*/ 8 w 16"/>
              <a:gd name="T5" fmla="*/ 0 h 16"/>
              <a:gd name="T6" fmla="*/ 0 w 16"/>
              <a:gd name="T7" fmla="*/ 0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lnTo>
                  <a:pt x="16" y="16"/>
                </a:lnTo>
                <a:lnTo>
                  <a:pt x="8" y="0"/>
                </a:lnTo>
                <a:lnTo>
                  <a:pt x="0" y="0"/>
                </a:lnTo>
                <a:lnTo>
                  <a:pt x="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2" name="Freeform 84">
            <a:extLst>
              <a:ext uri="{FF2B5EF4-FFF2-40B4-BE49-F238E27FC236}">
                <a16:creationId xmlns:a16="http://schemas.microsoft.com/office/drawing/2014/main" id="{2F63F369-024B-4709-A340-3C06E16A96F3}"/>
              </a:ext>
            </a:extLst>
          </p:cNvPr>
          <p:cNvSpPr>
            <a:spLocks/>
          </p:cNvSpPr>
          <p:nvPr/>
        </p:nvSpPr>
        <p:spPr bwMode="auto">
          <a:xfrm>
            <a:off x="6224588" y="1303338"/>
            <a:ext cx="749300" cy="1003300"/>
          </a:xfrm>
          <a:custGeom>
            <a:avLst/>
            <a:gdLst>
              <a:gd name="T0" fmla="*/ 472 w 472"/>
              <a:gd name="T1" fmla="*/ 16 h 632"/>
              <a:gd name="T2" fmla="*/ 272 w 472"/>
              <a:gd name="T3" fmla="*/ 184 h 632"/>
              <a:gd name="T4" fmla="*/ 272 w 472"/>
              <a:gd name="T5" fmla="*/ 184 h 632"/>
              <a:gd name="T6" fmla="*/ 272 w 472"/>
              <a:gd name="T7" fmla="*/ 184 h 632"/>
              <a:gd name="T8" fmla="*/ 184 w 472"/>
              <a:gd name="T9" fmla="*/ 280 h 632"/>
              <a:gd name="T10" fmla="*/ 184 w 472"/>
              <a:gd name="T11" fmla="*/ 280 h 632"/>
              <a:gd name="T12" fmla="*/ 184 w 472"/>
              <a:gd name="T13" fmla="*/ 280 h 632"/>
              <a:gd name="T14" fmla="*/ 112 w 472"/>
              <a:gd name="T15" fmla="*/ 392 h 632"/>
              <a:gd name="T16" fmla="*/ 112 w 472"/>
              <a:gd name="T17" fmla="*/ 392 h 632"/>
              <a:gd name="T18" fmla="*/ 112 w 472"/>
              <a:gd name="T19" fmla="*/ 392 h 632"/>
              <a:gd name="T20" fmla="*/ 48 w 472"/>
              <a:gd name="T21" fmla="*/ 512 h 632"/>
              <a:gd name="T22" fmla="*/ 48 w 472"/>
              <a:gd name="T23" fmla="*/ 504 h 632"/>
              <a:gd name="T24" fmla="*/ 48 w 472"/>
              <a:gd name="T25" fmla="*/ 504 h 632"/>
              <a:gd name="T26" fmla="*/ 16 w 472"/>
              <a:gd name="T27" fmla="*/ 632 h 632"/>
              <a:gd name="T28" fmla="*/ 16 w 472"/>
              <a:gd name="T29" fmla="*/ 632 h 632"/>
              <a:gd name="T30" fmla="*/ 0 w 472"/>
              <a:gd name="T31" fmla="*/ 632 h 632"/>
              <a:gd name="T32" fmla="*/ 0 w 472"/>
              <a:gd name="T33" fmla="*/ 632 h 632"/>
              <a:gd name="T34" fmla="*/ 32 w 472"/>
              <a:gd name="T35" fmla="*/ 504 h 632"/>
              <a:gd name="T36" fmla="*/ 32 w 472"/>
              <a:gd name="T37" fmla="*/ 504 h 632"/>
              <a:gd name="T38" fmla="*/ 32 w 472"/>
              <a:gd name="T39" fmla="*/ 504 h 632"/>
              <a:gd name="T40" fmla="*/ 96 w 472"/>
              <a:gd name="T41" fmla="*/ 384 h 632"/>
              <a:gd name="T42" fmla="*/ 96 w 472"/>
              <a:gd name="T43" fmla="*/ 384 h 632"/>
              <a:gd name="T44" fmla="*/ 96 w 472"/>
              <a:gd name="T45" fmla="*/ 384 h 632"/>
              <a:gd name="T46" fmla="*/ 168 w 472"/>
              <a:gd name="T47" fmla="*/ 272 h 632"/>
              <a:gd name="T48" fmla="*/ 168 w 472"/>
              <a:gd name="T49" fmla="*/ 272 h 632"/>
              <a:gd name="T50" fmla="*/ 176 w 472"/>
              <a:gd name="T51" fmla="*/ 272 h 632"/>
              <a:gd name="T52" fmla="*/ 264 w 472"/>
              <a:gd name="T53" fmla="*/ 176 h 632"/>
              <a:gd name="T54" fmla="*/ 264 w 472"/>
              <a:gd name="T55" fmla="*/ 176 h 632"/>
              <a:gd name="T56" fmla="*/ 264 w 472"/>
              <a:gd name="T57" fmla="*/ 168 h 632"/>
              <a:gd name="T58" fmla="*/ 464 w 472"/>
              <a:gd name="T59" fmla="*/ 0 h 632"/>
              <a:gd name="T60" fmla="*/ 472 w 472"/>
              <a:gd name="T61" fmla="*/ 16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2" h="632">
                <a:moveTo>
                  <a:pt x="472" y="16"/>
                </a:moveTo>
                <a:lnTo>
                  <a:pt x="272" y="184"/>
                </a:lnTo>
                <a:lnTo>
                  <a:pt x="272" y="184"/>
                </a:lnTo>
                <a:lnTo>
                  <a:pt x="272" y="184"/>
                </a:lnTo>
                <a:lnTo>
                  <a:pt x="184" y="280"/>
                </a:lnTo>
                <a:lnTo>
                  <a:pt x="184" y="280"/>
                </a:lnTo>
                <a:lnTo>
                  <a:pt x="184" y="280"/>
                </a:lnTo>
                <a:lnTo>
                  <a:pt x="112" y="392"/>
                </a:lnTo>
                <a:lnTo>
                  <a:pt x="112" y="392"/>
                </a:lnTo>
                <a:lnTo>
                  <a:pt x="112" y="392"/>
                </a:lnTo>
                <a:lnTo>
                  <a:pt x="48" y="512"/>
                </a:lnTo>
                <a:lnTo>
                  <a:pt x="48" y="504"/>
                </a:lnTo>
                <a:lnTo>
                  <a:pt x="48" y="504"/>
                </a:lnTo>
                <a:lnTo>
                  <a:pt x="16" y="632"/>
                </a:lnTo>
                <a:lnTo>
                  <a:pt x="16" y="632"/>
                </a:lnTo>
                <a:lnTo>
                  <a:pt x="0" y="632"/>
                </a:lnTo>
                <a:lnTo>
                  <a:pt x="0" y="632"/>
                </a:lnTo>
                <a:lnTo>
                  <a:pt x="32" y="504"/>
                </a:lnTo>
                <a:lnTo>
                  <a:pt x="32" y="504"/>
                </a:lnTo>
                <a:lnTo>
                  <a:pt x="32" y="504"/>
                </a:lnTo>
                <a:lnTo>
                  <a:pt x="96" y="384"/>
                </a:lnTo>
                <a:lnTo>
                  <a:pt x="96" y="384"/>
                </a:lnTo>
                <a:lnTo>
                  <a:pt x="96" y="384"/>
                </a:lnTo>
                <a:lnTo>
                  <a:pt x="168" y="272"/>
                </a:lnTo>
                <a:lnTo>
                  <a:pt x="168" y="272"/>
                </a:lnTo>
                <a:lnTo>
                  <a:pt x="176" y="272"/>
                </a:lnTo>
                <a:lnTo>
                  <a:pt x="264" y="176"/>
                </a:lnTo>
                <a:lnTo>
                  <a:pt x="264" y="176"/>
                </a:lnTo>
                <a:lnTo>
                  <a:pt x="264" y="168"/>
                </a:lnTo>
                <a:lnTo>
                  <a:pt x="464" y="0"/>
                </a:lnTo>
                <a:lnTo>
                  <a:pt x="472"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3" name="Freeform 85">
            <a:extLst>
              <a:ext uri="{FF2B5EF4-FFF2-40B4-BE49-F238E27FC236}">
                <a16:creationId xmlns:a16="http://schemas.microsoft.com/office/drawing/2014/main" id="{6E9C3595-6DDE-4801-B5B3-2636CF164EB2}"/>
              </a:ext>
            </a:extLst>
          </p:cNvPr>
          <p:cNvSpPr>
            <a:spLocks/>
          </p:cNvSpPr>
          <p:nvPr/>
        </p:nvSpPr>
        <p:spPr bwMode="auto">
          <a:xfrm>
            <a:off x="6199188" y="2306638"/>
            <a:ext cx="50800" cy="241300"/>
          </a:xfrm>
          <a:custGeom>
            <a:avLst/>
            <a:gdLst>
              <a:gd name="T0" fmla="*/ 32 w 32"/>
              <a:gd name="T1" fmla="*/ 0 h 152"/>
              <a:gd name="T2" fmla="*/ 16 w 32"/>
              <a:gd name="T3" fmla="*/ 152 h 152"/>
              <a:gd name="T4" fmla="*/ 16 w 32"/>
              <a:gd name="T5" fmla="*/ 152 h 152"/>
              <a:gd name="T6" fmla="*/ 0 w 32"/>
              <a:gd name="T7" fmla="*/ 152 h 152"/>
              <a:gd name="T8" fmla="*/ 0 w 32"/>
              <a:gd name="T9" fmla="*/ 152 h 152"/>
              <a:gd name="T10" fmla="*/ 16 w 32"/>
              <a:gd name="T11" fmla="*/ 0 h 152"/>
              <a:gd name="T12" fmla="*/ 32 w 32"/>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32" h="152">
                <a:moveTo>
                  <a:pt x="32" y="0"/>
                </a:moveTo>
                <a:lnTo>
                  <a:pt x="16" y="152"/>
                </a:lnTo>
                <a:lnTo>
                  <a:pt x="16" y="152"/>
                </a:lnTo>
                <a:lnTo>
                  <a:pt x="0" y="152"/>
                </a:lnTo>
                <a:lnTo>
                  <a:pt x="0" y="152"/>
                </a:lnTo>
                <a:lnTo>
                  <a:pt x="16" y="0"/>
                </a:lnTo>
                <a:lnTo>
                  <a:pt x="32"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4" name="Rectangle 86">
            <a:extLst>
              <a:ext uri="{FF2B5EF4-FFF2-40B4-BE49-F238E27FC236}">
                <a16:creationId xmlns:a16="http://schemas.microsoft.com/office/drawing/2014/main" id="{B4D0AECC-5A3E-49D0-8199-EDFE67B1205C}"/>
              </a:ext>
            </a:extLst>
          </p:cNvPr>
          <p:cNvSpPr>
            <a:spLocks noChangeArrowheads="1"/>
          </p:cNvSpPr>
          <p:nvPr/>
        </p:nvSpPr>
        <p:spPr bwMode="auto">
          <a:xfrm>
            <a:off x="6224588" y="2803525"/>
            <a:ext cx="25400" cy="127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75" name="Freeform 87">
            <a:extLst>
              <a:ext uri="{FF2B5EF4-FFF2-40B4-BE49-F238E27FC236}">
                <a16:creationId xmlns:a16="http://schemas.microsoft.com/office/drawing/2014/main" id="{BB00396B-C69D-4422-9AE2-ECF6B73EA5E8}"/>
              </a:ext>
            </a:extLst>
          </p:cNvPr>
          <p:cNvSpPr>
            <a:spLocks/>
          </p:cNvSpPr>
          <p:nvPr/>
        </p:nvSpPr>
        <p:spPr bwMode="auto">
          <a:xfrm>
            <a:off x="6199188" y="2547938"/>
            <a:ext cx="50800" cy="255587"/>
          </a:xfrm>
          <a:custGeom>
            <a:avLst/>
            <a:gdLst>
              <a:gd name="T0" fmla="*/ 16 w 32"/>
              <a:gd name="T1" fmla="*/ 0 h 161"/>
              <a:gd name="T2" fmla="*/ 0 w 32"/>
              <a:gd name="T3" fmla="*/ 0 h 161"/>
              <a:gd name="T4" fmla="*/ 16 w 32"/>
              <a:gd name="T5" fmla="*/ 161 h 161"/>
              <a:gd name="T6" fmla="*/ 32 w 32"/>
              <a:gd name="T7" fmla="*/ 161 h 161"/>
              <a:gd name="T8" fmla="*/ 16 w 32"/>
              <a:gd name="T9" fmla="*/ 0 h 161"/>
            </a:gdLst>
            <a:ahLst/>
            <a:cxnLst>
              <a:cxn ang="0">
                <a:pos x="T0" y="T1"/>
              </a:cxn>
              <a:cxn ang="0">
                <a:pos x="T2" y="T3"/>
              </a:cxn>
              <a:cxn ang="0">
                <a:pos x="T4" y="T5"/>
              </a:cxn>
              <a:cxn ang="0">
                <a:pos x="T6" y="T7"/>
              </a:cxn>
              <a:cxn ang="0">
                <a:pos x="T8" y="T9"/>
              </a:cxn>
            </a:cxnLst>
            <a:rect l="0" t="0" r="r" b="b"/>
            <a:pathLst>
              <a:path w="32" h="161">
                <a:moveTo>
                  <a:pt x="16" y="0"/>
                </a:moveTo>
                <a:lnTo>
                  <a:pt x="0" y="0"/>
                </a:lnTo>
                <a:lnTo>
                  <a:pt x="16" y="161"/>
                </a:lnTo>
                <a:lnTo>
                  <a:pt x="32" y="161"/>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6" name="Freeform 88">
            <a:extLst>
              <a:ext uri="{FF2B5EF4-FFF2-40B4-BE49-F238E27FC236}">
                <a16:creationId xmlns:a16="http://schemas.microsoft.com/office/drawing/2014/main" id="{5501FEE1-157C-4128-91E6-ECA3CA311A09}"/>
              </a:ext>
            </a:extLst>
          </p:cNvPr>
          <p:cNvSpPr>
            <a:spLocks/>
          </p:cNvSpPr>
          <p:nvPr/>
        </p:nvSpPr>
        <p:spPr bwMode="auto">
          <a:xfrm>
            <a:off x="6224588" y="2790825"/>
            <a:ext cx="25400" cy="25400"/>
          </a:xfrm>
          <a:custGeom>
            <a:avLst/>
            <a:gdLst>
              <a:gd name="T0" fmla="*/ 16 w 16"/>
              <a:gd name="T1" fmla="*/ 8 h 16"/>
              <a:gd name="T2" fmla="*/ 16 w 16"/>
              <a:gd name="T3" fmla="*/ 0 h 16"/>
              <a:gd name="T4" fmla="*/ 0 w 16"/>
              <a:gd name="T5" fmla="*/ 8 h 16"/>
              <a:gd name="T6" fmla="*/ 0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lnTo>
                  <a:pt x="16" y="0"/>
                </a:lnTo>
                <a:lnTo>
                  <a:pt x="0" y="8"/>
                </a:lnTo>
                <a:lnTo>
                  <a:pt x="0" y="16"/>
                </a:lnTo>
                <a:lnTo>
                  <a:pt x="1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7" name="Freeform 89">
            <a:extLst>
              <a:ext uri="{FF2B5EF4-FFF2-40B4-BE49-F238E27FC236}">
                <a16:creationId xmlns:a16="http://schemas.microsoft.com/office/drawing/2014/main" id="{21F967D1-4343-4648-A3A5-5FDC137B9655}"/>
              </a:ext>
            </a:extLst>
          </p:cNvPr>
          <p:cNvSpPr>
            <a:spLocks/>
          </p:cNvSpPr>
          <p:nvPr/>
        </p:nvSpPr>
        <p:spPr bwMode="auto">
          <a:xfrm>
            <a:off x="6224588" y="2803525"/>
            <a:ext cx="215900" cy="749300"/>
          </a:xfrm>
          <a:custGeom>
            <a:avLst/>
            <a:gdLst>
              <a:gd name="T0" fmla="*/ 16 w 136"/>
              <a:gd name="T1" fmla="*/ 0 h 472"/>
              <a:gd name="T2" fmla="*/ 72 w 136"/>
              <a:gd name="T3" fmla="*/ 88 h 472"/>
              <a:gd name="T4" fmla="*/ 72 w 136"/>
              <a:gd name="T5" fmla="*/ 88 h 472"/>
              <a:gd name="T6" fmla="*/ 72 w 136"/>
              <a:gd name="T7" fmla="*/ 88 h 472"/>
              <a:gd name="T8" fmla="*/ 112 w 136"/>
              <a:gd name="T9" fmla="*/ 176 h 472"/>
              <a:gd name="T10" fmla="*/ 112 w 136"/>
              <a:gd name="T11" fmla="*/ 176 h 472"/>
              <a:gd name="T12" fmla="*/ 112 w 136"/>
              <a:gd name="T13" fmla="*/ 176 h 472"/>
              <a:gd name="T14" fmla="*/ 136 w 136"/>
              <a:gd name="T15" fmla="*/ 256 h 472"/>
              <a:gd name="T16" fmla="*/ 136 w 136"/>
              <a:gd name="T17" fmla="*/ 256 h 472"/>
              <a:gd name="T18" fmla="*/ 136 w 136"/>
              <a:gd name="T19" fmla="*/ 256 h 472"/>
              <a:gd name="T20" fmla="*/ 136 w 136"/>
              <a:gd name="T21" fmla="*/ 336 h 472"/>
              <a:gd name="T22" fmla="*/ 136 w 136"/>
              <a:gd name="T23" fmla="*/ 336 h 472"/>
              <a:gd name="T24" fmla="*/ 136 w 136"/>
              <a:gd name="T25" fmla="*/ 336 h 472"/>
              <a:gd name="T26" fmla="*/ 104 w 136"/>
              <a:gd name="T27" fmla="*/ 464 h 472"/>
              <a:gd name="T28" fmla="*/ 104 w 136"/>
              <a:gd name="T29" fmla="*/ 472 h 472"/>
              <a:gd name="T30" fmla="*/ 88 w 136"/>
              <a:gd name="T31" fmla="*/ 464 h 472"/>
              <a:gd name="T32" fmla="*/ 88 w 136"/>
              <a:gd name="T33" fmla="*/ 464 h 472"/>
              <a:gd name="T34" fmla="*/ 120 w 136"/>
              <a:gd name="T35" fmla="*/ 336 h 472"/>
              <a:gd name="T36" fmla="*/ 120 w 136"/>
              <a:gd name="T37" fmla="*/ 336 h 472"/>
              <a:gd name="T38" fmla="*/ 120 w 136"/>
              <a:gd name="T39" fmla="*/ 336 h 472"/>
              <a:gd name="T40" fmla="*/ 120 w 136"/>
              <a:gd name="T41" fmla="*/ 256 h 472"/>
              <a:gd name="T42" fmla="*/ 120 w 136"/>
              <a:gd name="T43" fmla="*/ 256 h 472"/>
              <a:gd name="T44" fmla="*/ 120 w 136"/>
              <a:gd name="T45" fmla="*/ 264 h 472"/>
              <a:gd name="T46" fmla="*/ 96 w 136"/>
              <a:gd name="T47" fmla="*/ 184 h 472"/>
              <a:gd name="T48" fmla="*/ 96 w 136"/>
              <a:gd name="T49" fmla="*/ 184 h 472"/>
              <a:gd name="T50" fmla="*/ 96 w 136"/>
              <a:gd name="T51" fmla="*/ 184 h 472"/>
              <a:gd name="T52" fmla="*/ 56 w 136"/>
              <a:gd name="T53" fmla="*/ 96 h 472"/>
              <a:gd name="T54" fmla="*/ 56 w 136"/>
              <a:gd name="T55" fmla="*/ 96 h 472"/>
              <a:gd name="T56" fmla="*/ 56 w 136"/>
              <a:gd name="T57" fmla="*/ 96 h 472"/>
              <a:gd name="T58" fmla="*/ 0 w 136"/>
              <a:gd name="T59" fmla="*/ 8 h 472"/>
              <a:gd name="T60" fmla="*/ 16 w 136"/>
              <a:gd name="T61"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472">
                <a:moveTo>
                  <a:pt x="16" y="0"/>
                </a:moveTo>
                <a:lnTo>
                  <a:pt x="72" y="88"/>
                </a:lnTo>
                <a:lnTo>
                  <a:pt x="72" y="88"/>
                </a:lnTo>
                <a:lnTo>
                  <a:pt x="72" y="88"/>
                </a:lnTo>
                <a:lnTo>
                  <a:pt x="112" y="176"/>
                </a:lnTo>
                <a:lnTo>
                  <a:pt x="112" y="176"/>
                </a:lnTo>
                <a:lnTo>
                  <a:pt x="112" y="176"/>
                </a:lnTo>
                <a:lnTo>
                  <a:pt x="136" y="256"/>
                </a:lnTo>
                <a:lnTo>
                  <a:pt x="136" y="256"/>
                </a:lnTo>
                <a:lnTo>
                  <a:pt x="136" y="256"/>
                </a:lnTo>
                <a:lnTo>
                  <a:pt x="136" y="336"/>
                </a:lnTo>
                <a:lnTo>
                  <a:pt x="136" y="336"/>
                </a:lnTo>
                <a:lnTo>
                  <a:pt x="136" y="336"/>
                </a:lnTo>
                <a:lnTo>
                  <a:pt x="104" y="464"/>
                </a:lnTo>
                <a:lnTo>
                  <a:pt x="104" y="472"/>
                </a:lnTo>
                <a:lnTo>
                  <a:pt x="88" y="464"/>
                </a:lnTo>
                <a:lnTo>
                  <a:pt x="88" y="464"/>
                </a:lnTo>
                <a:lnTo>
                  <a:pt x="120" y="336"/>
                </a:lnTo>
                <a:lnTo>
                  <a:pt x="120" y="336"/>
                </a:lnTo>
                <a:lnTo>
                  <a:pt x="120" y="336"/>
                </a:lnTo>
                <a:lnTo>
                  <a:pt x="120" y="256"/>
                </a:lnTo>
                <a:lnTo>
                  <a:pt x="120" y="256"/>
                </a:lnTo>
                <a:lnTo>
                  <a:pt x="120" y="264"/>
                </a:lnTo>
                <a:lnTo>
                  <a:pt x="96" y="184"/>
                </a:lnTo>
                <a:lnTo>
                  <a:pt x="96" y="184"/>
                </a:lnTo>
                <a:lnTo>
                  <a:pt x="96" y="184"/>
                </a:lnTo>
                <a:lnTo>
                  <a:pt x="56" y="96"/>
                </a:lnTo>
                <a:lnTo>
                  <a:pt x="56" y="96"/>
                </a:lnTo>
                <a:lnTo>
                  <a:pt x="56" y="96"/>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8" name="Freeform 90">
            <a:extLst>
              <a:ext uri="{FF2B5EF4-FFF2-40B4-BE49-F238E27FC236}">
                <a16:creationId xmlns:a16="http://schemas.microsoft.com/office/drawing/2014/main" id="{48099D55-217F-43F1-9BF5-83258837BB33}"/>
              </a:ext>
            </a:extLst>
          </p:cNvPr>
          <p:cNvSpPr>
            <a:spLocks/>
          </p:cNvSpPr>
          <p:nvPr/>
        </p:nvSpPr>
        <p:spPr bwMode="auto">
          <a:xfrm>
            <a:off x="6300788" y="3540125"/>
            <a:ext cx="88900" cy="101600"/>
          </a:xfrm>
          <a:custGeom>
            <a:avLst/>
            <a:gdLst>
              <a:gd name="T0" fmla="*/ 56 w 56"/>
              <a:gd name="T1" fmla="*/ 8 h 64"/>
              <a:gd name="T2" fmla="*/ 16 w 56"/>
              <a:gd name="T3" fmla="*/ 64 h 64"/>
              <a:gd name="T4" fmla="*/ 16 w 56"/>
              <a:gd name="T5" fmla="*/ 64 h 64"/>
              <a:gd name="T6" fmla="*/ 8 w 56"/>
              <a:gd name="T7" fmla="*/ 56 h 64"/>
              <a:gd name="T8" fmla="*/ 0 w 56"/>
              <a:gd name="T9" fmla="*/ 56 h 64"/>
              <a:gd name="T10" fmla="*/ 40 w 56"/>
              <a:gd name="T11" fmla="*/ 0 h 64"/>
              <a:gd name="T12" fmla="*/ 56 w 56"/>
              <a:gd name="T13" fmla="*/ 8 h 64"/>
            </a:gdLst>
            <a:ahLst/>
            <a:cxnLst>
              <a:cxn ang="0">
                <a:pos x="T0" y="T1"/>
              </a:cxn>
              <a:cxn ang="0">
                <a:pos x="T2" y="T3"/>
              </a:cxn>
              <a:cxn ang="0">
                <a:pos x="T4" y="T5"/>
              </a:cxn>
              <a:cxn ang="0">
                <a:pos x="T6" y="T7"/>
              </a:cxn>
              <a:cxn ang="0">
                <a:pos x="T8" y="T9"/>
              </a:cxn>
              <a:cxn ang="0">
                <a:pos x="T10" y="T11"/>
              </a:cxn>
              <a:cxn ang="0">
                <a:pos x="T12" y="T13"/>
              </a:cxn>
            </a:cxnLst>
            <a:rect l="0" t="0" r="r" b="b"/>
            <a:pathLst>
              <a:path w="56" h="64">
                <a:moveTo>
                  <a:pt x="56" y="8"/>
                </a:moveTo>
                <a:lnTo>
                  <a:pt x="16" y="64"/>
                </a:lnTo>
                <a:lnTo>
                  <a:pt x="16" y="64"/>
                </a:lnTo>
                <a:lnTo>
                  <a:pt x="8" y="56"/>
                </a:lnTo>
                <a:lnTo>
                  <a:pt x="0" y="56"/>
                </a:lnTo>
                <a:lnTo>
                  <a:pt x="40" y="0"/>
                </a:lnTo>
                <a:lnTo>
                  <a:pt x="5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79" name="Freeform 91">
            <a:extLst>
              <a:ext uri="{FF2B5EF4-FFF2-40B4-BE49-F238E27FC236}">
                <a16:creationId xmlns:a16="http://schemas.microsoft.com/office/drawing/2014/main" id="{5A8F6FA4-9179-45E3-8105-7FB440457713}"/>
              </a:ext>
            </a:extLst>
          </p:cNvPr>
          <p:cNvSpPr>
            <a:spLocks/>
          </p:cNvSpPr>
          <p:nvPr/>
        </p:nvSpPr>
        <p:spPr bwMode="auto">
          <a:xfrm>
            <a:off x="6249988" y="3692525"/>
            <a:ext cx="12700" cy="12700"/>
          </a:xfrm>
          <a:custGeom>
            <a:avLst/>
            <a:gdLst>
              <a:gd name="T0" fmla="*/ 8 w 8"/>
              <a:gd name="T1" fmla="*/ 8 h 8"/>
              <a:gd name="T2" fmla="*/ 8 w 8"/>
              <a:gd name="T3" fmla="*/ 8 h 8"/>
              <a:gd name="T4" fmla="*/ 0 w 8"/>
              <a:gd name="T5" fmla="*/ 0 h 8"/>
              <a:gd name="T6" fmla="*/ 0 w 8"/>
              <a:gd name="T7" fmla="*/ 0 h 8"/>
              <a:gd name="T8" fmla="*/ 8 w 8"/>
              <a:gd name="T9" fmla="*/ 8 h 8"/>
            </a:gdLst>
            <a:ahLst/>
            <a:cxnLst>
              <a:cxn ang="0">
                <a:pos x="T0" y="T1"/>
              </a:cxn>
              <a:cxn ang="0">
                <a:pos x="T2" y="T3"/>
              </a:cxn>
              <a:cxn ang="0">
                <a:pos x="T4" y="T5"/>
              </a:cxn>
              <a:cxn ang="0">
                <a:pos x="T6" y="T7"/>
              </a:cxn>
              <a:cxn ang="0">
                <a:pos x="T8" y="T9"/>
              </a:cxn>
            </a:cxnLst>
            <a:rect l="0" t="0" r="r" b="b"/>
            <a:pathLst>
              <a:path w="8" h="8">
                <a:moveTo>
                  <a:pt x="8" y="8"/>
                </a:moveTo>
                <a:lnTo>
                  <a:pt x="8" y="8"/>
                </a:lnTo>
                <a:lnTo>
                  <a:pt x="0" y="0"/>
                </a:lnTo>
                <a:lnTo>
                  <a:pt x="0" y="0"/>
                </a:lnTo>
                <a:lnTo>
                  <a:pt x="8"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0" name="Freeform 92">
            <a:extLst>
              <a:ext uri="{FF2B5EF4-FFF2-40B4-BE49-F238E27FC236}">
                <a16:creationId xmlns:a16="http://schemas.microsoft.com/office/drawing/2014/main" id="{FDE6FF64-1BB8-4C91-8782-46D70B7FD3DB}"/>
              </a:ext>
            </a:extLst>
          </p:cNvPr>
          <p:cNvSpPr>
            <a:spLocks/>
          </p:cNvSpPr>
          <p:nvPr/>
        </p:nvSpPr>
        <p:spPr bwMode="auto">
          <a:xfrm>
            <a:off x="6249988" y="3629025"/>
            <a:ext cx="76200" cy="76200"/>
          </a:xfrm>
          <a:custGeom>
            <a:avLst/>
            <a:gdLst>
              <a:gd name="T0" fmla="*/ 48 w 48"/>
              <a:gd name="T1" fmla="*/ 8 h 48"/>
              <a:gd name="T2" fmla="*/ 40 w 48"/>
              <a:gd name="T3" fmla="*/ 0 h 48"/>
              <a:gd name="T4" fmla="*/ 0 w 48"/>
              <a:gd name="T5" fmla="*/ 40 h 48"/>
              <a:gd name="T6" fmla="*/ 8 w 48"/>
              <a:gd name="T7" fmla="*/ 48 h 48"/>
              <a:gd name="T8" fmla="*/ 48 w 48"/>
              <a:gd name="T9" fmla="*/ 8 h 48"/>
            </a:gdLst>
            <a:ahLst/>
            <a:cxnLst>
              <a:cxn ang="0">
                <a:pos x="T0" y="T1"/>
              </a:cxn>
              <a:cxn ang="0">
                <a:pos x="T2" y="T3"/>
              </a:cxn>
              <a:cxn ang="0">
                <a:pos x="T4" y="T5"/>
              </a:cxn>
              <a:cxn ang="0">
                <a:pos x="T6" y="T7"/>
              </a:cxn>
              <a:cxn ang="0">
                <a:pos x="T8" y="T9"/>
              </a:cxn>
            </a:cxnLst>
            <a:rect l="0" t="0" r="r" b="b"/>
            <a:pathLst>
              <a:path w="48" h="48">
                <a:moveTo>
                  <a:pt x="48" y="8"/>
                </a:moveTo>
                <a:lnTo>
                  <a:pt x="40" y="0"/>
                </a:lnTo>
                <a:lnTo>
                  <a:pt x="0" y="40"/>
                </a:lnTo>
                <a:lnTo>
                  <a:pt x="8" y="48"/>
                </a:lnTo>
                <a:lnTo>
                  <a:pt x="48"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1" name="Freeform 93">
            <a:extLst>
              <a:ext uri="{FF2B5EF4-FFF2-40B4-BE49-F238E27FC236}">
                <a16:creationId xmlns:a16="http://schemas.microsoft.com/office/drawing/2014/main" id="{D2219E0C-5419-461A-8A04-24EDDF186805}"/>
              </a:ext>
            </a:extLst>
          </p:cNvPr>
          <p:cNvSpPr>
            <a:spLocks/>
          </p:cNvSpPr>
          <p:nvPr/>
        </p:nvSpPr>
        <p:spPr bwMode="auto">
          <a:xfrm>
            <a:off x="4343400" y="2281238"/>
            <a:ext cx="25400" cy="25400"/>
          </a:xfrm>
          <a:custGeom>
            <a:avLst/>
            <a:gdLst>
              <a:gd name="T0" fmla="*/ 16 w 16"/>
              <a:gd name="T1" fmla="*/ 8 h 16"/>
              <a:gd name="T2" fmla="*/ 16 w 16"/>
              <a:gd name="T3" fmla="*/ 0 h 16"/>
              <a:gd name="T4" fmla="*/ 0 w 16"/>
              <a:gd name="T5" fmla="*/ 8 h 16"/>
              <a:gd name="T6" fmla="*/ 0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lnTo>
                  <a:pt x="16" y="0"/>
                </a:lnTo>
                <a:lnTo>
                  <a:pt x="0" y="8"/>
                </a:lnTo>
                <a:lnTo>
                  <a:pt x="0" y="16"/>
                </a:lnTo>
                <a:lnTo>
                  <a:pt x="16"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2" name="Freeform 94">
            <a:extLst>
              <a:ext uri="{FF2B5EF4-FFF2-40B4-BE49-F238E27FC236}">
                <a16:creationId xmlns:a16="http://schemas.microsoft.com/office/drawing/2014/main" id="{06AA9D96-B46B-4197-B4D8-7D3F44A0E8F6}"/>
              </a:ext>
            </a:extLst>
          </p:cNvPr>
          <p:cNvSpPr>
            <a:spLocks/>
          </p:cNvSpPr>
          <p:nvPr/>
        </p:nvSpPr>
        <p:spPr bwMode="auto">
          <a:xfrm>
            <a:off x="4343400" y="2293938"/>
            <a:ext cx="1322388" cy="1271587"/>
          </a:xfrm>
          <a:custGeom>
            <a:avLst/>
            <a:gdLst>
              <a:gd name="T0" fmla="*/ 16 w 833"/>
              <a:gd name="T1" fmla="*/ 0 h 801"/>
              <a:gd name="T2" fmla="*/ 72 w 833"/>
              <a:gd name="T3" fmla="*/ 193 h 801"/>
              <a:gd name="T4" fmla="*/ 72 w 833"/>
              <a:gd name="T5" fmla="*/ 193 h 801"/>
              <a:gd name="T6" fmla="*/ 72 w 833"/>
              <a:gd name="T7" fmla="*/ 193 h 801"/>
              <a:gd name="T8" fmla="*/ 176 w 833"/>
              <a:gd name="T9" fmla="*/ 361 h 801"/>
              <a:gd name="T10" fmla="*/ 176 w 833"/>
              <a:gd name="T11" fmla="*/ 361 h 801"/>
              <a:gd name="T12" fmla="*/ 176 w 833"/>
              <a:gd name="T13" fmla="*/ 361 h 801"/>
              <a:gd name="T14" fmla="*/ 312 w 833"/>
              <a:gd name="T15" fmla="*/ 505 h 801"/>
              <a:gd name="T16" fmla="*/ 312 w 833"/>
              <a:gd name="T17" fmla="*/ 497 h 801"/>
              <a:gd name="T18" fmla="*/ 312 w 833"/>
              <a:gd name="T19" fmla="*/ 497 h 801"/>
              <a:gd name="T20" fmla="*/ 464 w 833"/>
              <a:gd name="T21" fmla="*/ 617 h 801"/>
              <a:gd name="T22" fmla="*/ 464 w 833"/>
              <a:gd name="T23" fmla="*/ 617 h 801"/>
              <a:gd name="T24" fmla="*/ 464 w 833"/>
              <a:gd name="T25" fmla="*/ 617 h 801"/>
              <a:gd name="T26" fmla="*/ 640 w 833"/>
              <a:gd name="T27" fmla="*/ 713 h 801"/>
              <a:gd name="T28" fmla="*/ 640 w 833"/>
              <a:gd name="T29" fmla="*/ 713 h 801"/>
              <a:gd name="T30" fmla="*/ 640 w 833"/>
              <a:gd name="T31" fmla="*/ 713 h 801"/>
              <a:gd name="T32" fmla="*/ 833 w 833"/>
              <a:gd name="T33" fmla="*/ 785 h 801"/>
              <a:gd name="T34" fmla="*/ 833 w 833"/>
              <a:gd name="T35" fmla="*/ 785 h 801"/>
              <a:gd name="T36" fmla="*/ 825 w 833"/>
              <a:gd name="T37" fmla="*/ 801 h 801"/>
              <a:gd name="T38" fmla="*/ 825 w 833"/>
              <a:gd name="T39" fmla="*/ 801 h 801"/>
              <a:gd name="T40" fmla="*/ 632 w 833"/>
              <a:gd name="T41" fmla="*/ 729 h 801"/>
              <a:gd name="T42" fmla="*/ 632 w 833"/>
              <a:gd name="T43" fmla="*/ 729 h 801"/>
              <a:gd name="T44" fmla="*/ 632 w 833"/>
              <a:gd name="T45" fmla="*/ 729 h 801"/>
              <a:gd name="T46" fmla="*/ 456 w 833"/>
              <a:gd name="T47" fmla="*/ 633 h 801"/>
              <a:gd name="T48" fmla="*/ 456 w 833"/>
              <a:gd name="T49" fmla="*/ 633 h 801"/>
              <a:gd name="T50" fmla="*/ 456 w 833"/>
              <a:gd name="T51" fmla="*/ 633 h 801"/>
              <a:gd name="T52" fmla="*/ 304 w 833"/>
              <a:gd name="T53" fmla="*/ 513 h 801"/>
              <a:gd name="T54" fmla="*/ 304 w 833"/>
              <a:gd name="T55" fmla="*/ 513 h 801"/>
              <a:gd name="T56" fmla="*/ 304 w 833"/>
              <a:gd name="T57" fmla="*/ 513 h 801"/>
              <a:gd name="T58" fmla="*/ 168 w 833"/>
              <a:gd name="T59" fmla="*/ 369 h 801"/>
              <a:gd name="T60" fmla="*/ 168 w 833"/>
              <a:gd name="T61" fmla="*/ 369 h 801"/>
              <a:gd name="T62" fmla="*/ 160 w 833"/>
              <a:gd name="T63" fmla="*/ 369 h 801"/>
              <a:gd name="T64" fmla="*/ 56 w 833"/>
              <a:gd name="T65" fmla="*/ 201 h 801"/>
              <a:gd name="T66" fmla="*/ 56 w 833"/>
              <a:gd name="T67" fmla="*/ 201 h 801"/>
              <a:gd name="T68" fmla="*/ 56 w 833"/>
              <a:gd name="T69" fmla="*/ 201 h 801"/>
              <a:gd name="T70" fmla="*/ 0 w 833"/>
              <a:gd name="T71" fmla="*/ 8 h 801"/>
              <a:gd name="T72" fmla="*/ 16 w 833"/>
              <a:gd name="T73" fmla="*/ 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3" h="801">
                <a:moveTo>
                  <a:pt x="16" y="0"/>
                </a:moveTo>
                <a:lnTo>
                  <a:pt x="72" y="193"/>
                </a:lnTo>
                <a:lnTo>
                  <a:pt x="72" y="193"/>
                </a:lnTo>
                <a:lnTo>
                  <a:pt x="72" y="193"/>
                </a:lnTo>
                <a:lnTo>
                  <a:pt x="176" y="361"/>
                </a:lnTo>
                <a:lnTo>
                  <a:pt x="176" y="361"/>
                </a:lnTo>
                <a:lnTo>
                  <a:pt x="176" y="361"/>
                </a:lnTo>
                <a:lnTo>
                  <a:pt x="312" y="505"/>
                </a:lnTo>
                <a:lnTo>
                  <a:pt x="312" y="497"/>
                </a:lnTo>
                <a:lnTo>
                  <a:pt x="312" y="497"/>
                </a:lnTo>
                <a:lnTo>
                  <a:pt x="464" y="617"/>
                </a:lnTo>
                <a:lnTo>
                  <a:pt x="464" y="617"/>
                </a:lnTo>
                <a:lnTo>
                  <a:pt x="464" y="617"/>
                </a:lnTo>
                <a:lnTo>
                  <a:pt x="640" y="713"/>
                </a:lnTo>
                <a:lnTo>
                  <a:pt x="640" y="713"/>
                </a:lnTo>
                <a:lnTo>
                  <a:pt x="640" y="713"/>
                </a:lnTo>
                <a:lnTo>
                  <a:pt x="833" y="785"/>
                </a:lnTo>
                <a:lnTo>
                  <a:pt x="833" y="785"/>
                </a:lnTo>
                <a:lnTo>
                  <a:pt x="825" y="801"/>
                </a:lnTo>
                <a:lnTo>
                  <a:pt x="825" y="801"/>
                </a:lnTo>
                <a:lnTo>
                  <a:pt x="632" y="729"/>
                </a:lnTo>
                <a:lnTo>
                  <a:pt x="632" y="729"/>
                </a:lnTo>
                <a:lnTo>
                  <a:pt x="632" y="729"/>
                </a:lnTo>
                <a:lnTo>
                  <a:pt x="456" y="633"/>
                </a:lnTo>
                <a:lnTo>
                  <a:pt x="456" y="633"/>
                </a:lnTo>
                <a:lnTo>
                  <a:pt x="456" y="633"/>
                </a:lnTo>
                <a:lnTo>
                  <a:pt x="304" y="513"/>
                </a:lnTo>
                <a:lnTo>
                  <a:pt x="304" y="513"/>
                </a:lnTo>
                <a:lnTo>
                  <a:pt x="304" y="513"/>
                </a:lnTo>
                <a:lnTo>
                  <a:pt x="168" y="369"/>
                </a:lnTo>
                <a:lnTo>
                  <a:pt x="168" y="369"/>
                </a:lnTo>
                <a:lnTo>
                  <a:pt x="160" y="369"/>
                </a:lnTo>
                <a:lnTo>
                  <a:pt x="56" y="201"/>
                </a:lnTo>
                <a:lnTo>
                  <a:pt x="56" y="201"/>
                </a:lnTo>
                <a:lnTo>
                  <a:pt x="56" y="201"/>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3" name="Freeform 95">
            <a:extLst>
              <a:ext uri="{FF2B5EF4-FFF2-40B4-BE49-F238E27FC236}">
                <a16:creationId xmlns:a16="http://schemas.microsoft.com/office/drawing/2014/main" id="{389EAD50-755A-47ED-8F24-EE01FB56BFAC}"/>
              </a:ext>
            </a:extLst>
          </p:cNvPr>
          <p:cNvSpPr>
            <a:spLocks/>
          </p:cNvSpPr>
          <p:nvPr/>
        </p:nvSpPr>
        <p:spPr bwMode="auto">
          <a:xfrm>
            <a:off x="5653088" y="3540125"/>
            <a:ext cx="304800" cy="114300"/>
          </a:xfrm>
          <a:custGeom>
            <a:avLst/>
            <a:gdLst>
              <a:gd name="T0" fmla="*/ 8 w 192"/>
              <a:gd name="T1" fmla="*/ 0 h 72"/>
              <a:gd name="T2" fmla="*/ 192 w 192"/>
              <a:gd name="T3" fmla="*/ 56 h 72"/>
              <a:gd name="T4" fmla="*/ 184 w 192"/>
              <a:gd name="T5" fmla="*/ 56 h 72"/>
              <a:gd name="T6" fmla="*/ 184 w 192"/>
              <a:gd name="T7" fmla="*/ 72 h 72"/>
              <a:gd name="T8" fmla="*/ 184 w 192"/>
              <a:gd name="T9" fmla="*/ 72 h 72"/>
              <a:gd name="T10" fmla="*/ 0 w 192"/>
              <a:gd name="T11" fmla="*/ 16 h 72"/>
              <a:gd name="T12" fmla="*/ 8 w 192"/>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92" h="72">
                <a:moveTo>
                  <a:pt x="8" y="0"/>
                </a:moveTo>
                <a:lnTo>
                  <a:pt x="192" y="56"/>
                </a:lnTo>
                <a:lnTo>
                  <a:pt x="184" y="56"/>
                </a:lnTo>
                <a:lnTo>
                  <a:pt x="184" y="72"/>
                </a:lnTo>
                <a:lnTo>
                  <a:pt x="184" y="72"/>
                </a:lnTo>
                <a:lnTo>
                  <a:pt x="0" y="16"/>
                </a:lnTo>
                <a:lnTo>
                  <a:pt x="8"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4" name="Rectangle 96">
            <a:extLst>
              <a:ext uri="{FF2B5EF4-FFF2-40B4-BE49-F238E27FC236}">
                <a16:creationId xmlns:a16="http://schemas.microsoft.com/office/drawing/2014/main" id="{6E3674E3-5E89-4CCB-BAC8-8D5361D4127E}"/>
              </a:ext>
            </a:extLst>
          </p:cNvPr>
          <p:cNvSpPr>
            <a:spLocks noChangeArrowheads="1"/>
          </p:cNvSpPr>
          <p:nvPr/>
        </p:nvSpPr>
        <p:spPr bwMode="auto">
          <a:xfrm>
            <a:off x="6249988" y="3679825"/>
            <a:ext cx="12700" cy="254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42785" name="Freeform 97">
            <a:extLst>
              <a:ext uri="{FF2B5EF4-FFF2-40B4-BE49-F238E27FC236}">
                <a16:creationId xmlns:a16="http://schemas.microsoft.com/office/drawing/2014/main" id="{5B9FC194-61AC-4596-BFFF-5D9FFC5B6E0B}"/>
              </a:ext>
            </a:extLst>
          </p:cNvPr>
          <p:cNvSpPr>
            <a:spLocks/>
          </p:cNvSpPr>
          <p:nvPr/>
        </p:nvSpPr>
        <p:spPr bwMode="auto">
          <a:xfrm>
            <a:off x="5945188" y="3629025"/>
            <a:ext cx="304800" cy="76200"/>
          </a:xfrm>
          <a:custGeom>
            <a:avLst/>
            <a:gdLst>
              <a:gd name="T0" fmla="*/ 0 w 192"/>
              <a:gd name="T1" fmla="*/ 0 h 48"/>
              <a:gd name="T2" fmla="*/ 0 w 192"/>
              <a:gd name="T3" fmla="*/ 16 h 48"/>
              <a:gd name="T4" fmla="*/ 192 w 192"/>
              <a:gd name="T5" fmla="*/ 48 h 48"/>
              <a:gd name="T6" fmla="*/ 192 w 192"/>
              <a:gd name="T7" fmla="*/ 32 h 48"/>
              <a:gd name="T8" fmla="*/ 0 w 192"/>
              <a:gd name="T9" fmla="*/ 0 h 48"/>
            </a:gdLst>
            <a:ahLst/>
            <a:cxnLst>
              <a:cxn ang="0">
                <a:pos x="T0" y="T1"/>
              </a:cxn>
              <a:cxn ang="0">
                <a:pos x="T2" y="T3"/>
              </a:cxn>
              <a:cxn ang="0">
                <a:pos x="T4" y="T5"/>
              </a:cxn>
              <a:cxn ang="0">
                <a:pos x="T6" y="T7"/>
              </a:cxn>
              <a:cxn ang="0">
                <a:pos x="T8" y="T9"/>
              </a:cxn>
            </a:cxnLst>
            <a:rect l="0" t="0" r="r" b="b"/>
            <a:pathLst>
              <a:path w="192" h="48">
                <a:moveTo>
                  <a:pt x="0" y="0"/>
                </a:moveTo>
                <a:lnTo>
                  <a:pt x="0" y="16"/>
                </a:lnTo>
                <a:lnTo>
                  <a:pt x="192" y="48"/>
                </a:lnTo>
                <a:lnTo>
                  <a:pt x="192" y="32"/>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6" name="Freeform 98">
            <a:extLst>
              <a:ext uri="{FF2B5EF4-FFF2-40B4-BE49-F238E27FC236}">
                <a16:creationId xmlns:a16="http://schemas.microsoft.com/office/drawing/2014/main" id="{EA176209-58E3-4AB5-9B23-B37752144090}"/>
              </a:ext>
            </a:extLst>
          </p:cNvPr>
          <p:cNvSpPr>
            <a:spLocks/>
          </p:cNvSpPr>
          <p:nvPr/>
        </p:nvSpPr>
        <p:spPr bwMode="auto">
          <a:xfrm>
            <a:off x="7011988" y="2001838"/>
            <a:ext cx="25400" cy="25400"/>
          </a:xfrm>
          <a:custGeom>
            <a:avLst/>
            <a:gdLst>
              <a:gd name="T0" fmla="*/ 0 w 16"/>
              <a:gd name="T1" fmla="*/ 16 h 16"/>
              <a:gd name="T2" fmla="*/ 8 w 16"/>
              <a:gd name="T3" fmla="*/ 16 h 16"/>
              <a:gd name="T4" fmla="*/ 16 w 16"/>
              <a:gd name="T5" fmla="*/ 0 h 16"/>
              <a:gd name="T6" fmla="*/ 8 w 16"/>
              <a:gd name="T7" fmla="*/ 0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8" y="16"/>
                </a:lnTo>
                <a:lnTo>
                  <a:pt x="16" y="0"/>
                </a:lnTo>
                <a:lnTo>
                  <a:pt x="8" y="0"/>
                </a:lnTo>
                <a:lnTo>
                  <a:pt x="0"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7" name="Freeform 99">
            <a:extLst>
              <a:ext uri="{FF2B5EF4-FFF2-40B4-BE49-F238E27FC236}">
                <a16:creationId xmlns:a16="http://schemas.microsoft.com/office/drawing/2014/main" id="{9191E58D-2681-40B2-B5AF-AD2E6C820931}"/>
              </a:ext>
            </a:extLst>
          </p:cNvPr>
          <p:cNvSpPr>
            <a:spLocks/>
          </p:cNvSpPr>
          <p:nvPr/>
        </p:nvSpPr>
        <p:spPr bwMode="auto">
          <a:xfrm>
            <a:off x="5156200" y="1722438"/>
            <a:ext cx="1868488" cy="304800"/>
          </a:xfrm>
          <a:custGeom>
            <a:avLst/>
            <a:gdLst>
              <a:gd name="T0" fmla="*/ 1169 w 1177"/>
              <a:gd name="T1" fmla="*/ 192 h 192"/>
              <a:gd name="T2" fmla="*/ 985 w 1177"/>
              <a:gd name="T3" fmla="*/ 104 h 192"/>
              <a:gd name="T4" fmla="*/ 985 w 1177"/>
              <a:gd name="T5" fmla="*/ 104 h 192"/>
              <a:gd name="T6" fmla="*/ 985 w 1177"/>
              <a:gd name="T7" fmla="*/ 104 h 192"/>
              <a:gd name="T8" fmla="*/ 801 w 1177"/>
              <a:gd name="T9" fmla="*/ 40 h 192"/>
              <a:gd name="T10" fmla="*/ 801 w 1177"/>
              <a:gd name="T11" fmla="*/ 40 h 192"/>
              <a:gd name="T12" fmla="*/ 801 w 1177"/>
              <a:gd name="T13" fmla="*/ 40 h 192"/>
              <a:gd name="T14" fmla="*/ 617 w 1177"/>
              <a:gd name="T15" fmla="*/ 16 h 192"/>
              <a:gd name="T16" fmla="*/ 617 w 1177"/>
              <a:gd name="T17" fmla="*/ 16 h 192"/>
              <a:gd name="T18" fmla="*/ 617 w 1177"/>
              <a:gd name="T19" fmla="*/ 16 h 192"/>
              <a:gd name="T20" fmla="*/ 425 w 1177"/>
              <a:gd name="T21" fmla="*/ 16 h 192"/>
              <a:gd name="T22" fmla="*/ 425 w 1177"/>
              <a:gd name="T23" fmla="*/ 16 h 192"/>
              <a:gd name="T24" fmla="*/ 425 w 1177"/>
              <a:gd name="T25" fmla="*/ 16 h 192"/>
              <a:gd name="T26" fmla="*/ 224 w 1177"/>
              <a:gd name="T27" fmla="*/ 56 h 192"/>
              <a:gd name="T28" fmla="*/ 232 w 1177"/>
              <a:gd name="T29" fmla="*/ 56 h 192"/>
              <a:gd name="T30" fmla="*/ 232 w 1177"/>
              <a:gd name="T31" fmla="*/ 56 h 192"/>
              <a:gd name="T32" fmla="*/ 8 w 1177"/>
              <a:gd name="T33" fmla="*/ 120 h 192"/>
              <a:gd name="T34" fmla="*/ 8 w 1177"/>
              <a:gd name="T35" fmla="*/ 120 h 192"/>
              <a:gd name="T36" fmla="*/ 0 w 1177"/>
              <a:gd name="T37" fmla="*/ 104 h 192"/>
              <a:gd name="T38" fmla="*/ 0 w 1177"/>
              <a:gd name="T39" fmla="*/ 104 h 192"/>
              <a:gd name="T40" fmla="*/ 224 w 1177"/>
              <a:gd name="T41" fmla="*/ 40 h 192"/>
              <a:gd name="T42" fmla="*/ 224 w 1177"/>
              <a:gd name="T43" fmla="*/ 40 h 192"/>
              <a:gd name="T44" fmla="*/ 224 w 1177"/>
              <a:gd name="T45" fmla="*/ 40 h 192"/>
              <a:gd name="T46" fmla="*/ 425 w 1177"/>
              <a:gd name="T47" fmla="*/ 0 h 192"/>
              <a:gd name="T48" fmla="*/ 425 w 1177"/>
              <a:gd name="T49" fmla="*/ 0 h 192"/>
              <a:gd name="T50" fmla="*/ 425 w 1177"/>
              <a:gd name="T51" fmla="*/ 0 h 192"/>
              <a:gd name="T52" fmla="*/ 617 w 1177"/>
              <a:gd name="T53" fmla="*/ 0 h 192"/>
              <a:gd name="T54" fmla="*/ 617 w 1177"/>
              <a:gd name="T55" fmla="*/ 0 h 192"/>
              <a:gd name="T56" fmla="*/ 617 w 1177"/>
              <a:gd name="T57" fmla="*/ 0 h 192"/>
              <a:gd name="T58" fmla="*/ 801 w 1177"/>
              <a:gd name="T59" fmla="*/ 24 h 192"/>
              <a:gd name="T60" fmla="*/ 801 w 1177"/>
              <a:gd name="T61" fmla="*/ 24 h 192"/>
              <a:gd name="T62" fmla="*/ 809 w 1177"/>
              <a:gd name="T63" fmla="*/ 24 h 192"/>
              <a:gd name="T64" fmla="*/ 993 w 1177"/>
              <a:gd name="T65" fmla="*/ 88 h 192"/>
              <a:gd name="T66" fmla="*/ 993 w 1177"/>
              <a:gd name="T67" fmla="*/ 88 h 192"/>
              <a:gd name="T68" fmla="*/ 993 w 1177"/>
              <a:gd name="T69" fmla="*/ 88 h 192"/>
              <a:gd name="T70" fmla="*/ 1177 w 1177"/>
              <a:gd name="T71" fmla="*/ 176 h 192"/>
              <a:gd name="T72" fmla="*/ 1169 w 1177"/>
              <a:gd name="T73"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7" h="192">
                <a:moveTo>
                  <a:pt x="1169" y="192"/>
                </a:moveTo>
                <a:lnTo>
                  <a:pt x="985" y="104"/>
                </a:lnTo>
                <a:lnTo>
                  <a:pt x="985" y="104"/>
                </a:lnTo>
                <a:lnTo>
                  <a:pt x="985" y="104"/>
                </a:lnTo>
                <a:lnTo>
                  <a:pt x="801" y="40"/>
                </a:lnTo>
                <a:lnTo>
                  <a:pt x="801" y="40"/>
                </a:lnTo>
                <a:lnTo>
                  <a:pt x="801" y="40"/>
                </a:lnTo>
                <a:lnTo>
                  <a:pt x="617" y="16"/>
                </a:lnTo>
                <a:lnTo>
                  <a:pt x="617" y="16"/>
                </a:lnTo>
                <a:lnTo>
                  <a:pt x="617" y="16"/>
                </a:lnTo>
                <a:lnTo>
                  <a:pt x="425" y="16"/>
                </a:lnTo>
                <a:lnTo>
                  <a:pt x="425" y="16"/>
                </a:lnTo>
                <a:lnTo>
                  <a:pt x="425" y="16"/>
                </a:lnTo>
                <a:lnTo>
                  <a:pt x="224" y="56"/>
                </a:lnTo>
                <a:lnTo>
                  <a:pt x="232" y="56"/>
                </a:lnTo>
                <a:lnTo>
                  <a:pt x="232" y="56"/>
                </a:lnTo>
                <a:lnTo>
                  <a:pt x="8" y="120"/>
                </a:lnTo>
                <a:lnTo>
                  <a:pt x="8" y="120"/>
                </a:lnTo>
                <a:lnTo>
                  <a:pt x="0" y="104"/>
                </a:lnTo>
                <a:lnTo>
                  <a:pt x="0" y="104"/>
                </a:lnTo>
                <a:lnTo>
                  <a:pt x="224" y="40"/>
                </a:lnTo>
                <a:lnTo>
                  <a:pt x="224" y="40"/>
                </a:lnTo>
                <a:lnTo>
                  <a:pt x="224" y="40"/>
                </a:lnTo>
                <a:lnTo>
                  <a:pt x="425" y="0"/>
                </a:lnTo>
                <a:lnTo>
                  <a:pt x="425" y="0"/>
                </a:lnTo>
                <a:lnTo>
                  <a:pt x="425" y="0"/>
                </a:lnTo>
                <a:lnTo>
                  <a:pt x="617" y="0"/>
                </a:lnTo>
                <a:lnTo>
                  <a:pt x="617" y="0"/>
                </a:lnTo>
                <a:lnTo>
                  <a:pt x="617" y="0"/>
                </a:lnTo>
                <a:lnTo>
                  <a:pt x="801" y="24"/>
                </a:lnTo>
                <a:lnTo>
                  <a:pt x="801" y="24"/>
                </a:lnTo>
                <a:lnTo>
                  <a:pt x="809" y="24"/>
                </a:lnTo>
                <a:lnTo>
                  <a:pt x="993" y="88"/>
                </a:lnTo>
                <a:lnTo>
                  <a:pt x="993" y="88"/>
                </a:lnTo>
                <a:lnTo>
                  <a:pt x="993" y="88"/>
                </a:lnTo>
                <a:lnTo>
                  <a:pt x="1177" y="176"/>
                </a:lnTo>
                <a:lnTo>
                  <a:pt x="1169" y="19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8" name="Freeform 100">
            <a:extLst>
              <a:ext uri="{FF2B5EF4-FFF2-40B4-BE49-F238E27FC236}">
                <a16:creationId xmlns:a16="http://schemas.microsoft.com/office/drawing/2014/main" id="{9AE48ED5-7258-4B9E-AF6B-B134946F1BD0}"/>
              </a:ext>
            </a:extLst>
          </p:cNvPr>
          <p:cNvSpPr>
            <a:spLocks/>
          </p:cNvSpPr>
          <p:nvPr/>
        </p:nvSpPr>
        <p:spPr bwMode="auto">
          <a:xfrm>
            <a:off x="4775200" y="1887538"/>
            <a:ext cx="393700" cy="203200"/>
          </a:xfrm>
          <a:custGeom>
            <a:avLst/>
            <a:gdLst>
              <a:gd name="T0" fmla="*/ 248 w 248"/>
              <a:gd name="T1" fmla="*/ 16 h 128"/>
              <a:gd name="T2" fmla="*/ 8 w 248"/>
              <a:gd name="T3" fmla="*/ 128 h 128"/>
              <a:gd name="T4" fmla="*/ 8 w 248"/>
              <a:gd name="T5" fmla="*/ 128 h 128"/>
              <a:gd name="T6" fmla="*/ 0 w 248"/>
              <a:gd name="T7" fmla="*/ 112 h 128"/>
              <a:gd name="T8" fmla="*/ 0 w 248"/>
              <a:gd name="T9" fmla="*/ 112 h 128"/>
              <a:gd name="T10" fmla="*/ 240 w 248"/>
              <a:gd name="T11" fmla="*/ 0 h 128"/>
              <a:gd name="T12" fmla="*/ 248 w 248"/>
              <a:gd name="T13" fmla="*/ 16 h 128"/>
            </a:gdLst>
            <a:ahLst/>
            <a:cxnLst>
              <a:cxn ang="0">
                <a:pos x="T0" y="T1"/>
              </a:cxn>
              <a:cxn ang="0">
                <a:pos x="T2" y="T3"/>
              </a:cxn>
              <a:cxn ang="0">
                <a:pos x="T4" y="T5"/>
              </a:cxn>
              <a:cxn ang="0">
                <a:pos x="T6" y="T7"/>
              </a:cxn>
              <a:cxn ang="0">
                <a:pos x="T8" y="T9"/>
              </a:cxn>
              <a:cxn ang="0">
                <a:pos x="T10" y="T11"/>
              </a:cxn>
              <a:cxn ang="0">
                <a:pos x="T12" y="T13"/>
              </a:cxn>
            </a:cxnLst>
            <a:rect l="0" t="0" r="r" b="b"/>
            <a:pathLst>
              <a:path w="248" h="128">
                <a:moveTo>
                  <a:pt x="248" y="16"/>
                </a:moveTo>
                <a:lnTo>
                  <a:pt x="8" y="128"/>
                </a:lnTo>
                <a:lnTo>
                  <a:pt x="8" y="128"/>
                </a:lnTo>
                <a:lnTo>
                  <a:pt x="0" y="112"/>
                </a:lnTo>
                <a:lnTo>
                  <a:pt x="0" y="112"/>
                </a:lnTo>
                <a:lnTo>
                  <a:pt x="240" y="0"/>
                </a:lnTo>
                <a:lnTo>
                  <a:pt x="248"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89" name="Freeform 101">
            <a:extLst>
              <a:ext uri="{FF2B5EF4-FFF2-40B4-BE49-F238E27FC236}">
                <a16:creationId xmlns:a16="http://schemas.microsoft.com/office/drawing/2014/main" id="{80347B95-0EB7-4F07-AE75-167A04F747E8}"/>
              </a:ext>
            </a:extLst>
          </p:cNvPr>
          <p:cNvSpPr>
            <a:spLocks/>
          </p:cNvSpPr>
          <p:nvPr/>
        </p:nvSpPr>
        <p:spPr bwMode="auto">
          <a:xfrm>
            <a:off x="4343400" y="2281238"/>
            <a:ext cx="25400" cy="25400"/>
          </a:xfrm>
          <a:custGeom>
            <a:avLst/>
            <a:gdLst>
              <a:gd name="T0" fmla="*/ 16 w 16"/>
              <a:gd name="T1" fmla="*/ 16 h 16"/>
              <a:gd name="T2" fmla="*/ 8 w 16"/>
              <a:gd name="T3" fmla="*/ 16 h 16"/>
              <a:gd name="T4" fmla="*/ 0 w 16"/>
              <a:gd name="T5" fmla="*/ 0 h 16"/>
              <a:gd name="T6" fmla="*/ 8 w 16"/>
              <a:gd name="T7" fmla="*/ 0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lnTo>
                  <a:pt x="8" y="16"/>
                </a:lnTo>
                <a:lnTo>
                  <a:pt x="0" y="0"/>
                </a:lnTo>
                <a:lnTo>
                  <a:pt x="8" y="0"/>
                </a:lnTo>
                <a:lnTo>
                  <a:pt x="16"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0" name="Freeform 102">
            <a:extLst>
              <a:ext uri="{FF2B5EF4-FFF2-40B4-BE49-F238E27FC236}">
                <a16:creationId xmlns:a16="http://schemas.microsoft.com/office/drawing/2014/main" id="{ED7E5B40-421F-40A2-8284-6E852FC5EC6E}"/>
              </a:ext>
            </a:extLst>
          </p:cNvPr>
          <p:cNvSpPr>
            <a:spLocks/>
          </p:cNvSpPr>
          <p:nvPr/>
        </p:nvSpPr>
        <p:spPr bwMode="auto">
          <a:xfrm>
            <a:off x="4356100" y="2065338"/>
            <a:ext cx="431800" cy="241300"/>
          </a:xfrm>
          <a:custGeom>
            <a:avLst/>
            <a:gdLst>
              <a:gd name="T0" fmla="*/ 272 w 272"/>
              <a:gd name="T1" fmla="*/ 16 h 152"/>
              <a:gd name="T2" fmla="*/ 264 w 272"/>
              <a:gd name="T3" fmla="*/ 0 h 152"/>
              <a:gd name="T4" fmla="*/ 0 w 272"/>
              <a:gd name="T5" fmla="*/ 136 h 152"/>
              <a:gd name="T6" fmla="*/ 8 w 272"/>
              <a:gd name="T7" fmla="*/ 152 h 152"/>
              <a:gd name="T8" fmla="*/ 272 w 272"/>
              <a:gd name="T9" fmla="*/ 16 h 152"/>
            </a:gdLst>
            <a:ahLst/>
            <a:cxnLst>
              <a:cxn ang="0">
                <a:pos x="T0" y="T1"/>
              </a:cxn>
              <a:cxn ang="0">
                <a:pos x="T2" y="T3"/>
              </a:cxn>
              <a:cxn ang="0">
                <a:pos x="T4" y="T5"/>
              </a:cxn>
              <a:cxn ang="0">
                <a:pos x="T6" y="T7"/>
              </a:cxn>
              <a:cxn ang="0">
                <a:pos x="T8" y="T9"/>
              </a:cxn>
            </a:cxnLst>
            <a:rect l="0" t="0" r="r" b="b"/>
            <a:pathLst>
              <a:path w="272" h="152">
                <a:moveTo>
                  <a:pt x="272" y="16"/>
                </a:moveTo>
                <a:lnTo>
                  <a:pt x="264" y="0"/>
                </a:lnTo>
                <a:lnTo>
                  <a:pt x="0" y="136"/>
                </a:lnTo>
                <a:lnTo>
                  <a:pt x="8" y="152"/>
                </a:lnTo>
                <a:lnTo>
                  <a:pt x="272"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1" name="Freeform 103">
            <a:extLst>
              <a:ext uri="{FF2B5EF4-FFF2-40B4-BE49-F238E27FC236}">
                <a16:creationId xmlns:a16="http://schemas.microsoft.com/office/drawing/2014/main" id="{D58634B5-76CC-458F-8CE5-68D703EDD0AA}"/>
              </a:ext>
            </a:extLst>
          </p:cNvPr>
          <p:cNvSpPr>
            <a:spLocks/>
          </p:cNvSpPr>
          <p:nvPr/>
        </p:nvSpPr>
        <p:spPr bwMode="auto">
          <a:xfrm>
            <a:off x="6237288" y="3679825"/>
            <a:ext cx="25400" cy="25400"/>
          </a:xfrm>
          <a:custGeom>
            <a:avLst/>
            <a:gdLst>
              <a:gd name="T0" fmla="*/ 16 w 16"/>
              <a:gd name="T1" fmla="*/ 16 h 16"/>
              <a:gd name="T2" fmla="*/ 16 w 16"/>
              <a:gd name="T3" fmla="*/ 8 h 16"/>
              <a:gd name="T4" fmla="*/ 0 w 16"/>
              <a:gd name="T5" fmla="*/ 0 h 16"/>
              <a:gd name="T6" fmla="*/ 0 w 16"/>
              <a:gd name="T7" fmla="*/ 8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lnTo>
                  <a:pt x="16" y="8"/>
                </a:lnTo>
                <a:lnTo>
                  <a:pt x="0" y="0"/>
                </a:lnTo>
                <a:lnTo>
                  <a:pt x="0" y="8"/>
                </a:lnTo>
                <a:lnTo>
                  <a:pt x="16" y="16"/>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2" name="Freeform 104">
            <a:extLst>
              <a:ext uri="{FF2B5EF4-FFF2-40B4-BE49-F238E27FC236}">
                <a16:creationId xmlns:a16="http://schemas.microsoft.com/office/drawing/2014/main" id="{065A93E9-C1C2-407E-9D52-56BB2A8454F0}"/>
              </a:ext>
            </a:extLst>
          </p:cNvPr>
          <p:cNvSpPr>
            <a:spLocks/>
          </p:cNvSpPr>
          <p:nvPr/>
        </p:nvSpPr>
        <p:spPr bwMode="auto">
          <a:xfrm>
            <a:off x="5932488" y="3692525"/>
            <a:ext cx="330200" cy="1462088"/>
          </a:xfrm>
          <a:custGeom>
            <a:avLst/>
            <a:gdLst>
              <a:gd name="T0" fmla="*/ 208 w 208"/>
              <a:gd name="T1" fmla="*/ 8 h 921"/>
              <a:gd name="T2" fmla="*/ 128 w 208"/>
              <a:gd name="T3" fmla="*/ 136 h 921"/>
              <a:gd name="T4" fmla="*/ 128 w 208"/>
              <a:gd name="T5" fmla="*/ 136 h 921"/>
              <a:gd name="T6" fmla="*/ 128 w 208"/>
              <a:gd name="T7" fmla="*/ 136 h 921"/>
              <a:gd name="T8" fmla="*/ 72 w 208"/>
              <a:gd name="T9" fmla="*/ 280 h 921"/>
              <a:gd name="T10" fmla="*/ 72 w 208"/>
              <a:gd name="T11" fmla="*/ 280 h 921"/>
              <a:gd name="T12" fmla="*/ 72 w 208"/>
              <a:gd name="T13" fmla="*/ 280 h 921"/>
              <a:gd name="T14" fmla="*/ 32 w 208"/>
              <a:gd name="T15" fmla="*/ 433 h 921"/>
              <a:gd name="T16" fmla="*/ 32 w 208"/>
              <a:gd name="T17" fmla="*/ 425 h 921"/>
              <a:gd name="T18" fmla="*/ 32 w 208"/>
              <a:gd name="T19" fmla="*/ 425 h 921"/>
              <a:gd name="T20" fmla="*/ 16 w 208"/>
              <a:gd name="T21" fmla="*/ 593 h 921"/>
              <a:gd name="T22" fmla="*/ 16 w 208"/>
              <a:gd name="T23" fmla="*/ 593 h 921"/>
              <a:gd name="T24" fmla="*/ 16 w 208"/>
              <a:gd name="T25" fmla="*/ 593 h 921"/>
              <a:gd name="T26" fmla="*/ 16 w 208"/>
              <a:gd name="T27" fmla="*/ 761 h 921"/>
              <a:gd name="T28" fmla="*/ 16 w 208"/>
              <a:gd name="T29" fmla="*/ 761 h 921"/>
              <a:gd name="T30" fmla="*/ 16 w 208"/>
              <a:gd name="T31" fmla="*/ 761 h 921"/>
              <a:gd name="T32" fmla="*/ 32 w 208"/>
              <a:gd name="T33" fmla="*/ 921 h 921"/>
              <a:gd name="T34" fmla="*/ 32 w 208"/>
              <a:gd name="T35" fmla="*/ 921 h 921"/>
              <a:gd name="T36" fmla="*/ 16 w 208"/>
              <a:gd name="T37" fmla="*/ 921 h 921"/>
              <a:gd name="T38" fmla="*/ 16 w 208"/>
              <a:gd name="T39" fmla="*/ 921 h 921"/>
              <a:gd name="T40" fmla="*/ 0 w 208"/>
              <a:gd name="T41" fmla="*/ 761 h 921"/>
              <a:gd name="T42" fmla="*/ 0 w 208"/>
              <a:gd name="T43" fmla="*/ 761 h 921"/>
              <a:gd name="T44" fmla="*/ 0 w 208"/>
              <a:gd name="T45" fmla="*/ 761 h 921"/>
              <a:gd name="T46" fmla="*/ 0 w 208"/>
              <a:gd name="T47" fmla="*/ 593 h 921"/>
              <a:gd name="T48" fmla="*/ 0 w 208"/>
              <a:gd name="T49" fmla="*/ 593 h 921"/>
              <a:gd name="T50" fmla="*/ 0 w 208"/>
              <a:gd name="T51" fmla="*/ 593 h 921"/>
              <a:gd name="T52" fmla="*/ 16 w 208"/>
              <a:gd name="T53" fmla="*/ 425 h 921"/>
              <a:gd name="T54" fmla="*/ 16 w 208"/>
              <a:gd name="T55" fmla="*/ 425 h 921"/>
              <a:gd name="T56" fmla="*/ 16 w 208"/>
              <a:gd name="T57" fmla="*/ 425 h 921"/>
              <a:gd name="T58" fmla="*/ 56 w 208"/>
              <a:gd name="T59" fmla="*/ 272 h 921"/>
              <a:gd name="T60" fmla="*/ 56 w 208"/>
              <a:gd name="T61" fmla="*/ 272 h 921"/>
              <a:gd name="T62" fmla="*/ 56 w 208"/>
              <a:gd name="T63" fmla="*/ 272 h 921"/>
              <a:gd name="T64" fmla="*/ 112 w 208"/>
              <a:gd name="T65" fmla="*/ 128 h 921"/>
              <a:gd name="T66" fmla="*/ 112 w 208"/>
              <a:gd name="T67" fmla="*/ 128 h 921"/>
              <a:gd name="T68" fmla="*/ 112 w 208"/>
              <a:gd name="T69" fmla="*/ 128 h 921"/>
              <a:gd name="T70" fmla="*/ 192 w 208"/>
              <a:gd name="T71" fmla="*/ 0 h 921"/>
              <a:gd name="T72" fmla="*/ 208 w 208"/>
              <a:gd name="T73" fmla="*/ 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8" h="921">
                <a:moveTo>
                  <a:pt x="208" y="8"/>
                </a:moveTo>
                <a:lnTo>
                  <a:pt x="128" y="136"/>
                </a:lnTo>
                <a:lnTo>
                  <a:pt x="128" y="136"/>
                </a:lnTo>
                <a:lnTo>
                  <a:pt x="128" y="136"/>
                </a:lnTo>
                <a:lnTo>
                  <a:pt x="72" y="280"/>
                </a:lnTo>
                <a:lnTo>
                  <a:pt x="72" y="280"/>
                </a:lnTo>
                <a:lnTo>
                  <a:pt x="72" y="280"/>
                </a:lnTo>
                <a:lnTo>
                  <a:pt x="32" y="433"/>
                </a:lnTo>
                <a:lnTo>
                  <a:pt x="32" y="425"/>
                </a:lnTo>
                <a:lnTo>
                  <a:pt x="32" y="425"/>
                </a:lnTo>
                <a:lnTo>
                  <a:pt x="16" y="593"/>
                </a:lnTo>
                <a:lnTo>
                  <a:pt x="16" y="593"/>
                </a:lnTo>
                <a:lnTo>
                  <a:pt x="16" y="593"/>
                </a:lnTo>
                <a:lnTo>
                  <a:pt x="16" y="761"/>
                </a:lnTo>
                <a:lnTo>
                  <a:pt x="16" y="761"/>
                </a:lnTo>
                <a:lnTo>
                  <a:pt x="16" y="761"/>
                </a:lnTo>
                <a:lnTo>
                  <a:pt x="32" y="921"/>
                </a:lnTo>
                <a:lnTo>
                  <a:pt x="32" y="921"/>
                </a:lnTo>
                <a:lnTo>
                  <a:pt x="16" y="921"/>
                </a:lnTo>
                <a:lnTo>
                  <a:pt x="16" y="921"/>
                </a:lnTo>
                <a:lnTo>
                  <a:pt x="0" y="761"/>
                </a:lnTo>
                <a:lnTo>
                  <a:pt x="0" y="761"/>
                </a:lnTo>
                <a:lnTo>
                  <a:pt x="0" y="761"/>
                </a:lnTo>
                <a:lnTo>
                  <a:pt x="0" y="593"/>
                </a:lnTo>
                <a:lnTo>
                  <a:pt x="0" y="593"/>
                </a:lnTo>
                <a:lnTo>
                  <a:pt x="0" y="593"/>
                </a:lnTo>
                <a:lnTo>
                  <a:pt x="16" y="425"/>
                </a:lnTo>
                <a:lnTo>
                  <a:pt x="16" y="425"/>
                </a:lnTo>
                <a:lnTo>
                  <a:pt x="16" y="425"/>
                </a:lnTo>
                <a:lnTo>
                  <a:pt x="56" y="272"/>
                </a:lnTo>
                <a:lnTo>
                  <a:pt x="56" y="272"/>
                </a:lnTo>
                <a:lnTo>
                  <a:pt x="56" y="272"/>
                </a:lnTo>
                <a:lnTo>
                  <a:pt x="112" y="128"/>
                </a:lnTo>
                <a:lnTo>
                  <a:pt x="112" y="128"/>
                </a:lnTo>
                <a:lnTo>
                  <a:pt x="112" y="128"/>
                </a:lnTo>
                <a:lnTo>
                  <a:pt x="192" y="0"/>
                </a:lnTo>
                <a:lnTo>
                  <a:pt x="208" y="8"/>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3" name="Freeform 105">
            <a:extLst>
              <a:ext uri="{FF2B5EF4-FFF2-40B4-BE49-F238E27FC236}">
                <a16:creationId xmlns:a16="http://schemas.microsoft.com/office/drawing/2014/main" id="{87E7B8EE-5744-4079-8EFC-6CBED15AE34D}"/>
              </a:ext>
            </a:extLst>
          </p:cNvPr>
          <p:cNvSpPr>
            <a:spLocks/>
          </p:cNvSpPr>
          <p:nvPr/>
        </p:nvSpPr>
        <p:spPr bwMode="auto">
          <a:xfrm>
            <a:off x="5957888" y="5154613"/>
            <a:ext cx="76200" cy="254000"/>
          </a:xfrm>
          <a:custGeom>
            <a:avLst/>
            <a:gdLst>
              <a:gd name="T0" fmla="*/ 16 w 48"/>
              <a:gd name="T1" fmla="*/ 0 h 160"/>
              <a:gd name="T2" fmla="*/ 48 w 48"/>
              <a:gd name="T3" fmla="*/ 152 h 160"/>
              <a:gd name="T4" fmla="*/ 48 w 48"/>
              <a:gd name="T5" fmla="*/ 152 h 160"/>
              <a:gd name="T6" fmla="*/ 32 w 48"/>
              <a:gd name="T7" fmla="*/ 160 h 160"/>
              <a:gd name="T8" fmla="*/ 32 w 48"/>
              <a:gd name="T9" fmla="*/ 152 h 160"/>
              <a:gd name="T10" fmla="*/ 0 w 48"/>
              <a:gd name="T11" fmla="*/ 0 h 160"/>
              <a:gd name="T12" fmla="*/ 16 w 4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48" h="160">
                <a:moveTo>
                  <a:pt x="16" y="0"/>
                </a:moveTo>
                <a:lnTo>
                  <a:pt x="48" y="152"/>
                </a:lnTo>
                <a:lnTo>
                  <a:pt x="48" y="152"/>
                </a:lnTo>
                <a:lnTo>
                  <a:pt x="32" y="160"/>
                </a:lnTo>
                <a:lnTo>
                  <a:pt x="32" y="152"/>
                </a:lnTo>
                <a:lnTo>
                  <a:pt x="0" y="0"/>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4" name="Freeform 106">
            <a:extLst>
              <a:ext uri="{FF2B5EF4-FFF2-40B4-BE49-F238E27FC236}">
                <a16:creationId xmlns:a16="http://schemas.microsoft.com/office/drawing/2014/main" id="{A29062A5-ACB0-4C94-9538-A6CF2F8D6E5D}"/>
              </a:ext>
            </a:extLst>
          </p:cNvPr>
          <p:cNvSpPr>
            <a:spLocks/>
          </p:cNvSpPr>
          <p:nvPr/>
        </p:nvSpPr>
        <p:spPr bwMode="auto">
          <a:xfrm>
            <a:off x="6084888" y="5624513"/>
            <a:ext cx="25400" cy="25400"/>
          </a:xfrm>
          <a:custGeom>
            <a:avLst/>
            <a:gdLst>
              <a:gd name="T0" fmla="*/ 16 w 16"/>
              <a:gd name="T1" fmla="*/ 0 h 16"/>
              <a:gd name="T2" fmla="*/ 16 w 16"/>
              <a:gd name="T3" fmla="*/ 8 h 16"/>
              <a:gd name="T4" fmla="*/ 0 w 16"/>
              <a:gd name="T5" fmla="*/ 16 h 16"/>
              <a:gd name="T6" fmla="*/ 0 w 16"/>
              <a:gd name="T7" fmla="*/ 8 h 16"/>
              <a:gd name="T8" fmla="*/ 16 w 16"/>
              <a:gd name="T9" fmla="*/ 0 h 16"/>
            </a:gdLst>
            <a:ahLst/>
            <a:cxnLst>
              <a:cxn ang="0">
                <a:pos x="T0" y="T1"/>
              </a:cxn>
              <a:cxn ang="0">
                <a:pos x="T2" y="T3"/>
              </a:cxn>
              <a:cxn ang="0">
                <a:pos x="T4" y="T5"/>
              </a:cxn>
              <a:cxn ang="0">
                <a:pos x="T6" y="T7"/>
              </a:cxn>
              <a:cxn ang="0">
                <a:pos x="T8" y="T9"/>
              </a:cxn>
            </a:cxnLst>
            <a:rect l="0" t="0" r="r" b="b"/>
            <a:pathLst>
              <a:path w="16" h="16">
                <a:moveTo>
                  <a:pt x="16" y="0"/>
                </a:moveTo>
                <a:lnTo>
                  <a:pt x="16" y="8"/>
                </a:lnTo>
                <a:lnTo>
                  <a:pt x="0" y="16"/>
                </a:lnTo>
                <a:lnTo>
                  <a:pt x="0" y="8"/>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5" name="Freeform 107">
            <a:extLst>
              <a:ext uri="{FF2B5EF4-FFF2-40B4-BE49-F238E27FC236}">
                <a16:creationId xmlns:a16="http://schemas.microsoft.com/office/drawing/2014/main" id="{72C0214C-AE1C-49CB-BDCA-35CAB04F70E6}"/>
              </a:ext>
            </a:extLst>
          </p:cNvPr>
          <p:cNvSpPr>
            <a:spLocks/>
          </p:cNvSpPr>
          <p:nvPr/>
        </p:nvSpPr>
        <p:spPr bwMode="auto">
          <a:xfrm>
            <a:off x="6008688" y="5395913"/>
            <a:ext cx="101600" cy="241300"/>
          </a:xfrm>
          <a:custGeom>
            <a:avLst/>
            <a:gdLst>
              <a:gd name="T0" fmla="*/ 16 w 64"/>
              <a:gd name="T1" fmla="*/ 0 h 152"/>
              <a:gd name="T2" fmla="*/ 0 w 64"/>
              <a:gd name="T3" fmla="*/ 8 h 152"/>
              <a:gd name="T4" fmla="*/ 48 w 64"/>
              <a:gd name="T5" fmla="*/ 152 h 152"/>
              <a:gd name="T6" fmla="*/ 64 w 64"/>
              <a:gd name="T7" fmla="*/ 144 h 152"/>
              <a:gd name="T8" fmla="*/ 16 w 64"/>
              <a:gd name="T9" fmla="*/ 0 h 152"/>
            </a:gdLst>
            <a:ahLst/>
            <a:cxnLst>
              <a:cxn ang="0">
                <a:pos x="T0" y="T1"/>
              </a:cxn>
              <a:cxn ang="0">
                <a:pos x="T2" y="T3"/>
              </a:cxn>
              <a:cxn ang="0">
                <a:pos x="T4" y="T5"/>
              </a:cxn>
              <a:cxn ang="0">
                <a:pos x="T6" y="T7"/>
              </a:cxn>
              <a:cxn ang="0">
                <a:pos x="T8" y="T9"/>
              </a:cxn>
            </a:cxnLst>
            <a:rect l="0" t="0" r="r" b="b"/>
            <a:pathLst>
              <a:path w="64" h="152">
                <a:moveTo>
                  <a:pt x="16" y="0"/>
                </a:moveTo>
                <a:lnTo>
                  <a:pt x="0" y="8"/>
                </a:lnTo>
                <a:lnTo>
                  <a:pt x="48" y="152"/>
                </a:lnTo>
                <a:lnTo>
                  <a:pt x="64" y="144"/>
                </a:lnTo>
                <a:lnTo>
                  <a:pt x="16"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6" name="Freeform 108">
            <a:extLst>
              <a:ext uri="{FF2B5EF4-FFF2-40B4-BE49-F238E27FC236}">
                <a16:creationId xmlns:a16="http://schemas.microsoft.com/office/drawing/2014/main" id="{13304C6D-4849-4E94-9771-61B4EB5ABA57}"/>
              </a:ext>
            </a:extLst>
          </p:cNvPr>
          <p:cNvSpPr>
            <a:spLocks/>
          </p:cNvSpPr>
          <p:nvPr/>
        </p:nvSpPr>
        <p:spPr bwMode="auto">
          <a:xfrm>
            <a:off x="5868988" y="2587625"/>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7" name="Freeform 109">
            <a:extLst>
              <a:ext uri="{FF2B5EF4-FFF2-40B4-BE49-F238E27FC236}">
                <a16:creationId xmlns:a16="http://schemas.microsoft.com/office/drawing/2014/main" id="{EEE28027-5D8C-4873-B1CD-8EA0D9A6F990}"/>
              </a:ext>
            </a:extLst>
          </p:cNvPr>
          <p:cNvSpPr>
            <a:spLocks/>
          </p:cNvSpPr>
          <p:nvPr/>
        </p:nvSpPr>
        <p:spPr bwMode="auto">
          <a:xfrm>
            <a:off x="5856288" y="2573338"/>
            <a:ext cx="762000" cy="471487"/>
          </a:xfrm>
          <a:custGeom>
            <a:avLst/>
            <a:gdLst>
              <a:gd name="T0" fmla="*/ 440 w 480"/>
              <a:gd name="T1" fmla="*/ 105 h 297"/>
              <a:gd name="T2" fmla="*/ 448 w 480"/>
              <a:gd name="T3" fmla="*/ 105 h 297"/>
              <a:gd name="T4" fmla="*/ 400 w 480"/>
              <a:gd name="T5" fmla="*/ 57 h 297"/>
              <a:gd name="T6" fmla="*/ 328 w 480"/>
              <a:gd name="T7" fmla="*/ 25 h 297"/>
              <a:gd name="T8" fmla="*/ 328 w 480"/>
              <a:gd name="T9" fmla="*/ 25 h 297"/>
              <a:gd name="T10" fmla="*/ 240 w 480"/>
              <a:gd name="T11" fmla="*/ 17 h 297"/>
              <a:gd name="T12" fmla="*/ 152 w 480"/>
              <a:gd name="T13" fmla="*/ 25 h 297"/>
              <a:gd name="T14" fmla="*/ 160 w 480"/>
              <a:gd name="T15" fmla="*/ 25 h 297"/>
              <a:gd name="T16" fmla="*/ 80 w 480"/>
              <a:gd name="T17" fmla="*/ 57 h 297"/>
              <a:gd name="T18" fmla="*/ 32 w 480"/>
              <a:gd name="T19" fmla="*/ 105 h 297"/>
              <a:gd name="T20" fmla="*/ 32 w 480"/>
              <a:gd name="T21" fmla="*/ 105 h 297"/>
              <a:gd name="T22" fmla="*/ 16 w 480"/>
              <a:gd name="T23" fmla="*/ 145 h 297"/>
              <a:gd name="T24" fmla="*/ 32 w 480"/>
              <a:gd name="T25" fmla="*/ 201 h 297"/>
              <a:gd name="T26" fmla="*/ 32 w 480"/>
              <a:gd name="T27" fmla="*/ 201 h 297"/>
              <a:gd name="T28" fmla="*/ 80 w 480"/>
              <a:gd name="T29" fmla="*/ 241 h 297"/>
              <a:gd name="T30" fmla="*/ 160 w 480"/>
              <a:gd name="T31" fmla="*/ 265 h 297"/>
              <a:gd name="T32" fmla="*/ 152 w 480"/>
              <a:gd name="T33" fmla="*/ 265 h 297"/>
              <a:gd name="T34" fmla="*/ 240 w 480"/>
              <a:gd name="T35" fmla="*/ 281 h 297"/>
              <a:gd name="T36" fmla="*/ 328 w 480"/>
              <a:gd name="T37" fmla="*/ 265 h 297"/>
              <a:gd name="T38" fmla="*/ 328 w 480"/>
              <a:gd name="T39" fmla="*/ 265 h 297"/>
              <a:gd name="T40" fmla="*/ 400 w 480"/>
              <a:gd name="T41" fmla="*/ 249 h 297"/>
              <a:gd name="T42" fmla="*/ 448 w 480"/>
              <a:gd name="T43" fmla="*/ 201 h 297"/>
              <a:gd name="T44" fmla="*/ 440 w 480"/>
              <a:gd name="T45" fmla="*/ 201 h 297"/>
              <a:gd name="T46" fmla="*/ 464 w 480"/>
              <a:gd name="T47" fmla="*/ 145 h 297"/>
              <a:gd name="T48" fmla="*/ 480 w 480"/>
              <a:gd name="T49" fmla="*/ 153 h 297"/>
              <a:gd name="T50" fmla="*/ 456 w 480"/>
              <a:gd name="T51" fmla="*/ 209 h 297"/>
              <a:gd name="T52" fmla="*/ 408 w 480"/>
              <a:gd name="T53" fmla="*/ 257 h 297"/>
              <a:gd name="T54" fmla="*/ 408 w 480"/>
              <a:gd name="T55" fmla="*/ 257 h 297"/>
              <a:gd name="T56" fmla="*/ 336 w 480"/>
              <a:gd name="T57" fmla="*/ 281 h 297"/>
              <a:gd name="T58" fmla="*/ 240 w 480"/>
              <a:gd name="T59" fmla="*/ 297 h 297"/>
              <a:gd name="T60" fmla="*/ 240 w 480"/>
              <a:gd name="T61" fmla="*/ 297 h 297"/>
              <a:gd name="T62" fmla="*/ 152 w 480"/>
              <a:gd name="T63" fmla="*/ 281 h 297"/>
              <a:gd name="T64" fmla="*/ 72 w 480"/>
              <a:gd name="T65" fmla="*/ 257 h 297"/>
              <a:gd name="T66" fmla="*/ 72 w 480"/>
              <a:gd name="T67" fmla="*/ 257 h 297"/>
              <a:gd name="T68" fmla="*/ 24 w 480"/>
              <a:gd name="T69" fmla="*/ 209 h 297"/>
              <a:gd name="T70" fmla="*/ 0 w 480"/>
              <a:gd name="T71" fmla="*/ 153 h 297"/>
              <a:gd name="T72" fmla="*/ 0 w 480"/>
              <a:gd name="T73" fmla="*/ 145 h 297"/>
              <a:gd name="T74" fmla="*/ 16 w 480"/>
              <a:gd name="T75" fmla="*/ 97 h 297"/>
              <a:gd name="T76" fmla="*/ 72 w 480"/>
              <a:gd name="T77" fmla="*/ 49 h 297"/>
              <a:gd name="T78" fmla="*/ 72 w 480"/>
              <a:gd name="T79" fmla="*/ 41 h 297"/>
              <a:gd name="T80" fmla="*/ 152 w 480"/>
              <a:gd name="T81" fmla="*/ 9 h 297"/>
              <a:gd name="T82" fmla="*/ 240 w 480"/>
              <a:gd name="T83" fmla="*/ 0 h 297"/>
              <a:gd name="T84" fmla="*/ 240 w 480"/>
              <a:gd name="T85" fmla="*/ 0 h 297"/>
              <a:gd name="T86" fmla="*/ 328 w 480"/>
              <a:gd name="T87" fmla="*/ 9 h 297"/>
              <a:gd name="T88" fmla="*/ 408 w 480"/>
              <a:gd name="T89" fmla="*/ 41 h 297"/>
              <a:gd name="T90" fmla="*/ 408 w 480"/>
              <a:gd name="T91" fmla="*/ 49 h 297"/>
              <a:gd name="T92" fmla="*/ 456 w 480"/>
              <a:gd name="T93" fmla="*/ 97 h 297"/>
              <a:gd name="T94" fmla="*/ 480 w 480"/>
              <a:gd name="T95" fmla="*/ 14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7">
                <a:moveTo>
                  <a:pt x="464" y="153"/>
                </a:moveTo>
                <a:lnTo>
                  <a:pt x="440" y="105"/>
                </a:lnTo>
                <a:lnTo>
                  <a:pt x="448" y="105"/>
                </a:lnTo>
                <a:lnTo>
                  <a:pt x="448" y="105"/>
                </a:lnTo>
                <a:lnTo>
                  <a:pt x="400" y="57"/>
                </a:lnTo>
                <a:lnTo>
                  <a:pt x="400" y="57"/>
                </a:lnTo>
                <a:lnTo>
                  <a:pt x="400" y="57"/>
                </a:lnTo>
                <a:lnTo>
                  <a:pt x="328" y="25"/>
                </a:lnTo>
                <a:lnTo>
                  <a:pt x="328" y="25"/>
                </a:lnTo>
                <a:lnTo>
                  <a:pt x="328" y="25"/>
                </a:lnTo>
                <a:lnTo>
                  <a:pt x="240" y="17"/>
                </a:lnTo>
                <a:lnTo>
                  <a:pt x="240" y="17"/>
                </a:lnTo>
                <a:lnTo>
                  <a:pt x="240" y="17"/>
                </a:lnTo>
                <a:lnTo>
                  <a:pt x="152" y="25"/>
                </a:lnTo>
                <a:lnTo>
                  <a:pt x="160" y="25"/>
                </a:lnTo>
                <a:lnTo>
                  <a:pt x="160" y="25"/>
                </a:lnTo>
                <a:lnTo>
                  <a:pt x="80" y="57"/>
                </a:lnTo>
                <a:lnTo>
                  <a:pt x="80" y="57"/>
                </a:lnTo>
                <a:lnTo>
                  <a:pt x="80" y="57"/>
                </a:lnTo>
                <a:lnTo>
                  <a:pt x="32" y="105"/>
                </a:lnTo>
                <a:lnTo>
                  <a:pt x="32" y="105"/>
                </a:lnTo>
                <a:lnTo>
                  <a:pt x="32" y="105"/>
                </a:lnTo>
                <a:lnTo>
                  <a:pt x="16" y="153"/>
                </a:lnTo>
                <a:lnTo>
                  <a:pt x="16" y="145"/>
                </a:lnTo>
                <a:lnTo>
                  <a:pt x="16" y="145"/>
                </a:lnTo>
                <a:lnTo>
                  <a:pt x="32" y="201"/>
                </a:lnTo>
                <a:lnTo>
                  <a:pt x="32" y="201"/>
                </a:lnTo>
                <a:lnTo>
                  <a:pt x="32" y="201"/>
                </a:lnTo>
                <a:lnTo>
                  <a:pt x="80" y="249"/>
                </a:lnTo>
                <a:lnTo>
                  <a:pt x="80" y="241"/>
                </a:lnTo>
                <a:lnTo>
                  <a:pt x="80" y="241"/>
                </a:lnTo>
                <a:lnTo>
                  <a:pt x="160" y="265"/>
                </a:lnTo>
                <a:lnTo>
                  <a:pt x="152" y="265"/>
                </a:lnTo>
                <a:lnTo>
                  <a:pt x="152" y="265"/>
                </a:lnTo>
                <a:lnTo>
                  <a:pt x="240" y="281"/>
                </a:lnTo>
                <a:lnTo>
                  <a:pt x="240" y="281"/>
                </a:lnTo>
                <a:lnTo>
                  <a:pt x="240" y="281"/>
                </a:lnTo>
                <a:lnTo>
                  <a:pt x="328" y="265"/>
                </a:lnTo>
                <a:lnTo>
                  <a:pt x="328" y="265"/>
                </a:lnTo>
                <a:lnTo>
                  <a:pt x="328" y="265"/>
                </a:lnTo>
                <a:lnTo>
                  <a:pt x="400" y="241"/>
                </a:lnTo>
                <a:lnTo>
                  <a:pt x="400" y="249"/>
                </a:lnTo>
                <a:lnTo>
                  <a:pt x="400" y="249"/>
                </a:lnTo>
                <a:lnTo>
                  <a:pt x="448" y="201"/>
                </a:lnTo>
                <a:lnTo>
                  <a:pt x="440" y="201"/>
                </a:lnTo>
                <a:lnTo>
                  <a:pt x="440" y="201"/>
                </a:lnTo>
                <a:lnTo>
                  <a:pt x="464" y="145"/>
                </a:lnTo>
                <a:lnTo>
                  <a:pt x="464" y="145"/>
                </a:lnTo>
                <a:lnTo>
                  <a:pt x="480" y="153"/>
                </a:lnTo>
                <a:lnTo>
                  <a:pt x="480" y="153"/>
                </a:lnTo>
                <a:lnTo>
                  <a:pt x="456" y="209"/>
                </a:lnTo>
                <a:lnTo>
                  <a:pt x="456" y="209"/>
                </a:lnTo>
                <a:lnTo>
                  <a:pt x="456" y="209"/>
                </a:lnTo>
                <a:lnTo>
                  <a:pt x="408" y="257"/>
                </a:lnTo>
                <a:lnTo>
                  <a:pt x="408" y="257"/>
                </a:lnTo>
                <a:lnTo>
                  <a:pt x="408" y="257"/>
                </a:lnTo>
                <a:lnTo>
                  <a:pt x="336" y="281"/>
                </a:lnTo>
                <a:lnTo>
                  <a:pt x="336" y="281"/>
                </a:lnTo>
                <a:lnTo>
                  <a:pt x="328" y="281"/>
                </a:lnTo>
                <a:lnTo>
                  <a:pt x="240" y="297"/>
                </a:lnTo>
                <a:lnTo>
                  <a:pt x="240" y="297"/>
                </a:lnTo>
                <a:lnTo>
                  <a:pt x="240" y="297"/>
                </a:lnTo>
                <a:lnTo>
                  <a:pt x="152" y="281"/>
                </a:lnTo>
                <a:lnTo>
                  <a:pt x="152" y="281"/>
                </a:lnTo>
                <a:lnTo>
                  <a:pt x="152" y="281"/>
                </a:lnTo>
                <a:lnTo>
                  <a:pt x="72" y="257"/>
                </a:lnTo>
                <a:lnTo>
                  <a:pt x="72" y="257"/>
                </a:lnTo>
                <a:lnTo>
                  <a:pt x="72" y="257"/>
                </a:lnTo>
                <a:lnTo>
                  <a:pt x="24" y="209"/>
                </a:lnTo>
                <a:lnTo>
                  <a:pt x="24" y="209"/>
                </a:lnTo>
                <a:lnTo>
                  <a:pt x="16" y="209"/>
                </a:lnTo>
                <a:lnTo>
                  <a:pt x="0" y="153"/>
                </a:lnTo>
                <a:lnTo>
                  <a:pt x="0" y="153"/>
                </a:lnTo>
                <a:lnTo>
                  <a:pt x="0" y="145"/>
                </a:lnTo>
                <a:lnTo>
                  <a:pt x="16" y="97"/>
                </a:lnTo>
                <a:lnTo>
                  <a:pt x="16" y="97"/>
                </a:lnTo>
                <a:lnTo>
                  <a:pt x="24" y="97"/>
                </a:lnTo>
                <a:lnTo>
                  <a:pt x="72" y="49"/>
                </a:lnTo>
                <a:lnTo>
                  <a:pt x="72" y="49"/>
                </a:lnTo>
                <a:lnTo>
                  <a:pt x="72" y="41"/>
                </a:lnTo>
                <a:lnTo>
                  <a:pt x="152" y="9"/>
                </a:lnTo>
                <a:lnTo>
                  <a:pt x="152" y="9"/>
                </a:lnTo>
                <a:lnTo>
                  <a:pt x="152" y="9"/>
                </a:lnTo>
                <a:lnTo>
                  <a:pt x="240" y="0"/>
                </a:lnTo>
                <a:lnTo>
                  <a:pt x="240" y="0"/>
                </a:lnTo>
                <a:lnTo>
                  <a:pt x="240" y="0"/>
                </a:lnTo>
                <a:lnTo>
                  <a:pt x="328" y="9"/>
                </a:lnTo>
                <a:lnTo>
                  <a:pt x="328" y="9"/>
                </a:lnTo>
                <a:lnTo>
                  <a:pt x="336" y="9"/>
                </a:lnTo>
                <a:lnTo>
                  <a:pt x="408" y="41"/>
                </a:lnTo>
                <a:lnTo>
                  <a:pt x="408" y="41"/>
                </a:lnTo>
                <a:lnTo>
                  <a:pt x="408" y="49"/>
                </a:lnTo>
                <a:lnTo>
                  <a:pt x="456" y="97"/>
                </a:lnTo>
                <a:lnTo>
                  <a:pt x="456" y="97"/>
                </a:lnTo>
                <a:lnTo>
                  <a:pt x="456" y="97"/>
                </a:lnTo>
                <a:lnTo>
                  <a:pt x="480" y="145"/>
                </a:lnTo>
                <a:lnTo>
                  <a:pt x="464" y="153"/>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8" name="Freeform 110">
            <a:extLst>
              <a:ext uri="{FF2B5EF4-FFF2-40B4-BE49-F238E27FC236}">
                <a16:creationId xmlns:a16="http://schemas.microsoft.com/office/drawing/2014/main" id="{9BE79721-04A4-49AB-9632-B65E5C06D42A}"/>
              </a:ext>
            </a:extLst>
          </p:cNvPr>
          <p:cNvSpPr>
            <a:spLocks/>
          </p:cNvSpPr>
          <p:nvPr/>
        </p:nvSpPr>
        <p:spPr bwMode="auto">
          <a:xfrm>
            <a:off x="6592888" y="2803525"/>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799" name="Rectangle 111">
            <a:extLst>
              <a:ext uri="{FF2B5EF4-FFF2-40B4-BE49-F238E27FC236}">
                <a16:creationId xmlns:a16="http://schemas.microsoft.com/office/drawing/2014/main" id="{9EA04348-36D1-42F5-B4CE-26F1DDF78A9C}"/>
              </a:ext>
            </a:extLst>
          </p:cNvPr>
          <p:cNvSpPr>
            <a:spLocks noChangeArrowheads="1"/>
          </p:cNvSpPr>
          <p:nvPr/>
        </p:nvSpPr>
        <p:spPr bwMode="auto">
          <a:xfrm>
            <a:off x="5983288" y="26765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JFK</a:t>
            </a:r>
            <a:endParaRPr lang="en-US" altLang="en-US"/>
          </a:p>
        </p:txBody>
      </p:sp>
      <p:sp>
        <p:nvSpPr>
          <p:cNvPr id="242800" name="Freeform 112">
            <a:extLst>
              <a:ext uri="{FF2B5EF4-FFF2-40B4-BE49-F238E27FC236}">
                <a16:creationId xmlns:a16="http://schemas.microsoft.com/office/drawing/2014/main" id="{6DBB1C25-002B-4BB4-BCB6-E6986A711156}"/>
              </a:ext>
            </a:extLst>
          </p:cNvPr>
          <p:cNvSpPr>
            <a:spLocks/>
          </p:cNvSpPr>
          <p:nvPr/>
        </p:nvSpPr>
        <p:spPr bwMode="auto">
          <a:xfrm>
            <a:off x="6592888" y="1100138"/>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1" name="Freeform 113">
            <a:extLst>
              <a:ext uri="{FF2B5EF4-FFF2-40B4-BE49-F238E27FC236}">
                <a16:creationId xmlns:a16="http://schemas.microsoft.com/office/drawing/2014/main" id="{9BDAC3CC-2277-4707-968A-58055197AE66}"/>
              </a:ext>
            </a:extLst>
          </p:cNvPr>
          <p:cNvSpPr>
            <a:spLocks/>
          </p:cNvSpPr>
          <p:nvPr/>
        </p:nvSpPr>
        <p:spPr bwMode="auto">
          <a:xfrm>
            <a:off x="6580188" y="1087438"/>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2" name="Freeform 114">
            <a:extLst>
              <a:ext uri="{FF2B5EF4-FFF2-40B4-BE49-F238E27FC236}">
                <a16:creationId xmlns:a16="http://schemas.microsoft.com/office/drawing/2014/main" id="{FA571D05-A0B2-47A5-B19A-77F963F5BC9C}"/>
              </a:ext>
            </a:extLst>
          </p:cNvPr>
          <p:cNvSpPr>
            <a:spLocks/>
          </p:cNvSpPr>
          <p:nvPr/>
        </p:nvSpPr>
        <p:spPr bwMode="auto">
          <a:xfrm>
            <a:off x="7316788" y="1316038"/>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3" name="Rectangle 115">
            <a:extLst>
              <a:ext uri="{FF2B5EF4-FFF2-40B4-BE49-F238E27FC236}">
                <a16:creationId xmlns:a16="http://schemas.microsoft.com/office/drawing/2014/main" id="{C620E366-457E-45F3-84DC-9AF614F679D2}"/>
              </a:ext>
            </a:extLst>
          </p:cNvPr>
          <p:cNvSpPr>
            <a:spLocks noChangeArrowheads="1"/>
          </p:cNvSpPr>
          <p:nvPr/>
        </p:nvSpPr>
        <p:spPr bwMode="auto">
          <a:xfrm>
            <a:off x="6694488" y="1189038"/>
            <a:ext cx="609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BOS</a:t>
            </a:r>
            <a:endParaRPr lang="en-US" altLang="en-US"/>
          </a:p>
        </p:txBody>
      </p:sp>
      <p:sp>
        <p:nvSpPr>
          <p:cNvPr id="242804" name="Freeform 116">
            <a:extLst>
              <a:ext uri="{FF2B5EF4-FFF2-40B4-BE49-F238E27FC236}">
                <a16:creationId xmlns:a16="http://schemas.microsoft.com/office/drawing/2014/main" id="{134652F3-15C3-4811-AFE5-5804660F70C9}"/>
              </a:ext>
            </a:extLst>
          </p:cNvPr>
          <p:cNvSpPr>
            <a:spLocks/>
          </p:cNvSpPr>
          <p:nvPr/>
        </p:nvSpPr>
        <p:spPr bwMode="auto">
          <a:xfrm>
            <a:off x="5729288" y="5408613"/>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5" name="Freeform 117">
            <a:extLst>
              <a:ext uri="{FF2B5EF4-FFF2-40B4-BE49-F238E27FC236}">
                <a16:creationId xmlns:a16="http://schemas.microsoft.com/office/drawing/2014/main" id="{C52514AB-3957-4D2D-A90F-77C269DFE909}"/>
              </a:ext>
            </a:extLst>
          </p:cNvPr>
          <p:cNvSpPr>
            <a:spLocks/>
          </p:cNvSpPr>
          <p:nvPr/>
        </p:nvSpPr>
        <p:spPr bwMode="auto">
          <a:xfrm>
            <a:off x="5716588" y="5395913"/>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6" name="Freeform 118">
            <a:extLst>
              <a:ext uri="{FF2B5EF4-FFF2-40B4-BE49-F238E27FC236}">
                <a16:creationId xmlns:a16="http://schemas.microsoft.com/office/drawing/2014/main" id="{7D1E798C-13F2-4BC2-9ED6-2FF43C7F7028}"/>
              </a:ext>
            </a:extLst>
          </p:cNvPr>
          <p:cNvSpPr>
            <a:spLocks/>
          </p:cNvSpPr>
          <p:nvPr/>
        </p:nvSpPr>
        <p:spPr bwMode="auto">
          <a:xfrm>
            <a:off x="6453188" y="5624513"/>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7" name="Rectangle 119">
            <a:extLst>
              <a:ext uri="{FF2B5EF4-FFF2-40B4-BE49-F238E27FC236}">
                <a16:creationId xmlns:a16="http://schemas.microsoft.com/office/drawing/2014/main" id="{A8A27600-6141-4A07-A987-1FEB7F98BF6B}"/>
              </a:ext>
            </a:extLst>
          </p:cNvPr>
          <p:cNvSpPr>
            <a:spLocks noChangeArrowheads="1"/>
          </p:cNvSpPr>
          <p:nvPr/>
        </p:nvSpPr>
        <p:spPr bwMode="auto">
          <a:xfrm>
            <a:off x="5843588" y="5497513"/>
            <a:ext cx="596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MIA</a:t>
            </a:r>
            <a:endParaRPr lang="en-US" altLang="en-US"/>
          </a:p>
        </p:txBody>
      </p:sp>
      <p:sp>
        <p:nvSpPr>
          <p:cNvPr id="242808" name="Freeform 120">
            <a:extLst>
              <a:ext uri="{FF2B5EF4-FFF2-40B4-BE49-F238E27FC236}">
                <a16:creationId xmlns:a16="http://schemas.microsoft.com/office/drawing/2014/main" id="{90EAEA6E-2B87-4A7B-9C68-7DA12D56BD33}"/>
              </a:ext>
            </a:extLst>
          </p:cNvPr>
          <p:cNvSpPr>
            <a:spLocks/>
          </p:cNvSpPr>
          <p:nvPr/>
        </p:nvSpPr>
        <p:spPr bwMode="auto">
          <a:xfrm>
            <a:off x="3987800" y="2078038"/>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09" name="Freeform 121">
            <a:extLst>
              <a:ext uri="{FF2B5EF4-FFF2-40B4-BE49-F238E27FC236}">
                <a16:creationId xmlns:a16="http://schemas.microsoft.com/office/drawing/2014/main" id="{1150A4EE-B8E9-410B-802D-59252029E169}"/>
              </a:ext>
            </a:extLst>
          </p:cNvPr>
          <p:cNvSpPr>
            <a:spLocks/>
          </p:cNvSpPr>
          <p:nvPr/>
        </p:nvSpPr>
        <p:spPr bwMode="auto">
          <a:xfrm>
            <a:off x="3975100" y="2065338"/>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0" name="Freeform 122">
            <a:extLst>
              <a:ext uri="{FF2B5EF4-FFF2-40B4-BE49-F238E27FC236}">
                <a16:creationId xmlns:a16="http://schemas.microsoft.com/office/drawing/2014/main" id="{D2865964-6CD5-4C44-A41C-49B928C08346}"/>
              </a:ext>
            </a:extLst>
          </p:cNvPr>
          <p:cNvSpPr>
            <a:spLocks/>
          </p:cNvSpPr>
          <p:nvPr/>
        </p:nvSpPr>
        <p:spPr bwMode="auto">
          <a:xfrm>
            <a:off x="4711700" y="2293938"/>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1" name="Rectangle 123">
            <a:extLst>
              <a:ext uri="{FF2B5EF4-FFF2-40B4-BE49-F238E27FC236}">
                <a16:creationId xmlns:a16="http://schemas.microsoft.com/office/drawing/2014/main" id="{52B48A2E-0DFF-4652-A412-6B6D1251B9FD}"/>
              </a:ext>
            </a:extLst>
          </p:cNvPr>
          <p:cNvSpPr>
            <a:spLocks noChangeArrowheads="1"/>
          </p:cNvSpPr>
          <p:nvPr/>
        </p:nvSpPr>
        <p:spPr bwMode="auto">
          <a:xfrm>
            <a:off x="4076700" y="2166938"/>
            <a:ext cx="6477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ORD</a:t>
            </a:r>
            <a:endParaRPr lang="en-US" altLang="en-US"/>
          </a:p>
        </p:txBody>
      </p:sp>
      <p:sp>
        <p:nvSpPr>
          <p:cNvPr id="242812" name="Freeform 124">
            <a:extLst>
              <a:ext uri="{FF2B5EF4-FFF2-40B4-BE49-F238E27FC236}">
                <a16:creationId xmlns:a16="http://schemas.microsoft.com/office/drawing/2014/main" id="{1E3B788E-6393-4711-B08E-BB46E643754E}"/>
              </a:ext>
            </a:extLst>
          </p:cNvPr>
          <p:cNvSpPr>
            <a:spLocks/>
          </p:cNvSpPr>
          <p:nvPr/>
        </p:nvSpPr>
        <p:spPr bwMode="auto">
          <a:xfrm>
            <a:off x="873125" y="4659313"/>
            <a:ext cx="738188" cy="444500"/>
          </a:xfrm>
          <a:custGeom>
            <a:avLst/>
            <a:gdLst>
              <a:gd name="T0" fmla="*/ 465 w 465"/>
              <a:gd name="T1" fmla="*/ 136 h 280"/>
              <a:gd name="T2" fmla="*/ 441 w 465"/>
              <a:gd name="T3" fmla="*/ 88 h 280"/>
              <a:gd name="T4" fmla="*/ 392 w 465"/>
              <a:gd name="T5" fmla="*/ 40 h 280"/>
              <a:gd name="T6" fmla="*/ 320 w 465"/>
              <a:gd name="T7" fmla="*/ 8 h 280"/>
              <a:gd name="T8" fmla="*/ 232 w 465"/>
              <a:gd name="T9" fmla="*/ 0 h 280"/>
              <a:gd name="T10" fmla="*/ 144 w 465"/>
              <a:gd name="T11" fmla="*/ 8 h 280"/>
              <a:gd name="T12" fmla="*/ 64 w 465"/>
              <a:gd name="T13" fmla="*/ 40 h 280"/>
              <a:gd name="T14" fmla="*/ 16 w 465"/>
              <a:gd name="T15" fmla="*/ 88 h 280"/>
              <a:gd name="T16" fmla="*/ 0 w 465"/>
              <a:gd name="T17" fmla="*/ 136 h 280"/>
              <a:gd name="T18" fmla="*/ 16 w 465"/>
              <a:gd name="T19" fmla="*/ 192 h 280"/>
              <a:gd name="T20" fmla="*/ 64 w 465"/>
              <a:gd name="T21" fmla="*/ 240 h 280"/>
              <a:gd name="T22" fmla="*/ 144 w 465"/>
              <a:gd name="T23" fmla="*/ 264 h 280"/>
              <a:gd name="T24" fmla="*/ 232 w 465"/>
              <a:gd name="T25" fmla="*/ 280 h 280"/>
              <a:gd name="T26" fmla="*/ 320 w 465"/>
              <a:gd name="T27" fmla="*/ 264 h 280"/>
              <a:gd name="T28" fmla="*/ 392 w 465"/>
              <a:gd name="T29" fmla="*/ 240 h 280"/>
              <a:gd name="T30" fmla="*/ 441 w 465"/>
              <a:gd name="T31" fmla="*/ 192 h 280"/>
              <a:gd name="T32" fmla="*/ 465 w 465"/>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280">
                <a:moveTo>
                  <a:pt x="465" y="136"/>
                </a:moveTo>
                <a:lnTo>
                  <a:pt x="441"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1" y="192"/>
                </a:lnTo>
                <a:lnTo>
                  <a:pt x="465"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3" name="Freeform 125">
            <a:extLst>
              <a:ext uri="{FF2B5EF4-FFF2-40B4-BE49-F238E27FC236}">
                <a16:creationId xmlns:a16="http://schemas.microsoft.com/office/drawing/2014/main" id="{BDC888E0-7712-4BA0-9AE0-FEC0530ECE9B}"/>
              </a:ext>
            </a:extLst>
          </p:cNvPr>
          <p:cNvSpPr>
            <a:spLocks/>
          </p:cNvSpPr>
          <p:nvPr/>
        </p:nvSpPr>
        <p:spPr bwMode="auto">
          <a:xfrm>
            <a:off x="860425" y="4646613"/>
            <a:ext cx="763588" cy="469900"/>
          </a:xfrm>
          <a:custGeom>
            <a:avLst/>
            <a:gdLst>
              <a:gd name="T0" fmla="*/ 440 w 481"/>
              <a:gd name="T1" fmla="*/ 104 h 296"/>
              <a:gd name="T2" fmla="*/ 449 w 481"/>
              <a:gd name="T3" fmla="*/ 104 h 296"/>
              <a:gd name="T4" fmla="*/ 400 w 481"/>
              <a:gd name="T5" fmla="*/ 56 h 296"/>
              <a:gd name="T6" fmla="*/ 328 w 481"/>
              <a:gd name="T7" fmla="*/ 24 h 296"/>
              <a:gd name="T8" fmla="*/ 328 w 481"/>
              <a:gd name="T9" fmla="*/ 24 h 296"/>
              <a:gd name="T10" fmla="*/ 240 w 481"/>
              <a:gd name="T11" fmla="*/ 16 h 296"/>
              <a:gd name="T12" fmla="*/ 152 w 481"/>
              <a:gd name="T13" fmla="*/ 24 h 296"/>
              <a:gd name="T14" fmla="*/ 160 w 481"/>
              <a:gd name="T15" fmla="*/ 24 h 296"/>
              <a:gd name="T16" fmla="*/ 80 w 481"/>
              <a:gd name="T17" fmla="*/ 56 h 296"/>
              <a:gd name="T18" fmla="*/ 32 w 481"/>
              <a:gd name="T19" fmla="*/ 104 h 296"/>
              <a:gd name="T20" fmla="*/ 32 w 481"/>
              <a:gd name="T21" fmla="*/ 104 h 296"/>
              <a:gd name="T22" fmla="*/ 16 w 481"/>
              <a:gd name="T23" fmla="*/ 144 h 296"/>
              <a:gd name="T24" fmla="*/ 32 w 481"/>
              <a:gd name="T25" fmla="*/ 200 h 296"/>
              <a:gd name="T26" fmla="*/ 32 w 481"/>
              <a:gd name="T27" fmla="*/ 200 h 296"/>
              <a:gd name="T28" fmla="*/ 80 w 481"/>
              <a:gd name="T29" fmla="*/ 240 h 296"/>
              <a:gd name="T30" fmla="*/ 160 w 481"/>
              <a:gd name="T31" fmla="*/ 264 h 296"/>
              <a:gd name="T32" fmla="*/ 152 w 481"/>
              <a:gd name="T33" fmla="*/ 264 h 296"/>
              <a:gd name="T34" fmla="*/ 240 w 481"/>
              <a:gd name="T35" fmla="*/ 280 h 296"/>
              <a:gd name="T36" fmla="*/ 328 w 481"/>
              <a:gd name="T37" fmla="*/ 264 h 296"/>
              <a:gd name="T38" fmla="*/ 328 w 481"/>
              <a:gd name="T39" fmla="*/ 264 h 296"/>
              <a:gd name="T40" fmla="*/ 400 w 481"/>
              <a:gd name="T41" fmla="*/ 248 h 296"/>
              <a:gd name="T42" fmla="*/ 449 w 481"/>
              <a:gd name="T43" fmla="*/ 200 h 296"/>
              <a:gd name="T44" fmla="*/ 440 w 481"/>
              <a:gd name="T45" fmla="*/ 200 h 296"/>
              <a:gd name="T46" fmla="*/ 465 w 481"/>
              <a:gd name="T47" fmla="*/ 144 h 296"/>
              <a:gd name="T48" fmla="*/ 481 w 481"/>
              <a:gd name="T49" fmla="*/ 152 h 296"/>
              <a:gd name="T50" fmla="*/ 457 w 481"/>
              <a:gd name="T51" fmla="*/ 208 h 296"/>
              <a:gd name="T52" fmla="*/ 408 w 481"/>
              <a:gd name="T53" fmla="*/ 256 h 296"/>
              <a:gd name="T54" fmla="*/ 408 w 481"/>
              <a:gd name="T55" fmla="*/ 256 h 296"/>
              <a:gd name="T56" fmla="*/ 336 w 481"/>
              <a:gd name="T57" fmla="*/ 280 h 296"/>
              <a:gd name="T58" fmla="*/ 240 w 481"/>
              <a:gd name="T59" fmla="*/ 296 h 296"/>
              <a:gd name="T60" fmla="*/ 240 w 481"/>
              <a:gd name="T61" fmla="*/ 296 h 296"/>
              <a:gd name="T62" fmla="*/ 152 w 481"/>
              <a:gd name="T63" fmla="*/ 280 h 296"/>
              <a:gd name="T64" fmla="*/ 72 w 481"/>
              <a:gd name="T65" fmla="*/ 256 h 296"/>
              <a:gd name="T66" fmla="*/ 72 w 481"/>
              <a:gd name="T67" fmla="*/ 256 h 296"/>
              <a:gd name="T68" fmla="*/ 24 w 481"/>
              <a:gd name="T69" fmla="*/ 208 h 296"/>
              <a:gd name="T70" fmla="*/ 0 w 481"/>
              <a:gd name="T71" fmla="*/ 152 h 296"/>
              <a:gd name="T72" fmla="*/ 0 w 481"/>
              <a:gd name="T73" fmla="*/ 144 h 296"/>
              <a:gd name="T74" fmla="*/ 16 w 481"/>
              <a:gd name="T75" fmla="*/ 96 h 296"/>
              <a:gd name="T76" fmla="*/ 72 w 481"/>
              <a:gd name="T77" fmla="*/ 48 h 296"/>
              <a:gd name="T78" fmla="*/ 72 w 481"/>
              <a:gd name="T79" fmla="*/ 40 h 296"/>
              <a:gd name="T80" fmla="*/ 152 w 481"/>
              <a:gd name="T81" fmla="*/ 8 h 296"/>
              <a:gd name="T82" fmla="*/ 240 w 481"/>
              <a:gd name="T83" fmla="*/ 0 h 296"/>
              <a:gd name="T84" fmla="*/ 240 w 481"/>
              <a:gd name="T85" fmla="*/ 0 h 296"/>
              <a:gd name="T86" fmla="*/ 328 w 481"/>
              <a:gd name="T87" fmla="*/ 8 h 296"/>
              <a:gd name="T88" fmla="*/ 408 w 481"/>
              <a:gd name="T89" fmla="*/ 40 h 296"/>
              <a:gd name="T90" fmla="*/ 408 w 481"/>
              <a:gd name="T91" fmla="*/ 48 h 296"/>
              <a:gd name="T92" fmla="*/ 457 w 481"/>
              <a:gd name="T93" fmla="*/ 96 h 296"/>
              <a:gd name="T94" fmla="*/ 481 w 481"/>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296">
                <a:moveTo>
                  <a:pt x="465" y="152"/>
                </a:moveTo>
                <a:lnTo>
                  <a:pt x="440" y="104"/>
                </a:lnTo>
                <a:lnTo>
                  <a:pt x="449" y="104"/>
                </a:lnTo>
                <a:lnTo>
                  <a:pt x="449"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9" y="200"/>
                </a:lnTo>
                <a:lnTo>
                  <a:pt x="440" y="200"/>
                </a:lnTo>
                <a:lnTo>
                  <a:pt x="440" y="200"/>
                </a:lnTo>
                <a:lnTo>
                  <a:pt x="465" y="144"/>
                </a:lnTo>
                <a:lnTo>
                  <a:pt x="465" y="144"/>
                </a:lnTo>
                <a:lnTo>
                  <a:pt x="481" y="152"/>
                </a:lnTo>
                <a:lnTo>
                  <a:pt x="481" y="152"/>
                </a:lnTo>
                <a:lnTo>
                  <a:pt x="457" y="208"/>
                </a:lnTo>
                <a:lnTo>
                  <a:pt x="457" y="208"/>
                </a:lnTo>
                <a:lnTo>
                  <a:pt x="457"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7" y="96"/>
                </a:lnTo>
                <a:lnTo>
                  <a:pt x="457" y="96"/>
                </a:lnTo>
                <a:lnTo>
                  <a:pt x="457" y="96"/>
                </a:lnTo>
                <a:lnTo>
                  <a:pt x="481" y="144"/>
                </a:lnTo>
                <a:lnTo>
                  <a:pt x="465"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4" name="Freeform 126">
            <a:extLst>
              <a:ext uri="{FF2B5EF4-FFF2-40B4-BE49-F238E27FC236}">
                <a16:creationId xmlns:a16="http://schemas.microsoft.com/office/drawing/2014/main" id="{A442D488-C8F6-4900-B13F-D2E85185583C}"/>
              </a:ext>
            </a:extLst>
          </p:cNvPr>
          <p:cNvSpPr>
            <a:spLocks/>
          </p:cNvSpPr>
          <p:nvPr/>
        </p:nvSpPr>
        <p:spPr bwMode="auto">
          <a:xfrm>
            <a:off x="1598613" y="4875213"/>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5" name="Rectangle 127">
            <a:extLst>
              <a:ext uri="{FF2B5EF4-FFF2-40B4-BE49-F238E27FC236}">
                <a16:creationId xmlns:a16="http://schemas.microsoft.com/office/drawing/2014/main" id="{F90CCE35-FAB3-417E-B092-7A2FA24237B4}"/>
              </a:ext>
            </a:extLst>
          </p:cNvPr>
          <p:cNvSpPr>
            <a:spLocks noChangeArrowheads="1"/>
          </p:cNvSpPr>
          <p:nvPr/>
        </p:nvSpPr>
        <p:spPr bwMode="auto">
          <a:xfrm>
            <a:off x="974725" y="4748213"/>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LAX</a:t>
            </a:r>
            <a:endParaRPr lang="en-US" altLang="en-US"/>
          </a:p>
        </p:txBody>
      </p:sp>
      <p:sp>
        <p:nvSpPr>
          <p:cNvPr id="242816" name="Freeform 128">
            <a:extLst>
              <a:ext uri="{FF2B5EF4-FFF2-40B4-BE49-F238E27FC236}">
                <a16:creationId xmlns:a16="http://schemas.microsoft.com/office/drawing/2014/main" id="{D43912E4-25C5-4A8F-9A62-D05AA5BF0AF7}"/>
              </a:ext>
            </a:extLst>
          </p:cNvPr>
          <p:cNvSpPr>
            <a:spLocks/>
          </p:cNvSpPr>
          <p:nvPr/>
        </p:nvSpPr>
        <p:spPr bwMode="auto">
          <a:xfrm>
            <a:off x="3122613" y="4418013"/>
            <a:ext cx="738187" cy="444500"/>
          </a:xfrm>
          <a:custGeom>
            <a:avLst/>
            <a:gdLst>
              <a:gd name="T0" fmla="*/ 465 w 465"/>
              <a:gd name="T1" fmla="*/ 136 h 280"/>
              <a:gd name="T2" fmla="*/ 441 w 465"/>
              <a:gd name="T3" fmla="*/ 88 h 280"/>
              <a:gd name="T4" fmla="*/ 393 w 465"/>
              <a:gd name="T5" fmla="*/ 40 h 280"/>
              <a:gd name="T6" fmla="*/ 321 w 465"/>
              <a:gd name="T7" fmla="*/ 8 h 280"/>
              <a:gd name="T8" fmla="*/ 232 w 465"/>
              <a:gd name="T9" fmla="*/ 0 h 280"/>
              <a:gd name="T10" fmla="*/ 144 w 465"/>
              <a:gd name="T11" fmla="*/ 8 h 280"/>
              <a:gd name="T12" fmla="*/ 64 w 465"/>
              <a:gd name="T13" fmla="*/ 40 h 280"/>
              <a:gd name="T14" fmla="*/ 16 w 465"/>
              <a:gd name="T15" fmla="*/ 88 h 280"/>
              <a:gd name="T16" fmla="*/ 0 w 465"/>
              <a:gd name="T17" fmla="*/ 136 h 280"/>
              <a:gd name="T18" fmla="*/ 16 w 465"/>
              <a:gd name="T19" fmla="*/ 192 h 280"/>
              <a:gd name="T20" fmla="*/ 64 w 465"/>
              <a:gd name="T21" fmla="*/ 240 h 280"/>
              <a:gd name="T22" fmla="*/ 144 w 465"/>
              <a:gd name="T23" fmla="*/ 264 h 280"/>
              <a:gd name="T24" fmla="*/ 232 w 465"/>
              <a:gd name="T25" fmla="*/ 280 h 280"/>
              <a:gd name="T26" fmla="*/ 321 w 465"/>
              <a:gd name="T27" fmla="*/ 264 h 280"/>
              <a:gd name="T28" fmla="*/ 393 w 465"/>
              <a:gd name="T29" fmla="*/ 240 h 280"/>
              <a:gd name="T30" fmla="*/ 441 w 465"/>
              <a:gd name="T31" fmla="*/ 192 h 280"/>
              <a:gd name="T32" fmla="*/ 465 w 465"/>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280">
                <a:moveTo>
                  <a:pt x="465" y="136"/>
                </a:moveTo>
                <a:lnTo>
                  <a:pt x="441" y="88"/>
                </a:lnTo>
                <a:lnTo>
                  <a:pt x="393" y="40"/>
                </a:lnTo>
                <a:lnTo>
                  <a:pt x="321" y="8"/>
                </a:lnTo>
                <a:lnTo>
                  <a:pt x="232" y="0"/>
                </a:lnTo>
                <a:lnTo>
                  <a:pt x="144" y="8"/>
                </a:lnTo>
                <a:lnTo>
                  <a:pt x="64" y="40"/>
                </a:lnTo>
                <a:lnTo>
                  <a:pt x="16" y="88"/>
                </a:lnTo>
                <a:lnTo>
                  <a:pt x="0" y="136"/>
                </a:lnTo>
                <a:lnTo>
                  <a:pt x="16" y="192"/>
                </a:lnTo>
                <a:lnTo>
                  <a:pt x="64" y="240"/>
                </a:lnTo>
                <a:lnTo>
                  <a:pt x="144" y="264"/>
                </a:lnTo>
                <a:lnTo>
                  <a:pt x="232" y="280"/>
                </a:lnTo>
                <a:lnTo>
                  <a:pt x="321" y="264"/>
                </a:lnTo>
                <a:lnTo>
                  <a:pt x="393" y="240"/>
                </a:lnTo>
                <a:lnTo>
                  <a:pt x="441" y="192"/>
                </a:lnTo>
                <a:lnTo>
                  <a:pt x="465"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7" name="Freeform 129">
            <a:extLst>
              <a:ext uri="{FF2B5EF4-FFF2-40B4-BE49-F238E27FC236}">
                <a16:creationId xmlns:a16="http://schemas.microsoft.com/office/drawing/2014/main" id="{D47FBFCD-10F6-485F-8FF7-3E269BC370CF}"/>
              </a:ext>
            </a:extLst>
          </p:cNvPr>
          <p:cNvSpPr>
            <a:spLocks/>
          </p:cNvSpPr>
          <p:nvPr/>
        </p:nvSpPr>
        <p:spPr bwMode="auto">
          <a:xfrm>
            <a:off x="3109913" y="4405313"/>
            <a:ext cx="763587" cy="469900"/>
          </a:xfrm>
          <a:custGeom>
            <a:avLst/>
            <a:gdLst>
              <a:gd name="T0" fmla="*/ 441 w 481"/>
              <a:gd name="T1" fmla="*/ 104 h 296"/>
              <a:gd name="T2" fmla="*/ 449 w 481"/>
              <a:gd name="T3" fmla="*/ 104 h 296"/>
              <a:gd name="T4" fmla="*/ 401 w 481"/>
              <a:gd name="T5" fmla="*/ 56 h 296"/>
              <a:gd name="T6" fmla="*/ 329 w 481"/>
              <a:gd name="T7" fmla="*/ 24 h 296"/>
              <a:gd name="T8" fmla="*/ 329 w 481"/>
              <a:gd name="T9" fmla="*/ 24 h 296"/>
              <a:gd name="T10" fmla="*/ 240 w 481"/>
              <a:gd name="T11" fmla="*/ 16 h 296"/>
              <a:gd name="T12" fmla="*/ 152 w 481"/>
              <a:gd name="T13" fmla="*/ 24 h 296"/>
              <a:gd name="T14" fmla="*/ 160 w 481"/>
              <a:gd name="T15" fmla="*/ 24 h 296"/>
              <a:gd name="T16" fmla="*/ 80 w 481"/>
              <a:gd name="T17" fmla="*/ 56 h 296"/>
              <a:gd name="T18" fmla="*/ 32 w 481"/>
              <a:gd name="T19" fmla="*/ 104 h 296"/>
              <a:gd name="T20" fmla="*/ 32 w 481"/>
              <a:gd name="T21" fmla="*/ 104 h 296"/>
              <a:gd name="T22" fmla="*/ 16 w 481"/>
              <a:gd name="T23" fmla="*/ 144 h 296"/>
              <a:gd name="T24" fmla="*/ 32 w 481"/>
              <a:gd name="T25" fmla="*/ 200 h 296"/>
              <a:gd name="T26" fmla="*/ 32 w 481"/>
              <a:gd name="T27" fmla="*/ 200 h 296"/>
              <a:gd name="T28" fmla="*/ 80 w 481"/>
              <a:gd name="T29" fmla="*/ 240 h 296"/>
              <a:gd name="T30" fmla="*/ 160 w 481"/>
              <a:gd name="T31" fmla="*/ 264 h 296"/>
              <a:gd name="T32" fmla="*/ 152 w 481"/>
              <a:gd name="T33" fmla="*/ 264 h 296"/>
              <a:gd name="T34" fmla="*/ 240 w 481"/>
              <a:gd name="T35" fmla="*/ 280 h 296"/>
              <a:gd name="T36" fmla="*/ 329 w 481"/>
              <a:gd name="T37" fmla="*/ 264 h 296"/>
              <a:gd name="T38" fmla="*/ 329 w 481"/>
              <a:gd name="T39" fmla="*/ 264 h 296"/>
              <a:gd name="T40" fmla="*/ 401 w 481"/>
              <a:gd name="T41" fmla="*/ 248 h 296"/>
              <a:gd name="T42" fmla="*/ 449 w 481"/>
              <a:gd name="T43" fmla="*/ 200 h 296"/>
              <a:gd name="T44" fmla="*/ 441 w 481"/>
              <a:gd name="T45" fmla="*/ 200 h 296"/>
              <a:gd name="T46" fmla="*/ 465 w 481"/>
              <a:gd name="T47" fmla="*/ 144 h 296"/>
              <a:gd name="T48" fmla="*/ 481 w 481"/>
              <a:gd name="T49" fmla="*/ 152 h 296"/>
              <a:gd name="T50" fmla="*/ 457 w 481"/>
              <a:gd name="T51" fmla="*/ 208 h 296"/>
              <a:gd name="T52" fmla="*/ 409 w 481"/>
              <a:gd name="T53" fmla="*/ 256 h 296"/>
              <a:gd name="T54" fmla="*/ 409 w 481"/>
              <a:gd name="T55" fmla="*/ 256 h 296"/>
              <a:gd name="T56" fmla="*/ 337 w 481"/>
              <a:gd name="T57" fmla="*/ 280 h 296"/>
              <a:gd name="T58" fmla="*/ 240 w 481"/>
              <a:gd name="T59" fmla="*/ 296 h 296"/>
              <a:gd name="T60" fmla="*/ 240 w 481"/>
              <a:gd name="T61" fmla="*/ 296 h 296"/>
              <a:gd name="T62" fmla="*/ 152 w 481"/>
              <a:gd name="T63" fmla="*/ 280 h 296"/>
              <a:gd name="T64" fmla="*/ 72 w 481"/>
              <a:gd name="T65" fmla="*/ 256 h 296"/>
              <a:gd name="T66" fmla="*/ 72 w 481"/>
              <a:gd name="T67" fmla="*/ 256 h 296"/>
              <a:gd name="T68" fmla="*/ 24 w 481"/>
              <a:gd name="T69" fmla="*/ 208 h 296"/>
              <a:gd name="T70" fmla="*/ 0 w 481"/>
              <a:gd name="T71" fmla="*/ 152 h 296"/>
              <a:gd name="T72" fmla="*/ 0 w 481"/>
              <a:gd name="T73" fmla="*/ 144 h 296"/>
              <a:gd name="T74" fmla="*/ 16 w 481"/>
              <a:gd name="T75" fmla="*/ 96 h 296"/>
              <a:gd name="T76" fmla="*/ 72 w 481"/>
              <a:gd name="T77" fmla="*/ 48 h 296"/>
              <a:gd name="T78" fmla="*/ 72 w 481"/>
              <a:gd name="T79" fmla="*/ 40 h 296"/>
              <a:gd name="T80" fmla="*/ 152 w 481"/>
              <a:gd name="T81" fmla="*/ 8 h 296"/>
              <a:gd name="T82" fmla="*/ 240 w 481"/>
              <a:gd name="T83" fmla="*/ 0 h 296"/>
              <a:gd name="T84" fmla="*/ 240 w 481"/>
              <a:gd name="T85" fmla="*/ 0 h 296"/>
              <a:gd name="T86" fmla="*/ 329 w 481"/>
              <a:gd name="T87" fmla="*/ 8 h 296"/>
              <a:gd name="T88" fmla="*/ 409 w 481"/>
              <a:gd name="T89" fmla="*/ 40 h 296"/>
              <a:gd name="T90" fmla="*/ 409 w 481"/>
              <a:gd name="T91" fmla="*/ 48 h 296"/>
              <a:gd name="T92" fmla="*/ 457 w 481"/>
              <a:gd name="T93" fmla="*/ 96 h 296"/>
              <a:gd name="T94" fmla="*/ 481 w 481"/>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1" h="296">
                <a:moveTo>
                  <a:pt x="465" y="152"/>
                </a:moveTo>
                <a:lnTo>
                  <a:pt x="441" y="104"/>
                </a:lnTo>
                <a:lnTo>
                  <a:pt x="449" y="104"/>
                </a:lnTo>
                <a:lnTo>
                  <a:pt x="449" y="104"/>
                </a:lnTo>
                <a:lnTo>
                  <a:pt x="401" y="56"/>
                </a:lnTo>
                <a:lnTo>
                  <a:pt x="401" y="56"/>
                </a:lnTo>
                <a:lnTo>
                  <a:pt x="401" y="56"/>
                </a:lnTo>
                <a:lnTo>
                  <a:pt x="329" y="24"/>
                </a:lnTo>
                <a:lnTo>
                  <a:pt x="329" y="24"/>
                </a:lnTo>
                <a:lnTo>
                  <a:pt x="329"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9" y="264"/>
                </a:lnTo>
                <a:lnTo>
                  <a:pt x="329" y="264"/>
                </a:lnTo>
                <a:lnTo>
                  <a:pt x="329" y="264"/>
                </a:lnTo>
                <a:lnTo>
                  <a:pt x="401" y="240"/>
                </a:lnTo>
                <a:lnTo>
                  <a:pt x="401" y="248"/>
                </a:lnTo>
                <a:lnTo>
                  <a:pt x="401" y="248"/>
                </a:lnTo>
                <a:lnTo>
                  <a:pt x="449" y="200"/>
                </a:lnTo>
                <a:lnTo>
                  <a:pt x="441" y="200"/>
                </a:lnTo>
                <a:lnTo>
                  <a:pt x="441" y="200"/>
                </a:lnTo>
                <a:lnTo>
                  <a:pt x="465" y="144"/>
                </a:lnTo>
                <a:lnTo>
                  <a:pt x="465" y="144"/>
                </a:lnTo>
                <a:lnTo>
                  <a:pt x="481" y="152"/>
                </a:lnTo>
                <a:lnTo>
                  <a:pt x="481" y="152"/>
                </a:lnTo>
                <a:lnTo>
                  <a:pt x="457" y="208"/>
                </a:lnTo>
                <a:lnTo>
                  <a:pt x="457" y="208"/>
                </a:lnTo>
                <a:lnTo>
                  <a:pt x="457" y="208"/>
                </a:lnTo>
                <a:lnTo>
                  <a:pt x="409" y="256"/>
                </a:lnTo>
                <a:lnTo>
                  <a:pt x="409" y="256"/>
                </a:lnTo>
                <a:lnTo>
                  <a:pt x="409" y="256"/>
                </a:lnTo>
                <a:lnTo>
                  <a:pt x="337" y="280"/>
                </a:lnTo>
                <a:lnTo>
                  <a:pt x="337" y="280"/>
                </a:lnTo>
                <a:lnTo>
                  <a:pt x="329"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9" y="8"/>
                </a:lnTo>
                <a:lnTo>
                  <a:pt x="329" y="8"/>
                </a:lnTo>
                <a:lnTo>
                  <a:pt x="337" y="8"/>
                </a:lnTo>
                <a:lnTo>
                  <a:pt x="409" y="40"/>
                </a:lnTo>
                <a:lnTo>
                  <a:pt x="409" y="40"/>
                </a:lnTo>
                <a:lnTo>
                  <a:pt x="409" y="48"/>
                </a:lnTo>
                <a:lnTo>
                  <a:pt x="457" y="96"/>
                </a:lnTo>
                <a:lnTo>
                  <a:pt x="457" y="96"/>
                </a:lnTo>
                <a:lnTo>
                  <a:pt x="457" y="96"/>
                </a:lnTo>
                <a:lnTo>
                  <a:pt x="481" y="144"/>
                </a:lnTo>
                <a:lnTo>
                  <a:pt x="465"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8" name="Freeform 130">
            <a:extLst>
              <a:ext uri="{FF2B5EF4-FFF2-40B4-BE49-F238E27FC236}">
                <a16:creationId xmlns:a16="http://schemas.microsoft.com/office/drawing/2014/main" id="{8C41DD4B-0526-4DE9-AD59-730557F0E374}"/>
              </a:ext>
            </a:extLst>
          </p:cNvPr>
          <p:cNvSpPr>
            <a:spLocks/>
          </p:cNvSpPr>
          <p:nvPr/>
        </p:nvSpPr>
        <p:spPr bwMode="auto">
          <a:xfrm>
            <a:off x="3848100" y="4633913"/>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19" name="Rectangle 131">
            <a:extLst>
              <a:ext uri="{FF2B5EF4-FFF2-40B4-BE49-F238E27FC236}">
                <a16:creationId xmlns:a16="http://schemas.microsoft.com/office/drawing/2014/main" id="{D5EB291B-8FB3-4287-B04C-DD62175CFAA1}"/>
              </a:ext>
            </a:extLst>
          </p:cNvPr>
          <p:cNvSpPr>
            <a:spLocks noChangeArrowheads="1"/>
          </p:cNvSpPr>
          <p:nvPr/>
        </p:nvSpPr>
        <p:spPr bwMode="auto">
          <a:xfrm>
            <a:off x="3186113" y="4506913"/>
            <a:ext cx="673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DFW</a:t>
            </a:r>
            <a:endParaRPr lang="en-US" altLang="en-US"/>
          </a:p>
        </p:txBody>
      </p:sp>
      <p:sp>
        <p:nvSpPr>
          <p:cNvPr id="242820" name="Freeform 132">
            <a:extLst>
              <a:ext uri="{FF2B5EF4-FFF2-40B4-BE49-F238E27FC236}">
                <a16:creationId xmlns:a16="http://schemas.microsoft.com/office/drawing/2014/main" id="{9C661A89-BE3E-4F77-8663-8777311CBFEA}"/>
              </a:ext>
            </a:extLst>
          </p:cNvPr>
          <p:cNvSpPr>
            <a:spLocks/>
          </p:cNvSpPr>
          <p:nvPr/>
        </p:nvSpPr>
        <p:spPr bwMode="auto">
          <a:xfrm>
            <a:off x="758825" y="3362325"/>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1" name="Freeform 133">
            <a:extLst>
              <a:ext uri="{FF2B5EF4-FFF2-40B4-BE49-F238E27FC236}">
                <a16:creationId xmlns:a16="http://schemas.microsoft.com/office/drawing/2014/main" id="{A5EFF9DE-A5C2-4F59-AE9E-A556ADB8FC3B}"/>
              </a:ext>
            </a:extLst>
          </p:cNvPr>
          <p:cNvSpPr>
            <a:spLocks/>
          </p:cNvSpPr>
          <p:nvPr/>
        </p:nvSpPr>
        <p:spPr bwMode="auto">
          <a:xfrm>
            <a:off x="746125" y="3349625"/>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2" name="Freeform 134">
            <a:extLst>
              <a:ext uri="{FF2B5EF4-FFF2-40B4-BE49-F238E27FC236}">
                <a16:creationId xmlns:a16="http://schemas.microsoft.com/office/drawing/2014/main" id="{A4200F00-E41D-44AF-8271-EB818FBF8A84}"/>
              </a:ext>
            </a:extLst>
          </p:cNvPr>
          <p:cNvSpPr>
            <a:spLocks/>
          </p:cNvSpPr>
          <p:nvPr/>
        </p:nvSpPr>
        <p:spPr bwMode="auto">
          <a:xfrm>
            <a:off x="1482725" y="3578225"/>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3" name="Rectangle 135">
            <a:extLst>
              <a:ext uri="{FF2B5EF4-FFF2-40B4-BE49-F238E27FC236}">
                <a16:creationId xmlns:a16="http://schemas.microsoft.com/office/drawing/2014/main" id="{13C8A41C-78BE-44E3-87C5-14935B6F9603}"/>
              </a:ext>
            </a:extLst>
          </p:cNvPr>
          <p:cNvSpPr>
            <a:spLocks noChangeArrowheads="1"/>
          </p:cNvSpPr>
          <p:nvPr/>
        </p:nvSpPr>
        <p:spPr bwMode="auto">
          <a:xfrm>
            <a:off x="873125" y="3451225"/>
            <a:ext cx="584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SFO</a:t>
            </a:r>
            <a:endParaRPr lang="en-US" altLang="en-US"/>
          </a:p>
        </p:txBody>
      </p:sp>
      <p:sp>
        <p:nvSpPr>
          <p:cNvPr id="242824" name="Freeform 136">
            <a:extLst>
              <a:ext uri="{FF2B5EF4-FFF2-40B4-BE49-F238E27FC236}">
                <a16:creationId xmlns:a16="http://schemas.microsoft.com/office/drawing/2014/main" id="{ABD05BF8-B420-4B8E-AA88-4F406FD1B60E}"/>
              </a:ext>
            </a:extLst>
          </p:cNvPr>
          <p:cNvSpPr>
            <a:spLocks/>
          </p:cNvSpPr>
          <p:nvPr/>
        </p:nvSpPr>
        <p:spPr bwMode="auto">
          <a:xfrm>
            <a:off x="5881688" y="3476625"/>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5" name="Freeform 137">
            <a:extLst>
              <a:ext uri="{FF2B5EF4-FFF2-40B4-BE49-F238E27FC236}">
                <a16:creationId xmlns:a16="http://schemas.microsoft.com/office/drawing/2014/main" id="{8A8C9AEA-4892-4EF9-A70F-A5A5D4CA9ACF}"/>
              </a:ext>
            </a:extLst>
          </p:cNvPr>
          <p:cNvSpPr>
            <a:spLocks/>
          </p:cNvSpPr>
          <p:nvPr/>
        </p:nvSpPr>
        <p:spPr bwMode="auto">
          <a:xfrm>
            <a:off x="5868988" y="3463925"/>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6" name="Freeform 138">
            <a:extLst>
              <a:ext uri="{FF2B5EF4-FFF2-40B4-BE49-F238E27FC236}">
                <a16:creationId xmlns:a16="http://schemas.microsoft.com/office/drawing/2014/main" id="{5569507C-360B-4133-9DFE-62803324A111}"/>
              </a:ext>
            </a:extLst>
          </p:cNvPr>
          <p:cNvSpPr>
            <a:spLocks/>
          </p:cNvSpPr>
          <p:nvPr/>
        </p:nvSpPr>
        <p:spPr bwMode="auto">
          <a:xfrm>
            <a:off x="6605588" y="3692525"/>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7" name="Rectangle 139">
            <a:extLst>
              <a:ext uri="{FF2B5EF4-FFF2-40B4-BE49-F238E27FC236}">
                <a16:creationId xmlns:a16="http://schemas.microsoft.com/office/drawing/2014/main" id="{C3CBE969-2BA2-41D0-BB8B-81116C05C796}"/>
              </a:ext>
            </a:extLst>
          </p:cNvPr>
          <p:cNvSpPr>
            <a:spLocks noChangeArrowheads="1"/>
          </p:cNvSpPr>
          <p:nvPr/>
        </p:nvSpPr>
        <p:spPr bwMode="auto">
          <a:xfrm>
            <a:off x="5983288" y="3565525"/>
            <a:ext cx="596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BWI</a:t>
            </a:r>
            <a:endParaRPr lang="en-US" altLang="en-US"/>
          </a:p>
        </p:txBody>
      </p:sp>
      <p:sp>
        <p:nvSpPr>
          <p:cNvPr id="242828" name="Freeform 140">
            <a:extLst>
              <a:ext uri="{FF2B5EF4-FFF2-40B4-BE49-F238E27FC236}">
                <a16:creationId xmlns:a16="http://schemas.microsoft.com/office/drawing/2014/main" id="{8663D4E9-A4A0-4B2A-9001-F6FD3717BAE8}"/>
              </a:ext>
            </a:extLst>
          </p:cNvPr>
          <p:cNvSpPr>
            <a:spLocks/>
          </p:cNvSpPr>
          <p:nvPr/>
        </p:nvSpPr>
        <p:spPr bwMode="auto">
          <a:xfrm>
            <a:off x="6643688" y="1785938"/>
            <a:ext cx="736600" cy="44450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29" name="Freeform 141">
            <a:extLst>
              <a:ext uri="{FF2B5EF4-FFF2-40B4-BE49-F238E27FC236}">
                <a16:creationId xmlns:a16="http://schemas.microsoft.com/office/drawing/2014/main" id="{59B3C2EC-F7C0-4AA5-9019-8E2C7F4DE5E5}"/>
              </a:ext>
            </a:extLst>
          </p:cNvPr>
          <p:cNvSpPr>
            <a:spLocks/>
          </p:cNvSpPr>
          <p:nvPr/>
        </p:nvSpPr>
        <p:spPr bwMode="auto">
          <a:xfrm>
            <a:off x="6630988" y="1773238"/>
            <a:ext cx="762000" cy="469900"/>
          </a:xfrm>
          <a:custGeom>
            <a:avLst/>
            <a:gdLst>
              <a:gd name="T0" fmla="*/ 440 w 480"/>
              <a:gd name="T1" fmla="*/ 104 h 296"/>
              <a:gd name="T2" fmla="*/ 448 w 480"/>
              <a:gd name="T3" fmla="*/ 104 h 296"/>
              <a:gd name="T4" fmla="*/ 400 w 480"/>
              <a:gd name="T5" fmla="*/ 56 h 296"/>
              <a:gd name="T6" fmla="*/ 328 w 480"/>
              <a:gd name="T7" fmla="*/ 24 h 296"/>
              <a:gd name="T8" fmla="*/ 328 w 480"/>
              <a:gd name="T9" fmla="*/ 24 h 296"/>
              <a:gd name="T10" fmla="*/ 240 w 480"/>
              <a:gd name="T11" fmla="*/ 16 h 296"/>
              <a:gd name="T12" fmla="*/ 152 w 480"/>
              <a:gd name="T13" fmla="*/ 24 h 296"/>
              <a:gd name="T14" fmla="*/ 160 w 480"/>
              <a:gd name="T15" fmla="*/ 24 h 296"/>
              <a:gd name="T16" fmla="*/ 80 w 480"/>
              <a:gd name="T17" fmla="*/ 56 h 296"/>
              <a:gd name="T18" fmla="*/ 32 w 480"/>
              <a:gd name="T19" fmla="*/ 104 h 296"/>
              <a:gd name="T20" fmla="*/ 32 w 480"/>
              <a:gd name="T21" fmla="*/ 104 h 296"/>
              <a:gd name="T22" fmla="*/ 16 w 480"/>
              <a:gd name="T23" fmla="*/ 144 h 296"/>
              <a:gd name="T24" fmla="*/ 32 w 480"/>
              <a:gd name="T25" fmla="*/ 200 h 296"/>
              <a:gd name="T26" fmla="*/ 32 w 480"/>
              <a:gd name="T27" fmla="*/ 200 h 296"/>
              <a:gd name="T28" fmla="*/ 80 w 480"/>
              <a:gd name="T29" fmla="*/ 240 h 296"/>
              <a:gd name="T30" fmla="*/ 160 w 480"/>
              <a:gd name="T31" fmla="*/ 264 h 296"/>
              <a:gd name="T32" fmla="*/ 152 w 480"/>
              <a:gd name="T33" fmla="*/ 264 h 296"/>
              <a:gd name="T34" fmla="*/ 240 w 480"/>
              <a:gd name="T35" fmla="*/ 280 h 296"/>
              <a:gd name="T36" fmla="*/ 328 w 480"/>
              <a:gd name="T37" fmla="*/ 264 h 296"/>
              <a:gd name="T38" fmla="*/ 328 w 480"/>
              <a:gd name="T39" fmla="*/ 264 h 296"/>
              <a:gd name="T40" fmla="*/ 400 w 480"/>
              <a:gd name="T41" fmla="*/ 248 h 296"/>
              <a:gd name="T42" fmla="*/ 448 w 480"/>
              <a:gd name="T43" fmla="*/ 200 h 296"/>
              <a:gd name="T44" fmla="*/ 440 w 480"/>
              <a:gd name="T45" fmla="*/ 200 h 296"/>
              <a:gd name="T46" fmla="*/ 464 w 480"/>
              <a:gd name="T47" fmla="*/ 144 h 296"/>
              <a:gd name="T48" fmla="*/ 480 w 480"/>
              <a:gd name="T49" fmla="*/ 152 h 296"/>
              <a:gd name="T50" fmla="*/ 456 w 480"/>
              <a:gd name="T51" fmla="*/ 208 h 296"/>
              <a:gd name="T52" fmla="*/ 408 w 480"/>
              <a:gd name="T53" fmla="*/ 256 h 296"/>
              <a:gd name="T54" fmla="*/ 408 w 480"/>
              <a:gd name="T55" fmla="*/ 256 h 296"/>
              <a:gd name="T56" fmla="*/ 336 w 480"/>
              <a:gd name="T57" fmla="*/ 280 h 296"/>
              <a:gd name="T58" fmla="*/ 240 w 480"/>
              <a:gd name="T59" fmla="*/ 296 h 296"/>
              <a:gd name="T60" fmla="*/ 240 w 480"/>
              <a:gd name="T61" fmla="*/ 296 h 296"/>
              <a:gd name="T62" fmla="*/ 152 w 480"/>
              <a:gd name="T63" fmla="*/ 280 h 296"/>
              <a:gd name="T64" fmla="*/ 72 w 480"/>
              <a:gd name="T65" fmla="*/ 256 h 296"/>
              <a:gd name="T66" fmla="*/ 72 w 480"/>
              <a:gd name="T67" fmla="*/ 256 h 296"/>
              <a:gd name="T68" fmla="*/ 24 w 480"/>
              <a:gd name="T69" fmla="*/ 208 h 296"/>
              <a:gd name="T70" fmla="*/ 0 w 480"/>
              <a:gd name="T71" fmla="*/ 152 h 296"/>
              <a:gd name="T72" fmla="*/ 0 w 480"/>
              <a:gd name="T73" fmla="*/ 144 h 296"/>
              <a:gd name="T74" fmla="*/ 16 w 480"/>
              <a:gd name="T75" fmla="*/ 96 h 296"/>
              <a:gd name="T76" fmla="*/ 72 w 480"/>
              <a:gd name="T77" fmla="*/ 48 h 296"/>
              <a:gd name="T78" fmla="*/ 72 w 480"/>
              <a:gd name="T79" fmla="*/ 40 h 296"/>
              <a:gd name="T80" fmla="*/ 152 w 480"/>
              <a:gd name="T81" fmla="*/ 8 h 296"/>
              <a:gd name="T82" fmla="*/ 240 w 480"/>
              <a:gd name="T83" fmla="*/ 0 h 296"/>
              <a:gd name="T84" fmla="*/ 240 w 480"/>
              <a:gd name="T85" fmla="*/ 0 h 296"/>
              <a:gd name="T86" fmla="*/ 328 w 480"/>
              <a:gd name="T87" fmla="*/ 8 h 296"/>
              <a:gd name="T88" fmla="*/ 408 w 480"/>
              <a:gd name="T89" fmla="*/ 40 h 296"/>
              <a:gd name="T90" fmla="*/ 408 w 480"/>
              <a:gd name="T91" fmla="*/ 48 h 296"/>
              <a:gd name="T92" fmla="*/ 456 w 480"/>
              <a:gd name="T93" fmla="*/ 96 h 296"/>
              <a:gd name="T94" fmla="*/ 480 w 480"/>
              <a:gd name="T95" fmla="*/ 14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0" h="296">
                <a:moveTo>
                  <a:pt x="464" y="152"/>
                </a:moveTo>
                <a:lnTo>
                  <a:pt x="440" y="104"/>
                </a:lnTo>
                <a:lnTo>
                  <a:pt x="448" y="104"/>
                </a:lnTo>
                <a:lnTo>
                  <a:pt x="448" y="104"/>
                </a:lnTo>
                <a:lnTo>
                  <a:pt x="400" y="56"/>
                </a:lnTo>
                <a:lnTo>
                  <a:pt x="400" y="56"/>
                </a:lnTo>
                <a:lnTo>
                  <a:pt x="400" y="56"/>
                </a:lnTo>
                <a:lnTo>
                  <a:pt x="328" y="24"/>
                </a:lnTo>
                <a:lnTo>
                  <a:pt x="328" y="24"/>
                </a:lnTo>
                <a:lnTo>
                  <a:pt x="328" y="24"/>
                </a:lnTo>
                <a:lnTo>
                  <a:pt x="240" y="16"/>
                </a:lnTo>
                <a:lnTo>
                  <a:pt x="240" y="16"/>
                </a:lnTo>
                <a:lnTo>
                  <a:pt x="240" y="16"/>
                </a:lnTo>
                <a:lnTo>
                  <a:pt x="152" y="24"/>
                </a:lnTo>
                <a:lnTo>
                  <a:pt x="160" y="24"/>
                </a:lnTo>
                <a:lnTo>
                  <a:pt x="160" y="24"/>
                </a:lnTo>
                <a:lnTo>
                  <a:pt x="80" y="56"/>
                </a:lnTo>
                <a:lnTo>
                  <a:pt x="80" y="56"/>
                </a:lnTo>
                <a:lnTo>
                  <a:pt x="80" y="56"/>
                </a:lnTo>
                <a:lnTo>
                  <a:pt x="32" y="104"/>
                </a:lnTo>
                <a:lnTo>
                  <a:pt x="32" y="104"/>
                </a:lnTo>
                <a:lnTo>
                  <a:pt x="32" y="104"/>
                </a:lnTo>
                <a:lnTo>
                  <a:pt x="16" y="152"/>
                </a:lnTo>
                <a:lnTo>
                  <a:pt x="16" y="144"/>
                </a:lnTo>
                <a:lnTo>
                  <a:pt x="16" y="144"/>
                </a:lnTo>
                <a:lnTo>
                  <a:pt x="32" y="200"/>
                </a:lnTo>
                <a:lnTo>
                  <a:pt x="32" y="200"/>
                </a:lnTo>
                <a:lnTo>
                  <a:pt x="32" y="200"/>
                </a:lnTo>
                <a:lnTo>
                  <a:pt x="80" y="248"/>
                </a:lnTo>
                <a:lnTo>
                  <a:pt x="80" y="240"/>
                </a:lnTo>
                <a:lnTo>
                  <a:pt x="80" y="240"/>
                </a:lnTo>
                <a:lnTo>
                  <a:pt x="160" y="264"/>
                </a:lnTo>
                <a:lnTo>
                  <a:pt x="152" y="264"/>
                </a:lnTo>
                <a:lnTo>
                  <a:pt x="152" y="264"/>
                </a:lnTo>
                <a:lnTo>
                  <a:pt x="240" y="280"/>
                </a:lnTo>
                <a:lnTo>
                  <a:pt x="240" y="280"/>
                </a:lnTo>
                <a:lnTo>
                  <a:pt x="240" y="280"/>
                </a:lnTo>
                <a:lnTo>
                  <a:pt x="328" y="264"/>
                </a:lnTo>
                <a:lnTo>
                  <a:pt x="328" y="264"/>
                </a:lnTo>
                <a:lnTo>
                  <a:pt x="328" y="264"/>
                </a:lnTo>
                <a:lnTo>
                  <a:pt x="400" y="240"/>
                </a:lnTo>
                <a:lnTo>
                  <a:pt x="400" y="248"/>
                </a:lnTo>
                <a:lnTo>
                  <a:pt x="400" y="248"/>
                </a:lnTo>
                <a:lnTo>
                  <a:pt x="448" y="200"/>
                </a:lnTo>
                <a:lnTo>
                  <a:pt x="440" y="200"/>
                </a:lnTo>
                <a:lnTo>
                  <a:pt x="440" y="200"/>
                </a:lnTo>
                <a:lnTo>
                  <a:pt x="464" y="144"/>
                </a:lnTo>
                <a:lnTo>
                  <a:pt x="464" y="144"/>
                </a:lnTo>
                <a:lnTo>
                  <a:pt x="480" y="152"/>
                </a:lnTo>
                <a:lnTo>
                  <a:pt x="480" y="152"/>
                </a:lnTo>
                <a:lnTo>
                  <a:pt x="456" y="208"/>
                </a:lnTo>
                <a:lnTo>
                  <a:pt x="456" y="208"/>
                </a:lnTo>
                <a:lnTo>
                  <a:pt x="456" y="208"/>
                </a:lnTo>
                <a:lnTo>
                  <a:pt x="408" y="256"/>
                </a:lnTo>
                <a:lnTo>
                  <a:pt x="408" y="256"/>
                </a:lnTo>
                <a:lnTo>
                  <a:pt x="408" y="256"/>
                </a:lnTo>
                <a:lnTo>
                  <a:pt x="336" y="280"/>
                </a:lnTo>
                <a:lnTo>
                  <a:pt x="336" y="280"/>
                </a:lnTo>
                <a:lnTo>
                  <a:pt x="328" y="280"/>
                </a:lnTo>
                <a:lnTo>
                  <a:pt x="240" y="296"/>
                </a:lnTo>
                <a:lnTo>
                  <a:pt x="240" y="296"/>
                </a:lnTo>
                <a:lnTo>
                  <a:pt x="240" y="296"/>
                </a:lnTo>
                <a:lnTo>
                  <a:pt x="152" y="280"/>
                </a:lnTo>
                <a:lnTo>
                  <a:pt x="152" y="280"/>
                </a:lnTo>
                <a:lnTo>
                  <a:pt x="152" y="280"/>
                </a:lnTo>
                <a:lnTo>
                  <a:pt x="72" y="256"/>
                </a:lnTo>
                <a:lnTo>
                  <a:pt x="72" y="256"/>
                </a:lnTo>
                <a:lnTo>
                  <a:pt x="72" y="256"/>
                </a:lnTo>
                <a:lnTo>
                  <a:pt x="24" y="208"/>
                </a:lnTo>
                <a:lnTo>
                  <a:pt x="24" y="208"/>
                </a:lnTo>
                <a:lnTo>
                  <a:pt x="16" y="208"/>
                </a:lnTo>
                <a:lnTo>
                  <a:pt x="0" y="152"/>
                </a:lnTo>
                <a:lnTo>
                  <a:pt x="0" y="152"/>
                </a:lnTo>
                <a:lnTo>
                  <a:pt x="0" y="144"/>
                </a:lnTo>
                <a:lnTo>
                  <a:pt x="16" y="96"/>
                </a:lnTo>
                <a:lnTo>
                  <a:pt x="16" y="96"/>
                </a:lnTo>
                <a:lnTo>
                  <a:pt x="24" y="96"/>
                </a:lnTo>
                <a:lnTo>
                  <a:pt x="72" y="48"/>
                </a:lnTo>
                <a:lnTo>
                  <a:pt x="72" y="48"/>
                </a:lnTo>
                <a:lnTo>
                  <a:pt x="72" y="40"/>
                </a:lnTo>
                <a:lnTo>
                  <a:pt x="152" y="8"/>
                </a:lnTo>
                <a:lnTo>
                  <a:pt x="152" y="8"/>
                </a:lnTo>
                <a:lnTo>
                  <a:pt x="152" y="8"/>
                </a:lnTo>
                <a:lnTo>
                  <a:pt x="240" y="0"/>
                </a:lnTo>
                <a:lnTo>
                  <a:pt x="240" y="0"/>
                </a:lnTo>
                <a:lnTo>
                  <a:pt x="240" y="0"/>
                </a:lnTo>
                <a:lnTo>
                  <a:pt x="328" y="8"/>
                </a:lnTo>
                <a:lnTo>
                  <a:pt x="328" y="8"/>
                </a:lnTo>
                <a:lnTo>
                  <a:pt x="336" y="8"/>
                </a:lnTo>
                <a:lnTo>
                  <a:pt x="408" y="40"/>
                </a:lnTo>
                <a:lnTo>
                  <a:pt x="408" y="40"/>
                </a:lnTo>
                <a:lnTo>
                  <a:pt x="408" y="48"/>
                </a:lnTo>
                <a:lnTo>
                  <a:pt x="456" y="96"/>
                </a:lnTo>
                <a:lnTo>
                  <a:pt x="456" y="96"/>
                </a:lnTo>
                <a:lnTo>
                  <a:pt x="456" y="96"/>
                </a:lnTo>
                <a:lnTo>
                  <a:pt x="480" y="144"/>
                </a:lnTo>
                <a:lnTo>
                  <a:pt x="464" y="152"/>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30" name="Freeform 142">
            <a:extLst>
              <a:ext uri="{FF2B5EF4-FFF2-40B4-BE49-F238E27FC236}">
                <a16:creationId xmlns:a16="http://schemas.microsoft.com/office/drawing/2014/main" id="{883078DA-0635-4EFF-A496-93E7A503498C}"/>
              </a:ext>
            </a:extLst>
          </p:cNvPr>
          <p:cNvSpPr>
            <a:spLocks/>
          </p:cNvSpPr>
          <p:nvPr/>
        </p:nvSpPr>
        <p:spPr bwMode="auto">
          <a:xfrm>
            <a:off x="7367588" y="2001838"/>
            <a:ext cx="25400" cy="12700"/>
          </a:xfrm>
          <a:custGeom>
            <a:avLst/>
            <a:gdLst>
              <a:gd name="T0" fmla="*/ 0 w 16"/>
              <a:gd name="T1" fmla="*/ 0 h 8"/>
              <a:gd name="T2" fmla="*/ 0 w 16"/>
              <a:gd name="T3" fmla="*/ 0 h 8"/>
              <a:gd name="T4" fmla="*/ 0 w 16"/>
              <a:gd name="T5" fmla="*/ 8 h 8"/>
              <a:gd name="T6" fmla="*/ 16 w 16"/>
              <a:gd name="T7" fmla="*/ 0 h 8"/>
              <a:gd name="T8" fmla="*/ 16 w 16"/>
              <a:gd name="T9" fmla="*/ 8 h 8"/>
              <a:gd name="T10" fmla="*/ 16 w 16"/>
              <a:gd name="T11" fmla="*/ 8 h 8"/>
              <a:gd name="T12" fmla="*/ 0 w 1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0"/>
                </a:moveTo>
                <a:lnTo>
                  <a:pt x="0" y="0"/>
                </a:lnTo>
                <a:lnTo>
                  <a:pt x="0" y="8"/>
                </a:lnTo>
                <a:lnTo>
                  <a:pt x="16" y="0"/>
                </a:lnTo>
                <a:lnTo>
                  <a:pt x="16" y="8"/>
                </a:lnTo>
                <a:lnTo>
                  <a:pt x="16" y="8"/>
                </a:lnTo>
                <a:lnTo>
                  <a:pt x="0" y="0"/>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42831" name="Rectangle 143">
            <a:extLst>
              <a:ext uri="{FF2B5EF4-FFF2-40B4-BE49-F238E27FC236}">
                <a16:creationId xmlns:a16="http://schemas.microsoft.com/office/drawing/2014/main" id="{118330C4-2DB3-4721-9E33-78D51E561858}"/>
              </a:ext>
            </a:extLst>
          </p:cNvPr>
          <p:cNvSpPr>
            <a:spLocks noChangeArrowheads="1"/>
          </p:cNvSpPr>
          <p:nvPr/>
        </p:nvSpPr>
        <p:spPr bwMode="auto">
          <a:xfrm>
            <a:off x="6745288" y="1874838"/>
            <a:ext cx="622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PVD</a:t>
            </a:r>
            <a:endParaRPr lang="en-US" altLang="en-US"/>
          </a:p>
        </p:txBody>
      </p:sp>
      <p:sp>
        <p:nvSpPr>
          <p:cNvPr id="242832" name="Rectangle 144">
            <a:extLst>
              <a:ext uri="{FF2B5EF4-FFF2-40B4-BE49-F238E27FC236}">
                <a16:creationId xmlns:a16="http://schemas.microsoft.com/office/drawing/2014/main" id="{DE907127-45E9-40BA-8F83-BDCE03079603}"/>
              </a:ext>
            </a:extLst>
          </p:cNvPr>
          <p:cNvSpPr>
            <a:spLocks noChangeArrowheads="1"/>
          </p:cNvSpPr>
          <p:nvPr/>
        </p:nvSpPr>
        <p:spPr bwMode="auto">
          <a:xfrm>
            <a:off x="5729288" y="125253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867</a:t>
            </a:r>
            <a:endParaRPr lang="en-US" altLang="en-US"/>
          </a:p>
        </p:txBody>
      </p:sp>
      <p:sp>
        <p:nvSpPr>
          <p:cNvPr id="242833" name="Rectangle 145">
            <a:extLst>
              <a:ext uri="{FF2B5EF4-FFF2-40B4-BE49-F238E27FC236}">
                <a16:creationId xmlns:a16="http://schemas.microsoft.com/office/drawing/2014/main" id="{DE9EEB18-AC2D-4EC7-A31E-6C82EC252B2F}"/>
              </a:ext>
            </a:extLst>
          </p:cNvPr>
          <p:cNvSpPr>
            <a:spLocks noChangeArrowheads="1"/>
          </p:cNvSpPr>
          <p:nvPr/>
        </p:nvSpPr>
        <p:spPr bwMode="auto">
          <a:xfrm>
            <a:off x="3581400" y="1036638"/>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2704</a:t>
            </a:r>
            <a:endParaRPr lang="en-US" altLang="en-US"/>
          </a:p>
        </p:txBody>
      </p:sp>
      <p:sp>
        <p:nvSpPr>
          <p:cNvPr id="242834" name="Rectangle 146">
            <a:extLst>
              <a:ext uri="{FF2B5EF4-FFF2-40B4-BE49-F238E27FC236}">
                <a16:creationId xmlns:a16="http://schemas.microsoft.com/office/drawing/2014/main" id="{E5074F21-E72B-4B56-96F5-83F3F51DF75C}"/>
              </a:ext>
            </a:extLst>
          </p:cNvPr>
          <p:cNvSpPr>
            <a:spLocks noChangeArrowheads="1"/>
          </p:cNvSpPr>
          <p:nvPr/>
        </p:nvSpPr>
        <p:spPr bwMode="auto">
          <a:xfrm>
            <a:off x="6275388" y="217963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187</a:t>
            </a:r>
            <a:endParaRPr lang="en-US" altLang="en-US"/>
          </a:p>
        </p:txBody>
      </p:sp>
      <p:sp>
        <p:nvSpPr>
          <p:cNvPr id="242835" name="Rectangle 147">
            <a:extLst>
              <a:ext uri="{FF2B5EF4-FFF2-40B4-BE49-F238E27FC236}">
                <a16:creationId xmlns:a16="http://schemas.microsoft.com/office/drawing/2014/main" id="{50CDC964-9C88-4EB8-84D5-E4360B184D95}"/>
              </a:ext>
            </a:extLst>
          </p:cNvPr>
          <p:cNvSpPr>
            <a:spLocks noChangeArrowheads="1"/>
          </p:cNvSpPr>
          <p:nvPr/>
        </p:nvSpPr>
        <p:spPr bwMode="auto">
          <a:xfrm>
            <a:off x="7278688" y="305752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1258</a:t>
            </a:r>
            <a:endParaRPr lang="en-US" altLang="en-US"/>
          </a:p>
        </p:txBody>
      </p:sp>
      <p:sp>
        <p:nvSpPr>
          <p:cNvPr id="242836" name="Rectangle 148">
            <a:extLst>
              <a:ext uri="{FF2B5EF4-FFF2-40B4-BE49-F238E27FC236}">
                <a16:creationId xmlns:a16="http://schemas.microsoft.com/office/drawing/2014/main" id="{A9D9085B-7737-4F6C-B9BF-0E9F06C8873E}"/>
              </a:ext>
            </a:extLst>
          </p:cNvPr>
          <p:cNvSpPr>
            <a:spLocks noChangeArrowheads="1"/>
          </p:cNvSpPr>
          <p:nvPr/>
        </p:nvSpPr>
        <p:spPr bwMode="auto">
          <a:xfrm>
            <a:off x="5499100" y="181133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849</a:t>
            </a:r>
            <a:endParaRPr lang="en-US" altLang="en-US"/>
          </a:p>
        </p:txBody>
      </p:sp>
      <p:sp>
        <p:nvSpPr>
          <p:cNvPr id="242837" name="Rectangle 149">
            <a:extLst>
              <a:ext uri="{FF2B5EF4-FFF2-40B4-BE49-F238E27FC236}">
                <a16:creationId xmlns:a16="http://schemas.microsoft.com/office/drawing/2014/main" id="{64E5006F-8771-4BC1-8580-87DFD632787F}"/>
              </a:ext>
            </a:extLst>
          </p:cNvPr>
          <p:cNvSpPr>
            <a:spLocks noChangeArrowheads="1"/>
          </p:cNvSpPr>
          <p:nvPr/>
        </p:nvSpPr>
        <p:spPr bwMode="auto">
          <a:xfrm>
            <a:off x="6859588" y="247173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144</a:t>
            </a:r>
            <a:endParaRPr lang="en-US" altLang="en-US"/>
          </a:p>
        </p:txBody>
      </p:sp>
      <p:sp>
        <p:nvSpPr>
          <p:cNvPr id="242838" name="Rectangle 150">
            <a:extLst>
              <a:ext uri="{FF2B5EF4-FFF2-40B4-BE49-F238E27FC236}">
                <a16:creationId xmlns:a16="http://schemas.microsoft.com/office/drawing/2014/main" id="{9B59E492-75EF-40C6-A821-7514192EB12E}"/>
              </a:ext>
            </a:extLst>
          </p:cNvPr>
          <p:cNvSpPr>
            <a:spLocks noChangeArrowheads="1"/>
          </p:cNvSpPr>
          <p:nvPr/>
        </p:nvSpPr>
        <p:spPr bwMode="auto">
          <a:xfrm>
            <a:off x="5130800" y="244633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740</a:t>
            </a:r>
            <a:endParaRPr lang="en-US" altLang="en-US"/>
          </a:p>
        </p:txBody>
      </p:sp>
      <p:sp>
        <p:nvSpPr>
          <p:cNvPr id="242839" name="Rectangle 151">
            <a:extLst>
              <a:ext uri="{FF2B5EF4-FFF2-40B4-BE49-F238E27FC236}">
                <a16:creationId xmlns:a16="http://schemas.microsoft.com/office/drawing/2014/main" id="{770F508F-C422-4B9C-83E6-E035D049B3E3}"/>
              </a:ext>
            </a:extLst>
          </p:cNvPr>
          <p:cNvSpPr>
            <a:spLocks noChangeArrowheads="1"/>
          </p:cNvSpPr>
          <p:nvPr/>
        </p:nvSpPr>
        <p:spPr bwMode="auto">
          <a:xfrm>
            <a:off x="4419600" y="367982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1391</a:t>
            </a:r>
            <a:endParaRPr lang="en-US" altLang="en-US"/>
          </a:p>
        </p:txBody>
      </p:sp>
      <p:sp>
        <p:nvSpPr>
          <p:cNvPr id="242840" name="Rectangle 152">
            <a:extLst>
              <a:ext uri="{FF2B5EF4-FFF2-40B4-BE49-F238E27FC236}">
                <a16:creationId xmlns:a16="http://schemas.microsoft.com/office/drawing/2014/main" id="{7DE60E87-72B6-4025-A594-A89B2C19EC4A}"/>
              </a:ext>
            </a:extLst>
          </p:cNvPr>
          <p:cNvSpPr>
            <a:spLocks noChangeArrowheads="1"/>
          </p:cNvSpPr>
          <p:nvPr/>
        </p:nvSpPr>
        <p:spPr bwMode="auto">
          <a:xfrm>
            <a:off x="5957888" y="310832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184</a:t>
            </a:r>
            <a:endParaRPr lang="en-US" altLang="en-US"/>
          </a:p>
        </p:txBody>
      </p:sp>
      <p:sp>
        <p:nvSpPr>
          <p:cNvPr id="242841" name="Rectangle 153">
            <a:extLst>
              <a:ext uri="{FF2B5EF4-FFF2-40B4-BE49-F238E27FC236}">
                <a16:creationId xmlns:a16="http://schemas.microsoft.com/office/drawing/2014/main" id="{3AF17404-A02A-4C05-BADE-EFDB8DC13711}"/>
              </a:ext>
            </a:extLst>
          </p:cNvPr>
          <p:cNvSpPr>
            <a:spLocks noChangeArrowheads="1"/>
          </p:cNvSpPr>
          <p:nvPr/>
        </p:nvSpPr>
        <p:spPr bwMode="auto">
          <a:xfrm>
            <a:off x="6008688" y="4506913"/>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946</a:t>
            </a:r>
            <a:endParaRPr lang="en-US" altLang="en-US"/>
          </a:p>
        </p:txBody>
      </p:sp>
      <p:sp>
        <p:nvSpPr>
          <p:cNvPr id="242842" name="Rectangle 154">
            <a:extLst>
              <a:ext uri="{FF2B5EF4-FFF2-40B4-BE49-F238E27FC236}">
                <a16:creationId xmlns:a16="http://schemas.microsoft.com/office/drawing/2014/main" id="{68D149C1-FC42-4966-B7B1-33E4E2AD0A1C}"/>
              </a:ext>
            </a:extLst>
          </p:cNvPr>
          <p:cNvSpPr>
            <a:spLocks noChangeArrowheads="1"/>
          </p:cNvSpPr>
          <p:nvPr/>
        </p:nvSpPr>
        <p:spPr bwMode="auto">
          <a:xfrm>
            <a:off x="6402388" y="411162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1090</a:t>
            </a:r>
            <a:endParaRPr lang="en-US" altLang="en-US"/>
          </a:p>
        </p:txBody>
      </p:sp>
      <p:sp>
        <p:nvSpPr>
          <p:cNvPr id="242843" name="Rectangle 155">
            <a:extLst>
              <a:ext uri="{FF2B5EF4-FFF2-40B4-BE49-F238E27FC236}">
                <a16:creationId xmlns:a16="http://schemas.microsoft.com/office/drawing/2014/main" id="{AA20A4F2-DF24-4F40-9DEB-C214548FF61F}"/>
              </a:ext>
            </a:extLst>
          </p:cNvPr>
          <p:cNvSpPr>
            <a:spLocks noChangeArrowheads="1"/>
          </p:cNvSpPr>
          <p:nvPr/>
        </p:nvSpPr>
        <p:spPr bwMode="auto">
          <a:xfrm>
            <a:off x="4279900" y="5192713"/>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1121</a:t>
            </a:r>
            <a:endParaRPr lang="en-US" altLang="en-US"/>
          </a:p>
        </p:txBody>
      </p:sp>
      <p:sp>
        <p:nvSpPr>
          <p:cNvPr id="242844" name="Rectangle 156">
            <a:extLst>
              <a:ext uri="{FF2B5EF4-FFF2-40B4-BE49-F238E27FC236}">
                <a16:creationId xmlns:a16="http://schemas.microsoft.com/office/drawing/2014/main" id="{2C620611-2B0F-474C-90BF-3E6CD2D724FC}"/>
              </a:ext>
            </a:extLst>
          </p:cNvPr>
          <p:cNvSpPr>
            <a:spLocks noChangeArrowheads="1"/>
          </p:cNvSpPr>
          <p:nvPr/>
        </p:nvSpPr>
        <p:spPr bwMode="auto">
          <a:xfrm>
            <a:off x="3262313" y="5827713"/>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2342</a:t>
            </a:r>
            <a:endParaRPr lang="en-US" altLang="en-US"/>
          </a:p>
        </p:txBody>
      </p:sp>
      <p:sp>
        <p:nvSpPr>
          <p:cNvPr id="242845" name="Rectangle 157">
            <a:extLst>
              <a:ext uri="{FF2B5EF4-FFF2-40B4-BE49-F238E27FC236}">
                <a16:creationId xmlns:a16="http://schemas.microsoft.com/office/drawing/2014/main" id="{6EFC825F-DBD0-4BED-B3BD-74777F324BC8}"/>
              </a:ext>
            </a:extLst>
          </p:cNvPr>
          <p:cNvSpPr>
            <a:spLocks noChangeArrowheads="1"/>
          </p:cNvSpPr>
          <p:nvPr/>
        </p:nvSpPr>
        <p:spPr bwMode="auto">
          <a:xfrm>
            <a:off x="2640013" y="270192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1846</a:t>
            </a:r>
            <a:endParaRPr lang="en-US" altLang="en-US"/>
          </a:p>
        </p:txBody>
      </p:sp>
      <p:sp>
        <p:nvSpPr>
          <p:cNvPr id="242846" name="Rectangle 158">
            <a:extLst>
              <a:ext uri="{FF2B5EF4-FFF2-40B4-BE49-F238E27FC236}">
                <a16:creationId xmlns:a16="http://schemas.microsoft.com/office/drawing/2014/main" id="{300A3A99-41AF-4181-9ACF-735D2720AA2F}"/>
              </a:ext>
            </a:extLst>
          </p:cNvPr>
          <p:cNvSpPr>
            <a:spLocks noChangeArrowheads="1"/>
          </p:cNvSpPr>
          <p:nvPr/>
        </p:nvSpPr>
        <p:spPr bwMode="auto">
          <a:xfrm>
            <a:off x="4800600" y="276542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621</a:t>
            </a:r>
            <a:endParaRPr lang="en-US" altLang="en-US"/>
          </a:p>
        </p:txBody>
      </p:sp>
      <p:sp>
        <p:nvSpPr>
          <p:cNvPr id="242847" name="Rectangle 159">
            <a:extLst>
              <a:ext uri="{FF2B5EF4-FFF2-40B4-BE49-F238E27FC236}">
                <a16:creationId xmlns:a16="http://schemas.microsoft.com/office/drawing/2014/main" id="{535B7534-AB1F-4965-9210-640092AA3033}"/>
              </a:ext>
            </a:extLst>
          </p:cNvPr>
          <p:cNvSpPr>
            <a:spLocks noChangeArrowheads="1"/>
          </p:cNvSpPr>
          <p:nvPr/>
        </p:nvSpPr>
        <p:spPr bwMode="auto">
          <a:xfrm>
            <a:off x="3822700" y="326072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802</a:t>
            </a:r>
            <a:endParaRPr lang="en-US" altLang="en-US"/>
          </a:p>
        </p:txBody>
      </p:sp>
      <p:sp>
        <p:nvSpPr>
          <p:cNvPr id="242848" name="Rectangle 160">
            <a:extLst>
              <a:ext uri="{FF2B5EF4-FFF2-40B4-BE49-F238E27FC236}">
                <a16:creationId xmlns:a16="http://schemas.microsoft.com/office/drawing/2014/main" id="{BC698FAD-E1FD-4EA6-9DCD-BEE34F545BA9}"/>
              </a:ext>
            </a:extLst>
          </p:cNvPr>
          <p:cNvSpPr>
            <a:spLocks noChangeArrowheads="1"/>
          </p:cNvSpPr>
          <p:nvPr/>
        </p:nvSpPr>
        <p:spPr bwMode="auto">
          <a:xfrm>
            <a:off x="1903413" y="388302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1464</a:t>
            </a:r>
            <a:endParaRPr lang="en-US" altLang="en-US"/>
          </a:p>
        </p:txBody>
      </p:sp>
      <p:sp>
        <p:nvSpPr>
          <p:cNvPr id="242849" name="Rectangle 161">
            <a:extLst>
              <a:ext uri="{FF2B5EF4-FFF2-40B4-BE49-F238E27FC236}">
                <a16:creationId xmlns:a16="http://schemas.microsoft.com/office/drawing/2014/main" id="{8593CB00-27D2-4F9D-8F54-34E42784FED2}"/>
              </a:ext>
            </a:extLst>
          </p:cNvPr>
          <p:cNvSpPr>
            <a:spLocks noChangeArrowheads="1"/>
          </p:cNvSpPr>
          <p:nvPr/>
        </p:nvSpPr>
        <p:spPr bwMode="auto">
          <a:xfrm>
            <a:off x="1992313" y="4748213"/>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1235</a:t>
            </a:r>
            <a:endParaRPr lang="en-US" altLang="en-US"/>
          </a:p>
        </p:txBody>
      </p:sp>
      <p:sp>
        <p:nvSpPr>
          <p:cNvPr id="242850" name="Rectangle 162">
            <a:extLst>
              <a:ext uri="{FF2B5EF4-FFF2-40B4-BE49-F238E27FC236}">
                <a16:creationId xmlns:a16="http://schemas.microsoft.com/office/drawing/2014/main" id="{39B03A20-6DD3-4F0B-A1A6-3D8DA8F9FBEA}"/>
              </a:ext>
            </a:extLst>
          </p:cNvPr>
          <p:cNvSpPr>
            <a:spLocks noChangeArrowheads="1"/>
          </p:cNvSpPr>
          <p:nvPr/>
        </p:nvSpPr>
        <p:spPr bwMode="auto">
          <a:xfrm>
            <a:off x="1076325" y="406082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337</a:t>
            </a:r>
            <a:endParaRPr lang="en-US" altLang="en-US"/>
          </a:p>
        </p:txBody>
      </p:sp>
    </p:spTree>
    <p:extLst>
      <p:ext uri="{BB962C8B-B14F-4D97-AF65-F5344CB8AC3E}">
        <p14:creationId xmlns:p14="http://schemas.microsoft.com/office/powerpoint/2010/main" val="36967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A13525-B523-446E-8922-D3A60AE89BB3}"/>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638220DD-52BF-4167-9BCB-540D234B1ED4}"/>
              </a:ext>
            </a:extLst>
          </p:cNvPr>
          <p:cNvSpPr>
            <a:spLocks noGrp="1"/>
          </p:cNvSpPr>
          <p:nvPr>
            <p:ph type="sldNum" sz="quarter" idx="12"/>
          </p:nvPr>
        </p:nvSpPr>
        <p:spPr/>
        <p:txBody>
          <a:bodyPr/>
          <a:lstStyle/>
          <a:p>
            <a:fld id="{EBD33700-7FD6-42E5-9FD1-B39DD0136F72}" type="slidenum">
              <a:rPr lang="en-US" altLang="en-US"/>
              <a:pPr/>
              <a:t>73</a:t>
            </a:fld>
            <a:endParaRPr lang="en-US" altLang="en-US"/>
          </a:p>
        </p:txBody>
      </p:sp>
      <p:pic>
        <p:nvPicPr>
          <p:cNvPr id="243715" name="Picture 3">
            <a:extLst>
              <a:ext uri="{FF2B5EF4-FFF2-40B4-BE49-F238E27FC236}">
                <a16:creationId xmlns:a16="http://schemas.microsoft.com/office/drawing/2014/main" id="{B9BFA370-82B7-44D9-9613-F82CF485E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31750"/>
            <a:ext cx="8007350"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14" name="Rectangle 2">
            <a:extLst>
              <a:ext uri="{FF2B5EF4-FFF2-40B4-BE49-F238E27FC236}">
                <a16:creationId xmlns:a16="http://schemas.microsoft.com/office/drawing/2014/main" id="{BDAD3360-2C49-4576-B18F-EE665E736422}"/>
              </a:ext>
            </a:extLst>
          </p:cNvPr>
          <p:cNvSpPr>
            <a:spLocks noGrp="1" noChangeArrowheads="1"/>
          </p:cNvSpPr>
          <p:nvPr>
            <p:ph type="title"/>
          </p:nvPr>
        </p:nvSpPr>
        <p:spPr/>
        <p:txBody>
          <a:bodyPr/>
          <a:lstStyle/>
          <a:p>
            <a:r>
              <a:rPr lang="en-US" altLang="en-US"/>
              <a:t>Example</a:t>
            </a:r>
          </a:p>
        </p:txBody>
      </p:sp>
    </p:spTree>
    <p:extLst>
      <p:ext uri="{BB962C8B-B14F-4D97-AF65-F5344CB8AC3E}">
        <p14:creationId xmlns:p14="http://schemas.microsoft.com/office/powerpoint/2010/main" val="384651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16488D-147C-4636-8E77-0D2FD5F2840E}"/>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1B6A1C21-0D71-42E9-A83F-8F6723B70F88}"/>
              </a:ext>
            </a:extLst>
          </p:cNvPr>
          <p:cNvSpPr>
            <a:spLocks noGrp="1"/>
          </p:cNvSpPr>
          <p:nvPr>
            <p:ph type="sldNum" sz="quarter" idx="12"/>
          </p:nvPr>
        </p:nvSpPr>
        <p:spPr/>
        <p:txBody>
          <a:bodyPr/>
          <a:lstStyle/>
          <a:p>
            <a:fld id="{1981E3FB-7685-4CEA-B783-C6703B5055C5}" type="slidenum">
              <a:rPr lang="en-US" altLang="en-US"/>
              <a:pPr/>
              <a:t>74</a:t>
            </a:fld>
            <a:endParaRPr lang="en-US" altLang="en-US"/>
          </a:p>
        </p:txBody>
      </p:sp>
      <p:sp>
        <p:nvSpPr>
          <p:cNvPr id="244738" name="Rectangle 2">
            <a:extLst>
              <a:ext uri="{FF2B5EF4-FFF2-40B4-BE49-F238E27FC236}">
                <a16:creationId xmlns:a16="http://schemas.microsoft.com/office/drawing/2014/main" id="{6D1CCECC-58DA-4D2C-BFBF-61A041D08FF0}"/>
              </a:ext>
            </a:extLst>
          </p:cNvPr>
          <p:cNvSpPr>
            <a:spLocks noGrp="1" noChangeArrowheads="1"/>
          </p:cNvSpPr>
          <p:nvPr>
            <p:ph type="title"/>
          </p:nvPr>
        </p:nvSpPr>
        <p:spPr/>
        <p:txBody>
          <a:bodyPr/>
          <a:lstStyle/>
          <a:p>
            <a:r>
              <a:rPr lang="en-US" altLang="en-US"/>
              <a:t>Example</a:t>
            </a:r>
          </a:p>
        </p:txBody>
      </p:sp>
      <p:pic>
        <p:nvPicPr>
          <p:cNvPr id="244739" name="Picture 3">
            <a:extLst>
              <a:ext uri="{FF2B5EF4-FFF2-40B4-BE49-F238E27FC236}">
                <a16:creationId xmlns:a16="http://schemas.microsoft.com/office/drawing/2014/main" id="{3F19D584-B179-48F6-950A-0A7623389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31750"/>
            <a:ext cx="8007350"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78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B72FF4-D422-4A1B-B8E7-66A7123AB219}"/>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0A1FC733-7892-4B9C-AD37-CE6F7CBCF63E}"/>
              </a:ext>
            </a:extLst>
          </p:cNvPr>
          <p:cNvSpPr>
            <a:spLocks noGrp="1"/>
          </p:cNvSpPr>
          <p:nvPr>
            <p:ph type="sldNum" sz="quarter" idx="12"/>
          </p:nvPr>
        </p:nvSpPr>
        <p:spPr/>
        <p:txBody>
          <a:bodyPr/>
          <a:lstStyle/>
          <a:p>
            <a:fld id="{204C0087-74BF-420E-8C9A-CFCA4FC4A00B}" type="slidenum">
              <a:rPr lang="en-US" altLang="en-US"/>
              <a:pPr/>
              <a:t>75</a:t>
            </a:fld>
            <a:endParaRPr lang="en-US" altLang="en-US"/>
          </a:p>
        </p:txBody>
      </p:sp>
      <p:sp>
        <p:nvSpPr>
          <p:cNvPr id="245762" name="Rectangle 2">
            <a:extLst>
              <a:ext uri="{FF2B5EF4-FFF2-40B4-BE49-F238E27FC236}">
                <a16:creationId xmlns:a16="http://schemas.microsoft.com/office/drawing/2014/main" id="{18F4AE47-4B32-4833-A466-09249F1A5182}"/>
              </a:ext>
            </a:extLst>
          </p:cNvPr>
          <p:cNvSpPr>
            <a:spLocks noGrp="1" noChangeArrowheads="1"/>
          </p:cNvSpPr>
          <p:nvPr>
            <p:ph type="title"/>
          </p:nvPr>
        </p:nvSpPr>
        <p:spPr/>
        <p:txBody>
          <a:bodyPr/>
          <a:lstStyle/>
          <a:p>
            <a:r>
              <a:rPr lang="en-US" altLang="en-US"/>
              <a:t>Example</a:t>
            </a:r>
          </a:p>
        </p:txBody>
      </p:sp>
      <p:pic>
        <p:nvPicPr>
          <p:cNvPr id="245763" name="Picture 3">
            <a:extLst>
              <a:ext uri="{FF2B5EF4-FFF2-40B4-BE49-F238E27FC236}">
                <a16:creationId xmlns:a16="http://schemas.microsoft.com/office/drawing/2014/main" id="{13ED7F0C-D9E9-438A-8E1B-B3C00208E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31750"/>
            <a:ext cx="8007350"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9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7F2921-EB25-4D2E-AE01-8D8B9554780A}"/>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ABADA1DC-E482-471E-BC6C-85E7CA5BA8B6}"/>
              </a:ext>
            </a:extLst>
          </p:cNvPr>
          <p:cNvSpPr>
            <a:spLocks noGrp="1"/>
          </p:cNvSpPr>
          <p:nvPr>
            <p:ph type="sldNum" sz="quarter" idx="12"/>
          </p:nvPr>
        </p:nvSpPr>
        <p:spPr/>
        <p:txBody>
          <a:bodyPr/>
          <a:lstStyle/>
          <a:p>
            <a:fld id="{A84F72E8-2D8C-4CD5-954D-15AED5995E1C}" type="slidenum">
              <a:rPr lang="en-US" altLang="en-US"/>
              <a:pPr/>
              <a:t>76</a:t>
            </a:fld>
            <a:endParaRPr lang="en-US" altLang="en-US"/>
          </a:p>
        </p:txBody>
      </p:sp>
      <p:sp>
        <p:nvSpPr>
          <p:cNvPr id="246786" name="Rectangle 2">
            <a:extLst>
              <a:ext uri="{FF2B5EF4-FFF2-40B4-BE49-F238E27FC236}">
                <a16:creationId xmlns:a16="http://schemas.microsoft.com/office/drawing/2014/main" id="{6F63CEEA-29AF-4099-81B5-3791F9C485B7}"/>
              </a:ext>
            </a:extLst>
          </p:cNvPr>
          <p:cNvSpPr>
            <a:spLocks noGrp="1" noChangeArrowheads="1"/>
          </p:cNvSpPr>
          <p:nvPr>
            <p:ph type="title"/>
          </p:nvPr>
        </p:nvSpPr>
        <p:spPr/>
        <p:txBody>
          <a:bodyPr/>
          <a:lstStyle/>
          <a:p>
            <a:r>
              <a:rPr lang="en-US" altLang="en-US"/>
              <a:t>Example</a:t>
            </a:r>
          </a:p>
        </p:txBody>
      </p:sp>
      <p:pic>
        <p:nvPicPr>
          <p:cNvPr id="246787" name="Picture 3">
            <a:extLst>
              <a:ext uri="{FF2B5EF4-FFF2-40B4-BE49-F238E27FC236}">
                <a16:creationId xmlns:a16="http://schemas.microsoft.com/office/drawing/2014/main" id="{C5B9AE5E-8B1B-47B2-82D2-324F4FDD5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30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739E0B-7A1E-444B-9F74-DF82ADCC81EB}"/>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1583536F-7E0B-4B03-BD7F-866C877C72C1}"/>
              </a:ext>
            </a:extLst>
          </p:cNvPr>
          <p:cNvSpPr>
            <a:spLocks noGrp="1"/>
          </p:cNvSpPr>
          <p:nvPr>
            <p:ph type="sldNum" sz="quarter" idx="12"/>
          </p:nvPr>
        </p:nvSpPr>
        <p:spPr/>
        <p:txBody>
          <a:bodyPr/>
          <a:lstStyle/>
          <a:p>
            <a:fld id="{918C27DB-38C4-498A-88A6-B35C8F955261}" type="slidenum">
              <a:rPr lang="en-US" altLang="en-US"/>
              <a:pPr/>
              <a:t>77</a:t>
            </a:fld>
            <a:endParaRPr lang="en-US" altLang="en-US"/>
          </a:p>
        </p:txBody>
      </p:sp>
      <p:sp>
        <p:nvSpPr>
          <p:cNvPr id="247810" name="Rectangle 2">
            <a:extLst>
              <a:ext uri="{FF2B5EF4-FFF2-40B4-BE49-F238E27FC236}">
                <a16:creationId xmlns:a16="http://schemas.microsoft.com/office/drawing/2014/main" id="{32BFDEC4-E1FF-48D1-B884-F2A055DFB81E}"/>
              </a:ext>
            </a:extLst>
          </p:cNvPr>
          <p:cNvSpPr>
            <a:spLocks noGrp="1" noChangeArrowheads="1"/>
          </p:cNvSpPr>
          <p:nvPr>
            <p:ph type="title"/>
          </p:nvPr>
        </p:nvSpPr>
        <p:spPr/>
        <p:txBody>
          <a:bodyPr/>
          <a:lstStyle/>
          <a:p>
            <a:r>
              <a:rPr lang="en-US" altLang="en-US"/>
              <a:t>Example</a:t>
            </a:r>
          </a:p>
        </p:txBody>
      </p:sp>
      <p:pic>
        <p:nvPicPr>
          <p:cNvPr id="247811" name="Picture 3">
            <a:extLst>
              <a:ext uri="{FF2B5EF4-FFF2-40B4-BE49-F238E27FC236}">
                <a16:creationId xmlns:a16="http://schemas.microsoft.com/office/drawing/2014/main" id="{1CD62202-005D-4F3E-B10F-4C9791A55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56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3FEA0F-59B0-4507-BB79-513EC25FD6C1}"/>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F7C0C7BC-1A24-4D2D-9311-68BF7E20A455}"/>
              </a:ext>
            </a:extLst>
          </p:cNvPr>
          <p:cNvSpPr>
            <a:spLocks noGrp="1"/>
          </p:cNvSpPr>
          <p:nvPr>
            <p:ph type="sldNum" sz="quarter" idx="12"/>
          </p:nvPr>
        </p:nvSpPr>
        <p:spPr/>
        <p:txBody>
          <a:bodyPr/>
          <a:lstStyle/>
          <a:p>
            <a:fld id="{8F2215DC-02B6-4F91-B56C-D4A320A8677F}" type="slidenum">
              <a:rPr lang="en-US" altLang="en-US"/>
              <a:pPr/>
              <a:t>78</a:t>
            </a:fld>
            <a:endParaRPr lang="en-US" altLang="en-US"/>
          </a:p>
        </p:txBody>
      </p:sp>
      <p:sp>
        <p:nvSpPr>
          <p:cNvPr id="248834" name="Rectangle 2">
            <a:extLst>
              <a:ext uri="{FF2B5EF4-FFF2-40B4-BE49-F238E27FC236}">
                <a16:creationId xmlns:a16="http://schemas.microsoft.com/office/drawing/2014/main" id="{81A1EA45-15FB-46A8-8E20-050160F2B7DC}"/>
              </a:ext>
            </a:extLst>
          </p:cNvPr>
          <p:cNvSpPr>
            <a:spLocks noGrp="1" noChangeArrowheads="1"/>
          </p:cNvSpPr>
          <p:nvPr>
            <p:ph type="title"/>
          </p:nvPr>
        </p:nvSpPr>
        <p:spPr/>
        <p:txBody>
          <a:bodyPr/>
          <a:lstStyle/>
          <a:p>
            <a:r>
              <a:rPr lang="en-US" altLang="en-US"/>
              <a:t>Example</a:t>
            </a:r>
          </a:p>
        </p:txBody>
      </p:sp>
      <p:pic>
        <p:nvPicPr>
          <p:cNvPr id="248835" name="Picture 3">
            <a:extLst>
              <a:ext uri="{FF2B5EF4-FFF2-40B4-BE49-F238E27FC236}">
                <a16:creationId xmlns:a16="http://schemas.microsoft.com/office/drawing/2014/main" id="{955869A8-36A0-4E7F-A808-52082B32B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9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078ECB-7ADF-447B-AFDB-A8E0D78F60D5}"/>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51A09BE8-CD6B-4F37-A875-EB6CF64F2413}"/>
              </a:ext>
            </a:extLst>
          </p:cNvPr>
          <p:cNvSpPr>
            <a:spLocks noGrp="1"/>
          </p:cNvSpPr>
          <p:nvPr>
            <p:ph type="sldNum" sz="quarter" idx="12"/>
          </p:nvPr>
        </p:nvSpPr>
        <p:spPr/>
        <p:txBody>
          <a:bodyPr/>
          <a:lstStyle/>
          <a:p>
            <a:fld id="{923A27E6-790C-4D41-B720-8E011B7CAEE6}" type="slidenum">
              <a:rPr lang="en-US" altLang="en-US"/>
              <a:pPr/>
              <a:t>79</a:t>
            </a:fld>
            <a:endParaRPr lang="en-US" altLang="en-US"/>
          </a:p>
        </p:txBody>
      </p:sp>
      <p:sp>
        <p:nvSpPr>
          <p:cNvPr id="249858" name="Rectangle 2">
            <a:extLst>
              <a:ext uri="{FF2B5EF4-FFF2-40B4-BE49-F238E27FC236}">
                <a16:creationId xmlns:a16="http://schemas.microsoft.com/office/drawing/2014/main" id="{7BB93C9B-34A8-47E8-A126-CC64F3B159B7}"/>
              </a:ext>
            </a:extLst>
          </p:cNvPr>
          <p:cNvSpPr>
            <a:spLocks noGrp="1" noChangeArrowheads="1"/>
          </p:cNvSpPr>
          <p:nvPr>
            <p:ph type="title"/>
          </p:nvPr>
        </p:nvSpPr>
        <p:spPr/>
        <p:txBody>
          <a:bodyPr/>
          <a:lstStyle/>
          <a:p>
            <a:r>
              <a:rPr lang="en-US" altLang="en-US"/>
              <a:t>Example</a:t>
            </a:r>
          </a:p>
        </p:txBody>
      </p:sp>
      <p:pic>
        <p:nvPicPr>
          <p:cNvPr id="249859" name="Picture 3">
            <a:extLst>
              <a:ext uri="{FF2B5EF4-FFF2-40B4-BE49-F238E27FC236}">
                <a16:creationId xmlns:a16="http://schemas.microsoft.com/office/drawing/2014/main" id="{0EBCA6EF-F647-428C-9A63-5C9B35601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00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F22ABC70-D991-48A9-A4EF-FFDF4D29A142}"/>
              </a:ext>
            </a:extLst>
          </p:cNvPr>
          <p:cNvSpPr>
            <a:spLocks noGrp="1" noChangeArrowheads="1"/>
          </p:cNvSpPr>
          <p:nvPr>
            <p:ph type="title"/>
          </p:nvPr>
        </p:nvSpPr>
        <p:spPr>
          <a:xfrm>
            <a:off x="762000" y="0"/>
            <a:ext cx="8077200" cy="990600"/>
          </a:xfrm>
        </p:spPr>
        <p:txBody>
          <a:bodyPr/>
          <a:lstStyle/>
          <a:p>
            <a:pPr eaLnBrk="1" hangingPunct="1">
              <a:defRPr/>
            </a:pPr>
            <a:r>
              <a:rPr lang="en-US" sz="3600" dirty="0"/>
              <a:t>Isomorphism of Graphs</a:t>
            </a:r>
            <a:endParaRPr lang="en-CA" sz="3600" dirty="0"/>
          </a:p>
        </p:txBody>
      </p:sp>
      <p:sp>
        <p:nvSpPr>
          <p:cNvPr id="291843" name="Rectangle 3">
            <a:extLst>
              <a:ext uri="{FF2B5EF4-FFF2-40B4-BE49-F238E27FC236}">
                <a16:creationId xmlns:a16="http://schemas.microsoft.com/office/drawing/2014/main" id="{D2663603-02A2-4B0C-9267-520AF6F19BC5}"/>
              </a:ext>
            </a:extLst>
          </p:cNvPr>
          <p:cNvSpPr>
            <a:spLocks noGrp="1" noChangeArrowheads="1"/>
          </p:cNvSpPr>
          <p:nvPr>
            <p:ph type="body" idx="1"/>
          </p:nvPr>
        </p:nvSpPr>
        <p:spPr>
          <a:xfrm>
            <a:off x="228600" y="1524000"/>
            <a:ext cx="8763000" cy="4648200"/>
          </a:xfrm>
        </p:spPr>
        <p:txBody>
          <a:bodyPr>
            <a:normAutofit/>
          </a:bodyPr>
          <a:lstStyle/>
          <a:p>
            <a:pPr marL="0" indent="0" eaLnBrk="1" hangingPunct="1">
              <a:lnSpc>
                <a:spcPct val="150000"/>
              </a:lnSpc>
              <a:spcAft>
                <a:spcPct val="20000"/>
              </a:spcAft>
              <a:defRPr/>
            </a:pPr>
            <a:endParaRPr lang="en-US" sz="2200" dirty="0">
              <a:sym typeface="Symbol" pitchFamily="18" charset="2"/>
            </a:endParaRPr>
          </a:p>
          <a:p>
            <a:pPr marL="0" indent="0" eaLnBrk="1" hangingPunct="1">
              <a:lnSpc>
                <a:spcPct val="150000"/>
              </a:lnSpc>
              <a:spcAft>
                <a:spcPct val="20000"/>
              </a:spcAft>
              <a:buNone/>
              <a:defRPr/>
            </a:pPr>
            <a:r>
              <a:rPr lang="en-US" sz="2200" dirty="0">
                <a:sym typeface="Symbol" pitchFamily="18" charset="2"/>
              </a:rPr>
              <a:t>From a visual standpoint, G</a:t>
            </a:r>
            <a:r>
              <a:rPr lang="en-US" sz="2200" baseline="-25000" dirty="0">
                <a:sym typeface="Symbol" pitchFamily="18" charset="2"/>
              </a:rPr>
              <a:t>1</a:t>
            </a:r>
            <a:r>
              <a:rPr lang="en-US" sz="2200" dirty="0">
                <a:sym typeface="Symbol" pitchFamily="18" charset="2"/>
              </a:rPr>
              <a:t> and G</a:t>
            </a:r>
            <a:r>
              <a:rPr lang="en-US" sz="2200" baseline="-25000" dirty="0">
                <a:sym typeface="Symbol" pitchFamily="18" charset="2"/>
              </a:rPr>
              <a:t>2</a:t>
            </a:r>
            <a:r>
              <a:rPr lang="en-US" sz="2200" dirty="0">
                <a:sym typeface="Symbol" pitchFamily="18" charset="2"/>
              </a:rPr>
              <a:t> are isomorphic if they can be arranged in such a way that their </a:t>
            </a:r>
            <a:r>
              <a:rPr lang="en-US" sz="2200" b="1" dirty="0">
                <a:sym typeface="Symbol" pitchFamily="18" charset="2"/>
              </a:rPr>
              <a:t>displays are identical</a:t>
            </a:r>
            <a:r>
              <a:rPr lang="en-US" sz="2200" dirty="0">
                <a:sym typeface="Symbol" pitchFamily="18" charset="2"/>
              </a:rPr>
              <a:t> (of course without changing adjacency).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 calcmode="lin" valueType="num">
                                      <p:cBhvr additive="base">
                                        <p:cTn id="7" dur="500" fill="hold"/>
                                        <p:tgtEl>
                                          <p:spTgt spid="2918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18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B15C41-911F-41A7-B98F-34DE3E2C6D2D}"/>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64A35F5A-5A5A-47F4-A56A-DF9A59EFFD90}"/>
              </a:ext>
            </a:extLst>
          </p:cNvPr>
          <p:cNvSpPr>
            <a:spLocks noGrp="1"/>
          </p:cNvSpPr>
          <p:nvPr>
            <p:ph type="sldNum" sz="quarter" idx="12"/>
          </p:nvPr>
        </p:nvSpPr>
        <p:spPr/>
        <p:txBody>
          <a:bodyPr/>
          <a:lstStyle/>
          <a:p>
            <a:fld id="{0DA2EFEF-EAC1-41A8-9046-B44CC197BD5A}" type="slidenum">
              <a:rPr lang="en-US" altLang="en-US"/>
              <a:pPr/>
              <a:t>80</a:t>
            </a:fld>
            <a:endParaRPr lang="en-US" altLang="en-US"/>
          </a:p>
        </p:txBody>
      </p:sp>
      <p:sp>
        <p:nvSpPr>
          <p:cNvPr id="250882" name="Rectangle 2">
            <a:extLst>
              <a:ext uri="{FF2B5EF4-FFF2-40B4-BE49-F238E27FC236}">
                <a16:creationId xmlns:a16="http://schemas.microsoft.com/office/drawing/2014/main" id="{02D256D7-85F5-4591-AEDB-A1BE7A1A314A}"/>
              </a:ext>
            </a:extLst>
          </p:cNvPr>
          <p:cNvSpPr>
            <a:spLocks noGrp="1" noChangeArrowheads="1"/>
          </p:cNvSpPr>
          <p:nvPr>
            <p:ph type="title"/>
          </p:nvPr>
        </p:nvSpPr>
        <p:spPr/>
        <p:txBody>
          <a:bodyPr/>
          <a:lstStyle/>
          <a:p>
            <a:r>
              <a:rPr lang="en-US" altLang="en-US"/>
              <a:t>Example</a:t>
            </a:r>
          </a:p>
        </p:txBody>
      </p:sp>
      <p:pic>
        <p:nvPicPr>
          <p:cNvPr id="250883" name="Picture 3">
            <a:extLst>
              <a:ext uri="{FF2B5EF4-FFF2-40B4-BE49-F238E27FC236}">
                <a16:creationId xmlns:a16="http://schemas.microsoft.com/office/drawing/2014/main" id="{98A10C5E-76A7-46C7-9410-AFC70D1EA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39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FBC342-21AE-4821-A473-554F1EF72CC7}"/>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76ECEEF7-DD34-42A6-B3FE-0D287BD9C023}"/>
              </a:ext>
            </a:extLst>
          </p:cNvPr>
          <p:cNvSpPr>
            <a:spLocks noGrp="1"/>
          </p:cNvSpPr>
          <p:nvPr>
            <p:ph type="sldNum" sz="quarter" idx="12"/>
          </p:nvPr>
        </p:nvSpPr>
        <p:spPr/>
        <p:txBody>
          <a:bodyPr/>
          <a:lstStyle/>
          <a:p>
            <a:fld id="{FE4002AA-B507-4288-8EEC-E57A3ACE2395}" type="slidenum">
              <a:rPr lang="en-US" altLang="en-US"/>
              <a:pPr/>
              <a:t>81</a:t>
            </a:fld>
            <a:endParaRPr lang="en-US" altLang="en-US"/>
          </a:p>
        </p:txBody>
      </p:sp>
      <p:sp>
        <p:nvSpPr>
          <p:cNvPr id="251906" name="Rectangle 2">
            <a:extLst>
              <a:ext uri="{FF2B5EF4-FFF2-40B4-BE49-F238E27FC236}">
                <a16:creationId xmlns:a16="http://schemas.microsoft.com/office/drawing/2014/main" id="{56F20987-96F3-44B6-89B7-ADDEC6F7868A}"/>
              </a:ext>
            </a:extLst>
          </p:cNvPr>
          <p:cNvSpPr>
            <a:spLocks noGrp="1" noChangeArrowheads="1"/>
          </p:cNvSpPr>
          <p:nvPr>
            <p:ph type="title"/>
          </p:nvPr>
        </p:nvSpPr>
        <p:spPr/>
        <p:txBody>
          <a:bodyPr/>
          <a:lstStyle/>
          <a:p>
            <a:r>
              <a:rPr lang="en-US" altLang="en-US"/>
              <a:t>Example</a:t>
            </a:r>
          </a:p>
        </p:txBody>
      </p:sp>
      <p:pic>
        <p:nvPicPr>
          <p:cNvPr id="251907" name="Picture 3">
            <a:extLst>
              <a:ext uri="{FF2B5EF4-FFF2-40B4-BE49-F238E27FC236}">
                <a16:creationId xmlns:a16="http://schemas.microsoft.com/office/drawing/2014/main" id="{05F05BCF-45B5-4686-ABFE-DE4DA6D3C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36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73E8CC-7A36-4DFE-B4D6-5A8A31BD1A2F}"/>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B3BE6E31-EA41-4200-B25A-9925940A35BA}"/>
              </a:ext>
            </a:extLst>
          </p:cNvPr>
          <p:cNvSpPr>
            <a:spLocks noGrp="1"/>
          </p:cNvSpPr>
          <p:nvPr>
            <p:ph type="sldNum" sz="quarter" idx="12"/>
          </p:nvPr>
        </p:nvSpPr>
        <p:spPr/>
        <p:txBody>
          <a:bodyPr/>
          <a:lstStyle/>
          <a:p>
            <a:fld id="{15D0FF0A-F981-4033-B6C0-49969CC8324C}" type="slidenum">
              <a:rPr lang="en-US" altLang="en-US"/>
              <a:pPr/>
              <a:t>82</a:t>
            </a:fld>
            <a:endParaRPr lang="en-US" altLang="en-US"/>
          </a:p>
        </p:txBody>
      </p:sp>
      <p:sp>
        <p:nvSpPr>
          <p:cNvPr id="252930" name="Rectangle 2">
            <a:extLst>
              <a:ext uri="{FF2B5EF4-FFF2-40B4-BE49-F238E27FC236}">
                <a16:creationId xmlns:a16="http://schemas.microsoft.com/office/drawing/2014/main" id="{678C80BC-697A-487B-9AC6-58E15A229A48}"/>
              </a:ext>
            </a:extLst>
          </p:cNvPr>
          <p:cNvSpPr>
            <a:spLocks noGrp="1" noChangeArrowheads="1"/>
          </p:cNvSpPr>
          <p:nvPr>
            <p:ph type="title"/>
          </p:nvPr>
        </p:nvSpPr>
        <p:spPr/>
        <p:txBody>
          <a:bodyPr/>
          <a:lstStyle/>
          <a:p>
            <a:r>
              <a:rPr lang="en-US" altLang="en-US"/>
              <a:t>Example</a:t>
            </a:r>
          </a:p>
        </p:txBody>
      </p:sp>
      <p:pic>
        <p:nvPicPr>
          <p:cNvPr id="252931" name="Picture 3">
            <a:extLst>
              <a:ext uri="{FF2B5EF4-FFF2-40B4-BE49-F238E27FC236}">
                <a16:creationId xmlns:a16="http://schemas.microsoft.com/office/drawing/2014/main" id="{39BC011A-D3F1-4945-B0EB-2330EFDB8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5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05E3E-4438-4037-B985-134A7CFDFA34}"/>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CC0F4041-1013-4107-98D9-EDEB222A471B}"/>
              </a:ext>
            </a:extLst>
          </p:cNvPr>
          <p:cNvSpPr>
            <a:spLocks noGrp="1"/>
          </p:cNvSpPr>
          <p:nvPr>
            <p:ph type="sldNum" sz="quarter" idx="12"/>
          </p:nvPr>
        </p:nvSpPr>
        <p:spPr/>
        <p:txBody>
          <a:bodyPr/>
          <a:lstStyle/>
          <a:p>
            <a:fld id="{0E2D6BAC-F780-4E22-8DBC-F7AE7CBBACA7}" type="slidenum">
              <a:rPr lang="en-US" altLang="en-US"/>
              <a:pPr/>
              <a:t>83</a:t>
            </a:fld>
            <a:endParaRPr lang="en-US" altLang="en-US"/>
          </a:p>
        </p:txBody>
      </p:sp>
      <p:sp>
        <p:nvSpPr>
          <p:cNvPr id="253954" name="Rectangle 2">
            <a:extLst>
              <a:ext uri="{FF2B5EF4-FFF2-40B4-BE49-F238E27FC236}">
                <a16:creationId xmlns:a16="http://schemas.microsoft.com/office/drawing/2014/main" id="{D6773DED-F260-4CF9-A3F8-DF0DAB3D6782}"/>
              </a:ext>
            </a:extLst>
          </p:cNvPr>
          <p:cNvSpPr>
            <a:spLocks noGrp="1" noChangeArrowheads="1"/>
          </p:cNvSpPr>
          <p:nvPr>
            <p:ph type="title"/>
          </p:nvPr>
        </p:nvSpPr>
        <p:spPr/>
        <p:txBody>
          <a:bodyPr/>
          <a:lstStyle/>
          <a:p>
            <a:r>
              <a:rPr lang="en-US" altLang="en-US"/>
              <a:t>Example</a:t>
            </a:r>
          </a:p>
        </p:txBody>
      </p:sp>
      <p:pic>
        <p:nvPicPr>
          <p:cNvPr id="253955" name="Picture 3">
            <a:extLst>
              <a:ext uri="{FF2B5EF4-FFF2-40B4-BE49-F238E27FC236}">
                <a16:creationId xmlns:a16="http://schemas.microsoft.com/office/drawing/2014/main" id="{9CD37C3A-7625-41F0-B450-8B885FB01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624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544EC2-832C-4737-8F05-08DFC9BDD1CB}"/>
              </a:ext>
            </a:extLst>
          </p:cNvPr>
          <p:cNvSpPr>
            <a:spLocks noGrp="1"/>
          </p:cNvSpPr>
          <p:nvPr>
            <p:ph type="ftr" sz="quarter" idx="11"/>
          </p:nvPr>
        </p:nvSpPr>
        <p:spPr/>
        <p:txBody>
          <a:bodyPr/>
          <a:lstStyle/>
          <a:p>
            <a:r>
              <a:rPr lang="en-US" altLang="en-US"/>
              <a:t>Minimum Spanning Trees</a:t>
            </a:r>
          </a:p>
        </p:txBody>
      </p:sp>
      <p:sp>
        <p:nvSpPr>
          <p:cNvPr id="5" name="Slide Number Placeholder 4">
            <a:extLst>
              <a:ext uri="{FF2B5EF4-FFF2-40B4-BE49-F238E27FC236}">
                <a16:creationId xmlns:a16="http://schemas.microsoft.com/office/drawing/2014/main" id="{5335C3CA-A7F4-483E-B39B-16DC6B0767F4}"/>
              </a:ext>
            </a:extLst>
          </p:cNvPr>
          <p:cNvSpPr>
            <a:spLocks noGrp="1"/>
          </p:cNvSpPr>
          <p:nvPr>
            <p:ph type="sldNum" sz="quarter" idx="12"/>
          </p:nvPr>
        </p:nvSpPr>
        <p:spPr/>
        <p:txBody>
          <a:bodyPr/>
          <a:lstStyle/>
          <a:p>
            <a:fld id="{371B9A12-F238-4684-8C89-43B6744CD003}" type="slidenum">
              <a:rPr lang="en-US" altLang="en-US"/>
              <a:pPr/>
              <a:t>84</a:t>
            </a:fld>
            <a:endParaRPr lang="en-US" altLang="en-US"/>
          </a:p>
        </p:txBody>
      </p:sp>
      <p:sp>
        <p:nvSpPr>
          <p:cNvPr id="254978" name="Rectangle 2">
            <a:extLst>
              <a:ext uri="{FF2B5EF4-FFF2-40B4-BE49-F238E27FC236}">
                <a16:creationId xmlns:a16="http://schemas.microsoft.com/office/drawing/2014/main" id="{27625058-0259-4207-A3C1-BC947CEE475C}"/>
              </a:ext>
            </a:extLst>
          </p:cNvPr>
          <p:cNvSpPr>
            <a:spLocks noGrp="1" noChangeArrowheads="1"/>
          </p:cNvSpPr>
          <p:nvPr>
            <p:ph type="title"/>
          </p:nvPr>
        </p:nvSpPr>
        <p:spPr/>
        <p:txBody>
          <a:bodyPr/>
          <a:lstStyle/>
          <a:p>
            <a:r>
              <a:rPr lang="en-US" altLang="en-US"/>
              <a:t>Example</a:t>
            </a:r>
          </a:p>
        </p:txBody>
      </p:sp>
      <p:pic>
        <p:nvPicPr>
          <p:cNvPr id="254979" name="Picture 3">
            <a:extLst>
              <a:ext uri="{FF2B5EF4-FFF2-40B4-BE49-F238E27FC236}">
                <a16:creationId xmlns:a16="http://schemas.microsoft.com/office/drawing/2014/main" id="{A3C4DDE8-3CA2-4B3E-AF3E-B98665DEA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31750"/>
            <a:ext cx="8008937" cy="678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27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Footer Placeholder 417">
            <a:extLst>
              <a:ext uri="{FF2B5EF4-FFF2-40B4-BE49-F238E27FC236}">
                <a16:creationId xmlns:a16="http://schemas.microsoft.com/office/drawing/2014/main" id="{BFAD54DD-7773-4774-8B21-4DCD6C89E13D}"/>
              </a:ext>
            </a:extLst>
          </p:cNvPr>
          <p:cNvSpPr>
            <a:spLocks noGrp="1"/>
          </p:cNvSpPr>
          <p:nvPr>
            <p:ph type="ftr" sz="quarter" idx="11"/>
          </p:nvPr>
        </p:nvSpPr>
        <p:spPr/>
        <p:txBody>
          <a:bodyPr/>
          <a:lstStyle/>
          <a:p>
            <a:r>
              <a:rPr lang="en-US" altLang="en-US"/>
              <a:t>Minimum Spanning Trees</a:t>
            </a:r>
          </a:p>
        </p:txBody>
      </p:sp>
      <p:sp>
        <p:nvSpPr>
          <p:cNvPr id="419" name="Slide Number Placeholder 418">
            <a:extLst>
              <a:ext uri="{FF2B5EF4-FFF2-40B4-BE49-F238E27FC236}">
                <a16:creationId xmlns:a16="http://schemas.microsoft.com/office/drawing/2014/main" id="{2F8227D1-8D47-4590-920B-784828D1D2DA}"/>
              </a:ext>
            </a:extLst>
          </p:cNvPr>
          <p:cNvSpPr>
            <a:spLocks noGrp="1"/>
          </p:cNvSpPr>
          <p:nvPr>
            <p:ph type="sldNum" sz="quarter" idx="12"/>
          </p:nvPr>
        </p:nvSpPr>
        <p:spPr/>
        <p:txBody>
          <a:bodyPr/>
          <a:lstStyle/>
          <a:p>
            <a:fld id="{6502C409-D1A1-4016-B0F4-7D0201EC120A}" type="slidenum">
              <a:rPr lang="en-US" altLang="en-US"/>
              <a:pPr/>
              <a:t>85</a:t>
            </a:fld>
            <a:endParaRPr lang="en-US" altLang="en-US"/>
          </a:p>
        </p:txBody>
      </p:sp>
      <p:sp>
        <p:nvSpPr>
          <p:cNvPr id="256002" name="Rectangle 2">
            <a:extLst>
              <a:ext uri="{FF2B5EF4-FFF2-40B4-BE49-F238E27FC236}">
                <a16:creationId xmlns:a16="http://schemas.microsoft.com/office/drawing/2014/main" id="{BC10A416-8517-42AC-8AE2-DAA3288D852A}"/>
              </a:ext>
            </a:extLst>
          </p:cNvPr>
          <p:cNvSpPr>
            <a:spLocks noGrp="1" noChangeArrowheads="1"/>
          </p:cNvSpPr>
          <p:nvPr>
            <p:ph type="title"/>
          </p:nvPr>
        </p:nvSpPr>
        <p:spPr/>
        <p:txBody>
          <a:bodyPr/>
          <a:lstStyle/>
          <a:p>
            <a:r>
              <a:rPr lang="en-US" altLang="en-US"/>
              <a:t>Example</a:t>
            </a:r>
          </a:p>
        </p:txBody>
      </p:sp>
      <p:sp>
        <p:nvSpPr>
          <p:cNvPr id="256003" name="Freeform 3">
            <a:extLst>
              <a:ext uri="{FF2B5EF4-FFF2-40B4-BE49-F238E27FC236}">
                <a16:creationId xmlns:a16="http://schemas.microsoft.com/office/drawing/2014/main" id="{B4B4E5CC-16CE-497D-BBE0-4C09827DC89D}"/>
              </a:ext>
            </a:extLst>
          </p:cNvPr>
          <p:cNvSpPr>
            <a:spLocks/>
          </p:cNvSpPr>
          <p:nvPr/>
        </p:nvSpPr>
        <p:spPr bwMode="auto">
          <a:xfrm>
            <a:off x="976313" y="879475"/>
            <a:ext cx="7329487" cy="5521325"/>
          </a:xfrm>
          <a:custGeom>
            <a:avLst/>
            <a:gdLst>
              <a:gd name="T0" fmla="*/ 4401 w 4617"/>
              <a:gd name="T1" fmla="*/ 2594 h 3755"/>
              <a:gd name="T2" fmla="*/ 4473 w 4617"/>
              <a:gd name="T3" fmla="*/ 2418 h 3755"/>
              <a:gd name="T4" fmla="*/ 4529 w 4617"/>
              <a:gd name="T5" fmla="*/ 2234 h 3755"/>
              <a:gd name="T6" fmla="*/ 4593 w 4617"/>
              <a:gd name="T7" fmla="*/ 1858 h 3755"/>
              <a:gd name="T8" fmla="*/ 4617 w 4617"/>
              <a:gd name="T9" fmla="*/ 1481 h 3755"/>
              <a:gd name="T10" fmla="*/ 4585 w 4617"/>
              <a:gd name="T11" fmla="*/ 1129 h 3755"/>
              <a:gd name="T12" fmla="*/ 4521 w 4617"/>
              <a:gd name="T13" fmla="*/ 809 h 3755"/>
              <a:gd name="T14" fmla="*/ 4409 w 4617"/>
              <a:gd name="T15" fmla="*/ 545 h 3755"/>
              <a:gd name="T16" fmla="*/ 4345 w 4617"/>
              <a:gd name="T17" fmla="*/ 441 h 3755"/>
              <a:gd name="T18" fmla="*/ 4273 w 4617"/>
              <a:gd name="T19" fmla="*/ 353 h 3755"/>
              <a:gd name="T20" fmla="*/ 4193 w 4617"/>
              <a:gd name="T21" fmla="*/ 288 h 3755"/>
              <a:gd name="T22" fmla="*/ 4105 w 4617"/>
              <a:gd name="T23" fmla="*/ 248 h 3755"/>
              <a:gd name="T24" fmla="*/ 3729 w 4617"/>
              <a:gd name="T25" fmla="*/ 144 h 3755"/>
              <a:gd name="T26" fmla="*/ 3353 w 4617"/>
              <a:gd name="T27" fmla="*/ 64 h 3755"/>
              <a:gd name="T28" fmla="*/ 2969 w 4617"/>
              <a:gd name="T29" fmla="*/ 16 h 3755"/>
              <a:gd name="T30" fmla="*/ 2601 w 4617"/>
              <a:gd name="T31" fmla="*/ 0 h 3755"/>
              <a:gd name="T32" fmla="*/ 2240 w 4617"/>
              <a:gd name="T33" fmla="*/ 8 h 3755"/>
              <a:gd name="T34" fmla="*/ 1896 w 4617"/>
              <a:gd name="T35" fmla="*/ 48 h 3755"/>
              <a:gd name="T36" fmla="*/ 1568 w 4617"/>
              <a:gd name="T37" fmla="*/ 120 h 3755"/>
              <a:gd name="T38" fmla="*/ 1264 w 4617"/>
              <a:gd name="T39" fmla="*/ 224 h 3755"/>
              <a:gd name="T40" fmla="*/ 976 w 4617"/>
              <a:gd name="T41" fmla="*/ 369 h 3755"/>
              <a:gd name="T42" fmla="*/ 728 w 4617"/>
              <a:gd name="T43" fmla="*/ 545 h 3755"/>
              <a:gd name="T44" fmla="*/ 608 w 4617"/>
              <a:gd name="T45" fmla="*/ 641 h 3755"/>
              <a:gd name="T46" fmla="*/ 504 w 4617"/>
              <a:gd name="T47" fmla="*/ 753 h 3755"/>
              <a:gd name="T48" fmla="*/ 408 w 4617"/>
              <a:gd name="T49" fmla="*/ 873 h 3755"/>
              <a:gd name="T50" fmla="*/ 320 w 4617"/>
              <a:gd name="T51" fmla="*/ 1001 h 3755"/>
              <a:gd name="T52" fmla="*/ 168 w 4617"/>
              <a:gd name="T53" fmla="*/ 1289 h 3755"/>
              <a:gd name="T54" fmla="*/ 64 w 4617"/>
              <a:gd name="T55" fmla="*/ 1609 h 3755"/>
              <a:gd name="T56" fmla="*/ 8 w 4617"/>
              <a:gd name="T57" fmla="*/ 1970 h 3755"/>
              <a:gd name="T58" fmla="*/ 0 w 4617"/>
              <a:gd name="T59" fmla="*/ 2378 h 3755"/>
              <a:gd name="T60" fmla="*/ 32 w 4617"/>
              <a:gd name="T61" fmla="*/ 2610 h 3755"/>
              <a:gd name="T62" fmla="*/ 96 w 4617"/>
              <a:gd name="T63" fmla="*/ 2818 h 3755"/>
              <a:gd name="T64" fmla="*/ 192 w 4617"/>
              <a:gd name="T65" fmla="*/ 3002 h 3755"/>
              <a:gd name="T66" fmla="*/ 312 w 4617"/>
              <a:gd name="T67" fmla="*/ 3170 h 3755"/>
              <a:gd name="T68" fmla="*/ 464 w 4617"/>
              <a:gd name="T69" fmla="*/ 3315 h 3755"/>
              <a:gd name="T70" fmla="*/ 640 w 4617"/>
              <a:gd name="T71" fmla="*/ 3435 h 3755"/>
              <a:gd name="T72" fmla="*/ 840 w 4617"/>
              <a:gd name="T73" fmla="*/ 3539 h 3755"/>
              <a:gd name="T74" fmla="*/ 1048 w 4617"/>
              <a:gd name="T75" fmla="*/ 3619 h 3755"/>
              <a:gd name="T76" fmla="*/ 1280 w 4617"/>
              <a:gd name="T77" fmla="*/ 3683 h 3755"/>
              <a:gd name="T78" fmla="*/ 1520 w 4617"/>
              <a:gd name="T79" fmla="*/ 3731 h 3755"/>
              <a:gd name="T80" fmla="*/ 1760 w 4617"/>
              <a:gd name="T81" fmla="*/ 3755 h 3755"/>
              <a:gd name="T82" fmla="*/ 2016 w 4617"/>
              <a:gd name="T83" fmla="*/ 3755 h 3755"/>
              <a:gd name="T84" fmla="*/ 2272 w 4617"/>
              <a:gd name="T85" fmla="*/ 3747 h 3755"/>
              <a:gd name="T86" fmla="*/ 2529 w 4617"/>
              <a:gd name="T87" fmla="*/ 3715 h 3755"/>
              <a:gd name="T88" fmla="*/ 2777 w 4617"/>
              <a:gd name="T89" fmla="*/ 3667 h 3755"/>
              <a:gd name="T90" fmla="*/ 3025 w 4617"/>
              <a:gd name="T91" fmla="*/ 3603 h 3755"/>
              <a:gd name="T92" fmla="*/ 3473 w 4617"/>
              <a:gd name="T93" fmla="*/ 3467 h 3755"/>
              <a:gd name="T94" fmla="*/ 3649 w 4617"/>
              <a:gd name="T95" fmla="*/ 3403 h 3755"/>
              <a:gd name="T96" fmla="*/ 3801 w 4617"/>
              <a:gd name="T97" fmla="*/ 3323 h 3755"/>
              <a:gd name="T98" fmla="*/ 3937 w 4617"/>
              <a:gd name="T99" fmla="*/ 3210 h 3755"/>
              <a:gd name="T100" fmla="*/ 4073 w 4617"/>
              <a:gd name="T101" fmla="*/ 3066 h 3755"/>
              <a:gd name="T102" fmla="*/ 4225 w 4617"/>
              <a:gd name="T103" fmla="*/ 2858 h 3755"/>
              <a:gd name="T104" fmla="*/ 4401 w 4617"/>
              <a:gd name="T105" fmla="*/ 2594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17" h="3755">
                <a:moveTo>
                  <a:pt x="4401" y="2594"/>
                </a:moveTo>
                <a:lnTo>
                  <a:pt x="4473" y="2418"/>
                </a:lnTo>
                <a:lnTo>
                  <a:pt x="4529" y="2234"/>
                </a:lnTo>
                <a:lnTo>
                  <a:pt x="4593" y="1858"/>
                </a:lnTo>
                <a:lnTo>
                  <a:pt x="4617" y="1481"/>
                </a:lnTo>
                <a:lnTo>
                  <a:pt x="4585" y="1129"/>
                </a:lnTo>
                <a:lnTo>
                  <a:pt x="4521" y="809"/>
                </a:lnTo>
                <a:lnTo>
                  <a:pt x="4409" y="545"/>
                </a:lnTo>
                <a:lnTo>
                  <a:pt x="4345" y="441"/>
                </a:lnTo>
                <a:lnTo>
                  <a:pt x="4273" y="353"/>
                </a:lnTo>
                <a:lnTo>
                  <a:pt x="4193" y="288"/>
                </a:lnTo>
                <a:lnTo>
                  <a:pt x="4105" y="248"/>
                </a:lnTo>
                <a:lnTo>
                  <a:pt x="3729" y="144"/>
                </a:lnTo>
                <a:lnTo>
                  <a:pt x="3353" y="64"/>
                </a:lnTo>
                <a:lnTo>
                  <a:pt x="2969" y="16"/>
                </a:lnTo>
                <a:lnTo>
                  <a:pt x="2601" y="0"/>
                </a:lnTo>
                <a:lnTo>
                  <a:pt x="2240" y="8"/>
                </a:lnTo>
                <a:lnTo>
                  <a:pt x="1896" y="48"/>
                </a:lnTo>
                <a:lnTo>
                  <a:pt x="1568" y="120"/>
                </a:lnTo>
                <a:lnTo>
                  <a:pt x="1264" y="224"/>
                </a:lnTo>
                <a:lnTo>
                  <a:pt x="976" y="369"/>
                </a:lnTo>
                <a:lnTo>
                  <a:pt x="728" y="545"/>
                </a:lnTo>
                <a:lnTo>
                  <a:pt x="608" y="641"/>
                </a:lnTo>
                <a:lnTo>
                  <a:pt x="504" y="753"/>
                </a:lnTo>
                <a:lnTo>
                  <a:pt x="408" y="873"/>
                </a:lnTo>
                <a:lnTo>
                  <a:pt x="320" y="1001"/>
                </a:lnTo>
                <a:lnTo>
                  <a:pt x="168" y="1289"/>
                </a:lnTo>
                <a:lnTo>
                  <a:pt x="64" y="1609"/>
                </a:lnTo>
                <a:lnTo>
                  <a:pt x="8" y="1970"/>
                </a:lnTo>
                <a:lnTo>
                  <a:pt x="0" y="2378"/>
                </a:lnTo>
                <a:lnTo>
                  <a:pt x="32" y="2610"/>
                </a:lnTo>
                <a:lnTo>
                  <a:pt x="96" y="2818"/>
                </a:lnTo>
                <a:lnTo>
                  <a:pt x="192" y="3002"/>
                </a:lnTo>
                <a:lnTo>
                  <a:pt x="312" y="3170"/>
                </a:lnTo>
                <a:lnTo>
                  <a:pt x="464" y="3315"/>
                </a:lnTo>
                <a:lnTo>
                  <a:pt x="640" y="3435"/>
                </a:lnTo>
                <a:lnTo>
                  <a:pt x="840" y="3539"/>
                </a:lnTo>
                <a:lnTo>
                  <a:pt x="1048" y="3619"/>
                </a:lnTo>
                <a:lnTo>
                  <a:pt x="1280" y="3683"/>
                </a:lnTo>
                <a:lnTo>
                  <a:pt x="1520" y="3731"/>
                </a:lnTo>
                <a:lnTo>
                  <a:pt x="1760" y="3755"/>
                </a:lnTo>
                <a:lnTo>
                  <a:pt x="2016" y="3755"/>
                </a:lnTo>
                <a:lnTo>
                  <a:pt x="2272" y="3747"/>
                </a:lnTo>
                <a:lnTo>
                  <a:pt x="2529" y="3715"/>
                </a:lnTo>
                <a:lnTo>
                  <a:pt x="2777" y="3667"/>
                </a:lnTo>
                <a:lnTo>
                  <a:pt x="3025" y="3603"/>
                </a:lnTo>
                <a:lnTo>
                  <a:pt x="3473" y="3467"/>
                </a:lnTo>
                <a:lnTo>
                  <a:pt x="3649" y="3403"/>
                </a:lnTo>
                <a:lnTo>
                  <a:pt x="3801" y="3323"/>
                </a:lnTo>
                <a:lnTo>
                  <a:pt x="3937" y="3210"/>
                </a:lnTo>
                <a:lnTo>
                  <a:pt x="4073" y="3066"/>
                </a:lnTo>
                <a:lnTo>
                  <a:pt x="4225" y="2858"/>
                </a:lnTo>
                <a:lnTo>
                  <a:pt x="4401" y="2594"/>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4" name="Freeform 4">
            <a:extLst>
              <a:ext uri="{FF2B5EF4-FFF2-40B4-BE49-F238E27FC236}">
                <a16:creationId xmlns:a16="http://schemas.microsoft.com/office/drawing/2014/main" id="{EED5B1FB-8286-4E65-910B-02BDE7035DB8}"/>
              </a:ext>
            </a:extLst>
          </p:cNvPr>
          <p:cNvSpPr>
            <a:spLocks/>
          </p:cNvSpPr>
          <p:nvPr/>
        </p:nvSpPr>
        <p:spPr bwMode="auto">
          <a:xfrm>
            <a:off x="1941513" y="4689475"/>
            <a:ext cx="762000" cy="533400"/>
          </a:xfrm>
          <a:custGeom>
            <a:avLst/>
            <a:gdLst>
              <a:gd name="T0" fmla="*/ 288 w 480"/>
              <a:gd name="T1" fmla="*/ 88 h 336"/>
              <a:gd name="T2" fmla="*/ 376 w 480"/>
              <a:gd name="T3" fmla="*/ 16 h 336"/>
              <a:gd name="T4" fmla="*/ 376 w 480"/>
              <a:gd name="T5" fmla="*/ 104 h 336"/>
              <a:gd name="T6" fmla="*/ 480 w 480"/>
              <a:gd name="T7" fmla="*/ 136 h 336"/>
              <a:gd name="T8" fmla="*/ 416 w 480"/>
              <a:gd name="T9" fmla="*/ 200 h 336"/>
              <a:gd name="T10" fmla="*/ 472 w 480"/>
              <a:gd name="T11" fmla="*/ 272 h 336"/>
              <a:gd name="T12" fmla="*/ 336 w 480"/>
              <a:gd name="T13" fmla="*/ 272 h 336"/>
              <a:gd name="T14" fmla="*/ 240 w 480"/>
              <a:gd name="T15" fmla="*/ 336 h 336"/>
              <a:gd name="T16" fmla="*/ 144 w 480"/>
              <a:gd name="T17" fmla="*/ 280 h 336"/>
              <a:gd name="T18" fmla="*/ 0 w 480"/>
              <a:gd name="T19" fmla="*/ 304 h 336"/>
              <a:gd name="T20" fmla="*/ 56 w 480"/>
              <a:gd name="T21" fmla="*/ 192 h 336"/>
              <a:gd name="T22" fmla="*/ 0 w 480"/>
              <a:gd name="T23" fmla="*/ 96 h 336"/>
              <a:gd name="T24" fmla="*/ 160 w 480"/>
              <a:gd name="T25" fmla="*/ 120 h 336"/>
              <a:gd name="T26" fmla="*/ 160 w 480"/>
              <a:gd name="T27" fmla="*/ 0 h 336"/>
              <a:gd name="T28" fmla="*/ 288 w 480"/>
              <a:gd name="T29" fmla="*/ 8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0" h="336">
                <a:moveTo>
                  <a:pt x="288" y="88"/>
                </a:moveTo>
                <a:lnTo>
                  <a:pt x="376" y="16"/>
                </a:lnTo>
                <a:lnTo>
                  <a:pt x="376" y="104"/>
                </a:lnTo>
                <a:lnTo>
                  <a:pt x="480" y="136"/>
                </a:lnTo>
                <a:lnTo>
                  <a:pt x="416" y="200"/>
                </a:lnTo>
                <a:lnTo>
                  <a:pt x="472" y="272"/>
                </a:lnTo>
                <a:lnTo>
                  <a:pt x="336" y="272"/>
                </a:lnTo>
                <a:lnTo>
                  <a:pt x="240" y="336"/>
                </a:lnTo>
                <a:lnTo>
                  <a:pt x="144" y="280"/>
                </a:lnTo>
                <a:lnTo>
                  <a:pt x="0" y="304"/>
                </a:lnTo>
                <a:lnTo>
                  <a:pt x="56" y="192"/>
                </a:lnTo>
                <a:lnTo>
                  <a:pt x="0" y="96"/>
                </a:lnTo>
                <a:lnTo>
                  <a:pt x="160" y="120"/>
                </a:lnTo>
                <a:lnTo>
                  <a:pt x="160" y="0"/>
                </a:lnTo>
                <a:lnTo>
                  <a:pt x="288" y="8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5" name="Freeform 5">
            <a:extLst>
              <a:ext uri="{FF2B5EF4-FFF2-40B4-BE49-F238E27FC236}">
                <a16:creationId xmlns:a16="http://schemas.microsoft.com/office/drawing/2014/main" id="{52451787-C88D-48F8-B3F2-BC0578FB013F}"/>
              </a:ext>
            </a:extLst>
          </p:cNvPr>
          <p:cNvSpPr>
            <a:spLocks/>
          </p:cNvSpPr>
          <p:nvPr/>
        </p:nvSpPr>
        <p:spPr bwMode="auto">
          <a:xfrm>
            <a:off x="7035800" y="2109788"/>
            <a:ext cx="50800" cy="38100"/>
          </a:xfrm>
          <a:custGeom>
            <a:avLst/>
            <a:gdLst>
              <a:gd name="T0" fmla="*/ 32 w 32"/>
              <a:gd name="T1" fmla="*/ 24 h 24"/>
              <a:gd name="T2" fmla="*/ 32 w 32"/>
              <a:gd name="T3" fmla="*/ 8 h 24"/>
              <a:gd name="T4" fmla="*/ 0 w 32"/>
              <a:gd name="T5" fmla="*/ 0 h 24"/>
              <a:gd name="T6" fmla="*/ 0 w 32"/>
              <a:gd name="T7" fmla="*/ 16 h 24"/>
              <a:gd name="T8" fmla="*/ 32 w 32"/>
              <a:gd name="T9" fmla="*/ 24 h 24"/>
            </a:gdLst>
            <a:ahLst/>
            <a:cxnLst>
              <a:cxn ang="0">
                <a:pos x="T0" y="T1"/>
              </a:cxn>
              <a:cxn ang="0">
                <a:pos x="T2" y="T3"/>
              </a:cxn>
              <a:cxn ang="0">
                <a:pos x="T4" y="T5"/>
              </a:cxn>
              <a:cxn ang="0">
                <a:pos x="T6" y="T7"/>
              </a:cxn>
              <a:cxn ang="0">
                <a:pos x="T8" y="T9"/>
              </a:cxn>
            </a:cxnLst>
            <a:rect l="0" t="0" r="r" b="b"/>
            <a:pathLst>
              <a:path w="32" h="24">
                <a:moveTo>
                  <a:pt x="32" y="24"/>
                </a:moveTo>
                <a:lnTo>
                  <a:pt x="32" y="8"/>
                </a:lnTo>
                <a:lnTo>
                  <a:pt x="0" y="0"/>
                </a:lnTo>
                <a:lnTo>
                  <a:pt x="0" y="16"/>
                </a:lnTo>
                <a:lnTo>
                  <a:pt x="32" y="24"/>
                </a:ln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6" name="Freeform 6">
            <a:extLst>
              <a:ext uri="{FF2B5EF4-FFF2-40B4-BE49-F238E27FC236}">
                <a16:creationId xmlns:a16="http://schemas.microsoft.com/office/drawing/2014/main" id="{DDC6692D-9192-401B-AE0F-AA7A7CBDAFA9}"/>
              </a:ext>
            </a:extLst>
          </p:cNvPr>
          <p:cNvSpPr>
            <a:spLocks/>
          </p:cNvSpPr>
          <p:nvPr/>
        </p:nvSpPr>
        <p:spPr bwMode="auto">
          <a:xfrm>
            <a:off x="6591300" y="2135188"/>
            <a:ext cx="495300" cy="723900"/>
          </a:xfrm>
          <a:custGeom>
            <a:avLst/>
            <a:gdLst>
              <a:gd name="T0" fmla="*/ 312 w 312"/>
              <a:gd name="T1" fmla="*/ 8 h 456"/>
              <a:gd name="T2" fmla="*/ 272 w 312"/>
              <a:gd name="T3" fmla="*/ 176 h 456"/>
              <a:gd name="T4" fmla="*/ 272 w 312"/>
              <a:gd name="T5" fmla="*/ 176 h 456"/>
              <a:gd name="T6" fmla="*/ 272 w 312"/>
              <a:gd name="T7" fmla="*/ 176 h 456"/>
              <a:gd name="T8" fmla="*/ 232 w 312"/>
              <a:gd name="T9" fmla="*/ 256 h 456"/>
              <a:gd name="T10" fmla="*/ 232 w 312"/>
              <a:gd name="T11" fmla="*/ 256 h 456"/>
              <a:gd name="T12" fmla="*/ 232 w 312"/>
              <a:gd name="T13" fmla="*/ 256 h 456"/>
              <a:gd name="T14" fmla="*/ 176 w 312"/>
              <a:gd name="T15" fmla="*/ 328 h 456"/>
              <a:gd name="T16" fmla="*/ 176 w 312"/>
              <a:gd name="T17" fmla="*/ 336 h 456"/>
              <a:gd name="T18" fmla="*/ 176 w 312"/>
              <a:gd name="T19" fmla="*/ 336 h 456"/>
              <a:gd name="T20" fmla="*/ 104 w 312"/>
              <a:gd name="T21" fmla="*/ 408 h 456"/>
              <a:gd name="T22" fmla="*/ 96 w 312"/>
              <a:gd name="T23" fmla="*/ 408 h 456"/>
              <a:gd name="T24" fmla="*/ 96 w 312"/>
              <a:gd name="T25" fmla="*/ 408 h 456"/>
              <a:gd name="T26" fmla="*/ 16 w 312"/>
              <a:gd name="T27" fmla="*/ 456 h 456"/>
              <a:gd name="T28" fmla="*/ 16 w 312"/>
              <a:gd name="T29" fmla="*/ 456 h 456"/>
              <a:gd name="T30" fmla="*/ 0 w 312"/>
              <a:gd name="T31" fmla="*/ 424 h 456"/>
              <a:gd name="T32" fmla="*/ 0 w 312"/>
              <a:gd name="T33" fmla="*/ 432 h 456"/>
              <a:gd name="T34" fmla="*/ 80 w 312"/>
              <a:gd name="T35" fmla="*/ 384 h 456"/>
              <a:gd name="T36" fmla="*/ 80 w 312"/>
              <a:gd name="T37" fmla="*/ 384 h 456"/>
              <a:gd name="T38" fmla="*/ 80 w 312"/>
              <a:gd name="T39" fmla="*/ 384 h 456"/>
              <a:gd name="T40" fmla="*/ 152 w 312"/>
              <a:gd name="T41" fmla="*/ 312 h 456"/>
              <a:gd name="T42" fmla="*/ 152 w 312"/>
              <a:gd name="T43" fmla="*/ 312 h 456"/>
              <a:gd name="T44" fmla="*/ 152 w 312"/>
              <a:gd name="T45" fmla="*/ 312 h 456"/>
              <a:gd name="T46" fmla="*/ 208 w 312"/>
              <a:gd name="T47" fmla="*/ 240 h 456"/>
              <a:gd name="T48" fmla="*/ 208 w 312"/>
              <a:gd name="T49" fmla="*/ 240 h 456"/>
              <a:gd name="T50" fmla="*/ 200 w 312"/>
              <a:gd name="T51" fmla="*/ 240 h 456"/>
              <a:gd name="T52" fmla="*/ 240 w 312"/>
              <a:gd name="T53" fmla="*/ 160 h 456"/>
              <a:gd name="T54" fmla="*/ 240 w 312"/>
              <a:gd name="T55" fmla="*/ 160 h 456"/>
              <a:gd name="T56" fmla="*/ 240 w 312"/>
              <a:gd name="T57" fmla="*/ 168 h 456"/>
              <a:gd name="T58" fmla="*/ 280 w 312"/>
              <a:gd name="T59" fmla="*/ 0 h 456"/>
              <a:gd name="T60" fmla="*/ 312 w 312"/>
              <a:gd name="T61" fmla="*/ 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2" h="456">
                <a:moveTo>
                  <a:pt x="312" y="8"/>
                </a:moveTo>
                <a:lnTo>
                  <a:pt x="272" y="176"/>
                </a:lnTo>
                <a:lnTo>
                  <a:pt x="272" y="176"/>
                </a:lnTo>
                <a:lnTo>
                  <a:pt x="272" y="176"/>
                </a:lnTo>
                <a:lnTo>
                  <a:pt x="232" y="256"/>
                </a:lnTo>
                <a:lnTo>
                  <a:pt x="232" y="256"/>
                </a:lnTo>
                <a:lnTo>
                  <a:pt x="232" y="256"/>
                </a:lnTo>
                <a:lnTo>
                  <a:pt x="176" y="328"/>
                </a:lnTo>
                <a:lnTo>
                  <a:pt x="176" y="336"/>
                </a:lnTo>
                <a:lnTo>
                  <a:pt x="176" y="336"/>
                </a:lnTo>
                <a:lnTo>
                  <a:pt x="104" y="408"/>
                </a:lnTo>
                <a:lnTo>
                  <a:pt x="96" y="408"/>
                </a:lnTo>
                <a:lnTo>
                  <a:pt x="96" y="408"/>
                </a:lnTo>
                <a:lnTo>
                  <a:pt x="16" y="456"/>
                </a:lnTo>
                <a:lnTo>
                  <a:pt x="16" y="456"/>
                </a:lnTo>
                <a:lnTo>
                  <a:pt x="0" y="424"/>
                </a:lnTo>
                <a:lnTo>
                  <a:pt x="0" y="432"/>
                </a:lnTo>
                <a:lnTo>
                  <a:pt x="80" y="384"/>
                </a:lnTo>
                <a:lnTo>
                  <a:pt x="80" y="384"/>
                </a:lnTo>
                <a:lnTo>
                  <a:pt x="80" y="384"/>
                </a:lnTo>
                <a:lnTo>
                  <a:pt x="152" y="312"/>
                </a:lnTo>
                <a:lnTo>
                  <a:pt x="152" y="312"/>
                </a:lnTo>
                <a:lnTo>
                  <a:pt x="152" y="312"/>
                </a:lnTo>
                <a:lnTo>
                  <a:pt x="208" y="240"/>
                </a:lnTo>
                <a:lnTo>
                  <a:pt x="208" y="240"/>
                </a:lnTo>
                <a:lnTo>
                  <a:pt x="200" y="240"/>
                </a:lnTo>
                <a:lnTo>
                  <a:pt x="240" y="160"/>
                </a:lnTo>
                <a:lnTo>
                  <a:pt x="240" y="160"/>
                </a:lnTo>
                <a:lnTo>
                  <a:pt x="240" y="168"/>
                </a:lnTo>
                <a:lnTo>
                  <a:pt x="280" y="0"/>
                </a:lnTo>
                <a:lnTo>
                  <a:pt x="312"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7" name="Freeform 7">
            <a:extLst>
              <a:ext uri="{FF2B5EF4-FFF2-40B4-BE49-F238E27FC236}">
                <a16:creationId xmlns:a16="http://schemas.microsoft.com/office/drawing/2014/main" id="{2A0C2DCB-1685-4189-B070-2730FE385CE4}"/>
              </a:ext>
            </a:extLst>
          </p:cNvPr>
          <p:cNvSpPr>
            <a:spLocks/>
          </p:cNvSpPr>
          <p:nvPr/>
        </p:nvSpPr>
        <p:spPr bwMode="auto">
          <a:xfrm>
            <a:off x="6438900" y="2808288"/>
            <a:ext cx="177800" cy="114300"/>
          </a:xfrm>
          <a:custGeom>
            <a:avLst/>
            <a:gdLst>
              <a:gd name="T0" fmla="*/ 112 w 112"/>
              <a:gd name="T1" fmla="*/ 32 h 72"/>
              <a:gd name="T2" fmla="*/ 16 w 112"/>
              <a:gd name="T3" fmla="*/ 72 h 72"/>
              <a:gd name="T4" fmla="*/ 16 w 112"/>
              <a:gd name="T5" fmla="*/ 72 h 72"/>
              <a:gd name="T6" fmla="*/ 8 w 112"/>
              <a:gd name="T7" fmla="*/ 40 h 72"/>
              <a:gd name="T8" fmla="*/ 0 w 112"/>
              <a:gd name="T9" fmla="*/ 40 h 72"/>
              <a:gd name="T10" fmla="*/ 96 w 112"/>
              <a:gd name="T11" fmla="*/ 0 h 72"/>
              <a:gd name="T12" fmla="*/ 112 w 112"/>
              <a:gd name="T13" fmla="*/ 32 h 72"/>
            </a:gdLst>
            <a:ahLst/>
            <a:cxnLst>
              <a:cxn ang="0">
                <a:pos x="T0" y="T1"/>
              </a:cxn>
              <a:cxn ang="0">
                <a:pos x="T2" y="T3"/>
              </a:cxn>
              <a:cxn ang="0">
                <a:pos x="T4" y="T5"/>
              </a:cxn>
              <a:cxn ang="0">
                <a:pos x="T6" y="T7"/>
              </a:cxn>
              <a:cxn ang="0">
                <a:pos x="T8" y="T9"/>
              </a:cxn>
              <a:cxn ang="0">
                <a:pos x="T10" y="T11"/>
              </a:cxn>
              <a:cxn ang="0">
                <a:pos x="T12" y="T13"/>
              </a:cxn>
            </a:cxnLst>
            <a:rect l="0" t="0" r="r" b="b"/>
            <a:pathLst>
              <a:path w="112" h="72">
                <a:moveTo>
                  <a:pt x="112" y="32"/>
                </a:moveTo>
                <a:lnTo>
                  <a:pt x="16" y="72"/>
                </a:lnTo>
                <a:lnTo>
                  <a:pt x="16" y="72"/>
                </a:lnTo>
                <a:lnTo>
                  <a:pt x="8" y="40"/>
                </a:lnTo>
                <a:lnTo>
                  <a:pt x="0" y="40"/>
                </a:lnTo>
                <a:lnTo>
                  <a:pt x="96" y="0"/>
                </a:lnTo>
                <a:lnTo>
                  <a:pt x="112"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8" name="Freeform 8">
            <a:extLst>
              <a:ext uri="{FF2B5EF4-FFF2-40B4-BE49-F238E27FC236}">
                <a16:creationId xmlns:a16="http://schemas.microsoft.com/office/drawing/2014/main" id="{D3E79F5A-3E20-4768-AA6B-2224F2862A7D}"/>
              </a:ext>
            </a:extLst>
          </p:cNvPr>
          <p:cNvSpPr>
            <a:spLocks/>
          </p:cNvSpPr>
          <p:nvPr/>
        </p:nvSpPr>
        <p:spPr bwMode="auto">
          <a:xfrm>
            <a:off x="6261100" y="2909888"/>
            <a:ext cx="38100" cy="50800"/>
          </a:xfrm>
          <a:custGeom>
            <a:avLst/>
            <a:gdLst>
              <a:gd name="T0" fmla="*/ 24 w 24"/>
              <a:gd name="T1" fmla="*/ 32 h 32"/>
              <a:gd name="T2" fmla="*/ 8 w 24"/>
              <a:gd name="T3" fmla="*/ 32 h 32"/>
              <a:gd name="T4" fmla="*/ 0 w 24"/>
              <a:gd name="T5" fmla="*/ 0 h 32"/>
              <a:gd name="T6" fmla="*/ 16 w 24"/>
              <a:gd name="T7" fmla="*/ 0 h 32"/>
              <a:gd name="T8" fmla="*/ 24 w 24"/>
              <a:gd name="T9" fmla="*/ 32 h 32"/>
            </a:gdLst>
            <a:ahLst/>
            <a:cxnLst>
              <a:cxn ang="0">
                <a:pos x="T0" y="T1"/>
              </a:cxn>
              <a:cxn ang="0">
                <a:pos x="T2" y="T3"/>
              </a:cxn>
              <a:cxn ang="0">
                <a:pos x="T4" y="T5"/>
              </a:cxn>
              <a:cxn ang="0">
                <a:pos x="T6" y="T7"/>
              </a:cxn>
              <a:cxn ang="0">
                <a:pos x="T8" y="T9"/>
              </a:cxn>
            </a:cxnLst>
            <a:rect l="0" t="0" r="r" b="b"/>
            <a:pathLst>
              <a:path w="24" h="32">
                <a:moveTo>
                  <a:pt x="24" y="32"/>
                </a:moveTo>
                <a:lnTo>
                  <a:pt x="8" y="32"/>
                </a:lnTo>
                <a:lnTo>
                  <a:pt x="0" y="0"/>
                </a:lnTo>
                <a:lnTo>
                  <a:pt x="16" y="0"/>
                </a:lnTo>
                <a:lnTo>
                  <a:pt x="24"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09" name="Freeform 9">
            <a:extLst>
              <a:ext uri="{FF2B5EF4-FFF2-40B4-BE49-F238E27FC236}">
                <a16:creationId xmlns:a16="http://schemas.microsoft.com/office/drawing/2014/main" id="{CF41F694-5B8E-480C-BE3B-5A0352B0C50E}"/>
              </a:ext>
            </a:extLst>
          </p:cNvPr>
          <p:cNvSpPr>
            <a:spLocks/>
          </p:cNvSpPr>
          <p:nvPr/>
        </p:nvSpPr>
        <p:spPr bwMode="auto">
          <a:xfrm>
            <a:off x="6286500" y="2871788"/>
            <a:ext cx="177800" cy="88900"/>
          </a:xfrm>
          <a:custGeom>
            <a:avLst/>
            <a:gdLst>
              <a:gd name="T0" fmla="*/ 112 w 112"/>
              <a:gd name="T1" fmla="*/ 32 h 56"/>
              <a:gd name="T2" fmla="*/ 104 w 112"/>
              <a:gd name="T3" fmla="*/ 0 h 56"/>
              <a:gd name="T4" fmla="*/ 0 w 112"/>
              <a:gd name="T5" fmla="*/ 24 h 56"/>
              <a:gd name="T6" fmla="*/ 8 w 112"/>
              <a:gd name="T7" fmla="*/ 56 h 56"/>
              <a:gd name="T8" fmla="*/ 112 w 112"/>
              <a:gd name="T9" fmla="*/ 32 h 56"/>
            </a:gdLst>
            <a:ahLst/>
            <a:cxnLst>
              <a:cxn ang="0">
                <a:pos x="T0" y="T1"/>
              </a:cxn>
              <a:cxn ang="0">
                <a:pos x="T2" y="T3"/>
              </a:cxn>
              <a:cxn ang="0">
                <a:pos x="T4" y="T5"/>
              </a:cxn>
              <a:cxn ang="0">
                <a:pos x="T6" y="T7"/>
              </a:cxn>
              <a:cxn ang="0">
                <a:pos x="T8" y="T9"/>
              </a:cxn>
            </a:cxnLst>
            <a:rect l="0" t="0" r="r" b="b"/>
            <a:pathLst>
              <a:path w="112" h="56">
                <a:moveTo>
                  <a:pt x="112" y="32"/>
                </a:moveTo>
                <a:lnTo>
                  <a:pt x="104" y="0"/>
                </a:lnTo>
                <a:lnTo>
                  <a:pt x="0" y="24"/>
                </a:lnTo>
                <a:lnTo>
                  <a:pt x="8" y="56"/>
                </a:lnTo>
                <a:lnTo>
                  <a:pt x="112"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0" name="Freeform 10">
            <a:extLst>
              <a:ext uri="{FF2B5EF4-FFF2-40B4-BE49-F238E27FC236}">
                <a16:creationId xmlns:a16="http://schemas.microsoft.com/office/drawing/2014/main" id="{348BA424-0519-449F-ADEB-05CB8A87948B}"/>
              </a:ext>
            </a:extLst>
          </p:cNvPr>
          <p:cNvSpPr>
            <a:spLocks/>
          </p:cNvSpPr>
          <p:nvPr/>
        </p:nvSpPr>
        <p:spPr bwMode="auto">
          <a:xfrm>
            <a:off x="6235700" y="2897188"/>
            <a:ext cx="63500" cy="50800"/>
          </a:xfrm>
          <a:custGeom>
            <a:avLst/>
            <a:gdLst>
              <a:gd name="T0" fmla="*/ 32 w 40"/>
              <a:gd name="T1" fmla="*/ 32 h 32"/>
              <a:gd name="T2" fmla="*/ 40 w 40"/>
              <a:gd name="T3" fmla="*/ 16 h 32"/>
              <a:gd name="T4" fmla="*/ 8 w 40"/>
              <a:gd name="T5" fmla="*/ 0 h 32"/>
              <a:gd name="T6" fmla="*/ 0 w 40"/>
              <a:gd name="T7" fmla="*/ 16 h 32"/>
              <a:gd name="T8" fmla="*/ 32 w 40"/>
              <a:gd name="T9" fmla="*/ 32 h 32"/>
            </a:gdLst>
            <a:ahLst/>
            <a:cxnLst>
              <a:cxn ang="0">
                <a:pos x="T0" y="T1"/>
              </a:cxn>
              <a:cxn ang="0">
                <a:pos x="T2" y="T3"/>
              </a:cxn>
              <a:cxn ang="0">
                <a:pos x="T4" y="T5"/>
              </a:cxn>
              <a:cxn ang="0">
                <a:pos x="T6" y="T7"/>
              </a:cxn>
              <a:cxn ang="0">
                <a:pos x="T8" y="T9"/>
              </a:cxn>
            </a:cxnLst>
            <a:rect l="0" t="0" r="r" b="b"/>
            <a:pathLst>
              <a:path w="40" h="32">
                <a:moveTo>
                  <a:pt x="32" y="32"/>
                </a:moveTo>
                <a:lnTo>
                  <a:pt x="40" y="16"/>
                </a:lnTo>
                <a:lnTo>
                  <a:pt x="8" y="0"/>
                </a:lnTo>
                <a:lnTo>
                  <a:pt x="0" y="16"/>
                </a:lnTo>
                <a:lnTo>
                  <a:pt x="32"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1" name="Freeform 11">
            <a:extLst>
              <a:ext uri="{FF2B5EF4-FFF2-40B4-BE49-F238E27FC236}">
                <a16:creationId xmlns:a16="http://schemas.microsoft.com/office/drawing/2014/main" id="{4FA4D190-5E61-4696-A024-0A3ACCE83839}"/>
              </a:ext>
            </a:extLst>
          </p:cNvPr>
          <p:cNvSpPr>
            <a:spLocks/>
          </p:cNvSpPr>
          <p:nvPr/>
        </p:nvSpPr>
        <p:spPr bwMode="auto">
          <a:xfrm>
            <a:off x="6096000" y="2795588"/>
            <a:ext cx="88900" cy="76200"/>
          </a:xfrm>
          <a:custGeom>
            <a:avLst/>
            <a:gdLst>
              <a:gd name="T0" fmla="*/ 48 w 56"/>
              <a:gd name="T1" fmla="*/ 48 h 48"/>
              <a:gd name="T2" fmla="*/ 56 w 56"/>
              <a:gd name="T3" fmla="*/ 32 h 48"/>
              <a:gd name="T4" fmla="*/ 8 w 56"/>
              <a:gd name="T5" fmla="*/ 0 h 48"/>
              <a:gd name="T6" fmla="*/ 0 w 56"/>
              <a:gd name="T7" fmla="*/ 16 h 48"/>
              <a:gd name="T8" fmla="*/ 48 w 56"/>
              <a:gd name="T9" fmla="*/ 48 h 48"/>
            </a:gdLst>
            <a:ahLst/>
            <a:cxnLst>
              <a:cxn ang="0">
                <a:pos x="T0" y="T1"/>
              </a:cxn>
              <a:cxn ang="0">
                <a:pos x="T2" y="T3"/>
              </a:cxn>
              <a:cxn ang="0">
                <a:pos x="T4" y="T5"/>
              </a:cxn>
              <a:cxn ang="0">
                <a:pos x="T6" y="T7"/>
              </a:cxn>
              <a:cxn ang="0">
                <a:pos x="T8" y="T9"/>
              </a:cxn>
            </a:cxnLst>
            <a:rect l="0" t="0" r="r" b="b"/>
            <a:pathLst>
              <a:path w="56" h="48">
                <a:moveTo>
                  <a:pt x="48" y="48"/>
                </a:moveTo>
                <a:lnTo>
                  <a:pt x="56" y="32"/>
                </a:lnTo>
                <a:lnTo>
                  <a:pt x="8" y="0"/>
                </a:lnTo>
                <a:lnTo>
                  <a:pt x="0" y="16"/>
                </a:lnTo>
                <a:lnTo>
                  <a:pt x="48"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2" name="Freeform 12">
            <a:extLst>
              <a:ext uri="{FF2B5EF4-FFF2-40B4-BE49-F238E27FC236}">
                <a16:creationId xmlns:a16="http://schemas.microsoft.com/office/drawing/2014/main" id="{01CF7F3A-BC96-43C1-963A-DA647F508B23}"/>
              </a:ext>
            </a:extLst>
          </p:cNvPr>
          <p:cNvSpPr>
            <a:spLocks/>
          </p:cNvSpPr>
          <p:nvPr/>
        </p:nvSpPr>
        <p:spPr bwMode="auto">
          <a:xfrm>
            <a:off x="5994400" y="2719388"/>
            <a:ext cx="50800" cy="50800"/>
          </a:xfrm>
          <a:custGeom>
            <a:avLst/>
            <a:gdLst>
              <a:gd name="T0" fmla="*/ 24 w 32"/>
              <a:gd name="T1" fmla="*/ 32 h 32"/>
              <a:gd name="T2" fmla="*/ 32 w 32"/>
              <a:gd name="T3" fmla="*/ 16 h 32"/>
              <a:gd name="T4" fmla="*/ 8 w 32"/>
              <a:gd name="T5" fmla="*/ 0 h 32"/>
              <a:gd name="T6" fmla="*/ 0 w 32"/>
              <a:gd name="T7" fmla="*/ 0 h 32"/>
              <a:gd name="T8" fmla="*/ 0 w 32"/>
              <a:gd name="T9" fmla="*/ 16 h 32"/>
              <a:gd name="T10" fmla="*/ 0 w 32"/>
              <a:gd name="T11" fmla="*/ 16 h 32"/>
              <a:gd name="T12" fmla="*/ 24 w 3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24" y="32"/>
                </a:moveTo>
                <a:lnTo>
                  <a:pt x="32" y="16"/>
                </a:lnTo>
                <a:lnTo>
                  <a:pt x="8" y="0"/>
                </a:lnTo>
                <a:lnTo>
                  <a:pt x="0" y="0"/>
                </a:lnTo>
                <a:lnTo>
                  <a:pt x="0" y="16"/>
                </a:lnTo>
                <a:lnTo>
                  <a:pt x="0" y="16"/>
                </a:lnTo>
                <a:lnTo>
                  <a:pt x="24"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3" name="Freeform 13">
            <a:extLst>
              <a:ext uri="{FF2B5EF4-FFF2-40B4-BE49-F238E27FC236}">
                <a16:creationId xmlns:a16="http://schemas.microsoft.com/office/drawing/2014/main" id="{7AB41233-DAAE-4CFC-AD8B-169806243586}"/>
              </a:ext>
            </a:extLst>
          </p:cNvPr>
          <p:cNvSpPr>
            <a:spLocks/>
          </p:cNvSpPr>
          <p:nvPr/>
        </p:nvSpPr>
        <p:spPr bwMode="auto">
          <a:xfrm>
            <a:off x="5943600" y="2706688"/>
            <a:ext cx="50800" cy="38100"/>
          </a:xfrm>
          <a:custGeom>
            <a:avLst/>
            <a:gdLst>
              <a:gd name="T0" fmla="*/ 32 w 32"/>
              <a:gd name="T1" fmla="*/ 24 h 24"/>
              <a:gd name="T2" fmla="*/ 32 w 32"/>
              <a:gd name="T3" fmla="*/ 8 h 24"/>
              <a:gd name="T4" fmla="*/ 0 w 32"/>
              <a:gd name="T5" fmla="*/ 0 h 24"/>
              <a:gd name="T6" fmla="*/ 0 w 32"/>
              <a:gd name="T7" fmla="*/ 16 h 24"/>
              <a:gd name="T8" fmla="*/ 32 w 32"/>
              <a:gd name="T9" fmla="*/ 24 h 24"/>
            </a:gdLst>
            <a:ahLst/>
            <a:cxnLst>
              <a:cxn ang="0">
                <a:pos x="T0" y="T1"/>
              </a:cxn>
              <a:cxn ang="0">
                <a:pos x="T2" y="T3"/>
              </a:cxn>
              <a:cxn ang="0">
                <a:pos x="T4" y="T5"/>
              </a:cxn>
              <a:cxn ang="0">
                <a:pos x="T6" y="T7"/>
              </a:cxn>
              <a:cxn ang="0">
                <a:pos x="T8" y="T9"/>
              </a:cxn>
            </a:cxnLst>
            <a:rect l="0" t="0" r="r" b="b"/>
            <a:pathLst>
              <a:path w="32" h="24">
                <a:moveTo>
                  <a:pt x="32" y="24"/>
                </a:moveTo>
                <a:lnTo>
                  <a:pt x="32" y="8"/>
                </a:lnTo>
                <a:lnTo>
                  <a:pt x="0" y="0"/>
                </a:lnTo>
                <a:lnTo>
                  <a:pt x="0" y="16"/>
                </a:lnTo>
                <a:lnTo>
                  <a:pt x="32"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4" name="Freeform 14">
            <a:extLst>
              <a:ext uri="{FF2B5EF4-FFF2-40B4-BE49-F238E27FC236}">
                <a16:creationId xmlns:a16="http://schemas.microsoft.com/office/drawing/2014/main" id="{ED253A51-EDCF-4345-BAD6-73859F48C8D2}"/>
              </a:ext>
            </a:extLst>
          </p:cNvPr>
          <p:cNvSpPr>
            <a:spLocks/>
          </p:cNvSpPr>
          <p:nvPr/>
        </p:nvSpPr>
        <p:spPr bwMode="auto">
          <a:xfrm>
            <a:off x="5765800" y="2630488"/>
            <a:ext cx="114300" cy="63500"/>
          </a:xfrm>
          <a:custGeom>
            <a:avLst/>
            <a:gdLst>
              <a:gd name="T0" fmla="*/ 64 w 72"/>
              <a:gd name="T1" fmla="*/ 40 h 40"/>
              <a:gd name="T2" fmla="*/ 72 w 72"/>
              <a:gd name="T3" fmla="*/ 24 h 40"/>
              <a:gd name="T4" fmla="*/ 8 w 72"/>
              <a:gd name="T5" fmla="*/ 0 h 40"/>
              <a:gd name="T6" fmla="*/ 0 w 72"/>
              <a:gd name="T7" fmla="*/ 16 h 40"/>
              <a:gd name="T8" fmla="*/ 64 w 72"/>
              <a:gd name="T9" fmla="*/ 40 h 40"/>
            </a:gdLst>
            <a:ahLst/>
            <a:cxnLst>
              <a:cxn ang="0">
                <a:pos x="T0" y="T1"/>
              </a:cxn>
              <a:cxn ang="0">
                <a:pos x="T2" y="T3"/>
              </a:cxn>
              <a:cxn ang="0">
                <a:pos x="T4" y="T5"/>
              </a:cxn>
              <a:cxn ang="0">
                <a:pos x="T6" y="T7"/>
              </a:cxn>
              <a:cxn ang="0">
                <a:pos x="T8" y="T9"/>
              </a:cxn>
            </a:cxnLst>
            <a:rect l="0" t="0" r="r" b="b"/>
            <a:pathLst>
              <a:path w="72" h="40">
                <a:moveTo>
                  <a:pt x="64" y="40"/>
                </a:moveTo>
                <a:lnTo>
                  <a:pt x="72" y="24"/>
                </a:lnTo>
                <a:lnTo>
                  <a:pt x="8" y="0"/>
                </a:lnTo>
                <a:lnTo>
                  <a:pt x="0" y="16"/>
                </a:lnTo>
                <a:lnTo>
                  <a:pt x="64"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5" name="Freeform 15">
            <a:extLst>
              <a:ext uri="{FF2B5EF4-FFF2-40B4-BE49-F238E27FC236}">
                <a16:creationId xmlns:a16="http://schemas.microsoft.com/office/drawing/2014/main" id="{77988D06-5B2C-45E0-B424-2624365B1AE4}"/>
              </a:ext>
            </a:extLst>
          </p:cNvPr>
          <p:cNvSpPr>
            <a:spLocks/>
          </p:cNvSpPr>
          <p:nvPr/>
        </p:nvSpPr>
        <p:spPr bwMode="auto">
          <a:xfrm>
            <a:off x="5626100" y="2579688"/>
            <a:ext cx="88900" cy="50800"/>
          </a:xfrm>
          <a:custGeom>
            <a:avLst/>
            <a:gdLst>
              <a:gd name="T0" fmla="*/ 48 w 56"/>
              <a:gd name="T1" fmla="*/ 32 h 32"/>
              <a:gd name="T2" fmla="*/ 56 w 56"/>
              <a:gd name="T3" fmla="*/ 16 h 32"/>
              <a:gd name="T4" fmla="*/ 8 w 56"/>
              <a:gd name="T5" fmla="*/ 0 h 32"/>
              <a:gd name="T6" fmla="*/ 0 w 56"/>
              <a:gd name="T7" fmla="*/ 0 h 32"/>
              <a:gd name="T8" fmla="*/ 0 w 56"/>
              <a:gd name="T9" fmla="*/ 16 h 32"/>
              <a:gd name="T10" fmla="*/ 0 w 56"/>
              <a:gd name="T11" fmla="*/ 16 h 32"/>
              <a:gd name="T12" fmla="*/ 48 w 56"/>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56" h="32">
                <a:moveTo>
                  <a:pt x="48" y="32"/>
                </a:moveTo>
                <a:lnTo>
                  <a:pt x="56" y="16"/>
                </a:lnTo>
                <a:lnTo>
                  <a:pt x="8" y="0"/>
                </a:lnTo>
                <a:lnTo>
                  <a:pt x="0" y="0"/>
                </a:lnTo>
                <a:lnTo>
                  <a:pt x="0" y="16"/>
                </a:lnTo>
                <a:lnTo>
                  <a:pt x="0" y="16"/>
                </a:lnTo>
                <a:lnTo>
                  <a:pt x="48"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6" name="Rectangle 16">
            <a:extLst>
              <a:ext uri="{FF2B5EF4-FFF2-40B4-BE49-F238E27FC236}">
                <a16:creationId xmlns:a16="http://schemas.microsoft.com/office/drawing/2014/main" id="{6601FA17-A22B-4D17-AE45-211AAA1E10F3}"/>
              </a:ext>
            </a:extLst>
          </p:cNvPr>
          <p:cNvSpPr>
            <a:spLocks noChangeArrowheads="1"/>
          </p:cNvSpPr>
          <p:nvPr/>
        </p:nvSpPr>
        <p:spPr bwMode="auto">
          <a:xfrm>
            <a:off x="5600700" y="2579688"/>
            <a:ext cx="254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17" name="Freeform 17">
            <a:extLst>
              <a:ext uri="{FF2B5EF4-FFF2-40B4-BE49-F238E27FC236}">
                <a16:creationId xmlns:a16="http://schemas.microsoft.com/office/drawing/2014/main" id="{10685831-A7E5-4442-A481-48C9D4C1A692}"/>
              </a:ext>
            </a:extLst>
          </p:cNvPr>
          <p:cNvSpPr>
            <a:spLocks/>
          </p:cNvSpPr>
          <p:nvPr/>
        </p:nvSpPr>
        <p:spPr bwMode="auto">
          <a:xfrm>
            <a:off x="5422900" y="2541588"/>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8" name="Freeform 18">
            <a:extLst>
              <a:ext uri="{FF2B5EF4-FFF2-40B4-BE49-F238E27FC236}">
                <a16:creationId xmlns:a16="http://schemas.microsoft.com/office/drawing/2014/main" id="{DB67802F-7F28-422B-A109-55D579E098B6}"/>
              </a:ext>
            </a:extLst>
          </p:cNvPr>
          <p:cNvSpPr>
            <a:spLocks/>
          </p:cNvSpPr>
          <p:nvPr/>
        </p:nvSpPr>
        <p:spPr bwMode="auto">
          <a:xfrm>
            <a:off x="5245100" y="2503488"/>
            <a:ext cx="101600" cy="50800"/>
          </a:xfrm>
          <a:custGeom>
            <a:avLst/>
            <a:gdLst>
              <a:gd name="T0" fmla="*/ 64 w 64"/>
              <a:gd name="T1" fmla="*/ 32 h 32"/>
              <a:gd name="T2" fmla="*/ 64 w 64"/>
              <a:gd name="T3" fmla="*/ 16 h 32"/>
              <a:gd name="T4" fmla="*/ 0 w 64"/>
              <a:gd name="T5" fmla="*/ 0 h 32"/>
              <a:gd name="T6" fmla="*/ 0 w 64"/>
              <a:gd name="T7" fmla="*/ 16 h 32"/>
              <a:gd name="T8" fmla="*/ 64 w 64"/>
              <a:gd name="T9" fmla="*/ 32 h 32"/>
            </a:gdLst>
            <a:ahLst/>
            <a:cxnLst>
              <a:cxn ang="0">
                <a:pos x="T0" y="T1"/>
              </a:cxn>
              <a:cxn ang="0">
                <a:pos x="T2" y="T3"/>
              </a:cxn>
              <a:cxn ang="0">
                <a:pos x="T4" y="T5"/>
              </a:cxn>
              <a:cxn ang="0">
                <a:pos x="T6" y="T7"/>
              </a:cxn>
              <a:cxn ang="0">
                <a:pos x="T8" y="T9"/>
              </a:cxn>
            </a:cxnLst>
            <a:rect l="0" t="0" r="r" b="b"/>
            <a:pathLst>
              <a:path w="64" h="32">
                <a:moveTo>
                  <a:pt x="64" y="32"/>
                </a:moveTo>
                <a:lnTo>
                  <a:pt x="64" y="16"/>
                </a:lnTo>
                <a:lnTo>
                  <a:pt x="0" y="0"/>
                </a:lnTo>
                <a:lnTo>
                  <a:pt x="0" y="16"/>
                </a:lnTo>
                <a:lnTo>
                  <a:pt x="64"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19" name="Freeform 19">
            <a:extLst>
              <a:ext uri="{FF2B5EF4-FFF2-40B4-BE49-F238E27FC236}">
                <a16:creationId xmlns:a16="http://schemas.microsoft.com/office/drawing/2014/main" id="{3B9B6EA0-1B95-4025-AAD8-9378FA23E154}"/>
              </a:ext>
            </a:extLst>
          </p:cNvPr>
          <p:cNvSpPr>
            <a:spLocks/>
          </p:cNvSpPr>
          <p:nvPr/>
        </p:nvSpPr>
        <p:spPr bwMode="auto">
          <a:xfrm>
            <a:off x="5118100" y="2478088"/>
            <a:ext cx="50800" cy="38100"/>
          </a:xfrm>
          <a:custGeom>
            <a:avLst/>
            <a:gdLst>
              <a:gd name="T0" fmla="*/ 32 w 32"/>
              <a:gd name="T1" fmla="*/ 24 h 24"/>
              <a:gd name="T2" fmla="*/ 32 w 32"/>
              <a:gd name="T3" fmla="*/ 8 h 24"/>
              <a:gd name="T4" fmla="*/ 0 w 32"/>
              <a:gd name="T5" fmla="*/ 0 h 24"/>
              <a:gd name="T6" fmla="*/ 0 w 32"/>
              <a:gd name="T7" fmla="*/ 0 h 24"/>
              <a:gd name="T8" fmla="*/ 0 w 32"/>
              <a:gd name="T9" fmla="*/ 16 h 24"/>
              <a:gd name="T10" fmla="*/ 0 w 32"/>
              <a:gd name="T11" fmla="*/ 16 h 24"/>
              <a:gd name="T12" fmla="*/ 32 w 3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32" y="24"/>
                </a:moveTo>
                <a:lnTo>
                  <a:pt x="32" y="8"/>
                </a:lnTo>
                <a:lnTo>
                  <a:pt x="0" y="0"/>
                </a:lnTo>
                <a:lnTo>
                  <a:pt x="0" y="0"/>
                </a:lnTo>
                <a:lnTo>
                  <a:pt x="0" y="16"/>
                </a:lnTo>
                <a:lnTo>
                  <a:pt x="0" y="16"/>
                </a:lnTo>
                <a:lnTo>
                  <a:pt x="32"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20" name="Rectangle 20">
            <a:extLst>
              <a:ext uri="{FF2B5EF4-FFF2-40B4-BE49-F238E27FC236}">
                <a16:creationId xmlns:a16="http://schemas.microsoft.com/office/drawing/2014/main" id="{CECDBF46-09BB-4048-9807-834B352EBCB6}"/>
              </a:ext>
            </a:extLst>
          </p:cNvPr>
          <p:cNvSpPr>
            <a:spLocks noChangeArrowheads="1"/>
          </p:cNvSpPr>
          <p:nvPr/>
        </p:nvSpPr>
        <p:spPr bwMode="auto">
          <a:xfrm>
            <a:off x="5067300" y="2478088"/>
            <a:ext cx="508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21" name="Rectangle 21">
            <a:extLst>
              <a:ext uri="{FF2B5EF4-FFF2-40B4-BE49-F238E27FC236}">
                <a16:creationId xmlns:a16="http://schemas.microsoft.com/office/drawing/2014/main" id="{09C64749-9793-47DA-9AE0-1E9B4C647598}"/>
              </a:ext>
            </a:extLst>
          </p:cNvPr>
          <p:cNvSpPr>
            <a:spLocks noChangeArrowheads="1"/>
          </p:cNvSpPr>
          <p:nvPr/>
        </p:nvSpPr>
        <p:spPr bwMode="auto">
          <a:xfrm>
            <a:off x="4889500" y="2465388"/>
            <a:ext cx="101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22" name="Freeform 22">
            <a:extLst>
              <a:ext uri="{FF2B5EF4-FFF2-40B4-BE49-F238E27FC236}">
                <a16:creationId xmlns:a16="http://schemas.microsoft.com/office/drawing/2014/main" id="{E7236502-A57F-448E-B186-BD5866CB440A}"/>
              </a:ext>
            </a:extLst>
          </p:cNvPr>
          <p:cNvSpPr>
            <a:spLocks/>
          </p:cNvSpPr>
          <p:nvPr/>
        </p:nvSpPr>
        <p:spPr bwMode="auto">
          <a:xfrm>
            <a:off x="4711700" y="2439988"/>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23" name="Freeform 23">
            <a:extLst>
              <a:ext uri="{FF2B5EF4-FFF2-40B4-BE49-F238E27FC236}">
                <a16:creationId xmlns:a16="http://schemas.microsoft.com/office/drawing/2014/main" id="{A2462EB8-AE52-4D4E-B1CE-11CA4773F08A}"/>
              </a:ext>
            </a:extLst>
          </p:cNvPr>
          <p:cNvSpPr>
            <a:spLocks/>
          </p:cNvSpPr>
          <p:nvPr/>
        </p:nvSpPr>
        <p:spPr bwMode="auto">
          <a:xfrm>
            <a:off x="4532313" y="2427288"/>
            <a:ext cx="103187" cy="38100"/>
          </a:xfrm>
          <a:custGeom>
            <a:avLst/>
            <a:gdLst>
              <a:gd name="T0" fmla="*/ 65 w 65"/>
              <a:gd name="T1" fmla="*/ 24 h 24"/>
              <a:gd name="T2" fmla="*/ 65 w 65"/>
              <a:gd name="T3" fmla="*/ 8 h 24"/>
              <a:gd name="T4" fmla="*/ 0 w 65"/>
              <a:gd name="T5" fmla="*/ 0 h 24"/>
              <a:gd name="T6" fmla="*/ 0 w 65"/>
              <a:gd name="T7" fmla="*/ 16 h 24"/>
              <a:gd name="T8" fmla="*/ 65 w 65"/>
              <a:gd name="T9" fmla="*/ 24 h 24"/>
            </a:gdLst>
            <a:ahLst/>
            <a:cxnLst>
              <a:cxn ang="0">
                <a:pos x="T0" y="T1"/>
              </a:cxn>
              <a:cxn ang="0">
                <a:pos x="T2" y="T3"/>
              </a:cxn>
              <a:cxn ang="0">
                <a:pos x="T4" y="T5"/>
              </a:cxn>
              <a:cxn ang="0">
                <a:pos x="T6" y="T7"/>
              </a:cxn>
              <a:cxn ang="0">
                <a:pos x="T8" y="T9"/>
              </a:cxn>
            </a:cxnLst>
            <a:rect l="0" t="0" r="r" b="b"/>
            <a:pathLst>
              <a:path w="65" h="24">
                <a:moveTo>
                  <a:pt x="65" y="24"/>
                </a:moveTo>
                <a:lnTo>
                  <a:pt x="65" y="8"/>
                </a:lnTo>
                <a:lnTo>
                  <a:pt x="0" y="0"/>
                </a:lnTo>
                <a:lnTo>
                  <a:pt x="0" y="16"/>
                </a:lnTo>
                <a:lnTo>
                  <a:pt x="65"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24" name="Freeform 24">
            <a:extLst>
              <a:ext uri="{FF2B5EF4-FFF2-40B4-BE49-F238E27FC236}">
                <a16:creationId xmlns:a16="http://schemas.microsoft.com/office/drawing/2014/main" id="{75B41683-5057-44AE-9956-23D8DCBAE4B7}"/>
              </a:ext>
            </a:extLst>
          </p:cNvPr>
          <p:cNvSpPr>
            <a:spLocks/>
          </p:cNvSpPr>
          <p:nvPr/>
        </p:nvSpPr>
        <p:spPr bwMode="auto">
          <a:xfrm>
            <a:off x="4405313" y="2414588"/>
            <a:ext cx="50800" cy="38100"/>
          </a:xfrm>
          <a:custGeom>
            <a:avLst/>
            <a:gdLst>
              <a:gd name="T0" fmla="*/ 32 w 32"/>
              <a:gd name="T1" fmla="*/ 24 h 24"/>
              <a:gd name="T2" fmla="*/ 32 w 32"/>
              <a:gd name="T3" fmla="*/ 8 h 24"/>
              <a:gd name="T4" fmla="*/ 0 w 32"/>
              <a:gd name="T5" fmla="*/ 0 h 24"/>
              <a:gd name="T6" fmla="*/ 0 w 32"/>
              <a:gd name="T7" fmla="*/ 16 h 24"/>
              <a:gd name="T8" fmla="*/ 32 w 32"/>
              <a:gd name="T9" fmla="*/ 24 h 24"/>
            </a:gdLst>
            <a:ahLst/>
            <a:cxnLst>
              <a:cxn ang="0">
                <a:pos x="T0" y="T1"/>
              </a:cxn>
              <a:cxn ang="0">
                <a:pos x="T2" y="T3"/>
              </a:cxn>
              <a:cxn ang="0">
                <a:pos x="T4" y="T5"/>
              </a:cxn>
              <a:cxn ang="0">
                <a:pos x="T6" y="T7"/>
              </a:cxn>
              <a:cxn ang="0">
                <a:pos x="T8" y="T9"/>
              </a:cxn>
            </a:cxnLst>
            <a:rect l="0" t="0" r="r" b="b"/>
            <a:pathLst>
              <a:path w="32" h="24">
                <a:moveTo>
                  <a:pt x="32" y="24"/>
                </a:moveTo>
                <a:lnTo>
                  <a:pt x="32" y="8"/>
                </a:lnTo>
                <a:lnTo>
                  <a:pt x="0" y="0"/>
                </a:lnTo>
                <a:lnTo>
                  <a:pt x="0" y="16"/>
                </a:lnTo>
                <a:lnTo>
                  <a:pt x="32"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25" name="Rectangle 25">
            <a:extLst>
              <a:ext uri="{FF2B5EF4-FFF2-40B4-BE49-F238E27FC236}">
                <a16:creationId xmlns:a16="http://schemas.microsoft.com/office/drawing/2014/main" id="{510A9C84-D34C-42DB-B5E8-4CB5315D2BE9}"/>
              </a:ext>
            </a:extLst>
          </p:cNvPr>
          <p:cNvSpPr>
            <a:spLocks noChangeArrowheads="1"/>
          </p:cNvSpPr>
          <p:nvPr/>
        </p:nvSpPr>
        <p:spPr bwMode="auto">
          <a:xfrm>
            <a:off x="4354513" y="2414588"/>
            <a:ext cx="508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26" name="Rectangle 26">
            <a:extLst>
              <a:ext uri="{FF2B5EF4-FFF2-40B4-BE49-F238E27FC236}">
                <a16:creationId xmlns:a16="http://schemas.microsoft.com/office/drawing/2014/main" id="{9F3E5165-9001-4B2B-978B-DB81EC77AEF5}"/>
              </a:ext>
            </a:extLst>
          </p:cNvPr>
          <p:cNvSpPr>
            <a:spLocks noChangeArrowheads="1"/>
          </p:cNvSpPr>
          <p:nvPr/>
        </p:nvSpPr>
        <p:spPr bwMode="auto">
          <a:xfrm>
            <a:off x="4176713" y="2414588"/>
            <a:ext cx="1016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27" name="Freeform 27">
            <a:extLst>
              <a:ext uri="{FF2B5EF4-FFF2-40B4-BE49-F238E27FC236}">
                <a16:creationId xmlns:a16="http://schemas.microsoft.com/office/drawing/2014/main" id="{F297E777-B1C4-401E-ACB8-02A848191B81}"/>
              </a:ext>
            </a:extLst>
          </p:cNvPr>
          <p:cNvSpPr>
            <a:spLocks/>
          </p:cNvSpPr>
          <p:nvPr/>
        </p:nvSpPr>
        <p:spPr bwMode="auto">
          <a:xfrm>
            <a:off x="4049713" y="2414588"/>
            <a:ext cx="50800" cy="25400"/>
          </a:xfrm>
          <a:custGeom>
            <a:avLst/>
            <a:gdLst>
              <a:gd name="T0" fmla="*/ 32 w 32"/>
              <a:gd name="T1" fmla="*/ 16 h 16"/>
              <a:gd name="T2" fmla="*/ 32 w 32"/>
              <a:gd name="T3" fmla="*/ 0 h 16"/>
              <a:gd name="T4" fmla="*/ 0 w 32"/>
              <a:gd name="T5" fmla="*/ 0 h 16"/>
              <a:gd name="T6" fmla="*/ 0 w 32"/>
              <a:gd name="T7" fmla="*/ 0 h 16"/>
              <a:gd name="T8" fmla="*/ 0 w 32"/>
              <a:gd name="T9" fmla="*/ 16 h 16"/>
              <a:gd name="T10" fmla="*/ 0 w 32"/>
              <a:gd name="T11" fmla="*/ 16 h 16"/>
              <a:gd name="T12" fmla="*/ 32 w 32"/>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32" y="16"/>
                </a:moveTo>
                <a:lnTo>
                  <a:pt x="32" y="0"/>
                </a:lnTo>
                <a:lnTo>
                  <a:pt x="0" y="0"/>
                </a:lnTo>
                <a:lnTo>
                  <a:pt x="0" y="0"/>
                </a:lnTo>
                <a:lnTo>
                  <a:pt x="0" y="16"/>
                </a:lnTo>
                <a:lnTo>
                  <a:pt x="0" y="16"/>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28" name="Rectangle 28">
            <a:extLst>
              <a:ext uri="{FF2B5EF4-FFF2-40B4-BE49-F238E27FC236}">
                <a16:creationId xmlns:a16="http://schemas.microsoft.com/office/drawing/2014/main" id="{4AB898DB-1419-4F25-822C-3416F5EBF739}"/>
              </a:ext>
            </a:extLst>
          </p:cNvPr>
          <p:cNvSpPr>
            <a:spLocks noChangeArrowheads="1"/>
          </p:cNvSpPr>
          <p:nvPr/>
        </p:nvSpPr>
        <p:spPr bwMode="auto">
          <a:xfrm>
            <a:off x="3998913" y="2414588"/>
            <a:ext cx="508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29" name="Freeform 29">
            <a:extLst>
              <a:ext uri="{FF2B5EF4-FFF2-40B4-BE49-F238E27FC236}">
                <a16:creationId xmlns:a16="http://schemas.microsoft.com/office/drawing/2014/main" id="{865DFC13-C49A-4B7D-8E7C-B05CFC998534}"/>
              </a:ext>
            </a:extLst>
          </p:cNvPr>
          <p:cNvSpPr>
            <a:spLocks/>
          </p:cNvSpPr>
          <p:nvPr/>
        </p:nvSpPr>
        <p:spPr bwMode="auto">
          <a:xfrm>
            <a:off x="3821113" y="2427288"/>
            <a:ext cx="101600" cy="38100"/>
          </a:xfrm>
          <a:custGeom>
            <a:avLst/>
            <a:gdLst>
              <a:gd name="T0" fmla="*/ 64 w 64"/>
              <a:gd name="T1" fmla="*/ 16 h 24"/>
              <a:gd name="T2" fmla="*/ 64 w 64"/>
              <a:gd name="T3" fmla="*/ 0 h 24"/>
              <a:gd name="T4" fmla="*/ 0 w 64"/>
              <a:gd name="T5" fmla="*/ 8 h 24"/>
              <a:gd name="T6" fmla="*/ 0 w 64"/>
              <a:gd name="T7" fmla="*/ 24 h 24"/>
              <a:gd name="T8" fmla="*/ 64 w 64"/>
              <a:gd name="T9" fmla="*/ 16 h 24"/>
            </a:gdLst>
            <a:ahLst/>
            <a:cxnLst>
              <a:cxn ang="0">
                <a:pos x="T0" y="T1"/>
              </a:cxn>
              <a:cxn ang="0">
                <a:pos x="T2" y="T3"/>
              </a:cxn>
              <a:cxn ang="0">
                <a:pos x="T4" y="T5"/>
              </a:cxn>
              <a:cxn ang="0">
                <a:pos x="T6" y="T7"/>
              </a:cxn>
              <a:cxn ang="0">
                <a:pos x="T8" y="T9"/>
              </a:cxn>
            </a:cxnLst>
            <a:rect l="0" t="0" r="r" b="b"/>
            <a:pathLst>
              <a:path w="64" h="24">
                <a:moveTo>
                  <a:pt x="64" y="16"/>
                </a:moveTo>
                <a:lnTo>
                  <a:pt x="64" y="0"/>
                </a:lnTo>
                <a:lnTo>
                  <a:pt x="0" y="8"/>
                </a:lnTo>
                <a:lnTo>
                  <a:pt x="0" y="24"/>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0" name="Freeform 30">
            <a:extLst>
              <a:ext uri="{FF2B5EF4-FFF2-40B4-BE49-F238E27FC236}">
                <a16:creationId xmlns:a16="http://schemas.microsoft.com/office/drawing/2014/main" id="{2C053E46-D7DC-4A6F-A6DA-5D27055B4072}"/>
              </a:ext>
            </a:extLst>
          </p:cNvPr>
          <p:cNvSpPr>
            <a:spLocks/>
          </p:cNvSpPr>
          <p:nvPr/>
        </p:nvSpPr>
        <p:spPr bwMode="auto">
          <a:xfrm>
            <a:off x="3681413" y="2452688"/>
            <a:ext cx="63500" cy="25400"/>
          </a:xfrm>
          <a:custGeom>
            <a:avLst/>
            <a:gdLst>
              <a:gd name="T0" fmla="*/ 40 w 40"/>
              <a:gd name="T1" fmla="*/ 16 h 16"/>
              <a:gd name="T2" fmla="*/ 40 w 40"/>
              <a:gd name="T3" fmla="*/ 0 h 16"/>
              <a:gd name="T4" fmla="*/ 0 w 40"/>
              <a:gd name="T5" fmla="*/ 0 h 16"/>
              <a:gd name="T6" fmla="*/ 0 w 40"/>
              <a:gd name="T7" fmla="*/ 0 h 16"/>
              <a:gd name="T8" fmla="*/ 8 w 40"/>
              <a:gd name="T9" fmla="*/ 16 h 16"/>
              <a:gd name="T10" fmla="*/ 0 w 40"/>
              <a:gd name="T11" fmla="*/ 16 h 16"/>
              <a:gd name="T12" fmla="*/ 40 w 4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0" h="16">
                <a:moveTo>
                  <a:pt x="40" y="16"/>
                </a:moveTo>
                <a:lnTo>
                  <a:pt x="40" y="0"/>
                </a:lnTo>
                <a:lnTo>
                  <a:pt x="0" y="0"/>
                </a:lnTo>
                <a:lnTo>
                  <a:pt x="0" y="0"/>
                </a:lnTo>
                <a:lnTo>
                  <a:pt x="8" y="16"/>
                </a:lnTo>
                <a:lnTo>
                  <a:pt x="0" y="16"/>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1" name="Freeform 31">
            <a:extLst>
              <a:ext uri="{FF2B5EF4-FFF2-40B4-BE49-F238E27FC236}">
                <a16:creationId xmlns:a16="http://schemas.microsoft.com/office/drawing/2014/main" id="{ABB90A29-79A9-4F1A-BC6F-4F758AF6CC36}"/>
              </a:ext>
            </a:extLst>
          </p:cNvPr>
          <p:cNvSpPr>
            <a:spLocks/>
          </p:cNvSpPr>
          <p:nvPr/>
        </p:nvSpPr>
        <p:spPr bwMode="auto">
          <a:xfrm>
            <a:off x="3643313" y="2452688"/>
            <a:ext cx="50800" cy="38100"/>
          </a:xfrm>
          <a:custGeom>
            <a:avLst/>
            <a:gdLst>
              <a:gd name="T0" fmla="*/ 32 w 32"/>
              <a:gd name="T1" fmla="*/ 16 h 24"/>
              <a:gd name="T2" fmla="*/ 24 w 32"/>
              <a:gd name="T3" fmla="*/ 0 h 24"/>
              <a:gd name="T4" fmla="*/ 0 w 32"/>
              <a:gd name="T5" fmla="*/ 8 h 24"/>
              <a:gd name="T6" fmla="*/ 8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lnTo>
                  <a:pt x="24" y="0"/>
                </a:lnTo>
                <a:lnTo>
                  <a:pt x="0" y="8"/>
                </a:lnTo>
                <a:lnTo>
                  <a:pt x="8" y="24"/>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2" name="Freeform 32">
            <a:extLst>
              <a:ext uri="{FF2B5EF4-FFF2-40B4-BE49-F238E27FC236}">
                <a16:creationId xmlns:a16="http://schemas.microsoft.com/office/drawing/2014/main" id="{36D969D0-AA0E-4EBE-B38B-70A8A897C5ED}"/>
              </a:ext>
            </a:extLst>
          </p:cNvPr>
          <p:cNvSpPr>
            <a:spLocks/>
          </p:cNvSpPr>
          <p:nvPr/>
        </p:nvSpPr>
        <p:spPr bwMode="auto">
          <a:xfrm>
            <a:off x="3478213" y="2478088"/>
            <a:ext cx="101600" cy="50800"/>
          </a:xfrm>
          <a:custGeom>
            <a:avLst/>
            <a:gdLst>
              <a:gd name="T0" fmla="*/ 64 w 64"/>
              <a:gd name="T1" fmla="*/ 16 h 32"/>
              <a:gd name="T2" fmla="*/ 56 w 64"/>
              <a:gd name="T3" fmla="*/ 0 h 32"/>
              <a:gd name="T4" fmla="*/ 0 w 64"/>
              <a:gd name="T5" fmla="*/ 16 h 32"/>
              <a:gd name="T6" fmla="*/ 8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56" y="0"/>
                </a:lnTo>
                <a:lnTo>
                  <a:pt x="0" y="16"/>
                </a:lnTo>
                <a:lnTo>
                  <a:pt x="8"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3" name="Freeform 33">
            <a:extLst>
              <a:ext uri="{FF2B5EF4-FFF2-40B4-BE49-F238E27FC236}">
                <a16:creationId xmlns:a16="http://schemas.microsoft.com/office/drawing/2014/main" id="{84032E1D-E428-42B4-B0A5-6DCFD1A2965B}"/>
              </a:ext>
            </a:extLst>
          </p:cNvPr>
          <p:cNvSpPr>
            <a:spLocks/>
          </p:cNvSpPr>
          <p:nvPr/>
        </p:nvSpPr>
        <p:spPr bwMode="auto">
          <a:xfrm>
            <a:off x="3300413" y="2516188"/>
            <a:ext cx="101600" cy="50800"/>
          </a:xfrm>
          <a:custGeom>
            <a:avLst/>
            <a:gdLst>
              <a:gd name="T0" fmla="*/ 64 w 64"/>
              <a:gd name="T1" fmla="*/ 16 h 32"/>
              <a:gd name="T2" fmla="*/ 64 w 64"/>
              <a:gd name="T3" fmla="*/ 0 h 32"/>
              <a:gd name="T4" fmla="*/ 0 w 64"/>
              <a:gd name="T5" fmla="*/ 16 h 32"/>
              <a:gd name="T6" fmla="*/ 0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64" y="0"/>
                </a:lnTo>
                <a:lnTo>
                  <a:pt x="0" y="16"/>
                </a:lnTo>
                <a:lnTo>
                  <a:pt x="0"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4" name="Freeform 34">
            <a:extLst>
              <a:ext uri="{FF2B5EF4-FFF2-40B4-BE49-F238E27FC236}">
                <a16:creationId xmlns:a16="http://schemas.microsoft.com/office/drawing/2014/main" id="{7E28E49A-4716-427D-9706-CF34B3203F65}"/>
              </a:ext>
            </a:extLst>
          </p:cNvPr>
          <p:cNvSpPr>
            <a:spLocks/>
          </p:cNvSpPr>
          <p:nvPr/>
        </p:nvSpPr>
        <p:spPr bwMode="auto">
          <a:xfrm>
            <a:off x="3135313" y="25669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5" name="Freeform 35">
            <a:extLst>
              <a:ext uri="{FF2B5EF4-FFF2-40B4-BE49-F238E27FC236}">
                <a16:creationId xmlns:a16="http://schemas.microsoft.com/office/drawing/2014/main" id="{16C013A3-BA4C-4904-862A-097A4E71C6ED}"/>
              </a:ext>
            </a:extLst>
          </p:cNvPr>
          <p:cNvSpPr>
            <a:spLocks/>
          </p:cNvSpPr>
          <p:nvPr/>
        </p:nvSpPr>
        <p:spPr bwMode="auto">
          <a:xfrm>
            <a:off x="2970213" y="2630488"/>
            <a:ext cx="101600" cy="50800"/>
          </a:xfrm>
          <a:custGeom>
            <a:avLst/>
            <a:gdLst>
              <a:gd name="T0" fmla="*/ 64 w 64"/>
              <a:gd name="T1" fmla="*/ 16 h 32"/>
              <a:gd name="T2" fmla="*/ 56 w 64"/>
              <a:gd name="T3" fmla="*/ 0 h 32"/>
              <a:gd name="T4" fmla="*/ 0 w 64"/>
              <a:gd name="T5" fmla="*/ 16 h 32"/>
              <a:gd name="T6" fmla="*/ 8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56" y="0"/>
                </a:lnTo>
                <a:lnTo>
                  <a:pt x="0" y="16"/>
                </a:lnTo>
                <a:lnTo>
                  <a:pt x="8"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6" name="Freeform 36">
            <a:extLst>
              <a:ext uri="{FF2B5EF4-FFF2-40B4-BE49-F238E27FC236}">
                <a16:creationId xmlns:a16="http://schemas.microsoft.com/office/drawing/2014/main" id="{DB9FE567-C9E4-402A-89A1-D30DD8F470AB}"/>
              </a:ext>
            </a:extLst>
          </p:cNvPr>
          <p:cNvSpPr>
            <a:spLocks/>
          </p:cNvSpPr>
          <p:nvPr/>
        </p:nvSpPr>
        <p:spPr bwMode="auto">
          <a:xfrm>
            <a:off x="2881313" y="2681288"/>
            <a:ext cx="12700" cy="25400"/>
          </a:xfrm>
          <a:custGeom>
            <a:avLst/>
            <a:gdLst>
              <a:gd name="T0" fmla="*/ 8 w 8"/>
              <a:gd name="T1" fmla="*/ 16 h 16"/>
              <a:gd name="T2" fmla="*/ 8 w 8"/>
              <a:gd name="T3" fmla="*/ 0 h 16"/>
              <a:gd name="T4" fmla="*/ 0 w 8"/>
              <a:gd name="T5" fmla="*/ 0 h 16"/>
              <a:gd name="T6" fmla="*/ 0 w 8"/>
              <a:gd name="T7" fmla="*/ 0 h 16"/>
              <a:gd name="T8" fmla="*/ 8 w 8"/>
              <a:gd name="T9" fmla="*/ 16 h 16"/>
              <a:gd name="T10" fmla="*/ 0 w 8"/>
              <a:gd name="T11" fmla="*/ 16 h 16"/>
              <a:gd name="T12" fmla="*/ 8 w 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8" y="16"/>
                </a:moveTo>
                <a:lnTo>
                  <a:pt x="8" y="0"/>
                </a:lnTo>
                <a:lnTo>
                  <a:pt x="0" y="0"/>
                </a:lnTo>
                <a:lnTo>
                  <a:pt x="0" y="0"/>
                </a:lnTo>
                <a:lnTo>
                  <a:pt x="8" y="16"/>
                </a:lnTo>
                <a:lnTo>
                  <a:pt x="0" y="16"/>
                </a:lnTo>
                <a:lnTo>
                  <a:pt x="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7" name="Freeform 37">
            <a:extLst>
              <a:ext uri="{FF2B5EF4-FFF2-40B4-BE49-F238E27FC236}">
                <a16:creationId xmlns:a16="http://schemas.microsoft.com/office/drawing/2014/main" id="{03F3BC8F-D700-4515-A5F6-0E22C53DC26B}"/>
              </a:ext>
            </a:extLst>
          </p:cNvPr>
          <p:cNvSpPr>
            <a:spLocks/>
          </p:cNvSpPr>
          <p:nvPr/>
        </p:nvSpPr>
        <p:spPr bwMode="auto">
          <a:xfrm>
            <a:off x="2805113" y="2681288"/>
            <a:ext cx="88900" cy="63500"/>
          </a:xfrm>
          <a:custGeom>
            <a:avLst/>
            <a:gdLst>
              <a:gd name="T0" fmla="*/ 56 w 56"/>
              <a:gd name="T1" fmla="*/ 16 h 40"/>
              <a:gd name="T2" fmla="*/ 48 w 56"/>
              <a:gd name="T3" fmla="*/ 0 h 40"/>
              <a:gd name="T4" fmla="*/ 0 w 56"/>
              <a:gd name="T5" fmla="*/ 24 h 40"/>
              <a:gd name="T6" fmla="*/ 8 w 56"/>
              <a:gd name="T7" fmla="*/ 40 h 40"/>
              <a:gd name="T8" fmla="*/ 56 w 56"/>
              <a:gd name="T9" fmla="*/ 16 h 40"/>
            </a:gdLst>
            <a:ahLst/>
            <a:cxnLst>
              <a:cxn ang="0">
                <a:pos x="T0" y="T1"/>
              </a:cxn>
              <a:cxn ang="0">
                <a:pos x="T2" y="T3"/>
              </a:cxn>
              <a:cxn ang="0">
                <a:pos x="T4" y="T5"/>
              </a:cxn>
              <a:cxn ang="0">
                <a:pos x="T6" y="T7"/>
              </a:cxn>
              <a:cxn ang="0">
                <a:pos x="T8" y="T9"/>
              </a:cxn>
            </a:cxnLst>
            <a:rect l="0" t="0" r="r" b="b"/>
            <a:pathLst>
              <a:path w="56" h="40">
                <a:moveTo>
                  <a:pt x="56" y="16"/>
                </a:moveTo>
                <a:lnTo>
                  <a:pt x="48" y="0"/>
                </a:lnTo>
                <a:lnTo>
                  <a:pt x="0" y="24"/>
                </a:lnTo>
                <a:lnTo>
                  <a:pt x="8" y="40"/>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8" name="Freeform 38">
            <a:extLst>
              <a:ext uri="{FF2B5EF4-FFF2-40B4-BE49-F238E27FC236}">
                <a16:creationId xmlns:a16="http://schemas.microsoft.com/office/drawing/2014/main" id="{7F7A0772-80AE-457A-88C6-9A65FDFBC450}"/>
              </a:ext>
            </a:extLst>
          </p:cNvPr>
          <p:cNvSpPr>
            <a:spLocks/>
          </p:cNvSpPr>
          <p:nvPr/>
        </p:nvSpPr>
        <p:spPr bwMode="auto">
          <a:xfrm>
            <a:off x="2640013" y="27574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39" name="Freeform 39">
            <a:extLst>
              <a:ext uri="{FF2B5EF4-FFF2-40B4-BE49-F238E27FC236}">
                <a16:creationId xmlns:a16="http://schemas.microsoft.com/office/drawing/2014/main" id="{2F3AADD0-AD0F-4193-B2C4-B283E39D6D0C}"/>
              </a:ext>
            </a:extLst>
          </p:cNvPr>
          <p:cNvSpPr>
            <a:spLocks/>
          </p:cNvSpPr>
          <p:nvPr/>
        </p:nvSpPr>
        <p:spPr bwMode="auto">
          <a:xfrm>
            <a:off x="2474913" y="2820988"/>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0" name="Freeform 40">
            <a:extLst>
              <a:ext uri="{FF2B5EF4-FFF2-40B4-BE49-F238E27FC236}">
                <a16:creationId xmlns:a16="http://schemas.microsoft.com/office/drawing/2014/main" id="{1E776842-F0E9-4F28-ABBB-049E7961599D}"/>
              </a:ext>
            </a:extLst>
          </p:cNvPr>
          <p:cNvSpPr>
            <a:spLocks/>
          </p:cNvSpPr>
          <p:nvPr/>
        </p:nvSpPr>
        <p:spPr bwMode="auto">
          <a:xfrm>
            <a:off x="2322513" y="29098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1" name="Freeform 41">
            <a:extLst>
              <a:ext uri="{FF2B5EF4-FFF2-40B4-BE49-F238E27FC236}">
                <a16:creationId xmlns:a16="http://schemas.microsoft.com/office/drawing/2014/main" id="{954ED98D-86B3-4A1A-A3A3-9025F6EDC8F0}"/>
              </a:ext>
            </a:extLst>
          </p:cNvPr>
          <p:cNvSpPr>
            <a:spLocks/>
          </p:cNvSpPr>
          <p:nvPr/>
        </p:nvSpPr>
        <p:spPr bwMode="auto">
          <a:xfrm>
            <a:off x="2170113" y="2986088"/>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2" name="Freeform 42">
            <a:extLst>
              <a:ext uri="{FF2B5EF4-FFF2-40B4-BE49-F238E27FC236}">
                <a16:creationId xmlns:a16="http://schemas.microsoft.com/office/drawing/2014/main" id="{FF04CAF7-E2DF-4D06-8B8D-2A0BB41755A0}"/>
              </a:ext>
            </a:extLst>
          </p:cNvPr>
          <p:cNvSpPr>
            <a:spLocks/>
          </p:cNvSpPr>
          <p:nvPr/>
        </p:nvSpPr>
        <p:spPr bwMode="auto">
          <a:xfrm>
            <a:off x="2043113" y="3074988"/>
            <a:ext cx="63500" cy="50800"/>
          </a:xfrm>
          <a:custGeom>
            <a:avLst/>
            <a:gdLst>
              <a:gd name="T0" fmla="*/ 40 w 40"/>
              <a:gd name="T1" fmla="*/ 16 h 32"/>
              <a:gd name="T2" fmla="*/ 32 w 40"/>
              <a:gd name="T3" fmla="*/ 0 h 32"/>
              <a:gd name="T4" fmla="*/ 0 w 40"/>
              <a:gd name="T5" fmla="*/ 16 h 32"/>
              <a:gd name="T6" fmla="*/ 0 w 40"/>
              <a:gd name="T7" fmla="*/ 16 h 32"/>
              <a:gd name="T8" fmla="*/ 8 w 40"/>
              <a:gd name="T9" fmla="*/ 32 h 32"/>
              <a:gd name="T10" fmla="*/ 8 w 40"/>
              <a:gd name="T11" fmla="*/ 32 h 32"/>
              <a:gd name="T12" fmla="*/ 40 w 40"/>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40" h="32">
                <a:moveTo>
                  <a:pt x="40" y="16"/>
                </a:moveTo>
                <a:lnTo>
                  <a:pt x="32" y="0"/>
                </a:lnTo>
                <a:lnTo>
                  <a:pt x="0" y="16"/>
                </a:lnTo>
                <a:lnTo>
                  <a:pt x="0" y="16"/>
                </a:lnTo>
                <a:lnTo>
                  <a:pt x="8" y="32"/>
                </a:lnTo>
                <a:lnTo>
                  <a:pt x="8" y="32"/>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3" name="Freeform 43">
            <a:extLst>
              <a:ext uri="{FF2B5EF4-FFF2-40B4-BE49-F238E27FC236}">
                <a16:creationId xmlns:a16="http://schemas.microsoft.com/office/drawing/2014/main" id="{D611E15E-8940-415E-9550-9E62572031F8}"/>
              </a:ext>
            </a:extLst>
          </p:cNvPr>
          <p:cNvSpPr>
            <a:spLocks/>
          </p:cNvSpPr>
          <p:nvPr/>
        </p:nvSpPr>
        <p:spPr bwMode="auto">
          <a:xfrm>
            <a:off x="2005013" y="3100388"/>
            <a:ext cx="50800" cy="50800"/>
          </a:xfrm>
          <a:custGeom>
            <a:avLst/>
            <a:gdLst>
              <a:gd name="T0" fmla="*/ 32 w 32"/>
              <a:gd name="T1" fmla="*/ 16 h 32"/>
              <a:gd name="T2" fmla="*/ 24 w 32"/>
              <a:gd name="T3" fmla="*/ 0 h 32"/>
              <a:gd name="T4" fmla="*/ 0 w 32"/>
              <a:gd name="T5" fmla="*/ 16 h 32"/>
              <a:gd name="T6" fmla="*/ 8 w 32"/>
              <a:gd name="T7" fmla="*/ 32 h 32"/>
              <a:gd name="T8" fmla="*/ 32 w 32"/>
              <a:gd name="T9" fmla="*/ 16 h 32"/>
            </a:gdLst>
            <a:ahLst/>
            <a:cxnLst>
              <a:cxn ang="0">
                <a:pos x="T0" y="T1"/>
              </a:cxn>
              <a:cxn ang="0">
                <a:pos x="T2" y="T3"/>
              </a:cxn>
              <a:cxn ang="0">
                <a:pos x="T4" y="T5"/>
              </a:cxn>
              <a:cxn ang="0">
                <a:pos x="T6" y="T7"/>
              </a:cxn>
              <a:cxn ang="0">
                <a:pos x="T8" y="T9"/>
              </a:cxn>
            </a:cxnLst>
            <a:rect l="0" t="0" r="r" b="b"/>
            <a:pathLst>
              <a:path w="32" h="32">
                <a:moveTo>
                  <a:pt x="32" y="16"/>
                </a:moveTo>
                <a:lnTo>
                  <a:pt x="24" y="0"/>
                </a:lnTo>
                <a:lnTo>
                  <a:pt x="0" y="16"/>
                </a:lnTo>
                <a:lnTo>
                  <a:pt x="8" y="32"/>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4" name="Freeform 44">
            <a:extLst>
              <a:ext uri="{FF2B5EF4-FFF2-40B4-BE49-F238E27FC236}">
                <a16:creationId xmlns:a16="http://schemas.microsoft.com/office/drawing/2014/main" id="{20B66004-1B88-4DF1-BC35-0D47500E55FB}"/>
              </a:ext>
            </a:extLst>
          </p:cNvPr>
          <p:cNvSpPr>
            <a:spLocks/>
          </p:cNvSpPr>
          <p:nvPr/>
        </p:nvSpPr>
        <p:spPr bwMode="auto">
          <a:xfrm>
            <a:off x="1865313" y="3163888"/>
            <a:ext cx="88900" cy="76200"/>
          </a:xfrm>
          <a:custGeom>
            <a:avLst/>
            <a:gdLst>
              <a:gd name="T0" fmla="*/ 56 w 56"/>
              <a:gd name="T1" fmla="*/ 16 h 48"/>
              <a:gd name="T2" fmla="*/ 48 w 56"/>
              <a:gd name="T3" fmla="*/ 0 h 48"/>
              <a:gd name="T4" fmla="*/ 0 w 56"/>
              <a:gd name="T5" fmla="*/ 32 h 48"/>
              <a:gd name="T6" fmla="*/ 8 w 56"/>
              <a:gd name="T7" fmla="*/ 48 h 48"/>
              <a:gd name="T8" fmla="*/ 56 w 56"/>
              <a:gd name="T9" fmla="*/ 16 h 48"/>
            </a:gdLst>
            <a:ahLst/>
            <a:cxnLst>
              <a:cxn ang="0">
                <a:pos x="T0" y="T1"/>
              </a:cxn>
              <a:cxn ang="0">
                <a:pos x="T2" y="T3"/>
              </a:cxn>
              <a:cxn ang="0">
                <a:pos x="T4" y="T5"/>
              </a:cxn>
              <a:cxn ang="0">
                <a:pos x="T6" y="T7"/>
              </a:cxn>
              <a:cxn ang="0">
                <a:pos x="T8" y="T9"/>
              </a:cxn>
            </a:cxnLst>
            <a:rect l="0" t="0" r="r" b="b"/>
            <a:pathLst>
              <a:path w="56" h="48">
                <a:moveTo>
                  <a:pt x="56" y="16"/>
                </a:moveTo>
                <a:lnTo>
                  <a:pt x="48" y="0"/>
                </a:lnTo>
                <a:lnTo>
                  <a:pt x="0" y="32"/>
                </a:lnTo>
                <a:lnTo>
                  <a:pt x="8" y="48"/>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5" name="Freeform 45">
            <a:extLst>
              <a:ext uri="{FF2B5EF4-FFF2-40B4-BE49-F238E27FC236}">
                <a16:creationId xmlns:a16="http://schemas.microsoft.com/office/drawing/2014/main" id="{71B47DE9-FA1F-4F8C-B6BA-27C3E616F9FF}"/>
              </a:ext>
            </a:extLst>
          </p:cNvPr>
          <p:cNvSpPr>
            <a:spLocks/>
          </p:cNvSpPr>
          <p:nvPr/>
        </p:nvSpPr>
        <p:spPr bwMode="auto">
          <a:xfrm>
            <a:off x="1712913" y="3265488"/>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6" name="Freeform 46">
            <a:extLst>
              <a:ext uri="{FF2B5EF4-FFF2-40B4-BE49-F238E27FC236}">
                <a16:creationId xmlns:a16="http://schemas.microsoft.com/office/drawing/2014/main" id="{3AF9B144-A6B8-434C-A604-095EA554C95D}"/>
              </a:ext>
            </a:extLst>
          </p:cNvPr>
          <p:cNvSpPr>
            <a:spLocks/>
          </p:cNvSpPr>
          <p:nvPr/>
        </p:nvSpPr>
        <p:spPr bwMode="auto">
          <a:xfrm>
            <a:off x="1611313" y="3354388"/>
            <a:ext cx="50800" cy="50800"/>
          </a:xfrm>
          <a:custGeom>
            <a:avLst/>
            <a:gdLst>
              <a:gd name="T0" fmla="*/ 32 w 32"/>
              <a:gd name="T1" fmla="*/ 16 h 32"/>
              <a:gd name="T2" fmla="*/ 24 w 32"/>
              <a:gd name="T3" fmla="*/ 0 h 32"/>
              <a:gd name="T4" fmla="*/ 0 w 32"/>
              <a:gd name="T5" fmla="*/ 16 h 32"/>
              <a:gd name="T6" fmla="*/ 0 w 32"/>
              <a:gd name="T7" fmla="*/ 16 h 32"/>
              <a:gd name="T8" fmla="*/ 8 w 32"/>
              <a:gd name="T9" fmla="*/ 32 h 32"/>
              <a:gd name="T10" fmla="*/ 8 w 32"/>
              <a:gd name="T11" fmla="*/ 32 h 32"/>
              <a:gd name="T12" fmla="*/ 32 w 32"/>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2" y="16"/>
                </a:moveTo>
                <a:lnTo>
                  <a:pt x="24" y="0"/>
                </a:lnTo>
                <a:lnTo>
                  <a:pt x="0" y="16"/>
                </a:lnTo>
                <a:lnTo>
                  <a:pt x="0" y="16"/>
                </a:lnTo>
                <a:lnTo>
                  <a:pt x="8" y="32"/>
                </a:lnTo>
                <a:lnTo>
                  <a:pt x="8" y="32"/>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7" name="Freeform 47">
            <a:extLst>
              <a:ext uri="{FF2B5EF4-FFF2-40B4-BE49-F238E27FC236}">
                <a16:creationId xmlns:a16="http://schemas.microsoft.com/office/drawing/2014/main" id="{B7B00E57-EDA0-4D3B-B4C9-C97AA4F1EB14}"/>
              </a:ext>
            </a:extLst>
          </p:cNvPr>
          <p:cNvSpPr>
            <a:spLocks/>
          </p:cNvSpPr>
          <p:nvPr/>
        </p:nvSpPr>
        <p:spPr bwMode="auto">
          <a:xfrm>
            <a:off x="1560513" y="3379788"/>
            <a:ext cx="63500" cy="63500"/>
          </a:xfrm>
          <a:custGeom>
            <a:avLst/>
            <a:gdLst>
              <a:gd name="T0" fmla="*/ 40 w 40"/>
              <a:gd name="T1" fmla="*/ 16 h 40"/>
              <a:gd name="T2" fmla="*/ 32 w 40"/>
              <a:gd name="T3" fmla="*/ 0 h 40"/>
              <a:gd name="T4" fmla="*/ 0 w 40"/>
              <a:gd name="T5" fmla="*/ 24 h 40"/>
              <a:gd name="T6" fmla="*/ 8 w 40"/>
              <a:gd name="T7" fmla="*/ 40 h 40"/>
              <a:gd name="T8" fmla="*/ 40 w 40"/>
              <a:gd name="T9" fmla="*/ 16 h 40"/>
            </a:gdLst>
            <a:ahLst/>
            <a:cxnLst>
              <a:cxn ang="0">
                <a:pos x="T0" y="T1"/>
              </a:cxn>
              <a:cxn ang="0">
                <a:pos x="T2" y="T3"/>
              </a:cxn>
              <a:cxn ang="0">
                <a:pos x="T4" y="T5"/>
              </a:cxn>
              <a:cxn ang="0">
                <a:pos x="T6" y="T7"/>
              </a:cxn>
              <a:cxn ang="0">
                <a:pos x="T8" y="T9"/>
              </a:cxn>
            </a:cxnLst>
            <a:rect l="0" t="0" r="r" b="b"/>
            <a:pathLst>
              <a:path w="40" h="40">
                <a:moveTo>
                  <a:pt x="40" y="16"/>
                </a:moveTo>
                <a:lnTo>
                  <a:pt x="32" y="0"/>
                </a:lnTo>
                <a:lnTo>
                  <a:pt x="0" y="24"/>
                </a:lnTo>
                <a:lnTo>
                  <a:pt x="8" y="40"/>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8" name="Freeform 48">
            <a:extLst>
              <a:ext uri="{FF2B5EF4-FFF2-40B4-BE49-F238E27FC236}">
                <a16:creationId xmlns:a16="http://schemas.microsoft.com/office/drawing/2014/main" id="{ADA94401-9F13-44D9-AFEA-F791FC8737E5}"/>
              </a:ext>
            </a:extLst>
          </p:cNvPr>
          <p:cNvSpPr>
            <a:spLocks/>
          </p:cNvSpPr>
          <p:nvPr/>
        </p:nvSpPr>
        <p:spPr bwMode="auto">
          <a:xfrm>
            <a:off x="1420813" y="3455988"/>
            <a:ext cx="88900" cy="90487"/>
          </a:xfrm>
          <a:custGeom>
            <a:avLst/>
            <a:gdLst>
              <a:gd name="T0" fmla="*/ 56 w 56"/>
              <a:gd name="T1" fmla="*/ 16 h 57"/>
              <a:gd name="T2" fmla="*/ 48 w 56"/>
              <a:gd name="T3" fmla="*/ 0 h 57"/>
              <a:gd name="T4" fmla="*/ 0 w 56"/>
              <a:gd name="T5" fmla="*/ 40 h 57"/>
              <a:gd name="T6" fmla="*/ 8 w 56"/>
              <a:gd name="T7" fmla="*/ 57 h 57"/>
              <a:gd name="T8" fmla="*/ 56 w 56"/>
              <a:gd name="T9" fmla="*/ 16 h 57"/>
            </a:gdLst>
            <a:ahLst/>
            <a:cxnLst>
              <a:cxn ang="0">
                <a:pos x="T0" y="T1"/>
              </a:cxn>
              <a:cxn ang="0">
                <a:pos x="T2" y="T3"/>
              </a:cxn>
              <a:cxn ang="0">
                <a:pos x="T4" y="T5"/>
              </a:cxn>
              <a:cxn ang="0">
                <a:pos x="T6" y="T7"/>
              </a:cxn>
              <a:cxn ang="0">
                <a:pos x="T8" y="T9"/>
              </a:cxn>
            </a:cxnLst>
            <a:rect l="0" t="0" r="r" b="b"/>
            <a:pathLst>
              <a:path w="56" h="57">
                <a:moveTo>
                  <a:pt x="56" y="16"/>
                </a:moveTo>
                <a:lnTo>
                  <a:pt x="48" y="0"/>
                </a:lnTo>
                <a:lnTo>
                  <a:pt x="0" y="40"/>
                </a:lnTo>
                <a:lnTo>
                  <a:pt x="8" y="57"/>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49" name="Freeform 49">
            <a:extLst>
              <a:ext uri="{FF2B5EF4-FFF2-40B4-BE49-F238E27FC236}">
                <a16:creationId xmlns:a16="http://schemas.microsoft.com/office/drawing/2014/main" id="{4DC910E5-6773-46BD-951A-86A176515BB7}"/>
              </a:ext>
            </a:extLst>
          </p:cNvPr>
          <p:cNvSpPr>
            <a:spLocks/>
          </p:cNvSpPr>
          <p:nvPr/>
        </p:nvSpPr>
        <p:spPr bwMode="auto">
          <a:xfrm>
            <a:off x="1281113" y="3571875"/>
            <a:ext cx="88900" cy="76200"/>
          </a:xfrm>
          <a:custGeom>
            <a:avLst/>
            <a:gdLst>
              <a:gd name="T0" fmla="*/ 56 w 56"/>
              <a:gd name="T1" fmla="*/ 16 h 48"/>
              <a:gd name="T2" fmla="*/ 48 w 56"/>
              <a:gd name="T3" fmla="*/ 0 h 48"/>
              <a:gd name="T4" fmla="*/ 0 w 56"/>
              <a:gd name="T5" fmla="*/ 32 h 48"/>
              <a:gd name="T6" fmla="*/ 8 w 56"/>
              <a:gd name="T7" fmla="*/ 48 h 48"/>
              <a:gd name="T8" fmla="*/ 56 w 56"/>
              <a:gd name="T9" fmla="*/ 16 h 48"/>
            </a:gdLst>
            <a:ahLst/>
            <a:cxnLst>
              <a:cxn ang="0">
                <a:pos x="T0" y="T1"/>
              </a:cxn>
              <a:cxn ang="0">
                <a:pos x="T2" y="T3"/>
              </a:cxn>
              <a:cxn ang="0">
                <a:pos x="T4" y="T5"/>
              </a:cxn>
              <a:cxn ang="0">
                <a:pos x="T6" y="T7"/>
              </a:cxn>
              <a:cxn ang="0">
                <a:pos x="T8" y="T9"/>
              </a:cxn>
            </a:cxnLst>
            <a:rect l="0" t="0" r="r" b="b"/>
            <a:pathLst>
              <a:path w="56" h="48">
                <a:moveTo>
                  <a:pt x="56" y="16"/>
                </a:moveTo>
                <a:lnTo>
                  <a:pt x="48" y="0"/>
                </a:lnTo>
                <a:lnTo>
                  <a:pt x="0" y="32"/>
                </a:lnTo>
                <a:lnTo>
                  <a:pt x="8" y="48"/>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0" name="Freeform 50">
            <a:extLst>
              <a:ext uri="{FF2B5EF4-FFF2-40B4-BE49-F238E27FC236}">
                <a16:creationId xmlns:a16="http://schemas.microsoft.com/office/drawing/2014/main" id="{40AA6E5F-1907-4620-A948-E701BD83EB48}"/>
              </a:ext>
            </a:extLst>
          </p:cNvPr>
          <p:cNvSpPr>
            <a:spLocks/>
          </p:cNvSpPr>
          <p:nvPr/>
        </p:nvSpPr>
        <p:spPr bwMode="auto">
          <a:xfrm>
            <a:off x="1179513" y="3673475"/>
            <a:ext cx="50800" cy="50800"/>
          </a:xfrm>
          <a:custGeom>
            <a:avLst/>
            <a:gdLst>
              <a:gd name="T0" fmla="*/ 32 w 32"/>
              <a:gd name="T1" fmla="*/ 16 h 32"/>
              <a:gd name="T2" fmla="*/ 24 w 32"/>
              <a:gd name="T3" fmla="*/ 0 h 32"/>
              <a:gd name="T4" fmla="*/ 0 w 32"/>
              <a:gd name="T5" fmla="*/ 16 h 32"/>
              <a:gd name="T6" fmla="*/ 8 w 32"/>
              <a:gd name="T7" fmla="*/ 32 h 32"/>
              <a:gd name="T8" fmla="*/ 32 w 32"/>
              <a:gd name="T9" fmla="*/ 16 h 32"/>
            </a:gdLst>
            <a:ahLst/>
            <a:cxnLst>
              <a:cxn ang="0">
                <a:pos x="T0" y="T1"/>
              </a:cxn>
              <a:cxn ang="0">
                <a:pos x="T2" y="T3"/>
              </a:cxn>
              <a:cxn ang="0">
                <a:pos x="T4" y="T5"/>
              </a:cxn>
              <a:cxn ang="0">
                <a:pos x="T6" y="T7"/>
              </a:cxn>
              <a:cxn ang="0">
                <a:pos x="T8" y="T9"/>
              </a:cxn>
            </a:cxnLst>
            <a:rect l="0" t="0" r="r" b="b"/>
            <a:pathLst>
              <a:path w="32" h="32">
                <a:moveTo>
                  <a:pt x="32" y="16"/>
                </a:moveTo>
                <a:lnTo>
                  <a:pt x="24" y="0"/>
                </a:lnTo>
                <a:lnTo>
                  <a:pt x="0" y="16"/>
                </a:lnTo>
                <a:lnTo>
                  <a:pt x="8" y="32"/>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1" name="Freeform 51">
            <a:extLst>
              <a:ext uri="{FF2B5EF4-FFF2-40B4-BE49-F238E27FC236}">
                <a16:creationId xmlns:a16="http://schemas.microsoft.com/office/drawing/2014/main" id="{49CB64B4-06ED-488C-B53F-D23455F93954}"/>
              </a:ext>
            </a:extLst>
          </p:cNvPr>
          <p:cNvSpPr>
            <a:spLocks/>
          </p:cNvSpPr>
          <p:nvPr/>
        </p:nvSpPr>
        <p:spPr bwMode="auto">
          <a:xfrm>
            <a:off x="1154113" y="3673475"/>
            <a:ext cx="63500" cy="50800"/>
          </a:xfrm>
          <a:custGeom>
            <a:avLst/>
            <a:gdLst>
              <a:gd name="T0" fmla="*/ 32 w 40"/>
              <a:gd name="T1" fmla="*/ 32 h 32"/>
              <a:gd name="T2" fmla="*/ 40 w 40"/>
              <a:gd name="T3" fmla="*/ 16 h 32"/>
              <a:gd name="T4" fmla="*/ 8 w 40"/>
              <a:gd name="T5" fmla="*/ 0 h 32"/>
              <a:gd name="T6" fmla="*/ 0 w 40"/>
              <a:gd name="T7" fmla="*/ 16 h 32"/>
              <a:gd name="T8" fmla="*/ 32 w 40"/>
              <a:gd name="T9" fmla="*/ 32 h 32"/>
            </a:gdLst>
            <a:ahLst/>
            <a:cxnLst>
              <a:cxn ang="0">
                <a:pos x="T0" y="T1"/>
              </a:cxn>
              <a:cxn ang="0">
                <a:pos x="T2" y="T3"/>
              </a:cxn>
              <a:cxn ang="0">
                <a:pos x="T4" y="T5"/>
              </a:cxn>
              <a:cxn ang="0">
                <a:pos x="T6" y="T7"/>
              </a:cxn>
              <a:cxn ang="0">
                <a:pos x="T8" y="T9"/>
              </a:cxn>
            </a:cxnLst>
            <a:rect l="0" t="0" r="r" b="b"/>
            <a:pathLst>
              <a:path w="40" h="32">
                <a:moveTo>
                  <a:pt x="32" y="32"/>
                </a:moveTo>
                <a:lnTo>
                  <a:pt x="40" y="16"/>
                </a:lnTo>
                <a:lnTo>
                  <a:pt x="8" y="0"/>
                </a:lnTo>
                <a:lnTo>
                  <a:pt x="0" y="16"/>
                </a:lnTo>
                <a:lnTo>
                  <a:pt x="32"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2" name="Freeform 52">
            <a:extLst>
              <a:ext uri="{FF2B5EF4-FFF2-40B4-BE49-F238E27FC236}">
                <a16:creationId xmlns:a16="http://schemas.microsoft.com/office/drawing/2014/main" id="{BD2A6515-BFEC-43BD-9832-6C3623A8D27E}"/>
              </a:ext>
            </a:extLst>
          </p:cNvPr>
          <p:cNvSpPr>
            <a:spLocks/>
          </p:cNvSpPr>
          <p:nvPr/>
        </p:nvSpPr>
        <p:spPr bwMode="auto">
          <a:xfrm>
            <a:off x="1001713" y="3698875"/>
            <a:ext cx="203200" cy="1016000"/>
          </a:xfrm>
          <a:custGeom>
            <a:avLst/>
            <a:gdLst>
              <a:gd name="T0" fmla="*/ 128 w 128"/>
              <a:gd name="T1" fmla="*/ 16 h 640"/>
              <a:gd name="T2" fmla="*/ 80 w 128"/>
              <a:gd name="T3" fmla="*/ 128 h 640"/>
              <a:gd name="T4" fmla="*/ 80 w 128"/>
              <a:gd name="T5" fmla="*/ 128 h 640"/>
              <a:gd name="T6" fmla="*/ 80 w 128"/>
              <a:gd name="T7" fmla="*/ 128 h 640"/>
              <a:gd name="T8" fmla="*/ 40 w 128"/>
              <a:gd name="T9" fmla="*/ 232 h 640"/>
              <a:gd name="T10" fmla="*/ 40 w 128"/>
              <a:gd name="T11" fmla="*/ 224 h 640"/>
              <a:gd name="T12" fmla="*/ 40 w 128"/>
              <a:gd name="T13" fmla="*/ 224 h 640"/>
              <a:gd name="T14" fmla="*/ 32 w 128"/>
              <a:gd name="T15" fmla="*/ 336 h 640"/>
              <a:gd name="T16" fmla="*/ 32 w 128"/>
              <a:gd name="T17" fmla="*/ 336 h 640"/>
              <a:gd name="T18" fmla="*/ 32 w 128"/>
              <a:gd name="T19" fmla="*/ 336 h 640"/>
              <a:gd name="T20" fmla="*/ 32 w 128"/>
              <a:gd name="T21" fmla="*/ 440 h 640"/>
              <a:gd name="T22" fmla="*/ 32 w 128"/>
              <a:gd name="T23" fmla="*/ 440 h 640"/>
              <a:gd name="T24" fmla="*/ 32 w 128"/>
              <a:gd name="T25" fmla="*/ 440 h 640"/>
              <a:gd name="T26" fmla="*/ 48 w 128"/>
              <a:gd name="T27" fmla="*/ 536 h 640"/>
              <a:gd name="T28" fmla="*/ 48 w 128"/>
              <a:gd name="T29" fmla="*/ 528 h 640"/>
              <a:gd name="T30" fmla="*/ 48 w 128"/>
              <a:gd name="T31" fmla="*/ 528 h 640"/>
              <a:gd name="T32" fmla="*/ 88 w 128"/>
              <a:gd name="T33" fmla="*/ 624 h 640"/>
              <a:gd name="T34" fmla="*/ 88 w 128"/>
              <a:gd name="T35" fmla="*/ 624 h 640"/>
              <a:gd name="T36" fmla="*/ 56 w 128"/>
              <a:gd name="T37" fmla="*/ 640 h 640"/>
              <a:gd name="T38" fmla="*/ 56 w 128"/>
              <a:gd name="T39" fmla="*/ 640 h 640"/>
              <a:gd name="T40" fmla="*/ 16 w 128"/>
              <a:gd name="T41" fmla="*/ 544 h 640"/>
              <a:gd name="T42" fmla="*/ 16 w 128"/>
              <a:gd name="T43" fmla="*/ 544 h 640"/>
              <a:gd name="T44" fmla="*/ 16 w 128"/>
              <a:gd name="T45" fmla="*/ 544 h 640"/>
              <a:gd name="T46" fmla="*/ 0 w 128"/>
              <a:gd name="T47" fmla="*/ 448 h 640"/>
              <a:gd name="T48" fmla="*/ 0 w 128"/>
              <a:gd name="T49" fmla="*/ 448 h 640"/>
              <a:gd name="T50" fmla="*/ 0 w 128"/>
              <a:gd name="T51" fmla="*/ 440 h 640"/>
              <a:gd name="T52" fmla="*/ 0 w 128"/>
              <a:gd name="T53" fmla="*/ 336 h 640"/>
              <a:gd name="T54" fmla="*/ 0 w 128"/>
              <a:gd name="T55" fmla="*/ 336 h 640"/>
              <a:gd name="T56" fmla="*/ 0 w 128"/>
              <a:gd name="T57" fmla="*/ 336 h 640"/>
              <a:gd name="T58" fmla="*/ 8 w 128"/>
              <a:gd name="T59" fmla="*/ 224 h 640"/>
              <a:gd name="T60" fmla="*/ 8 w 128"/>
              <a:gd name="T61" fmla="*/ 224 h 640"/>
              <a:gd name="T62" fmla="*/ 8 w 128"/>
              <a:gd name="T63" fmla="*/ 224 h 640"/>
              <a:gd name="T64" fmla="*/ 48 w 128"/>
              <a:gd name="T65" fmla="*/ 120 h 640"/>
              <a:gd name="T66" fmla="*/ 48 w 128"/>
              <a:gd name="T67" fmla="*/ 120 h 640"/>
              <a:gd name="T68" fmla="*/ 48 w 128"/>
              <a:gd name="T69" fmla="*/ 112 h 640"/>
              <a:gd name="T70" fmla="*/ 96 w 128"/>
              <a:gd name="T71" fmla="*/ 0 h 640"/>
              <a:gd name="T72" fmla="*/ 128 w 128"/>
              <a:gd name="T73" fmla="*/ 1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640">
                <a:moveTo>
                  <a:pt x="128" y="16"/>
                </a:moveTo>
                <a:lnTo>
                  <a:pt x="80" y="128"/>
                </a:lnTo>
                <a:lnTo>
                  <a:pt x="80" y="128"/>
                </a:lnTo>
                <a:lnTo>
                  <a:pt x="80" y="128"/>
                </a:lnTo>
                <a:lnTo>
                  <a:pt x="40" y="232"/>
                </a:lnTo>
                <a:lnTo>
                  <a:pt x="40" y="224"/>
                </a:lnTo>
                <a:lnTo>
                  <a:pt x="40" y="224"/>
                </a:lnTo>
                <a:lnTo>
                  <a:pt x="32" y="336"/>
                </a:lnTo>
                <a:lnTo>
                  <a:pt x="32" y="336"/>
                </a:lnTo>
                <a:lnTo>
                  <a:pt x="32" y="336"/>
                </a:lnTo>
                <a:lnTo>
                  <a:pt x="32" y="440"/>
                </a:lnTo>
                <a:lnTo>
                  <a:pt x="32" y="440"/>
                </a:lnTo>
                <a:lnTo>
                  <a:pt x="32" y="440"/>
                </a:lnTo>
                <a:lnTo>
                  <a:pt x="48" y="536"/>
                </a:lnTo>
                <a:lnTo>
                  <a:pt x="48" y="528"/>
                </a:lnTo>
                <a:lnTo>
                  <a:pt x="48" y="528"/>
                </a:lnTo>
                <a:lnTo>
                  <a:pt x="88" y="624"/>
                </a:lnTo>
                <a:lnTo>
                  <a:pt x="88" y="624"/>
                </a:lnTo>
                <a:lnTo>
                  <a:pt x="56" y="640"/>
                </a:lnTo>
                <a:lnTo>
                  <a:pt x="56" y="640"/>
                </a:lnTo>
                <a:lnTo>
                  <a:pt x="16" y="544"/>
                </a:lnTo>
                <a:lnTo>
                  <a:pt x="16" y="544"/>
                </a:lnTo>
                <a:lnTo>
                  <a:pt x="16" y="544"/>
                </a:lnTo>
                <a:lnTo>
                  <a:pt x="0" y="448"/>
                </a:lnTo>
                <a:lnTo>
                  <a:pt x="0" y="448"/>
                </a:lnTo>
                <a:lnTo>
                  <a:pt x="0" y="440"/>
                </a:lnTo>
                <a:lnTo>
                  <a:pt x="0" y="336"/>
                </a:lnTo>
                <a:lnTo>
                  <a:pt x="0" y="336"/>
                </a:lnTo>
                <a:lnTo>
                  <a:pt x="0" y="336"/>
                </a:lnTo>
                <a:lnTo>
                  <a:pt x="8" y="224"/>
                </a:lnTo>
                <a:lnTo>
                  <a:pt x="8" y="224"/>
                </a:lnTo>
                <a:lnTo>
                  <a:pt x="8" y="224"/>
                </a:lnTo>
                <a:lnTo>
                  <a:pt x="48" y="120"/>
                </a:lnTo>
                <a:lnTo>
                  <a:pt x="48" y="120"/>
                </a:lnTo>
                <a:lnTo>
                  <a:pt x="48" y="112"/>
                </a:lnTo>
                <a:lnTo>
                  <a:pt x="96" y="0"/>
                </a:lnTo>
                <a:lnTo>
                  <a:pt x="128"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3" name="Freeform 53">
            <a:extLst>
              <a:ext uri="{FF2B5EF4-FFF2-40B4-BE49-F238E27FC236}">
                <a16:creationId xmlns:a16="http://schemas.microsoft.com/office/drawing/2014/main" id="{02863B98-79AB-4750-8034-663D5BA6A4BA}"/>
              </a:ext>
            </a:extLst>
          </p:cNvPr>
          <p:cNvSpPr>
            <a:spLocks/>
          </p:cNvSpPr>
          <p:nvPr/>
        </p:nvSpPr>
        <p:spPr bwMode="auto">
          <a:xfrm>
            <a:off x="1090613" y="4689475"/>
            <a:ext cx="127000" cy="177800"/>
          </a:xfrm>
          <a:custGeom>
            <a:avLst/>
            <a:gdLst>
              <a:gd name="T0" fmla="*/ 32 w 80"/>
              <a:gd name="T1" fmla="*/ 0 h 112"/>
              <a:gd name="T2" fmla="*/ 80 w 80"/>
              <a:gd name="T3" fmla="*/ 96 h 112"/>
              <a:gd name="T4" fmla="*/ 80 w 80"/>
              <a:gd name="T5" fmla="*/ 96 h 112"/>
              <a:gd name="T6" fmla="*/ 56 w 80"/>
              <a:gd name="T7" fmla="*/ 112 h 112"/>
              <a:gd name="T8" fmla="*/ 48 w 80"/>
              <a:gd name="T9" fmla="*/ 112 h 112"/>
              <a:gd name="T10" fmla="*/ 0 w 80"/>
              <a:gd name="T11" fmla="*/ 16 h 112"/>
              <a:gd name="T12" fmla="*/ 32 w 80"/>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0" h="112">
                <a:moveTo>
                  <a:pt x="32" y="0"/>
                </a:moveTo>
                <a:lnTo>
                  <a:pt x="80" y="96"/>
                </a:lnTo>
                <a:lnTo>
                  <a:pt x="80" y="96"/>
                </a:lnTo>
                <a:lnTo>
                  <a:pt x="56" y="112"/>
                </a:lnTo>
                <a:lnTo>
                  <a:pt x="48" y="112"/>
                </a:lnTo>
                <a:lnTo>
                  <a:pt x="0" y="16"/>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4" name="Freeform 54">
            <a:extLst>
              <a:ext uri="{FF2B5EF4-FFF2-40B4-BE49-F238E27FC236}">
                <a16:creationId xmlns:a16="http://schemas.microsoft.com/office/drawing/2014/main" id="{A1C8A0A1-1020-4BB3-8B8B-5D48CA0AF8B5}"/>
              </a:ext>
            </a:extLst>
          </p:cNvPr>
          <p:cNvSpPr>
            <a:spLocks/>
          </p:cNvSpPr>
          <p:nvPr/>
        </p:nvSpPr>
        <p:spPr bwMode="auto">
          <a:xfrm>
            <a:off x="1281113" y="4981575"/>
            <a:ext cx="50800" cy="38100"/>
          </a:xfrm>
          <a:custGeom>
            <a:avLst/>
            <a:gdLst>
              <a:gd name="T0" fmla="*/ 24 w 32"/>
              <a:gd name="T1" fmla="*/ 0 h 24"/>
              <a:gd name="T2" fmla="*/ 32 w 32"/>
              <a:gd name="T3" fmla="*/ 8 h 24"/>
              <a:gd name="T4" fmla="*/ 8 w 32"/>
              <a:gd name="T5" fmla="*/ 24 h 24"/>
              <a:gd name="T6" fmla="*/ 0 w 32"/>
              <a:gd name="T7" fmla="*/ 16 h 24"/>
              <a:gd name="T8" fmla="*/ 24 w 32"/>
              <a:gd name="T9" fmla="*/ 0 h 24"/>
            </a:gdLst>
            <a:ahLst/>
            <a:cxnLst>
              <a:cxn ang="0">
                <a:pos x="T0" y="T1"/>
              </a:cxn>
              <a:cxn ang="0">
                <a:pos x="T2" y="T3"/>
              </a:cxn>
              <a:cxn ang="0">
                <a:pos x="T4" y="T5"/>
              </a:cxn>
              <a:cxn ang="0">
                <a:pos x="T6" y="T7"/>
              </a:cxn>
              <a:cxn ang="0">
                <a:pos x="T8" y="T9"/>
              </a:cxn>
            </a:cxnLst>
            <a:rect l="0" t="0" r="r" b="b"/>
            <a:pathLst>
              <a:path w="32" h="24">
                <a:moveTo>
                  <a:pt x="24" y="0"/>
                </a:moveTo>
                <a:lnTo>
                  <a:pt x="32" y="8"/>
                </a:lnTo>
                <a:lnTo>
                  <a:pt x="8" y="24"/>
                </a:lnTo>
                <a:lnTo>
                  <a:pt x="0" y="16"/>
                </a:lnTo>
                <a:lnTo>
                  <a:pt x="24"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5" name="Freeform 55">
            <a:extLst>
              <a:ext uri="{FF2B5EF4-FFF2-40B4-BE49-F238E27FC236}">
                <a16:creationId xmlns:a16="http://schemas.microsoft.com/office/drawing/2014/main" id="{A702DB84-61A1-406F-89E8-E85DFDEA6DF9}"/>
              </a:ext>
            </a:extLst>
          </p:cNvPr>
          <p:cNvSpPr>
            <a:spLocks/>
          </p:cNvSpPr>
          <p:nvPr/>
        </p:nvSpPr>
        <p:spPr bwMode="auto">
          <a:xfrm>
            <a:off x="1179513" y="4841875"/>
            <a:ext cx="139700" cy="165100"/>
          </a:xfrm>
          <a:custGeom>
            <a:avLst/>
            <a:gdLst>
              <a:gd name="T0" fmla="*/ 24 w 88"/>
              <a:gd name="T1" fmla="*/ 0 h 104"/>
              <a:gd name="T2" fmla="*/ 0 w 88"/>
              <a:gd name="T3" fmla="*/ 16 h 104"/>
              <a:gd name="T4" fmla="*/ 64 w 88"/>
              <a:gd name="T5" fmla="*/ 104 h 104"/>
              <a:gd name="T6" fmla="*/ 88 w 88"/>
              <a:gd name="T7" fmla="*/ 88 h 104"/>
              <a:gd name="T8" fmla="*/ 24 w 88"/>
              <a:gd name="T9" fmla="*/ 0 h 104"/>
            </a:gdLst>
            <a:ahLst/>
            <a:cxnLst>
              <a:cxn ang="0">
                <a:pos x="T0" y="T1"/>
              </a:cxn>
              <a:cxn ang="0">
                <a:pos x="T2" y="T3"/>
              </a:cxn>
              <a:cxn ang="0">
                <a:pos x="T4" y="T5"/>
              </a:cxn>
              <a:cxn ang="0">
                <a:pos x="T6" y="T7"/>
              </a:cxn>
              <a:cxn ang="0">
                <a:pos x="T8" y="T9"/>
              </a:cxn>
            </a:cxnLst>
            <a:rect l="0" t="0" r="r" b="b"/>
            <a:pathLst>
              <a:path w="88" h="104">
                <a:moveTo>
                  <a:pt x="24" y="0"/>
                </a:moveTo>
                <a:lnTo>
                  <a:pt x="0" y="16"/>
                </a:lnTo>
                <a:lnTo>
                  <a:pt x="64" y="104"/>
                </a:lnTo>
                <a:lnTo>
                  <a:pt x="88" y="88"/>
                </a:lnTo>
                <a:lnTo>
                  <a:pt x="24"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6" name="Freeform 56">
            <a:extLst>
              <a:ext uri="{FF2B5EF4-FFF2-40B4-BE49-F238E27FC236}">
                <a16:creationId xmlns:a16="http://schemas.microsoft.com/office/drawing/2014/main" id="{8713B14B-4139-4C35-83C0-8C7A4714FFE4}"/>
              </a:ext>
            </a:extLst>
          </p:cNvPr>
          <p:cNvSpPr>
            <a:spLocks/>
          </p:cNvSpPr>
          <p:nvPr/>
        </p:nvSpPr>
        <p:spPr bwMode="auto">
          <a:xfrm>
            <a:off x="1255713" y="4956175"/>
            <a:ext cx="50800" cy="63500"/>
          </a:xfrm>
          <a:custGeom>
            <a:avLst/>
            <a:gdLst>
              <a:gd name="T0" fmla="*/ 32 w 32"/>
              <a:gd name="T1" fmla="*/ 8 h 40"/>
              <a:gd name="T2" fmla="*/ 16 w 32"/>
              <a:gd name="T3" fmla="*/ 0 h 40"/>
              <a:gd name="T4" fmla="*/ 0 w 32"/>
              <a:gd name="T5" fmla="*/ 32 h 40"/>
              <a:gd name="T6" fmla="*/ 16 w 32"/>
              <a:gd name="T7" fmla="*/ 40 h 40"/>
              <a:gd name="T8" fmla="*/ 32 w 32"/>
              <a:gd name="T9" fmla="*/ 8 h 40"/>
            </a:gdLst>
            <a:ahLst/>
            <a:cxnLst>
              <a:cxn ang="0">
                <a:pos x="T0" y="T1"/>
              </a:cxn>
              <a:cxn ang="0">
                <a:pos x="T2" y="T3"/>
              </a:cxn>
              <a:cxn ang="0">
                <a:pos x="T4" y="T5"/>
              </a:cxn>
              <a:cxn ang="0">
                <a:pos x="T6" y="T7"/>
              </a:cxn>
              <a:cxn ang="0">
                <a:pos x="T8" y="T9"/>
              </a:cxn>
            </a:cxnLst>
            <a:rect l="0" t="0" r="r" b="b"/>
            <a:pathLst>
              <a:path w="32" h="40">
                <a:moveTo>
                  <a:pt x="32" y="8"/>
                </a:moveTo>
                <a:lnTo>
                  <a:pt x="16" y="0"/>
                </a:lnTo>
                <a:lnTo>
                  <a:pt x="0" y="32"/>
                </a:lnTo>
                <a:lnTo>
                  <a:pt x="16" y="40"/>
                </a:lnTo>
                <a:lnTo>
                  <a:pt x="32"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7" name="Freeform 57">
            <a:extLst>
              <a:ext uri="{FF2B5EF4-FFF2-40B4-BE49-F238E27FC236}">
                <a16:creationId xmlns:a16="http://schemas.microsoft.com/office/drawing/2014/main" id="{BCF142CF-376E-4E78-825A-4304CB56D325}"/>
              </a:ext>
            </a:extLst>
          </p:cNvPr>
          <p:cNvSpPr>
            <a:spLocks/>
          </p:cNvSpPr>
          <p:nvPr/>
        </p:nvSpPr>
        <p:spPr bwMode="auto">
          <a:xfrm>
            <a:off x="1281113" y="4968875"/>
            <a:ext cx="1689100" cy="304800"/>
          </a:xfrm>
          <a:custGeom>
            <a:avLst/>
            <a:gdLst>
              <a:gd name="T0" fmla="*/ 16 w 1064"/>
              <a:gd name="T1" fmla="*/ 0 h 192"/>
              <a:gd name="T2" fmla="*/ 192 w 1064"/>
              <a:gd name="T3" fmla="*/ 80 h 192"/>
              <a:gd name="T4" fmla="*/ 192 w 1064"/>
              <a:gd name="T5" fmla="*/ 80 h 192"/>
              <a:gd name="T6" fmla="*/ 192 w 1064"/>
              <a:gd name="T7" fmla="*/ 80 h 192"/>
              <a:gd name="T8" fmla="*/ 360 w 1064"/>
              <a:gd name="T9" fmla="*/ 136 h 192"/>
              <a:gd name="T10" fmla="*/ 360 w 1064"/>
              <a:gd name="T11" fmla="*/ 136 h 192"/>
              <a:gd name="T12" fmla="*/ 360 w 1064"/>
              <a:gd name="T13" fmla="*/ 136 h 192"/>
              <a:gd name="T14" fmla="*/ 536 w 1064"/>
              <a:gd name="T15" fmla="*/ 160 h 192"/>
              <a:gd name="T16" fmla="*/ 528 w 1064"/>
              <a:gd name="T17" fmla="*/ 160 h 192"/>
              <a:gd name="T18" fmla="*/ 528 w 1064"/>
              <a:gd name="T19" fmla="*/ 160 h 192"/>
              <a:gd name="T20" fmla="*/ 704 w 1064"/>
              <a:gd name="T21" fmla="*/ 160 h 192"/>
              <a:gd name="T22" fmla="*/ 704 w 1064"/>
              <a:gd name="T23" fmla="*/ 160 h 192"/>
              <a:gd name="T24" fmla="*/ 704 w 1064"/>
              <a:gd name="T25" fmla="*/ 160 h 192"/>
              <a:gd name="T26" fmla="*/ 872 w 1064"/>
              <a:gd name="T27" fmla="*/ 128 h 192"/>
              <a:gd name="T28" fmla="*/ 872 w 1064"/>
              <a:gd name="T29" fmla="*/ 128 h 192"/>
              <a:gd name="T30" fmla="*/ 872 w 1064"/>
              <a:gd name="T31" fmla="*/ 128 h 192"/>
              <a:gd name="T32" fmla="*/ 1056 w 1064"/>
              <a:gd name="T33" fmla="*/ 72 h 192"/>
              <a:gd name="T34" fmla="*/ 1048 w 1064"/>
              <a:gd name="T35" fmla="*/ 72 h 192"/>
              <a:gd name="T36" fmla="*/ 1064 w 1064"/>
              <a:gd name="T37" fmla="*/ 104 h 192"/>
              <a:gd name="T38" fmla="*/ 1064 w 1064"/>
              <a:gd name="T39" fmla="*/ 104 h 192"/>
              <a:gd name="T40" fmla="*/ 880 w 1064"/>
              <a:gd name="T41" fmla="*/ 160 h 192"/>
              <a:gd name="T42" fmla="*/ 880 w 1064"/>
              <a:gd name="T43" fmla="*/ 160 h 192"/>
              <a:gd name="T44" fmla="*/ 880 w 1064"/>
              <a:gd name="T45" fmla="*/ 160 h 192"/>
              <a:gd name="T46" fmla="*/ 712 w 1064"/>
              <a:gd name="T47" fmla="*/ 192 h 192"/>
              <a:gd name="T48" fmla="*/ 712 w 1064"/>
              <a:gd name="T49" fmla="*/ 192 h 192"/>
              <a:gd name="T50" fmla="*/ 704 w 1064"/>
              <a:gd name="T51" fmla="*/ 192 h 192"/>
              <a:gd name="T52" fmla="*/ 528 w 1064"/>
              <a:gd name="T53" fmla="*/ 192 h 192"/>
              <a:gd name="T54" fmla="*/ 528 w 1064"/>
              <a:gd name="T55" fmla="*/ 192 h 192"/>
              <a:gd name="T56" fmla="*/ 528 w 1064"/>
              <a:gd name="T57" fmla="*/ 192 h 192"/>
              <a:gd name="T58" fmla="*/ 352 w 1064"/>
              <a:gd name="T59" fmla="*/ 168 h 192"/>
              <a:gd name="T60" fmla="*/ 352 w 1064"/>
              <a:gd name="T61" fmla="*/ 168 h 192"/>
              <a:gd name="T62" fmla="*/ 352 w 1064"/>
              <a:gd name="T63" fmla="*/ 168 h 192"/>
              <a:gd name="T64" fmla="*/ 184 w 1064"/>
              <a:gd name="T65" fmla="*/ 112 h 192"/>
              <a:gd name="T66" fmla="*/ 184 w 1064"/>
              <a:gd name="T67" fmla="*/ 112 h 192"/>
              <a:gd name="T68" fmla="*/ 176 w 1064"/>
              <a:gd name="T69" fmla="*/ 112 h 192"/>
              <a:gd name="T70" fmla="*/ 0 w 1064"/>
              <a:gd name="T71" fmla="*/ 32 h 192"/>
              <a:gd name="T72" fmla="*/ 16 w 1064"/>
              <a:gd name="T7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4" h="192">
                <a:moveTo>
                  <a:pt x="16" y="0"/>
                </a:moveTo>
                <a:lnTo>
                  <a:pt x="192" y="80"/>
                </a:lnTo>
                <a:lnTo>
                  <a:pt x="192" y="80"/>
                </a:lnTo>
                <a:lnTo>
                  <a:pt x="192" y="80"/>
                </a:lnTo>
                <a:lnTo>
                  <a:pt x="360" y="136"/>
                </a:lnTo>
                <a:lnTo>
                  <a:pt x="360" y="136"/>
                </a:lnTo>
                <a:lnTo>
                  <a:pt x="360" y="136"/>
                </a:lnTo>
                <a:lnTo>
                  <a:pt x="536" y="160"/>
                </a:lnTo>
                <a:lnTo>
                  <a:pt x="528" y="160"/>
                </a:lnTo>
                <a:lnTo>
                  <a:pt x="528" y="160"/>
                </a:lnTo>
                <a:lnTo>
                  <a:pt x="704" y="160"/>
                </a:lnTo>
                <a:lnTo>
                  <a:pt x="704" y="160"/>
                </a:lnTo>
                <a:lnTo>
                  <a:pt x="704" y="160"/>
                </a:lnTo>
                <a:lnTo>
                  <a:pt x="872" y="128"/>
                </a:lnTo>
                <a:lnTo>
                  <a:pt x="872" y="128"/>
                </a:lnTo>
                <a:lnTo>
                  <a:pt x="872" y="128"/>
                </a:lnTo>
                <a:lnTo>
                  <a:pt x="1056" y="72"/>
                </a:lnTo>
                <a:lnTo>
                  <a:pt x="1048" y="72"/>
                </a:lnTo>
                <a:lnTo>
                  <a:pt x="1064" y="104"/>
                </a:lnTo>
                <a:lnTo>
                  <a:pt x="1064" y="104"/>
                </a:lnTo>
                <a:lnTo>
                  <a:pt x="880" y="160"/>
                </a:lnTo>
                <a:lnTo>
                  <a:pt x="880" y="160"/>
                </a:lnTo>
                <a:lnTo>
                  <a:pt x="880" y="160"/>
                </a:lnTo>
                <a:lnTo>
                  <a:pt x="712" y="192"/>
                </a:lnTo>
                <a:lnTo>
                  <a:pt x="712" y="192"/>
                </a:lnTo>
                <a:lnTo>
                  <a:pt x="704" y="192"/>
                </a:lnTo>
                <a:lnTo>
                  <a:pt x="528" y="192"/>
                </a:lnTo>
                <a:lnTo>
                  <a:pt x="528" y="192"/>
                </a:lnTo>
                <a:lnTo>
                  <a:pt x="528" y="192"/>
                </a:lnTo>
                <a:lnTo>
                  <a:pt x="352" y="168"/>
                </a:lnTo>
                <a:lnTo>
                  <a:pt x="352" y="168"/>
                </a:lnTo>
                <a:lnTo>
                  <a:pt x="352" y="168"/>
                </a:lnTo>
                <a:lnTo>
                  <a:pt x="184" y="112"/>
                </a:lnTo>
                <a:lnTo>
                  <a:pt x="184" y="112"/>
                </a:lnTo>
                <a:lnTo>
                  <a:pt x="176" y="112"/>
                </a:lnTo>
                <a:lnTo>
                  <a:pt x="0" y="32"/>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8" name="Freeform 58">
            <a:extLst>
              <a:ext uri="{FF2B5EF4-FFF2-40B4-BE49-F238E27FC236}">
                <a16:creationId xmlns:a16="http://schemas.microsoft.com/office/drawing/2014/main" id="{F9255CD0-3238-450A-892E-D4872279064C}"/>
              </a:ext>
            </a:extLst>
          </p:cNvPr>
          <p:cNvSpPr>
            <a:spLocks/>
          </p:cNvSpPr>
          <p:nvPr/>
        </p:nvSpPr>
        <p:spPr bwMode="auto">
          <a:xfrm>
            <a:off x="2944813" y="4930775"/>
            <a:ext cx="304800" cy="203200"/>
          </a:xfrm>
          <a:custGeom>
            <a:avLst/>
            <a:gdLst>
              <a:gd name="T0" fmla="*/ 0 w 192"/>
              <a:gd name="T1" fmla="*/ 96 h 128"/>
              <a:gd name="T2" fmla="*/ 176 w 192"/>
              <a:gd name="T3" fmla="*/ 0 h 128"/>
              <a:gd name="T4" fmla="*/ 176 w 192"/>
              <a:gd name="T5" fmla="*/ 8 h 128"/>
              <a:gd name="T6" fmla="*/ 192 w 192"/>
              <a:gd name="T7" fmla="*/ 32 h 128"/>
              <a:gd name="T8" fmla="*/ 192 w 192"/>
              <a:gd name="T9" fmla="*/ 32 h 128"/>
              <a:gd name="T10" fmla="*/ 16 w 192"/>
              <a:gd name="T11" fmla="*/ 128 h 128"/>
              <a:gd name="T12" fmla="*/ 0 w 192"/>
              <a:gd name="T13" fmla="*/ 96 h 128"/>
            </a:gdLst>
            <a:ahLst/>
            <a:cxnLst>
              <a:cxn ang="0">
                <a:pos x="T0" y="T1"/>
              </a:cxn>
              <a:cxn ang="0">
                <a:pos x="T2" y="T3"/>
              </a:cxn>
              <a:cxn ang="0">
                <a:pos x="T4" y="T5"/>
              </a:cxn>
              <a:cxn ang="0">
                <a:pos x="T6" y="T7"/>
              </a:cxn>
              <a:cxn ang="0">
                <a:pos x="T8" y="T9"/>
              </a:cxn>
              <a:cxn ang="0">
                <a:pos x="T10" y="T11"/>
              </a:cxn>
              <a:cxn ang="0">
                <a:pos x="T12" y="T13"/>
              </a:cxn>
            </a:cxnLst>
            <a:rect l="0" t="0" r="r" b="b"/>
            <a:pathLst>
              <a:path w="192" h="128">
                <a:moveTo>
                  <a:pt x="0" y="96"/>
                </a:moveTo>
                <a:lnTo>
                  <a:pt x="176" y="0"/>
                </a:lnTo>
                <a:lnTo>
                  <a:pt x="176" y="8"/>
                </a:lnTo>
                <a:lnTo>
                  <a:pt x="192" y="32"/>
                </a:lnTo>
                <a:lnTo>
                  <a:pt x="192" y="32"/>
                </a:lnTo>
                <a:lnTo>
                  <a:pt x="16" y="128"/>
                </a:lnTo>
                <a:lnTo>
                  <a:pt x="0" y="9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59" name="Freeform 59">
            <a:extLst>
              <a:ext uri="{FF2B5EF4-FFF2-40B4-BE49-F238E27FC236}">
                <a16:creationId xmlns:a16="http://schemas.microsoft.com/office/drawing/2014/main" id="{852A907E-FD0E-4C19-BA9E-F99516144388}"/>
              </a:ext>
            </a:extLst>
          </p:cNvPr>
          <p:cNvSpPr>
            <a:spLocks/>
          </p:cNvSpPr>
          <p:nvPr/>
        </p:nvSpPr>
        <p:spPr bwMode="auto">
          <a:xfrm>
            <a:off x="3529013" y="4727575"/>
            <a:ext cx="38100" cy="50800"/>
          </a:xfrm>
          <a:custGeom>
            <a:avLst/>
            <a:gdLst>
              <a:gd name="T0" fmla="*/ 0 w 24"/>
              <a:gd name="T1" fmla="*/ 8 h 32"/>
              <a:gd name="T2" fmla="*/ 8 w 24"/>
              <a:gd name="T3" fmla="*/ 0 h 32"/>
              <a:gd name="T4" fmla="*/ 24 w 24"/>
              <a:gd name="T5" fmla="*/ 24 h 32"/>
              <a:gd name="T6" fmla="*/ 16 w 24"/>
              <a:gd name="T7" fmla="*/ 32 h 32"/>
              <a:gd name="T8" fmla="*/ 0 w 24"/>
              <a:gd name="T9" fmla="*/ 8 h 32"/>
            </a:gdLst>
            <a:ahLst/>
            <a:cxnLst>
              <a:cxn ang="0">
                <a:pos x="T0" y="T1"/>
              </a:cxn>
              <a:cxn ang="0">
                <a:pos x="T2" y="T3"/>
              </a:cxn>
              <a:cxn ang="0">
                <a:pos x="T4" y="T5"/>
              </a:cxn>
              <a:cxn ang="0">
                <a:pos x="T6" y="T7"/>
              </a:cxn>
              <a:cxn ang="0">
                <a:pos x="T8" y="T9"/>
              </a:cxn>
            </a:cxnLst>
            <a:rect l="0" t="0" r="r" b="b"/>
            <a:pathLst>
              <a:path w="24" h="32">
                <a:moveTo>
                  <a:pt x="0" y="8"/>
                </a:moveTo>
                <a:lnTo>
                  <a:pt x="8" y="0"/>
                </a:lnTo>
                <a:lnTo>
                  <a:pt x="24" y="24"/>
                </a:lnTo>
                <a:lnTo>
                  <a:pt x="16" y="32"/>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0" name="Freeform 60">
            <a:extLst>
              <a:ext uri="{FF2B5EF4-FFF2-40B4-BE49-F238E27FC236}">
                <a16:creationId xmlns:a16="http://schemas.microsoft.com/office/drawing/2014/main" id="{B2EC4169-7DD3-4F9E-8137-9B35D54DF752}"/>
              </a:ext>
            </a:extLst>
          </p:cNvPr>
          <p:cNvSpPr>
            <a:spLocks/>
          </p:cNvSpPr>
          <p:nvPr/>
        </p:nvSpPr>
        <p:spPr bwMode="auto">
          <a:xfrm>
            <a:off x="3224213" y="4740275"/>
            <a:ext cx="330200" cy="241300"/>
          </a:xfrm>
          <a:custGeom>
            <a:avLst/>
            <a:gdLst>
              <a:gd name="T0" fmla="*/ 0 w 208"/>
              <a:gd name="T1" fmla="*/ 128 h 152"/>
              <a:gd name="T2" fmla="*/ 16 w 208"/>
              <a:gd name="T3" fmla="*/ 152 h 152"/>
              <a:gd name="T4" fmla="*/ 208 w 208"/>
              <a:gd name="T5" fmla="*/ 24 h 152"/>
              <a:gd name="T6" fmla="*/ 192 w 208"/>
              <a:gd name="T7" fmla="*/ 0 h 152"/>
              <a:gd name="T8" fmla="*/ 0 w 208"/>
              <a:gd name="T9" fmla="*/ 128 h 152"/>
            </a:gdLst>
            <a:ahLst/>
            <a:cxnLst>
              <a:cxn ang="0">
                <a:pos x="T0" y="T1"/>
              </a:cxn>
              <a:cxn ang="0">
                <a:pos x="T2" y="T3"/>
              </a:cxn>
              <a:cxn ang="0">
                <a:pos x="T4" y="T5"/>
              </a:cxn>
              <a:cxn ang="0">
                <a:pos x="T6" y="T7"/>
              </a:cxn>
              <a:cxn ang="0">
                <a:pos x="T8" y="T9"/>
              </a:cxn>
            </a:cxnLst>
            <a:rect l="0" t="0" r="r" b="b"/>
            <a:pathLst>
              <a:path w="208" h="152">
                <a:moveTo>
                  <a:pt x="0" y="128"/>
                </a:moveTo>
                <a:lnTo>
                  <a:pt x="16" y="152"/>
                </a:lnTo>
                <a:lnTo>
                  <a:pt x="208" y="24"/>
                </a:lnTo>
                <a:lnTo>
                  <a:pt x="192" y="0"/>
                </a:lnTo>
                <a:lnTo>
                  <a:pt x="0" y="12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1" name="Freeform 61">
            <a:extLst>
              <a:ext uri="{FF2B5EF4-FFF2-40B4-BE49-F238E27FC236}">
                <a16:creationId xmlns:a16="http://schemas.microsoft.com/office/drawing/2014/main" id="{9747A321-A138-4EA2-AFEE-B6F9843C172E}"/>
              </a:ext>
            </a:extLst>
          </p:cNvPr>
          <p:cNvSpPr>
            <a:spLocks/>
          </p:cNvSpPr>
          <p:nvPr/>
        </p:nvSpPr>
        <p:spPr bwMode="auto">
          <a:xfrm>
            <a:off x="3529013" y="4752975"/>
            <a:ext cx="50800" cy="63500"/>
          </a:xfrm>
          <a:custGeom>
            <a:avLst/>
            <a:gdLst>
              <a:gd name="T0" fmla="*/ 16 w 32"/>
              <a:gd name="T1" fmla="*/ 0 h 40"/>
              <a:gd name="T2" fmla="*/ 0 w 32"/>
              <a:gd name="T3" fmla="*/ 8 h 40"/>
              <a:gd name="T4" fmla="*/ 16 w 32"/>
              <a:gd name="T5" fmla="*/ 40 h 40"/>
              <a:gd name="T6" fmla="*/ 32 w 32"/>
              <a:gd name="T7" fmla="*/ 32 h 40"/>
              <a:gd name="T8" fmla="*/ 16 w 32"/>
              <a:gd name="T9" fmla="*/ 0 h 40"/>
            </a:gdLst>
            <a:ahLst/>
            <a:cxnLst>
              <a:cxn ang="0">
                <a:pos x="T0" y="T1"/>
              </a:cxn>
              <a:cxn ang="0">
                <a:pos x="T2" y="T3"/>
              </a:cxn>
              <a:cxn ang="0">
                <a:pos x="T4" y="T5"/>
              </a:cxn>
              <a:cxn ang="0">
                <a:pos x="T6" y="T7"/>
              </a:cxn>
              <a:cxn ang="0">
                <a:pos x="T8" y="T9"/>
              </a:cxn>
            </a:cxnLst>
            <a:rect l="0" t="0" r="r" b="b"/>
            <a:pathLst>
              <a:path w="32" h="40">
                <a:moveTo>
                  <a:pt x="16" y="0"/>
                </a:moveTo>
                <a:lnTo>
                  <a:pt x="0" y="8"/>
                </a:lnTo>
                <a:lnTo>
                  <a:pt x="16" y="40"/>
                </a:lnTo>
                <a:lnTo>
                  <a:pt x="32" y="32"/>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2" name="Freeform 62">
            <a:extLst>
              <a:ext uri="{FF2B5EF4-FFF2-40B4-BE49-F238E27FC236}">
                <a16:creationId xmlns:a16="http://schemas.microsoft.com/office/drawing/2014/main" id="{FF479939-E402-476D-B2A9-4F5537651115}"/>
              </a:ext>
            </a:extLst>
          </p:cNvPr>
          <p:cNvSpPr>
            <a:spLocks/>
          </p:cNvSpPr>
          <p:nvPr/>
        </p:nvSpPr>
        <p:spPr bwMode="auto">
          <a:xfrm>
            <a:off x="3579813" y="4867275"/>
            <a:ext cx="76200" cy="114300"/>
          </a:xfrm>
          <a:custGeom>
            <a:avLst/>
            <a:gdLst>
              <a:gd name="T0" fmla="*/ 16 w 48"/>
              <a:gd name="T1" fmla="*/ 0 h 72"/>
              <a:gd name="T2" fmla="*/ 0 w 48"/>
              <a:gd name="T3" fmla="*/ 8 h 72"/>
              <a:gd name="T4" fmla="*/ 32 w 48"/>
              <a:gd name="T5" fmla="*/ 72 h 72"/>
              <a:gd name="T6" fmla="*/ 48 w 48"/>
              <a:gd name="T7" fmla="*/ 64 h 72"/>
              <a:gd name="T8" fmla="*/ 16 w 48"/>
              <a:gd name="T9" fmla="*/ 0 h 72"/>
            </a:gdLst>
            <a:ahLst/>
            <a:cxnLst>
              <a:cxn ang="0">
                <a:pos x="T0" y="T1"/>
              </a:cxn>
              <a:cxn ang="0">
                <a:pos x="T2" y="T3"/>
              </a:cxn>
              <a:cxn ang="0">
                <a:pos x="T4" y="T5"/>
              </a:cxn>
              <a:cxn ang="0">
                <a:pos x="T6" y="T7"/>
              </a:cxn>
              <a:cxn ang="0">
                <a:pos x="T8" y="T9"/>
              </a:cxn>
            </a:cxnLst>
            <a:rect l="0" t="0" r="r" b="b"/>
            <a:pathLst>
              <a:path w="48" h="72">
                <a:moveTo>
                  <a:pt x="16" y="0"/>
                </a:moveTo>
                <a:lnTo>
                  <a:pt x="0" y="8"/>
                </a:lnTo>
                <a:lnTo>
                  <a:pt x="32" y="72"/>
                </a:lnTo>
                <a:lnTo>
                  <a:pt x="48" y="64"/>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3" name="Freeform 63">
            <a:extLst>
              <a:ext uri="{FF2B5EF4-FFF2-40B4-BE49-F238E27FC236}">
                <a16:creationId xmlns:a16="http://schemas.microsoft.com/office/drawing/2014/main" id="{FA5B6580-1374-41C0-8F22-8C0D8D406079}"/>
              </a:ext>
            </a:extLst>
          </p:cNvPr>
          <p:cNvSpPr>
            <a:spLocks/>
          </p:cNvSpPr>
          <p:nvPr/>
        </p:nvSpPr>
        <p:spPr bwMode="auto">
          <a:xfrm>
            <a:off x="3668713" y="5032375"/>
            <a:ext cx="25400" cy="38100"/>
          </a:xfrm>
          <a:custGeom>
            <a:avLst/>
            <a:gdLst>
              <a:gd name="T0" fmla="*/ 16 w 16"/>
              <a:gd name="T1" fmla="*/ 0 h 24"/>
              <a:gd name="T2" fmla="*/ 0 w 16"/>
              <a:gd name="T3" fmla="*/ 0 h 24"/>
              <a:gd name="T4" fmla="*/ 0 w 16"/>
              <a:gd name="T5" fmla="*/ 16 h 24"/>
              <a:gd name="T6" fmla="*/ 0 w 16"/>
              <a:gd name="T7" fmla="*/ 24 h 24"/>
              <a:gd name="T8" fmla="*/ 16 w 16"/>
              <a:gd name="T9" fmla="*/ 16 h 24"/>
              <a:gd name="T10" fmla="*/ 16 w 16"/>
              <a:gd name="T11" fmla="*/ 16 h 24"/>
              <a:gd name="T12" fmla="*/ 16 w 1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16" y="0"/>
                </a:moveTo>
                <a:lnTo>
                  <a:pt x="0" y="0"/>
                </a:lnTo>
                <a:lnTo>
                  <a:pt x="0" y="16"/>
                </a:lnTo>
                <a:lnTo>
                  <a:pt x="0" y="24"/>
                </a:lnTo>
                <a:lnTo>
                  <a:pt x="16" y="16"/>
                </a:lnTo>
                <a:lnTo>
                  <a:pt x="16" y="16"/>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4" name="Freeform 64">
            <a:extLst>
              <a:ext uri="{FF2B5EF4-FFF2-40B4-BE49-F238E27FC236}">
                <a16:creationId xmlns:a16="http://schemas.microsoft.com/office/drawing/2014/main" id="{8193C9D1-1475-40CC-8335-8A9D456AADB9}"/>
              </a:ext>
            </a:extLst>
          </p:cNvPr>
          <p:cNvSpPr>
            <a:spLocks/>
          </p:cNvSpPr>
          <p:nvPr/>
        </p:nvSpPr>
        <p:spPr bwMode="auto">
          <a:xfrm>
            <a:off x="3668713" y="5057775"/>
            <a:ext cx="76200" cy="76200"/>
          </a:xfrm>
          <a:custGeom>
            <a:avLst/>
            <a:gdLst>
              <a:gd name="T0" fmla="*/ 16 w 48"/>
              <a:gd name="T1" fmla="*/ 0 h 48"/>
              <a:gd name="T2" fmla="*/ 0 w 48"/>
              <a:gd name="T3" fmla="*/ 8 h 48"/>
              <a:gd name="T4" fmla="*/ 32 w 48"/>
              <a:gd name="T5" fmla="*/ 48 h 48"/>
              <a:gd name="T6" fmla="*/ 48 w 48"/>
              <a:gd name="T7" fmla="*/ 40 h 48"/>
              <a:gd name="T8" fmla="*/ 16 w 48"/>
              <a:gd name="T9" fmla="*/ 0 h 48"/>
            </a:gdLst>
            <a:ahLst/>
            <a:cxnLst>
              <a:cxn ang="0">
                <a:pos x="T0" y="T1"/>
              </a:cxn>
              <a:cxn ang="0">
                <a:pos x="T2" y="T3"/>
              </a:cxn>
              <a:cxn ang="0">
                <a:pos x="T4" y="T5"/>
              </a:cxn>
              <a:cxn ang="0">
                <a:pos x="T6" y="T7"/>
              </a:cxn>
              <a:cxn ang="0">
                <a:pos x="T8" y="T9"/>
              </a:cxn>
            </a:cxnLst>
            <a:rect l="0" t="0" r="r" b="b"/>
            <a:pathLst>
              <a:path w="48" h="48">
                <a:moveTo>
                  <a:pt x="16" y="0"/>
                </a:moveTo>
                <a:lnTo>
                  <a:pt x="0" y="8"/>
                </a:lnTo>
                <a:lnTo>
                  <a:pt x="32" y="48"/>
                </a:lnTo>
                <a:lnTo>
                  <a:pt x="48" y="40"/>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5" name="Freeform 65">
            <a:extLst>
              <a:ext uri="{FF2B5EF4-FFF2-40B4-BE49-F238E27FC236}">
                <a16:creationId xmlns:a16="http://schemas.microsoft.com/office/drawing/2014/main" id="{5C005DA1-699F-4029-8C77-31D084F59421}"/>
              </a:ext>
            </a:extLst>
          </p:cNvPr>
          <p:cNvSpPr>
            <a:spLocks/>
          </p:cNvSpPr>
          <p:nvPr/>
        </p:nvSpPr>
        <p:spPr bwMode="auto">
          <a:xfrm>
            <a:off x="3770313" y="5172075"/>
            <a:ext cx="88900" cy="101600"/>
          </a:xfrm>
          <a:custGeom>
            <a:avLst/>
            <a:gdLst>
              <a:gd name="T0" fmla="*/ 16 w 56"/>
              <a:gd name="T1" fmla="*/ 0 h 64"/>
              <a:gd name="T2" fmla="*/ 0 w 56"/>
              <a:gd name="T3" fmla="*/ 8 h 64"/>
              <a:gd name="T4" fmla="*/ 40 w 56"/>
              <a:gd name="T5" fmla="*/ 64 h 64"/>
              <a:gd name="T6" fmla="*/ 56 w 56"/>
              <a:gd name="T7" fmla="*/ 56 h 64"/>
              <a:gd name="T8" fmla="*/ 16 w 56"/>
              <a:gd name="T9" fmla="*/ 0 h 64"/>
            </a:gdLst>
            <a:ahLst/>
            <a:cxnLst>
              <a:cxn ang="0">
                <a:pos x="T0" y="T1"/>
              </a:cxn>
              <a:cxn ang="0">
                <a:pos x="T2" y="T3"/>
              </a:cxn>
              <a:cxn ang="0">
                <a:pos x="T4" y="T5"/>
              </a:cxn>
              <a:cxn ang="0">
                <a:pos x="T6" y="T7"/>
              </a:cxn>
              <a:cxn ang="0">
                <a:pos x="T8" y="T9"/>
              </a:cxn>
            </a:cxnLst>
            <a:rect l="0" t="0" r="r" b="b"/>
            <a:pathLst>
              <a:path w="56" h="64">
                <a:moveTo>
                  <a:pt x="16" y="0"/>
                </a:moveTo>
                <a:lnTo>
                  <a:pt x="0" y="8"/>
                </a:lnTo>
                <a:lnTo>
                  <a:pt x="40" y="64"/>
                </a:lnTo>
                <a:lnTo>
                  <a:pt x="56" y="56"/>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6" name="Freeform 66">
            <a:extLst>
              <a:ext uri="{FF2B5EF4-FFF2-40B4-BE49-F238E27FC236}">
                <a16:creationId xmlns:a16="http://schemas.microsoft.com/office/drawing/2014/main" id="{04B7D292-BC44-461F-B17C-7EA87B9C5DC2}"/>
              </a:ext>
            </a:extLst>
          </p:cNvPr>
          <p:cNvSpPr>
            <a:spLocks/>
          </p:cNvSpPr>
          <p:nvPr/>
        </p:nvSpPr>
        <p:spPr bwMode="auto">
          <a:xfrm>
            <a:off x="3897313" y="5299075"/>
            <a:ext cx="88900" cy="88900"/>
          </a:xfrm>
          <a:custGeom>
            <a:avLst/>
            <a:gdLst>
              <a:gd name="T0" fmla="*/ 8 w 56"/>
              <a:gd name="T1" fmla="*/ 0 h 56"/>
              <a:gd name="T2" fmla="*/ 0 w 56"/>
              <a:gd name="T3" fmla="*/ 16 h 56"/>
              <a:gd name="T4" fmla="*/ 48 w 56"/>
              <a:gd name="T5" fmla="*/ 56 h 56"/>
              <a:gd name="T6" fmla="*/ 56 w 56"/>
              <a:gd name="T7" fmla="*/ 40 h 56"/>
              <a:gd name="T8" fmla="*/ 8 w 56"/>
              <a:gd name="T9" fmla="*/ 0 h 56"/>
            </a:gdLst>
            <a:ahLst/>
            <a:cxnLst>
              <a:cxn ang="0">
                <a:pos x="T0" y="T1"/>
              </a:cxn>
              <a:cxn ang="0">
                <a:pos x="T2" y="T3"/>
              </a:cxn>
              <a:cxn ang="0">
                <a:pos x="T4" y="T5"/>
              </a:cxn>
              <a:cxn ang="0">
                <a:pos x="T6" y="T7"/>
              </a:cxn>
              <a:cxn ang="0">
                <a:pos x="T8" y="T9"/>
              </a:cxn>
            </a:cxnLst>
            <a:rect l="0" t="0" r="r" b="b"/>
            <a:pathLst>
              <a:path w="56" h="56">
                <a:moveTo>
                  <a:pt x="8" y="0"/>
                </a:moveTo>
                <a:lnTo>
                  <a:pt x="0" y="16"/>
                </a:lnTo>
                <a:lnTo>
                  <a:pt x="48" y="56"/>
                </a:lnTo>
                <a:lnTo>
                  <a:pt x="56" y="40"/>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7" name="Freeform 67">
            <a:extLst>
              <a:ext uri="{FF2B5EF4-FFF2-40B4-BE49-F238E27FC236}">
                <a16:creationId xmlns:a16="http://schemas.microsoft.com/office/drawing/2014/main" id="{18E0DF26-46F6-4144-AC62-766743CB787B}"/>
              </a:ext>
            </a:extLst>
          </p:cNvPr>
          <p:cNvSpPr>
            <a:spLocks/>
          </p:cNvSpPr>
          <p:nvPr/>
        </p:nvSpPr>
        <p:spPr bwMode="auto">
          <a:xfrm>
            <a:off x="4024313" y="5413375"/>
            <a:ext cx="101600" cy="88900"/>
          </a:xfrm>
          <a:custGeom>
            <a:avLst/>
            <a:gdLst>
              <a:gd name="T0" fmla="*/ 8 w 64"/>
              <a:gd name="T1" fmla="*/ 0 h 56"/>
              <a:gd name="T2" fmla="*/ 0 w 64"/>
              <a:gd name="T3" fmla="*/ 16 h 56"/>
              <a:gd name="T4" fmla="*/ 56 w 64"/>
              <a:gd name="T5" fmla="*/ 56 h 56"/>
              <a:gd name="T6" fmla="*/ 64 w 64"/>
              <a:gd name="T7" fmla="*/ 40 h 56"/>
              <a:gd name="T8" fmla="*/ 8 w 64"/>
              <a:gd name="T9" fmla="*/ 0 h 56"/>
            </a:gdLst>
            <a:ahLst/>
            <a:cxnLst>
              <a:cxn ang="0">
                <a:pos x="T0" y="T1"/>
              </a:cxn>
              <a:cxn ang="0">
                <a:pos x="T2" y="T3"/>
              </a:cxn>
              <a:cxn ang="0">
                <a:pos x="T4" y="T5"/>
              </a:cxn>
              <a:cxn ang="0">
                <a:pos x="T6" y="T7"/>
              </a:cxn>
              <a:cxn ang="0">
                <a:pos x="T8" y="T9"/>
              </a:cxn>
            </a:cxnLst>
            <a:rect l="0" t="0" r="r" b="b"/>
            <a:pathLst>
              <a:path w="64" h="56">
                <a:moveTo>
                  <a:pt x="8" y="0"/>
                </a:moveTo>
                <a:lnTo>
                  <a:pt x="0" y="16"/>
                </a:lnTo>
                <a:lnTo>
                  <a:pt x="56" y="56"/>
                </a:lnTo>
                <a:lnTo>
                  <a:pt x="64" y="40"/>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8" name="Freeform 68">
            <a:extLst>
              <a:ext uri="{FF2B5EF4-FFF2-40B4-BE49-F238E27FC236}">
                <a16:creationId xmlns:a16="http://schemas.microsoft.com/office/drawing/2014/main" id="{611B0348-03A5-40BB-BC0F-67B0861A5DA2}"/>
              </a:ext>
            </a:extLst>
          </p:cNvPr>
          <p:cNvSpPr>
            <a:spLocks/>
          </p:cNvSpPr>
          <p:nvPr/>
        </p:nvSpPr>
        <p:spPr bwMode="auto">
          <a:xfrm>
            <a:off x="4176713" y="5514975"/>
            <a:ext cx="101600" cy="76200"/>
          </a:xfrm>
          <a:custGeom>
            <a:avLst/>
            <a:gdLst>
              <a:gd name="T0" fmla="*/ 8 w 64"/>
              <a:gd name="T1" fmla="*/ 0 h 48"/>
              <a:gd name="T2" fmla="*/ 0 w 64"/>
              <a:gd name="T3" fmla="*/ 16 h 48"/>
              <a:gd name="T4" fmla="*/ 56 w 64"/>
              <a:gd name="T5" fmla="*/ 48 h 48"/>
              <a:gd name="T6" fmla="*/ 64 w 64"/>
              <a:gd name="T7" fmla="*/ 32 h 48"/>
              <a:gd name="T8" fmla="*/ 8 w 64"/>
              <a:gd name="T9" fmla="*/ 0 h 48"/>
            </a:gdLst>
            <a:ahLst/>
            <a:cxnLst>
              <a:cxn ang="0">
                <a:pos x="T0" y="T1"/>
              </a:cxn>
              <a:cxn ang="0">
                <a:pos x="T2" y="T3"/>
              </a:cxn>
              <a:cxn ang="0">
                <a:pos x="T4" y="T5"/>
              </a:cxn>
              <a:cxn ang="0">
                <a:pos x="T6" y="T7"/>
              </a:cxn>
              <a:cxn ang="0">
                <a:pos x="T8" y="T9"/>
              </a:cxn>
            </a:cxnLst>
            <a:rect l="0" t="0" r="r" b="b"/>
            <a:pathLst>
              <a:path w="64" h="48">
                <a:moveTo>
                  <a:pt x="8" y="0"/>
                </a:moveTo>
                <a:lnTo>
                  <a:pt x="0" y="16"/>
                </a:lnTo>
                <a:lnTo>
                  <a:pt x="56" y="48"/>
                </a:lnTo>
                <a:lnTo>
                  <a:pt x="64" y="32"/>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69" name="Freeform 69">
            <a:extLst>
              <a:ext uri="{FF2B5EF4-FFF2-40B4-BE49-F238E27FC236}">
                <a16:creationId xmlns:a16="http://schemas.microsoft.com/office/drawing/2014/main" id="{C03D5D1E-42A2-42F7-9D44-DA839FD59248}"/>
              </a:ext>
            </a:extLst>
          </p:cNvPr>
          <p:cNvSpPr>
            <a:spLocks/>
          </p:cNvSpPr>
          <p:nvPr/>
        </p:nvSpPr>
        <p:spPr bwMode="auto">
          <a:xfrm>
            <a:off x="4329113" y="5603875"/>
            <a:ext cx="88900" cy="50800"/>
          </a:xfrm>
          <a:custGeom>
            <a:avLst/>
            <a:gdLst>
              <a:gd name="T0" fmla="*/ 8 w 56"/>
              <a:gd name="T1" fmla="*/ 0 h 32"/>
              <a:gd name="T2" fmla="*/ 0 w 56"/>
              <a:gd name="T3" fmla="*/ 16 h 32"/>
              <a:gd name="T4" fmla="*/ 48 w 56"/>
              <a:gd name="T5" fmla="*/ 32 h 32"/>
              <a:gd name="T6" fmla="*/ 48 w 56"/>
              <a:gd name="T7" fmla="*/ 32 h 32"/>
              <a:gd name="T8" fmla="*/ 56 w 56"/>
              <a:gd name="T9" fmla="*/ 16 h 32"/>
              <a:gd name="T10" fmla="*/ 56 w 56"/>
              <a:gd name="T11" fmla="*/ 16 h 32"/>
              <a:gd name="T12" fmla="*/ 8 w 5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6" h="32">
                <a:moveTo>
                  <a:pt x="8" y="0"/>
                </a:moveTo>
                <a:lnTo>
                  <a:pt x="0" y="16"/>
                </a:lnTo>
                <a:lnTo>
                  <a:pt x="48" y="32"/>
                </a:lnTo>
                <a:lnTo>
                  <a:pt x="48" y="32"/>
                </a:lnTo>
                <a:lnTo>
                  <a:pt x="56" y="16"/>
                </a:lnTo>
                <a:lnTo>
                  <a:pt x="56" y="16"/>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0" name="Freeform 70">
            <a:extLst>
              <a:ext uri="{FF2B5EF4-FFF2-40B4-BE49-F238E27FC236}">
                <a16:creationId xmlns:a16="http://schemas.microsoft.com/office/drawing/2014/main" id="{9AA202EF-18F5-4B2F-9A16-21F120A92AA6}"/>
              </a:ext>
            </a:extLst>
          </p:cNvPr>
          <p:cNvSpPr>
            <a:spLocks/>
          </p:cNvSpPr>
          <p:nvPr/>
        </p:nvSpPr>
        <p:spPr bwMode="auto">
          <a:xfrm>
            <a:off x="4405313" y="5629275"/>
            <a:ext cx="38100" cy="38100"/>
          </a:xfrm>
          <a:custGeom>
            <a:avLst/>
            <a:gdLst>
              <a:gd name="T0" fmla="*/ 8 w 24"/>
              <a:gd name="T1" fmla="*/ 0 h 24"/>
              <a:gd name="T2" fmla="*/ 0 w 24"/>
              <a:gd name="T3" fmla="*/ 16 h 24"/>
              <a:gd name="T4" fmla="*/ 16 w 24"/>
              <a:gd name="T5" fmla="*/ 24 h 24"/>
              <a:gd name="T6" fmla="*/ 24 w 24"/>
              <a:gd name="T7" fmla="*/ 8 h 24"/>
              <a:gd name="T8" fmla="*/ 8 w 24"/>
              <a:gd name="T9" fmla="*/ 0 h 24"/>
            </a:gdLst>
            <a:ahLst/>
            <a:cxnLst>
              <a:cxn ang="0">
                <a:pos x="T0" y="T1"/>
              </a:cxn>
              <a:cxn ang="0">
                <a:pos x="T2" y="T3"/>
              </a:cxn>
              <a:cxn ang="0">
                <a:pos x="T4" y="T5"/>
              </a:cxn>
              <a:cxn ang="0">
                <a:pos x="T6" y="T7"/>
              </a:cxn>
              <a:cxn ang="0">
                <a:pos x="T8" y="T9"/>
              </a:cxn>
            </a:cxnLst>
            <a:rect l="0" t="0" r="r" b="b"/>
            <a:pathLst>
              <a:path w="24" h="24">
                <a:moveTo>
                  <a:pt x="8" y="0"/>
                </a:moveTo>
                <a:lnTo>
                  <a:pt x="0" y="16"/>
                </a:lnTo>
                <a:lnTo>
                  <a:pt x="16" y="24"/>
                </a:lnTo>
                <a:lnTo>
                  <a:pt x="24" y="8"/>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1" name="Freeform 71">
            <a:extLst>
              <a:ext uri="{FF2B5EF4-FFF2-40B4-BE49-F238E27FC236}">
                <a16:creationId xmlns:a16="http://schemas.microsoft.com/office/drawing/2014/main" id="{E6689CB8-8E39-4AE3-9EE3-5FAC0A44DF44}"/>
              </a:ext>
            </a:extLst>
          </p:cNvPr>
          <p:cNvSpPr>
            <a:spLocks/>
          </p:cNvSpPr>
          <p:nvPr/>
        </p:nvSpPr>
        <p:spPr bwMode="auto">
          <a:xfrm>
            <a:off x="4494213" y="5667375"/>
            <a:ext cx="103187" cy="50800"/>
          </a:xfrm>
          <a:custGeom>
            <a:avLst/>
            <a:gdLst>
              <a:gd name="T0" fmla="*/ 0 w 65"/>
              <a:gd name="T1" fmla="*/ 0 h 32"/>
              <a:gd name="T2" fmla="*/ 0 w 65"/>
              <a:gd name="T3" fmla="*/ 16 h 32"/>
              <a:gd name="T4" fmla="*/ 65 w 65"/>
              <a:gd name="T5" fmla="*/ 32 h 32"/>
              <a:gd name="T6" fmla="*/ 65 w 65"/>
              <a:gd name="T7" fmla="*/ 16 h 32"/>
              <a:gd name="T8" fmla="*/ 0 w 65"/>
              <a:gd name="T9" fmla="*/ 0 h 32"/>
            </a:gdLst>
            <a:ahLst/>
            <a:cxnLst>
              <a:cxn ang="0">
                <a:pos x="T0" y="T1"/>
              </a:cxn>
              <a:cxn ang="0">
                <a:pos x="T2" y="T3"/>
              </a:cxn>
              <a:cxn ang="0">
                <a:pos x="T4" y="T5"/>
              </a:cxn>
              <a:cxn ang="0">
                <a:pos x="T6" y="T7"/>
              </a:cxn>
              <a:cxn ang="0">
                <a:pos x="T8" y="T9"/>
              </a:cxn>
            </a:cxnLst>
            <a:rect l="0" t="0" r="r" b="b"/>
            <a:pathLst>
              <a:path w="65" h="32">
                <a:moveTo>
                  <a:pt x="0" y="0"/>
                </a:moveTo>
                <a:lnTo>
                  <a:pt x="0" y="16"/>
                </a:lnTo>
                <a:lnTo>
                  <a:pt x="65" y="32"/>
                </a:lnTo>
                <a:lnTo>
                  <a:pt x="65"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2" name="Freeform 72">
            <a:extLst>
              <a:ext uri="{FF2B5EF4-FFF2-40B4-BE49-F238E27FC236}">
                <a16:creationId xmlns:a16="http://schemas.microsoft.com/office/drawing/2014/main" id="{87743793-B091-485F-BB43-96286E6A1D56}"/>
              </a:ext>
            </a:extLst>
          </p:cNvPr>
          <p:cNvSpPr>
            <a:spLocks/>
          </p:cNvSpPr>
          <p:nvPr/>
        </p:nvSpPr>
        <p:spPr bwMode="auto">
          <a:xfrm>
            <a:off x="4673600" y="5705475"/>
            <a:ext cx="76200" cy="50800"/>
          </a:xfrm>
          <a:custGeom>
            <a:avLst/>
            <a:gdLst>
              <a:gd name="T0" fmla="*/ 8 w 48"/>
              <a:gd name="T1" fmla="*/ 0 h 32"/>
              <a:gd name="T2" fmla="*/ 0 w 48"/>
              <a:gd name="T3" fmla="*/ 16 h 32"/>
              <a:gd name="T4" fmla="*/ 40 w 48"/>
              <a:gd name="T5" fmla="*/ 32 h 32"/>
              <a:gd name="T6" fmla="*/ 40 w 48"/>
              <a:gd name="T7" fmla="*/ 32 h 32"/>
              <a:gd name="T8" fmla="*/ 40 w 48"/>
              <a:gd name="T9" fmla="*/ 16 h 32"/>
              <a:gd name="T10" fmla="*/ 48 w 48"/>
              <a:gd name="T11" fmla="*/ 16 h 32"/>
              <a:gd name="T12" fmla="*/ 8 w 4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8" y="0"/>
                </a:moveTo>
                <a:lnTo>
                  <a:pt x="0" y="16"/>
                </a:lnTo>
                <a:lnTo>
                  <a:pt x="40" y="32"/>
                </a:lnTo>
                <a:lnTo>
                  <a:pt x="40" y="32"/>
                </a:lnTo>
                <a:lnTo>
                  <a:pt x="40" y="16"/>
                </a:lnTo>
                <a:lnTo>
                  <a:pt x="48" y="16"/>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3" name="Rectangle 73">
            <a:extLst>
              <a:ext uri="{FF2B5EF4-FFF2-40B4-BE49-F238E27FC236}">
                <a16:creationId xmlns:a16="http://schemas.microsoft.com/office/drawing/2014/main" id="{7870B939-FDFE-4E27-803B-438E4CA7206D}"/>
              </a:ext>
            </a:extLst>
          </p:cNvPr>
          <p:cNvSpPr>
            <a:spLocks noChangeArrowheads="1"/>
          </p:cNvSpPr>
          <p:nvPr/>
        </p:nvSpPr>
        <p:spPr bwMode="auto">
          <a:xfrm>
            <a:off x="4737100" y="5730875"/>
            <a:ext cx="381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74" name="Freeform 74">
            <a:extLst>
              <a:ext uri="{FF2B5EF4-FFF2-40B4-BE49-F238E27FC236}">
                <a16:creationId xmlns:a16="http://schemas.microsoft.com/office/drawing/2014/main" id="{4956CCCD-DC43-42A9-878E-72931F3FB84C}"/>
              </a:ext>
            </a:extLst>
          </p:cNvPr>
          <p:cNvSpPr>
            <a:spLocks/>
          </p:cNvSpPr>
          <p:nvPr/>
        </p:nvSpPr>
        <p:spPr bwMode="auto">
          <a:xfrm>
            <a:off x="4851400" y="5743575"/>
            <a:ext cx="101600" cy="38100"/>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5" name="Freeform 75">
            <a:extLst>
              <a:ext uri="{FF2B5EF4-FFF2-40B4-BE49-F238E27FC236}">
                <a16:creationId xmlns:a16="http://schemas.microsoft.com/office/drawing/2014/main" id="{D43AFAD5-571C-44EA-9DF2-F657A94C7BC1}"/>
              </a:ext>
            </a:extLst>
          </p:cNvPr>
          <p:cNvSpPr>
            <a:spLocks/>
          </p:cNvSpPr>
          <p:nvPr/>
        </p:nvSpPr>
        <p:spPr bwMode="auto">
          <a:xfrm>
            <a:off x="5029200" y="5768975"/>
            <a:ext cx="101600" cy="38100"/>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6" name="Rectangle 76">
            <a:extLst>
              <a:ext uri="{FF2B5EF4-FFF2-40B4-BE49-F238E27FC236}">
                <a16:creationId xmlns:a16="http://schemas.microsoft.com/office/drawing/2014/main" id="{25982749-67ED-4F4D-8A62-1087D988DC52}"/>
              </a:ext>
            </a:extLst>
          </p:cNvPr>
          <p:cNvSpPr>
            <a:spLocks noChangeArrowheads="1"/>
          </p:cNvSpPr>
          <p:nvPr/>
        </p:nvSpPr>
        <p:spPr bwMode="auto">
          <a:xfrm>
            <a:off x="5207000" y="5781675"/>
            <a:ext cx="101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77" name="Rectangle 77">
            <a:extLst>
              <a:ext uri="{FF2B5EF4-FFF2-40B4-BE49-F238E27FC236}">
                <a16:creationId xmlns:a16="http://schemas.microsoft.com/office/drawing/2014/main" id="{9ACA2BA4-B294-41BC-9637-8F475630060E}"/>
              </a:ext>
            </a:extLst>
          </p:cNvPr>
          <p:cNvSpPr>
            <a:spLocks noChangeArrowheads="1"/>
          </p:cNvSpPr>
          <p:nvPr/>
        </p:nvSpPr>
        <p:spPr bwMode="auto">
          <a:xfrm>
            <a:off x="5384800" y="5781675"/>
            <a:ext cx="101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78" name="Freeform 78">
            <a:extLst>
              <a:ext uri="{FF2B5EF4-FFF2-40B4-BE49-F238E27FC236}">
                <a16:creationId xmlns:a16="http://schemas.microsoft.com/office/drawing/2014/main" id="{5ED4D7FC-D750-4000-9563-7B712E6260AC}"/>
              </a:ext>
            </a:extLst>
          </p:cNvPr>
          <p:cNvSpPr>
            <a:spLocks/>
          </p:cNvSpPr>
          <p:nvPr/>
        </p:nvSpPr>
        <p:spPr bwMode="auto">
          <a:xfrm>
            <a:off x="5562600" y="5781675"/>
            <a:ext cx="50800" cy="25400"/>
          </a:xfrm>
          <a:custGeom>
            <a:avLst/>
            <a:gdLst>
              <a:gd name="T0" fmla="*/ 0 w 32"/>
              <a:gd name="T1" fmla="*/ 0 h 16"/>
              <a:gd name="T2" fmla="*/ 0 w 32"/>
              <a:gd name="T3" fmla="*/ 16 h 16"/>
              <a:gd name="T4" fmla="*/ 32 w 32"/>
              <a:gd name="T5" fmla="*/ 16 h 16"/>
              <a:gd name="T6" fmla="*/ 32 w 32"/>
              <a:gd name="T7" fmla="*/ 16 h 16"/>
              <a:gd name="T8" fmla="*/ 32 w 32"/>
              <a:gd name="T9" fmla="*/ 0 h 16"/>
              <a:gd name="T10" fmla="*/ 32 w 32"/>
              <a:gd name="T11" fmla="*/ 0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16"/>
                </a:lnTo>
                <a:lnTo>
                  <a:pt x="32" y="16"/>
                </a:lnTo>
                <a:lnTo>
                  <a:pt x="32" y="16"/>
                </a:lnTo>
                <a:lnTo>
                  <a:pt x="32" y="0"/>
                </a:lnTo>
                <a:lnTo>
                  <a:pt x="32" y="0"/>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79" name="Rectangle 79">
            <a:extLst>
              <a:ext uri="{FF2B5EF4-FFF2-40B4-BE49-F238E27FC236}">
                <a16:creationId xmlns:a16="http://schemas.microsoft.com/office/drawing/2014/main" id="{643E8DD0-7A3F-4A58-B74E-D6A11C72AB8C}"/>
              </a:ext>
            </a:extLst>
          </p:cNvPr>
          <p:cNvSpPr>
            <a:spLocks noChangeArrowheads="1"/>
          </p:cNvSpPr>
          <p:nvPr/>
        </p:nvSpPr>
        <p:spPr bwMode="auto">
          <a:xfrm>
            <a:off x="5613400" y="5781675"/>
            <a:ext cx="508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80" name="Freeform 80">
            <a:extLst>
              <a:ext uri="{FF2B5EF4-FFF2-40B4-BE49-F238E27FC236}">
                <a16:creationId xmlns:a16="http://schemas.microsoft.com/office/drawing/2014/main" id="{B348407B-9EEA-4212-8C2A-416B1A92DA9D}"/>
              </a:ext>
            </a:extLst>
          </p:cNvPr>
          <p:cNvSpPr>
            <a:spLocks/>
          </p:cNvSpPr>
          <p:nvPr/>
        </p:nvSpPr>
        <p:spPr bwMode="auto">
          <a:xfrm>
            <a:off x="5740400" y="5756275"/>
            <a:ext cx="101600" cy="38100"/>
          </a:xfrm>
          <a:custGeom>
            <a:avLst/>
            <a:gdLst>
              <a:gd name="T0" fmla="*/ 0 w 64"/>
              <a:gd name="T1" fmla="*/ 8 h 24"/>
              <a:gd name="T2" fmla="*/ 0 w 64"/>
              <a:gd name="T3" fmla="*/ 24 h 24"/>
              <a:gd name="T4" fmla="*/ 64 w 64"/>
              <a:gd name="T5" fmla="*/ 16 h 24"/>
              <a:gd name="T6" fmla="*/ 64 w 64"/>
              <a:gd name="T7" fmla="*/ 0 h 24"/>
              <a:gd name="T8" fmla="*/ 0 w 64"/>
              <a:gd name="T9" fmla="*/ 8 h 24"/>
            </a:gdLst>
            <a:ahLst/>
            <a:cxnLst>
              <a:cxn ang="0">
                <a:pos x="T0" y="T1"/>
              </a:cxn>
              <a:cxn ang="0">
                <a:pos x="T2" y="T3"/>
              </a:cxn>
              <a:cxn ang="0">
                <a:pos x="T4" y="T5"/>
              </a:cxn>
              <a:cxn ang="0">
                <a:pos x="T6" y="T7"/>
              </a:cxn>
              <a:cxn ang="0">
                <a:pos x="T8" y="T9"/>
              </a:cxn>
            </a:cxnLst>
            <a:rect l="0" t="0" r="r" b="b"/>
            <a:pathLst>
              <a:path w="64" h="24">
                <a:moveTo>
                  <a:pt x="0" y="8"/>
                </a:moveTo>
                <a:lnTo>
                  <a:pt x="0" y="24"/>
                </a:lnTo>
                <a:lnTo>
                  <a:pt x="64" y="16"/>
                </a:lnTo>
                <a:lnTo>
                  <a:pt x="64"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1" name="Freeform 81">
            <a:extLst>
              <a:ext uri="{FF2B5EF4-FFF2-40B4-BE49-F238E27FC236}">
                <a16:creationId xmlns:a16="http://schemas.microsoft.com/office/drawing/2014/main" id="{3B96811E-C47B-4175-BFD0-D57F50C65E69}"/>
              </a:ext>
            </a:extLst>
          </p:cNvPr>
          <p:cNvSpPr>
            <a:spLocks/>
          </p:cNvSpPr>
          <p:nvPr/>
        </p:nvSpPr>
        <p:spPr bwMode="auto">
          <a:xfrm>
            <a:off x="5918200" y="5743575"/>
            <a:ext cx="101600" cy="38100"/>
          </a:xfrm>
          <a:custGeom>
            <a:avLst/>
            <a:gdLst>
              <a:gd name="T0" fmla="*/ 0 w 64"/>
              <a:gd name="T1" fmla="*/ 8 h 24"/>
              <a:gd name="T2" fmla="*/ 0 w 64"/>
              <a:gd name="T3" fmla="*/ 24 h 24"/>
              <a:gd name="T4" fmla="*/ 64 w 64"/>
              <a:gd name="T5" fmla="*/ 16 h 24"/>
              <a:gd name="T6" fmla="*/ 64 w 64"/>
              <a:gd name="T7" fmla="*/ 0 h 24"/>
              <a:gd name="T8" fmla="*/ 0 w 64"/>
              <a:gd name="T9" fmla="*/ 8 h 24"/>
            </a:gdLst>
            <a:ahLst/>
            <a:cxnLst>
              <a:cxn ang="0">
                <a:pos x="T0" y="T1"/>
              </a:cxn>
              <a:cxn ang="0">
                <a:pos x="T2" y="T3"/>
              </a:cxn>
              <a:cxn ang="0">
                <a:pos x="T4" y="T5"/>
              </a:cxn>
              <a:cxn ang="0">
                <a:pos x="T6" y="T7"/>
              </a:cxn>
              <a:cxn ang="0">
                <a:pos x="T8" y="T9"/>
              </a:cxn>
            </a:cxnLst>
            <a:rect l="0" t="0" r="r" b="b"/>
            <a:pathLst>
              <a:path w="64" h="24">
                <a:moveTo>
                  <a:pt x="0" y="8"/>
                </a:moveTo>
                <a:lnTo>
                  <a:pt x="0" y="24"/>
                </a:lnTo>
                <a:lnTo>
                  <a:pt x="64" y="16"/>
                </a:lnTo>
                <a:lnTo>
                  <a:pt x="64"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2" name="Freeform 82">
            <a:extLst>
              <a:ext uri="{FF2B5EF4-FFF2-40B4-BE49-F238E27FC236}">
                <a16:creationId xmlns:a16="http://schemas.microsoft.com/office/drawing/2014/main" id="{6F137BAC-F514-4C1E-B2D9-C2AB850A876A}"/>
              </a:ext>
            </a:extLst>
          </p:cNvPr>
          <p:cNvSpPr>
            <a:spLocks/>
          </p:cNvSpPr>
          <p:nvPr/>
        </p:nvSpPr>
        <p:spPr bwMode="auto">
          <a:xfrm>
            <a:off x="6096000" y="5730875"/>
            <a:ext cx="50800" cy="38100"/>
          </a:xfrm>
          <a:custGeom>
            <a:avLst/>
            <a:gdLst>
              <a:gd name="T0" fmla="*/ 0 w 32"/>
              <a:gd name="T1" fmla="*/ 8 h 24"/>
              <a:gd name="T2" fmla="*/ 0 w 32"/>
              <a:gd name="T3" fmla="*/ 24 h 24"/>
              <a:gd name="T4" fmla="*/ 32 w 32"/>
              <a:gd name="T5" fmla="*/ 16 h 24"/>
              <a:gd name="T6" fmla="*/ 32 w 32"/>
              <a:gd name="T7" fmla="*/ 0 h 24"/>
              <a:gd name="T8" fmla="*/ 0 w 32"/>
              <a:gd name="T9" fmla="*/ 8 h 24"/>
            </a:gdLst>
            <a:ahLst/>
            <a:cxnLst>
              <a:cxn ang="0">
                <a:pos x="T0" y="T1"/>
              </a:cxn>
              <a:cxn ang="0">
                <a:pos x="T2" y="T3"/>
              </a:cxn>
              <a:cxn ang="0">
                <a:pos x="T4" y="T5"/>
              </a:cxn>
              <a:cxn ang="0">
                <a:pos x="T6" y="T7"/>
              </a:cxn>
              <a:cxn ang="0">
                <a:pos x="T8" y="T9"/>
              </a:cxn>
            </a:cxnLst>
            <a:rect l="0" t="0" r="r" b="b"/>
            <a:pathLst>
              <a:path w="32" h="24">
                <a:moveTo>
                  <a:pt x="0" y="8"/>
                </a:moveTo>
                <a:lnTo>
                  <a:pt x="0" y="24"/>
                </a:lnTo>
                <a:lnTo>
                  <a:pt x="32" y="16"/>
                </a:lnTo>
                <a:lnTo>
                  <a:pt x="32"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3" name="Freeform 83">
            <a:extLst>
              <a:ext uri="{FF2B5EF4-FFF2-40B4-BE49-F238E27FC236}">
                <a16:creationId xmlns:a16="http://schemas.microsoft.com/office/drawing/2014/main" id="{C3E67F80-F453-4640-81AB-21A78B83E581}"/>
              </a:ext>
            </a:extLst>
          </p:cNvPr>
          <p:cNvSpPr>
            <a:spLocks/>
          </p:cNvSpPr>
          <p:nvPr/>
        </p:nvSpPr>
        <p:spPr bwMode="auto">
          <a:xfrm>
            <a:off x="6146800" y="5705475"/>
            <a:ext cx="50800" cy="50800"/>
          </a:xfrm>
          <a:custGeom>
            <a:avLst/>
            <a:gdLst>
              <a:gd name="T0" fmla="*/ 0 w 32"/>
              <a:gd name="T1" fmla="*/ 16 h 32"/>
              <a:gd name="T2" fmla="*/ 8 w 32"/>
              <a:gd name="T3" fmla="*/ 32 h 32"/>
              <a:gd name="T4" fmla="*/ 32 w 32"/>
              <a:gd name="T5" fmla="*/ 16 h 32"/>
              <a:gd name="T6" fmla="*/ 24 w 32"/>
              <a:gd name="T7" fmla="*/ 0 h 32"/>
              <a:gd name="T8" fmla="*/ 0 w 32"/>
              <a:gd name="T9" fmla="*/ 16 h 32"/>
            </a:gdLst>
            <a:ahLst/>
            <a:cxnLst>
              <a:cxn ang="0">
                <a:pos x="T0" y="T1"/>
              </a:cxn>
              <a:cxn ang="0">
                <a:pos x="T2" y="T3"/>
              </a:cxn>
              <a:cxn ang="0">
                <a:pos x="T4" y="T5"/>
              </a:cxn>
              <a:cxn ang="0">
                <a:pos x="T6" y="T7"/>
              </a:cxn>
              <a:cxn ang="0">
                <a:pos x="T8" y="T9"/>
              </a:cxn>
            </a:cxnLst>
            <a:rect l="0" t="0" r="r" b="b"/>
            <a:pathLst>
              <a:path w="32" h="32">
                <a:moveTo>
                  <a:pt x="0" y="16"/>
                </a:moveTo>
                <a:lnTo>
                  <a:pt x="8" y="32"/>
                </a:lnTo>
                <a:lnTo>
                  <a:pt x="32" y="16"/>
                </a:lnTo>
                <a:lnTo>
                  <a:pt x="24" y="0"/>
                </a:lnTo>
                <a:lnTo>
                  <a:pt x="0"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4" name="Freeform 84">
            <a:extLst>
              <a:ext uri="{FF2B5EF4-FFF2-40B4-BE49-F238E27FC236}">
                <a16:creationId xmlns:a16="http://schemas.microsoft.com/office/drawing/2014/main" id="{0A63F08E-3603-4373-8278-D1B0DD05DD0E}"/>
              </a:ext>
            </a:extLst>
          </p:cNvPr>
          <p:cNvSpPr>
            <a:spLocks/>
          </p:cNvSpPr>
          <p:nvPr/>
        </p:nvSpPr>
        <p:spPr bwMode="auto">
          <a:xfrm>
            <a:off x="6248400" y="5591175"/>
            <a:ext cx="88900" cy="88900"/>
          </a:xfrm>
          <a:custGeom>
            <a:avLst/>
            <a:gdLst>
              <a:gd name="T0" fmla="*/ 0 w 56"/>
              <a:gd name="T1" fmla="*/ 40 h 56"/>
              <a:gd name="T2" fmla="*/ 8 w 56"/>
              <a:gd name="T3" fmla="*/ 56 h 56"/>
              <a:gd name="T4" fmla="*/ 56 w 56"/>
              <a:gd name="T5" fmla="*/ 16 h 56"/>
              <a:gd name="T6" fmla="*/ 48 w 56"/>
              <a:gd name="T7" fmla="*/ 0 h 56"/>
              <a:gd name="T8" fmla="*/ 0 w 56"/>
              <a:gd name="T9" fmla="*/ 40 h 56"/>
            </a:gdLst>
            <a:ahLst/>
            <a:cxnLst>
              <a:cxn ang="0">
                <a:pos x="T0" y="T1"/>
              </a:cxn>
              <a:cxn ang="0">
                <a:pos x="T2" y="T3"/>
              </a:cxn>
              <a:cxn ang="0">
                <a:pos x="T4" y="T5"/>
              </a:cxn>
              <a:cxn ang="0">
                <a:pos x="T6" y="T7"/>
              </a:cxn>
              <a:cxn ang="0">
                <a:pos x="T8" y="T9"/>
              </a:cxn>
            </a:cxnLst>
            <a:rect l="0" t="0" r="r" b="b"/>
            <a:pathLst>
              <a:path w="56" h="56">
                <a:moveTo>
                  <a:pt x="0" y="40"/>
                </a:moveTo>
                <a:lnTo>
                  <a:pt x="8" y="56"/>
                </a:lnTo>
                <a:lnTo>
                  <a:pt x="56" y="16"/>
                </a:lnTo>
                <a:lnTo>
                  <a:pt x="48" y="0"/>
                </a:lnTo>
                <a:lnTo>
                  <a:pt x="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5" name="Freeform 85">
            <a:extLst>
              <a:ext uri="{FF2B5EF4-FFF2-40B4-BE49-F238E27FC236}">
                <a16:creationId xmlns:a16="http://schemas.microsoft.com/office/drawing/2014/main" id="{8DAA102E-1564-4CC5-B15F-2FD345B99E53}"/>
              </a:ext>
            </a:extLst>
          </p:cNvPr>
          <p:cNvSpPr>
            <a:spLocks/>
          </p:cNvSpPr>
          <p:nvPr/>
        </p:nvSpPr>
        <p:spPr bwMode="auto">
          <a:xfrm>
            <a:off x="6375400" y="5464175"/>
            <a:ext cx="88900" cy="88900"/>
          </a:xfrm>
          <a:custGeom>
            <a:avLst/>
            <a:gdLst>
              <a:gd name="T0" fmla="*/ 0 w 56"/>
              <a:gd name="T1" fmla="*/ 40 h 56"/>
              <a:gd name="T2" fmla="*/ 8 w 56"/>
              <a:gd name="T3" fmla="*/ 56 h 56"/>
              <a:gd name="T4" fmla="*/ 56 w 56"/>
              <a:gd name="T5" fmla="*/ 16 h 56"/>
              <a:gd name="T6" fmla="*/ 48 w 56"/>
              <a:gd name="T7" fmla="*/ 0 h 56"/>
              <a:gd name="T8" fmla="*/ 0 w 56"/>
              <a:gd name="T9" fmla="*/ 40 h 56"/>
            </a:gdLst>
            <a:ahLst/>
            <a:cxnLst>
              <a:cxn ang="0">
                <a:pos x="T0" y="T1"/>
              </a:cxn>
              <a:cxn ang="0">
                <a:pos x="T2" y="T3"/>
              </a:cxn>
              <a:cxn ang="0">
                <a:pos x="T4" y="T5"/>
              </a:cxn>
              <a:cxn ang="0">
                <a:pos x="T6" y="T7"/>
              </a:cxn>
              <a:cxn ang="0">
                <a:pos x="T8" y="T9"/>
              </a:cxn>
            </a:cxnLst>
            <a:rect l="0" t="0" r="r" b="b"/>
            <a:pathLst>
              <a:path w="56" h="56">
                <a:moveTo>
                  <a:pt x="0" y="40"/>
                </a:moveTo>
                <a:lnTo>
                  <a:pt x="8" y="56"/>
                </a:lnTo>
                <a:lnTo>
                  <a:pt x="56" y="16"/>
                </a:lnTo>
                <a:lnTo>
                  <a:pt x="48" y="0"/>
                </a:lnTo>
                <a:lnTo>
                  <a:pt x="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6" name="Freeform 86">
            <a:extLst>
              <a:ext uri="{FF2B5EF4-FFF2-40B4-BE49-F238E27FC236}">
                <a16:creationId xmlns:a16="http://schemas.microsoft.com/office/drawing/2014/main" id="{486895C7-C6D7-46FC-AF80-ED821EA14D6C}"/>
              </a:ext>
            </a:extLst>
          </p:cNvPr>
          <p:cNvSpPr>
            <a:spLocks/>
          </p:cNvSpPr>
          <p:nvPr/>
        </p:nvSpPr>
        <p:spPr bwMode="auto">
          <a:xfrm>
            <a:off x="6515100" y="5400675"/>
            <a:ext cx="25400" cy="25400"/>
          </a:xfrm>
          <a:custGeom>
            <a:avLst/>
            <a:gdLst>
              <a:gd name="T0" fmla="*/ 0 w 16"/>
              <a:gd name="T1" fmla="*/ 8 h 16"/>
              <a:gd name="T2" fmla="*/ 8 w 16"/>
              <a:gd name="T3" fmla="*/ 16 h 16"/>
              <a:gd name="T4" fmla="*/ 16 w 16"/>
              <a:gd name="T5" fmla="*/ 8 h 16"/>
              <a:gd name="T6" fmla="*/ 16 w 16"/>
              <a:gd name="T7" fmla="*/ 8 h 16"/>
              <a:gd name="T8" fmla="*/ 0 w 16"/>
              <a:gd name="T9" fmla="*/ 0 h 16"/>
              <a:gd name="T10" fmla="*/ 8 w 16"/>
              <a:gd name="T11" fmla="*/ 0 h 16"/>
              <a:gd name="T12" fmla="*/ 0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8"/>
                </a:moveTo>
                <a:lnTo>
                  <a:pt x="8" y="16"/>
                </a:lnTo>
                <a:lnTo>
                  <a:pt x="16" y="8"/>
                </a:lnTo>
                <a:lnTo>
                  <a:pt x="16" y="8"/>
                </a:lnTo>
                <a:lnTo>
                  <a:pt x="0" y="0"/>
                </a:lnTo>
                <a:lnTo>
                  <a:pt x="8"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7" name="Freeform 87">
            <a:extLst>
              <a:ext uri="{FF2B5EF4-FFF2-40B4-BE49-F238E27FC236}">
                <a16:creationId xmlns:a16="http://schemas.microsoft.com/office/drawing/2014/main" id="{05E56137-81C9-4D56-9F12-74D2B0B52E3C}"/>
              </a:ext>
            </a:extLst>
          </p:cNvPr>
          <p:cNvSpPr>
            <a:spLocks/>
          </p:cNvSpPr>
          <p:nvPr/>
        </p:nvSpPr>
        <p:spPr bwMode="auto">
          <a:xfrm>
            <a:off x="6515100" y="5337175"/>
            <a:ext cx="76200" cy="76200"/>
          </a:xfrm>
          <a:custGeom>
            <a:avLst/>
            <a:gdLst>
              <a:gd name="T0" fmla="*/ 0 w 48"/>
              <a:gd name="T1" fmla="*/ 40 h 48"/>
              <a:gd name="T2" fmla="*/ 16 w 48"/>
              <a:gd name="T3" fmla="*/ 48 h 48"/>
              <a:gd name="T4" fmla="*/ 48 w 48"/>
              <a:gd name="T5" fmla="*/ 8 h 48"/>
              <a:gd name="T6" fmla="*/ 32 w 48"/>
              <a:gd name="T7" fmla="*/ 0 h 48"/>
              <a:gd name="T8" fmla="*/ 0 w 48"/>
              <a:gd name="T9" fmla="*/ 40 h 48"/>
            </a:gdLst>
            <a:ahLst/>
            <a:cxnLst>
              <a:cxn ang="0">
                <a:pos x="T0" y="T1"/>
              </a:cxn>
              <a:cxn ang="0">
                <a:pos x="T2" y="T3"/>
              </a:cxn>
              <a:cxn ang="0">
                <a:pos x="T4" y="T5"/>
              </a:cxn>
              <a:cxn ang="0">
                <a:pos x="T6" y="T7"/>
              </a:cxn>
              <a:cxn ang="0">
                <a:pos x="T8" y="T9"/>
              </a:cxn>
            </a:cxnLst>
            <a:rect l="0" t="0" r="r" b="b"/>
            <a:pathLst>
              <a:path w="48" h="48">
                <a:moveTo>
                  <a:pt x="0" y="40"/>
                </a:moveTo>
                <a:lnTo>
                  <a:pt x="16" y="48"/>
                </a:lnTo>
                <a:lnTo>
                  <a:pt x="48" y="8"/>
                </a:lnTo>
                <a:lnTo>
                  <a:pt x="32" y="0"/>
                </a:lnTo>
                <a:lnTo>
                  <a:pt x="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8" name="Freeform 88">
            <a:extLst>
              <a:ext uri="{FF2B5EF4-FFF2-40B4-BE49-F238E27FC236}">
                <a16:creationId xmlns:a16="http://schemas.microsoft.com/office/drawing/2014/main" id="{4B65D128-B27B-4CF4-8285-148D81C0FCAB}"/>
              </a:ext>
            </a:extLst>
          </p:cNvPr>
          <p:cNvSpPr>
            <a:spLocks/>
          </p:cNvSpPr>
          <p:nvPr/>
        </p:nvSpPr>
        <p:spPr bwMode="auto">
          <a:xfrm>
            <a:off x="6616700" y="5210175"/>
            <a:ext cx="76200" cy="76200"/>
          </a:xfrm>
          <a:custGeom>
            <a:avLst/>
            <a:gdLst>
              <a:gd name="T0" fmla="*/ 0 w 48"/>
              <a:gd name="T1" fmla="*/ 40 h 48"/>
              <a:gd name="T2" fmla="*/ 16 w 48"/>
              <a:gd name="T3" fmla="*/ 48 h 48"/>
              <a:gd name="T4" fmla="*/ 48 w 48"/>
              <a:gd name="T5" fmla="*/ 8 h 48"/>
              <a:gd name="T6" fmla="*/ 48 w 48"/>
              <a:gd name="T7" fmla="*/ 8 h 48"/>
              <a:gd name="T8" fmla="*/ 40 w 48"/>
              <a:gd name="T9" fmla="*/ 0 h 48"/>
              <a:gd name="T10" fmla="*/ 32 w 48"/>
              <a:gd name="T11" fmla="*/ 0 h 48"/>
              <a:gd name="T12" fmla="*/ 0 w 48"/>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0" y="40"/>
                </a:moveTo>
                <a:lnTo>
                  <a:pt x="16" y="48"/>
                </a:lnTo>
                <a:lnTo>
                  <a:pt x="48" y="8"/>
                </a:lnTo>
                <a:lnTo>
                  <a:pt x="48" y="8"/>
                </a:lnTo>
                <a:lnTo>
                  <a:pt x="40" y="0"/>
                </a:lnTo>
                <a:lnTo>
                  <a:pt x="32" y="0"/>
                </a:lnTo>
                <a:lnTo>
                  <a:pt x="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89" name="Freeform 89">
            <a:extLst>
              <a:ext uri="{FF2B5EF4-FFF2-40B4-BE49-F238E27FC236}">
                <a16:creationId xmlns:a16="http://schemas.microsoft.com/office/drawing/2014/main" id="{6A2DD4F1-078F-4680-A190-404B9E01D511}"/>
              </a:ext>
            </a:extLst>
          </p:cNvPr>
          <p:cNvSpPr>
            <a:spLocks/>
          </p:cNvSpPr>
          <p:nvPr/>
        </p:nvSpPr>
        <p:spPr bwMode="auto">
          <a:xfrm>
            <a:off x="6680200" y="5197475"/>
            <a:ext cx="25400" cy="25400"/>
          </a:xfrm>
          <a:custGeom>
            <a:avLst/>
            <a:gdLst>
              <a:gd name="T0" fmla="*/ 0 w 16"/>
              <a:gd name="T1" fmla="*/ 8 h 16"/>
              <a:gd name="T2" fmla="*/ 8 w 16"/>
              <a:gd name="T3" fmla="*/ 16 h 16"/>
              <a:gd name="T4" fmla="*/ 16 w 16"/>
              <a:gd name="T5" fmla="*/ 8 h 16"/>
              <a:gd name="T6" fmla="*/ 8 w 16"/>
              <a:gd name="T7" fmla="*/ 0 h 16"/>
              <a:gd name="T8" fmla="*/ 0 w 16"/>
              <a:gd name="T9" fmla="*/ 8 h 16"/>
            </a:gdLst>
            <a:ahLst/>
            <a:cxnLst>
              <a:cxn ang="0">
                <a:pos x="T0" y="T1"/>
              </a:cxn>
              <a:cxn ang="0">
                <a:pos x="T2" y="T3"/>
              </a:cxn>
              <a:cxn ang="0">
                <a:pos x="T4" y="T5"/>
              </a:cxn>
              <a:cxn ang="0">
                <a:pos x="T6" y="T7"/>
              </a:cxn>
              <a:cxn ang="0">
                <a:pos x="T8" y="T9"/>
              </a:cxn>
            </a:cxnLst>
            <a:rect l="0" t="0" r="r" b="b"/>
            <a:pathLst>
              <a:path w="16" h="16">
                <a:moveTo>
                  <a:pt x="0" y="8"/>
                </a:moveTo>
                <a:lnTo>
                  <a:pt x="8" y="16"/>
                </a:lnTo>
                <a:lnTo>
                  <a:pt x="16" y="8"/>
                </a:lnTo>
                <a:lnTo>
                  <a:pt x="8"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0" name="Freeform 90">
            <a:extLst>
              <a:ext uri="{FF2B5EF4-FFF2-40B4-BE49-F238E27FC236}">
                <a16:creationId xmlns:a16="http://schemas.microsoft.com/office/drawing/2014/main" id="{46D353F5-8971-40F0-B3BB-52D929FECE47}"/>
              </a:ext>
            </a:extLst>
          </p:cNvPr>
          <p:cNvSpPr>
            <a:spLocks/>
          </p:cNvSpPr>
          <p:nvPr/>
        </p:nvSpPr>
        <p:spPr bwMode="auto">
          <a:xfrm>
            <a:off x="6718300" y="5045075"/>
            <a:ext cx="88900" cy="101600"/>
          </a:xfrm>
          <a:custGeom>
            <a:avLst/>
            <a:gdLst>
              <a:gd name="T0" fmla="*/ 0 w 56"/>
              <a:gd name="T1" fmla="*/ 56 h 64"/>
              <a:gd name="T2" fmla="*/ 16 w 56"/>
              <a:gd name="T3" fmla="*/ 64 h 64"/>
              <a:gd name="T4" fmla="*/ 56 w 56"/>
              <a:gd name="T5" fmla="*/ 8 h 64"/>
              <a:gd name="T6" fmla="*/ 40 w 56"/>
              <a:gd name="T7" fmla="*/ 0 h 64"/>
              <a:gd name="T8" fmla="*/ 0 w 56"/>
              <a:gd name="T9" fmla="*/ 56 h 64"/>
            </a:gdLst>
            <a:ahLst/>
            <a:cxnLst>
              <a:cxn ang="0">
                <a:pos x="T0" y="T1"/>
              </a:cxn>
              <a:cxn ang="0">
                <a:pos x="T2" y="T3"/>
              </a:cxn>
              <a:cxn ang="0">
                <a:pos x="T4" y="T5"/>
              </a:cxn>
              <a:cxn ang="0">
                <a:pos x="T6" y="T7"/>
              </a:cxn>
              <a:cxn ang="0">
                <a:pos x="T8" y="T9"/>
              </a:cxn>
            </a:cxnLst>
            <a:rect l="0" t="0" r="r" b="b"/>
            <a:pathLst>
              <a:path w="56" h="64">
                <a:moveTo>
                  <a:pt x="0" y="56"/>
                </a:moveTo>
                <a:lnTo>
                  <a:pt x="16" y="64"/>
                </a:lnTo>
                <a:lnTo>
                  <a:pt x="56" y="8"/>
                </a:lnTo>
                <a:lnTo>
                  <a:pt x="40" y="0"/>
                </a:lnTo>
                <a:lnTo>
                  <a:pt x="0"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1" name="Freeform 91">
            <a:extLst>
              <a:ext uri="{FF2B5EF4-FFF2-40B4-BE49-F238E27FC236}">
                <a16:creationId xmlns:a16="http://schemas.microsoft.com/office/drawing/2014/main" id="{A357A8F8-95EE-4826-94E8-C694EE10A4CD}"/>
              </a:ext>
            </a:extLst>
          </p:cNvPr>
          <p:cNvSpPr>
            <a:spLocks/>
          </p:cNvSpPr>
          <p:nvPr/>
        </p:nvSpPr>
        <p:spPr bwMode="auto">
          <a:xfrm>
            <a:off x="6819900" y="4892675"/>
            <a:ext cx="76200" cy="101600"/>
          </a:xfrm>
          <a:custGeom>
            <a:avLst/>
            <a:gdLst>
              <a:gd name="T0" fmla="*/ 0 w 48"/>
              <a:gd name="T1" fmla="*/ 56 h 64"/>
              <a:gd name="T2" fmla="*/ 16 w 48"/>
              <a:gd name="T3" fmla="*/ 64 h 64"/>
              <a:gd name="T4" fmla="*/ 48 w 48"/>
              <a:gd name="T5" fmla="*/ 8 h 64"/>
              <a:gd name="T6" fmla="*/ 32 w 48"/>
              <a:gd name="T7" fmla="*/ 0 h 64"/>
              <a:gd name="T8" fmla="*/ 0 w 48"/>
              <a:gd name="T9" fmla="*/ 56 h 64"/>
            </a:gdLst>
            <a:ahLst/>
            <a:cxnLst>
              <a:cxn ang="0">
                <a:pos x="T0" y="T1"/>
              </a:cxn>
              <a:cxn ang="0">
                <a:pos x="T2" y="T3"/>
              </a:cxn>
              <a:cxn ang="0">
                <a:pos x="T4" y="T5"/>
              </a:cxn>
              <a:cxn ang="0">
                <a:pos x="T6" y="T7"/>
              </a:cxn>
              <a:cxn ang="0">
                <a:pos x="T8" y="T9"/>
              </a:cxn>
            </a:cxnLst>
            <a:rect l="0" t="0" r="r" b="b"/>
            <a:pathLst>
              <a:path w="48" h="64">
                <a:moveTo>
                  <a:pt x="0" y="56"/>
                </a:moveTo>
                <a:lnTo>
                  <a:pt x="16" y="64"/>
                </a:lnTo>
                <a:lnTo>
                  <a:pt x="48" y="8"/>
                </a:lnTo>
                <a:lnTo>
                  <a:pt x="32" y="0"/>
                </a:lnTo>
                <a:lnTo>
                  <a:pt x="0"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2" name="Freeform 92">
            <a:extLst>
              <a:ext uri="{FF2B5EF4-FFF2-40B4-BE49-F238E27FC236}">
                <a16:creationId xmlns:a16="http://schemas.microsoft.com/office/drawing/2014/main" id="{0383EE72-EB63-40AF-A1C1-B603C17938BE}"/>
              </a:ext>
            </a:extLst>
          </p:cNvPr>
          <p:cNvSpPr>
            <a:spLocks/>
          </p:cNvSpPr>
          <p:nvPr/>
        </p:nvSpPr>
        <p:spPr bwMode="auto">
          <a:xfrm>
            <a:off x="6908800" y="4816475"/>
            <a:ext cx="25400" cy="12700"/>
          </a:xfrm>
          <a:custGeom>
            <a:avLst/>
            <a:gdLst>
              <a:gd name="T0" fmla="*/ 16 w 16"/>
              <a:gd name="T1" fmla="*/ 0 h 8"/>
              <a:gd name="T2" fmla="*/ 0 w 16"/>
              <a:gd name="T3" fmla="*/ 0 h 8"/>
              <a:gd name="T4" fmla="*/ 0 w 16"/>
              <a:gd name="T5" fmla="*/ 0 h 8"/>
              <a:gd name="T6" fmla="*/ 16 w 16"/>
              <a:gd name="T7" fmla="*/ 8 h 8"/>
              <a:gd name="T8" fmla="*/ 0 w 16"/>
              <a:gd name="T9" fmla="*/ 0 h 8"/>
              <a:gd name="T10" fmla="*/ 16 w 16"/>
              <a:gd name="T11" fmla="*/ 0 h 8"/>
            </a:gdLst>
            <a:ahLst/>
            <a:cxnLst>
              <a:cxn ang="0">
                <a:pos x="T0" y="T1"/>
              </a:cxn>
              <a:cxn ang="0">
                <a:pos x="T2" y="T3"/>
              </a:cxn>
              <a:cxn ang="0">
                <a:pos x="T4" y="T5"/>
              </a:cxn>
              <a:cxn ang="0">
                <a:pos x="T6" y="T7"/>
              </a:cxn>
              <a:cxn ang="0">
                <a:pos x="T8" y="T9"/>
              </a:cxn>
              <a:cxn ang="0">
                <a:pos x="T10" y="T11"/>
              </a:cxn>
            </a:cxnLst>
            <a:rect l="0" t="0" r="r" b="b"/>
            <a:pathLst>
              <a:path w="16" h="8">
                <a:moveTo>
                  <a:pt x="16" y="0"/>
                </a:moveTo>
                <a:lnTo>
                  <a:pt x="0" y="0"/>
                </a:lnTo>
                <a:lnTo>
                  <a:pt x="0" y="0"/>
                </a:lnTo>
                <a:lnTo>
                  <a:pt x="16" y="8"/>
                </a:lnTo>
                <a:lnTo>
                  <a:pt x="0" y="0"/>
                </a:lnTo>
                <a:lnTo>
                  <a:pt x="1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3" name="Freeform 93">
            <a:extLst>
              <a:ext uri="{FF2B5EF4-FFF2-40B4-BE49-F238E27FC236}">
                <a16:creationId xmlns:a16="http://schemas.microsoft.com/office/drawing/2014/main" id="{1D13F2FD-2097-4C94-8316-EB05D7961776}"/>
              </a:ext>
            </a:extLst>
          </p:cNvPr>
          <p:cNvSpPr>
            <a:spLocks/>
          </p:cNvSpPr>
          <p:nvPr/>
        </p:nvSpPr>
        <p:spPr bwMode="auto">
          <a:xfrm>
            <a:off x="6908800" y="4727575"/>
            <a:ext cx="63500" cy="101600"/>
          </a:xfrm>
          <a:custGeom>
            <a:avLst/>
            <a:gdLst>
              <a:gd name="T0" fmla="*/ 0 w 40"/>
              <a:gd name="T1" fmla="*/ 56 h 64"/>
              <a:gd name="T2" fmla="*/ 16 w 40"/>
              <a:gd name="T3" fmla="*/ 64 h 64"/>
              <a:gd name="T4" fmla="*/ 40 w 40"/>
              <a:gd name="T5" fmla="*/ 8 h 64"/>
              <a:gd name="T6" fmla="*/ 24 w 40"/>
              <a:gd name="T7" fmla="*/ 0 h 64"/>
              <a:gd name="T8" fmla="*/ 0 w 40"/>
              <a:gd name="T9" fmla="*/ 56 h 64"/>
            </a:gdLst>
            <a:ahLst/>
            <a:cxnLst>
              <a:cxn ang="0">
                <a:pos x="T0" y="T1"/>
              </a:cxn>
              <a:cxn ang="0">
                <a:pos x="T2" y="T3"/>
              </a:cxn>
              <a:cxn ang="0">
                <a:pos x="T4" y="T5"/>
              </a:cxn>
              <a:cxn ang="0">
                <a:pos x="T6" y="T7"/>
              </a:cxn>
              <a:cxn ang="0">
                <a:pos x="T8" y="T9"/>
              </a:cxn>
            </a:cxnLst>
            <a:rect l="0" t="0" r="r" b="b"/>
            <a:pathLst>
              <a:path w="40" h="64">
                <a:moveTo>
                  <a:pt x="0" y="56"/>
                </a:moveTo>
                <a:lnTo>
                  <a:pt x="16" y="64"/>
                </a:lnTo>
                <a:lnTo>
                  <a:pt x="40" y="8"/>
                </a:lnTo>
                <a:lnTo>
                  <a:pt x="24" y="0"/>
                </a:lnTo>
                <a:lnTo>
                  <a:pt x="0"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4" name="Freeform 94">
            <a:extLst>
              <a:ext uri="{FF2B5EF4-FFF2-40B4-BE49-F238E27FC236}">
                <a16:creationId xmlns:a16="http://schemas.microsoft.com/office/drawing/2014/main" id="{C00F95EC-3A20-432D-89F8-FBA07599C45B}"/>
              </a:ext>
            </a:extLst>
          </p:cNvPr>
          <p:cNvSpPr>
            <a:spLocks/>
          </p:cNvSpPr>
          <p:nvPr/>
        </p:nvSpPr>
        <p:spPr bwMode="auto">
          <a:xfrm>
            <a:off x="6972300" y="4625975"/>
            <a:ext cx="38100" cy="38100"/>
          </a:xfrm>
          <a:custGeom>
            <a:avLst/>
            <a:gdLst>
              <a:gd name="T0" fmla="*/ 0 w 24"/>
              <a:gd name="T1" fmla="*/ 16 h 24"/>
              <a:gd name="T2" fmla="*/ 16 w 24"/>
              <a:gd name="T3" fmla="*/ 24 h 24"/>
              <a:gd name="T4" fmla="*/ 24 w 24"/>
              <a:gd name="T5" fmla="*/ 8 h 24"/>
              <a:gd name="T6" fmla="*/ 24 w 24"/>
              <a:gd name="T7" fmla="*/ 8 h 24"/>
              <a:gd name="T8" fmla="*/ 8 w 24"/>
              <a:gd name="T9" fmla="*/ 0 h 24"/>
              <a:gd name="T10" fmla="*/ 8 w 24"/>
              <a:gd name="T11" fmla="*/ 0 h 24"/>
              <a:gd name="T12" fmla="*/ 0 w 24"/>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16"/>
                </a:moveTo>
                <a:lnTo>
                  <a:pt x="16" y="24"/>
                </a:lnTo>
                <a:lnTo>
                  <a:pt x="24" y="8"/>
                </a:lnTo>
                <a:lnTo>
                  <a:pt x="24" y="8"/>
                </a:lnTo>
                <a:lnTo>
                  <a:pt x="8" y="0"/>
                </a:lnTo>
                <a:lnTo>
                  <a:pt x="8" y="0"/>
                </a:lnTo>
                <a:lnTo>
                  <a:pt x="0"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5" name="Freeform 95">
            <a:extLst>
              <a:ext uri="{FF2B5EF4-FFF2-40B4-BE49-F238E27FC236}">
                <a16:creationId xmlns:a16="http://schemas.microsoft.com/office/drawing/2014/main" id="{2863C616-62FB-40D2-A6FB-D20CD6387E8A}"/>
              </a:ext>
            </a:extLst>
          </p:cNvPr>
          <p:cNvSpPr>
            <a:spLocks/>
          </p:cNvSpPr>
          <p:nvPr/>
        </p:nvSpPr>
        <p:spPr bwMode="auto">
          <a:xfrm>
            <a:off x="6985000" y="4549775"/>
            <a:ext cx="50800" cy="88900"/>
          </a:xfrm>
          <a:custGeom>
            <a:avLst/>
            <a:gdLst>
              <a:gd name="T0" fmla="*/ 0 w 32"/>
              <a:gd name="T1" fmla="*/ 48 h 56"/>
              <a:gd name="T2" fmla="*/ 16 w 32"/>
              <a:gd name="T3" fmla="*/ 56 h 56"/>
              <a:gd name="T4" fmla="*/ 32 w 32"/>
              <a:gd name="T5" fmla="*/ 8 h 56"/>
              <a:gd name="T6" fmla="*/ 16 w 32"/>
              <a:gd name="T7" fmla="*/ 0 h 56"/>
              <a:gd name="T8" fmla="*/ 0 w 32"/>
              <a:gd name="T9" fmla="*/ 48 h 56"/>
            </a:gdLst>
            <a:ahLst/>
            <a:cxnLst>
              <a:cxn ang="0">
                <a:pos x="T0" y="T1"/>
              </a:cxn>
              <a:cxn ang="0">
                <a:pos x="T2" y="T3"/>
              </a:cxn>
              <a:cxn ang="0">
                <a:pos x="T4" y="T5"/>
              </a:cxn>
              <a:cxn ang="0">
                <a:pos x="T6" y="T7"/>
              </a:cxn>
              <a:cxn ang="0">
                <a:pos x="T8" y="T9"/>
              </a:cxn>
            </a:cxnLst>
            <a:rect l="0" t="0" r="r" b="b"/>
            <a:pathLst>
              <a:path w="32" h="56">
                <a:moveTo>
                  <a:pt x="0" y="48"/>
                </a:moveTo>
                <a:lnTo>
                  <a:pt x="16" y="56"/>
                </a:lnTo>
                <a:lnTo>
                  <a:pt x="32" y="8"/>
                </a:lnTo>
                <a:lnTo>
                  <a:pt x="16" y="0"/>
                </a:lnTo>
                <a:lnTo>
                  <a:pt x="0"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6" name="Freeform 96">
            <a:extLst>
              <a:ext uri="{FF2B5EF4-FFF2-40B4-BE49-F238E27FC236}">
                <a16:creationId xmlns:a16="http://schemas.microsoft.com/office/drawing/2014/main" id="{DA2E79E4-C555-4078-BE8E-33B9A32FAC79}"/>
              </a:ext>
            </a:extLst>
          </p:cNvPr>
          <p:cNvSpPr>
            <a:spLocks/>
          </p:cNvSpPr>
          <p:nvPr/>
        </p:nvSpPr>
        <p:spPr bwMode="auto">
          <a:xfrm>
            <a:off x="7023100" y="4422775"/>
            <a:ext cx="50800" cy="63500"/>
          </a:xfrm>
          <a:custGeom>
            <a:avLst/>
            <a:gdLst>
              <a:gd name="T0" fmla="*/ 0 w 32"/>
              <a:gd name="T1" fmla="*/ 32 h 40"/>
              <a:gd name="T2" fmla="*/ 16 w 32"/>
              <a:gd name="T3" fmla="*/ 40 h 40"/>
              <a:gd name="T4" fmla="*/ 32 w 32"/>
              <a:gd name="T5" fmla="*/ 8 h 40"/>
              <a:gd name="T6" fmla="*/ 32 w 32"/>
              <a:gd name="T7" fmla="*/ 0 h 40"/>
              <a:gd name="T8" fmla="*/ 16 w 32"/>
              <a:gd name="T9" fmla="*/ 0 h 40"/>
              <a:gd name="T10" fmla="*/ 16 w 32"/>
              <a:gd name="T11" fmla="*/ 0 h 40"/>
              <a:gd name="T12" fmla="*/ 0 w 32"/>
              <a:gd name="T13" fmla="*/ 32 h 40"/>
            </a:gdLst>
            <a:ahLst/>
            <a:cxnLst>
              <a:cxn ang="0">
                <a:pos x="T0" y="T1"/>
              </a:cxn>
              <a:cxn ang="0">
                <a:pos x="T2" y="T3"/>
              </a:cxn>
              <a:cxn ang="0">
                <a:pos x="T4" y="T5"/>
              </a:cxn>
              <a:cxn ang="0">
                <a:pos x="T6" y="T7"/>
              </a:cxn>
              <a:cxn ang="0">
                <a:pos x="T8" y="T9"/>
              </a:cxn>
              <a:cxn ang="0">
                <a:pos x="T10" y="T11"/>
              </a:cxn>
              <a:cxn ang="0">
                <a:pos x="T12" y="T13"/>
              </a:cxn>
            </a:cxnLst>
            <a:rect l="0" t="0" r="r" b="b"/>
            <a:pathLst>
              <a:path w="32" h="40">
                <a:moveTo>
                  <a:pt x="0" y="32"/>
                </a:moveTo>
                <a:lnTo>
                  <a:pt x="16" y="40"/>
                </a:lnTo>
                <a:lnTo>
                  <a:pt x="32" y="8"/>
                </a:lnTo>
                <a:lnTo>
                  <a:pt x="32" y="0"/>
                </a:lnTo>
                <a:lnTo>
                  <a:pt x="16" y="0"/>
                </a:lnTo>
                <a:lnTo>
                  <a:pt x="16" y="0"/>
                </a:lnTo>
                <a:lnTo>
                  <a:pt x="0"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7" name="Rectangle 97">
            <a:extLst>
              <a:ext uri="{FF2B5EF4-FFF2-40B4-BE49-F238E27FC236}">
                <a16:creationId xmlns:a16="http://schemas.microsoft.com/office/drawing/2014/main" id="{2D301509-3E2A-459A-A87F-F8F1686AD4E8}"/>
              </a:ext>
            </a:extLst>
          </p:cNvPr>
          <p:cNvSpPr>
            <a:spLocks noChangeArrowheads="1"/>
          </p:cNvSpPr>
          <p:nvPr/>
        </p:nvSpPr>
        <p:spPr bwMode="auto">
          <a:xfrm>
            <a:off x="7048500" y="4371975"/>
            <a:ext cx="25400" cy="508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098" name="Freeform 98">
            <a:extLst>
              <a:ext uri="{FF2B5EF4-FFF2-40B4-BE49-F238E27FC236}">
                <a16:creationId xmlns:a16="http://schemas.microsoft.com/office/drawing/2014/main" id="{751E42CD-8D5B-4838-8F2A-B42B20C03AD5}"/>
              </a:ext>
            </a:extLst>
          </p:cNvPr>
          <p:cNvSpPr>
            <a:spLocks/>
          </p:cNvSpPr>
          <p:nvPr/>
        </p:nvSpPr>
        <p:spPr bwMode="auto">
          <a:xfrm>
            <a:off x="7061200" y="4232275"/>
            <a:ext cx="38100" cy="63500"/>
          </a:xfrm>
          <a:custGeom>
            <a:avLst/>
            <a:gdLst>
              <a:gd name="T0" fmla="*/ 0 w 24"/>
              <a:gd name="T1" fmla="*/ 40 h 40"/>
              <a:gd name="T2" fmla="*/ 16 w 24"/>
              <a:gd name="T3" fmla="*/ 40 h 40"/>
              <a:gd name="T4" fmla="*/ 24 w 24"/>
              <a:gd name="T5" fmla="*/ 0 h 40"/>
              <a:gd name="T6" fmla="*/ 24 w 24"/>
              <a:gd name="T7" fmla="*/ 0 h 40"/>
              <a:gd name="T8" fmla="*/ 8 w 24"/>
              <a:gd name="T9" fmla="*/ 0 h 40"/>
              <a:gd name="T10" fmla="*/ 8 w 24"/>
              <a:gd name="T11" fmla="*/ 0 h 40"/>
              <a:gd name="T12" fmla="*/ 0 w 24"/>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24" h="40">
                <a:moveTo>
                  <a:pt x="0" y="40"/>
                </a:moveTo>
                <a:lnTo>
                  <a:pt x="16" y="40"/>
                </a:lnTo>
                <a:lnTo>
                  <a:pt x="24" y="0"/>
                </a:lnTo>
                <a:lnTo>
                  <a:pt x="24" y="0"/>
                </a:lnTo>
                <a:lnTo>
                  <a:pt x="8" y="0"/>
                </a:lnTo>
                <a:lnTo>
                  <a:pt x="8" y="0"/>
                </a:lnTo>
                <a:lnTo>
                  <a:pt x="0" y="4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099" name="Rectangle 99">
            <a:extLst>
              <a:ext uri="{FF2B5EF4-FFF2-40B4-BE49-F238E27FC236}">
                <a16:creationId xmlns:a16="http://schemas.microsoft.com/office/drawing/2014/main" id="{C92976B2-114E-40AE-B251-E42224C2EAB3}"/>
              </a:ext>
            </a:extLst>
          </p:cNvPr>
          <p:cNvSpPr>
            <a:spLocks noChangeArrowheads="1"/>
          </p:cNvSpPr>
          <p:nvPr/>
        </p:nvSpPr>
        <p:spPr bwMode="auto">
          <a:xfrm>
            <a:off x="7073900" y="4194175"/>
            <a:ext cx="25400" cy="381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00" name="Freeform 100">
            <a:extLst>
              <a:ext uri="{FF2B5EF4-FFF2-40B4-BE49-F238E27FC236}">
                <a16:creationId xmlns:a16="http://schemas.microsoft.com/office/drawing/2014/main" id="{A4089BDE-3158-4438-891D-35171A3F8D19}"/>
              </a:ext>
            </a:extLst>
          </p:cNvPr>
          <p:cNvSpPr>
            <a:spLocks/>
          </p:cNvSpPr>
          <p:nvPr/>
        </p:nvSpPr>
        <p:spPr bwMode="auto">
          <a:xfrm>
            <a:off x="7073900" y="4041775"/>
            <a:ext cx="25400" cy="76200"/>
          </a:xfrm>
          <a:custGeom>
            <a:avLst/>
            <a:gdLst>
              <a:gd name="T0" fmla="*/ 0 w 16"/>
              <a:gd name="T1" fmla="*/ 48 h 48"/>
              <a:gd name="T2" fmla="*/ 16 w 16"/>
              <a:gd name="T3" fmla="*/ 48 h 48"/>
              <a:gd name="T4" fmla="*/ 16 w 16"/>
              <a:gd name="T5" fmla="*/ 0 h 48"/>
              <a:gd name="T6" fmla="*/ 16 w 16"/>
              <a:gd name="T7" fmla="*/ 0 h 48"/>
              <a:gd name="T8" fmla="*/ 0 w 16"/>
              <a:gd name="T9" fmla="*/ 8 h 48"/>
              <a:gd name="T10" fmla="*/ 0 w 16"/>
              <a:gd name="T11" fmla="*/ 0 h 48"/>
              <a:gd name="T12" fmla="*/ 0 w 16"/>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0" y="48"/>
                </a:moveTo>
                <a:lnTo>
                  <a:pt x="16" y="48"/>
                </a:lnTo>
                <a:lnTo>
                  <a:pt x="16" y="0"/>
                </a:lnTo>
                <a:lnTo>
                  <a:pt x="16" y="0"/>
                </a:lnTo>
                <a:lnTo>
                  <a:pt x="0" y="8"/>
                </a:lnTo>
                <a:lnTo>
                  <a:pt x="0" y="0"/>
                </a:lnTo>
                <a:lnTo>
                  <a:pt x="0"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1" name="Freeform 101">
            <a:extLst>
              <a:ext uri="{FF2B5EF4-FFF2-40B4-BE49-F238E27FC236}">
                <a16:creationId xmlns:a16="http://schemas.microsoft.com/office/drawing/2014/main" id="{5A83D1B2-7BCC-44EB-8B99-18D6EB2D59C0}"/>
              </a:ext>
            </a:extLst>
          </p:cNvPr>
          <p:cNvSpPr>
            <a:spLocks/>
          </p:cNvSpPr>
          <p:nvPr/>
        </p:nvSpPr>
        <p:spPr bwMode="auto">
          <a:xfrm>
            <a:off x="7061200" y="4016375"/>
            <a:ext cx="38100" cy="38100"/>
          </a:xfrm>
          <a:custGeom>
            <a:avLst/>
            <a:gdLst>
              <a:gd name="T0" fmla="*/ 8 w 24"/>
              <a:gd name="T1" fmla="*/ 24 h 24"/>
              <a:gd name="T2" fmla="*/ 24 w 24"/>
              <a:gd name="T3" fmla="*/ 16 h 24"/>
              <a:gd name="T4" fmla="*/ 16 w 24"/>
              <a:gd name="T5" fmla="*/ 0 h 24"/>
              <a:gd name="T6" fmla="*/ 0 w 24"/>
              <a:gd name="T7" fmla="*/ 8 h 24"/>
              <a:gd name="T8" fmla="*/ 8 w 24"/>
              <a:gd name="T9" fmla="*/ 24 h 24"/>
            </a:gdLst>
            <a:ahLst/>
            <a:cxnLst>
              <a:cxn ang="0">
                <a:pos x="T0" y="T1"/>
              </a:cxn>
              <a:cxn ang="0">
                <a:pos x="T2" y="T3"/>
              </a:cxn>
              <a:cxn ang="0">
                <a:pos x="T4" y="T5"/>
              </a:cxn>
              <a:cxn ang="0">
                <a:pos x="T6" y="T7"/>
              </a:cxn>
              <a:cxn ang="0">
                <a:pos x="T8" y="T9"/>
              </a:cxn>
            </a:cxnLst>
            <a:rect l="0" t="0" r="r" b="b"/>
            <a:pathLst>
              <a:path w="24" h="24">
                <a:moveTo>
                  <a:pt x="8" y="24"/>
                </a:moveTo>
                <a:lnTo>
                  <a:pt x="24" y="16"/>
                </a:lnTo>
                <a:lnTo>
                  <a:pt x="16" y="0"/>
                </a:lnTo>
                <a:lnTo>
                  <a:pt x="0" y="8"/>
                </a:lnTo>
                <a:lnTo>
                  <a:pt x="8"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2" name="Freeform 102">
            <a:extLst>
              <a:ext uri="{FF2B5EF4-FFF2-40B4-BE49-F238E27FC236}">
                <a16:creationId xmlns:a16="http://schemas.microsoft.com/office/drawing/2014/main" id="{96D58C4B-E0E5-4087-823A-736E8CC25585}"/>
              </a:ext>
            </a:extLst>
          </p:cNvPr>
          <p:cNvSpPr>
            <a:spLocks/>
          </p:cNvSpPr>
          <p:nvPr/>
        </p:nvSpPr>
        <p:spPr bwMode="auto">
          <a:xfrm>
            <a:off x="7035800" y="3851275"/>
            <a:ext cx="38100" cy="88900"/>
          </a:xfrm>
          <a:custGeom>
            <a:avLst/>
            <a:gdLst>
              <a:gd name="T0" fmla="*/ 8 w 24"/>
              <a:gd name="T1" fmla="*/ 56 h 56"/>
              <a:gd name="T2" fmla="*/ 24 w 24"/>
              <a:gd name="T3" fmla="*/ 56 h 56"/>
              <a:gd name="T4" fmla="*/ 16 w 24"/>
              <a:gd name="T5" fmla="*/ 0 h 56"/>
              <a:gd name="T6" fmla="*/ 16 w 24"/>
              <a:gd name="T7" fmla="*/ 0 h 56"/>
              <a:gd name="T8" fmla="*/ 0 w 24"/>
              <a:gd name="T9" fmla="*/ 0 h 56"/>
              <a:gd name="T10" fmla="*/ 0 w 24"/>
              <a:gd name="T11" fmla="*/ 0 h 56"/>
              <a:gd name="T12" fmla="*/ 8 w 24"/>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4" h="56">
                <a:moveTo>
                  <a:pt x="8" y="56"/>
                </a:moveTo>
                <a:lnTo>
                  <a:pt x="24" y="56"/>
                </a:lnTo>
                <a:lnTo>
                  <a:pt x="16" y="0"/>
                </a:lnTo>
                <a:lnTo>
                  <a:pt x="16" y="0"/>
                </a:lnTo>
                <a:lnTo>
                  <a:pt x="0" y="0"/>
                </a:lnTo>
                <a:lnTo>
                  <a:pt x="0" y="0"/>
                </a:lnTo>
                <a:lnTo>
                  <a:pt x="8"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3" name="Rectangle 103">
            <a:extLst>
              <a:ext uri="{FF2B5EF4-FFF2-40B4-BE49-F238E27FC236}">
                <a16:creationId xmlns:a16="http://schemas.microsoft.com/office/drawing/2014/main" id="{64D0B9DA-C987-4E1C-89F3-F1E57AEBABD6}"/>
              </a:ext>
            </a:extLst>
          </p:cNvPr>
          <p:cNvSpPr>
            <a:spLocks noChangeArrowheads="1"/>
          </p:cNvSpPr>
          <p:nvPr/>
        </p:nvSpPr>
        <p:spPr bwMode="auto">
          <a:xfrm>
            <a:off x="7035800" y="3838575"/>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04" name="Freeform 104">
            <a:extLst>
              <a:ext uri="{FF2B5EF4-FFF2-40B4-BE49-F238E27FC236}">
                <a16:creationId xmlns:a16="http://schemas.microsoft.com/office/drawing/2014/main" id="{EC5B1217-881B-4142-982F-41FACD0D0E03}"/>
              </a:ext>
            </a:extLst>
          </p:cNvPr>
          <p:cNvSpPr>
            <a:spLocks/>
          </p:cNvSpPr>
          <p:nvPr/>
        </p:nvSpPr>
        <p:spPr bwMode="auto">
          <a:xfrm>
            <a:off x="6985000" y="3673475"/>
            <a:ext cx="50800" cy="101600"/>
          </a:xfrm>
          <a:custGeom>
            <a:avLst/>
            <a:gdLst>
              <a:gd name="T0" fmla="*/ 16 w 32"/>
              <a:gd name="T1" fmla="*/ 64 h 64"/>
              <a:gd name="T2" fmla="*/ 32 w 32"/>
              <a:gd name="T3" fmla="*/ 56 h 64"/>
              <a:gd name="T4" fmla="*/ 16 w 32"/>
              <a:gd name="T5" fmla="*/ 0 h 64"/>
              <a:gd name="T6" fmla="*/ 16 w 32"/>
              <a:gd name="T7" fmla="*/ 0 h 64"/>
              <a:gd name="T8" fmla="*/ 0 w 32"/>
              <a:gd name="T9" fmla="*/ 0 h 64"/>
              <a:gd name="T10" fmla="*/ 0 w 32"/>
              <a:gd name="T11" fmla="*/ 8 h 64"/>
              <a:gd name="T12" fmla="*/ 16 w 3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64"/>
                </a:moveTo>
                <a:lnTo>
                  <a:pt x="32" y="56"/>
                </a:lnTo>
                <a:lnTo>
                  <a:pt x="16" y="0"/>
                </a:lnTo>
                <a:lnTo>
                  <a:pt x="16" y="0"/>
                </a:lnTo>
                <a:lnTo>
                  <a:pt x="0" y="0"/>
                </a:lnTo>
                <a:lnTo>
                  <a:pt x="0" y="8"/>
                </a:lnTo>
                <a:lnTo>
                  <a:pt x="16" y="6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5" name="Rectangle 105">
            <a:extLst>
              <a:ext uri="{FF2B5EF4-FFF2-40B4-BE49-F238E27FC236}">
                <a16:creationId xmlns:a16="http://schemas.microsoft.com/office/drawing/2014/main" id="{36D8E337-D36F-415A-A7B7-B0C08B2A8F26}"/>
              </a:ext>
            </a:extLst>
          </p:cNvPr>
          <p:cNvSpPr>
            <a:spLocks noChangeArrowheads="1"/>
          </p:cNvSpPr>
          <p:nvPr/>
        </p:nvSpPr>
        <p:spPr bwMode="auto">
          <a:xfrm>
            <a:off x="6985000" y="3660775"/>
            <a:ext cx="25400" cy="127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06" name="Freeform 106">
            <a:extLst>
              <a:ext uri="{FF2B5EF4-FFF2-40B4-BE49-F238E27FC236}">
                <a16:creationId xmlns:a16="http://schemas.microsoft.com/office/drawing/2014/main" id="{BC1D5F7D-11F4-4340-BF19-D47F4FFB227E}"/>
              </a:ext>
            </a:extLst>
          </p:cNvPr>
          <p:cNvSpPr>
            <a:spLocks/>
          </p:cNvSpPr>
          <p:nvPr/>
        </p:nvSpPr>
        <p:spPr bwMode="auto">
          <a:xfrm>
            <a:off x="6896100" y="3494088"/>
            <a:ext cx="76200" cy="115887"/>
          </a:xfrm>
          <a:custGeom>
            <a:avLst/>
            <a:gdLst>
              <a:gd name="T0" fmla="*/ 32 w 48"/>
              <a:gd name="T1" fmla="*/ 73 h 73"/>
              <a:gd name="T2" fmla="*/ 48 w 48"/>
              <a:gd name="T3" fmla="*/ 65 h 73"/>
              <a:gd name="T4" fmla="*/ 16 w 48"/>
              <a:gd name="T5" fmla="*/ 0 h 73"/>
              <a:gd name="T6" fmla="*/ 16 w 48"/>
              <a:gd name="T7" fmla="*/ 0 h 73"/>
              <a:gd name="T8" fmla="*/ 0 w 48"/>
              <a:gd name="T9" fmla="*/ 8 h 73"/>
              <a:gd name="T10" fmla="*/ 0 w 48"/>
              <a:gd name="T11" fmla="*/ 8 h 73"/>
              <a:gd name="T12" fmla="*/ 32 w 48"/>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48" h="73">
                <a:moveTo>
                  <a:pt x="32" y="73"/>
                </a:moveTo>
                <a:lnTo>
                  <a:pt x="48" y="65"/>
                </a:lnTo>
                <a:lnTo>
                  <a:pt x="16" y="0"/>
                </a:lnTo>
                <a:lnTo>
                  <a:pt x="16" y="0"/>
                </a:lnTo>
                <a:lnTo>
                  <a:pt x="0" y="8"/>
                </a:lnTo>
                <a:lnTo>
                  <a:pt x="0" y="8"/>
                </a:lnTo>
                <a:lnTo>
                  <a:pt x="32" y="7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7" name="Freeform 107">
            <a:extLst>
              <a:ext uri="{FF2B5EF4-FFF2-40B4-BE49-F238E27FC236}">
                <a16:creationId xmlns:a16="http://schemas.microsoft.com/office/drawing/2014/main" id="{50ACAA2E-5C1D-448B-AE65-B8CE5BFA568E}"/>
              </a:ext>
            </a:extLst>
          </p:cNvPr>
          <p:cNvSpPr>
            <a:spLocks/>
          </p:cNvSpPr>
          <p:nvPr/>
        </p:nvSpPr>
        <p:spPr bwMode="auto">
          <a:xfrm>
            <a:off x="6896100" y="3494088"/>
            <a:ext cx="25400" cy="12700"/>
          </a:xfrm>
          <a:custGeom>
            <a:avLst/>
            <a:gdLst>
              <a:gd name="T0" fmla="*/ 0 w 16"/>
              <a:gd name="T1" fmla="*/ 8 h 8"/>
              <a:gd name="T2" fmla="*/ 16 w 16"/>
              <a:gd name="T3" fmla="*/ 0 h 8"/>
              <a:gd name="T4" fmla="*/ 16 w 16"/>
              <a:gd name="T5" fmla="*/ 0 h 8"/>
              <a:gd name="T6" fmla="*/ 0 w 16"/>
              <a:gd name="T7" fmla="*/ 8 h 8"/>
            </a:gdLst>
            <a:ahLst/>
            <a:cxnLst>
              <a:cxn ang="0">
                <a:pos x="T0" y="T1"/>
              </a:cxn>
              <a:cxn ang="0">
                <a:pos x="T2" y="T3"/>
              </a:cxn>
              <a:cxn ang="0">
                <a:pos x="T4" y="T5"/>
              </a:cxn>
              <a:cxn ang="0">
                <a:pos x="T6" y="T7"/>
              </a:cxn>
            </a:cxnLst>
            <a:rect l="0" t="0" r="r" b="b"/>
            <a:pathLst>
              <a:path w="16" h="8">
                <a:moveTo>
                  <a:pt x="0" y="8"/>
                </a:moveTo>
                <a:lnTo>
                  <a:pt x="16" y="0"/>
                </a:lnTo>
                <a:lnTo>
                  <a:pt x="16" y="0"/>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8" name="Freeform 108">
            <a:extLst>
              <a:ext uri="{FF2B5EF4-FFF2-40B4-BE49-F238E27FC236}">
                <a16:creationId xmlns:a16="http://schemas.microsoft.com/office/drawing/2014/main" id="{7AD2CC75-9B9F-4DF3-8B21-48C5029C17B7}"/>
              </a:ext>
            </a:extLst>
          </p:cNvPr>
          <p:cNvSpPr>
            <a:spLocks/>
          </p:cNvSpPr>
          <p:nvPr/>
        </p:nvSpPr>
        <p:spPr bwMode="auto">
          <a:xfrm>
            <a:off x="6794500" y="3341688"/>
            <a:ext cx="88900" cy="101600"/>
          </a:xfrm>
          <a:custGeom>
            <a:avLst/>
            <a:gdLst>
              <a:gd name="T0" fmla="*/ 40 w 56"/>
              <a:gd name="T1" fmla="*/ 64 h 64"/>
              <a:gd name="T2" fmla="*/ 56 w 56"/>
              <a:gd name="T3" fmla="*/ 56 h 64"/>
              <a:gd name="T4" fmla="*/ 16 w 56"/>
              <a:gd name="T5" fmla="*/ 0 h 64"/>
              <a:gd name="T6" fmla="*/ 0 w 56"/>
              <a:gd name="T7" fmla="*/ 8 h 64"/>
              <a:gd name="T8" fmla="*/ 40 w 56"/>
              <a:gd name="T9" fmla="*/ 64 h 64"/>
            </a:gdLst>
            <a:ahLst/>
            <a:cxnLst>
              <a:cxn ang="0">
                <a:pos x="T0" y="T1"/>
              </a:cxn>
              <a:cxn ang="0">
                <a:pos x="T2" y="T3"/>
              </a:cxn>
              <a:cxn ang="0">
                <a:pos x="T4" y="T5"/>
              </a:cxn>
              <a:cxn ang="0">
                <a:pos x="T6" y="T7"/>
              </a:cxn>
              <a:cxn ang="0">
                <a:pos x="T8" y="T9"/>
              </a:cxn>
            </a:cxnLst>
            <a:rect l="0" t="0" r="r" b="b"/>
            <a:pathLst>
              <a:path w="56" h="64">
                <a:moveTo>
                  <a:pt x="40" y="64"/>
                </a:moveTo>
                <a:lnTo>
                  <a:pt x="56" y="56"/>
                </a:lnTo>
                <a:lnTo>
                  <a:pt x="16" y="0"/>
                </a:lnTo>
                <a:lnTo>
                  <a:pt x="0" y="8"/>
                </a:lnTo>
                <a:lnTo>
                  <a:pt x="40" y="6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09" name="Freeform 109">
            <a:extLst>
              <a:ext uri="{FF2B5EF4-FFF2-40B4-BE49-F238E27FC236}">
                <a16:creationId xmlns:a16="http://schemas.microsoft.com/office/drawing/2014/main" id="{92E1B49D-5D7B-4EFC-B2DA-1366EE7D4A9F}"/>
              </a:ext>
            </a:extLst>
          </p:cNvPr>
          <p:cNvSpPr>
            <a:spLocks/>
          </p:cNvSpPr>
          <p:nvPr/>
        </p:nvSpPr>
        <p:spPr bwMode="auto">
          <a:xfrm>
            <a:off x="6680200" y="3214688"/>
            <a:ext cx="88900" cy="88900"/>
          </a:xfrm>
          <a:custGeom>
            <a:avLst/>
            <a:gdLst>
              <a:gd name="T0" fmla="*/ 48 w 56"/>
              <a:gd name="T1" fmla="*/ 56 h 56"/>
              <a:gd name="T2" fmla="*/ 56 w 56"/>
              <a:gd name="T3" fmla="*/ 48 h 56"/>
              <a:gd name="T4" fmla="*/ 8 w 56"/>
              <a:gd name="T5" fmla="*/ 0 h 56"/>
              <a:gd name="T6" fmla="*/ 0 w 56"/>
              <a:gd name="T7" fmla="*/ 8 h 56"/>
              <a:gd name="T8" fmla="*/ 48 w 56"/>
              <a:gd name="T9" fmla="*/ 56 h 56"/>
            </a:gdLst>
            <a:ahLst/>
            <a:cxnLst>
              <a:cxn ang="0">
                <a:pos x="T0" y="T1"/>
              </a:cxn>
              <a:cxn ang="0">
                <a:pos x="T2" y="T3"/>
              </a:cxn>
              <a:cxn ang="0">
                <a:pos x="T4" y="T5"/>
              </a:cxn>
              <a:cxn ang="0">
                <a:pos x="T6" y="T7"/>
              </a:cxn>
              <a:cxn ang="0">
                <a:pos x="T8" y="T9"/>
              </a:cxn>
            </a:cxnLst>
            <a:rect l="0" t="0" r="r" b="b"/>
            <a:pathLst>
              <a:path w="56" h="56">
                <a:moveTo>
                  <a:pt x="48" y="56"/>
                </a:moveTo>
                <a:lnTo>
                  <a:pt x="56" y="48"/>
                </a:lnTo>
                <a:lnTo>
                  <a:pt x="8" y="0"/>
                </a:lnTo>
                <a:lnTo>
                  <a:pt x="0" y="8"/>
                </a:lnTo>
                <a:lnTo>
                  <a:pt x="48"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0" name="Freeform 110">
            <a:extLst>
              <a:ext uri="{FF2B5EF4-FFF2-40B4-BE49-F238E27FC236}">
                <a16:creationId xmlns:a16="http://schemas.microsoft.com/office/drawing/2014/main" id="{C753C420-CEFF-408F-B7ED-719BBDAA559A}"/>
              </a:ext>
            </a:extLst>
          </p:cNvPr>
          <p:cNvSpPr>
            <a:spLocks/>
          </p:cNvSpPr>
          <p:nvPr/>
        </p:nvSpPr>
        <p:spPr bwMode="auto">
          <a:xfrm>
            <a:off x="6540500" y="3087688"/>
            <a:ext cx="101600" cy="88900"/>
          </a:xfrm>
          <a:custGeom>
            <a:avLst/>
            <a:gdLst>
              <a:gd name="T0" fmla="*/ 56 w 64"/>
              <a:gd name="T1" fmla="*/ 56 h 56"/>
              <a:gd name="T2" fmla="*/ 64 w 64"/>
              <a:gd name="T3" fmla="*/ 40 h 56"/>
              <a:gd name="T4" fmla="*/ 8 w 64"/>
              <a:gd name="T5" fmla="*/ 0 h 56"/>
              <a:gd name="T6" fmla="*/ 0 w 64"/>
              <a:gd name="T7" fmla="*/ 16 h 56"/>
              <a:gd name="T8" fmla="*/ 56 w 64"/>
              <a:gd name="T9" fmla="*/ 56 h 56"/>
            </a:gdLst>
            <a:ahLst/>
            <a:cxnLst>
              <a:cxn ang="0">
                <a:pos x="T0" y="T1"/>
              </a:cxn>
              <a:cxn ang="0">
                <a:pos x="T2" y="T3"/>
              </a:cxn>
              <a:cxn ang="0">
                <a:pos x="T4" y="T5"/>
              </a:cxn>
              <a:cxn ang="0">
                <a:pos x="T6" y="T7"/>
              </a:cxn>
              <a:cxn ang="0">
                <a:pos x="T8" y="T9"/>
              </a:cxn>
            </a:cxnLst>
            <a:rect l="0" t="0" r="r" b="b"/>
            <a:pathLst>
              <a:path w="64" h="56">
                <a:moveTo>
                  <a:pt x="56" y="56"/>
                </a:moveTo>
                <a:lnTo>
                  <a:pt x="64" y="40"/>
                </a:lnTo>
                <a:lnTo>
                  <a:pt x="8" y="0"/>
                </a:lnTo>
                <a:lnTo>
                  <a:pt x="0" y="16"/>
                </a:lnTo>
                <a:lnTo>
                  <a:pt x="56" y="5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1" name="Freeform 111">
            <a:extLst>
              <a:ext uri="{FF2B5EF4-FFF2-40B4-BE49-F238E27FC236}">
                <a16:creationId xmlns:a16="http://schemas.microsoft.com/office/drawing/2014/main" id="{B0FC194B-B392-42C9-99B6-A2579A666D4D}"/>
              </a:ext>
            </a:extLst>
          </p:cNvPr>
          <p:cNvSpPr>
            <a:spLocks/>
          </p:cNvSpPr>
          <p:nvPr/>
        </p:nvSpPr>
        <p:spPr bwMode="auto">
          <a:xfrm>
            <a:off x="6400800" y="2986088"/>
            <a:ext cx="101600" cy="76200"/>
          </a:xfrm>
          <a:custGeom>
            <a:avLst/>
            <a:gdLst>
              <a:gd name="T0" fmla="*/ 56 w 64"/>
              <a:gd name="T1" fmla="*/ 48 h 48"/>
              <a:gd name="T2" fmla="*/ 64 w 64"/>
              <a:gd name="T3" fmla="*/ 32 h 48"/>
              <a:gd name="T4" fmla="*/ 8 w 64"/>
              <a:gd name="T5" fmla="*/ 0 h 48"/>
              <a:gd name="T6" fmla="*/ 0 w 64"/>
              <a:gd name="T7" fmla="*/ 16 h 48"/>
              <a:gd name="T8" fmla="*/ 56 w 64"/>
              <a:gd name="T9" fmla="*/ 48 h 48"/>
            </a:gdLst>
            <a:ahLst/>
            <a:cxnLst>
              <a:cxn ang="0">
                <a:pos x="T0" y="T1"/>
              </a:cxn>
              <a:cxn ang="0">
                <a:pos x="T2" y="T3"/>
              </a:cxn>
              <a:cxn ang="0">
                <a:pos x="T4" y="T5"/>
              </a:cxn>
              <a:cxn ang="0">
                <a:pos x="T6" y="T7"/>
              </a:cxn>
              <a:cxn ang="0">
                <a:pos x="T8" y="T9"/>
              </a:cxn>
            </a:cxnLst>
            <a:rect l="0" t="0" r="r" b="b"/>
            <a:pathLst>
              <a:path w="64" h="48">
                <a:moveTo>
                  <a:pt x="56" y="48"/>
                </a:moveTo>
                <a:lnTo>
                  <a:pt x="64" y="32"/>
                </a:lnTo>
                <a:lnTo>
                  <a:pt x="8" y="0"/>
                </a:lnTo>
                <a:lnTo>
                  <a:pt x="0" y="16"/>
                </a:lnTo>
                <a:lnTo>
                  <a:pt x="56"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2" name="Freeform 112">
            <a:extLst>
              <a:ext uri="{FF2B5EF4-FFF2-40B4-BE49-F238E27FC236}">
                <a16:creationId xmlns:a16="http://schemas.microsoft.com/office/drawing/2014/main" id="{9F57CD87-AAB7-4F35-AC36-C5B1EE18E0CB}"/>
              </a:ext>
            </a:extLst>
          </p:cNvPr>
          <p:cNvSpPr>
            <a:spLocks/>
          </p:cNvSpPr>
          <p:nvPr/>
        </p:nvSpPr>
        <p:spPr bwMode="auto">
          <a:xfrm>
            <a:off x="6286500" y="2922588"/>
            <a:ext cx="50800" cy="50800"/>
          </a:xfrm>
          <a:custGeom>
            <a:avLst/>
            <a:gdLst>
              <a:gd name="T0" fmla="*/ 24 w 32"/>
              <a:gd name="T1" fmla="*/ 32 h 32"/>
              <a:gd name="T2" fmla="*/ 32 w 32"/>
              <a:gd name="T3" fmla="*/ 24 h 32"/>
              <a:gd name="T4" fmla="*/ 8 w 32"/>
              <a:gd name="T5" fmla="*/ 0 h 32"/>
              <a:gd name="T6" fmla="*/ 0 w 32"/>
              <a:gd name="T7" fmla="*/ 8 h 32"/>
              <a:gd name="T8" fmla="*/ 24 w 32"/>
              <a:gd name="T9" fmla="*/ 32 h 32"/>
            </a:gdLst>
            <a:ahLst/>
            <a:cxnLst>
              <a:cxn ang="0">
                <a:pos x="T0" y="T1"/>
              </a:cxn>
              <a:cxn ang="0">
                <a:pos x="T2" y="T3"/>
              </a:cxn>
              <a:cxn ang="0">
                <a:pos x="T4" y="T5"/>
              </a:cxn>
              <a:cxn ang="0">
                <a:pos x="T6" y="T7"/>
              </a:cxn>
              <a:cxn ang="0">
                <a:pos x="T8" y="T9"/>
              </a:cxn>
            </a:cxnLst>
            <a:rect l="0" t="0" r="r" b="b"/>
            <a:pathLst>
              <a:path w="32" h="32">
                <a:moveTo>
                  <a:pt x="24" y="32"/>
                </a:moveTo>
                <a:lnTo>
                  <a:pt x="32" y="24"/>
                </a:lnTo>
                <a:lnTo>
                  <a:pt x="8" y="0"/>
                </a:lnTo>
                <a:lnTo>
                  <a:pt x="0" y="8"/>
                </a:lnTo>
                <a:lnTo>
                  <a:pt x="24"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3" name="Freeform 113">
            <a:extLst>
              <a:ext uri="{FF2B5EF4-FFF2-40B4-BE49-F238E27FC236}">
                <a16:creationId xmlns:a16="http://schemas.microsoft.com/office/drawing/2014/main" id="{70E88D9D-1515-45BD-98C8-B526F260C69A}"/>
              </a:ext>
            </a:extLst>
          </p:cNvPr>
          <p:cNvSpPr>
            <a:spLocks/>
          </p:cNvSpPr>
          <p:nvPr/>
        </p:nvSpPr>
        <p:spPr bwMode="auto">
          <a:xfrm>
            <a:off x="6235700" y="2909888"/>
            <a:ext cx="63500" cy="50800"/>
          </a:xfrm>
          <a:custGeom>
            <a:avLst/>
            <a:gdLst>
              <a:gd name="T0" fmla="*/ 40 w 40"/>
              <a:gd name="T1" fmla="*/ 16 h 32"/>
              <a:gd name="T2" fmla="*/ 32 w 40"/>
              <a:gd name="T3" fmla="*/ 0 h 32"/>
              <a:gd name="T4" fmla="*/ 0 w 40"/>
              <a:gd name="T5" fmla="*/ 16 h 32"/>
              <a:gd name="T6" fmla="*/ 8 w 40"/>
              <a:gd name="T7" fmla="*/ 32 h 32"/>
              <a:gd name="T8" fmla="*/ 40 w 40"/>
              <a:gd name="T9" fmla="*/ 16 h 32"/>
            </a:gdLst>
            <a:ahLst/>
            <a:cxnLst>
              <a:cxn ang="0">
                <a:pos x="T0" y="T1"/>
              </a:cxn>
              <a:cxn ang="0">
                <a:pos x="T2" y="T3"/>
              </a:cxn>
              <a:cxn ang="0">
                <a:pos x="T4" y="T5"/>
              </a:cxn>
              <a:cxn ang="0">
                <a:pos x="T6" y="T7"/>
              </a:cxn>
              <a:cxn ang="0">
                <a:pos x="T8" y="T9"/>
              </a:cxn>
            </a:cxnLst>
            <a:rect l="0" t="0" r="r" b="b"/>
            <a:pathLst>
              <a:path w="40" h="32">
                <a:moveTo>
                  <a:pt x="40" y="16"/>
                </a:moveTo>
                <a:lnTo>
                  <a:pt x="32" y="0"/>
                </a:lnTo>
                <a:lnTo>
                  <a:pt x="0" y="16"/>
                </a:lnTo>
                <a:lnTo>
                  <a:pt x="8" y="32"/>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4" name="Freeform 114">
            <a:extLst>
              <a:ext uri="{FF2B5EF4-FFF2-40B4-BE49-F238E27FC236}">
                <a16:creationId xmlns:a16="http://schemas.microsoft.com/office/drawing/2014/main" id="{4B4F7B6A-1D18-4A6A-846C-76B9DFED331B}"/>
              </a:ext>
            </a:extLst>
          </p:cNvPr>
          <p:cNvSpPr>
            <a:spLocks/>
          </p:cNvSpPr>
          <p:nvPr/>
        </p:nvSpPr>
        <p:spPr bwMode="auto">
          <a:xfrm>
            <a:off x="6070600" y="29606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5" name="Freeform 115">
            <a:extLst>
              <a:ext uri="{FF2B5EF4-FFF2-40B4-BE49-F238E27FC236}">
                <a16:creationId xmlns:a16="http://schemas.microsoft.com/office/drawing/2014/main" id="{8CE34D38-7F82-49FD-A35F-C25A3F794D41}"/>
              </a:ext>
            </a:extLst>
          </p:cNvPr>
          <p:cNvSpPr>
            <a:spLocks/>
          </p:cNvSpPr>
          <p:nvPr/>
        </p:nvSpPr>
        <p:spPr bwMode="auto">
          <a:xfrm>
            <a:off x="5905500" y="30241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6" name="Freeform 116">
            <a:extLst>
              <a:ext uri="{FF2B5EF4-FFF2-40B4-BE49-F238E27FC236}">
                <a16:creationId xmlns:a16="http://schemas.microsoft.com/office/drawing/2014/main" id="{1FE5F7F9-953D-4F2D-A750-8B4392AE761C}"/>
              </a:ext>
            </a:extLst>
          </p:cNvPr>
          <p:cNvSpPr>
            <a:spLocks/>
          </p:cNvSpPr>
          <p:nvPr/>
        </p:nvSpPr>
        <p:spPr bwMode="auto">
          <a:xfrm>
            <a:off x="5740400" y="30876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7" name="Freeform 117">
            <a:extLst>
              <a:ext uri="{FF2B5EF4-FFF2-40B4-BE49-F238E27FC236}">
                <a16:creationId xmlns:a16="http://schemas.microsoft.com/office/drawing/2014/main" id="{517E68AD-6A6C-4EF7-9A7C-8D3AAEDF8473}"/>
              </a:ext>
            </a:extLst>
          </p:cNvPr>
          <p:cNvSpPr>
            <a:spLocks/>
          </p:cNvSpPr>
          <p:nvPr/>
        </p:nvSpPr>
        <p:spPr bwMode="auto">
          <a:xfrm>
            <a:off x="5600700" y="3151188"/>
            <a:ext cx="76200" cy="50800"/>
          </a:xfrm>
          <a:custGeom>
            <a:avLst/>
            <a:gdLst>
              <a:gd name="T0" fmla="*/ 48 w 48"/>
              <a:gd name="T1" fmla="*/ 16 h 32"/>
              <a:gd name="T2" fmla="*/ 40 w 48"/>
              <a:gd name="T3" fmla="*/ 0 h 32"/>
              <a:gd name="T4" fmla="*/ 0 w 48"/>
              <a:gd name="T5" fmla="*/ 16 h 32"/>
              <a:gd name="T6" fmla="*/ 0 w 48"/>
              <a:gd name="T7" fmla="*/ 16 h 32"/>
              <a:gd name="T8" fmla="*/ 8 w 48"/>
              <a:gd name="T9" fmla="*/ 32 h 32"/>
              <a:gd name="T10" fmla="*/ 8 w 48"/>
              <a:gd name="T11" fmla="*/ 32 h 32"/>
              <a:gd name="T12" fmla="*/ 48 w 48"/>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48" y="16"/>
                </a:moveTo>
                <a:lnTo>
                  <a:pt x="40" y="0"/>
                </a:lnTo>
                <a:lnTo>
                  <a:pt x="0" y="16"/>
                </a:lnTo>
                <a:lnTo>
                  <a:pt x="0" y="16"/>
                </a:lnTo>
                <a:lnTo>
                  <a:pt x="8" y="32"/>
                </a:lnTo>
                <a:lnTo>
                  <a:pt x="8" y="32"/>
                </a:lnTo>
                <a:lnTo>
                  <a:pt x="4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8" name="Freeform 118">
            <a:extLst>
              <a:ext uri="{FF2B5EF4-FFF2-40B4-BE49-F238E27FC236}">
                <a16:creationId xmlns:a16="http://schemas.microsoft.com/office/drawing/2014/main" id="{18717C93-93E6-43EA-A43F-47B7DB08085D}"/>
              </a:ext>
            </a:extLst>
          </p:cNvPr>
          <p:cNvSpPr>
            <a:spLocks/>
          </p:cNvSpPr>
          <p:nvPr/>
        </p:nvSpPr>
        <p:spPr bwMode="auto">
          <a:xfrm>
            <a:off x="5575300" y="3176588"/>
            <a:ext cx="38100" cy="38100"/>
          </a:xfrm>
          <a:custGeom>
            <a:avLst/>
            <a:gdLst>
              <a:gd name="T0" fmla="*/ 24 w 24"/>
              <a:gd name="T1" fmla="*/ 16 h 24"/>
              <a:gd name="T2" fmla="*/ 16 w 24"/>
              <a:gd name="T3" fmla="*/ 0 h 24"/>
              <a:gd name="T4" fmla="*/ 0 w 24"/>
              <a:gd name="T5" fmla="*/ 8 h 24"/>
              <a:gd name="T6" fmla="*/ 8 w 24"/>
              <a:gd name="T7" fmla="*/ 24 h 24"/>
              <a:gd name="T8" fmla="*/ 24 w 24"/>
              <a:gd name="T9" fmla="*/ 16 h 24"/>
            </a:gdLst>
            <a:ahLst/>
            <a:cxnLst>
              <a:cxn ang="0">
                <a:pos x="T0" y="T1"/>
              </a:cxn>
              <a:cxn ang="0">
                <a:pos x="T2" y="T3"/>
              </a:cxn>
              <a:cxn ang="0">
                <a:pos x="T4" y="T5"/>
              </a:cxn>
              <a:cxn ang="0">
                <a:pos x="T6" y="T7"/>
              </a:cxn>
              <a:cxn ang="0">
                <a:pos x="T8" y="T9"/>
              </a:cxn>
            </a:cxnLst>
            <a:rect l="0" t="0" r="r" b="b"/>
            <a:pathLst>
              <a:path w="24" h="24">
                <a:moveTo>
                  <a:pt x="24" y="16"/>
                </a:moveTo>
                <a:lnTo>
                  <a:pt x="16" y="0"/>
                </a:lnTo>
                <a:lnTo>
                  <a:pt x="0" y="8"/>
                </a:lnTo>
                <a:lnTo>
                  <a:pt x="8" y="24"/>
                </a:lnTo>
                <a:lnTo>
                  <a:pt x="2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19" name="Freeform 119">
            <a:extLst>
              <a:ext uri="{FF2B5EF4-FFF2-40B4-BE49-F238E27FC236}">
                <a16:creationId xmlns:a16="http://schemas.microsoft.com/office/drawing/2014/main" id="{5CAC149F-B745-4C19-A18A-1ECBA675325C}"/>
              </a:ext>
            </a:extLst>
          </p:cNvPr>
          <p:cNvSpPr>
            <a:spLocks/>
          </p:cNvSpPr>
          <p:nvPr/>
        </p:nvSpPr>
        <p:spPr bwMode="auto">
          <a:xfrm>
            <a:off x="5410200" y="3214688"/>
            <a:ext cx="114300" cy="63500"/>
          </a:xfrm>
          <a:custGeom>
            <a:avLst/>
            <a:gdLst>
              <a:gd name="T0" fmla="*/ 72 w 72"/>
              <a:gd name="T1" fmla="*/ 16 h 40"/>
              <a:gd name="T2" fmla="*/ 64 w 72"/>
              <a:gd name="T3" fmla="*/ 0 h 40"/>
              <a:gd name="T4" fmla="*/ 0 w 72"/>
              <a:gd name="T5" fmla="*/ 24 h 40"/>
              <a:gd name="T6" fmla="*/ 8 w 72"/>
              <a:gd name="T7" fmla="*/ 40 h 40"/>
              <a:gd name="T8" fmla="*/ 72 w 72"/>
              <a:gd name="T9" fmla="*/ 16 h 40"/>
            </a:gdLst>
            <a:ahLst/>
            <a:cxnLst>
              <a:cxn ang="0">
                <a:pos x="T0" y="T1"/>
              </a:cxn>
              <a:cxn ang="0">
                <a:pos x="T2" y="T3"/>
              </a:cxn>
              <a:cxn ang="0">
                <a:pos x="T4" y="T5"/>
              </a:cxn>
              <a:cxn ang="0">
                <a:pos x="T6" y="T7"/>
              </a:cxn>
              <a:cxn ang="0">
                <a:pos x="T8" y="T9"/>
              </a:cxn>
            </a:cxnLst>
            <a:rect l="0" t="0" r="r" b="b"/>
            <a:pathLst>
              <a:path w="72" h="40">
                <a:moveTo>
                  <a:pt x="72" y="16"/>
                </a:moveTo>
                <a:lnTo>
                  <a:pt x="64" y="0"/>
                </a:lnTo>
                <a:lnTo>
                  <a:pt x="0" y="24"/>
                </a:lnTo>
                <a:lnTo>
                  <a:pt x="8" y="40"/>
                </a:lnTo>
                <a:lnTo>
                  <a:pt x="7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0" name="Freeform 120">
            <a:extLst>
              <a:ext uri="{FF2B5EF4-FFF2-40B4-BE49-F238E27FC236}">
                <a16:creationId xmlns:a16="http://schemas.microsoft.com/office/drawing/2014/main" id="{E23C6FAD-66E3-4E88-8CDE-6E0B6CEE0A12}"/>
              </a:ext>
            </a:extLst>
          </p:cNvPr>
          <p:cNvSpPr>
            <a:spLocks/>
          </p:cNvSpPr>
          <p:nvPr/>
        </p:nvSpPr>
        <p:spPr bwMode="auto">
          <a:xfrm>
            <a:off x="5257800" y="32908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1" name="Freeform 121">
            <a:extLst>
              <a:ext uri="{FF2B5EF4-FFF2-40B4-BE49-F238E27FC236}">
                <a16:creationId xmlns:a16="http://schemas.microsoft.com/office/drawing/2014/main" id="{298901EE-16A1-4A4B-B2B0-3E577E0B30D6}"/>
              </a:ext>
            </a:extLst>
          </p:cNvPr>
          <p:cNvSpPr>
            <a:spLocks/>
          </p:cNvSpPr>
          <p:nvPr/>
        </p:nvSpPr>
        <p:spPr bwMode="auto">
          <a:xfrm>
            <a:off x="5092700" y="3367088"/>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2" name="Freeform 122">
            <a:extLst>
              <a:ext uri="{FF2B5EF4-FFF2-40B4-BE49-F238E27FC236}">
                <a16:creationId xmlns:a16="http://schemas.microsoft.com/office/drawing/2014/main" id="{CFA5F18F-44D1-48ED-9229-930B9EE4B791}"/>
              </a:ext>
            </a:extLst>
          </p:cNvPr>
          <p:cNvSpPr>
            <a:spLocks/>
          </p:cNvSpPr>
          <p:nvPr/>
        </p:nvSpPr>
        <p:spPr bwMode="auto">
          <a:xfrm>
            <a:off x="4940300" y="3443288"/>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3" name="Freeform 123">
            <a:extLst>
              <a:ext uri="{FF2B5EF4-FFF2-40B4-BE49-F238E27FC236}">
                <a16:creationId xmlns:a16="http://schemas.microsoft.com/office/drawing/2014/main" id="{C1319799-0B40-4CED-80B1-ECD3F230EFD9}"/>
              </a:ext>
            </a:extLst>
          </p:cNvPr>
          <p:cNvSpPr>
            <a:spLocks/>
          </p:cNvSpPr>
          <p:nvPr/>
        </p:nvSpPr>
        <p:spPr bwMode="auto">
          <a:xfrm>
            <a:off x="4787900" y="3533775"/>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4" name="Freeform 124">
            <a:extLst>
              <a:ext uri="{FF2B5EF4-FFF2-40B4-BE49-F238E27FC236}">
                <a16:creationId xmlns:a16="http://schemas.microsoft.com/office/drawing/2014/main" id="{4C0024F4-ACCE-450F-9347-955F191DB1C5}"/>
              </a:ext>
            </a:extLst>
          </p:cNvPr>
          <p:cNvSpPr>
            <a:spLocks/>
          </p:cNvSpPr>
          <p:nvPr/>
        </p:nvSpPr>
        <p:spPr bwMode="auto">
          <a:xfrm>
            <a:off x="4635500" y="3622675"/>
            <a:ext cx="101600" cy="88900"/>
          </a:xfrm>
          <a:custGeom>
            <a:avLst/>
            <a:gdLst>
              <a:gd name="T0" fmla="*/ 64 w 64"/>
              <a:gd name="T1" fmla="*/ 16 h 56"/>
              <a:gd name="T2" fmla="*/ 56 w 64"/>
              <a:gd name="T3" fmla="*/ 0 h 56"/>
              <a:gd name="T4" fmla="*/ 0 w 64"/>
              <a:gd name="T5" fmla="*/ 40 h 56"/>
              <a:gd name="T6" fmla="*/ 8 w 64"/>
              <a:gd name="T7" fmla="*/ 56 h 56"/>
              <a:gd name="T8" fmla="*/ 64 w 64"/>
              <a:gd name="T9" fmla="*/ 16 h 56"/>
            </a:gdLst>
            <a:ahLst/>
            <a:cxnLst>
              <a:cxn ang="0">
                <a:pos x="T0" y="T1"/>
              </a:cxn>
              <a:cxn ang="0">
                <a:pos x="T2" y="T3"/>
              </a:cxn>
              <a:cxn ang="0">
                <a:pos x="T4" y="T5"/>
              </a:cxn>
              <a:cxn ang="0">
                <a:pos x="T6" y="T7"/>
              </a:cxn>
              <a:cxn ang="0">
                <a:pos x="T8" y="T9"/>
              </a:cxn>
            </a:cxnLst>
            <a:rect l="0" t="0" r="r" b="b"/>
            <a:pathLst>
              <a:path w="64" h="56">
                <a:moveTo>
                  <a:pt x="64" y="16"/>
                </a:moveTo>
                <a:lnTo>
                  <a:pt x="56" y="0"/>
                </a:lnTo>
                <a:lnTo>
                  <a:pt x="0" y="40"/>
                </a:lnTo>
                <a:lnTo>
                  <a:pt x="8" y="56"/>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5" name="Freeform 125">
            <a:extLst>
              <a:ext uri="{FF2B5EF4-FFF2-40B4-BE49-F238E27FC236}">
                <a16:creationId xmlns:a16="http://schemas.microsoft.com/office/drawing/2014/main" id="{ED4705BB-B034-4998-BE31-EBC787B8CAB6}"/>
              </a:ext>
            </a:extLst>
          </p:cNvPr>
          <p:cNvSpPr>
            <a:spLocks/>
          </p:cNvSpPr>
          <p:nvPr/>
        </p:nvSpPr>
        <p:spPr bwMode="auto">
          <a:xfrm>
            <a:off x="4519613" y="3724275"/>
            <a:ext cx="65087" cy="63500"/>
          </a:xfrm>
          <a:custGeom>
            <a:avLst/>
            <a:gdLst>
              <a:gd name="T0" fmla="*/ 41 w 41"/>
              <a:gd name="T1" fmla="*/ 16 h 40"/>
              <a:gd name="T2" fmla="*/ 33 w 41"/>
              <a:gd name="T3" fmla="*/ 0 h 40"/>
              <a:gd name="T4" fmla="*/ 0 w 41"/>
              <a:gd name="T5" fmla="*/ 24 h 40"/>
              <a:gd name="T6" fmla="*/ 0 w 41"/>
              <a:gd name="T7" fmla="*/ 24 h 40"/>
              <a:gd name="T8" fmla="*/ 8 w 41"/>
              <a:gd name="T9" fmla="*/ 40 h 40"/>
              <a:gd name="T10" fmla="*/ 8 w 41"/>
              <a:gd name="T11" fmla="*/ 40 h 40"/>
              <a:gd name="T12" fmla="*/ 41 w 41"/>
              <a:gd name="T13" fmla="*/ 16 h 40"/>
            </a:gdLst>
            <a:ahLst/>
            <a:cxnLst>
              <a:cxn ang="0">
                <a:pos x="T0" y="T1"/>
              </a:cxn>
              <a:cxn ang="0">
                <a:pos x="T2" y="T3"/>
              </a:cxn>
              <a:cxn ang="0">
                <a:pos x="T4" y="T5"/>
              </a:cxn>
              <a:cxn ang="0">
                <a:pos x="T6" y="T7"/>
              </a:cxn>
              <a:cxn ang="0">
                <a:pos x="T8" y="T9"/>
              </a:cxn>
              <a:cxn ang="0">
                <a:pos x="T10" y="T11"/>
              </a:cxn>
              <a:cxn ang="0">
                <a:pos x="T12" y="T13"/>
              </a:cxn>
            </a:cxnLst>
            <a:rect l="0" t="0" r="r" b="b"/>
            <a:pathLst>
              <a:path w="41" h="40">
                <a:moveTo>
                  <a:pt x="41" y="16"/>
                </a:moveTo>
                <a:lnTo>
                  <a:pt x="33" y="0"/>
                </a:lnTo>
                <a:lnTo>
                  <a:pt x="0" y="24"/>
                </a:lnTo>
                <a:lnTo>
                  <a:pt x="0" y="24"/>
                </a:lnTo>
                <a:lnTo>
                  <a:pt x="8" y="40"/>
                </a:lnTo>
                <a:lnTo>
                  <a:pt x="8" y="40"/>
                </a:lnTo>
                <a:lnTo>
                  <a:pt x="41"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6" name="Freeform 126">
            <a:extLst>
              <a:ext uri="{FF2B5EF4-FFF2-40B4-BE49-F238E27FC236}">
                <a16:creationId xmlns:a16="http://schemas.microsoft.com/office/drawing/2014/main" id="{E4DC3E00-3406-4CB4-82DD-6FA2259572D2}"/>
              </a:ext>
            </a:extLst>
          </p:cNvPr>
          <p:cNvSpPr>
            <a:spLocks/>
          </p:cNvSpPr>
          <p:nvPr/>
        </p:nvSpPr>
        <p:spPr bwMode="auto">
          <a:xfrm>
            <a:off x="4494213" y="3762375"/>
            <a:ext cx="38100" cy="38100"/>
          </a:xfrm>
          <a:custGeom>
            <a:avLst/>
            <a:gdLst>
              <a:gd name="T0" fmla="*/ 24 w 24"/>
              <a:gd name="T1" fmla="*/ 16 h 24"/>
              <a:gd name="T2" fmla="*/ 16 w 24"/>
              <a:gd name="T3" fmla="*/ 0 h 24"/>
              <a:gd name="T4" fmla="*/ 0 w 24"/>
              <a:gd name="T5" fmla="*/ 8 h 24"/>
              <a:gd name="T6" fmla="*/ 8 w 24"/>
              <a:gd name="T7" fmla="*/ 24 h 24"/>
              <a:gd name="T8" fmla="*/ 24 w 24"/>
              <a:gd name="T9" fmla="*/ 16 h 24"/>
            </a:gdLst>
            <a:ahLst/>
            <a:cxnLst>
              <a:cxn ang="0">
                <a:pos x="T0" y="T1"/>
              </a:cxn>
              <a:cxn ang="0">
                <a:pos x="T2" y="T3"/>
              </a:cxn>
              <a:cxn ang="0">
                <a:pos x="T4" y="T5"/>
              </a:cxn>
              <a:cxn ang="0">
                <a:pos x="T6" y="T7"/>
              </a:cxn>
              <a:cxn ang="0">
                <a:pos x="T8" y="T9"/>
              </a:cxn>
            </a:cxnLst>
            <a:rect l="0" t="0" r="r" b="b"/>
            <a:pathLst>
              <a:path w="24" h="24">
                <a:moveTo>
                  <a:pt x="24" y="16"/>
                </a:moveTo>
                <a:lnTo>
                  <a:pt x="16" y="0"/>
                </a:lnTo>
                <a:lnTo>
                  <a:pt x="0" y="8"/>
                </a:lnTo>
                <a:lnTo>
                  <a:pt x="8" y="24"/>
                </a:lnTo>
                <a:lnTo>
                  <a:pt x="2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7" name="Freeform 127">
            <a:extLst>
              <a:ext uri="{FF2B5EF4-FFF2-40B4-BE49-F238E27FC236}">
                <a16:creationId xmlns:a16="http://schemas.microsoft.com/office/drawing/2014/main" id="{2F4C0841-8684-4988-AEC5-1ED3B321DD7F}"/>
              </a:ext>
            </a:extLst>
          </p:cNvPr>
          <p:cNvSpPr>
            <a:spLocks/>
          </p:cNvSpPr>
          <p:nvPr/>
        </p:nvSpPr>
        <p:spPr bwMode="auto">
          <a:xfrm>
            <a:off x="4354513" y="3825875"/>
            <a:ext cx="88900" cy="88900"/>
          </a:xfrm>
          <a:custGeom>
            <a:avLst/>
            <a:gdLst>
              <a:gd name="T0" fmla="*/ 56 w 56"/>
              <a:gd name="T1" fmla="*/ 16 h 56"/>
              <a:gd name="T2" fmla="*/ 48 w 56"/>
              <a:gd name="T3" fmla="*/ 0 h 56"/>
              <a:gd name="T4" fmla="*/ 0 w 56"/>
              <a:gd name="T5" fmla="*/ 40 h 56"/>
              <a:gd name="T6" fmla="*/ 8 w 56"/>
              <a:gd name="T7" fmla="*/ 56 h 56"/>
              <a:gd name="T8" fmla="*/ 56 w 56"/>
              <a:gd name="T9" fmla="*/ 16 h 56"/>
            </a:gdLst>
            <a:ahLst/>
            <a:cxnLst>
              <a:cxn ang="0">
                <a:pos x="T0" y="T1"/>
              </a:cxn>
              <a:cxn ang="0">
                <a:pos x="T2" y="T3"/>
              </a:cxn>
              <a:cxn ang="0">
                <a:pos x="T4" y="T5"/>
              </a:cxn>
              <a:cxn ang="0">
                <a:pos x="T6" y="T7"/>
              </a:cxn>
              <a:cxn ang="0">
                <a:pos x="T8" y="T9"/>
              </a:cxn>
            </a:cxnLst>
            <a:rect l="0" t="0" r="r" b="b"/>
            <a:pathLst>
              <a:path w="56" h="56">
                <a:moveTo>
                  <a:pt x="56" y="16"/>
                </a:moveTo>
                <a:lnTo>
                  <a:pt x="48" y="0"/>
                </a:lnTo>
                <a:lnTo>
                  <a:pt x="0" y="40"/>
                </a:lnTo>
                <a:lnTo>
                  <a:pt x="8" y="56"/>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8" name="Freeform 128">
            <a:extLst>
              <a:ext uri="{FF2B5EF4-FFF2-40B4-BE49-F238E27FC236}">
                <a16:creationId xmlns:a16="http://schemas.microsoft.com/office/drawing/2014/main" id="{BF235B1D-C4F0-47A8-8230-9908A649A6CB}"/>
              </a:ext>
            </a:extLst>
          </p:cNvPr>
          <p:cNvSpPr>
            <a:spLocks/>
          </p:cNvSpPr>
          <p:nvPr/>
        </p:nvSpPr>
        <p:spPr bwMode="auto">
          <a:xfrm>
            <a:off x="4214813" y="3940175"/>
            <a:ext cx="88900" cy="88900"/>
          </a:xfrm>
          <a:custGeom>
            <a:avLst/>
            <a:gdLst>
              <a:gd name="T0" fmla="*/ 56 w 56"/>
              <a:gd name="T1" fmla="*/ 16 h 56"/>
              <a:gd name="T2" fmla="*/ 48 w 56"/>
              <a:gd name="T3" fmla="*/ 0 h 56"/>
              <a:gd name="T4" fmla="*/ 0 w 56"/>
              <a:gd name="T5" fmla="*/ 40 h 56"/>
              <a:gd name="T6" fmla="*/ 8 w 56"/>
              <a:gd name="T7" fmla="*/ 56 h 56"/>
              <a:gd name="T8" fmla="*/ 56 w 56"/>
              <a:gd name="T9" fmla="*/ 16 h 56"/>
            </a:gdLst>
            <a:ahLst/>
            <a:cxnLst>
              <a:cxn ang="0">
                <a:pos x="T0" y="T1"/>
              </a:cxn>
              <a:cxn ang="0">
                <a:pos x="T2" y="T3"/>
              </a:cxn>
              <a:cxn ang="0">
                <a:pos x="T4" y="T5"/>
              </a:cxn>
              <a:cxn ang="0">
                <a:pos x="T6" y="T7"/>
              </a:cxn>
              <a:cxn ang="0">
                <a:pos x="T8" y="T9"/>
              </a:cxn>
            </a:cxnLst>
            <a:rect l="0" t="0" r="r" b="b"/>
            <a:pathLst>
              <a:path w="56" h="56">
                <a:moveTo>
                  <a:pt x="56" y="16"/>
                </a:moveTo>
                <a:lnTo>
                  <a:pt x="48" y="0"/>
                </a:lnTo>
                <a:lnTo>
                  <a:pt x="0" y="40"/>
                </a:lnTo>
                <a:lnTo>
                  <a:pt x="8" y="56"/>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29" name="Freeform 129">
            <a:extLst>
              <a:ext uri="{FF2B5EF4-FFF2-40B4-BE49-F238E27FC236}">
                <a16:creationId xmlns:a16="http://schemas.microsoft.com/office/drawing/2014/main" id="{2400C7FA-3CD8-4C11-941A-F1D25BBF39B7}"/>
              </a:ext>
            </a:extLst>
          </p:cNvPr>
          <p:cNvSpPr>
            <a:spLocks/>
          </p:cNvSpPr>
          <p:nvPr/>
        </p:nvSpPr>
        <p:spPr bwMode="auto">
          <a:xfrm>
            <a:off x="4075113" y="4054475"/>
            <a:ext cx="88900" cy="88900"/>
          </a:xfrm>
          <a:custGeom>
            <a:avLst/>
            <a:gdLst>
              <a:gd name="T0" fmla="*/ 56 w 56"/>
              <a:gd name="T1" fmla="*/ 8 h 56"/>
              <a:gd name="T2" fmla="*/ 40 w 56"/>
              <a:gd name="T3" fmla="*/ 0 h 56"/>
              <a:gd name="T4" fmla="*/ 0 w 56"/>
              <a:gd name="T5" fmla="*/ 48 h 56"/>
              <a:gd name="T6" fmla="*/ 16 w 56"/>
              <a:gd name="T7" fmla="*/ 56 h 56"/>
              <a:gd name="T8" fmla="*/ 56 w 56"/>
              <a:gd name="T9" fmla="*/ 8 h 56"/>
            </a:gdLst>
            <a:ahLst/>
            <a:cxnLst>
              <a:cxn ang="0">
                <a:pos x="T0" y="T1"/>
              </a:cxn>
              <a:cxn ang="0">
                <a:pos x="T2" y="T3"/>
              </a:cxn>
              <a:cxn ang="0">
                <a:pos x="T4" y="T5"/>
              </a:cxn>
              <a:cxn ang="0">
                <a:pos x="T6" y="T7"/>
              </a:cxn>
              <a:cxn ang="0">
                <a:pos x="T8" y="T9"/>
              </a:cxn>
            </a:cxnLst>
            <a:rect l="0" t="0" r="r" b="b"/>
            <a:pathLst>
              <a:path w="56" h="56">
                <a:moveTo>
                  <a:pt x="56" y="8"/>
                </a:moveTo>
                <a:lnTo>
                  <a:pt x="40" y="0"/>
                </a:lnTo>
                <a:lnTo>
                  <a:pt x="0" y="48"/>
                </a:lnTo>
                <a:lnTo>
                  <a:pt x="16" y="56"/>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0" name="Freeform 130">
            <a:extLst>
              <a:ext uri="{FF2B5EF4-FFF2-40B4-BE49-F238E27FC236}">
                <a16:creationId xmlns:a16="http://schemas.microsoft.com/office/drawing/2014/main" id="{88AB0E19-3850-4AD2-828A-00B6B9E67363}"/>
              </a:ext>
            </a:extLst>
          </p:cNvPr>
          <p:cNvSpPr>
            <a:spLocks/>
          </p:cNvSpPr>
          <p:nvPr/>
        </p:nvSpPr>
        <p:spPr bwMode="auto">
          <a:xfrm>
            <a:off x="3960813" y="4181475"/>
            <a:ext cx="88900" cy="88900"/>
          </a:xfrm>
          <a:custGeom>
            <a:avLst/>
            <a:gdLst>
              <a:gd name="T0" fmla="*/ 56 w 56"/>
              <a:gd name="T1" fmla="*/ 8 h 56"/>
              <a:gd name="T2" fmla="*/ 48 w 56"/>
              <a:gd name="T3" fmla="*/ 0 h 56"/>
              <a:gd name="T4" fmla="*/ 0 w 56"/>
              <a:gd name="T5" fmla="*/ 48 h 56"/>
              <a:gd name="T6" fmla="*/ 8 w 56"/>
              <a:gd name="T7" fmla="*/ 56 h 56"/>
              <a:gd name="T8" fmla="*/ 56 w 56"/>
              <a:gd name="T9" fmla="*/ 8 h 56"/>
            </a:gdLst>
            <a:ahLst/>
            <a:cxnLst>
              <a:cxn ang="0">
                <a:pos x="T0" y="T1"/>
              </a:cxn>
              <a:cxn ang="0">
                <a:pos x="T2" y="T3"/>
              </a:cxn>
              <a:cxn ang="0">
                <a:pos x="T4" y="T5"/>
              </a:cxn>
              <a:cxn ang="0">
                <a:pos x="T6" y="T7"/>
              </a:cxn>
              <a:cxn ang="0">
                <a:pos x="T8" y="T9"/>
              </a:cxn>
            </a:cxnLst>
            <a:rect l="0" t="0" r="r" b="b"/>
            <a:pathLst>
              <a:path w="56" h="56">
                <a:moveTo>
                  <a:pt x="56" y="8"/>
                </a:moveTo>
                <a:lnTo>
                  <a:pt x="48" y="0"/>
                </a:lnTo>
                <a:lnTo>
                  <a:pt x="0" y="48"/>
                </a:lnTo>
                <a:lnTo>
                  <a:pt x="8" y="56"/>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1" name="Freeform 131">
            <a:extLst>
              <a:ext uri="{FF2B5EF4-FFF2-40B4-BE49-F238E27FC236}">
                <a16:creationId xmlns:a16="http://schemas.microsoft.com/office/drawing/2014/main" id="{424B8004-39C6-489A-849C-ADE84CCEE5AC}"/>
              </a:ext>
            </a:extLst>
          </p:cNvPr>
          <p:cNvSpPr>
            <a:spLocks/>
          </p:cNvSpPr>
          <p:nvPr/>
        </p:nvSpPr>
        <p:spPr bwMode="auto">
          <a:xfrm>
            <a:off x="3821113" y="4295775"/>
            <a:ext cx="101600" cy="88900"/>
          </a:xfrm>
          <a:custGeom>
            <a:avLst/>
            <a:gdLst>
              <a:gd name="T0" fmla="*/ 64 w 64"/>
              <a:gd name="T1" fmla="*/ 16 h 56"/>
              <a:gd name="T2" fmla="*/ 56 w 64"/>
              <a:gd name="T3" fmla="*/ 0 h 56"/>
              <a:gd name="T4" fmla="*/ 8 w 64"/>
              <a:gd name="T5" fmla="*/ 40 h 56"/>
              <a:gd name="T6" fmla="*/ 0 w 64"/>
              <a:gd name="T7" fmla="*/ 48 h 56"/>
              <a:gd name="T8" fmla="*/ 16 w 64"/>
              <a:gd name="T9" fmla="*/ 48 h 56"/>
              <a:gd name="T10" fmla="*/ 16 w 64"/>
              <a:gd name="T11" fmla="*/ 56 h 56"/>
              <a:gd name="T12" fmla="*/ 64 w 64"/>
              <a:gd name="T13" fmla="*/ 16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64" y="16"/>
                </a:moveTo>
                <a:lnTo>
                  <a:pt x="56" y="0"/>
                </a:lnTo>
                <a:lnTo>
                  <a:pt x="8" y="40"/>
                </a:lnTo>
                <a:lnTo>
                  <a:pt x="0" y="48"/>
                </a:lnTo>
                <a:lnTo>
                  <a:pt x="16" y="48"/>
                </a:lnTo>
                <a:lnTo>
                  <a:pt x="16" y="56"/>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2" name="Rectangle 132">
            <a:extLst>
              <a:ext uri="{FF2B5EF4-FFF2-40B4-BE49-F238E27FC236}">
                <a16:creationId xmlns:a16="http://schemas.microsoft.com/office/drawing/2014/main" id="{76E0F723-ACF6-45FD-A30E-1DB4179ADDE1}"/>
              </a:ext>
            </a:extLst>
          </p:cNvPr>
          <p:cNvSpPr>
            <a:spLocks noChangeArrowheads="1"/>
          </p:cNvSpPr>
          <p:nvPr/>
        </p:nvSpPr>
        <p:spPr bwMode="auto">
          <a:xfrm>
            <a:off x="3821113" y="4371975"/>
            <a:ext cx="25400" cy="127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33" name="Freeform 133">
            <a:extLst>
              <a:ext uri="{FF2B5EF4-FFF2-40B4-BE49-F238E27FC236}">
                <a16:creationId xmlns:a16="http://schemas.microsoft.com/office/drawing/2014/main" id="{8E8B340A-9099-41EE-960E-882C9C52DAFF}"/>
              </a:ext>
            </a:extLst>
          </p:cNvPr>
          <p:cNvSpPr>
            <a:spLocks/>
          </p:cNvSpPr>
          <p:nvPr/>
        </p:nvSpPr>
        <p:spPr bwMode="auto">
          <a:xfrm>
            <a:off x="3706813" y="4435475"/>
            <a:ext cx="88900" cy="101600"/>
          </a:xfrm>
          <a:custGeom>
            <a:avLst/>
            <a:gdLst>
              <a:gd name="T0" fmla="*/ 56 w 56"/>
              <a:gd name="T1" fmla="*/ 8 h 64"/>
              <a:gd name="T2" fmla="*/ 40 w 56"/>
              <a:gd name="T3" fmla="*/ 0 h 64"/>
              <a:gd name="T4" fmla="*/ 0 w 56"/>
              <a:gd name="T5" fmla="*/ 56 h 64"/>
              <a:gd name="T6" fmla="*/ 16 w 56"/>
              <a:gd name="T7" fmla="*/ 64 h 64"/>
              <a:gd name="T8" fmla="*/ 56 w 56"/>
              <a:gd name="T9" fmla="*/ 8 h 64"/>
            </a:gdLst>
            <a:ahLst/>
            <a:cxnLst>
              <a:cxn ang="0">
                <a:pos x="T0" y="T1"/>
              </a:cxn>
              <a:cxn ang="0">
                <a:pos x="T2" y="T3"/>
              </a:cxn>
              <a:cxn ang="0">
                <a:pos x="T4" y="T5"/>
              </a:cxn>
              <a:cxn ang="0">
                <a:pos x="T6" y="T7"/>
              </a:cxn>
              <a:cxn ang="0">
                <a:pos x="T8" y="T9"/>
              </a:cxn>
            </a:cxnLst>
            <a:rect l="0" t="0" r="r" b="b"/>
            <a:pathLst>
              <a:path w="56" h="64">
                <a:moveTo>
                  <a:pt x="56" y="8"/>
                </a:moveTo>
                <a:lnTo>
                  <a:pt x="40" y="0"/>
                </a:lnTo>
                <a:lnTo>
                  <a:pt x="0" y="56"/>
                </a:lnTo>
                <a:lnTo>
                  <a:pt x="16" y="64"/>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4" name="Freeform 134">
            <a:extLst>
              <a:ext uri="{FF2B5EF4-FFF2-40B4-BE49-F238E27FC236}">
                <a16:creationId xmlns:a16="http://schemas.microsoft.com/office/drawing/2014/main" id="{1B26FCAC-CCCA-4448-BF60-DFBDEC2FA91F}"/>
              </a:ext>
            </a:extLst>
          </p:cNvPr>
          <p:cNvSpPr>
            <a:spLocks/>
          </p:cNvSpPr>
          <p:nvPr/>
        </p:nvSpPr>
        <p:spPr bwMode="auto">
          <a:xfrm>
            <a:off x="3605213" y="4575175"/>
            <a:ext cx="88900" cy="101600"/>
          </a:xfrm>
          <a:custGeom>
            <a:avLst/>
            <a:gdLst>
              <a:gd name="T0" fmla="*/ 56 w 56"/>
              <a:gd name="T1" fmla="*/ 8 h 64"/>
              <a:gd name="T2" fmla="*/ 40 w 56"/>
              <a:gd name="T3" fmla="*/ 0 h 64"/>
              <a:gd name="T4" fmla="*/ 0 w 56"/>
              <a:gd name="T5" fmla="*/ 56 h 64"/>
              <a:gd name="T6" fmla="*/ 16 w 56"/>
              <a:gd name="T7" fmla="*/ 64 h 64"/>
              <a:gd name="T8" fmla="*/ 56 w 56"/>
              <a:gd name="T9" fmla="*/ 8 h 64"/>
            </a:gdLst>
            <a:ahLst/>
            <a:cxnLst>
              <a:cxn ang="0">
                <a:pos x="T0" y="T1"/>
              </a:cxn>
              <a:cxn ang="0">
                <a:pos x="T2" y="T3"/>
              </a:cxn>
              <a:cxn ang="0">
                <a:pos x="T4" y="T5"/>
              </a:cxn>
              <a:cxn ang="0">
                <a:pos x="T6" y="T7"/>
              </a:cxn>
              <a:cxn ang="0">
                <a:pos x="T8" y="T9"/>
              </a:cxn>
            </a:cxnLst>
            <a:rect l="0" t="0" r="r" b="b"/>
            <a:pathLst>
              <a:path w="56" h="64">
                <a:moveTo>
                  <a:pt x="56" y="8"/>
                </a:moveTo>
                <a:lnTo>
                  <a:pt x="40" y="0"/>
                </a:lnTo>
                <a:lnTo>
                  <a:pt x="0" y="56"/>
                </a:lnTo>
                <a:lnTo>
                  <a:pt x="16" y="64"/>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5" name="Freeform 135">
            <a:extLst>
              <a:ext uri="{FF2B5EF4-FFF2-40B4-BE49-F238E27FC236}">
                <a16:creationId xmlns:a16="http://schemas.microsoft.com/office/drawing/2014/main" id="{3146C45E-6FE5-44F3-9C97-6489C5CAE31B}"/>
              </a:ext>
            </a:extLst>
          </p:cNvPr>
          <p:cNvSpPr>
            <a:spLocks/>
          </p:cNvSpPr>
          <p:nvPr/>
        </p:nvSpPr>
        <p:spPr bwMode="auto">
          <a:xfrm>
            <a:off x="3529013" y="4714875"/>
            <a:ext cx="50800" cy="50800"/>
          </a:xfrm>
          <a:custGeom>
            <a:avLst/>
            <a:gdLst>
              <a:gd name="T0" fmla="*/ 32 w 32"/>
              <a:gd name="T1" fmla="*/ 8 h 32"/>
              <a:gd name="T2" fmla="*/ 16 w 32"/>
              <a:gd name="T3" fmla="*/ 0 h 32"/>
              <a:gd name="T4" fmla="*/ 0 w 32"/>
              <a:gd name="T5" fmla="*/ 24 h 32"/>
              <a:gd name="T6" fmla="*/ 16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16" y="0"/>
                </a:lnTo>
                <a:lnTo>
                  <a:pt x="0" y="24"/>
                </a:lnTo>
                <a:lnTo>
                  <a:pt x="16" y="32"/>
                </a:lnTo>
                <a:lnTo>
                  <a:pt x="32"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6" name="Rectangle 136">
            <a:extLst>
              <a:ext uri="{FF2B5EF4-FFF2-40B4-BE49-F238E27FC236}">
                <a16:creationId xmlns:a16="http://schemas.microsoft.com/office/drawing/2014/main" id="{ACDDB778-B907-4A2E-82CA-59E22591E851}"/>
              </a:ext>
            </a:extLst>
          </p:cNvPr>
          <p:cNvSpPr>
            <a:spLocks noChangeArrowheads="1"/>
          </p:cNvSpPr>
          <p:nvPr/>
        </p:nvSpPr>
        <p:spPr bwMode="auto">
          <a:xfrm>
            <a:off x="3516313" y="4752975"/>
            <a:ext cx="508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37" name="Freeform 137">
            <a:extLst>
              <a:ext uri="{FF2B5EF4-FFF2-40B4-BE49-F238E27FC236}">
                <a16:creationId xmlns:a16="http://schemas.microsoft.com/office/drawing/2014/main" id="{0269354F-D4E8-4962-B337-4240F33B5010}"/>
              </a:ext>
            </a:extLst>
          </p:cNvPr>
          <p:cNvSpPr>
            <a:spLocks/>
          </p:cNvSpPr>
          <p:nvPr/>
        </p:nvSpPr>
        <p:spPr bwMode="auto">
          <a:xfrm>
            <a:off x="3503613" y="2884488"/>
            <a:ext cx="558800" cy="1868487"/>
          </a:xfrm>
          <a:custGeom>
            <a:avLst/>
            <a:gdLst>
              <a:gd name="T0" fmla="*/ 8 w 352"/>
              <a:gd name="T1" fmla="*/ 1177 h 1177"/>
              <a:gd name="T2" fmla="*/ 0 w 352"/>
              <a:gd name="T3" fmla="*/ 985 h 1177"/>
              <a:gd name="T4" fmla="*/ 0 w 352"/>
              <a:gd name="T5" fmla="*/ 985 h 1177"/>
              <a:gd name="T6" fmla="*/ 0 w 352"/>
              <a:gd name="T7" fmla="*/ 985 h 1177"/>
              <a:gd name="T8" fmla="*/ 24 w 352"/>
              <a:gd name="T9" fmla="*/ 785 h 1177"/>
              <a:gd name="T10" fmla="*/ 24 w 352"/>
              <a:gd name="T11" fmla="*/ 785 h 1177"/>
              <a:gd name="T12" fmla="*/ 24 w 352"/>
              <a:gd name="T13" fmla="*/ 785 h 1177"/>
              <a:gd name="T14" fmla="*/ 64 w 352"/>
              <a:gd name="T15" fmla="*/ 577 h 1177"/>
              <a:gd name="T16" fmla="*/ 64 w 352"/>
              <a:gd name="T17" fmla="*/ 577 h 1177"/>
              <a:gd name="T18" fmla="*/ 64 w 352"/>
              <a:gd name="T19" fmla="*/ 577 h 1177"/>
              <a:gd name="T20" fmla="*/ 136 w 352"/>
              <a:gd name="T21" fmla="*/ 376 h 1177"/>
              <a:gd name="T22" fmla="*/ 136 w 352"/>
              <a:gd name="T23" fmla="*/ 368 h 1177"/>
              <a:gd name="T24" fmla="*/ 136 w 352"/>
              <a:gd name="T25" fmla="*/ 368 h 1177"/>
              <a:gd name="T26" fmla="*/ 216 w 352"/>
              <a:gd name="T27" fmla="*/ 176 h 1177"/>
              <a:gd name="T28" fmla="*/ 224 w 352"/>
              <a:gd name="T29" fmla="*/ 176 h 1177"/>
              <a:gd name="T30" fmla="*/ 224 w 352"/>
              <a:gd name="T31" fmla="*/ 176 h 1177"/>
              <a:gd name="T32" fmla="*/ 328 w 352"/>
              <a:gd name="T33" fmla="*/ 0 h 1177"/>
              <a:gd name="T34" fmla="*/ 328 w 352"/>
              <a:gd name="T35" fmla="*/ 0 h 1177"/>
              <a:gd name="T36" fmla="*/ 352 w 352"/>
              <a:gd name="T37" fmla="*/ 16 h 1177"/>
              <a:gd name="T38" fmla="*/ 352 w 352"/>
              <a:gd name="T39" fmla="*/ 16 h 1177"/>
              <a:gd name="T40" fmla="*/ 248 w 352"/>
              <a:gd name="T41" fmla="*/ 192 h 1177"/>
              <a:gd name="T42" fmla="*/ 248 w 352"/>
              <a:gd name="T43" fmla="*/ 192 h 1177"/>
              <a:gd name="T44" fmla="*/ 248 w 352"/>
              <a:gd name="T45" fmla="*/ 192 h 1177"/>
              <a:gd name="T46" fmla="*/ 168 w 352"/>
              <a:gd name="T47" fmla="*/ 384 h 1177"/>
              <a:gd name="T48" fmla="*/ 168 w 352"/>
              <a:gd name="T49" fmla="*/ 384 h 1177"/>
              <a:gd name="T50" fmla="*/ 168 w 352"/>
              <a:gd name="T51" fmla="*/ 384 h 1177"/>
              <a:gd name="T52" fmla="*/ 96 w 352"/>
              <a:gd name="T53" fmla="*/ 585 h 1177"/>
              <a:gd name="T54" fmla="*/ 96 w 352"/>
              <a:gd name="T55" fmla="*/ 585 h 1177"/>
              <a:gd name="T56" fmla="*/ 96 w 352"/>
              <a:gd name="T57" fmla="*/ 585 h 1177"/>
              <a:gd name="T58" fmla="*/ 56 w 352"/>
              <a:gd name="T59" fmla="*/ 793 h 1177"/>
              <a:gd name="T60" fmla="*/ 56 w 352"/>
              <a:gd name="T61" fmla="*/ 793 h 1177"/>
              <a:gd name="T62" fmla="*/ 56 w 352"/>
              <a:gd name="T63" fmla="*/ 785 h 1177"/>
              <a:gd name="T64" fmla="*/ 32 w 352"/>
              <a:gd name="T65" fmla="*/ 985 h 1177"/>
              <a:gd name="T66" fmla="*/ 32 w 352"/>
              <a:gd name="T67" fmla="*/ 985 h 1177"/>
              <a:gd name="T68" fmla="*/ 32 w 352"/>
              <a:gd name="T69" fmla="*/ 985 h 1177"/>
              <a:gd name="T70" fmla="*/ 40 w 352"/>
              <a:gd name="T71" fmla="*/ 1177 h 1177"/>
              <a:gd name="T72" fmla="*/ 8 w 352"/>
              <a:gd name="T73" fmla="*/ 1177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2" h="1177">
                <a:moveTo>
                  <a:pt x="8" y="1177"/>
                </a:moveTo>
                <a:lnTo>
                  <a:pt x="0" y="985"/>
                </a:lnTo>
                <a:lnTo>
                  <a:pt x="0" y="985"/>
                </a:lnTo>
                <a:lnTo>
                  <a:pt x="0" y="985"/>
                </a:lnTo>
                <a:lnTo>
                  <a:pt x="24" y="785"/>
                </a:lnTo>
                <a:lnTo>
                  <a:pt x="24" y="785"/>
                </a:lnTo>
                <a:lnTo>
                  <a:pt x="24" y="785"/>
                </a:lnTo>
                <a:lnTo>
                  <a:pt x="64" y="577"/>
                </a:lnTo>
                <a:lnTo>
                  <a:pt x="64" y="577"/>
                </a:lnTo>
                <a:lnTo>
                  <a:pt x="64" y="577"/>
                </a:lnTo>
                <a:lnTo>
                  <a:pt x="136" y="376"/>
                </a:lnTo>
                <a:lnTo>
                  <a:pt x="136" y="368"/>
                </a:lnTo>
                <a:lnTo>
                  <a:pt x="136" y="368"/>
                </a:lnTo>
                <a:lnTo>
                  <a:pt x="216" y="176"/>
                </a:lnTo>
                <a:lnTo>
                  <a:pt x="224" y="176"/>
                </a:lnTo>
                <a:lnTo>
                  <a:pt x="224" y="176"/>
                </a:lnTo>
                <a:lnTo>
                  <a:pt x="328" y="0"/>
                </a:lnTo>
                <a:lnTo>
                  <a:pt x="328" y="0"/>
                </a:lnTo>
                <a:lnTo>
                  <a:pt x="352" y="16"/>
                </a:lnTo>
                <a:lnTo>
                  <a:pt x="352" y="16"/>
                </a:lnTo>
                <a:lnTo>
                  <a:pt x="248" y="192"/>
                </a:lnTo>
                <a:lnTo>
                  <a:pt x="248" y="192"/>
                </a:lnTo>
                <a:lnTo>
                  <a:pt x="248" y="192"/>
                </a:lnTo>
                <a:lnTo>
                  <a:pt x="168" y="384"/>
                </a:lnTo>
                <a:lnTo>
                  <a:pt x="168" y="384"/>
                </a:lnTo>
                <a:lnTo>
                  <a:pt x="168" y="384"/>
                </a:lnTo>
                <a:lnTo>
                  <a:pt x="96" y="585"/>
                </a:lnTo>
                <a:lnTo>
                  <a:pt x="96" y="585"/>
                </a:lnTo>
                <a:lnTo>
                  <a:pt x="96" y="585"/>
                </a:lnTo>
                <a:lnTo>
                  <a:pt x="56" y="793"/>
                </a:lnTo>
                <a:lnTo>
                  <a:pt x="56" y="793"/>
                </a:lnTo>
                <a:lnTo>
                  <a:pt x="56" y="785"/>
                </a:lnTo>
                <a:lnTo>
                  <a:pt x="32" y="985"/>
                </a:lnTo>
                <a:lnTo>
                  <a:pt x="32" y="985"/>
                </a:lnTo>
                <a:lnTo>
                  <a:pt x="32" y="985"/>
                </a:lnTo>
                <a:lnTo>
                  <a:pt x="40" y="1177"/>
                </a:lnTo>
                <a:lnTo>
                  <a:pt x="8" y="1177"/>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8" name="Freeform 138">
            <a:extLst>
              <a:ext uri="{FF2B5EF4-FFF2-40B4-BE49-F238E27FC236}">
                <a16:creationId xmlns:a16="http://schemas.microsoft.com/office/drawing/2014/main" id="{82333E4C-DF46-45BE-9820-0FD1AE817D23}"/>
              </a:ext>
            </a:extLst>
          </p:cNvPr>
          <p:cNvSpPr>
            <a:spLocks/>
          </p:cNvSpPr>
          <p:nvPr/>
        </p:nvSpPr>
        <p:spPr bwMode="auto">
          <a:xfrm>
            <a:off x="4024313" y="2630488"/>
            <a:ext cx="215900" cy="279400"/>
          </a:xfrm>
          <a:custGeom>
            <a:avLst/>
            <a:gdLst>
              <a:gd name="T0" fmla="*/ 0 w 136"/>
              <a:gd name="T1" fmla="*/ 160 h 176"/>
              <a:gd name="T2" fmla="*/ 112 w 136"/>
              <a:gd name="T3" fmla="*/ 0 h 176"/>
              <a:gd name="T4" fmla="*/ 112 w 136"/>
              <a:gd name="T5" fmla="*/ 0 h 176"/>
              <a:gd name="T6" fmla="*/ 136 w 136"/>
              <a:gd name="T7" fmla="*/ 24 h 176"/>
              <a:gd name="T8" fmla="*/ 136 w 136"/>
              <a:gd name="T9" fmla="*/ 16 h 176"/>
              <a:gd name="T10" fmla="*/ 24 w 136"/>
              <a:gd name="T11" fmla="*/ 176 h 176"/>
              <a:gd name="T12" fmla="*/ 0 w 136"/>
              <a:gd name="T13" fmla="*/ 160 h 176"/>
            </a:gdLst>
            <a:ahLst/>
            <a:cxnLst>
              <a:cxn ang="0">
                <a:pos x="T0" y="T1"/>
              </a:cxn>
              <a:cxn ang="0">
                <a:pos x="T2" y="T3"/>
              </a:cxn>
              <a:cxn ang="0">
                <a:pos x="T4" y="T5"/>
              </a:cxn>
              <a:cxn ang="0">
                <a:pos x="T6" y="T7"/>
              </a:cxn>
              <a:cxn ang="0">
                <a:pos x="T8" y="T9"/>
              </a:cxn>
              <a:cxn ang="0">
                <a:pos x="T10" y="T11"/>
              </a:cxn>
              <a:cxn ang="0">
                <a:pos x="T12" y="T13"/>
              </a:cxn>
            </a:cxnLst>
            <a:rect l="0" t="0" r="r" b="b"/>
            <a:pathLst>
              <a:path w="136" h="176">
                <a:moveTo>
                  <a:pt x="0" y="160"/>
                </a:moveTo>
                <a:lnTo>
                  <a:pt x="112" y="0"/>
                </a:lnTo>
                <a:lnTo>
                  <a:pt x="112" y="0"/>
                </a:lnTo>
                <a:lnTo>
                  <a:pt x="136" y="24"/>
                </a:lnTo>
                <a:lnTo>
                  <a:pt x="136" y="16"/>
                </a:lnTo>
                <a:lnTo>
                  <a:pt x="24" y="176"/>
                </a:lnTo>
                <a:lnTo>
                  <a:pt x="0"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39" name="Freeform 139">
            <a:extLst>
              <a:ext uri="{FF2B5EF4-FFF2-40B4-BE49-F238E27FC236}">
                <a16:creationId xmlns:a16="http://schemas.microsoft.com/office/drawing/2014/main" id="{6ED88B55-A4B8-4AD1-AF56-948F2077A826}"/>
              </a:ext>
            </a:extLst>
          </p:cNvPr>
          <p:cNvSpPr>
            <a:spLocks/>
          </p:cNvSpPr>
          <p:nvPr/>
        </p:nvSpPr>
        <p:spPr bwMode="auto">
          <a:xfrm>
            <a:off x="4392613" y="2401888"/>
            <a:ext cx="50800" cy="50800"/>
          </a:xfrm>
          <a:custGeom>
            <a:avLst/>
            <a:gdLst>
              <a:gd name="T0" fmla="*/ 0 w 32"/>
              <a:gd name="T1" fmla="*/ 8 h 32"/>
              <a:gd name="T2" fmla="*/ 8 w 32"/>
              <a:gd name="T3" fmla="*/ 0 h 32"/>
              <a:gd name="T4" fmla="*/ 32 w 32"/>
              <a:gd name="T5" fmla="*/ 24 h 32"/>
              <a:gd name="T6" fmla="*/ 24 w 32"/>
              <a:gd name="T7" fmla="*/ 32 h 32"/>
              <a:gd name="T8" fmla="*/ 0 w 32"/>
              <a:gd name="T9" fmla="*/ 8 h 32"/>
            </a:gdLst>
            <a:ahLst/>
            <a:cxnLst>
              <a:cxn ang="0">
                <a:pos x="T0" y="T1"/>
              </a:cxn>
              <a:cxn ang="0">
                <a:pos x="T2" y="T3"/>
              </a:cxn>
              <a:cxn ang="0">
                <a:pos x="T4" y="T5"/>
              </a:cxn>
              <a:cxn ang="0">
                <a:pos x="T6" y="T7"/>
              </a:cxn>
              <a:cxn ang="0">
                <a:pos x="T8" y="T9"/>
              </a:cxn>
            </a:cxnLst>
            <a:rect l="0" t="0" r="r" b="b"/>
            <a:pathLst>
              <a:path w="32" h="32">
                <a:moveTo>
                  <a:pt x="0" y="8"/>
                </a:moveTo>
                <a:lnTo>
                  <a:pt x="8" y="0"/>
                </a:lnTo>
                <a:lnTo>
                  <a:pt x="32" y="24"/>
                </a:lnTo>
                <a:lnTo>
                  <a:pt x="24" y="32"/>
                </a:lnTo>
                <a:lnTo>
                  <a:pt x="0"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0" name="Freeform 140">
            <a:extLst>
              <a:ext uri="{FF2B5EF4-FFF2-40B4-BE49-F238E27FC236}">
                <a16:creationId xmlns:a16="http://schemas.microsoft.com/office/drawing/2014/main" id="{4728AC20-4BEF-4092-9741-C4908C5830D5}"/>
              </a:ext>
            </a:extLst>
          </p:cNvPr>
          <p:cNvSpPr>
            <a:spLocks/>
          </p:cNvSpPr>
          <p:nvPr/>
        </p:nvSpPr>
        <p:spPr bwMode="auto">
          <a:xfrm>
            <a:off x="4202113" y="2414588"/>
            <a:ext cx="228600" cy="254000"/>
          </a:xfrm>
          <a:custGeom>
            <a:avLst/>
            <a:gdLst>
              <a:gd name="T0" fmla="*/ 0 w 144"/>
              <a:gd name="T1" fmla="*/ 136 h 160"/>
              <a:gd name="T2" fmla="*/ 24 w 144"/>
              <a:gd name="T3" fmla="*/ 160 h 160"/>
              <a:gd name="T4" fmla="*/ 144 w 144"/>
              <a:gd name="T5" fmla="*/ 24 h 160"/>
              <a:gd name="T6" fmla="*/ 120 w 144"/>
              <a:gd name="T7" fmla="*/ 0 h 160"/>
              <a:gd name="T8" fmla="*/ 0 w 144"/>
              <a:gd name="T9" fmla="*/ 136 h 160"/>
            </a:gdLst>
            <a:ahLst/>
            <a:cxnLst>
              <a:cxn ang="0">
                <a:pos x="T0" y="T1"/>
              </a:cxn>
              <a:cxn ang="0">
                <a:pos x="T2" y="T3"/>
              </a:cxn>
              <a:cxn ang="0">
                <a:pos x="T4" y="T5"/>
              </a:cxn>
              <a:cxn ang="0">
                <a:pos x="T6" y="T7"/>
              </a:cxn>
              <a:cxn ang="0">
                <a:pos x="T8" y="T9"/>
              </a:cxn>
            </a:cxnLst>
            <a:rect l="0" t="0" r="r" b="b"/>
            <a:pathLst>
              <a:path w="144" h="160">
                <a:moveTo>
                  <a:pt x="0" y="136"/>
                </a:moveTo>
                <a:lnTo>
                  <a:pt x="24" y="160"/>
                </a:lnTo>
                <a:lnTo>
                  <a:pt x="144" y="24"/>
                </a:lnTo>
                <a:lnTo>
                  <a:pt x="120" y="0"/>
                </a:lnTo>
                <a:lnTo>
                  <a:pt x="0" y="13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1" name="Freeform 141">
            <a:extLst>
              <a:ext uri="{FF2B5EF4-FFF2-40B4-BE49-F238E27FC236}">
                <a16:creationId xmlns:a16="http://schemas.microsoft.com/office/drawing/2014/main" id="{CCEC9575-587E-4AD2-BFE5-D25CB1C182D7}"/>
              </a:ext>
            </a:extLst>
          </p:cNvPr>
          <p:cNvSpPr>
            <a:spLocks/>
          </p:cNvSpPr>
          <p:nvPr/>
        </p:nvSpPr>
        <p:spPr bwMode="auto">
          <a:xfrm>
            <a:off x="1179513" y="3698875"/>
            <a:ext cx="50800" cy="38100"/>
          </a:xfrm>
          <a:custGeom>
            <a:avLst/>
            <a:gdLst>
              <a:gd name="T0" fmla="*/ 0 w 32"/>
              <a:gd name="T1" fmla="*/ 0 h 24"/>
              <a:gd name="T2" fmla="*/ 0 w 32"/>
              <a:gd name="T3" fmla="*/ 16 h 24"/>
              <a:gd name="T4" fmla="*/ 32 w 32"/>
              <a:gd name="T5" fmla="*/ 24 h 24"/>
              <a:gd name="T6" fmla="*/ 32 w 32"/>
              <a:gd name="T7" fmla="*/ 8 h 24"/>
              <a:gd name="T8" fmla="*/ 0 w 32"/>
              <a:gd name="T9" fmla="*/ 0 h 24"/>
            </a:gdLst>
            <a:ahLst/>
            <a:cxnLst>
              <a:cxn ang="0">
                <a:pos x="T0" y="T1"/>
              </a:cxn>
              <a:cxn ang="0">
                <a:pos x="T2" y="T3"/>
              </a:cxn>
              <a:cxn ang="0">
                <a:pos x="T4" y="T5"/>
              </a:cxn>
              <a:cxn ang="0">
                <a:pos x="T6" y="T7"/>
              </a:cxn>
              <a:cxn ang="0">
                <a:pos x="T8" y="T9"/>
              </a:cxn>
            </a:cxnLst>
            <a:rect l="0" t="0" r="r" b="b"/>
            <a:pathLst>
              <a:path w="32" h="24">
                <a:moveTo>
                  <a:pt x="0" y="0"/>
                </a:moveTo>
                <a:lnTo>
                  <a:pt x="0" y="16"/>
                </a:lnTo>
                <a:lnTo>
                  <a:pt x="32" y="24"/>
                </a:lnTo>
                <a:lnTo>
                  <a:pt x="32"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2" name="Freeform 142">
            <a:extLst>
              <a:ext uri="{FF2B5EF4-FFF2-40B4-BE49-F238E27FC236}">
                <a16:creationId xmlns:a16="http://schemas.microsoft.com/office/drawing/2014/main" id="{6EFB2809-DB86-472B-92D1-DB152F47279D}"/>
              </a:ext>
            </a:extLst>
          </p:cNvPr>
          <p:cNvSpPr>
            <a:spLocks/>
          </p:cNvSpPr>
          <p:nvPr/>
        </p:nvSpPr>
        <p:spPr bwMode="auto">
          <a:xfrm>
            <a:off x="1306513" y="3711575"/>
            <a:ext cx="101600" cy="38100"/>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3" name="Freeform 143">
            <a:extLst>
              <a:ext uri="{FF2B5EF4-FFF2-40B4-BE49-F238E27FC236}">
                <a16:creationId xmlns:a16="http://schemas.microsoft.com/office/drawing/2014/main" id="{774E10B9-D4EA-4FD8-B641-6DF00176855A}"/>
              </a:ext>
            </a:extLst>
          </p:cNvPr>
          <p:cNvSpPr>
            <a:spLocks/>
          </p:cNvSpPr>
          <p:nvPr/>
        </p:nvSpPr>
        <p:spPr bwMode="auto">
          <a:xfrm>
            <a:off x="1484313" y="3724275"/>
            <a:ext cx="38100" cy="25400"/>
          </a:xfrm>
          <a:custGeom>
            <a:avLst/>
            <a:gdLst>
              <a:gd name="T0" fmla="*/ 0 w 24"/>
              <a:gd name="T1" fmla="*/ 0 h 16"/>
              <a:gd name="T2" fmla="*/ 0 w 24"/>
              <a:gd name="T3" fmla="*/ 16 h 16"/>
              <a:gd name="T4" fmla="*/ 24 w 24"/>
              <a:gd name="T5" fmla="*/ 16 h 16"/>
              <a:gd name="T6" fmla="*/ 24 w 24"/>
              <a:gd name="T7" fmla="*/ 16 h 16"/>
              <a:gd name="T8" fmla="*/ 24 w 24"/>
              <a:gd name="T9" fmla="*/ 0 h 16"/>
              <a:gd name="T10" fmla="*/ 24 w 24"/>
              <a:gd name="T11" fmla="*/ 0 h 16"/>
              <a:gd name="T12" fmla="*/ 0 w 2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4" h="16">
                <a:moveTo>
                  <a:pt x="0" y="0"/>
                </a:moveTo>
                <a:lnTo>
                  <a:pt x="0" y="16"/>
                </a:lnTo>
                <a:lnTo>
                  <a:pt x="24" y="16"/>
                </a:lnTo>
                <a:lnTo>
                  <a:pt x="24" y="16"/>
                </a:lnTo>
                <a:lnTo>
                  <a:pt x="24" y="0"/>
                </a:lnTo>
                <a:lnTo>
                  <a:pt x="24" y="0"/>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4" name="Freeform 144">
            <a:extLst>
              <a:ext uri="{FF2B5EF4-FFF2-40B4-BE49-F238E27FC236}">
                <a16:creationId xmlns:a16="http://schemas.microsoft.com/office/drawing/2014/main" id="{86B1A148-76AA-4602-B3CE-28BDE8E504B0}"/>
              </a:ext>
            </a:extLst>
          </p:cNvPr>
          <p:cNvSpPr>
            <a:spLocks/>
          </p:cNvSpPr>
          <p:nvPr/>
        </p:nvSpPr>
        <p:spPr bwMode="auto">
          <a:xfrm>
            <a:off x="1522413" y="3724275"/>
            <a:ext cx="63500" cy="38100"/>
          </a:xfrm>
          <a:custGeom>
            <a:avLst/>
            <a:gdLst>
              <a:gd name="T0" fmla="*/ 0 w 40"/>
              <a:gd name="T1" fmla="*/ 0 h 24"/>
              <a:gd name="T2" fmla="*/ 0 w 40"/>
              <a:gd name="T3" fmla="*/ 16 h 24"/>
              <a:gd name="T4" fmla="*/ 40 w 40"/>
              <a:gd name="T5" fmla="*/ 24 h 24"/>
              <a:gd name="T6" fmla="*/ 40 w 40"/>
              <a:gd name="T7" fmla="*/ 8 h 24"/>
              <a:gd name="T8" fmla="*/ 0 w 40"/>
              <a:gd name="T9" fmla="*/ 0 h 24"/>
            </a:gdLst>
            <a:ahLst/>
            <a:cxnLst>
              <a:cxn ang="0">
                <a:pos x="T0" y="T1"/>
              </a:cxn>
              <a:cxn ang="0">
                <a:pos x="T2" y="T3"/>
              </a:cxn>
              <a:cxn ang="0">
                <a:pos x="T4" y="T5"/>
              </a:cxn>
              <a:cxn ang="0">
                <a:pos x="T6" y="T7"/>
              </a:cxn>
              <a:cxn ang="0">
                <a:pos x="T8" y="T9"/>
              </a:cxn>
            </a:cxnLst>
            <a:rect l="0" t="0" r="r" b="b"/>
            <a:pathLst>
              <a:path w="40" h="24">
                <a:moveTo>
                  <a:pt x="0" y="0"/>
                </a:moveTo>
                <a:lnTo>
                  <a:pt x="0" y="16"/>
                </a:lnTo>
                <a:lnTo>
                  <a:pt x="40" y="24"/>
                </a:lnTo>
                <a:lnTo>
                  <a:pt x="40"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5" name="Freeform 145">
            <a:extLst>
              <a:ext uri="{FF2B5EF4-FFF2-40B4-BE49-F238E27FC236}">
                <a16:creationId xmlns:a16="http://schemas.microsoft.com/office/drawing/2014/main" id="{0EBA8A8D-8565-4366-9648-7668D146DBA9}"/>
              </a:ext>
            </a:extLst>
          </p:cNvPr>
          <p:cNvSpPr>
            <a:spLocks/>
          </p:cNvSpPr>
          <p:nvPr/>
        </p:nvSpPr>
        <p:spPr bwMode="auto">
          <a:xfrm>
            <a:off x="1649413" y="3749675"/>
            <a:ext cx="101600" cy="38100"/>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6" name="Freeform 146">
            <a:extLst>
              <a:ext uri="{FF2B5EF4-FFF2-40B4-BE49-F238E27FC236}">
                <a16:creationId xmlns:a16="http://schemas.microsoft.com/office/drawing/2014/main" id="{43DBC2FA-631E-45A3-ABCC-425130CF5CDA}"/>
              </a:ext>
            </a:extLst>
          </p:cNvPr>
          <p:cNvSpPr>
            <a:spLocks/>
          </p:cNvSpPr>
          <p:nvPr/>
        </p:nvSpPr>
        <p:spPr bwMode="auto">
          <a:xfrm>
            <a:off x="1827213" y="3775075"/>
            <a:ext cx="50800" cy="38100"/>
          </a:xfrm>
          <a:custGeom>
            <a:avLst/>
            <a:gdLst>
              <a:gd name="T0" fmla="*/ 8 w 32"/>
              <a:gd name="T1" fmla="*/ 0 h 24"/>
              <a:gd name="T2" fmla="*/ 0 w 32"/>
              <a:gd name="T3" fmla="*/ 16 h 24"/>
              <a:gd name="T4" fmla="*/ 24 w 32"/>
              <a:gd name="T5" fmla="*/ 24 h 24"/>
              <a:gd name="T6" fmla="*/ 24 w 32"/>
              <a:gd name="T7" fmla="*/ 24 h 24"/>
              <a:gd name="T8" fmla="*/ 24 w 32"/>
              <a:gd name="T9" fmla="*/ 8 h 24"/>
              <a:gd name="T10" fmla="*/ 32 w 32"/>
              <a:gd name="T11" fmla="*/ 8 h 24"/>
              <a:gd name="T12" fmla="*/ 8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8" y="0"/>
                </a:moveTo>
                <a:lnTo>
                  <a:pt x="0" y="16"/>
                </a:lnTo>
                <a:lnTo>
                  <a:pt x="24" y="24"/>
                </a:lnTo>
                <a:lnTo>
                  <a:pt x="24" y="24"/>
                </a:lnTo>
                <a:lnTo>
                  <a:pt x="24" y="8"/>
                </a:lnTo>
                <a:lnTo>
                  <a:pt x="32" y="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7" name="Freeform 147">
            <a:extLst>
              <a:ext uri="{FF2B5EF4-FFF2-40B4-BE49-F238E27FC236}">
                <a16:creationId xmlns:a16="http://schemas.microsoft.com/office/drawing/2014/main" id="{B9D4FE8F-53B8-4F21-A3A3-58BCA21FE34C}"/>
              </a:ext>
            </a:extLst>
          </p:cNvPr>
          <p:cNvSpPr>
            <a:spLocks/>
          </p:cNvSpPr>
          <p:nvPr/>
        </p:nvSpPr>
        <p:spPr bwMode="auto">
          <a:xfrm>
            <a:off x="1865313" y="3787775"/>
            <a:ext cx="63500" cy="38100"/>
          </a:xfrm>
          <a:custGeom>
            <a:avLst/>
            <a:gdLst>
              <a:gd name="T0" fmla="*/ 0 w 40"/>
              <a:gd name="T1" fmla="*/ 0 h 24"/>
              <a:gd name="T2" fmla="*/ 0 w 40"/>
              <a:gd name="T3" fmla="*/ 16 h 24"/>
              <a:gd name="T4" fmla="*/ 40 w 40"/>
              <a:gd name="T5" fmla="*/ 24 h 24"/>
              <a:gd name="T6" fmla="*/ 40 w 40"/>
              <a:gd name="T7" fmla="*/ 8 h 24"/>
              <a:gd name="T8" fmla="*/ 0 w 40"/>
              <a:gd name="T9" fmla="*/ 0 h 24"/>
            </a:gdLst>
            <a:ahLst/>
            <a:cxnLst>
              <a:cxn ang="0">
                <a:pos x="T0" y="T1"/>
              </a:cxn>
              <a:cxn ang="0">
                <a:pos x="T2" y="T3"/>
              </a:cxn>
              <a:cxn ang="0">
                <a:pos x="T4" y="T5"/>
              </a:cxn>
              <a:cxn ang="0">
                <a:pos x="T6" y="T7"/>
              </a:cxn>
              <a:cxn ang="0">
                <a:pos x="T8" y="T9"/>
              </a:cxn>
            </a:cxnLst>
            <a:rect l="0" t="0" r="r" b="b"/>
            <a:pathLst>
              <a:path w="40" h="24">
                <a:moveTo>
                  <a:pt x="0" y="0"/>
                </a:moveTo>
                <a:lnTo>
                  <a:pt x="0" y="16"/>
                </a:lnTo>
                <a:lnTo>
                  <a:pt x="40" y="24"/>
                </a:lnTo>
                <a:lnTo>
                  <a:pt x="40"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8" name="Freeform 148">
            <a:extLst>
              <a:ext uri="{FF2B5EF4-FFF2-40B4-BE49-F238E27FC236}">
                <a16:creationId xmlns:a16="http://schemas.microsoft.com/office/drawing/2014/main" id="{50B6D67D-EAEE-48AE-949D-537C37440BF6}"/>
              </a:ext>
            </a:extLst>
          </p:cNvPr>
          <p:cNvSpPr>
            <a:spLocks/>
          </p:cNvSpPr>
          <p:nvPr/>
        </p:nvSpPr>
        <p:spPr bwMode="auto">
          <a:xfrm>
            <a:off x="2005013" y="3813175"/>
            <a:ext cx="101600" cy="50800"/>
          </a:xfrm>
          <a:custGeom>
            <a:avLst/>
            <a:gdLst>
              <a:gd name="T0" fmla="*/ 0 w 64"/>
              <a:gd name="T1" fmla="*/ 0 h 32"/>
              <a:gd name="T2" fmla="*/ 0 w 64"/>
              <a:gd name="T3" fmla="*/ 16 h 32"/>
              <a:gd name="T4" fmla="*/ 64 w 64"/>
              <a:gd name="T5" fmla="*/ 32 h 32"/>
              <a:gd name="T6" fmla="*/ 64 w 64"/>
              <a:gd name="T7" fmla="*/ 16 h 32"/>
              <a:gd name="T8" fmla="*/ 0 w 64"/>
              <a:gd name="T9" fmla="*/ 0 h 32"/>
            </a:gdLst>
            <a:ahLst/>
            <a:cxnLst>
              <a:cxn ang="0">
                <a:pos x="T0" y="T1"/>
              </a:cxn>
              <a:cxn ang="0">
                <a:pos x="T2" y="T3"/>
              </a:cxn>
              <a:cxn ang="0">
                <a:pos x="T4" y="T5"/>
              </a:cxn>
              <a:cxn ang="0">
                <a:pos x="T6" y="T7"/>
              </a:cxn>
              <a:cxn ang="0">
                <a:pos x="T8" y="T9"/>
              </a:cxn>
            </a:cxnLst>
            <a:rect l="0" t="0" r="r" b="b"/>
            <a:pathLst>
              <a:path w="64" h="32">
                <a:moveTo>
                  <a:pt x="0" y="0"/>
                </a:moveTo>
                <a:lnTo>
                  <a:pt x="0" y="16"/>
                </a:lnTo>
                <a:lnTo>
                  <a:pt x="64" y="32"/>
                </a:lnTo>
                <a:lnTo>
                  <a:pt x="64" y="16"/>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49" name="Freeform 149">
            <a:extLst>
              <a:ext uri="{FF2B5EF4-FFF2-40B4-BE49-F238E27FC236}">
                <a16:creationId xmlns:a16="http://schemas.microsoft.com/office/drawing/2014/main" id="{6DC8E8F8-5E82-46FF-9E66-354F43016229}"/>
              </a:ext>
            </a:extLst>
          </p:cNvPr>
          <p:cNvSpPr>
            <a:spLocks/>
          </p:cNvSpPr>
          <p:nvPr/>
        </p:nvSpPr>
        <p:spPr bwMode="auto">
          <a:xfrm>
            <a:off x="2170113" y="3863975"/>
            <a:ext cx="38100" cy="25400"/>
          </a:xfrm>
          <a:custGeom>
            <a:avLst/>
            <a:gdLst>
              <a:gd name="T0" fmla="*/ 0 w 24"/>
              <a:gd name="T1" fmla="*/ 0 h 16"/>
              <a:gd name="T2" fmla="*/ 0 w 24"/>
              <a:gd name="T3" fmla="*/ 16 h 16"/>
              <a:gd name="T4" fmla="*/ 16 w 24"/>
              <a:gd name="T5" fmla="*/ 16 h 16"/>
              <a:gd name="T6" fmla="*/ 16 w 24"/>
              <a:gd name="T7" fmla="*/ 16 h 16"/>
              <a:gd name="T8" fmla="*/ 24 w 24"/>
              <a:gd name="T9" fmla="*/ 0 h 16"/>
              <a:gd name="T10" fmla="*/ 16 w 24"/>
              <a:gd name="T11" fmla="*/ 0 h 16"/>
              <a:gd name="T12" fmla="*/ 0 w 2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4" h="16">
                <a:moveTo>
                  <a:pt x="0" y="0"/>
                </a:moveTo>
                <a:lnTo>
                  <a:pt x="0" y="16"/>
                </a:lnTo>
                <a:lnTo>
                  <a:pt x="16" y="16"/>
                </a:lnTo>
                <a:lnTo>
                  <a:pt x="16" y="16"/>
                </a:lnTo>
                <a:lnTo>
                  <a:pt x="24" y="0"/>
                </a:lnTo>
                <a:lnTo>
                  <a:pt x="16" y="0"/>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0" name="Freeform 150">
            <a:extLst>
              <a:ext uri="{FF2B5EF4-FFF2-40B4-BE49-F238E27FC236}">
                <a16:creationId xmlns:a16="http://schemas.microsoft.com/office/drawing/2014/main" id="{0455C58B-D00E-4A25-AB15-16466D8E91A3}"/>
              </a:ext>
            </a:extLst>
          </p:cNvPr>
          <p:cNvSpPr>
            <a:spLocks/>
          </p:cNvSpPr>
          <p:nvPr/>
        </p:nvSpPr>
        <p:spPr bwMode="auto">
          <a:xfrm>
            <a:off x="2195513" y="3863975"/>
            <a:ext cx="88900" cy="50800"/>
          </a:xfrm>
          <a:custGeom>
            <a:avLst/>
            <a:gdLst>
              <a:gd name="T0" fmla="*/ 8 w 56"/>
              <a:gd name="T1" fmla="*/ 0 h 32"/>
              <a:gd name="T2" fmla="*/ 0 w 56"/>
              <a:gd name="T3" fmla="*/ 16 h 32"/>
              <a:gd name="T4" fmla="*/ 48 w 56"/>
              <a:gd name="T5" fmla="*/ 32 h 32"/>
              <a:gd name="T6" fmla="*/ 56 w 56"/>
              <a:gd name="T7" fmla="*/ 16 h 32"/>
              <a:gd name="T8" fmla="*/ 8 w 56"/>
              <a:gd name="T9" fmla="*/ 0 h 32"/>
            </a:gdLst>
            <a:ahLst/>
            <a:cxnLst>
              <a:cxn ang="0">
                <a:pos x="T0" y="T1"/>
              </a:cxn>
              <a:cxn ang="0">
                <a:pos x="T2" y="T3"/>
              </a:cxn>
              <a:cxn ang="0">
                <a:pos x="T4" y="T5"/>
              </a:cxn>
              <a:cxn ang="0">
                <a:pos x="T6" y="T7"/>
              </a:cxn>
              <a:cxn ang="0">
                <a:pos x="T8" y="T9"/>
              </a:cxn>
            </a:cxnLst>
            <a:rect l="0" t="0" r="r" b="b"/>
            <a:pathLst>
              <a:path w="56" h="32">
                <a:moveTo>
                  <a:pt x="8" y="0"/>
                </a:moveTo>
                <a:lnTo>
                  <a:pt x="0" y="16"/>
                </a:lnTo>
                <a:lnTo>
                  <a:pt x="48" y="32"/>
                </a:lnTo>
                <a:lnTo>
                  <a:pt x="56"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1" name="Freeform 151">
            <a:extLst>
              <a:ext uri="{FF2B5EF4-FFF2-40B4-BE49-F238E27FC236}">
                <a16:creationId xmlns:a16="http://schemas.microsoft.com/office/drawing/2014/main" id="{DADD0FB0-F9C5-4B34-AEB8-AD7E318559B7}"/>
              </a:ext>
            </a:extLst>
          </p:cNvPr>
          <p:cNvSpPr>
            <a:spLocks/>
          </p:cNvSpPr>
          <p:nvPr/>
        </p:nvSpPr>
        <p:spPr bwMode="auto">
          <a:xfrm>
            <a:off x="2347913" y="3914775"/>
            <a:ext cx="101600" cy="63500"/>
          </a:xfrm>
          <a:custGeom>
            <a:avLst/>
            <a:gdLst>
              <a:gd name="T0" fmla="*/ 8 w 64"/>
              <a:gd name="T1" fmla="*/ 0 h 40"/>
              <a:gd name="T2" fmla="*/ 0 w 64"/>
              <a:gd name="T3" fmla="*/ 16 h 40"/>
              <a:gd name="T4" fmla="*/ 56 w 64"/>
              <a:gd name="T5" fmla="*/ 40 h 40"/>
              <a:gd name="T6" fmla="*/ 64 w 64"/>
              <a:gd name="T7" fmla="*/ 24 h 40"/>
              <a:gd name="T8" fmla="*/ 8 w 64"/>
              <a:gd name="T9" fmla="*/ 0 h 40"/>
            </a:gdLst>
            <a:ahLst/>
            <a:cxnLst>
              <a:cxn ang="0">
                <a:pos x="T0" y="T1"/>
              </a:cxn>
              <a:cxn ang="0">
                <a:pos x="T2" y="T3"/>
              </a:cxn>
              <a:cxn ang="0">
                <a:pos x="T4" y="T5"/>
              </a:cxn>
              <a:cxn ang="0">
                <a:pos x="T6" y="T7"/>
              </a:cxn>
              <a:cxn ang="0">
                <a:pos x="T8" y="T9"/>
              </a:cxn>
            </a:cxnLst>
            <a:rect l="0" t="0" r="r" b="b"/>
            <a:pathLst>
              <a:path w="64" h="40">
                <a:moveTo>
                  <a:pt x="8" y="0"/>
                </a:moveTo>
                <a:lnTo>
                  <a:pt x="0" y="16"/>
                </a:lnTo>
                <a:lnTo>
                  <a:pt x="56" y="40"/>
                </a:lnTo>
                <a:lnTo>
                  <a:pt x="64" y="24"/>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2" name="Freeform 152">
            <a:extLst>
              <a:ext uri="{FF2B5EF4-FFF2-40B4-BE49-F238E27FC236}">
                <a16:creationId xmlns:a16="http://schemas.microsoft.com/office/drawing/2014/main" id="{5BE5D6CD-305D-4120-A109-2F613A236328}"/>
              </a:ext>
            </a:extLst>
          </p:cNvPr>
          <p:cNvSpPr>
            <a:spLocks/>
          </p:cNvSpPr>
          <p:nvPr/>
        </p:nvSpPr>
        <p:spPr bwMode="auto">
          <a:xfrm>
            <a:off x="2513013" y="3978275"/>
            <a:ext cx="101600" cy="76200"/>
          </a:xfrm>
          <a:custGeom>
            <a:avLst/>
            <a:gdLst>
              <a:gd name="T0" fmla="*/ 8 w 64"/>
              <a:gd name="T1" fmla="*/ 0 h 48"/>
              <a:gd name="T2" fmla="*/ 0 w 64"/>
              <a:gd name="T3" fmla="*/ 16 h 48"/>
              <a:gd name="T4" fmla="*/ 56 w 64"/>
              <a:gd name="T5" fmla="*/ 48 h 48"/>
              <a:gd name="T6" fmla="*/ 64 w 64"/>
              <a:gd name="T7" fmla="*/ 32 h 48"/>
              <a:gd name="T8" fmla="*/ 8 w 64"/>
              <a:gd name="T9" fmla="*/ 0 h 48"/>
            </a:gdLst>
            <a:ahLst/>
            <a:cxnLst>
              <a:cxn ang="0">
                <a:pos x="T0" y="T1"/>
              </a:cxn>
              <a:cxn ang="0">
                <a:pos x="T2" y="T3"/>
              </a:cxn>
              <a:cxn ang="0">
                <a:pos x="T4" y="T5"/>
              </a:cxn>
              <a:cxn ang="0">
                <a:pos x="T6" y="T7"/>
              </a:cxn>
              <a:cxn ang="0">
                <a:pos x="T8" y="T9"/>
              </a:cxn>
            </a:cxnLst>
            <a:rect l="0" t="0" r="r" b="b"/>
            <a:pathLst>
              <a:path w="64" h="48">
                <a:moveTo>
                  <a:pt x="8" y="0"/>
                </a:moveTo>
                <a:lnTo>
                  <a:pt x="0" y="16"/>
                </a:lnTo>
                <a:lnTo>
                  <a:pt x="56" y="48"/>
                </a:lnTo>
                <a:lnTo>
                  <a:pt x="64" y="32"/>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3" name="Freeform 153">
            <a:extLst>
              <a:ext uri="{FF2B5EF4-FFF2-40B4-BE49-F238E27FC236}">
                <a16:creationId xmlns:a16="http://schemas.microsoft.com/office/drawing/2014/main" id="{77037D56-4329-41B9-9D7F-F92694B716FD}"/>
              </a:ext>
            </a:extLst>
          </p:cNvPr>
          <p:cNvSpPr>
            <a:spLocks/>
          </p:cNvSpPr>
          <p:nvPr/>
        </p:nvSpPr>
        <p:spPr bwMode="auto">
          <a:xfrm>
            <a:off x="2665413" y="4067175"/>
            <a:ext cx="101600" cy="63500"/>
          </a:xfrm>
          <a:custGeom>
            <a:avLst/>
            <a:gdLst>
              <a:gd name="T0" fmla="*/ 8 w 64"/>
              <a:gd name="T1" fmla="*/ 0 h 40"/>
              <a:gd name="T2" fmla="*/ 0 w 64"/>
              <a:gd name="T3" fmla="*/ 16 h 40"/>
              <a:gd name="T4" fmla="*/ 56 w 64"/>
              <a:gd name="T5" fmla="*/ 40 h 40"/>
              <a:gd name="T6" fmla="*/ 64 w 64"/>
              <a:gd name="T7" fmla="*/ 24 h 40"/>
              <a:gd name="T8" fmla="*/ 8 w 64"/>
              <a:gd name="T9" fmla="*/ 0 h 40"/>
            </a:gdLst>
            <a:ahLst/>
            <a:cxnLst>
              <a:cxn ang="0">
                <a:pos x="T0" y="T1"/>
              </a:cxn>
              <a:cxn ang="0">
                <a:pos x="T2" y="T3"/>
              </a:cxn>
              <a:cxn ang="0">
                <a:pos x="T4" y="T5"/>
              </a:cxn>
              <a:cxn ang="0">
                <a:pos x="T6" y="T7"/>
              </a:cxn>
              <a:cxn ang="0">
                <a:pos x="T8" y="T9"/>
              </a:cxn>
            </a:cxnLst>
            <a:rect l="0" t="0" r="r" b="b"/>
            <a:pathLst>
              <a:path w="64" h="40">
                <a:moveTo>
                  <a:pt x="8" y="0"/>
                </a:moveTo>
                <a:lnTo>
                  <a:pt x="0" y="16"/>
                </a:lnTo>
                <a:lnTo>
                  <a:pt x="56" y="40"/>
                </a:lnTo>
                <a:lnTo>
                  <a:pt x="64" y="24"/>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4" name="Freeform 154">
            <a:extLst>
              <a:ext uri="{FF2B5EF4-FFF2-40B4-BE49-F238E27FC236}">
                <a16:creationId xmlns:a16="http://schemas.microsoft.com/office/drawing/2014/main" id="{08B91597-B6C2-4A90-B8E2-528028D78080}"/>
              </a:ext>
            </a:extLst>
          </p:cNvPr>
          <p:cNvSpPr>
            <a:spLocks/>
          </p:cNvSpPr>
          <p:nvPr/>
        </p:nvSpPr>
        <p:spPr bwMode="auto">
          <a:xfrm>
            <a:off x="2830513" y="4143375"/>
            <a:ext cx="88900" cy="76200"/>
          </a:xfrm>
          <a:custGeom>
            <a:avLst/>
            <a:gdLst>
              <a:gd name="T0" fmla="*/ 8 w 56"/>
              <a:gd name="T1" fmla="*/ 0 h 48"/>
              <a:gd name="T2" fmla="*/ 0 w 56"/>
              <a:gd name="T3" fmla="*/ 16 h 48"/>
              <a:gd name="T4" fmla="*/ 48 w 56"/>
              <a:gd name="T5" fmla="*/ 48 h 48"/>
              <a:gd name="T6" fmla="*/ 56 w 56"/>
              <a:gd name="T7" fmla="*/ 32 h 48"/>
              <a:gd name="T8" fmla="*/ 8 w 56"/>
              <a:gd name="T9" fmla="*/ 0 h 48"/>
            </a:gdLst>
            <a:ahLst/>
            <a:cxnLst>
              <a:cxn ang="0">
                <a:pos x="T0" y="T1"/>
              </a:cxn>
              <a:cxn ang="0">
                <a:pos x="T2" y="T3"/>
              </a:cxn>
              <a:cxn ang="0">
                <a:pos x="T4" y="T5"/>
              </a:cxn>
              <a:cxn ang="0">
                <a:pos x="T6" y="T7"/>
              </a:cxn>
              <a:cxn ang="0">
                <a:pos x="T8" y="T9"/>
              </a:cxn>
            </a:cxnLst>
            <a:rect l="0" t="0" r="r" b="b"/>
            <a:pathLst>
              <a:path w="56" h="48">
                <a:moveTo>
                  <a:pt x="8" y="0"/>
                </a:moveTo>
                <a:lnTo>
                  <a:pt x="0" y="16"/>
                </a:lnTo>
                <a:lnTo>
                  <a:pt x="48" y="48"/>
                </a:lnTo>
                <a:lnTo>
                  <a:pt x="56" y="32"/>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5" name="Freeform 155">
            <a:extLst>
              <a:ext uri="{FF2B5EF4-FFF2-40B4-BE49-F238E27FC236}">
                <a16:creationId xmlns:a16="http://schemas.microsoft.com/office/drawing/2014/main" id="{61C96FC9-B263-48C8-BA20-3A5115B39B15}"/>
              </a:ext>
            </a:extLst>
          </p:cNvPr>
          <p:cNvSpPr>
            <a:spLocks/>
          </p:cNvSpPr>
          <p:nvPr/>
        </p:nvSpPr>
        <p:spPr bwMode="auto">
          <a:xfrm>
            <a:off x="2970213" y="4244975"/>
            <a:ext cx="101600" cy="76200"/>
          </a:xfrm>
          <a:custGeom>
            <a:avLst/>
            <a:gdLst>
              <a:gd name="T0" fmla="*/ 8 w 64"/>
              <a:gd name="T1" fmla="*/ 0 h 48"/>
              <a:gd name="T2" fmla="*/ 0 w 64"/>
              <a:gd name="T3" fmla="*/ 16 h 48"/>
              <a:gd name="T4" fmla="*/ 56 w 64"/>
              <a:gd name="T5" fmla="*/ 48 h 48"/>
              <a:gd name="T6" fmla="*/ 64 w 64"/>
              <a:gd name="T7" fmla="*/ 32 h 48"/>
              <a:gd name="T8" fmla="*/ 8 w 64"/>
              <a:gd name="T9" fmla="*/ 0 h 48"/>
            </a:gdLst>
            <a:ahLst/>
            <a:cxnLst>
              <a:cxn ang="0">
                <a:pos x="T0" y="T1"/>
              </a:cxn>
              <a:cxn ang="0">
                <a:pos x="T2" y="T3"/>
              </a:cxn>
              <a:cxn ang="0">
                <a:pos x="T4" y="T5"/>
              </a:cxn>
              <a:cxn ang="0">
                <a:pos x="T6" y="T7"/>
              </a:cxn>
              <a:cxn ang="0">
                <a:pos x="T8" y="T9"/>
              </a:cxn>
            </a:cxnLst>
            <a:rect l="0" t="0" r="r" b="b"/>
            <a:pathLst>
              <a:path w="64" h="48">
                <a:moveTo>
                  <a:pt x="8" y="0"/>
                </a:moveTo>
                <a:lnTo>
                  <a:pt x="0" y="16"/>
                </a:lnTo>
                <a:lnTo>
                  <a:pt x="56" y="48"/>
                </a:lnTo>
                <a:lnTo>
                  <a:pt x="64" y="32"/>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6" name="Freeform 156">
            <a:extLst>
              <a:ext uri="{FF2B5EF4-FFF2-40B4-BE49-F238E27FC236}">
                <a16:creationId xmlns:a16="http://schemas.microsoft.com/office/drawing/2014/main" id="{26BC7958-33B7-4C9D-9D9E-4AD18FB13F80}"/>
              </a:ext>
            </a:extLst>
          </p:cNvPr>
          <p:cNvSpPr>
            <a:spLocks/>
          </p:cNvSpPr>
          <p:nvPr/>
        </p:nvSpPr>
        <p:spPr bwMode="auto">
          <a:xfrm>
            <a:off x="3122613" y="4346575"/>
            <a:ext cx="88900" cy="88900"/>
          </a:xfrm>
          <a:custGeom>
            <a:avLst/>
            <a:gdLst>
              <a:gd name="T0" fmla="*/ 8 w 56"/>
              <a:gd name="T1" fmla="*/ 0 h 56"/>
              <a:gd name="T2" fmla="*/ 0 w 56"/>
              <a:gd name="T3" fmla="*/ 16 h 56"/>
              <a:gd name="T4" fmla="*/ 48 w 56"/>
              <a:gd name="T5" fmla="*/ 56 h 56"/>
              <a:gd name="T6" fmla="*/ 56 w 56"/>
              <a:gd name="T7" fmla="*/ 40 h 56"/>
              <a:gd name="T8" fmla="*/ 8 w 56"/>
              <a:gd name="T9" fmla="*/ 0 h 56"/>
            </a:gdLst>
            <a:ahLst/>
            <a:cxnLst>
              <a:cxn ang="0">
                <a:pos x="T0" y="T1"/>
              </a:cxn>
              <a:cxn ang="0">
                <a:pos x="T2" y="T3"/>
              </a:cxn>
              <a:cxn ang="0">
                <a:pos x="T4" y="T5"/>
              </a:cxn>
              <a:cxn ang="0">
                <a:pos x="T6" y="T7"/>
              </a:cxn>
              <a:cxn ang="0">
                <a:pos x="T8" y="T9"/>
              </a:cxn>
            </a:cxnLst>
            <a:rect l="0" t="0" r="r" b="b"/>
            <a:pathLst>
              <a:path w="56" h="56">
                <a:moveTo>
                  <a:pt x="8" y="0"/>
                </a:moveTo>
                <a:lnTo>
                  <a:pt x="0" y="16"/>
                </a:lnTo>
                <a:lnTo>
                  <a:pt x="48" y="56"/>
                </a:lnTo>
                <a:lnTo>
                  <a:pt x="56" y="40"/>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7" name="Freeform 157">
            <a:extLst>
              <a:ext uri="{FF2B5EF4-FFF2-40B4-BE49-F238E27FC236}">
                <a16:creationId xmlns:a16="http://schemas.microsoft.com/office/drawing/2014/main" id="{352D28F5-87A1-4404-A893-5C434F10EA0C}"/>
              </a:ext>
            </a:extLst>
          </p:cNvPr>
          <p:cNvSpPr>
            <a:spLocks/>
          </p:cNvSpPr>
          <p:nvPr/>
        </p:nvSpPr>
        <p:spPr bwMode="auto">
          <a:xfrm>
            <a:off x="3249613" y="4460875"/>
            <a:ext cx="76200" cy="63500"/>
          </a:xfrm>
          <a:custGeom>
            <a:avLst/>
            <a:gdLst>
              <a:gd name="T0" fmla="*/ 8 w 48"/>
              <a:gd name="T1" fmla="*/ 0 h 40"/>
              <a:gd name="T2" fmla="*/ 0 w 48"/>
              <a:gd name="T3" fmla="*/ 16 h 40"/>
              <a:gd name="T4" fmla="*/ 40 w 48"/>
              <a:gd name="T5" fmla="*/ 40 h 40"/>
              <a:gd name="T6" fmla="*/ 32 w 48"/>
              <a:gd name="T7" fmla="*/ 40 h 40"/>
              <a:gd name="T8" fmla="*/ 48 w 48"/>
              <a:gd name="T9" fmla="*/ 32 h 40"/>
              <a:gd name="T10" fmla="*/ 48 w 48"/>
              <a:gd name="T11" fmla="*/ 24 h 40"/>
              <a:gd name="T12" fmla="*/ 8 w 48"/>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8" h="40">
                <a:moveTo>
                  <a:pt x="8" y="0"/>
                </a:moveTo>
                <a:lnTo>
                  <a:pt x="0" y="16"/>
                </a:lnTo>
                <a:lnTo>
                  <a:pt x="40" y="40"/>
                </a:lnTo>
                <a:lnTo>
                  <a:pt x="32" y="40"/>
                </a:lnTo>
                <a:lnTo>
                  <a:pt x="48" y="32"/>
                </a:lnTo>
                <a:lnTo>
                  <a:pt x="48" y="24"/>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8" name="Freeform 158">
            <a:extLst>
              <a:ext uri="{FF2B5EF4-FFF2-40B4-BE49-F238E27FC236}">
                <a16:creationId xmlns:a16="http://schemas.microsoft.com/office/drawing/2014/main" id="{14D09273-FEC2-4C3D-AB8C-0C41128841A3}"/>
              </a:ext>
            </a:extLst>
          </p:cNvPr>
          <p:cNvSpPr>
            <a:spLocks/>
          </p:cNvSpPr>
          <p:nvPr/>
        </p:nvSpPr>
        <p:spPr bwMode="auto">
          <a:xfrm>
            <a:off x="3300413" y="4511675"/>
            <a:ext cx="38100" cy="38100"/>
          </a:xfrm>
          <a:custGeom>
            <a:avLst/>
            <a:gdLst>
              <a:gd name="T0" fmla="*/ 16 w 24"/>
              <a:gd name="T1" fmla="*/ 0 h 24"/>
              <a:gd name="T2" fmla="*/ 0 w 24"/>
              <a:gd name="T3" fmla="*/ 8 h 24"/>
              <a:gd name="T4" fmla="*/ 8 w 24"/>
              <a:gd name="T5" fmla="*/ 24 h 24"/>
              <a:gd name="T6" fmla="*/ 24 w 24"/>
              <a:gd name="T7" fmla="*/ 16 h 24"/>
              <a:gd name="T8" fmla="*/ 16 w 24"/>
              <a:gd name="T9" fmla="*/ 0 h 24"/>
            </a:gdLst>
            <a:ahLst/>
            <a:cxnLst>
              <a:cxn ang="0">
                <a:pos x="T0" y="T1"/>
              </a:cxn>
              <a:cxn ang="0">
                <a:pos x="T2" y="T3"/>
              </a:cxn>
              <a:cxn ang="0">
                <a:pos x="T4" y="T5"/>
              </a:cxn>
              <a:cxn ang="0">
                <a:pos x="T6" y="T7"/>
              </a:cxn>
              <a:cxn ang="0">
                <a:pos x="T8" y="T9"/>
              </a:cxn>
            </a:cxnLst>
            <a:rect l="0" t="0" r="r" b="b"/>
            <a:pathLst>
              <a:path w="24" h="24">
                <a:moveTo>
                  <a:pt x="16" y="0"/>
                </a:moveTo>
                <a:lnTo>
                  <a:pt x="0" y="8"/>
                </a:lnTo>
                <a:lnTo>
                  <a:pt x="8" y="24"/>
                </a:lnTo>
                <a:lnTo>
                  <a:pt x="24" y="16"/>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59" name="Freeform 159">
            <a:extLst>
              <a:ext uri="{FF2B5EF4-FFF2-40B4-BE49-F238E27FC236}">
                <a16:creationId xmlns:a16="http://schemas.microsoft.com/office/drawing/2014/main" id="{75B1D551-255B-4523-92FA-BA3EC55E16B5}"/>
              </a:ext>
            </a:extLst>
          </p:cNvPr>
          <p:cNvSpPr>
            <a:spLocks/>
          </p:cNvSpPr>
          <p:nvPr/>
        </p:nvSpPr>
        <p:spPr bwMode="auto">
          <a:xfrm>
            <a:off x="3376613" y="4587875"/>
            <a:ext cx="88900" cy="88900"/>
          </a:xfrm>
          <a:custGeom>
            <a:avLst/>
            <a:gdLst>
              <a:gd name="T0" fmla="*/ 8 w 56"/>
              <a:gd name="T1" fmla="*/ 0 h 56"/>
              <a:gd name="T2" fmla="*/ 0 w 56"/>
              <a:gd name="T3" fmla="*/ 8 h 56"/>
              <a:gd name="T4" fmla="*/ 48 w 56"/>
              <a:gd name="T5" fmla="*/ 56 h 56"/>
              <a:gd name="T6" fmla="*/ 56 w 56"/>
              <a:gd name="T7" fmla="*/ 48 h 56"/>
              <a:gd name="T8" fmla="*/ 8 w 56"/>
              <a:gd name="T9" fmla="*/ 0 h 56"/>
            </a:gdLst>
            <a:ahLst/>
            <a:cxnLst>
              <a:cxn ang="0">
                <a:pos x="T0" y="T1"/>
              </a:cxn>
              <a:cxn ang="0">
                <a:pos x="T2" y="T3"/>
              </a:cxn>
              <a:cxn ang="0">
                <a:pos x="T4" y="T5"/>
              </a:cxn>
              <a:cxn ang="0">
                <a:pos x="T6" y="T7"/>
              </a:cxn>
              <a:cxn ang="0">
                <a:pos x="T8" y="T9"/>
              </a:cxn>
            </a:cxnLst>
            <a:rect l="0" t="0" r="r" b="b"/>
            <a:pathLst>
              <a:path w="56" h="56">
                <a:moveTo>
                  <a:pt x="8" y="0"/>
                </a:moveTo>
                <a:lnTo>
                  <a:pt x="0" y="8"/>
                </a:lnTo>
                <a:lnTo>
                  <a:pt x="48" y="56"/>
                </a:lnTo>
                <a:lnTo>
                  <a:pt x="56" y="4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0" name="Freeform 160">
            <a:extLst>
              <a:ext uri="{FF2B5EF4-FFF2-40B4-BE49-F238E27FC236}">
                <a16:creationId xmlns:a16="http://schemas.microsoft.com/office/drawing/2014/main" id="{D611C2D2-B880-4324-B127-8CE36230FF74}"/>
              </a:ext>
            </a:extLst>
          </p:cNvPr>
          <p:cNvSpPr>
            <a:spLocks/>
          </p:cNvSpPr>
          <p:nvPr/>
        </p:nvSpPr>
        <p:spPr bwMode="auto">
          <a:xfrm>
            <a:off x="3503613" y="4714875"/>
            <a:ext cx="50800" cy="50800"/>
          </a:xfrm>
          <a:custGeom>
            <a:avLst/>
            <a:gdLst>
              <a:gd name="T0" fmla="*/ 8 w 32"/>
              <a:gd name="T1" fmla="*/ 0 h 32"/>
              <a:gd name="T2" fmla="*/ 0 w 32"/>
              <a:gd name="T3" fmla="*/ 16 h 32"/>
              <a:gd name="T4" fmla="*/ 24 w 32"/>
              <a:gd name="T5" fmla="*/ 32 h 32"/>
              <a:gd name="T6" fmla="*/ 32 w 32"/>
              <a:gd name="T7" fmla="*/ 16 h 32"/>
              <a:gd name="T8" fmla="*/ 8 w 32"/>
              <a:gd name="T9" fmla="*/ 0 h 32"/>
            </a:gdLst>
            <a:ahLst/>
            <a:cxnLst>
              <a:cxn ang="0">
                <a:pos x="T0" y="T1"/>
              </a:cxn>
              <a:cxn ang="0">
                <a:pos x="T2" y="T3"/>
              </a:cxn>
              <a:cxn ang="0">
                <a:pos x="T4" y="T5"/>
              </a:cxn>
              <a:cxn ang="0">
                <a:pos x="T6" y="T7"/>
              </a:cxn>
              <a:cxn ang="0">
                <a:pos x="T8" y="T9"/>
              </a:cxn>
            </a:cxnLst>
            <a:rect l="0" t="0" r="r" b="b"/>
            <a:pathLst>
              <a:path w="32" h="32">
                <a:moveTo>
                  <a:pt x="8" y="0"/>
                </a:moveTo>
                <a:lnTo>
                  <a:pt x="0" y="16"/>
                </a:lnTo>
                <a:lnTo>
                  <a:pt x="24" y="32"/>
                </a:lnTo>
                <a:lnTo>
                  <a:pt x="32"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1" name="Rectangle 161">
            <a:extLst>
              <a:ext uri="{FF2B5EF4-FFF2-40B4-BE49-F238E27FC236}">
                <a16:creationId xmlns:a16="http://schemas.microsoft.com/office/drawing/2014/main" id="{77AA48F3-A52A-4DF6-BEAB-EFB78C1CED36}"/>
              </a:ext>
            </a:extLst>
          </p:cNvPr>
          <p:cNvSpPr>
            <a:spLocks noChangeArrowheads="1"/>
          </p:cNvSpPr>
          <p:nvPr/>
        </p:nvSpPr>
        <p:spPr bwMode="auto">
          <a:xfrm>
            <a:off x="6959600" y="1423988"/>
            <a:ext cx="508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62" name="Freeform 162">
            <a:extLst>
              <a:ext uri="{FF2B5EF4-FFF2-40B4-BE49-F238E27FC236}">
                <a16:creationId xmlns:a16="http://schemas.microsoft.com/office/drawing/2014/main" id="{8E9A0C4A-18D9-4B69-B46E-D0087B06ED2D}"/>
              </a:ext>
            </a:extLst>
          </p:cNvPr>
          <p:cNvSpPr>
            <a:spLocks/>
          </p:cNvSpPr>
          <p:nvPr/>
        </p:nvSpPr>
        <p:spPr bwMode="auto">
          <a:xfrm>
            <a:off x="6781800" y="1385888"/>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3" name="Freeform 163">
            <a:extLst>
              <a:ext uri="{FF2B5EF4-FFF2-40B4-BE49-F238E27FC236}">
                <a16:creationId xmlns:a16="http://schemas.microsoft.com/office/drawing/2014/main" id="{98E48939-2258-4D95-A1F4-5F8C06E38896}"/>
              </a:ext>
            </a:extLst>
          </p:cNvPr>
          <p:cNvSpPr>
            <a:spLocks/>
          </p:cNvSpPr>
          <p:nvPr/>
        </p:nvSpPr>
        <p:spPr bwMode="auto">
          <a:xfrm>
            <a:off x="6616700" y="1347788"/>
            <a:ext cx="101600" cy="50800"/>
          </a:xfrm>
          <a:custGeom>
            <a:avLst/>
            <a:gdLst>
              <a:gd name="T0" fmla="*/ 56 w 64"/>
              <a:gd name="T1" fmla="*/ 32 h 32"/>
              <a:gd name="T2" fmla="*/ 64 w 64"/>
              <a:gd name="T3" fmla="*/ 16 h 32"/>
              <a:gd name="T4" fmla="*/ 8 w 64"/>
              <a:gd name="T5" fmla="*/ 0 h 32"/>
              <a:gd name="T6" fmla="*/ 8 w 64"/>
              <a:gd name="T7" fmla="*/ 0 h 32"/>
              <a:gd name="T8" fmla="*/ 0 w 64"/>
              <a:gd name="T9" fmla="*/ 16 h 32"/>
              <a:gd name="T10" fmla="*/ 0 w 64"/>
              <a:gd name="T11" fmla="*/ 16 h 32"/>
              <a:gd name="T12" fmla="*/ 56 w 6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4" h="32">
                <a:moveTo>
                  <a:pt x="56" y="32"/>
                </a:moveTo>
                <a:lnTo>
                  <a:pt x="64" y="16"/>
                </a:lnTo>
                <a:lnTo>
                  <a:pt x="8" y="0"/>
                </a:lnTo>
                <a:lnTo>
                  <a:pt x="8" y="0"/>
                </a:lnTo>
                <a:lnTo>
                  <a:pt x="0" y="16"/>
                </a:lnTo>
                <a:lnTo>
                  <a:pt x="0" y="16"/>
                </a:lnTo>
                <a:lnTo>
                  <a:pt x="56"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4" name="Freeform 164">
            <a:extLst>
              <a:ext uri="{FF2B5EF4-FFF2-40B4-BE49-F238E27FC236}">
                <a16:creationId xmlns:a16="http://schemas.microsoft.com/office/drawing/2014/main" id="{57123176-4F95-4EBA-8AE2-313B0A73FCED}"/>
              </a:ext>
            </a:extLst>
          </p:cNvPr>
          <p:cNvSpPr>
            <a:spLocks/>
          </p:cNvSpPr>
          <p:nvPr/>
        </p:nvSpPr>
        <p:spPr bwMode="auto">
          <a:xfrm>
            <a:off x="6616700" y="1347788"/>
            <a:ext cx="12700" cy="25400"/>
          </a:xfrm>
          <a:custGeom>
            <a:avLst/>
            <a:gdLst>
              <a:gd name="T0" fmla="*/ 0 w 8"/>
              <a:gd name="T1" fmla="*/ 16 h 16"/>
              <a:gd name="T2" fmla="*/ 8 w 8"/>
              <a:gd name="T3" fmla="*/ 0 h 16"/>
              <a:gd name="T4" fmla="*/ 8 w 8"/>
              <a:gd name="T5" fmla="*/ 0 h 16"/>
              <a:gd name="T6" fmla="*/ 0 w 8"/>
              <a:gd name="T7" fmla="*/ 16 h 16"/>
            </a:gdLst>
            <a:ahLst/>
            <a:cxnLst>
              <a:cxn ang="0">
                <a:pos x="T0" y="T1"/>
              </a:cxn>
              <a:cxn ang="0">
                <a:pos x="T2" y="T3"/>
              </a:cxn>
              <a:cxn ang="0">
                <a:pos x="T4" y="T5"/>
              </a:cxn>
              <a:cxn ang="0">
                <a:pos x="T6" y="T7"/>
              </a:cxn>
            </a:cxnLst>
            <a:rect l="0" t="0" r="r" b="b"/>
            <a:pathLst>
              <a:path w="8" h="16">
                <a:moveTo>
                  <a:pt x="0" y="16"/>
                </a:moveTo>
                <a:lnTo>
                  <a:pt x="8" y="0"/>
                </a:lnTo>
                <a:lnTo>
                  <a:pt x="8" y="0"/>
                </a:lnTo>
                <a:lnTo>
                  <a:pt x="0"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5" name="Freeform 165">
            <a:extLst>
              <a:ext uri="{FF2B5EF4-FFF2-40B4-BE49-F238E27FC236}">
                <a16:creationId xmlns:a16="http://schemas.microsoft.com/office/drawing/2014/main" id="{A08494E3-F7B3-4558-9F15-3E6F0B77AEA3}"/>
              </a:ext>
            </a:extLst>
          </p:cNvPr>
          <p:cNvSpPr>
            <a:spLocks/>
          </p:cNvSpPr>
          <p:nvPr/>
        </p:nvSpPr>
        <p:spPr bwMode="auto">
          <a:xfrm>
            <a:off x="6438900" y="1335088"/>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6" name="Freeform 166">
            <a:extLst>
              <a:ext uri="{FF2B5EF4-FFF2-40B4-BE49-F238E27FC236}">
                <a16:creationId xmlns:a16="http://schemas.microsoft.com/office/drawing/2014/main" id="{FC62A671-0BFF-4EDA-ACCB-D60B7E97AC82}"/>
              </a:ext>
            </a:extLst>
          </p:cNvPr>
          <p:cNvSpPr>
            <a:spLocks/>
          </p:cNvSpPr>
          <p:nvPr/>
        </p:nvSpPr>
        <p:spPr bwMode="auto">
          <a:xfrm>
            <a:off x="6261100" y="1322388"/>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67" name="Rectangle 167">
            <a:extLst>
              <a:ext uri="{FF2B5EF4-FFF2-40B4-BE49-F238E27FC236}">
                <a16:creationId xmlns:a16="http://schemas.microsoft.com/office/drawing/2014/main" id="{F4A48182-DE26-426A-B0AD-141EAA015FAD}"/>
              </a:ext>
            </a:extLst>
          </p:cNvPr>
          <p:cNvSpPr>
            <a:spLocks noChangeArrowheads="1"/>
          </p:cNvSpPr>
          <p:nvPr/>
        </p:nvSpPr>
        <p:spPr bwMode="auto">
          <a:xfrm>
            <a:off x="6083300" y="1335088"/>
            <a:ext cx="101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68" name="Rectangle 168">
            <a:extLst>
              <a:ext uri="{FF2B5EF4-FFF2-40B4-BE49-F238E27FC236}">
                <a16:creationId xmlns:a16="http://schemas.microsoft.com/office/drawing/2014/main" id="{7299D7CA-E88E-4F02-9AC1-D9AD988D985C}"/>
              </a:ext>
            </a:extLst>
          </p:cNvPr>
          <p:cNvSpPr>
            <a:spLocks noChangeArrowheads="1"/>
          </p:cNvSpPr>
          <p:nvPr/>
        </p:nvSpPr>
        <p:spPr bwMode="auto">
          <a:xfrm>
            <a:off x="5905500" y="1347788"/>
            <a:ext cx="101600" cy="25400"/>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69" name="Freeform 169">
            <a:extLst>
              <a:ext uri="{FF2B5EF4-FFF2-40B4-BE49-F238E27FC236}">
                <a16:creationId xmlns:a16="http://schemas.microsoft.com/office/drawing/2014/main" id="{4C11FF28-D24E-414D-B0A1-3835E2723F07}"/>
              </a:ext>
            </a:extLst>
          </p:cNvPr>
          <p:cNvSpPr>
            <a:spLocks/>
          </p:cNvSpPr>
          <p:nvPr/>
        </p:nvSpPr>
        <p:spPr bwMode="auto">
          <a:xfrm>
            <a:off x="5740400" y="1373188"/>
            <a:ext cx="101600" cy="50800"/>
          </a:xfrm>
          <a:custGeom>
            <a:avLst/>
            <a:gdLst>
              <a:gd name="T0" fmla="*/ 64 w 64"/>
              <a:gd name="T1" fmla="*/ 16 h 32"/>
              <a:gd name="T2" fmla="*/ 56 w 64"/>
              <a:gd name="T3" fmla="*/ 0 h 32"/>
              <a:gd name="T4" fmla="*/ 0 w 64"/>
              <a:gd name="T5" fmla="*/ 16 h 32"/>
              <a:gd name="T6" fmla="*/ 8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56" y="0"/>
                </a:lnTo>
                <a:lnTo>
                  <a:pt x="0" y="16"/>
                </a:lnTo>
                <a:lnTo>
                  <a:pt x="8" y="32"/>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0" name="Freeform 170">
            <a:extLst>
              <a:ext uri="{FF2B5EF4-FFF2-40B4-BE49-F238E27FC236}">
                <a16:creationId xmlns:a16="http://schemas.microsoft.com/office/drawing/2014/main" id="{14F928BA-DADB-4520-A641-37ECA28665B5}"/>
              </a:ext>
            </a:extLst>
          </p:cNvPr>
          <p:cNvSpPr>
            <a:spLocks/>
          </p:cNvSpPr>
          <p:nvPr/>
        </p:nvSpPr>
        <p:spPr bwMode="auto">
          <a:xfrm>
            <a:off x="5562600" y="1411288"/>
            <a:ext cx="101600" cy="50800"/>
          </a:xfrm>
          <a:custGeom>
            <a:avLst/>
            <a:gdLst>
              <a:gd name="T0" fmla="*/ 64 w 64"/>
              <a:gd name="T1" fmla="*/ 16 h 32"/>
              <a:gd name="T2" fmla="*/ 64 w 64"/>
              <a:gd name="T3" fmla="*/ 0 h 32"/>
              <a:gd name="T4" fmla="*/ 0 w 64"/>
              <a:gd name="T5" fmla="*/ 16 h 32"/>
              <a:gd name="T6" fmla="*/ 0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64" y="0"/>
                </a:lnTo>
                <a:lnTo>
                  <a:pt x="0" y="16"/>
                </a:lnTo>
                <a:lnTo>
                  <a:pt x="0" y="32"/>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1" name="Freeform 171">
            <a:extLst>
              <a:ext uri="{FF2B5EF4-FFF2-40B4-BE49-F238E27FC236}">
                <a16:creationId xmlns:a16="http://schemas.microsoft.com/office/drawing/2014/main" id="{EE63292C-C0C5-4AA4-9DB9-E55F8F871753}"/>
              </a:ext>
            </a:extLst>
          </p:cNvPr>
          <p:cNvSpPr>
            <a:spLocks/>
          </p:cNvSpPr>
          <p:nvPr/>
        </p:nvSpPr>
        <p:spPr bwMode="auto">
          <a:xfrm>
            <a:off x="5410200" y="14747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2" name="Freeform 172">
            <a:extLst>
              <a:ext uri="{FF2B5EF4-FFF2-40B4-BE49-F238E27FC236}">
                <a16:creationId xmlns:a16="http://schemas.microsoft.com/office/drawing/2014/main" id="{6F5B2D34-B8A8-4AC2-B686-D5B886E1B615}"/>
              </a:ext>
            </a:extLst>
          </p:cNvPr>
          <p:cNvSpPr>
            <a:spLocks/>
          </p:cNvSpPr>
          <p:nvPr/>
        </p:nvSpPr>
        <p:spPr bwMode="auto">
          <a:xfrm>
            <a:off x="5245100" y="1550988"/>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3" name="Freeform 173">
            <a:extLst>
              <a:ext uri="{FF2B5EF4-FFF2-40B4-BE49-F238E27FC236}">
                <a16:creationId xmlns:a16="http://schemas.microsoft.com/office/drawing/2014/main" id="{E8D5D2D9-23CE-4A44-AD6B-9D75BD623290}"/>
              </a:ext>
            </a:extLst>
          </p:cNvPr>
          <p:cNvSpPr>
            <a:spLocks/>
          </p:cNvSpPr>
          <p:nvPr/>
        </p:nvSpPr>
        <p:spPr bwMode="auto">
          <a:xfrm>
            <a:off x="5105400" y="1627188"/>
            <a:ext cx="88900" cy="88900"/>
          </a:xfrm>
          <a:custGeom>
            <a:avLst/>
            <a:gdLst>
              <a:gd name="T0" fmla="*/ 56 w 56"/>
              <a:gd name="T1" fmla="*/ 16 h 56"/>
              <a:gd name="T2" fmla="*/ 48 w 56"/>
              <a:gd name="T3" fmla="*/ 0 h 56"/>
              <a:gd name="T4" fmla="*/ 0 w 56"/>
              <a:gd name="T5" fmla="*/ 40 h 56"/>
              <a:gd name="T6" fmla="*/ 8 w 56"/>
              <a:gd name="T7" fmla="*/ 56 h 56"/>
              <a:gd name="T8" fmla="*/ 56 w 56"/>
              <a:gd name="T9" fmla="*/ 16 h 56"/>
            </a:gdLst>
            <a:ahLst/>
            <a:cxnLst>
              <a:cxn ang="0">
                <a:pos x="T0" y="T1"/>
              </a:cxn>
              <a:cxn ang="0">
                <a:pos x="T2" y="T3"/>
              </a:cxn>
              <a:cxn ang="0">
                <a:pos x="T4" y="T5"/>
              </a:cxn>
              <a:cxn ang="0">
                <a:pos x="T6" y="T7"/>
              </a:cxn>
              <a:cxn ang="0">
                <a:pos x="T8" y="T9"/>
              </a:cxn>
            </a:cxnLst>
            <a:rect l="0" t="0" r="r" b="b"/>
            <a:pathLst>
              <a:path w="56" h="56">
                <a:moveTo>
                  <a:pt x="56" y="16"/>
                </a:moveTo>
                <a:lnTo>
                  <a:pt x="48" y="0"/>
                </a:lnTo>
                <a:lnTo>
                  <a:pt x="0" y="40"/>
                </a:lnTo>
                <a:lnTo>
                  <a:pt x="8" y="56"/>
                </a:lnTo>
                <a:lnTo>
                  <a:pt x="56"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4" name="Freeform 174">
            <a:extLst>
              <a:ext uri="{FF2B5EF4-FFF2-40B4-BE49-F238E27FC236}">
                <a16:creationId xmlns:a16="http://schemas.microsoft.com/office/drawing/2014/main" id="{E048593C-BE69-4D12-8906-B1AA6AD84D8B}"/>
              </a:ext>
            </a:extLst>
          </p:cNvPr>
          <p:cNvSpPr>
            <a:spLocks/>
          </p:cNvSpPr>
          <p:nvPr/>
        </p:nvSpPr>
        <p:spPr bwMode="auto">
          <a:xfrm>
            <a:off x="4953000" y="1728788"/>
            <a:ext cx="101600" cy="88900"/>
          </a:xfrm>
          <a:custGeom>
            <a:avLst/>
            <a:gdLst>
              <a:gd name="T0" fmla="*/ 64 w 64"/>
              <a:gd name="T1" fmla="*/ 16 h 56"/>
              <a:gd name="T2" fmla="*/ 56 w 64"/>
              <a:gd name="T3" fmla="*/ 0 h 56"/>
              <a:gd name="T4" fmla="*/ 0 w 64"/>
              <a:gd name="T5" fmla="*/ 40 h 56"/>
              <a:gd name="T6" fmla="*/ 8 w 64"/>
              <a:gd name="T7" fmla="*/ 56 h 56"/>
              <a:gd name="T8" fmla="*/ 64 w 64"/>
              <a:gd name="T9" fmla="*/ 16 h 56"/>
            </a:gdLst>
            <a:ahLst/>
            <a:cxnLst>
              <a:cxn ang="0">
                <a:pos x="T0" y="T1"/>
              </a:cxn>
              <a:cxn ang="0">
                <a:pos x="T2" y="T3"/>
              </a:cxn>
              <a:cxn ang="0">
                <a:pos x="T4" y="T5"/>
              </a:cxn>
              <a:cxn ang="0">
                <a:pos x="T6" y="T7"/>
              </a:cxn>
              <a:cxn ang="0">
                <a:pos x="T8" y="T9"/>
              </a:cxn>
            </a:cxnLst>
            <a:rect l="0" t="0" r="r" b="b"/>
            <a:pathLst>
              <a:path w="64" h="56">
                <a:moveTo>
                  <a:pt x="64" y="16"/>
                </a:moveTo>
                <a:lnTo>
                  <a:pt x="56" y="0"/>
                </a:lnTo>
                <a:lnTo>
                  <a:pt x="0" y="40"/>
                </a:lnTo>
                <a:lnTo>
                  <a:pt x="8" y="56"/>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5" name="Freeform 175">
            <a:extLst>
              <a:ext uri="{FF2B5EF4-FFF2-40B4-BE49-F238E27FC236}">
                <a16:creationId xmlns:a16="http://schemas.microsoft.com/office/drawing/2014/main" id="{83A70DB5-9B6A-4CB4-BA49-EEB07ED8A8A9}"/>
              </a:ext>
            </a:extLst>
          </p:cNvPr>
          <p:cNvSpPr>
            <a:spLocks/>
          </p:cNvSpPr>
          <p:nvPr/>
        </p:nvSpPr>
        <p:spPr bwMode="auto">
          <a:xfrm>
            <a:off x="4826000" y="1843088"/>
            <a:ext cx="88900" cy="88900"/>
          </a:xfrm>
          <a:custGeom>
            <a:avLst/>
            <a:gdLst>
              <a:gd name="T0" fmla="*/ 56 w 56"/>
              <a:gd name="T1" fmla="*/ 16 h 56"/>
              <a:gd name="T2" fmla="*/ 48 w 56"/>
              <a:gd name="T3" fmla="*/ 0 h 56"/>
              <a:gd name="T4" fmla="*/ 0 w 56"/>
              <a:gd name="T5" fmla="*/ 40 h 56"/>
              <a:gd name="T6" fmla="*/ 8 w 56"/>
              <a:gd name="T7" fmla="*/ 56 h 56"/>
              <a:gd name="T8" fmla="*/ 56 w 56"/>
              <a:gd name="T9" fmla="*/ 16 h 56"/>
            </a:gdLst>
            <a:ahLst/>
            <a:cxnLst>
              <a:cxn ang="0">
                <a:pos x="T0" y="T1"/>
              </a:cxn>
              <a:cxn ang="0">
                <a:pos x="T2" y="T3"/>
              </a:cxn>
              <a:cxn ang="0">
                <a:pos x="T4" y="T5"/>
              </a:cxn>
              <a:cxn ang="0">
                <a:pos x="T6" y="T7"/>
              </a:cxn>
              <a:cxn ang="0">
                <a:pos x="T8" y="T9"/>
              </a:cxn>
            </a:cxnLst>
            <a:rect l="0" t="0" r="r" b="b"/>
            <a:pathLst>
              <a:path w="56" h="56">
                <a:moveTo>
                  <a:pt x="56" y="16"/>
                </a:moveTo>
                <a:lnTo>
                  <a:pt x="48" y="0"/>
                </a:lnTo>
                <a:lnTo>
                  <a:pt x="0" y="40"/>
                </a:lnTo>
                <a:lnTo>
                  <a:pt x="8" y="56"/>
                </a:lnTo>
                <a:lnTo>
                  <a:pt x="56"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6" name="Freeform 176">
            <a:extLst>
              <a:ext uri="{FF2B5EF4-FFF2-40B4-BE49-F238E27FC236}">
                <a16:creationId xmlns:a16="http://schemas.microsoft.com/office/drawing/2014/main" id="{D6518735-C839-4B26-8D75-E55965948FF5}"/>
              </a:ext>
            </a:extLst>
          </p:cNvPr>
          <p:cNvSpPr>
            <a:spLocks/>
          </p:cNvSpPr>
          <p:nvPr/>
        </p:nvSpPr>
        <p:spPr bwMode="auto">
          <a:xfrm>
            <a:off x="4699000" y="1970088"/>
            <a:ext cx="88900" cy="88900"/>
          </a:xfrm>
          <a:custGeom>
            <a:avLst/>
            <a:gdLst>
              <a:gd name="T0" fmla="*/ 56 w 56"/>
              <a:gd name="T1" fmla="*/ 8 h 56"/>
              <a:gd name="T2" fmla="*/ 48 w 56"/>
              <a:gd name="T3" fmla="*/ 0 h 56"/>
              <a:gd name="T4" fmla="*/ 0 w 56"/>
              <a:gd name="T5" fmla="*/ 48 h 56"/>
              <a:gd name="T6" fmla="*/ 8 w 56"/>
              <a:gd name="T7" fmla="*/ 56 h 56"/>
              <a:gd name="T8" fmla="*/ 56 w 56"/>
              <a:gd name="T9" fmla="*/ 8 h 56"/>
            </a:gdLst>
            <a:ahLst/>
            <a:cxnLst>
              <a:cxn ang="0">
                <a:pos x="T0" y="T1"/>
              </a:cxn>
              <a:cxn ang="0">
                <a:pos x="T2" y="T3"/>
              </a:cxn>
              <a:cxn ang="0">
                <a:pos x="T4" y="T5"/>
              </a:cxn>
              <a:cxn ang="0">
                <a:pos x="T6" y="T7"/>
              </a:cxn>
              <a:cxn ang="0">
                <a:pos x="T8" y="T9"/>
              </a:cxn>
            </a:cxnLst>
            <a:rect l="0" t="0" r="r" b="b"/>
            <a:pathLst>
              <a:path w="56" h="56">
                <a:moveTo>
                  <a:pt x="56" y="8"/>
                </a:moveTo>
                <a:lnTo>
                  <a:pt x="48" y="0"/>
                </a:lnTo>
                <a:lnTo>
                  <a:pt x="0" y="48"/>
                </a:lnTo>
                <a:lnTo>
                  <a:pt x="8" y="56"/>
                </a:lnTo>
                <a:lnTo>
                  <a:pt x="5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7" name="Freeform 177">
            <a:extLst>
              <a:ext uri="{FF2B5EF4-FFF2-40B4-BE49-F238E27FC236}">
                <a16:creationId xmlns:a16="http://schemas.microsoft.com/office/drawing/2014/main" id="{4B0A3372-457A-4483-AF12-DE3A1D252D0C}"/>
              </a:ext>
            </a:extLst>
          </p:cNvPr>
          <p:cNvSpPr>
            <a:spLocks/>
          </p:cNvSpPr>
          <p:nvPr/>
        </p:nvSpPr>
        <p:spPr bwMode="auto">
          <a:xfrm>
            <a:off x="4572000" y="2097088"/>
            <a:ext cx="88900" cy="101600"/>
          </a:xfrm>
          <a:custGeom>
            <a:avLst/>
            <a:gdLst>
              <a:gd name="T0" fmla="*/ 56 w 56"/>
              <a:gd name="T1" fmla="*/ 8 h 64"/>
              <a:gd name="T2" fmla="*/ 40 w 56"/>
              <a:gd name="T3" fmla="*/ 0 h 64"/>
              <a:gd name="T4" fmla="*/ 0 w 56"/>
              <a:gd name="T5" fmla="*/ 56 h 64"/>
              <a:gd name="T6" fmla="*/ 16 w 56"/>
              <a:gd name="T7" fmla="*/ 64 h 64"/>
              <a:gd name="T8" fmla="*/ 56 w 56"/>
              <a:gd name="T9" fmla="*/ 8 h 64"/>
            </a:gdLst>
            <a:ahLst/>
            <a:cxnLst>
              <a:cxn ang="0">
                <a:pos x="T0" y="T1"/>
              </a:cxn>
              <a:cxn ang="0">
                <a:pos x="T2" y="T3"/>
              </a:cxn>
              <a:cxn ang="0">
                <a:pos x="T4" y="T5"/>
              </a:cxn>
              <a:cxn ang="0">
                <a:pos x="T6" y="T7"/>
              </a:cxn>
              <a:cxn ang="0">
                <a:pos x="T8" y="T9"/>
              </a:cxn>
            </a:cxnLst>
            <a:rect l="0" t="0" r="r" b="b"/>
            <a:pathLst>
              <a:path w="56" h="64">
                <a:moveTo>
                  <a:pt x="56" y="8"/>
                </a:moveTo>
                <a:lnTo>
                  <a:pt x="40" y="0"/>
                </a:lnTo>
                <a:lnTo>
                  <a:pt x="0" y="56"/>
                </a:lnTo>
                <a:lnTo>
                  <a:pt x="16" y="64"/>
                </a:lnTo>
                <a:lnTo>
                  <a:pt x="5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8" name="Freeform 178">
            <a:extLst>
              <a:ext uri="{FF2B5EF4-FFF2-40B4-BE49-F238E27FC236}">
                <a16:creationId xmlns:a16="http://schemas.microsoft.com/office/drawing/2014/main" id="{1CA2A14A-2A84-4499-9745-D3EBF3C57140}"/>
              </a:ext>
            </a:extLst>
          </p:cNvPr>
          <p:cNvSpPr>
            <a:spLocks/>
          </p:cNvSpPr>
          <p:nvPr/>
        </p:nvSpPr>
        <p:spPr bwMode="auto">
          <a:xfrm>
            <a:off x="4468813" y="2236788"/>
            <a:ext cx="88900" cy="101600"/>
          </a:xfrm>
          <a:custGeom>
            <a:avLst/>
            <a:gdLst>
              <a:gd name="T0" fmla="*/ 56 w 56"/>
              <a:gd name="T1" fmla="*/ 8 h 64"/>
              <a:gd name="T2" fmla="*/ 40 w 56"/>
              <a:gd name="T3" fmla="*/ 0 h 64"/>
              <a:gd name="T4" fmla="*/ 0 w 56"/>
              <a:gd name="T5" fmla="*/ 56 h 64"/>
              <a:gd name="T6" fmla="*/ 16 w 56"/>
              <a:gd name="T7" fmla="*/ 64 h 64"/>
              <a:gd name="T8" fmla="*/ 56 w 56"/>
              <a:gd name="T9" fmla="*/ 8 h 64"/>
            </a:gdLst>
            <a:ahLst/>
            <a:cxnLst>
              <a:cxn ang="0">
                <a:pos x="T0" y="T1"/>
              </a:cxn>
              <a:cxn ang="0">
                <a:pos x="T2" y="T3"/>
              </a:cxn>
              <a:cxn ang="0">
                <a:pos x="T4" y="T5"/>
              </a:cxn>
              <a:cxn ang="0">
                <a:pos x="T6" y="T7"/>
              </a:cxn>
              <a:cxn ang="0">
                <a:pos x="T8" y="T9"/>
              </a:cxn>
            </a:cxnLst>
            <a:rect l="0" t="0" r="r" b="b"/>
            <a:pathLst>
              <a:path w="56" h="64">
                <a:moveTo>
                  <a:pt x="56" y="8"/>
                </a:moveTo>
                <a:lnTo>
                  <a:pt x="40" y="0"/>
                </a:lnTo>
                <a:lnTo>
                  <a:pt x="0" y="56"/>
                </a:lnTo>
                <a:lnTo>
                  <a:pt x="16" y="64"/>
                </a:lnTo>
                <a:lnTo>
                  <a:pt x="5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79" name="Freeform 179">
            <a:extLst>
              <a:ext uri="{FF2B5EF4-FFF2-40B4-BE49-F238E27FC236}">
                <a16:creationId xmlns:a16="http://schemas.microsoft.com/office/drawing/2014/main" id="{D0B79FCA-29A7-4DA8-A612-023AEEEE2A84}"/>
              </a:ext>
            </a:extLst>
          </p:cNvPr>
          <p:cNvSpPr>
            <a:spLocks/>
          </p:cNvSpPr>
          <p:nvPr/>
        </p:nvSpPr>
        <p:spPr bwMode="auto">
          <a:xfrm>
            <a:off x="4392613" y="2376488"/>
            <a:ext cx="50800" cy="50800"/>
          </a:xfrm>
          <a:custGeom>
            <a:avLst/>
            <a:gdLst>
              <a:gd name="T0" fmla="*/ 32 w 32"/>
              <a:gd name="T1" fmla="*/ 8 h 32"/>
              <a:gd name="T2" fmla="*/ 16 w 32"/>
              <a:gd name="T3" fmla="*/ 0 h 32"/>
              <a:gd name="T4" fmla="*/ 0 w 32"/>
              <a:gd name="T5" fmla="*/ 24 h 32"/>
              <a:gd name="T6" fmla="*/ 16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16" y="0"/>
                </a:lnTo>
                <a:lnTo>
                  <a:pt x="0" y="24"/>
                </a:lnTo>
                <a:lnTo>
                  <a:pt x="16" y="32"/>
                </a:lnTo>
                <a:lnTo>
                  <a:pt x="32"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0" name="Freeform 180">
            <a:extLst>
              <a:ext uri="{FF2B5EF4-FFF2-40B4-BE49-F238E27FC236}">
                <a16:creationId xmlns:a16="http://schemas.microsoft.com/office/drawing/2014/main" id="{BB67B98C-8CF5-452A-9EFA-F53F089858E7}"/>
              </a:ext>
            </a:extLst>
          </p:cNvPr>
          <p:cNvSpPr>
            <a:spLocks/>
          </p:cNvSpPr>
          <p:nvPr/>
        </p:nvSpPr>
        <p:spPr bwMode="auto">
          <a:xfrm>
            <a:off x="6096000" y="5730875"/>
            <a:ext cx="63500" cy="50800"/>
          </a:xfrm>
          <a:custGeom>
            <a:avLst/>
            <a:gdLst>
              <a:gd name="T0" fmla="*/ 40 w 40"/>
              <a:gd name="T1" fmla="*/ 16 h 32"/>
              <a:gd name="T2" fmla="*/ 32 w 40"/>
              <a:gd name="T3" fmla="*/ 0 h 32"/>
              <a:gd name="T4" fmla="*/ 0 w 40"/>
              <a:gd name="T5" fmla="*/ 16 h 32"/>
              <a:gd name="T6" fmla="*/ 8 w 40"/>
              <a:gd name="T7" fmla="*/ 32 h 32"/>
              <a:gd name="T8" fmla="*/ 40 w 40"/>
              <a:gd name="T9" fmla="*/ 16 h 32"/>
            </a:gdLst>
            <a:ahLst/>
            <a:cxnLst>
              <a:cxn ang="0">
                <a:pos x="T0" y="T1"/>
              </a:cxn>
              <a:cxn ang="0">
                <a:pos x="T2" y="T3"/>
              </a:cxn>
              <a:cxn ang="0">
                <a:pos x="T4" y="T5"/>
              </a:cxn>
              <a:cxn ang="0">
                <a:pos x="T6" y="T7"/>
              </a:cxn>
              <a:cxn ang="0">
                <a:pos x="T8" y="T9"/>
              </a:cxn>
            </a:cxnLst>
            <a:rect l="0" t="0" r="r" b="b"/>
            <a:pathLst>
              <a:path w="40" h="32">
                <a:moveTo>
                  <a:pt x="40" y="16"/>
                </a:moveTo>
                <a:lnTo>
                  <a:pt x="32" y="0"/>
                </a:lnTo>
                <a:lnTo>
                  <a:pt x="0" y="16"/>
                </a:lnTo>
                <a:lnTo>
                  <a:pt x="8" y="32"/>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1" name="Freeform 181">
            <a:extLst>
              <a:ext uri="{FF2B5EF4-FFF2-40B4-BE49-F238E27FC236}">
                <a16:creationId xmlns:a16="http://schemas.microsoft.com/office/drawing/2014/main" id="{392C1BF8-EA4B-4EA5-BBB9-399A40792B7B}"/>
              </a:ext>
            </a:extLst>
          </p:cNvPr>
          <p:cNvSpPr>
            <a:spLocks/>
          </p:cNvSpPr>
          <p:nvPr/>
        </p:nvSpPr>
        <p:spPr bwMode="auto">
          <a:xfrm>
            <a:off x="5943600" y="5794375"/>
            <a:ext cx="101600" cy="76200"/>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2" name="Freeform 182">
            <a:extLst>
              <a:ext uri="{FF2B5EF4-FFF2-40B4-BE49-F238E27FC236}">
                <a16:creationId xmlns:a16="http://schemas.microsoft.com/office/drawing/2014/main" id="{7F9599C6-C1E7-44A6-B620-882D312B9C82}"/>
              </a:ext>
            </a:extLst>
          </p:cNvPr>
          <p:cNvSpPr>
            <a:spLocks/>
          </p:cNvSpPr>
          <p:nvPr/>
        </p:nvSpPr>
        <p:spPr bwMode="auto">
          <a:xfrm>
            <a:off x="5803900" y="5884863"/>
            <a:ext cx="76200" cy="63500"/>
          </a:xfrm>
          <a:custGeom>
            <a:avLst/>
            <a:gdLst>
              <a:gd name="T0" fmla="*/ 48 w 48"/>
              <a:gd name="T1" fmla="*/ 16 h 40"/>
              <a:gd name="T2" fmla="*/ 40 w 48"/>
              <a:gd name="T3" fmla="*/ 0 h 40"/>
              <a:gd name="T4" fmla="*/ 0 w 48"/>
              <a:gd name="T5" fmla="*/ 24 h 40"/>
              <a:gd name="T6" fmla="*/ 0 w 48"/>
              <a:gd name="T7" fmla="*/ 24 h 40"/>
              <a:gd name="T8" fmla="*/ 8 w 48"/>
              <a:gd name="T9" fmla="*/ 40 h 40"/>
              <a:gd name="T10" fmla="*/ 8 w 48"/>
              <a:gd name="T11" fmla="*/ 40 h 40"/>
              <a:gd name="T12" fmla="*/ 48 w 48"/>
              <a:gd name="T13" fmla="*/ 16 h 40"/>
            </a:gdLst>
            <a:ahLst/>
            <a:cxnLst>
              <a:cxn ang="0">
                <a:pos x="T0" y="T1"/>
              </a:cxn>
              <a:cxn ang="0">
                <a:pos x="T2" y="T3"/>
              </a:cxn>
              <a:cxn ang="0">
                <a:pos x="T4" y="T5"/>
              </a:cxn>
              <a:cxn ang="0">
                <a:pos x="T6" y="T7"/>
              </a:cxn>
              <a:cxn ang="0">
                <a:pos x="T8" y="T9"/>
              </a:cxn>
              <a:cxn ang="0">
                <a:pos x="T10" y="T11"/>
              </a:cxn>
              <a:cxn ang="0">
                <a:pos x="T12" y="T13"/>
              </a:cxn>
            </a:cxnLst>
            <a:rect l="0" t="0" r="r" b="b"/>
            <a:pathLst>
              <a:path w="48" h="40">
                <a:moveTo>
                  <a:pt x="48" y="16"/>
                </a:moveTo>
                <a:lnTo>
                  <a:pt x="40" y="0"/>
                </a:lnTo>
                <a:lnTo>
                  <a:pt x="0" y="24"/>
                </a:lnTo>
                <a:lnTo>
                  <a:pt x="0" y="24"/>
                </a:lnTo>
                <a:lnTo>
                  <a:pt x="8" y="40"/>
                </a:lnTo>
                <a:lnTo>
                  <a:pt x="8" y="40"/>
                </a:lnTo>
                <a:lnTo>
                  <a:pt x="4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3" name="Freeform 183">
            <a:extLst>
              <a:ext uri="{FF2B5EF4-FFF2-40B4-BE49-F238E27FC236}">
                <a16:creationId xmlns:a16="http://schemas.microsoft.com/office/drawing/2014/main" id="{80A66C1B-0868-4F85-A727-D3A8C673D6C4}"/>
              </a:ext>
            </a:extLst>
          </p:cNvPr>
          <p:cNvSpPr>
            <a:spLocks/>
          </p:cNvSpPr>
          <p:nvPr/>
        </p:nvSpPr>
        <p:spPr bwMode="auto">
          <a:xfrm>
            <a:off x="5778500" y="5922963"/>
            <a:ext cx="38100" cy="38100"/>
          </a:xfrm>
          <a:custGeom>
            <a:avLst/>
            <a:gdLst>
              <a:gd name="T0" fmla="*/ 24 w 24"/>
              <a:gd name="T1" fmla="*/ 16 h 24"/>
              <a:gd name="T2" fmla="*/ 16 w 24"/>
              <a:gd name="T3" fmla="*/ 0 h 24"/>
              <a:gd name="T4" fmla="*/ 0 w 24"/>
              <a:gd name="T5" fmla="*/ 8 h 24"/>
              <a:gd name="T6" fmla="*/ 8 w 24"/>
              <a:gd name="T7" fmla="*/ 24 h 24"/>
              <a:gd name="T8" fmla="*/ 24 w 24"/>
              <a:gd name="T9" fmla="*/ 16 h 24"/>
            </a:gdLst>
            <a:ahLst/>
            <a:cxnLst>
              <a:cxn ang="0">
                <a:pos x="T0" y="T1"/>
              </a:cxn>
              <a:cxn ang="0">
                <a:pos x="T2" y="T3"/>
              </a:cxn>
              <a:cxn ang="0">
                <a:pos x="T4" y="T5"/>
              </a:cxn>
              <a:cxn ang="0">
                <a:pos x="T6" y="T7"/>
              </a:cxn>
              <a:cxn ang="0">
                <a:pos x="T8" y="T9"/>
              </a:cxn>
            </a:cxnLst>
            <a:rect l="0" t="0" r="r" b="b"/>
            <a:pathLst>
              <a:path w="24" h="24">
                <a:moveTo>
                  <a:pt x="24" y="16"/>
                </a:moveTo>
                <a:lnTo>
                  <a:pt x="16" y="0"/>
                </a:lnTo>
                <a:lnTo>
                  <a:pt x="0" y="8"/>
                </a:lnTo>
                <a:lnTo>
                  <a:pt x="8" y="24"/>
                </a:lnTo>
                <a:lnTo>
                  <a:pt x="2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4" name="Freeform 184">
            <a:extLst>
              <a:ext uri="{FF2B5EF4-FFF2-40B4-BE49-F238E27FC236}">
                <a16:creationId xmlns:a16="http://schemas.microsoft.com/office/drawing/2014/main" id="{BE84B88A-F10A-412B-A5AC-37E2EC7A98D4}"/>
              </a:ext>
            </a:extLst>
          </p:cNvPr>
          <p:cNvSpPr>
            <a:spLocks/>
          </p:cNvSpPr>
          <p:nvPr/>
        </p:nvSpPr>
        <p:spPr bwMode="auto">
          <a:xfrm>
            <a:off x="5613400" y="5961063"/>
            <a:ext cx="114300" cy="63500"/>
          </a:xfrm>
          <a:custGeom>
            <a:avLst/>
            <a:gdLst>
              <a:gd name="T0" fmla="*/ 72 w 72"/>
              <a:gd name="T1" fmla="*/ 16 h 40"/>
              <a:gd name="T2" fmla="*/ 64 w 72"/>
              <a:gd name="T3" fmla="*/ 0 h 40"/>
              <a:gd name="T4" fmla="*/ 0 w 72"/>
              <a:gd name="T5" fmla="*/ 24 h 40"/>
              <a:gd name="T6" fmla="*/ 8 w 72"/>
              <a:gd name="T7" fmla="*/ 40 h 40"/>
              <a:gd name="T8" fmla="*/ 72 w 72"/>
              <a:gd name="T9" fmla="*/ 16 h 40"/>
            </a:gdLst>
            <a:ahLst/>
            <a:cxnLst>
              <a:cxn ang="0">
                <a:pos x="T0" y="T1"/>
              </a:cxn>
              <a:cxn ang="0">
                <a:pos x="T2" y="T3"/>
              </a:cxn>
              <a:cxn ang="0">
                <a:pos x="T4" y="T5"/>
              </a:cxn>
              <a:cxn ang="0">
                <a:pos x="T6" y="T7"/>
              </a:cxn>
              <a:cxn ang="0">
                <a:pos x="T8" y="T9"/>
              </a:cxn>
            </a:cxnLst>
            <a:rect l="0" t="0" r="r" b="b"/>
            <a:pathLst>
              <a:path w="72" h="40">
                <a:moveTo>
                  <a:pt x="72" y="16"/>
                </a:moveTo>
                <a:lnTo>
                  <a:pt x="64" y="0"/>
                </a:lnTo>
                <a:lnTo>
                  <a:pt x="0" y="24"/>
                </a:lnTo>
                <a:lnTo>
                  <a:pt x="8" y="40"/>
                </a:lnTo>
                <a:lnTo>
                  <a:pt x="7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5" name="Freeform 185">
            <a:extLst>
              <a:ext uri="{FF2B5EF4-FFF2-40B4-BE49-F238E27FC236}">
                <a16:creationId xmlns:a16="http://schemas.microsoft.com/office/drawing/2014/main" id="{F7E9673B-4A2B-4FCC-8F7A-30A66D913EFE}"/>
              </a:ext>
            </a:extLst>
          </p:cNvPr>
          <p:cNvSpPr>
            <a:spLocks/>
          </p:cNvSpPr>
          <p:nvPr/>
        </p:nvSpPr>
        <p:spPr bwMode="auto">
          <a:xfrm>
            <a:off x="5448300" y="6037263"/>
            <a:ext cx="114300" cy="63500"/>
          </a:xfrm>
          <a:custGeom>
            <a:avLst/>
            <a:gdLst>
              <a:gd name="T0" fmla="*/ 72 w 72"/>
              <a:gd name="T1" fmla="*/ 16 h 40"/>
              <a:gd name="T2" fmla="*/ 64 w 72"/>
              <a:gd name="T3" fmla="*/ 0 h 40"/>
              <a:gd name="T4" fmla="*/ 0 w 72"/>
              <a:gd name="T5" fmla="*/ 24 h 40"/>
              <a:gd name="T6" fmla="*/ 0 w 72"/>
              <a:gd name="T7" fmla="*/ 24 h 40"/>
              <a:gd name="T8" fmla="*/ 8 w 72"/>
              <a:gd name="T9" fmla="*/ 40 h 40"/>
              <a:gd name="T10" fmla="*/ 8 w 72"/>
              <a:gd name="T11" fmla="*/ 40 h 40"/>
              <a:gd name="T12" fmla="*/ 72 w 72"/>
              <a:gd name="T13" fmla="*/ 16 h 40"/>
            </a:gdLst>
            <a:ahLst/>
            <a:cxnLst>
              <a:cxn ang="0">
                <a:pos x="T0" y="T1"/>
              </a:cxn>
              <a:cxn ang="0">
                <a:pos x="T2" y="T3"/>
              </a:cxn>
              <a:cxn ang="0">
                <a:pos x="T4" y="T5"/>
              </a:cxn>
              <a:cxn ang="0">
                <a:pos x="T6" y="T7"/>
              </a:cxn>
              <a:cxn ang="0">
                <a:pos x="T8" y="T9"/>
              </a:cxn>
              <a:cxn ang="0">
                <a:pos x="T10" y="T11"/>
              </a:cxn>
              <a:cxn ang="0">
                <a:pos x="T12" y="T13"/>
              </a:cxn>
            </a:cxnLst>
            <a:rect l="0" t="0" r="r" b="b"/>
            <a:pathLst>
              <a:path w="72" h="40">
                <a:moveTo>
                  <a:pt x="72" y="16"/>
                </a:moveTo>
                <a:lnTo>
                  <a:pt x="64" y="0"/>
                </a:lnTo>
                <a:lnTo>
                  <a:pt x="0" y="24"/>
                </a:lnTo>
                <a:lnTo>
                  <a:pt x="0" y="24"/>
                </a:lnTo>
                <a:lnTo>
                  <a:pt x="8" y="40"/>
                </a:lnTo>
                <a:lnTo>
                  <a:pt x="8" y="40"/>
                </a:lnTo>
                <a:lnTo>
                  <a:pt x="7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6" name="Freeform 186">
            <a:extLst>
              <a:ext uri="{FF2B5EF4-FFF2-40B4-BE49-F238E27FC236}">
                <a16:creationId xmlns:a16="http://schemas.microsoft.com/office/drawing/2014/main" id="{4EB546EA-0DFB-4AB9-B54E-38D18F050392}"/>
              </a:ext>
            </a:extLst>
          </p:cNvPr>
          <p:cNvSpPr>
            <a:spLocks/>
          </p:cNvSpPr>
          <p:nvPr/>
        </p:nvSpPr>
        <p:spPr bwMode="auto">
          <a:xfrm>
            <a:off x="5448300" y="6075363"/>
            <a:ext cx="12700" cy="25400"/>
          </a:xfrm>
          <a:custGeom>
            <a:avLst/>
            <a:gdLst>
              <a:gd name="T0" fmla="*/ 8 w 8"/>
              <a:gd name="T1" fmla="*/ 16 h 16"/>
              <a:gd name="T2" fmla="*/ 0 w 8"/>
              <a:gd name="T3" fmla="*/ 0 h 16"/>
              <a:gd name="T4" fmla="*/ 0 w 8"/>
              <a:gd name="T5" fmla="*/ 0 h 16"/>
              <a:gd name="T6" fmla="*/ 8 w 8"/>
              <a:gd name="T7" fmla="*/ 16 h 16"/>
            </a:gdLst>
            <a:ahLst/>
            <a:cxnLst>
              <a:cxn ang="0">
                <a:pos x="T0" y="T1"/>
              </a:cxn>
              <a:cxn ang="0">
                <a:pos x="T2" y="T3"/>
              </a:cxn>
              <a:cxn ang="0">
                <a:pos x="T4" y="T5"/>
              </a:cxn>
              <a:cxn ang="0">
                <a:pos x="T6" y="T7"/>
              </a:cxn>
            </a:cxnLst>
            <a:rect l="0" t="0" r="r" b="b"/>
            <a:pathLst>
              <a:path w="8" h="16">
                <a:moveTo>
                  <a:pt x="8" y="16"/>
                </a:moveTo>
                <a:lnTo>
                  <a:pt x="0" y="0"/>
                </a:lnTo>
                <a:lnTo>
                  <a:pt x="0" y="0"/>
                </a:lnTo>
                <a:lnTo>
                  <a:pt x="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7" name="Freeform 187">
            <a:extLst>
              <a:ext uri="{FF2B5EF4-FFF2-40B4-BE49-F238E27FC236}">
                <a16:creationId xmlns:a16="http://schemas.microsoft.com/office/drawing/2014/main" id="{E83F27DA-2C1C-4C81-91F0-05F796D50BD6}"/>
              </a:ext>
            </a:extLst>
          </p:cNvPr>
          <p:cNvSpPr>
            <a:spLocks/>
          </p:cNvSpPr>
          <p:nvPr/>
        </p:nvSpPr>
        <p:spPr bwMode="auto">
          <a:xfrm>
            <a:off x="5283200" y="6100763"/>
            <a:ext cx="101600" cy="50800"/>
          </a:xfrm>
          <a:custGeom>
            <a:avLst/>
            <a:gdLst>
              <a:gd name="T0" fmla="*/ 64 w 64"/>
              <a:gd name="T1" fmla="*/ 16 h 32"/>
              <a:gd name="T2" fmla="*/ 64 w 64"/>
              <a:gd name="T3" fmla="*/ 0 h 32"/>
              <a:gd name="T4" fmla="*/ 0 w 64"/>
              <a:gd name="T5" fmla="*/ 16 h 32"/>
              <a:gd name="T6" fmla="*/ 0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64" y="0"/>
                </a:lnTo>
                <a:lnTo>
                  <a:pt x="0" y="16"/>
                </a:lnTo>
                <a:lnTo>
                  <a:pt x="0"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8" name="Freeform 188">
            <a:extLst>
              <a:ext uri="{FF2B5EF4-FFF2-40B4-BE49-F238E27FC236}">
                <a16:creationId xmlns:a16="http://schemas.microsoft.com/office/drawing/2014/main" id="{E4F8688B-565E-4348-BF18-743490C10AF5}"/>
              </a:ext>
            </a:extLst>
          </p:cNvPr>
          <p:cNvSpPr>
            <a:spLocks/>
          </p:cNvSpPr>
          <p:nvPr/>
        </p:nvSpPr>
        <p:spPr bwMode="auto">
          <a:xfrm>
            <a:off x="5118100" y="6151563"/>
            <a:ext cx="101600" cy="6350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89" name="Freeform 189">
            <a:extLst>
              <a:ext uri="{FF2B5EF4-FFF2-40B4-BE49-F238E27FC236}">
                <a16:creationId xmlns:a16="http://schemas.microsoft.com/office/drawing/2014/main" id="{03AE10A1-8EF7-4B92-B92D-FB9CACDB3A80}"/>
              </a:ext>
            </a:extLst>
          </p:cNvPr>
          <p:cNvSpPr>
            <a:spLocks/>
          </p:cNvSpPr>
          <p:nvPr/>
        </p:nvSpPr>
        <p:spPr bwMode="auto">
          <a:xfrm>
            <a:off x="4940300" y="6202363"/>
            <a:ext cx="101600" cy="50800"/>
          </a:xfrm>
          <a:custGeom>
            <a:avLst/>
            <a:gdLst>
              <a:gd name="T0" fmla="*/ 64 w 64"/>
              <a:gd name="T1" fmla="*/ 16 h 32"/>
              <a:gd name="T2" fmla="*/ 64 w 64"/>
              <a:gd name="T3" fmla="*/ 0 h 32"/>
              <a:gd name="T4" fmla="*/ 0 w 64"/>
              <a:gd name="T5" fmla="*/ 16 h 32"/>
              <a:gd name="T6" fmla="*/ 0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64" y="0"/>
                </a:lnTo>
                <a:lnTo>
                  <a:pt x="0" y="16"/>
                </a:lnTo>
                <a:lnTo>
                  <a:pt x="0"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90" name="Freeform 190">
            <a:extLst>
              <a:ext uri="{FF2B5EF4-FFF2-40B4-BE49-F238E27FC236}">
                <a16:creationId xmlns:a16="http://schemas.microsoft.com/office/drawing/2014/main" id="{8285DBCF-F3DD-4C91-A270-0255CC253145}"/>
              </a:ext>
            </a:extLst>
          </p:cNvPr>
          <p:cNvSpPr>
            <a:spLocks/>
          </p:cNvSpPr>
          <p:nvPr/>
        </p:nvSpPr>
        <p:spPr bwMode="auto">
          <a:xfrm>
            <a:off x="4762500" y="6253163"/>
            <a:ext cx="101600" cy="38100"/>
          </a:xfrm>
          <a:custGeom>
            <a:avLst/>
            <a:gdLst>
              <a:gd name="T0" fmla="*/ 64 w 64"/>
              <a:gd name="T1" fmla="*/ 16 h 24"/>
              <a:gd name="T2" fmla="*/ 64 w 64"/>
              <a:gd name="T3" fmla="*/ 0 h 24"/>
              <a:gd name="T4" fmla="*/ 0 w 64"/>
              <a:gd name="T5" fmla="*/ 8 h 24"/>
              <a:gd name="T6" fmla="*/ 0 w 64"/>
              <a:gd name="T7" fmla="*/ 8 h 24"/>
              <a:gd name="T8" fmla="*/ 0 w 64"/>
              <a:gd name="T9" fmla="*/ 24 h 24"/>
              <a:gd name="T10" fmla="*/ 0 w 64"/>
              <a:gd name="T11" fmla="*/ 24 h 24"/>
              <a:gd name="T12" fmla="*/ 64 w 64"/>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64" h="24">
                <a:moveTo>
                  <a:pt x="64" y="16"/>
                </a:moveTo>
                <a:lnTo>
                  <a:pt x="64" y="0"/>
                </a:lnTo>
                <a:lnTo>
                  <a:pt x="0" y="8"/>
                </a:lnTo>
                <a:lnTo>
                  <a:pt x="0" y="8"/>
                </a:lnTo>
                <a:lnTo>
                  <a:pt x="0" y="24"/>
                </a:lnTo>
                <a:lnTo>
                  <a:pt x="0" y="24"/>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91" name="Rectangle 191">
            <a:extLst>
              <a:ext uri="{FF2B5EF4-FFF2-40B4-BE49-F238E27FC236}">
                <a16:creationId xmlns:a16="http://schemas.microsoft.com/office/drawing/2014/main" id="{D1D084CB-4772-4976-A4AA-9EA58BD0474B}"/>
              </a:ext>
            </a:extLst>
          </p:cNvPr>
          <p:cNvSpPr>
            <a:spLocks noChangeArrowheads="1"/>
          </p:cNvSpPr>
          <p:nvPr/>
        </p:nvSpPr>
        <p:spPr bwMode="auto">
          <a:xfrm>
            <a:off x="4762500" y="6265863"/>
            <a:ext cx="1588"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92" name="Freeform 192">
            <a:extLst>
              <a:ext uri="{FF2B5EF4-FFF2-40B4-BE49-F238E27FC236}">
                <a16:creationId xmlns:a16="http://schemas.microsoft.com/office/drawing/2014/main" id="{850FF7D7-5D6E-4897-81E1-8A8BF430D80E}"/>
              </a:ext>
            </a:extLst>
          </p:cNvPr>
          <p:cNvSpPr>
            <a:spLocks/>
          </p:cNvSpPr>
          <p:nvPr/>
        </p:nvSpPr>
        <p:spPr bwMode="auto">
          <a:xfrm>
            <a:off x="4584700" y="6278563"/>
            <a:ext cx="101600" cy="38100"/>
          </a:xfrm>
          <a:custGeom>
            <a:avLst/>
            <a:gdLst>
              <a:gd name="T0" fmla="*/ 64 w 64"/>
              <a:gd name="T1" fmla="*/ 16 h 24"/>
              <a:gd name="T2" fmla="*/ 64 w 64"/>
              <a:gd name="T3" fmla="*/ 0 h 24"/>
              <a:gd name="T4" fmla="*/ 0 w 64"/>
              <a:gd name="T5" fmla="*/ 8 h 24"/>
              <a:gd name="T6" fmla="*/ 0 w 64"/>
              <a:gd name="T7" fmla="*/ 24 h 24"/>
              <a:gd name="T8" fmla="*/ 64 w 64"/>
              <a:gd name="T9" fmla="*/ 16 h 24"/>
            </a:gdLst>
            <a:ahLst/>
            <a:cxnLst>
              <a:cxn ang="0">
                <a:pos x="T0" y="T1"/>
              </a:cxn>
              <a:cxn ang="0">
                <a:pos x="T2" y="T3"/>
              </a:cxn>
              <a:cxn ang="0">
                <a:pos x="T4" y="T5"/>
              </a:cxn>
              <a:cxn ang="0">
                <a:pos x="T6" y="T7"/>
              </a:cxn>
              <a:cxn ang="0">
                <a:pos x="T8" y="T9"/>
              </a:cxn>
            </a:cxnLst>
            <a:rect l="0" t="0" r="r" b="b"/>
            <a:pathLst>
              <a:path w="64" h="24">
                <a:moveTo>
                  <a:pt x="64" y="16"/>
                </a:moveTo>
                <a:lnTo>
                  <a:pt x="64" y="0"/>
                </a:lnTo>
                <a:lnTo>
                  <a:pt x="0" y="8"/>
                </a:lnTo>
                <a:lnTo>
                  <a:pt x="0" y="24"/>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93" name="Freeform 193">
            <a:extLst>
              <a:ext uri="{FF2B5EF4-FFF2-40B4-BE49-F238E27FC236}">
                <a16:creationId xmlns:a16="http://schemas.microsoft.com/office/drawing/2014/main" id="{DF0B55EA-9B99-4DD4-A393-85889306BC29}"/>
              </a:ext>
            </a:extLst>
          </p:cNvPr>
          <p:cNvSpPr>
            <a:spLocks/>
          </p:cNvSpPr>
          <p:nvPr/>
        </p:nvSpPr>
        <p:spPr bwMode="auto">
          <a:xfrm>
            <a:off x="4418013" y="6303963"/>
            <a:ext cx="88900" cy="38100"/>
          </a:xfrm>
          <a:custGeom>
            <a:avLst/>
            <a:gdLst>
              <a:gd name="T0" fmla="*/ 56 w 56"/>
              <a:gd name="T1" fmla="*/ 16 h 24"/>
              <a:gd name="T2" fmla="*/ 56 w 56"/>
              <a:gd name="T3" fmla="*/ 0 h 24"/>
              <a:gd name="T4" fmla="*/ 0 w 56"/>
              <a:gd name="T5" fmla="*/ 8 h 24"/>
              <a:gd name="T6" fmla="*/ 0 w 56"/>
              <a:gd name="T7" fmla="*/ 8 h 24"/>
              <a:gd name="T8" fmla="*/ 0 w 56"/>
              <a:gd name="T9" fmla="*/ 24 h 24"/>
              <a:gd name="T10" fmla="*/ 0 w 56"/>
              <a:gd name="T11" fmla="*/ 24 h 24"/>
              <a:gd name="T12" fmla="*/ 56 w 56"/>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56" h="24">
                <a:moveTo>
                  <a:pt x="56" y="16"/>
                </a:moveTo>
                <a:lnTo>
                  <a:pt x="56" y="0"/>
                </a:lnTo>
                <a:lnTo>
                  <a:pt x="0" y="8"/>
                </a:lnTo>
                <a:lnTo>
                  <a:pt x="0" y="8"/>
                </a:lnTo>
                <a:lnTo>
                  <a:pt x="0" y="24"/>
                </a:lnTo>
                <a:lnTo>
                  <a:pt x="0" y="24"/>
                </a:lnTo>
                <a:lnTo>
                  <a:pt x="56"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94" name="Rectangle 194">
            <a:extLst>
              <a:ext uri="{FF2B5EF4-FFF2-40B4-BE49-F238E27FC236}">
                <a16:creationId xmlns:a16="http://schemas.microsoft.com/office/drawing/2014/main" id="{08B3E800-E4AC-42C8-BEBF-7284AA3BE067}"/>
              </a:ext>
            </a:extLst>
          </p:cNvPr>
          <p:cNvSpPr>
            <a:spLocks noChangeArrowheads="1"/>
          </p:cNvSpPr>
          <p:nvPr/>
        </p:nvSpPr>
        <p:spPr bwMode="auto">
          <a:xfrm>
            <a:off x="4405313" y="6316663"/>
            <a:ext cx="127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95" name="Rectangle 195">
            <a:extLst>
              <a:ext uri="{FF2B5EF4-FFF2-40B4-BE49-F238E27FC236}">
                <a16:creationId xmlns:a16="http://schemas.microsoft.com/office/drawing/2014/main" id="{665EC0EB-672F-4077-8B26-B38272ABD958}"/>
              </a:ext>
            </a:extLst>
          </p:cNvPr>
          <p:cNvSpPr>
            <a:spLocks noChangeArrowheads="1"/>
          </p:cNvSpPr>
          <p:nvPr/>
        </p:nvSpPr>
        <p:spPr bwMode="auto">
          <a:xfrm>
            <a:off x="4227513" y="6329363"/>
            <a:ext cx="1016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96" name="Freeform 196">
            <a:extLst>
              <a:ext uri="{FF2B5EF4-FFF2-40B4-BE49-F238E27FC236}">
                <a16:creationId xmlns:a16="http://schemas.microsoft.com/office/drawing/2014/main" id="{93129D25-A6F9-482D-95F1-6C3876558C03}"/>
              </a:ext>
            </a:extLst>
          </p:cNvPr>
          <p:cNvSpPr>
            <a:spLocks/>
          </p:cNvSpPr>
          <p:nvPr/>
        </p:nvSpPr>
        <p:spPr bwMode="auto">
          <a:xfrm>
            <a:off x="4087813" y="6329363"/>
            <a:ext cx="63500" cy="38100"/>
          </a:xfrm>
          <a:custGeom>
            <a:avLst/>
            <a:gdLst>
              <a:gd name="T0" fmla="*/ 40 w 40"/>
              <a:gd name="T1" fmla="*/ 16 h 24"/>
              <a:gd name="T2" fmla="*/ 40 w 40"/>
              <a:gd name="T3" fmla="*/ 0 h 24"/>
              <a:gd name="T4" fmla="*/ 0 w 40"/>
              <a:gd name="T5" fmla="*/ 8 h 24"/>
              <a:gd name="T6" fmla="*/ 0 w 40"/>
              <a:gd name="T7" fmla="*/ 8 h 24"/>
              <a:gd name="T8" fmla="*/ 0 w 40"/>
              <a:gd name="T9" fmla="*/ 24 h 24"/>
              <a:gd name="T10" fmla="*/ 0 w 40"/>
              <a:gd name="T11" fmla="*/ 24 h 24"/>
              <a:gd name="T12" fmla="*/ 40 w 40"/>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40" h="24">
                <a:moveTo>
                  <a:pt x="40" y="16"/>
                </a:moveTo>
                <a:lnTo>
                  <a:pt x="40" y="0"/>
                </a:lnTo>
                <a:lnTo>
                  <a:pt x="0" y="8"/>
                </a:lnTo>
                <a:lnTo>
                  <a:pt x="0" y="8"/>
                </a:lnTo>
                <a:lnTo>
                  <a:pt x="0" y="24"/>
                </a:lnTo>
                <a:lnTo>
                  <a:pt x="0" y="24"/>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197" name="Rectangle 197">
            <a:extLst>
              <a:ext uri="{FF2B5EF4-FFF2-40B4-BE49-F238E27FC236}">
                <a16:creationId xmlns:a16="http://schemas.microsoft.com/office/drawing/2014/main" id="{F1B8B165-D4C5-4C9D-8B9F-F1D59EFC06CD}"/>
              </a:ext>
            </a:extLst>
          </p:cNvPr>
          <p:cNvSpPr>
            <a:spLocks noChangeArrowheads="1"/>
          </p:cNvSpPr>
          <p:nvPr/>
        </p:nvSpPr>
        <p:spPr bwMode="auto">
          <a:xfrm>
            <a:off x="4049713" y="6342063"/>
            <a:ext cx="381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98" name="Rectangle 198">
            <a:extLst>
              <a:ext uri="{FF2B5EF4-FFF2-40B4-BE49-F238E27FC236}">
                <a16:creationId xmlns:a16="http://schemas.microsoft.com/office/drawing/2014/main" id="{AD57D8F2-624C-49FC-958D-E107AD461062}"/>
              </a:ext>
            </a:extLst>
          </p:cNvPr>
          <p:cNvSpPr>
            <a:spLocks noChangeArrowheads="1"/>
          </p:cNvSpPr>
          <p:nvPr/>
        </p:nvSpPr>
        <p:spPr bwMode="auto">
          <a:xfrm>
            <a:off x="3871913" y="6329363"/>
            <a:ext cx="101600" cy="25400"/>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199" name="Freeform 199">
            <a:extLst>
              <a:ext uri="{FF2B5EF4-FFF2-40B4-BE49-F238E27FC236}">
                <a16:creationId xmlns:a16="http://schemas.microsoft.com/office/drawing/2014/main" id="{A8C09F7C-E022-4ECE-BC24-4FE53A43FAE3}"/>
              </a:ext>
            </a:extLst>
          </p:cNvPr>
          <p:cNvSpPr>
            <a:spLocks/>
          </p:cNvSpPr>
          <p:nvPr/>
        </p:nvSpPr>
        <p:spPr bwMode="auto">
          <a:xfrm>
            <a:off x="3757613" y="6329363"/>
            <a:ext cx="38100" cy="25400"/>
          </a:xfrm>
          <a:custGeom>
            <a:avLst/>
            <a:gdLst>
              <a:gd name="T0" fmla="*/ 24 w 24"/>
              <a:gd name="T1" fmla="*/ 16 h 16"/>
              <a:gd name="T2" fmla="*/ 24 w 24"/>
              <a:gd name="T3" fmla="*/ 0 h 16"/>
              <a:gd name="T4" fmla="*/ 0 w 24"/>
              <a:gd name="T5" fmla="*/ 0 h 16"/>
              <a:gd name="T6" fmla="*/ 0 w 24"/>
              <a:gd name="T7" fmla="*/ 0 h 16"/>
              <a:gd name="T8" fmla="*/ 0 w 24"/>
              <a:gd name="T9" fmla="*/ 16 h 16"/>
              <a:gd name="T10" fmla="*/ 0 w 24"/>
              <a:gd name="T11" fmla="*/ 16 h 16"/>
              <a:gd name="T12" fmla="*/ 24 w 2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4" h="16">
                <a:moveTo>
                  <a:pt x="24" y="16"/>
                </a:moveTo>
                <a:lnTo>
                  <a:pt x="24" y="0"/>
                </a:lnTo>
                <a:lnTo>
                  <a:pt x="0" y="0"/>
                </a:lnTo>
                <a:lnTo>
                  <a:pt x="0" y="0"/>
                </a:lnTo>
                <a:lnTo>
                  <a:pt x="0" y="16"/>
                </a:lnTo>
                <a:lnTo>
                  <a:pt x="0" y="16"/>
                </a:lnTo>
                <a:lnTo>
                  <a:pt x="2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0" name="Freeform 200">
            <a:extLst>
              <a:ext uri="{FF2B5EF4-FFF2-40B4-BE49-F238E27FC236}">
                <a16:creationId xmlns:a16="http://schemas.microsoft.com/office/drawing/2014/main" id="{8E2311C5-8474-4BEC-97A4-08F85E445FEE}"/>
              </a:ext>
            </a:extLst>
          </p:cNvPr>
          <p:cNvSpPr>
            <a:spLocks/>
          </p:cNvSpPr>
          <p:nvPr/>
        </p:nvSpPr>
        <p:spPr bwMode="auto">
          <a:xfrm>
            <a:off x="3694113" y="6316663"/>
            <a:ext cx="63500" cy="38100"/>
          </a:xfrm>
          <a:custGeom>
            <a:avLst/>
            <a:gdLst>
              <a:gd name="T0" fmla="*/ 40 w 40"/>
              <a:gd name="T1" fmla="*/ 24 h 24"/>
              <a:gd name="T2" fmla="*/ 40 w 40"/>
              <a:gd name="T3" fmla="*/ 8 h 24"/>
              <a:gd name="T4" fmla="*/ 0 w 40"/>
              <a:gd name="T5" fmla="*/ 0 h 24"/>
              <a:gd name="T6" fmla="*/ 0 w 40"/>
              <a:gd name="T7" fmla="*/ 16 h 24"/>
              <a:gd name="T8" fmla="*/ 40 w 40"/>
              <a:gd name="T9" fmla="*/ 24 h 24"/>
            </a:gdLst>
            <a:ahLst/>
            <a:cxnLst>
              <a:cxn ang="0">
                <a:pos x="T0" y="T1"/>
              </a:cxn>
              <a:cxn ang="0">
                <a:pos x="T2" y="T3"/>
              </a:cxn>
              <a:cxn ang="0">
                <a:pos x="T4" y="T5"/>
              </a:cxn>
              <a:cxn ang="0">
                <a:pos x="T6" y="T7"/>
              </a:cxn>
              <a:cxn ang="0">
                <a:pos x="T8" y="T9"/>
              </a:cxn>
            </a:cxnLst>
            <a:rect l="0" t="0" r="r" b="b"/>
            <a:pathLst>
              <a:path w="40" h="24">
                <a:moveTo>
                  <a:pt x="40" y="24"/>
                </a:moveTo>
                <a:lnTo>
                  <a:pt x="40" y="8"/>
                </a:lnTo>
                <a:lnTo>
                  <a:pt x="0" y="0"/>
                </a:lnTo>
                <a:lnTo>
                  <a:pt x="0" y="16"/>
                </a:lnTo>
                <a:lnTo>
                  <a:pt x="4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1" name="Freeform 201">
            <a:extLst>
              <a:ext uri="{FF2B5EF4-FFF2-40B4-BE49-F238E27FC236}">
                <a16:creationId xmlns:a16="http://schemas.microsoft.com/office/drawing/2014/main" id="{020C8EA1-8C50-4237-82FA-A0D295447B1C}"/>
              </a:ext>
            </a:extLst>
          </p:cNvPr>
          <p:cNvSpPr>
            <a:spLocks/>
          </p:cNvSpPr>
          <p:nvPr/>
        </p:nvSpPr>
        <p:spPr bwMode="auto">
          <a:xfrm>
            <a:off x="3516313" y="6291263"/>
            <a:ext cx="101600" cy="38100"/>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2" name="Freeform 202">
            <a:extLst>
              <a:ext uri="{FF2B5EF4-FFF2-40B4-BE49-F238E27FC236}">
                <a16:creationId xmlns:a16="http://schemas.microsoft.com/office/drawing/2014/main" id="{82EB2125-B91D-4D1C-A31A-99E35CD7CD95}"/>
              </a:ext>
            </a:extLst>
          </p:cNvPr>
          <p:cNvSpPr>
            <a:spLocks/>
          </p:cNvSpPr>
          <p:nvPr/>
        </p:nvSpPr>
        <p:spPr bwMode="auto">
          <a:xfrm>
            <a:off x="3427413" y="6278563"/>
            <a:ext cx="12700" cy="25400"/>
          </a:xfrm>
          <a:custGeom>
            <a:avLst/>
            <a:gdLst>
              <a:gd name="T0" fmla="*/ 8 w 8"/>
              <a:gd name="T1" fmla="*/ 16 h 16"/>
              <a:gd name="T2" fmla="*/ 8 w 8"/>
              <a:gd name="T3" fmla="*/ 0 h 16"/>
              <a:gd name="T4" fmla="*/ 0 w 8"/>
              <a:gd name="T5" fmla="*/ 0 h 16"/>
              <a:gd name="T6" fmla="*/ 0 w 8"/>
              <a:gd name="T7" fmla="*/ 0 h 16"/>
              <a:gd name="T8" fmla="*/ 0 w 8"/>
              <a:gd name="T9" fmla="*/ 16 h 16"/>
              <a:gd name="T10" fmla="*/ 0 w 8"/>
              <a:gd name="T11" fmla="*/ 16 h 16"/>
              <a:gd name="T12" fmla="*/ 8 w 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8" h="16">
                <a:moveTo>
                  <a:pt x="8" y="16"/>
                </a:moveTo>
                <a:lnTo>
                  <a:pt x="8" y="0"/>
                </a:lnTo>
                <a:lnTo>
                  <a:pt x="0" y="0"/>
                </a:lnTo>
                <a:lnTo>
                  <a:pt x="0" y="0"/>
                </a:lnTo>
                <a:lnTo>
                  <a:pt x="0" y="16"/>
                </a:lnTo>
                <a:lnTo>
                  <a:pt x="0" y="16"/>
                </a:lnTo>
                <a:lnTo>
                  <a:pt x="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256203" name="Group 203">
            <a:extLst>
              <a:ext uri="{FF2B5EF4-FFF2-40B4-BE49-F238E27FC236}">
                <a16:creationId xmlns:a16="http://schemas.microsoft.com/office/drawing/2014/main" id="{B7A5E308-C164-45E5-9BC6-9C5FD6832AFC}"/>
              </a:ext>
            </a:extLst>
          </p:cNvPr>
          <p:cNvGrpSpPr>
            <a:grpSpLocks/>
          </p:cNvGrpSpPr>
          <p:nvPr/>
        </p:nvGrpSpPr>
        <p:grpSpPr bwMode="auto">
          <a:xfrm>
            <a:off x="785813" y="838200"/>
            <a:ext cx="7177087" cy="5465763"/>
            <a:chOff x="495" y="528"/>
            <a:chExt cx="4521" cy="3443"/>
          </a:xfrm>
        </p:grpSpPr>
        <p:sp>
          <p:nvSpPr>
            <p:cNvPr id="256204" name="Freeform 204">
              <a:extLst>
                <a:ext uri="{FF2B5EF4-FFF2-40B4-BE49-F238E27FC236}">
                  <a16:creationId xmlns:a16="http://schemas.microsoft.com/office/drawing/2014/main" id="{76D93618-DD76-475D-A564-D30F37B5EDE7}"/>
                </a:ext>
              </a:extLst>
            </p:cNvPr>
            <p:cNvSpPr>
              <a:spLocks/>
            </p:cNvSpPr>
            <p:nvPr/>
          </p:nvSpPr>
          <p:spPr bwMode="auto">
            <a:xfrm>
              <a:off x="2103" y="3947"/>
              <a:ext cx="56" cy="24"/>
            </a:xfrm>
            <a:custGeom>
              <a:avLst/>
              <a:gdLst>
                <a:gd name="T0" fmla="*/ 56 w 56"/>
                <a:gd name="T1" fmla="*/ 24 h 24"/>
                <a:gd name="T2" fmla="*/ 56 w 56"/>
                <a:gd name="T3" fmla="*/ 8 h 24"/>
                <a:gd name="T4" fmla="*/ 0 w 56"/>
                <a:gd name="T5" fmla="*/ 0 h 24"/>
                <a:gd name="T6" fmla="*/ 0 w 56"/>
                <a:gd name="T7" fmla="*/ 16 h 24"/>
                <a:gd name="T8" fmla="*/ 56 w 56"/>
                <a:gd name="T9" fmla="*/ 24 h 24"/>
              </a:gdLst>
              <a:ahLst/>
              <a:cxnLst>
                <a:cxn ang="0">
                  <a:pos x="T0" y="T1"/>
                </a:cxn>
                <a:cxn ang="0">
                  <a:pos x="T2" y="T3"/>
                </a:cxn>
                <a:cxn ang="0">
                  <a:pos x="T4" y="T5"/>
                </a:cxn>
                <a:cxn ang="0">
                  <a:pos x="T6" y="T7"/>
                </a:cxn>
                <a:cxn ang="0">
                  <a:pos x="T8" y="T9"/>
                </a:cxn>
              </a:cxnLst>
              <a:rect l="0" t="0" r="r" b="b"/>
              <a:pathLst>
                <a:path w="56" h="24">
                  <a:moveTo>
                    <a:pt x="56" y="24"/>
                  </a:moveTo>
                  <a:lnTo>
                    <a:pt x="56" y="8"/>
                  </a:lnTo>
                  <a:lnTo>
                    <a:pt x="0" y="0"/>
                  </a:lnTo>
                  <a:lnTo>
                    <a:pt x="0" y="16"/>
                  </a:lnTo>
                  <a:lnTo>
                    <a:pt x="56"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5" name="Freeform 205">
              <a:extLst>
                <a:ext uri="{FF2B5EF4-FFF2-40B4-BE49-F238E27FC236}">
                  <a16:creationId xmlns:a16="http://schemas.microsoft.com/office/drawing/2014/main" id="{B1235CBD-DD68-4B65-9DD8-310EB7EF39DC}"/>
                </a:ext>
              </a:extLst>
            </p:cNvPr>
            <p:cNvSpPr>
              <a:spLocks/>
            </p:cNvSpPr>
            <p:nvPr/>
          </p:nvSpPr>
          <p:spPr bwMode="auto">
            <a:xfrm>
              <a:off x="1991" y="3923"/>
              <a:ext cx="64" cy="24"/>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6" name="Freeform 206">
              <a:extLst>
                <a:ext uri="{FF2B5EF4-FFF2-40B4-BE49-F238E27FC236}">
                  <a16:creationId xmlns:a16="http://schemas.microsoft.com/office/drawing/2014/main" id="{374DB6A8-5CBE-4C59-BC94-5AD74CB66977}"/>
                </a:ext>
              </a:extLst>
            </p:cNvPr>
            <p:cNvSpPr>
              <a:spLocks/>
            </p:cNvSpPr>
            <p:nvPr/>
          </p:nvSpPr>
          <p:spPr bwMode="auto">
            <a:xfrm>
              <a:off x="1879" y="3891"/>
              <a:ext cx="64" cy="32"/>
            </a:xfrm>
            <a:custGeom>
              <a:avLst/>
              <a:gdLst>
                <a:gd name="T0" fmla="*/ 64 w 64"/>
                <a:gd name="T1" fmla="*/ 32 h 32"/>
                <a:gd name="T2" fmla="*/ 64 w 64"/>
                <a:gd name="T3" fmla="*/ 16 h 32"/>
                <a:gd name="T4" fmla="*/ 0 w 64"/>
                <a:gd name="T5" fmla="*/ 0 h 32"/>
                <a:gd name="T6" fmla="*/ 0 w 64"/>
                <a:gd name="T7" fmla="*/ 16 h 32"/>
                <a:gd name="T8" fmla="*/ 64 w 64"/>
                <a:gd name="T9" fmla="*/ 32 h 32"/>
              </a:gdLst>
              <a:ahLst/>
              <a:cxnLst>
                <a:cxn ang="0">
                  <a:pos x="T0" y="T1"/>
                </a:cxn>
                <a:cxn ang="0">
                  <a:pos x="T2" y="T3"/>
                </a:cxn>
                <a:cxn ang="0">
                  <a:pos x="T4" y="T5"/>
                </a:cxn>
                <a:cxn ang="0">
                  <a:pos x="T6" y="T7"/>
                </a:cxn>
                <a:cxn ang="0">
                  <a:pos x="T8" y="T9"/>
                </a:cxn>
              </a:cxnLst>
              <a:rect l="0" t="0" r="r" b="b"/>
              <a:pathLst>
                <a:path w="64" h="32">
                  <a:moveTo>
                    <a:pt x="64" y="32"/>
                  </a:moveTo>
                  <a:lnTo>
                    <a:pt x="64" y="16"/>
                  </a:lnTo>
                  <a:lnTo>
                    <a:pt x="0" y="0"/>
                  </a:lnTo>
                  <a:lnTo>
                    <a:pt x="0" y="16"/>
                  </a:lnTo>
                  <a:lnTo>
                    <a:pt x="64"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7" name="Freeform 207">
              <a:extLst>
                <a:ext uri="{FF2B5EF4-FFF2-40B4-BE49-F238E27FC236}">
                  <a16:creationId xmlns:a16="http://schemas.microsoft.com/office/drawing/2014/main" id="{A53948BE-2883-4F4C-B9DB-0602CE0594B4}"/>
                </a:ext>
              </a:extLst>
            </p:cNvPr>
            <p:cNvSpPr>
              <a:spLocks/>
            </p:cNvSpPr>
            <p:nvPr/>
          </p:nvSpPr>
          <p:spPr bwMode="auto">
            <a:xfrm>
              <a:off x="1775" y="3851"/>
              <a:ext cx="72" cy="40"/>
            </a:xfrm>
            <a:custGeom>
              <a:avLst/>
              <a:gdLst>
                <a:gd name="T0" fmla="*/ 64 w 72"/>
                <a:gd name="T1" fmla="*/ 40 h 40"/>
                <a:gd name="T2" fmla="*/ 72 w 72"/>
                <a:gd name="T3" fmla="*/ 24 h 40"/>
                <a:gd name="T4" fmla="*/ 8 w 72"/>
                <a:gd name="T5" fmla="*/ 0 h 40"/>
                <a:gd name="T6" fmla="*/ 0 w 72"/>
                <a:gd name="T7" fmla="*/ 16 h 40"/>
                <a:gd name="T8" fmla="*/ 64 w 72"/>
                <a:gd name="T9" fmla="*/ 40 h 40"/>
              </a:gdLst>
              <a:ahLst/>
              <a:cxnLst>
                <a:cxn ang="0">
                  <a:pos x="T0" y="T1"/>
                </a:cxn>
                <a:cxn ang="0">
                  <a:pos x="T2" y="T3"/>
                </a:cxn>
                <a:cxn ang="0">
                  <a:pos x="T4" y="T5"/>
                </a:cxn>
                <a:cxn ang="0">
                  <a:pos x="T6" y="T7"/>
                </a:cxn>
                <a:cxn ang="0">
                  <a:pos x="T8" y="T9"/>
                </a:cxn>
              </a:cxnLst>
              <a:rect l="0" t="0" r="r" b="b"/>
              <a:pathLst>
                <a:path w="72" h="40">
                  <a:moveTo>
                    <a:pt x="64" y="40"/>
                  </a:moveTo>
                  <a:lnTo>
                    <a:pt x="72" y="24"/>
                  </a:lnTo>
                  <a:lnTo>
                    <a:pt x="8" y="0"/>
                  </a:lnTo>
                  <a:lnTo>
                    <a:pt x="0" y="16"/>
                  </a:lnTo>
                  <a:lnTo>
                    <a:pt x="64"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8" name="Freeform 208">
              <a:extLst>
                <a:ext uri="{FF2B5EF4-FFF2-40B4-BE49-F238E27FC236}">
                  <a16:creationId xmlns:a16="http://schemas.microsoft.com/office/drawing/2014/main" id="{2DCD953A-DB3F-4FB1-9475-B82A9B9FB1E0}"/>
                </a:ext>
              </a:extLst>
            </p:cNvPr>
            <p:cNvSpPr>
              <a:spLocks/>
            </p:cNvSpPr>
            <p:nvPr/>
          </p:nvSpPr>
          <p:spPr bwMode="auto">
            <a:xfrm>
              <a:off x="1671" y="3811"/>
              <a:ext cx="64" cy="40"/>
            </a:xfrm>
            <a:custGeom>
              <a:avLst/>
              <a:gdLst>
                <a:gd name="T0" fmla="*/ 56 w 64"/>
                <a:gd name="T1" fmla="*/ 40 h 40"/>
                <a:gd name="T2" fmla="*/ 64 w 64"/>
                <a:gd name="T3" fmla="*/ 24 h 40"/>
                <a:gd name="T4" fmla="*/ 8 w 64"/>
                <a:gd name="T5" fmla="*/ 0 h 40"/>
                <a:gd name="T6" fmla="*/ 0 w 64"/>
                <a:gd name="T7" fmla="*/ 16 h 40"/>
                <a:gd name="T8" fmla="*/ 56 w 64"/>
                <a:gd name="T9" fmla="*/ 40 h 40"/>
              </a:gdLst>
              <a:ahLst/>
              <a:cxnLst>
                <a:cxn ang="0">
                  <a:pos x="T0" y="T1"/>
                </a:cxn>
                <a:cxn ang="0">
                  <a:pos x="T2" y="T3"/>
                </a:cxn>
                <a:cxn ang="0">
                  <a:pos x="T4" y="T5"/>
                </a:cxn>
                <a:cxn ang="0">
                  <a:pos x="T6" y="T7"/>
                </a:cxn>
                <a:cxn ang="0">
                  <a:pos x="T8" y="T9"/>
                </a:cxn>
              </a:cxnLst>
              <a:rect l="0" t="0" r="r" b="b"/>
              <a:pathLst>
                <a:path w="64" h="40">
                  <a:moveTo>
                    <a:pt x="56" y="40"/>
                  </a:moveTo>
                  <a:lnTo>
                    <a:pt x="64" y="24"/>
                  </a:lnTo>
                  <a:lnTo>
                    <a:pt x="8" y="0"/>
                  </a:lnTo>
                  <a:lnTo>
                    <a:pt x="0" y="16"/>
                  </a:lnTo>
                  <a:lnTo>
                    <a:pt x="56"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09" name="Freeform 209">
              <a:extLst>
                <a:ext uri="{FF2B5EF4-FFF2-40B4-BE49-F238E27FC236}">
                  <a16:creationId xmlns:a16="http://schemas.microsoft.com/office/drawing/2014/main" id="{5D8218AF-ACC5-4575-B1FF-F4B16712E548}"/>
                </a:ext>
              </a:extLst>
            </p:cNvPr>
            <p:cNvSpPr>
              <a:spLocks/>
            </p:cNvSpPr>
            <p:nvPr/>
          </p:nvSpPr>
          <p:spPr bwMode="auto">
            <a:xfrm>
              <a:off x="1583" y="3771"/>
              <a:ext cx="56" cy="32"/>
            </a:xfrm>
            <a:custGeom>
              <a:avLst/>
              <a:gdLst>
                <a:gd name="T0" fmla="*/ 48 w 56"/>
                <a:gd name="T1" fmla="*/ 32 h 32"/>
                <a:gd name="T2" fmla="*/ 56 w 56"/>
                <a:gd name="T3" fmla="*/ 16 h 32"/>
                <a:gd name="T4" fmla="*/ 8 w 56"/>
                <a:gd name="T5" fmla="*/ 0 h 32"/>
                <a:gd name="T6" fmla="*/ 8 w 56"/>
                <a:gd name="T7" fmla="*/ 0 h 32"/>
                <a:gd name="T8" fmla="*/ 0 w 56"/>
                <a:gd name="T9" fmla="*/ 16 h 32"/>
                <a:gd name="T10" fmla="*/ 0 w 56"/>
                <a:gd name="T11" fmla="*/ 16 h 32"/>
                <a:gd name="T12" fmla="*/ 48 w 56"/>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56" h="32">
                  <a:moveTo>
                    <a:pt x="48" y="32"/>
                  </a:moveTo>
                  <a:lnTo>
                    <a:pt x="56" y="16"/>
                  </a:lnTo>
                  <a:lnTo>
                    <a:pt x="8" y="0"/>
                  </a:lnTo>
                  <a:lnTo>
                    <a:pt x="8" y="0"/>
                  </a:lnTo>
                  <a:lnTo>
                    <a:pt x="0" y="16"/>
                  </a:lnTo>
                  <a:lnTo>
                    <a:pt x="0" y="16"/>
                  </a:lnTo>
                  <a:lnTo>
                    <a:pt x="48"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0" name="Freeform 210">
              <a:extLst>
                <a:ext uri="{FF2B5EF4-FFF2-40B4-BE49-F238E27FC236}">
                  <a16:creationId xmlns:a16="http://schemas.microsoft.com/office/drawing/2014/main" id="{E36B8866-A079-4D13-811E-77239926F660}"/>
                </a:ext>
              </a:extLst>
            </p:cNvPr>
            <p:cNvSpPr>
              <a:spLocks/>
            </p:cNvSpPr>
            <p:nvPr/>
          </p:nvSpPr>
          <p:spPr bwMode="auto">
            <a:xfrm>
              <a:off x="1567" y="3763"/>
              <a:ext cx="24" cy="24"/>
            </a:xfrm>
            <a:custGeom>
              <a:avLst/>
              <a:gdLst>
                <a:gd name="T0" fmla="*/ 16 w 24"/>
                <a:gd name="T1" fmla="*/ 24 h 24"/>
                <a:gd name="T2" fmla="*/ 24 w 24"/>
                <a:gd name="T3" fmla="*/ 8 h 24"/>
                <a:gd name="T4" fmla="*/ 8 w 24"/>
                <a:gd name="T5" fmla="*/ 0 h 24"/>
                <a:gd name="T6" fmla="*/ 0 w 24"/>
                <a:gd name="T7" fmla="*/ 16 h 24"/>
                <a:gd name="T8" fmla="*/ 16 w 24"/>
                <a:gd name="T9" fmla="*/ 24 h 24"/>
              </a:gdLst>
              <a:ahLst/>
              <a:cxnLst>
                <a:cxn ang="0">
                  <a:pos x="T0" y="T1"/>
                </a:cxn>
                <a:cxn ang="0">
                  <a:pos x="T2" y="T3"/>
                </a:cxn>
                <a:cxn ang="0">
                  <a:pos x="T4" y="T5"/>
                </a:cxn>
                <a:cxn ang="0">
                  <a:pos x="T6" y="T7"/>
                </a:cxn>
                <a:cxn ang="0">
                  <a:pos x="T8" y="T9"/>
                </a:cxn>
              </a:cxnLst>
              <a:rect l="0" t="0" r="r" b="b"/>
              <a:pathLst>
                <a:path w="24" h="24">
                  <a:moveTo>
                    <a:pt x="16" y="24"/>
                  </a:moveTo>
                  <a:lnTo>
                    <a:pt x="24" y="8"/>
                  </a:lnTo>
                  <a:lnTo>
                    <a:pt x="8" y="0"/>
                  </a:lnTo>
                  <a:lnTo>
                    <a:pt x="0" y="16"/>
                  </a:lnTo>
                  <a:lnTo>
                    <a:pt x="16"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1" name="Freeform 211">
              <a:extLst>
                <a:ext uri="{FF2B5EF4-FFF2-40B4-BE49-F238E27FC236}">
                  <a16:creationId xmlns:a16="http://schemas.microsoft.com/office/drawing/2014/main" id="{18AFC5D0-308B-4CBC-82C1-9558E9C97BE4}"/>
                </a:ext>
              </a:extLst>
            </p:cNvPr>
            <p:cNvSpPr>
              <a:spLocks/>
            </p:cNvSpPr>
            <p:nvPr/>
          </p:nvSpPr>
          <p:spPr bwMode="auto">
            <a:xfrm>
              <a:off x="1471" y="3707"/>
              <a:ext cx="64" cy="48"/>
            </a:xfrm>
            <a:custGeom>
              <a:avLst/>
              <a:gdLst>
                <a:gd name="T0" fmla="*/ 56 w 64"/>
                <a:gd name="T1" fmla="*/ 48 h 48"/>
                <a:gd name="T2" fmla="*/ 64 w 64"/>
                <a:gd name="T3" fmla="*/ 32 h 48"/>
                <a:gd name="T4" fmla="*/ 8 w 64"/>
                <a:gd name="T5" fmla="*/ 0 h 48"/>
                <a:gd name="T6" fmla="*/ 0 w 64"/>
                <a:gd name="T7" fmla="*/ 16 h 48"/>
                <a:gd name="T8" fmla="*/ 56 w 64"/>
                <a:gd name="T9" fmla="*/ 48 h 48"/>
              </a:gdLst>
              <a:ahLst/>
              <a:cxnLst>
                <a:cxn ang="0">
                  <a:pos x="T0" y="T1"/>
                </a:cxn>
                <a:cxn ang="0">
                  <a:pos x="T2" y="T3"/>
                </a:cxn>
                <a:cxn ang="0">
                  <a:pos x="T4" y="T5"/>
                </a:cxn>
                <a:cxn ang="0">
                  <a:pos x="T6" y="T7"/>
                </a:cxn>
                <a:cxn ang="0">
                  <a:pos x="T8" y="T9"/>
                </a:cxn>
              </a:cxnLst>
              <a:rect l="0" t="0" r="r" b="b"/>
              <a:pathLst>
                <a:path w="64" h="48">
                  <a:moveTo>
                    <a:pt x="56" y="48"/>
                  </a:moveTo>
                  <a:lnTo>
                    <a:pt x="64" y="32"/>
                  </a:lnTo>
                  <a:lnTo>
                    <a:pt x="8" y="0"/>
                  </a:lnTo>
                  <a:lnTo>
                    <a:pt x="0" y="16"/>
                  </a:lnTo>
                  <a:lnTo>
                    <a:pt x="56"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2" name="Freeform 212">
              <a:extLst>
                <a:ext uri="{FF2B5EF4-FFF2-40B4-BE49-F238E27FC236}">
                  <a16:creationId xmlns:a16="http://schemas.microsoft.com/office/drawing/2014/main" id="{7D6CC875-9A64-4800-9140-C45CDA948BC4}"/>
                </a:ext>
              </a:extLst>
            </p:cNvPr>
            <p:cNvSpPr>
              <a:spLocks/>
            </p:cNvSpPr>
            <p:nvPr/>
          </p:nvSpPr>
          <p:spPr bwMode="auto">
            <a:xfrm>
              <a:off x="1407" y="3674"/>
              <a:ext cx="24" cy="24"/>
            </a:xfrm>
            <a:custGeom>
              <a:avLst/>
              <a:gdLst>
                <a:gd name="T0" fmla="*/ 16 w 24"/>
                <a:gd name="T1" fmla="*/ 24 h 24"/>
                <a:gd name="T2" fmla="*/ 24 w 24"/>
                <a:gd name="T3" fmla="*/ 8 h 24"/>
                <a:gd name="T4" fmla="*/ 8 w 24"/>
                <a:gd name="T5" fmla="*/ 0 h 24"/>
                <a:gd name="T6" fmla="*/ 8 w 24"/>
                <a:gd name="T7" fmla="*/ 0 h 24"/>
                <a:gd name="T8" fmla="*/ 0 w 24"/>
                <a:gd name="T9" fmla="*/ 16 h 24"/>
                <a:gd name="T10" fmla="*/ 0 w 24"/>
                <a:gd name="T11" fmla="*/ 16 h 24"/>
                <a:gd name="T12" fmla="*/ 16 w 2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6" y="24"/>
                  </a:moveTo>
                  <a:lnTo>
                    <a:pt x="24" y="8"/>
                  </a:lnTo>
                  <a:lnTo>
                    <a:pt x="8" y="0"/>
                  </a:lnTo>
                  <a:lnTo>
                    <a:pt x="8" y="0"/>
                  </a:lnTo>
                  <a:lnTo>
                    <a:pt x="0" y="16"/>
                  </a:lnTo>
                  <a:lnTo>
                    <a:pt x="0" y="16"/>
                  </a:lnTo>
                  <a:lnTo>
                    <a:pt x="16"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3" name="Freeform 213">
              <a:extLst>
                <a:ext uri="{FF2B5EF4-FFF2-40B4-BE49-F238E27FC236}">
                  <a16:creationId xmlns:a16="http://schemas.microsoft.com/office/drawing/2014/main" id="{C494AE19-116B-4BE9-8752-FEE85C408705}"/>
                </a:ext>
              </a:extLst>
            </p:cNvPr>
            <p:cNvSpPr>
              <a:spLocks/>
            </p:cNvSpPr>
            <p:nvPr/>
          </p:nvSpPr>
          <p:spPr bwMode="auto">
            <a:xfrm>
              <a:off x="1375" y="3650"/>
              <a:ext cx="40" cy="40"/>
            </a:xfrm>
            <a:custGeom>
              <a:avLst/>
              <a:gdLst>
                <a:gd name="T0" fmla="*/ 32 w 40"/>
                <a:gd name="T1" fmla="*/ 40 h 40"/>
                <a:gd name="T2" fmla="*/ 40 w 40"/>
                <a:gd name="T3" fmla="*/ 24 h 40"/>
                <a:gd name="T4" fmla="*/ 8 w 40"/>
                <a:gd name="T5" fmla="*/ 0 h 40"/>
                <a:gd name="T6" fmla="*/ 0 w 40"/>
                <a:gd name="T7" fmla="*/ 16 h 40"/>
                <a:gd name="T8" fmla="*/ 32 w 40"/>
                <a:gd name="T9" fmla="*/ 40 h 40"/>
              </a:gdLst>
              <a:ahLst/>
              <a:cxnLst>
                <a:cxn ang="0">
                  <a:pos x="T0" y="T1"/>
                </a:cxn>
                <a:cxn ang="0">
                  <a:pos x="T2" y="T3"/>
                </a:cxn>
                <a:cxn ang="0">
                  <a:pos x="T4" y="T5"/>
                </a:cxn>
                <a:cxn ang="0">
                  <a:pos x="T6" y="T7"/>
                </a:cxn>
                <a:cxn ang="0">
                  <a:pos x="T8" y="T9"/>
                </a:cxn>
              </a:cxnLst>
              <a:rect l="0" t="0" r="r" b="b"/>
              <a:pathLst>
                <a:path w="40" h="40">
                  <a:moveTo>
                    <a:pt x="32" y="40"/>
                  </a:moveTo>
                  <a:lnTo>
                    <a:pt x="40" y="24"/>
                  </a:lnTo>
                  <a:lnTo>
                    <a:pt x="8" y="0"/>
                  </a:lnTo>
                  <a:lnTo>
                    <a:pt x="0" y="16"/>
                  </a:lnTo>
                  <a:lnTo>
                    <a:pt x="32"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4" name="Freeform 214">
              <a:extLst>
                <a:ext uri="{FF2B5EF4-FFF2-40B4-BE49-F238E27FC236}">
                  <a16:creationId xmlns:a16="http://schemas.microsoft.com/office/drawing/2014/main" id="{C859A520-3577-4D12-924F-642980501A44}"/>
                </a:ext>
              </a:extLst>
            </p:cNvPr>
            <p:cNvSpPr>
              <a:spLocks/>
            </p:cNvSpPr>
            <p:nvPr/>
          </p:nvSpPr>
          <p:spPr bwMode="auto">
            <a:xfrm>
              <a:off x="1279" y="3586"/>
              <a:ext cx="64" cy="56"/>
            </a:xfrm>
            <a:custGeom>
              <a:avLst/>
              <a:gdLst>
                <a:gd name="T0" fmla="*/ 56 w 64"/>
                <a:gd name="T1" fmla="*/ 56 h 56"/>
                <a:gd name="T2" fmla="*/ 64 w 64"/>
                <a:gd name="T3" fmla="*/ 40 h 56"/>
                <a:gd name="T4" fmla="*/ 8 w 64"/>
                <a:gd name="T5" fmla="*/ 0 h 56"/>
                <a:gd name="T6" fmla="*/ 0 w 64"/>
                <a:gd name="T7" fmla="*/ 16 h 56"/>
                <a:gd name="T8" fmla="*/ 56 w 64"/>
                <a:gd name="T9" fmla="*/ 56 h 56"/>
              </a:gdLst>
              <a:ahLst/>
              <a:cxnLst>
                <a:cxn ang="0">
                  <a:pos x="T0" y="T1"/>
                </a:cxn>
                <a:cxn ang="0">
                  <a:pos x="T2" y="T3"/>
                </a:cxn>
                <a:cxn ang="0">
                  <a:pos x="T4" y="T5"/>
                </a:cxn>
                <a:cxn ang="0">
                  <a:pos x="T6" y="T7"/>
                </a:cxn>
                <a:cxn ang="0">
                  <a:pos x="T8" y="T9"/>
                </a:cxn>
              </a:cxnLst>
              <a:rect l="0" t="0" r="r" b="b"/>
              <a:pathLst>
                <a:path w="64" h="56">
                  <a:moveTo>
                    <a:pt x="56" y="56"/>
                  </a:moveTo>
                  <a:lnTo>
                    <a:pt x="64" y="40"/>
                  </a:lnTo>
                  <a:lnTo>
                    <a:pt x="8" y="0"/>
                  </a:lnTo>
                  <a:lnTo>
                    <a:pt x="0" y="16"/>
                  </a:lnTo>
                  <a:lnTo>
                    <a:pt x="56"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5" name="Freeform 215">
              <a:extLst>
                <a:ext uri="{FF2B5EF4-FFF2-40B4-BE49-F238E27FC236}">
                  <a16:creationId xmlns:a16="http://schemas.microsoft.com/office/drawing/2014/main" id="{6BEA4F29-A23C-4D14-9A9F-368DAB5E227F}"/>
                </a:ext>
              </a:extLst>
            </p:cNvPr>
            <p:cNvSpPr>
              <a:spLocks/>
            </p:cNvSpPr>
            <p:nvPr/>
          </p:nvSpPr>
          <p:spPr bwMode="auto">
            <a:xfrm>
              <a:off x="1191" y="3522"/>
              <a:ext cx="56" cy="56"/>
            </a:xfrm>
            <a:custGeom>
              <a:avLst/>
              <a:gdLst>
                <a:gd name="T0" fmla="*/ 48 w 56"/>
                <a:gd name="T1" fmla="*/ 56 h 56"/>
                <a:gd name="T2" fmla="*/ 56 w 56"/>
                <a:gd name="T3" fmla="*/ 48 h 56"/>
                <a:gd name="T4" fmla="*/ 8 w 56"/>
                <a:gd name="T5" fmla="*/ 0 h 56"/>
                <a:gd name="T6" fmla="*/ 0 w 56"/>
                <a:gd name="T7" fmla="*/ 8 h 56"/>
                <a:gd name="T8" fmla="*/ 48 w 56"/>
                <a:gd name="T9" fmla="*/ 56 h 56"/>
              </a:gdLst>
              <a:ahLst/>
              <a:cxnLst>
                <a:cxn ang="0">
                  <a:pos x="T0" y="T1"/>
                </a:cxn>
                <a:cxn ang="0">
                  <a:pos x="T2" y="T3"/>
                </a:cxn>
                <a:cxn ang="0">
                  <a:pos x="T4" y="T5"/>
                </a:cxn>
                <a:cxn ang="0">
                  <a:pos x="T6" y="T7"/>
                </a:cxn>
                <a:cxn ang="0">
                  <a:pos x="T8" y="T9"/>
                </a:cxn>
              </a:cxnLst>
              <a:rect l="0" t="0" r="r" b="b"/>
              <a:pathLst>
                <a:path w="56" h="56">
                  <a:moveTo>
                    <a:pt x="48" y="56"/>
                  </a:moveTo>
                  <a:lnTo>
                    <a:pt x="56" y="48"/>
                  </a:lnTo>
                  <a:lnTo>
                    <a:pt x="8" y="0"/>
                  </a:lnTo>
                  <a:lnTo>
                    <a:pt x="0" y="8"/>
                  </a:lnTo>
                  <a:lnTo>
                    <a:pt x="48"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6" name="Freeform 216">
              <a:extLst>
                <a:ext uri="{FF2B5EF4-FFF2-40B4-BE49-F238E27FC236}">
                  <a16:creationId xmlns:a16="http://schemas.microsoft.com/office/drawing/2014/main" id="{F7C64EC8-8571-41C8-8DDB-F94B574C545C}"/>
                </a:ext>
              </a:extLst>
            </p:cNvPr>
            <p:cNvSpPr>
              <a:spLocks/>
            </p:cNvSpPr>
            <p:nvPr/>
          </p:nvSpPr>
          <p:spPr bwMode="auto">
            <a:xfrm>
              <a:off x="1103" y="3450"/>
              <a:ext cx="56" cy="56"/>
            </a:xfrm>
            <a:custGeom>
              <a:avLst/>
              <a:gdLst>
                <a:gd name="T0" fmla="*/ 48 w 56"/>
                <a:gd name="T1" fmla="*/ 56 h 56"/>
                <a:gd name="T2" fmla="*/ 56 w 56"/>
                <a:gd name="T3" fmla="*/ 40 h 56"/>
                <a:gd name="T4" fmla="*/ 8 w 56"/>
                <a:gd name="T5" fmla="*/ 0 h 56"/>
                <a:gd name="T6" fmla="*/ 0 w 56"/>
                <a:gd name="T7" fmla="*/ 16 h 56"/>
                <a:gd name="T8" fmla="*/ 48 w 56"/>
                <a:gd name="T9" fmla="*/ 56 h 56"/>
              </a:gdLst>
              <a:ahLst/>
              <a:cxnLst>
                <a:cxn ang="0">
                  <a:pos x="T0" y="T1"/>
                </a:cxn>
                <a:cxn ang="0">
                  <a:pos x="T2" y="T3"/>
                </a:cxn>
                <a:cxn ang="0">
                  <a:pos x="T4" y="T5"/>
                </a:cxn>
                <a:cxn ang="0">
                  <a:pos x="T6" y="T7"/>
                </a:cxn>
                <a:cxn ang="0">
                  <a:pos x="T8" y="T9"/>
                </a:cxn>
              </a:cxnLst>
              <a:rect l="0" t="0" r="r" b="b"/>
              <a:pathLst>
                <a:path w="56" h="56">
                  <a:moveTo>
                    <a:pt x="48" y="56"/>
                  </a:moveTo>
                  <a:lnTo>
                    <a:pt x="56" y="40"/>
                  </a:lnTo>
                  <a:lnTo>
                    <a:pt x="8" y="0"/>
                  </a:lnTo>
                  <a:lnTo>
                    <a:pt x="0" y="16"/>
                  </a:lnTo>
                  <a:lnTo>
                    <a:pt x="48"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7" name="Freeform 217">
              <a:extLst>
                <a:ext uri="{FF2B5EF4-FFF2-40B4-BE49-F238E27FC236}">
                  <a16:creationId xmlns:a16="http://schemas.microsoft.com/office/drawing/2014/main" id="{D88E1F2C-CF91-4A52-AF38-CD8F4213A624}"/>
                </a:ext>
              </a:extLst>
            </p:cNvPr>
            <p:cNvSpPr>
              <a:spLocks/>
            </p:cNvSpPr>
            <p:nvPr/>
          </p:nvSpPr>
          <p:spPr bwMode="auto">
            <a:xfrm>
              <a:off x="1015" y="3370"/>
              <a:ext cx="56" cy="56"/>
            </a:xfrm>
            <a:custGeom>
              <a:avLst/>
              <a:gdLst>
                <a:gd name="T0" fmla="*/ 48 w 56"/>
                <a:gd name="T1" fmla="*/ 56 h 56"/>
                <a:gd name="T2" fmla="*/ 56 w 56"/>
                <a:gd name="T3" fmla="*/ 40 h 56"/>
                <a:gd name="T4" fmla="*/ 8 w 56"/>
                <a:gd name="T5" fmla="*/ 0 h 56"/>
                <a:gd name="T6" fmla="*/ 0 w 56"/>
                <a:gd name="T7" fmla="*/ 16 h 56"/>
                <a:gd name="T8" fmla="*/ 48 w 56"/>
                <a:gd name="T9" fmla="*/ 56 h 56"/>
              </a:gdLst>
              <a:ahLst/>
              <a:cxnLst>
                <a:cxn ang="0">
                  <a:pos x="T0" y="T1"/>
                </a:cxn>
                <a:cxn ang="0">
                  <a:pos x="T2" y="T3"/>
                </a:cxn>
                <a:cxn ang="0">
                  <a:pos x="T4" y="T5"/>
                </a:cxn>
                <a:cxn ang="0">
                  <a:pos x="T6" y="T7"/>
                </a:cxn>
                <a:cxn ang="0">
                  <a:pos x="T8" y="T9"/>
                </a:cxn>
              </a:cxnLst>
              <a:rect l="0" t="0" r="r" b="b"/>
              <a:pathLst>
                <a:path w="56" h="56">
                  <a:moveTo>
                    <a:pt x="48" y="56"/>
                  </a:moveTo>
                  <a:lnTo>
                    <a:pt x="56" y="40"/>
                  </a:lnTo>
                  <a:lnTo>
                    <a:pt x="8" y="0"/>
                  </a:lnTo>
                  <a:lnTo>
                    <a:pt x="0" y="16"/>
                  </a:lnTo>
                  <a:lnTo>
                    <a:pt x="48"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8" name="Freeform 218">
              <a:extLst>
                <a:ext uri="{FF2B5EF4-FFF2-40B4-BE49-F238E27FC236}">
                  <a16:creationId xmlns:a16="http://schemas.microsoft.com/office/drawing/2014/main" id="{371265F7-0E22-4AD2-B80E-676DCCA40742}"/>
                </a:ext>
              </a:extLst>
            </p:cNvPr>
            <p:cNvSpPr>
              <a:spLocks/>
            </p:cNvSpPr>
            <p:nvPr/>
          </p:nvSpPr>
          <p:spPr bwMode="auto">
            <a:xfrm>
              <a:off x="943" y="3306"/>
              <a:ext cx="48" cy="48"/>
            </a:xfrm>
            <a:custGeom>
              <a:avLst/>
              <a:gdLst>
                <a:gd name="T0" fmla="*/ 40 w 48"/>
                <a:gd name="T1" fmla="*/ 48 h 48"/>
                <a:gd name="T2" fmla="*/ 48 w 48"/>
                <a:gd name="T3" fmla="*/ 40 h 48"/>
                <a:gd name="T4" fmla="*/ 8 w 48"/>
                <a:gd name="T5" fmla="*/ 0 h 48"/>
                <a:gd name="T6" fmla="*/ 8 w 48"/>
                <a:gd name="T7" fmla="*/ 0 h 48"/>
                <a:gd name="T8" fmla="*/ 0 w 48"/>
                <a:gd name="T9" fmla="*/ 8 h 48"/>
                <a:gd name="T10" fmla="*/ 0 w 48"/>
                <a:gd name="T11" fmla="*/ 8 h 48"/>
                <a:gd name="T12" fmla="*/ 40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40" y="48"/>
                  </a:moveTo>
                  <a:lnTo>
                    <a:pt x="48" y="40"/>
                  </a:lnTo>
                  <a:lnTo>
                    <a:pt x="8" y="0"/>
                  </a:lnTo>
                  <a:lnTo>
                    <a:pt x="8" y="0"/>
                  </a:lnTo>
                  <a:lnTo>
                    <a:pt x="0" y="8"/>
                  </a:lnTo>
                  <a:lnTo>
                    <a:pt x="0" y="8"/>
                  </a:lnTo>
                  <a:lnTo>
                    <a:pt x="40"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19" name="Freeform 219">
              <a:extLst>
                <a:ext uri="{FF2B5EF4-FFF2-40B4-BE49-F238E27FC236}">
                  <a16:creationId xmlns:a16="http://schemas.microsoft.com/office/drawing/2014/main" id="{B480E5BE-662B-4757-8654-CBC05995C2FA}"/>
                </a:ext>
              </a:extLst>
            </p:cNvPr>
            <p:cNvSpPr>
              <a:spLocks/>
            </p:cNvSpPr>
            <p:nvPr/>
          </p:nvSpPr>
          <p:spPr bwMode="auto">
            <a:xfrm>
              <a:off x="935" y="3298"/>
              <a:ext cx="16" cy="16"/>
            </a:xfrm>
            <a:custGeom>
              <a:avLst/>
              <a:gdLst>
                <a:gd name="T0" fmla="*/ 8 w 16"/>
                <a:gd name="T1" fmla="*/ 16 h 16"/>
                <a:gd name="T2" fmla="*/ 16 w 16"/>
                <a:gd name="T3" fmla="*/ 8 h 16"/>
                <a:gd name="T4" fmla="*/ 8 w 16"/>
                <a:gd name="T5" fmla="*/ 0 h 16"/>
                <a:gd name="T6" fmla="*/ 0 w 16"/>
                <a:gd name="T7" fmla="*/ 8 h 16"/>
                <a:gd name="T8" fmla="*/ 8 w 16"/>
                <a:gd name="T9" fmla="*/ 16 h 16"/>
              </a:gdLst>
              <a:ahLst/>
              <a:cxnLst>
                <a:cxn ang="0">
                  <a:pos x="T0" y="T1"/>
                </a:cxn>
                <a:cxn ang="0">
                  <a:pos x="T2" y="T3"/>
                </a:cxn>
                <a:cxn ang="0">
                  <a:pos x="T4" y="T5"/>
                </a:cxn>
                <a:cxn ang="0">
                  <a:pos x="T6" y="T7"/>
                </a:cxn>
                <a:cxn ang="0">
                  <a:pos x="T8" y="T9"/>
                </a:cxn>
              </a:cxnLst>
              <a:rect l="0" t="0" r="r" b="b"/>
              <a:pathLst>
                <a:path w="16" h="16">
                  <a:moveTo>
                    <a:pt x="8" y="16"/>
                  </a:moveTo>
                  <a:lnTo>
                    <a:pt x="16" y="8"/>
                  </a:lnTo>
                  <a:lnTo>
                    <a:pt x="8" y="0"/>
                  </a:lnTo>
                  <a:lnTo>
                    <a:pt x="0" y="8"/>
                  </a:lnTo>
                  <a:lnTo>
                    <a:pt x="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0" name="Freeform 220">
              <a:extLst>
                <a:ext uri="{FF2B5EF4-FFF2-40B4-BE49-F238E27FC236}">
                  <a16:creationId xmlns:a16="http://schemas.microsoft.com/office/drawing/2014/main" id="{6E50DBA5-9CF2-4F33-B333-1EEBED1B387E}"/>
                </a:ext>
              </a:extLst>
            </p:cNvPr>
            <p:cNvSpPr>
              <a:spLocks/>
            </p:cNvSpPr>
            <p:nvPr/>
          </p:nvSpPr>
          <p:spPr bwMode="auto">
            <a:xfrm>
              <a:off x="863" y="3210"/>
              <a:ext cx="56" cy="56"/>
            </a:xfrm>
            <a:custGeom>
              <a:avLst/>
              <a:gdLst>
                <a:gd name="T0" fmla="*/ 48 w 56"/>
                <a:gd name="T1" fmla="*/ 56 h 56"/>
                <a:gd name="T2" fmla="*/ 56 w 56"/>
                <a:gd name="T3" fmla="*/ 48 h 56"/>
                <a:gd name="T4" fmla="*/ 8 w 56"/>
                <a:gd name="T5" fmla="*/ 0 h 56"/>
                <a:gd name="T6" fmla="*/ 0 w 56"/>
                <a:gd name="T7" fmla="*/ 8 h 56"/>
                <a:gd name="T8" fmla="*/ 48 w 56"/>
                <a:gd name="T9" fmla="*/ 56 h 56"/>
              </a:gdLst>
              <a:ahLst/>
              <a:cxnLst>
                <a:cxn ang="0">
                  <a:pos x="T0" y="T1"/>
                </a:cxn>
                <a:cxn ang="0">
                  <a:pos x="T2" y="T3"/>
                </a:cxn>
                <a:cxn ang="0">
                  <a:pos x="T4" y="T5"/>
                </a:cxn>
                <a:cxn ang="0">
                  <a:pos x="T6" y="T7"/>
                </a:cxn>
                <a:cxn ang="0">
                  <a:pos x="T8" y="T9"/>
                </a:cxn>
              </a:cxnLst>
              <a:rect l="0" t="0" r="r" b="b"/>
              <a:pathLst>
                <a:path w="56" h="56">
                  <a:moveTo>
                    <a:pt x="48" y="56"/>
                  </a:moveTo>
                  <a:lnTo>
                    <a:pt x="56" y="48"/>
                  </a:lnTo>
                  <a:lnTo>
                    <a:pt x="8" y="0"/>
                  </a:lnTo>
                  <a:lnTo>
                    <a:pt x="0" y="8"/>
                  </a:lnTo>
                  <a:lnTo>
                    <a:pt x="48"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1" name="Freeform 221">
              <a:extLst>
                <a:ext uri="{FF2B5EF4-FFF2-40B4-BE49-F238E27FC236}">
                  <a16:creationId xmlns:a16="http://schemas.microsoft.com/office/drawing/2014/main" id="{329D7C23-7A87-4BD3-966E-1E1BDEAAFE81}"/>
                </a:ext>
              </a:extLst>
            </p:cNvPr>
            <p:cNvSpPr>
              <a:spLocks/>
            </p:cNvSpPr>
            <p:nvPr/>
          </p:nvSpPr>
          <p:spPr bwMode="auto">
            <a:xfrm>
              <a:off x="807" y="3146"/>
              <a:ext cx="32" cy="32"/>
            </a:xfrm>
            <a:custGeom>
              <a:avLst/>
              <a:gdLst>
                <a:gd name="T0" fmla="*/ 16 w 32"/>
                <a:gd name="T1" fmla="*/ 32 h 32"/>
                <a:gd name="T2" fmla="*/ 32 w 32"/>
                <a:gd name="T3" fmla="*/ 24 h 32"/>
                <a:gd name="T4" fmla="*/ 16 w 32"/>
                <a:gd name="T5" fmla="*/ 0 h 32"/>
                <a:gd name="T6" fmla="*/ 0 w 32"/>
                <a:gd name="T7" fmla="*/ 8 h 32"/>
                <a:gd name="T8" fmla="*/ 16 w 32"/>
                <a:gd name="T9" fmla="*/ 32 h 32"/>
              </a:gdLst>
              <a:ahLst/>
              <a:cxnLst>
                <a:cxn ang="0">
                  <a:pos x="T0" y="T1"/>
                </a:cxn>
                <a:cxn ang="0">
                  <a:pos x="T2" y="T3"/>
                </a:cxn>
                <a:cxn ang="0">
                  <a:pos x="T4" y="T5"/>
                </a:cxn>
                <a:cxn ang="0">
                  <a:pos x="T6" y="T7"/>
                </a:cxn>
                <a:cxn ang="0">
                  <a:pos x="T8" y="T9"/>
                </a:cxn>
              </a:cxnLst>
              <a:rect l="0" t="0" r="r" b="b"/>
              <a:pathLst>
                <a:path w="32" h="32">
                  <a:moveTo>
                    <a:pt x="16" y="32"/>
                  </a:moveTo>
                  <a:lnTo>
                    <a:pt x="32" y="24"/>
                  </a:lnTo>
                  <a:lnTo>
                    <a:pt x="16" y="0"/>
                  </a:lnTo>
                  <a:lnTo>
                    <a:pt x="0" y="8"/>
                  </a:lnTo>
                  <a:lnTo>
                    <a:pt x="16"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2" name="Freeform 222">
              <a:extLst>
                <a:ext uri="{FF2B5EF4-FFF2-40B4-BE49-F238E27FC236}">
                  <a16:creationId xmlns:a16="http://schemas.microsoft.com/office/drawing/2014/main" id="{E572FDA6-CDC0-4B51-AC2C-3CFFCEC885DC}"/>
                </a:ext>
              </a:extLst>
            </p:cNvPr>
            <p:cNvSpPr>
              <a:spLocks/>
            </p:cNvSpPr>
            <p:nvPr/>
          </p:nvSpPr>
          <p:spPr bwMode="auto">
            <a:xfrm>
              <a:off x="735" y="2314"/>
              <a:ext cx="24" cy="32"/>
            </a:xfrm>
            <a:custGeom>
              <a:avLst/>
              <a:gdLst>
                <a:gd name="T0" fmla="*/ 0 w 24"/>
                <a:gd name="T1" fmla="*/ 24 h 32"/>
                <a:gd name="T2" fmla="*/ 16 w 24"/>
                <a:gd name="T3" fmla="*/ 32 h 32"/>
                <a:gd name="T4" fmla="*/ 24 w 24"/>
                <a:gd name="T5" fmla="*/ 8 h 32"/>
                <a:gd name="T6" fmla="*/ 8 w 24"/>
                <a:gd name="T7" fmla="*/ 0 h 32"/>
                <a:gd name="T8" fmla="*/ 0 w 24"/>
                <a:gd name="T9" fmla="*/ 24 h 32"/>
              </a:gdLst>
              <a:ahLst/>
              <a:cxnLst>
                <a:cxn ang="0">
                  <a:pos x="T0" y="T1"/>
                </a:cxn>
                <a:cxn ang="0">
                  <a:pos x="T2" y="T3"/>
                </a:cxn>
                <a:cxn ang="0">
                  <a:pos x="T4" y="T5"/>
                </a:cxn>
                <a:cxn ang="0">
                  <a:pos x="T6" y="T7"/>
                </a:cxn>
                <a:cxn ang="0">
                  <a:pos x="T8" y="T9"/>
                </a:cxn>
              </a:cxnLst>
              <a:rect l="0" t="0" r="r" b="b"/>
              <a:pathLst>
                <a:path w="24" h="32">
                  <a:moveTo>
                    <a:pt x="0" y="24"/>
                  </a:moveTo>
                  <a:lnTo>
                    <a:pt x="16" y="32"/>
                  </a:lnTo>
                  <a:lnTo>
                    <a:pt x="24" y="8"/>
                  </a:lnTo>
                  <a:lnTo>
                    <a:pt x="8"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3" name="Freeform 223">
              <a:extLst>
                <a:ext uri="{FF2B5EF4-FFF2-40B4-BE49-F238E27FC236}">
                  <a16:creationId xmlns:a16="http://schemas.microsoft.com/office/drawing/2014/main" id="{8F503E97-2471-41DB-A7A0-3A09BCC4B9F0}"/>
                </a:ext>
              </a:extLst>
            </p:cNvPr>
            <p:cNvSpPr>
              <a:spLocks/>
            </p:cNvSpPr>
            <p:nvPr/>
          </p:nvSpPr>
          <p:spPr bwMode="auto">
            <a:xfrm>
              <a:off x="759" y="2209"/>
              <a:ext cx="40" cy="65"/>
            </a:xfrm>
            <a:custGeom>
              <a:avLst/>
              <a:gdLst>
                <a:gd name="T0" fmla="*/ 0 w 40"/>
                <a:gd name="T1" fmla="*/ 57 h 65"/>
                <a:gd name="T2" fmla="*/ 16 w 40"/>
                <a:gd name="T3" fmla="*/ 65 h 65"/>
                <a:gd name="T4" fmla="*/ 40 w 40"/>
                <a:gd name="T5" fmla="*/ 8 h 65"/>
                <a:gd name="T6" fmla="*/ 24 w 40"/>
                <a:gd name="T7" fmla="*/ 0 h 65"/>
                <a:gd name="T8" fmla="*/ 0 w 40"/>
                <a:gd name="T9" fmla="*/ 57 h 65"/>
              </a:gdLst>
              <a:ahLst/>
              <a:cxnLst>
                <a:cxn ang="0">
                  <a:pos x="T0" y="T1"/>
                </a:cxn>
                <a:cxn ang="0">
                  <a:pos x="T2" y="T3"/>
                </a:cxn>
                <a:cxn ang="0">
                  <a:pos x="T4" y="T5"/>
                </a:cxn>
                <a:cxn ang="0">
                  <a:pos x="T6" y="T7"/>
                </a:cxn>
                <a:cxn ang="0">
                  <a:pos x="T8" y="T9"/>
                </a:cxn>
              </a:cxnLst>
              <a:rect l="0" t="0" r="r" b="b"/>
              <a:pathLst>
                <a:path w="40" h="65">
                  <a:moveTo>
                    <a:pt x="0" y="57"/>
                  </a:moveTo>
                  <a:lnTo>
                    <a:pt x="16" y="65"/>
                  </a:lnTo>
                  <a:lnTo>
                    <a:pt x="40" y="8"/>
                  </a:lnTo>
                  <a:lnTo>
                    <a:pt x="24" y="0"/>
                  </a:lnTo>
                  <a:lnTo>
                    <a:pt x="0" y="57"/>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4" name="Freeform 224">
              <a:extLst>
                <a:ext uri="{FF2B5EF4-FFF2-40B4-BE49-F238E27FC236}">
                  <a16:creationId xmlns:a16="http://schemas.microsoft.com/office/drawing/2014/main" id="{BF42D8F1-A5F4-469F-8D30-1C49BD0326EF}"/>
                </a:ext>
              </a:extLst>
            </p:cNvPr>
            <p:cNvSpPr>
              <a:spLocks/>
            </p:cNvSpPr>
            <p:nvPr/>
          </p:nvSpPr>
          <p:spPr bwMode="auto">
            <a:xfrm>
              <a:off x="799" y="2105"/>
              <a:ext cx="40" cy="64"/>
            </a:xfrm>
            <a:custGeom>
              <a:avLst/>
              <a:gdLst>
                <a:gd name="T0" fmla="*/ 0 w 40"/>
                <a:gd name="T1" fmla="*/ 56 h 64"/>
                <a:gd name="T2" fmla="*/ 16 w 40"/>
                <a:gd name="T3" fmla="*/ 64 h 64"/>
                <a:gd name="T4" fmla="*/ 40 w 40"/>
                <a:gd name="T5" fmla="*/ 8 h 64"/>
                <a:gd name="T6" fmla="*/ 24 w 40"/>
                <a:gd name="T7" fmla="*/ 0 h 64"/>
                <a:gd name="T8" fmla="*/ 0 w 40"/>
                <a:gd name="T9" fmla="*/ 56 h 64"/>
              </a:gdLst>
              <a:ahLst/>
              <a:cxnLst>
                <a:cxn ang="0">
                  <a:pos x="T0" y="T1"/>
                </a:cxn>
                <a:cxn ang="0">
                  <a:pos x="T2" y="T3"/>
                </a:cxn>
                <a:cxn ang="0">
                  <a:pos x="T4" y="T5"/>
                </a:cxn>
                <a:cxn ang="0">
                  <a:pos x="T6" y="T7"/>
                </a:cxn>
                <a:cxn ang="0">
                  <a:pos x="T8" y="T9"/>
                </a:cxn>
              </a:cxnLst>
              <a:rect l="0" t="0" r="r" b="b"/>
              <a:pathLst>
                <a:path w="40" h="64">
                  <a:moveTo>
                    <a:pt x="0" y="56"/>
                  </a:moveTo>
                  <a:lnTo>
                    <a:pt x="16" y="64"/>
                  </a:lnTo>
                  <a:lnTo>
                    <a:pt x="40" y="8"/>
                  </a:lnTo>
                  <a:lnTo>
                    <a:pt x="24" y="0"/>
                  </a:lnTo>
                  <a:lnTo>
                    <a:pt x="0"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5" name="Freeform 225">
              <a:extLst>
                <a:ext uri="{FF2B5EF4-FFF2-40B4-BE49-F238E27FC236}">
                  <a16:creationId xmlns:a16="http://schemas.microsoft.com/office/drawing/2014/main" id="{5383D9F7-D92C-41F0-816B-26A15F154FF6}"/>
                </a:ext>
              </a:extLst>
            </p:cNvPr>
            <p:cNvSpPr>
              <a:spLocks/>
            </p:cNvSpPr>
            <p:nvPr/>
          </p:nvSpPr>
          <p:spPr bwMode="auto">
            <a:xfrm>
              <a:off x="839" y="2009"/>
              <a:ext cx="32" cy="56"/>
            </a:xfrm>
            <a:custGeom>
              <a:avLst/>
              <a:gdLst>
                <a:gd name="T0" fmla="*/ 0 w 32"/>
                <a:gd name="T1" fmla="*/ 48 h 56"/>
                <a:gd name="T2" fmla="*/ 16 w 32"/>
                <a:gd name="T3" fmla="*/ 56 h 56"/>
                <a:gd name="T4" fmla="*/ 32 w 32"/>
                <a:gd name="T5" fmla="*/ 8 h 56"/>
                <a:gd name="T6" fmla="*/ 32 w 32"/>
                <a:gd name="T7" fmla="*/ 8 h 56"/>
                <a:gd name="T8" fmla="*/ 24 w 32"/>
                <a:gd name="T9" fmla="*/ 0 h 56"/>
                <a:gd name="T10" fmla="*/ 16 w 32"/>
                <a:gd name="T11" fmla="*/ 0 h 56"/>
                <a:gd name="T12" fmla="*/ 0 w 32"/>
                <a:gd name="T13" fmla="*/ 48 h 56"/>
              </a:gdLst>
              <a:ahLst/>
              <a:cxnLst>
                <a:cxn ang="0">
                  <a:pos x="T0" y="T1"/>
                </a:cxn>
                <a:cxn ang="0">
                  <a:pos x="T2" y="T3"/>
                </a:cxn>
                <a:cxn ang="0">
                  <a:pos x="T4" y="T5"/>
                </a:cxn>
                <a:cxn ang="0">
                  <a:pos x="T6" y="T7"/>
                </a:cxn>
                <a:cxn ang="0">
                  <a:pos x="T8" y="T9"/>
                </a:cxn>
                <a:cxn ang="0">
                  <a:pos x="T10" y="T11"/>
                </a:cxn>
                <a:cxn ang="0">
                  <a:pos x="T12" y="T13"/>
                </a:cxn>
              </a:cxnLst>
              <a:rect l="0" t="0" r="r" b="b"/>
              <a:pathLst>
                <a:path w="32" h="56">
                  <a:moveTo>
                    <a:pt x="0" y="48"/>
                  </a:moveTo>
                  <a:lnTo>
                    <a:pt x="16" y="56"/>
                  </a:lnTo>
                  <a:lnTo>
                    <a:pt x="32" y="8"/>
                  </a:lnTo>
                  <a:lnTo>
                    <a:pt x="32" y="8"/>
                  </a:lnTo>
                  <a:lnTo>
                    <a:pt x="24" y="0"/>
                  </a:lnTo>
                  <a:lnTo>
                    <a:pt x="16" y="0"/>
                  </a:lnTo>
                  <a:lnTo>
                    <a:pt x="0"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6" name="Freeform 226">
              <a:extLst>
                <a:ext uri="{FF2B5EF4-FFF2-40B4-BE49-F238E27FC236}">
                  <a16:creationId xmlns:a16="http://schemas.microsoft.com/office/drawing/2014/main" id="{2333E2B8-AE02-4450-8428-7ECB7161FF89}"/>
                </a:ext>
              </a:extLst>
            </p:cNvPr>
            <p:cNvSpPr>
              <a:spLocks/>
            </p:cNvSpPr>
            <p:nvPr/>
          </p:nvSpPr>
          <p:spPr bwMode="auto">
            <a:xfrm>
              <a:off x="863" y="2001"/>
              <a:ext cx="16" cy="16"/>
            </a:xfrm>
            <a:custGeom>
              <a:avLst/>
              <a:gdLst>
                <a:gd name="T0" fmla="*/ 0 w 16"/>
                <a:gd name="T1" fmla="*/ 8 h 16"/>
                <a:gd name="T2" fmla="*/ 8 w 16"/>
                <a:gd name="T3" fmla="*/ 16 h 16"/>
                <a:gd name="T4" fmla="*/ 16 w 16"/>
                <a:gd name="T5" fmla="*/ 8 h 16"/>
                <a:gd name="T6" fmla="*/ 8 w 16"/>
                <a:gd name="T7" fmla="*/ 0 h 16"/>
                <a:gd name="T8" fmla="*/ 0 w 16"/>
                <a:gd name="T9" fmla="*/ 8 h 16"/>
              </a:gdLst>
              <a:ahLst/>
              <a:cxnLst>
                <a:cxn ang="0">
                  <a:pos x="T0" y="T1"/>
                </a:cxn>
                <a:cxn ang="0">
                  <a:pos x="T2" y="T3"/>
                </a:cxn>
                <a:cxn ang="0">
                  <a:pos x="T4" y="T5"/>
                </a:cxn>
                <a:cxn ang="0">
                  <a:pos x="T6" y="T7"/>
                </a:cxn>
                <a:cxn ang="0">
                  <a:pos x="T8" y="T9"/>
                </a:cxn>
              </a:cxnLst>
              <a:rect l="0" t="0" r="r" b="b"/>
              <a:pathLst>
                <a:path w="16" h="16">
                  <a:moveTo>
                    <a:pt x="0" y="8"/>
                  </a:moveTo>
                  <a:lnTo>
                    <a:pt x="8" y="16"/>
                  </a:lnTo>
                  <a:lnTo>
                    <a:pt x="16" y="8"/>
                  </a:lnTo>
                  <a:lnTo>
                    <a:pt x="8" y="0"/>
                  </a:lnTo>
                  <a:lnTo>
                    <a:pt x="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7" name="Freeform 227">
              <a:extLst>
                <a:ext uri="{FF2B5EF4-FFF2-40B4-BE49-F238E27FC236}">
                  <a16:creationId xmlns:a16="http://schemas.microsoft.com/office/drawing/2014/main" id="{57347636-63B8-4781-B9F1-E6C27C3F7615}"/>
                </a:ext>
              </a:extLst>
            </p:cNvPr>
            <p:cNvSpPr>
              <a:spLocks/>
            </p:cNvSpPr>
            <p:nvPr/>
          </p:nvSpPr>
          <p:spPr bwMode="auto">
            <a:xfrm>
              <a:off x="887" y="1897"/>
              <a:ext cx="48" cy="64"/>
            </a:xfrm>
            <a:custGeom>
              <a:avLst/>
              <a:gdLst>
                <a:gd name="T0" fmla="*/ 0 w 48"/>
                <a:gd name="T1" fmla="*/ 56 h 64"/>
                <a:gd name="T2" fmla="*/ 16 w 48"/>
                <a:gd name="T3" fmla="*/ 64 h 64"/>
                <a:gd name="T4" fmla="*/ 48 w 48"/>
                <a:gd name="T5" fmla="*/ 8 h 64"/>
                <a:gd name="T6" fmla="*/ 32 w 48"/>
                <a:gd name="T7" fmla="*/ 0 h 64"/>
                <a:gd name="T8" fmla="*/ 0 w 48"/>
                <a:gd name="T9" fmla="*/ 56 h 64"/>
              </a:gdLst>
              <a:ahLst/>
              <a:cxnLst>
                <a:cxn ang="0">
                  <a:pos x="T0" y="T1"/>
                </a:cxn>
                <a:cxn ang="0">
                  <a:pos x="T2" y="T3"/>
                </a:cxn>
                <a:cxn ang="0">
                  <a:pos x="T4" y="T5"/>
                </a:cxn>
                <a:cxn ang="0">
                  <a:pos x="T6" y="T7"/>
                </a:cxn>
                <a:cxn ang="0">
                  <a:pos x="T8" y="T9"/>
                </a:cxn>
              </a:cxnLst>
              <a:rect l="0" t="0" r="r" b="b"/>
              <a:pathLst>
                <a:path w="48" h="64">
                  <a:moveTo>
                    <a:pt x="0" y="56"/>
                  </a:moveTo>
                  <a:lnTo>
                    <a:pt x="16" y="64"/>
                  </a:lnTo>
                  <a:lnTo>
                    <a:pt x="48" y="8"/>
                  </a:lnTo>
                  <a:lnTo>
                    <a:pt x="32" y="0"/>
                  </a:lnTo>
                  <a:lnTo>
                    <a:pt x="0"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8" name="Freeform 228">
              <a:extLst>
                <a:ext uri="{FF2B5EF4-FFF2-40B4-BE49-F238E27FC236}">
                  <a16:creationId xmlns:a16="http://schemas.microsoft.com/office/drawing/2014/main" id="{022D141C-F4EB-4169-9A7F-FDA2D289B5EF}"/>
                </a:ext>
              </a:extLst>
            </p:cNvPr>
            <p:cNvSpPr>
              <a:spLocks/>
            </p:cNvSpPr>
            <p:nvPr/>
          </p:nvSpPr>
          <p:spPr bwMode="auto">
            <a:xfrm>
              <a:off x="935" y="1801"/>
              <a:ext cx="48" cy="64"/>
            </a:xfrm>
            <a:custGeom>
              <a:avLst/>
              <a:gdLst>
                <a:gd name="T0" fmla="*/ 0 w 48"/>
                <a:gd name="T1" fmla="*/ 56 h 64"/>
                <a:gd name="T2" fmla="*/ 16 w 48"/>
                <a:gd name="T3" fmla="*/ 64 h 64"/>
                <a:gd name="T4" fmla="*/ 48 w 48"/>
                <a:gd name="T5" fmla="*/ 8 h 64"/>
                <a:gd name="T6" fmla="*/ 32 w 48"/>
                <a:gd name="T7" fmla="*/ 0 h 64"/>
                <a:gd name="T8" fmla="*/ 0 w 48"/>
                <a:gd name="T9" fmla="*/ 56 h 64"/>
              </a:gdLst>
              <a:ahLst/>
              <a:cxnLst>
                <a:cxn ang="0">
                  <a:pos x="T0" y="T1"/>
                </a:cxn>
                <a:cxn ang="0">
                  <a:pos x="T2" y="T3"/>
                </a:cxn>
                <a:cxn ang="0">
                  <a:pos x="T4" y="T5"/>
                </a:cxn>
                <a:cxn ang="0">
                  <a:pos x="T6" y="T7"/>
                </a:cxn>
                <a:cxn ang="0">
                  <a:pos x="T8" y="T9"/>
                </a:cxn>
              </a:cxnLst>
              <a:rect l="0" t="0" r="r" b="b"/>
              <a:pathLst>
                <a:path w="48" h="64">
                  <a:moveTo>
                    <a:pt x="0" y="56"/>
                  </a:moveTo>
                  <a:lnTo>
                    <a:pt x="16" y="64"/>
                  </a:lnTo>
                  <a:lnTo>
                    <a:pt x="48" y="8"/>
                  </a:lnTo>
                  <a:lnTo>
                    <a:pt x="32" y="0"/>
                  </a:lnTo>
                  <a:lnTo>
                    <a:pt x="0" y="5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29" name="Freeform 229">
              <a:extLst>
                <a:ext uri="{FF2B5EF4-FFF2-40B4-BE49-F238E27FC236}">
                  <a16:creationId xmlns:a16="http://schemas.microsoft.com/office/drawing/2014/main" id="{24D10CDE-2BAE-4A92-B44C-63AEF517AE69}"/>
                </a:ext>
              </a:extLst>
            </p:cNvPr>
            <p:cNvSpPr>
              <a:spLocks/>
            </p:cNvSpPr>
            <p:nvPr/>
          </p:nvSpPr>
          <p:spPr bwMode="auto">
            <a:xfrm>
              <a:off x="991" y="1721"/>
              <a:ext cx="40" cy="48"/>
            </a:xfrm>
            <a:custGeom>
              <a:avLst/>
              <a:gdLst>
                <a:gd name="T0" fmla="*/ 0 w 40"/>
                <a:gd name="T1" fmla="*/ 40 h 48"/>
                <a:gd name="T2" fmla="*/ 16 w 40"/>
                <a:gd name="T3" fmla="*/ 48 h 48"/>
                <a:gd name="T4" fmla="*/ 40 w 40"/>
                <a:gd name="T5" fmla="*/ 8 h 48"/>
                <a:gd name="T6" fmla="*/ 40 w 40"/>
                <a:gd name="T7" fmla="*/ 8 h 48"/>
                <a:gd name="T8" fmla="*/ 24 w 40"/>
                <a:gd name="T9" fmla="*/ 0 h 48"/>
                <a:gd name="T10" fmla="*/ 24 w 40"/>
                <a:gd name="T11" fmla="*/ 0 h 48"/>
                <a:gd name="T12" fmla="*/ 0 w 40"/>
                <a:gd name="T13" fmla="*/ 40 h 48"/>
              </a:gdLst>
              <a:ahLst/>
              <a:cxnLst>
                <a:cxn ang="0">
                  <a:pos x="T0" y="T1"/>
                </a:cxn>
                <a:cxn ang="0">
                  <a:pos x="T2" y="T3"/>
                </a:cxn>
                <a:cxn ang="0">
                  <a:pos x="T4" y="T5"/>
                </a:cxn>
                <a:cxn ang="0">
                  <a:pos x="T6" y="T7"/>
                </a:cxn>
                <a:cxn ang="0">
                  <a:pos x="T8" y="T9"/>
                </a:cxn>
                <a:cxn ang="0">
                  <a:pos x="T10" y="T11"/>
                </a:cxn>
                <a:cxn ang="0">
                  <a:pos x="T12" y="T13"/>
                </a:cxn>
              </a:cxnLst>
              <a:rect l="0" t="0" r="r" b="b"/>
              <a:pathLst>
                <a:path w="40" h="48">
                  <a:moveTo>
                    <a:pt x="0" y="40"/>
                  </a:moveTo>
                  <a:lnTo>
                    <a:pt x="16" y="48"/>
                  </a:lnTo>
                  <a:lnTo>
                    <a:pt x="40" y="8"/>
                  </a:lnTo>
                  <a:lnTo>
                    <a:pt x="40" y="8"/>
                  </a:lnTo>
                  <a:lnTo>
                    <a:pt x="24" y="0"/>
                  </a:lnTo>
                  <a:lnTo>
                    <a:pt x="24"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0" name="Freeform 230">
              <a:extLst>
                <a:ext uri="{FF2B5EF4-FFF2-40B4-BE49-F238E27FC236}">
                  <a16:creationId xmlns:a16="http://schemas.microsoft.com/office/drawing/2014/main" id="{0B7275B1-E6D8-40D8-9CC9-CC90D21C5F93}"/>
                </a:ext>
              </a:extLst>
            </p:cNvPr>
            <p:cNvSpPr>
              <a:spLocks/>
            </p:cNvSpPr>
            <p:nvPr/>
          </p:nvSpPr>
          <p:spPr bwMode="auto">
            <a:xfrm>
              <a:off x="1015" y="1705"/>
              <a:ext cx="24" cy="24"/>
            </a:xfrm>
            <a:custGeom>
              <a:avLst/>
              <a:gdLst>
                <a:gd name="T0" fmla="*/ 0 w 24"/>
                <a:gd name="T1" fmla="*/ 16 h 24"/>
                <a:gd name="T2" fmla="*/ 16 w 24"/>
                <a:gd name="T3" fmla="*/ 24 h 24"/>
                <a:gd name="T4" fmla="*/ 24 w 24"/>
                <a:gd name="T5" fmla="*/ 8 h 24"/>
                <a:gd name="T6" fmla="*/ 8 w 24"/>
                <a:gd name="T7" fmla="*/ 0 h 24"/>
                <a:gd name="T8" fmla="*/ 0 w 24"/>
                <a:gd name="T9" fmla="*/ 16 h 24"/>
              </a:gdLst>
              <a:ahLst/>
              <a:cxnLst>
                <a:cxn ang="0">
                  <a:pos x="T0" y="T1"/>
                </a:cxn>
                <a:cxn ang="0">
                  <a:pos x="T2" y="T3"/>
                </a:cxn>
                <a:cxn ang="0">
                  <a:pos x="T4" y="T5"/>
                </a:cxn>
                <a:cxn ang="0">
                  <a:pos x="T6" y="T7"/>
                </a:cxn>
                <a:cxn ang="0">
                  <a:pos x="T8" y="T9"/>
                </a:cxn>
              </a:cxnLst>
              <a:rect l="0" t="0" r="r" b="b"/>
              <a:pathLst>
                <a:path w="24" h="24">
                  <a:moveTo>
                    <a:pt x="0" y="16"/>
                  </a:moveTo>
                  <a:lnTo>
                    <a:pt x="16" y="24"/>
                  </a:lnTo>
                  <a:lnTo>
                    <a:pt x="24" y="8"/>
                  </a:lnTo>
                  <a:lnTo>
                    <a:pt x="8" y="0"/>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1" name="Freeform 231">
              <a:extLst>
                <a:ext uri="{FF2B5EF4-FFF2-40B4-BE49-F238E27FC236}">
                  <a16:creationId xmlns:a16="http://schemas.microsoft.com/office/drawing/2014/main" id="{8625742A-9C97-4222-A368-E6BF1AB10AB9}"/>
                </a:ext>
              </a:extLst>
            </p:cNvPr>
            <p:cNvSpPr>
              <a:spLocks/>
            </p:cNvSpPr>
            <p:nvPr/>
          </p:nvSpPr>
          <p:spPr bwMode="auto">
            <a:xfrm>
              <a:off x="1055" y="1617"/>
              <a:ext cx="48" cy="56"/>
            </a:xfrm>
            <a:custGeom>
              <a:avLst/>
              <a:gdLst>
                <a:gd name="T0" fmla="*/ 0 w 48"/>
                <a:gd name="T1" fmla="*/ 48 h 56"/>
                <a:gd name="T2" fmla="*/ 16 w 48"/>
                <a:gd name="T3" fmla="*/ 56 h 56"/>
                <a:gd name="T4" fmla="*/ 48 w 48"/>
                <a:gd name="T5" fmla="*/ 8 h 56"/>
                <a:gd name="T6" fmla="*/ 32 w 48"/>
                <a:gd name="T7" fmla="*/ 0 h 56"/>
                <a:gd name="T8" fmla="*/ 0 w 48"/>
                <a:gd name="T9" fmla="*/ 48 h 56"/>
              </a:gdLst>
              <a:ahLst/>
              <a:cxnLst>
                <a:cxn ang="0">
                  <a:pos x="T0" y="T1"/>
                </a:cxn>
                <a:cxn ang="0">
                  <a:pos x="T2" y="T3"/>
                </a:cxn>
                <a:cxn ang="0">
                  <a:pos x="T4" y="T5"/>
                </a:cxn>
                <a:cxn ang="0">
                  <a:pos x="T6" y="T7"/>
                </a:cxn>
                <a:cxn ang="0">
                  <a:pos x="T8" y="T9"/>
                </a:cxn>
              </a:cxnLst>
              <a:rect l="0" t="0" r="r" b="b"/>
              <a:pathLst>
                <a:path w="48" h="56">
                  <a:moveTo>
                    <a:pt x="0" y="48"/>
                  </a:moveTo>
                  <a:lnTo>
                    <a:pt x="16" y="56"/>
                  </a:lnTo>
                  <a:lnTo>
                    <a:pt x="48" y="8"/>
                  </a:lnTo>
                  <a:lnTo>
                    <a:pt x="32" y="0"/>
                  </a:lnTo>
                  <a:lnTo>
                    <a:pt x="0"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2" name="Freeform 232">
              <a:extLst>
                <a:ext uri="{FF2B5EF4-FFF2-40B4-BE49-F238E27FC236}">
                  <a16:creationId xmlns:a16="http://schemas.microsoft.com/office/drawing/2014/main" id="{0363641C-232C-4172-A96D-9846232A2A22}"/>
                </a:ext>
              </a:extLst>
            </p:cNvPr>
            <p:cNvSpPr>
              <a:spLocks/>
            </p:cNvSpPr>
            <p:nvPr/>
          </p:nvSpPr>
          <p:spPr bwMode="auto">
            <a:xfrm>
              <a:off x="1119" y="1529"/>
              <a:ext cx="48" cy="56"/>
            </a:xfrm>
            <a:custGeom>
              <a:avLst/>
              <a:gdLst>
                <a:gd name="T0" fmla="*/ 0 w 48"/>
                <a:gd name="T1" fmla="*/ 48 h 56"/>
                <a:gd name="T2" fmla="*/ 16 w 48"/>
                <a:gd name="T3" fmla="*/ 56 h 56"/>
                <a:gd name="T4" fmla="*/ 48 w 48"/>
                <a:gd name="T5" fmla="*/ 8 h 56"/>
                <a:gd name="T6" fmla="*/ 32 w 48"/>
                <a:gd name="T7" fmla="*/ 0 h 56"/>
                <a:gd name="T8" fmla="*/ 0 w 48"/>
                <a:gd name="T9" fmla="*/ 48 h 56"/>
              </a:gdLst>
              <a:ahLst/>
              <a:cxnLst>
                <a:cxn ang="0">
                  <a:pos x="T0" y="T1"/>
                </a:cxn>
                <a:cxn ang="0">
                  <a:pos x="T2" y="T3"/>
                </a:cxn>
                <a:cxn ang="0">
                  <a:pos x="T4" y="T5"/>
                </a:cxn>
                <a:cxn ang="0">
                  <a:pos x="T6" y="T7"/>
                </a:cxn>
                <a:cxn ang="0">
                  <a:pos x="T8" y="T9"/>
                </a:cxn>
              </a:cxnLst>
              <a:rect l="0" t="0" r="r" b="b"/>
              <a:pathLst>
                <a:path w="48" h="56">
                  <a:moveTo>
                    <a:pt x="0" y="48"/>
                  </a:moveTo>
                  <a:lnTo>
                    <a:pt x="16" y="56"/>
                  </a:lnTo>
                  <a:lnTo>
                    <a:pt x="48" y="8"/>
                  </a:lnTo>
                  <a:lnTo>
                    <a:pt x="32" y="0"/>
                  </a:lnTo>
                  <a:lnTo>
                    <a:pt x="0" y="4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3" name="Freeform 233">
              <a:extLst>
                <a:ext uri="{FF2B5EF4-FFF2-40B4-BE49-F238E27FC236}">
                  <a16:creationId xmlns:a16="http://schemas.microsoft.com/office/drawing/2014/main" id="{3BB7F31D-9CC1-4CD5-B279-F77B16EDF1F4}"/>
                </a:ext>
              </a:extLst>
            </p:cNvPr>
            <p:cNvSpPr>
              <a:spLocks/>
            </p:cNvSpPr>
            <p:nvPr/>
          </p:nvSpPr>
          <p:spPr bwMode="auto">
            <a:xfrm>
              <a:off x="1183" y="1465"/>
              <a:ext cx="32" cy="32"/>
            </a:xfrm>
            <a:custGeom>
              <a:avLst/>
              <a:gdLst>
                <a:gd name="T0" fmla="*/ 0 w 32"/>
                <a:gd name="T1" fmla="*/ 24 h 32"/>
                <a:gd name="T2" fmla="*/ 16 w 32"/>
                <a:gd name="T3" fmla="*/ 32 h 32"/>
                <a:gd name="T4" fmla="*/ 32 w 32"/>
                <a:gd name="T5" fmla="*/ 8 h 32"/>
                <a:gd name="T6" fmla="*/ 32 w 32"/>
                <a:gd name="T7" fmla="*/ 8 h 32"/>
                <a:gd name="T8" fmla="*/ 24 w 32"/>
                <a:gd name="T9" fmla="*/ 0 h 32"/>
                <a:gd name="T10" fmla="*/ 16 w 32"/>
                <a:gd name="T11" fmla="*/ 0 h 32"/>
                <a:gd name="T12" fmla="*/ 0 w 32"/>
                <a:gd name="T13" fmla="*/ 24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0" y="24"/>
                  </a:moveTo>
                  <a:lnTo>
                    <a:pt x="16" y="32"/>
                  </a:lnTo>
                  <a:lnTo>
                    <a:pt x="32" y="8"/>
                  </a:lnTo>
                  <a:lnTo>
                    <a:pt x="32" y="8"/>
                  </a:lnTo>
                  <a:lnTo>
                    <a:pt x="24" y="0"/>
                  </a:lnTo>
                  <a:lnTo>
                    <a:pt x="16"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4" name="Freeform 234">
              <a:extLst>
                <a:ext uri="{FF2B5EF4-FFF2-40B4-BE49-F238E27FC236}">
                  <a16:creationId xmlns:a16="http://schemas.microsoft.com/office/drawing/2014/main" id="{CACB5715-7F7D-4A63-A2EF-F39670B562E2}"/>
                </a:ext>
              </a:extLst>
            </p:cNvPr>
            <p:cNvSpPr>
              <a:spLocks/>
            </p:cNvSpPr>
            <p:nvPr/>
          </p:nvSpPr>
          <p:spPr bwMode="auto">
            <a:xfrm>
              <a:off x="1207" y="1441"/>
              <a:ext cx="32" cy="32"/>
            </a:xfrm>
            <a:custGeom>
              <a:avLst/>
              <a:gdLst>
                <a:gd name="T0" fmla="*/ 0 w 32"/>
                <a:gd name="T1" fmla="*/ 24 h 32"/>
                <a:gd name="T2" fmla="*/ 8 w 32"/>
                <a:gd name="T3" fmla="*/ 32 h 32"/>
                <a:gd name="T4" fmla="*/ 32 w 32"/>
                <a:gd name="T5" fmla="*/ 8 h 32"/>
                <a:gd name="T6" fmla="*/ 24 w 32"/>
                <a:gd name="T7" fmla="*/ 0 h 32"/>
                <a:gd name="T8" fmla="*/ 0 w 32"/>
                <a:gd name="T9" fmla="*/ 24 h 32"/>
              </a:gdLst>
              <a:ahLst/>
              <a:cxnLst>
                <a:cxn ang="0">
                  <a:pos x="T0" y="T1"/>
                </a:cxn>
                <a:cxn ang="0">
                  <a:pos x="T2" y="T3"/>
                </a:cxn>
                <a:cxn ang="0">
                  <a:pos x="T4" y="T5"/>
                </a:cxn>
                <a:cxn ang="0">
                  <a:pos x="T6" y="T7"/>
                </a:cxn>
                <a:cxn ang="0">
                  <a:pos x="T8" y="T9"/>
                </a:cxn>
              </a:cxnLst>
              <a:rect l="0" t="0" r="r" b="b"/>
              <a:pathLst>
                <a:path w="32" h="32">
                  <a:moveTo>
                    <a:pt x="0" y="24"/>
                  </a:moveTo>
                  <a:lnTo>
                    <a:pt x="8" y="32"/>
                  </a:lnTo>
                  <a:lnTo>
                    <a:pt x="32" y="8"/>
                  </a:lnTo>
                  <a:lnTo>
                    <a:pt x="24"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5" name="Freeform 235">
              <a:extLst>
                <a:ext uri="{FF2B5EF4-FFF2-40B4-BE49-F238E27FC236}">
                  <a16:creationId xmlns:a16="http://schemas.microsoft.com/office/drawing/2014/main" id="{06F1093F-4A1A-43EB-AE1A-76C20AE5F0FE}"/>
                </a:ext>
              </a:extLst>
            </p:cNvPr>
            <p:cNvSpPr>
              <a:spLocks/>
            </p:cNvSpPr>
            <p:nvPr/>
          </p:nvSpPr>
          <p:spPr bwMode="auto">
            <a:xfrm>
              <a:off x="1263" y="1353"/>
              <a:ext cx="56" cy="56"/>
            </a:xfrm>
            <a:custGeom>
              <a:avLst/>
              <a:gdLst>
                <a:gd name="T0" fmla="*/ 0 w 56"/>
                <a:gd name="T1" fmla="*/ 40 h 56"/>
                <a:gd name="T2" fmla="*/ 8 w 56"/>
                <a:gd name="T3" fmla="*/ 56 h 56"/>
                <a:gd name="T4" fmla="*/ 56 w 56"/>
                <a:gd name="T5" fmla="*/ 16 h 56"/>
                <a:gd name="T6" fmla="*/ 48 w 56"/>
                <a:gd name="T7" fmla="*/ 0 h 56"/>
                <a:gd name="T8" fmla="*/ 0 w 56"/>
                <a:gd name="T9" fmla="*/ 40 h 56"/>
              </a:gdLst>
              <a:ahLst/>
              <a:cxnLst>
                <a:cxn ang="0">
                  <a:pos x="T0" y="T1"/>
                </a:cxn>
                <a:cxn ang="0">
                  <a:pos x="T2" y="T3"/>
                </a:cxn>
                <a:cxn ang="0">
                  <a:pos x="T4" y="T5"/>
                </a:cxn>
                <a:cxn ang="0">
                  <a:pos x="T6" y="T7"/>
                </a:cxn>
                <a:cxn ang="0">
                  <a:pos x="T8" y="T9"/>
                </a:cxn>
              </a:cxnLst>
              <a:rect l="0" t="0" r="r" b="b"/>
              <a:pathLst>
                <a:path w="56" h="56">
                  <a:moveTo>
                    <a:pt x="0" y="40"/>
                  </a:moveTo>
                  <a:lnTo>
                    <a:pt x="8" y="56"/>
                  </a:lnTo>
                  <a:lnTo>
                    <a:pt x="56" y="16"/>
                  </a:lnTo>
                  <a:lnTo>
                    <a:pt x="48"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6" name="Freeform 236">
              <a:extLst>
                <a:ext uri="{FF2B5EF4-FFF2-40B4-BE49-F238E27FC236}">
                  <a16:creationId xmlns:a16="http://schemas.microsoft.com/office/drawing/2014/main" id="{54E8BF80-EEC5-4231-BFF8-8EC72375220F}"/>
                </a:ext>
              </a:extLst>
            </p:cNvPr>
            <p:cNvSpPr>
              <a:spLocks/>
            </p:cNvSpPr>
            <p:nvPr/>
          </p:nvSpPr>
          <p:spPr bwMode="auto">
            <a:xfrm>
              <a:off x="1343" y="1281"/>
              <a:ext cx="48" cy="48"/>
            </a:xfrm>
            <a:custGeom>
              <a:avLst/>
              <a:gdLst>
                <a:gd name="T0" fmla="*/ 0 w 48"/>
                <a:gd name="T1" fmla="*/ 40 h 48"/>
                <a:gd name="T2" fmla="*/ 8 w 48"/>
                <a:gd name="T3" fmla="*/ 48 h 48"/>
                <a:gd name="T4" fmla="*/ 48 w 48"/>
                <a:gd name="T5" fmla="*/ 8 h 48"/>
                <a:gd name="T6" fmla="*/ 40 w 48"/>
                <a:gd name="T7" fmla="*/ 0 h 48"/>
                <a:gd name="T8" fmla="*/ 0 w 48"/>
                <a:gd name="T9" fmla="*/ 40 h 48"/>
              </a:gdLst>
              <a:ahLst/>
              <a:cxnLst>
                <a:cxn ang="0">
                  <a:pos x="T0" y="T1"/>
                </a:cxn>
                <a:cxn ang="0">
                  <a:pos x="T2" y="T3"/>
                </a:cxn>
                <a:cxn ang="0">
                  <a:pos x="T4" y="T5"/>
                </a:cxn>
                <a:cxn ang="0">
                  <a:pos x="T6" y="T7"/>
                </a:cxn>
                <a:cxn ang="0">
                  <a:pos x="T8" y="T9"/>
                </a:cxn>
              </a:cxnLst>
              <a:rect l="0" t="0" r="r" b="b"/>
              <a:pathLst>
                <a:path w="48" h="48">
                  <a:moveTo>
                    <a:pt x="0" y="40"/>
                  </a:moveTo>
                  <a:lnTo>
                    <a:pt x="8" y="48"/>
                  </a:lnTo>
                  <a:lnTo>
                    <a:pt x="48" y="8"/>
                  </a:lnTo>
                  <a:lnTo>
                    <a:pt x="40"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7" name="Freeform 237">
              <a:extLst>
                <a:ext uri="{FF2B5EF4-FFF2-40B4-BE49-F238E27FC236}">
                  <a16:creationId xmlns:a16="http://schemas.microsoft.com/office/drawing/2014/main" id="{0D8E550B-58CB-42A0-8213-4418C7120E78}"/>
                </a:ext>
              </a:extLst>
            </p:cNvPr>
            <p:cNvSpPr>
              <a:spLocks/>
            </p:cNvSpPr>
            <p:nvPr/>
          </p:nvSpPr>
          <p:spPr bwMode="auto">
            <a:xfrm>
              <a:off x="1415" y="1225"/>
              <a:ext cx="16" cy="24"/>
            </a:xfrm>
            <a:custGeom>
              <a:avLst/>
              <a:gdLst>
                <a:gd name="T0" fmla="*/ 0 w 16"/>
                <a:gd name="T1" fmla="*/ 16 h 24"/>
                <a:gd name="T2" fmla="*/ 8 w 16"/>
                <a:gd name="T3" fmla="*/ 24 h 24"/>
                <a:gd name="T4" fmla="*/ 16 w 16"/>
                <a:gd name="T5" fmla="*/ 16 h 24"/>
                <a:gd name="T6" fmla="*/ 16 w 16"/>
                <a:gd name="T7" fmla="*/ 16 h 24"/>
                <a:gd name="T8" fmla="*/ 8 w 16"/>
                <a:gd name="T9" fmla="*/ 0 h 24"/>
                <a:gd name="T10" fmla="*/ 8 w 16"/>
                <a:gd name="T11" fmla="*/ 8 h 24"/>
                <a:gd name="T12" fmla="*/ 0 w 16"/>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0" y="16"/>
                  </a:moveTo>
                  <a:lnTo>
                    <a:pt x="8" y="24"/>
                  </a:lnTo>
                  <a:lnTo>
                    <a:pt x="16" y="16"/>
                  </a:lnTo>
                  <a:lnTo>
                    <a:pt x="16" y="16"/>
                  </a:lnTo>
                  <a:lnTo>
                    <a:pt x="8" y="0"/>
                  </a:lnTo>
                  <a:lnTo>
                    <a:pt x="8" y="8"/>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8" name="Freeform 238">
              <a:extLst>
                <a:ext uri="{FF2B5EF4-FFF2-40B4-BE49-F238E27FC236}">
                  <a16:creationId xmlns:a16="http://schemas.microsoft.com/office/drawing/2014/main" id="{0224AD47-2C14-40ED-A32C-78F2FE8DCCC9}"/>
                </a:ext>
              </a:extLst>
            </p:cNvPr>
            <p:cNvSpPr>
              <a:spLocks/>
            </p:cNvSpPr>
            <p:nvPr/>
          </p:nvSpPr>
          <p:spPr bwMode="auto">
            <a:xfrm>
              <a:off x="1423" y="1193"/>
              <a:ext cx="48" cy="48"/>
            </a:xfrm>
            <a:custGeom>
              <a:avLst/>
              <a:gdLst>
                <a:gd name="T0" fmla="*/ 0 w 48"/>
                <a:gd name="T1" fmla="*/ 32 h 48"/>
                <a:gd name="T2" fmla="*/ 8 w 48"/>
                <a:gd name="T3" fmla="*/ 48 h 48"/>
                <a:gd name="T4" fmla="*/ 48 w 48"/>
                <a:gd name="T5" fmla="*/ 16 h 48"/>
                <a:gd name="T6" fmla="*/ 40 w 48"/>
                <a:gd name="T7" fmla="*/ 0 h 48"/>
                <a:gd name="T8" fmla="*/ 0 w 48"/>
                <a:gd name="T9" fmla="*/ 32 h 48"/>
              </a:gdLst>
              <a:ahLst/>
              <a:cxnLst>
                <a:cxn ang="0">
                  <a:pos x="T0" y="T1"/>
                </a:cxn>
                <a:cxn ang="0">
                  <a:pos x="T2" y="T3"/>
                </a:cxn>
                <a:cxn ang="0">
                  <a:pos x="T4" y="T5"/>
                </a:cxn>
                <a:cxn ang="0">
                  <a:pos x="T6" y="T7"/>
                </a:cxn>
                <a:cxn ang="0">
                  <a:pos x="T8" y="T9"/>
                </a:cxn>
              </a:cxnLst>
              <a:rect l="0" t="0" r="r" b="b"/>
              <a:pathLst>
                <a:path w="48" h="48">
                  <a:moveTo>
                    <a:pt x="0" y="32"/>
                  </a:moveTo>
                  <a:lnTo>
                    <a:pt x="8" y="48"/>
                  </a:lnTo>
                  <a:lnTo>
                    <a:pt x="48" y="16"/>
                  </a:lnTo>
                  <a:lnTo>
                    <a:pt x="40" y="0"/>
                  </a:lnTo>
                  <a:lnTo>
                    <a:pt x="0"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39" name="Freeform 239">
              <a:extLst>
                <a:ext uri="{FF2B5EF4-FFF2-40B4-BE49-F238E27FC236}">
                  <a16:creationId xmlns:a16="http://schemas.microsoft.com/office/drawing/2014/main" id="{FBA92A2C-9EED-4615-8030-42B0853A604F}"/>
                </a:ext>
              </a:extLst>
            </p:cNvPr>
            <p:cNvSpPr>
              <a:spLocks/>
            </p:cNvSpPr>
            <p:nvPr/>
          </p:nvSpPr>
          <p:spPr bwMode="auto">
            <a:xfrm>
              <a:off x="1503" y="1121"/>
              <a:ext cx="56" cy="56"/>
            </a:xfrm>
            <a:custGeom>
              <a:avLst/>
              <a:gdLst>
                <a:gd name="T0" fmla="*/ 0 w 56"/>
                <a:gd name="T1" fmla="*/ 40 h 56"/>
                <a:gd name="T2" fmla="*/ 8 w 56"/>
                <a:gd name="T3" fmla="*/ 56 h 56"/>
                <a:gd name="T4" fmla="*/ 56 w 56"/>
                <a:gd name="T5" fmla="*/ 16 h 56"/>
                <a:gd name="T6" fmla="*/ 48 w 56"/>
                <a:gd name="T7" fmla="*/ 0 h 56"/>
                <a:gd name="T8" fmla="*/ 0 w 56"/>
                <a:gd name="T9" fmla="*/ 40 h 56"/>
              </a:gdLst>
              <a:ahLst/>
              <a:cxnLst>
                <a:cxn ang="0">
                  <a:pos x="T0" y="T1"/>
                </a:cxn>
                <a:cxn ang="0">
                  <a:pos x="T2" y="T3"/>
                </a:cxn>
                <a:cxn ang="0">
                  <a:pos x="T4" y="T5"/>
                </a:cxn>
                <a:cxn ang="0">
                  <a:pos x="T6" y="T7"/>
                </a:cxn>
                <a:cxn ang="0">
                  <a:pos x="T8" y="T9"/>
                </a:cxn>
              </a:cxnLst>
              <a:rect l="0" t="0" r="r" b="b"/>
              <a:pathLst>
                <a:path w="56" h="56">
                  <a:moveTo>
                    <a:pt x="0" y="40"/>
                  </a:moveTo>
                  <a:lnTo>
                    <a:pt x="8" y="56"/>
                  </a:lnTo>
                  <a:lnTo>
                    <a:pt x="56" y="16"/>
                  </a:lnTo>
                  <a:lnTo>
                    <a:pt x="48"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0" name="Freeform 240">
              <a:extLst>
                <a:ext uri="{FF2B5EF4-FFF2-40B4-BE49-F238E27FC236}">
                  <a16:creationId xmlns:a16="http://schemas.microsoft.com/office/drawing/2014/main" id="{EF4F2590-745D-4CC4-95FD-982E081738D0}"/>
                </a:ext>
              </a:extLst>
            </p:cNvPr>
            <p:cNvSpPr>
              <a:spLocks/>
            </p:cNvSpPr>
            <p:nvPr/>
          </p:nvSpPr>
          <p:spPr bwMode="auto">
            <a:xfrm>
              <a:off x="1591" y="1057"/>
              <a:ext cx="56" cy="56"/>
            </a:xfrm>
            <a:custGeom>
              <a:avLst/>
              <a:gdLst>
                <a:gd name="T0" fmla="*/ 0 w 56"/>
                <a:gd name="T1" fmla="*/ 40 h 56"/>
                <a:gd name="T2" fmla="*/ 8 w 56"/>
                <a:gd name="T3" fmla="*/ 56 h 56"/>
                <a:gd name="T4" fmla="*/ 56 w 56"/>
                <a:gd name="T5" fmla="*/ 16 h 56"/>
                <a:gd name="T6" fmla="*/ 48 w 56"/>
                <a:gd name="T7" fmla="*/ 0 h 56"/>
                <a:gd name="T8" fmla="*/ 0 w 56"/>
                <a:gd name="T9" fmla="*/ 40 h 56"/>
              </a:gdLst>
              <a:ahLst/>
              <a:cxnLst>
                <a:cxn ang="0">
                  <a:pos x="T0" y="T1"/>
                </a:cxn>
                <a:cxn ang="0">
                  <a:pos x="T2" y="T3"/>
                </a:cxn>
                <a:cxn ang="0">
                  <a:pos x="T4" y="T5"/>
                </a:cxn>
                <a:cxn ang="0">
                  <a:pos x="T6" y="T7"/>
                </a:cxn>
                <a:cxn ang="0">
                  <a:pos x="T8" y="T9"/>
                </a:cxn>
              </a:cxnLst>
              <a:rect l="0" t="0" r="r" b="b"/>
              <a:pathLst>
                <a:path w="56" h="56">
                  <a:moveTo>
                    <a:pt x="0" y="40"/>
                  </a:moveTo>
                  <a:lnTo>
                    <a:pt x="8" y="56"/>
                  </a:lnTo>
                  <a:lnTo>
                    <a:pt x="56" y="16"/>
                  </a:lnTo>
                  <a:lnTo>
                    <a:pt x="48"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1" name="Freeform 241">
              <a:extLst>
                <a:ext uri="{FF2B5EF4-FFF2-40B4-BE49-F238E27FC236}">
                  <a16:creationId xmlns:a16="http://schemas.microsoft.com/office/drawing/2014/main" id="{1F914DCE-AD97-47C6-BB73-F3A38FA183FF}"/>
                </a:ext>
              </a:extLst>
            </p:cNvPr>
            <p:cNvSpPr>
              <a:spLocks/>
            </p:cNvSpPr>
            <p:nvPr/>
          </p:nvSpPr>
          <p:spPr bwMode="auto">
            <a:xfrm>
              <a:off x="1679" y="993"/>
              <a:ext cx="56" cy="48"/>
            </a:xfrm>
            <a:custGeom>
              <a:avLst/>
              <a:gdLst>
                <a:gd name="T0" fmla="*/ 0 w 56"/>
                <a:gd name="T1" fmla="*/ 32 h 48"/>
                <a:gd name="T2" fmla="*/ 8 w 56"/>
                <a:gd name="T3" fmla="*/ 48 h 48"/>
                <a:gd name="T4" fmla="*/ 56 w 56"/>
                <a:gd name="T5" fmla="*/ 16 h 48"/>
                <a:gd name="T6" fmla="*/ 48 w 56"/>
                <a:gd name="T7" fmla="*/ 0 h 48"/>
                <a:gd name="T8" fmla="*/ 0 w 56"/>
                <a:gd name="T9" fmla="*/ 32 h 48"/>
              </a:gdLst>
              <a:ahLst/>
              <a:cxnLst>
                <a:cxn ang="0">
                  <a:pos x="T0" y="T1"/>
                </a:cxn>
                <a:cxn ang="0">
                  <a:pos x="T2" y="T3"/>
                </a:cxn>
                <a:cxn ang="0">
                  <a:pos x="T4" y="T5"/>
                </a:cxn>
                <a:cxn ang="0">
                  <a:pos x="T6" y="T7"/>
                </a:cxn>
                <a:cxn ang="0">
                  <a:pos x="T8" y="T9"/>
                </a:cxn>
              </a:cxnLst>
              <a:rect l="0" t="0" r="r" b="b"/>
              <a:pathLst>
                <a:path w="56" h="48">
                  <a:moveTo>
                    <a:pt x="0" y="32"/>
                  </a:moveTo>
                  <a:lnTo>
                    <a:pt x="8" y="48"/>
                  </a:lnTo>
                  <a:lnTo>
                    <a:pt x="56" y="16"/>
                  </a:lnTo>
                  <a:lnTo>
                    <a:pt x="48" y="0"/>
                  </a:lnTo>
                  <a:lnTo>
                    <a:pt x="0"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2" name="Freeform 242">
              <a:extLst>
                <a:ext uri="{FF2B5EF4-FFF2-40B4-BE49-F238E27FC236}">
                  <a16:creationId xmlns:a16="http://schemas.microsoft.com/office/drawing/2014/main" id="{300A38EF-3FA8-4085-81E0-0DCA0A1E986D}"/>
                </a:ext>
              </a:extLst>
            </p:cNvPr>
            <p:cNvSpPr>
              <a:spLocks/>
            </p:cNvSpPr>
            <p:nvPr/>
          </p:nvSpPr>
          <p:spPr bwMode="auto">
            <a:xfrm>
              <a:off x="1767" y="929"/>
              <a:ext cx="64" cy="56"/>
            </a:xfrm>
            <a:custGeom>
              <a:avLst/>
              <a:gdLst>
                <a:gd name="T0" fmla="*/ 0 w 64"/>
                <a:gd name="T1" fmla="*/ 40 h 56"/>
                <a:gd name="T2" fmla="*/ 8 w 64"/>
                <a:gd name="T3" fmla="*/ 56 h 56"/>
                <a:gd name="T4" fmla="*/ 64 w 64"/>
                <a:gd name="T5" fmla="*/ 16 h 56"/>
                <a:gd name="T6" fmla="*/ 56 w 64"/>
                <a:gd name="T7" fmla="*/ 0 h 56"/>
                <a:gd name="T8" fmla="*/ 0 w 64"/>
                <a:gd name="T9" fmla="*/ 40 h 56"/>
              </a:gdLst>
              <a:ahLst/>
              <a:cxnLst>
                <a:cxn ang="0">
                  <a:pos x="T0" y="T1"/>
                </a:cxn>
                <a:cxn ang="0">
                  <a:pos x="T2" y="T3"/>
                </a:cxn>
                <a:cxn ang="0">
                  <a:pos x="T4" y="T5"/>
                </a:cxn>
                <a:cxn ang="0">
                  <a:pos x="T6" y="T7"/>
                </a:cxn>
                <a:cxn ang="0">
                  <a:pos x="T8" y="T9"/>
                </a:cxn>
              </a:cxnLst>
              <a:rect l="0" t="0" r="r" b="b"/>
              <a:pathLst>
                <a:path w="64" h="56">
                  <a:moveTo>
                    <a:pt x="0" y="40"/>
                  </a:moveTo>
                  <a:lnTo>
                    <a:pt x="8" y="56"/>
                  </a:lnTo>
                  <a:lnTo>
                    <a:pt x="64" y="16"/>
                  </a:lnTo>
                  <a:lnTo>
                    <a:pt x="56" y="0"/>
                  </a:lnTo>
                  <a:lnTo>
                    <a:pt x="0" y="4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3" name="Freeform 243">
              <a:extLst>
                <a:ext uri="{FF2B5EF4-FFF2-40B4-BE49-F238E27FC236}">
                  <a16:creationId xmlns:a16="http://schemas.microsoft.com/office/drawing/2014/main" id="{58D60EA9-8B68-4A49-AE14-7F1FA159C56D}"/>
                </a:ext>
              </a:extLst>
            </p:cNvPr>
            <p:cNvSpPr>
              <a:spLocks/>
            </p:cNvSpPr>
            <p:nvPr/>
          </p:nvSpPr>
          <p:spPr bwMode="auto">
            <a:xfrm>
              <a:off x="1863" y="873"/>
              <a:ext cx="56" cy="48"/>
            </a:xfrm>
            <a:custGeom>
              <a:avLst/>
              <a:gdLst>
                <a:gd name="T0" fmla="*/ 0 w 56"/>
                <a:gd name="T1" fmla="*/ 32 h 48"/>
                <a:gd name="T2" fmla="*/ 8 w 56"/>
                <a:gd name="T3" fmla="*/ 48 h 48"/>
                <a:gd name="T4" fmla="*/ 56 w 56"/>
                <a:gd name="T5" fmla="*/ 16 h 48"/>
                <a:gd name="T6" fmla="*/ 48 w 56"/>
                <a:gd name="T7" fmla="*/ 16 h 48"/>
                <a:gd name="T8" fmla="*/ 48 w 56"/>
                <a:gd name="T9" fmla="*/ 0 h 48"/>
                <a:gd name="T10" fmla="*/ 48 w 56"/>
                <a:gd name="T11" fmla="*/ 0 h 48"/>
                <a:gd name="T12" fmla="*/ 0 w 56"/>
                <a:gd name="T13" fmla="*/ 32 h 48"/>
              </a:gdLst>
              <a:ahLst/>
              <a:cxnLst>
                <a:cxn ang="0">
                  <a:pos x="T0" y="T1"/>
                </a:cxn>
                <a:cxn ang="0">
                  <a:pos x="T2" y="T3"/>
                </a:cxn>
                <a:cxn ang="0">
                  <a:pos x="T4" y="T5"/>
                </a:cxn>
                <a:cxn ang="0">
                  <a:pos x="T6" y="T7"/>
                </a:cxn>
                <a:cxn ang="0">
                  <a:pos x="T8" y="T9"/>
                </a:cxn>
                <a:cxn ang="0">
                  <a:pos x="T10" y="T11"/>
                </a:cxn>
                <a:cxn ang="0">
                  <a:pos x="T12" y="T13"/>
                </a:cxn>
              </a:cxnLst>
              <a:rect l="0" t="0" r="r" b="b"/>
              <a:pathLst>
                <a:path w="56" h="48">
                  <a:moveTo>
                    <a:pt x="0" y="32"/>
                  </a:moveTo>
                  <a:lnTo>
                    <a:pt x="8" y="48"/>
                  </a:lnTo>
                  <a:lnTo>
                    <a:pt x="56" y="16"/>
                  </a:lnTo>
                  <a:lnTo>
                    <a:pt x="48" y="16"/>
                  </a:lnTo>
                  <a:lnTo>
                    <a:pt x="48" y="0"/>
                  </a:lnTo>
                  <a:lnTo>
                    <a:pt x="48" y="0"/>
                  </a:lnTo>
                  <a:lnTo>
                    <a:pt x="0" y="32"/>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4" name="Rectangle 244">
              <a:extLst>
                <a:ext uri="{FF2B5EF4-FFF2-40B4-BE49-F238E27FC236}">
                  <a16:creationId xmlns:a16="http://schemas.microsoft.com/office/drawing/2014/main" id="{FACAE5B2-C4E2-4F9A-B958-E96C68D4E1F4}"/>
                </a:ext>
              </a:extLst>
            </p:cNvPr>
            <p:cNvSpPr>
              <a:spLocks noChangeArrowheads="1"/>
            </p:cNvSpPr>
            <p:nvPr/>
          </p:nvSpPr>
          <p:spPr bwMode="auto">
            <a:xfrm>
              <a:off x="1911" y="873"/>
              <a:ext cx="8"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45" name="Freeform 245">
              <a:extLst>
                <a:ext uri="{FF2B5EF4-FFF2-40B4-BE49-F238E27FC236}">
                  <a16:creationId xmlns:a16="http://schemas.microsoft.com/office/drawing/2014/main" id="{71C926AA-0994-4282-90C9-E28C4D0AC6B5}"/>
                </a:ext>
              </a:extLst>
            </p:cNvPr>
            <p:cNvSpPr>
              <a:spLocks/>
            </p:cNvSpPr>
            <p:nvPr/>
          </p:nvSpPr>
          <p:spPr bwMode="auto">
            <a:xfrm>
              <a:off x="1959" y="825"/>
              <a:ext cx="64" cy="40"/>
            </a:xfrm>
            <a:custGeom>
              <a:avLst/>
              <a:gdLst>
                <a:gd name="T0" fmla="*/ 0 w 64"/>
                <a:gd name="T1" fmla="*/ 24 h 40"/>
                <a:gd name="T2" fmla="*/ 8 w 64"/>
                <a:gd name="T3" fmla="*/ 40 h 40"/>
                <a:gd name="T4" fmla="*/ 64 w 64"/>
                <a:gd name="T5" fmla="*/ 16 h 40"/>
                <a:gd name="T6" fmla="*/ 56 w 64"/>
                <a:gd name="T7" fmla="*/ 0 h 40"/>
                <a:gd name="T8" fmla="*/ 0 w 64"/>
                <a:gd name="T9" fmla="*/ 24 h 40"/>
              </a:gdLst>
              <a:ahLst/>
              <a:cxnLst>
                <a:cxn ang="0">
                  <a:pos x="T0" y="T1"/>
                </a:cxn>
                <a:cxn ang="0">
                  <a:pos x="T2" y="T3"/>
                </a:cxn>
                <a:cxn ang="0">
                  <a:pos x="T4" y="T5"/>
                </a:cxn>
                <a:cxn ang="0">
                  <a:pos x="T6" y="T7"/>
                </a:cxn>
                <a:cxn ang="0">
                  <a:pos x="T8" y="T9"/>
                </a:cxn>
              </a:cxnLst>
              <a:rect l="0" t="0" r="r" b="b"/>
              <a:pathLst>
                <a:path w="64" h="40">
                  <a:moveTo>
                    <a:pt x="0" y="24"/>
                  </a:moveTo>
                  <a:lnTo>
                    <a:pt x="8" y="40"/>
                  </a:lnTo>
                  <a:lnTo>
                    <a:pt x="64" y="16"/>
                  </a:lnTo>
                  <a:lnTo>
                    <a:pt x="56"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6" name="Freeform 246">
              <a:extLst>
                <a:ext uri="{FF2B5EF4-FFF2-40B4-BE49-F238E27FC236}">
                  <a16:creationId xmlns:a16="http://schemas.microsoft.com/office/drawing/2014/main" id="{D8938F43-91A4-4F54-9536-F9753DAEDB43}"/>
                </a:ext>
              </a:extLst>
            </p:cNvPr>
            <p:cNvSpPr>
              <a:spLocks/>
            </p:cNvSpPr>
            <p:nvPr/>
          </p:nvSpPr>
          <p:spPr bwMode="auto">
            <a:xfrm>
              <a:off x="2063" y="777"/>
              <a:ext cx="64" cy="40"/>
            </a:xfrm>
            <a:custGeom>
              <a:avLst/>
              <a:gdLst>
                <a:gd name="T0" fmla="*/ 0 w 64"/>
                <a:gd name="T1" fmla="*/ 24 h 40"/>
                <a:gd name="T2" fmla="*/ 8 w 64"/>
                <a:gd name="T3" fmla="*/ 40 h 40"/>
                <a:gd name="T4" fmla="*/ 64 w 64"/>
                <a:gd name="T5" fmla="*/ 16 h 40"/>
                <a:gd name="T6" fmla="*/ 56 w 64"/>
                <a:gd name="T7" fmla="*/ 0 h 40"/>
                <a:gd name="T8" fmla="*/ 0 w 64"/>
                <a:gd name="T9" fmla="*/ 24 h 40"/>
              </a:gdLst>
              <a:ahLst/>
              <a:cxnLst>
                <a:cxn ang="0">
                  <a:pos x="T0" y="T1"/>
                </a:cxn>
                <a:cxn ang="0">
                  <a:pos x="T2" y="T3"/>
                </a:cxn>
                <a:cxn ang="0">
                  <a:pos x="T4" y="T5"/>
                </a:cxn>
                <a:cxn ang="0">
                  <a:pos x="T6" y="T7"/>
                </a:cxn>
                <a:cxn ang="0">
                  <a:pos x="T8" y="T9"/>
                </a:cxn>
              </a:cxnLst>
              <a:rect l="0" t="0" r="r" b="b"/>
              <a:pathLst>
                <a:path w="64" h="40">
                  <a:moveTo>
                    <a:pt x="0" y="24"/>
                  </a:moveTo>
                  <a:lnTo>
                    <a:pt x="8" y="40"/>
                  </a:lnTo>
                  <a:lnTo>
                    <a:pt x="64" y="16"/>
                  </a:lnTo>
                  <a:lnTo>
                    <a:pt x="56"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7" name="Freeform 247">
              <a:extLst>
                <a:ext uri="{FF2B5EF4-FFF2-40B4-BE49-F238E27FC236}">
                  <a16:creationId xmlns:a16="http://schemas.microsoft.com/office/drawing/2014/main" id="{F8BC24B6-D080-4C8D-AABD-3C660EFBD965}"/>
                </a:ext>
              </a:extLst>
            </p:cNvPr>
            <p:cNvSpPr>
              <a:spLocks/>
            </p:cNvSpPr>
            <p:nvPr/>
          </p:nvSpPr>
          <p:spPr bwMode="auto">
            <a:xfrm>
              <a:off x="2159" y="745"/>
              <a:ext cx="24" cy="24"/>
            </a:xfrm>
            <a:custGeom>
              <a:avLst/>
              <a:gdLst>
                <a:gd name="T0" fmla="*/ 0 w 24"/>
                <a:gd name="T1" fmla="*/ 8 h 24"/>
                <a:gd name="T2" fmla="*/ 8 w 24"/>
                <a:gd name="T3" fmla="*/ 24 h 24"/>
                <a:gd name="T4" fmla="*/ 24 w 24"/>
                <a:gd name="T5" fmla="*/ 16 h 24"/>
                <a:gd name="T6" fmla="*/ 24 w 24"/>
                <a:gd name="T7" fmla="*/ 16 h 24"/>
                <a:gd name="T8" fmla="*/ 16 w 24"/>
                <a:gd name="T9" fmla="*/ 0 h 24"/>
                <a:gd name="T10" fmla="*/ 16 w 24"/>
                <a:gd name="T11" fmla="*/ 0 h 24"/>
                <a:gd name="T12" fmla="*/ 0 w 24"/>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0" y="8"/>
                  </a:moveTo>
                  <a:lnTo>
                    <a:pt x="8" y="24"/>
                  </a:lnTo>
                  <a:lnTo>
                    <a:pt x="24" y="16"/>
                  </a:lnTo>
                  <a:lnTo>
                    <a:pt x="24" y="16"/>
                  </a:lnTo>
                  <a:lnTo>
                    <a:pt x="16" y="0"/>
                  </a:lnTo>
                  <a:lnTo>
                    <a:pt x="16" y="0"/>
                  </a:lnTo>
                  <a:lnTo>
                    <a:pt x="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8" name="Freeform 248">
              <a:extLst>
                <a:ext uri="{FF2B5EF4-FFF2-40B4-BE49-F238E27FC236}">
                  <a16:creationId xmlns:a16="http://schemas.microsoft.com/office/drawing/2014/main" id="{D5244942-E534-4086-918C-9C61416AE6FF}"/>
                </a:ext>
              </a:extLst>
            </p:cNvPr>
            <p:cNvSpPr>
              <a:spLocks/>
            </p:cNvSpPr>
            <p:nvPr/>
          </p:nvSpPr>
          <p:spPr bwMode="auto">
            <a:xfrm>
              <a:off x="2175" y="728"/>
              <a:ext cx="48" cy="33"/>
            </a:xfrm>
            <a:custGeom>
              <a:avLst/>
              <a:gdLst>
                <a:gd name="T0" fmla="*/ 0 w 48"/>
                <a:gd name="T1" fmla="*/ 17 h 33"/>
                <a:gd name="T2" fmla="*/ 8 w 48"/>
                <a:gd name="T3" fmla="*/ 33 h 33"/>
                <a:gd name="T4" fmla="*/ 48 w 48"/>
                <a:gd name="T5" fmla="*/ 17 h 33"/>
                <a:gd name="T6" fmla="*/ 40 w 48"/>
                <a:gd name="T7" fmla="*/ 0 h 33"/>
                <a:gd name="T8" fmla="*/ 0 w 48"/>
                <a:gd name="T9" fmla="*/ 17 h 33"/>
              </a:gdLst>
              <a:ahLst/>
              <a:cxnLst>
                <a:cxn ang="0">
                  <a:pos x="T0" y="T1"/>
                </a:cxn>
                <a:cxn ang="0">
                  <a:pos x="T2" y="T3"/>
                </a:cxn>
                <a:cxn ang="0">
                  <a:pos x="T4" y="T5"/>
                </a:cxn>
                <a:cxn ang="0">
                  <a:pos x="T6" y="T7"/>
                </a:cxn>
                <a:cxn ang="0">
                  <a:pos x="T8" y="T9"/>
                </a:cxn>
              </a:cxnLst>
              <a:rect l="0" t="0" r="r" b="b"/>
              <a:pathLst>
                <a:path w="48" h="33">
                  <a:moveTo>
                    <a:pt x="0" y="17"/>
                  </a:moveTo>
                  <a:lnTo>
                    <a:pt x="8" y="33"/>
                  </a:lnTo>
                  <a:lnTo>
                    <a:pt x="48" y="17"/>
                  </a:lnTo>
                  <a:lnTo>
                    <a:pt x="40" y="0"/>
                  </a:lnTo>
                  <a:lnTo>
                    <a:pt x="0" y="17"/>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49" name="Freeform 249">
              <a:extLst>
                <a:ext uri="{FF2B5EF4-FFF2-40B4-BE49-F238E27FC236}">
                  <a16:creationId xmlns:a16="http://schemas.microsoft.com/office/drawing/2014/main" id="{73E1CE28-1337-4643-9769-7BAC7FE1F0A8}"/>
                </a:ext>
              </a:extLst>
            </p:cNvPr>
            <p:cNvSpPr>
              <a:spLocks/>
            </p:cNvSpPr>
            <p:nvPr/>
          </p:nvSpPr>
          <p:spPr bwMode="auto">
            <a:xfrm>
              <a:off x="2263" y="696"/>
              <a:ext cx="64" cy="32"/>
            </a:xfrm>
            <a:custGeom>
              <a:avLst/>
              <a:gdLst>
                <a:gd name="T0" fmla="*/ 0 w 64"/>
                <a:gd name="T1" fmla="*/ 16 h 32"/>
                <a:gd name="T2" fmla="*/ 8 w 64"/>
                <a:gd name="T3" fmla="*/ 32 h 32"/>
                <a:gd name="T4" fmla="*/ 64 w 64"/>
                <a:gd name="T5" fmla="*/ 16 h 32"/>
                <a:gd name="T6" fmla="*/ 56 w 64"/>
                <a:gd name="T7" fmla="*/ 0 h 32"/>
                <a:gd name="T8" fmla="*/ 0 w 64"/>
                <a:gd name="T9" fmla="*/ 16 h 32"/>
              </a:gdLst>
              <a:ahLst/>
              <a:cxnLst>
                <a:cxn ang="0">
                  <a:pos x="T0" y="T1"/>
                </a:cxn>
                <a:cxn ang="0">
                  <a:pos x="T2" y="T3"/>
                </a:cxn>
                <a:cxn ang="0">
                  <a:pos x="T4" y="T5"/>
                </a:cxn>
                <a:cxn ang="0">
                  <a:pos x="T6" y="T7"/>
                </a:cxn>
                <a:cxn ang="0">
                  <a:pos x="T8" y="T9"/>
                </a:cxn>
              </a:cxnLst>
              <a:rect l="0" t="0" r="r" b="b"/>
              <a:pathLst>
                <a:path w="64" h="32">
                  <a:moveTo>
                    <a:pt x="0" y="16"/>
                  </a:moveTo>
                  <a:lnTo>
                    <a:pt x="8" y="32"/>
                  </a:lnTo>
                  <a:lnTo>
                    <a:pt x="64" y="16"/>
                  </a:lnTo>
                  <a:lnTo>
                    <a:pt x="56" y="0"/>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0" name="Freeform 250">
              <a:extLst>
                <a:ext uri="{FF2B5EF4-FFF2-40B4-BE49-F238E27FC236}">
                  <a16:creationId xmlns:a16="http://schemas.microsoft.com/office/drawing/2014/main" id="{171DF3B7-9B64-4376-8268-D900D470E744}"/>
                </a:ext>
              </a:extLst>
            </p:cNvPr>
            <p:cNvSpPr>
              <a:spLocks/>
            </p:cNvSpPr>
            <p:nvPr/>
          </p:nvSpPr>
          <p:spPr bwMode="auto">
            <a:xfrm>
              <a:off x="2367" y="656"/>
              <a:ext cx="72" cy="40"/>
            </a:xfrm>
            <a:custGeom>
              <a:avLst/>
              <a:gdLst>
                <a:gd name="T0" fmla="*/ 0 w 72"/>
                <a:gd name="T1" fmla="*/ 24 h 40"/>
                <a:gd name="T2" fmla="*/ 8 w 72"/>
                <a:gd name="T3" fmla="*/ 40 h 40"/>
                <a:gd name="T4" fmla="*/ 72 w 72"/>
                <a:gd name="T5" fmla="*/ 16 h 40"/>
                <a:gd name="T6" fmla="*/ 64 w 72"/>
                <a:gd name="T7" fmla="*/ 0 h 40"/>
                <a:gd name="T8" fmla="*/ 0 w 72"/>
                <a:gd name="T9" fmla="*/ 24 h 40"/>
              </a:gdLst>
              <a:ahLst/>
              <a:cxnLst>
                <a:cxn ang="0">
                  <a:pos x="T0" y="T1"/>
                </a:cxn>
                <a:cxn ang="0">
                  <a:pos x="T2" y="T3"/>
                </a:cxn>
                <a:cxn ang="0">
                  <a:pos x="T4" y="T5"/>
                </a:cxn>
                <a:cxn ang="0">
                  <a:pos x="T6" y="T7"/>
                </a:cxn>
                <a:cxn ang="0">
                  <a:pos x="T8" y="T9"/>
                </a:cxn>
              </a:cxnLst>
              <a:rect l="0" t="0" r="r" b="b"/>
              <a:pathLst>
                <a:path w="72" h="40">
                  <a:moveTo>
                    <a:pt x="0" y="24"/>
                  </a:moveTo>
                  <a:lnTo>
                    <a:pt x="8" y="40"/>
                  </a:lnTo>
                  <a:lnTo>
                    <a:pt x="72" y="16"/>
                  </a:lnTo>
                  <a:lnTo>
                    <a:pt x="64" y="0"/>
                  </a:lnTo>
                  <a:lnTo>
                    <a:pt x="0" y="24"/>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1" name="Freeform 251">
              <a:extLst>
                <a:ext uri="{FF2B5EF4-FFF2-40B4-BE49-F238E27FC236}">
                  <a16:creationId xmlns:a16="http://schemas.microsoft.com/office/drawing/2014/main" id="{133A336C-2F95-4890-BB83-FB2FB0664BEC}"/>
                </a:ext>
              </a:extLst>
            </p:cNvPr>
            <p:cNvSpPr>
              <a:spLocks/>
            </p:cNvSpPr>
            <p:nvPr/>
          </p:nvSpPr>
          <p:spPr bwMode="auto">
            <a:xfrm>
              <a:off x="2471" y="624"/>
              <a:ext cx="64" cy="32"/>
            </a:xfrm>
            <a:custGeom>
              <a:avLst/>
              <a:gdLst>
                <a:gd name="T0" fmla="*/ 0 w 64"/>
                <a:gd name="T1" fmla="*/ 16 h 32"/>
                <a:gd name="T2" fmla="*/ 0 w 64"/>
                <a:gd name="T3" fmla="*/ 32 h 32"/>
                <a:gd name="T4" fmla="*/ 64 w 64"/>
                <a:gd name="T5" fmla="*/ 16 h 32"/>
                <a:gd name="T6" fmla="*/ 64 w 64"/>
                <a:gd name="T7" fmla="*/ 0 h 32"/>
                <a:gd name="T8" fmla="*/ 0 w 64"/>
                <a:gd name="T9" fmla="*/ 16 h 32"/>
              </a:gdLst>
              <a:ahLst/>
              <a:cxnLst>
                <a:cxn ang="0">
                  <a:pos x="T0" y="T1"/>
                </a:cxn>
                <a:cxn ang="0">
                  <a:pos x="T2" y="T3"/>
                </a:cxn>
                <a:cxn ang="0">
                  <a:pos x="T4" y="T5"/>
                </a:cxn>
                <a:cxn ang="0">
                  <a:pos x="T6" y="T7"/>
                </a:cxn>
                <a:cxn ang="0">
                  <a:pos x="T8" y="T9"/>
                </a:cxn>
              </a:cxnLst>
              <a:rect l="0" t="0" r="r" b="b"/>
              <a:pathLst>
                <a:path w="64" h="32">
                  <a:moveTo>
                    <a:pt x="0" y="16"/>
                  </a:moveTo>
                  <a:lnTo>
                    <a:pt x="0" y="32"/>
                  </a:lnTo>
                  <a:lnTo>
                    <a:pt x="64" y="16"/>
                  </a:lnTo>
                  <a:lnTo>
                    <a:pt x="64" y="0"/>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2" name="Freeform 252">
              <a:extLst>
                <a:ext uri="{FF2B5EF4-FFF2-40B4-BE49-F238E27FC236}">
                  <a16:creationId xmlns:a16="http://schemas.microsoft.com/office/drawing/2014/main" id="{FA5AA6FA-5B6D-43E8-99C9-CEA65FCB614E}"/>
                </a:ext>
              </a:extLst>
            </p:cNvPr>
            <p:cNvSpPr>
              <a:spLocks/>
            </p:cNvSpPr>
            <p:nvPr/>
          </p:nvSpPr>
          <p:spPr bwMode="auto">
            <a:xfrm>
              <a:off x="2583" y="600"/>
              <a:ext cx="64" cy="32"/>
            </a:xfrm>
            <a:custGeom>
              <a:avLst/>
              <a:gdLst>
                <a:gd name="T0" fmla="*/ 0 w 64"/>
                <a:gd name="T1" fmla="*/ 16 h 32"/>
                <a:gd name="T2" fmla="*/ 8 w 64"/>
                <a:gd name="T3" fmla="*/ 32 h 32"/>
                <a:gd name="T4" fmla="*/ 64 w 64"/>
                <a:gd name="T5" fmla="*/ 16 h 32"/>
                <a:gd name="T6" fmla="*/ 56 w 64"/>
                <a:gd name="T7" fmla="*/ 0 h 32"/>
                <a:gd name="T8" fmla="*/ 0 w 64"/>
                <a:gd name="T9" fmla="*/ 16 h 32"/>
              </a:gdLst>
              <a:ahLst/>
              <a:cxnLst>
                <a:cxn ang="0">
                  <a:pos x="T0" y="T1"/>
                </a:cxn>
                <a:cxn ang="0">
                  <a:pos x="T2" y="T3"/>
                </a:cxn>
                <a:cxn ang="0">
                  <a:pos x="T4" y="T5"/>
                </a:cxn>
                <a:cxn ang="0">
                  <a:pos x="T6" y="T7"/>
                </a:cxn>
                <a:cxn ang="0">
                  <a:pos x="T8" y="T9"/>
                </a:cxn>
              </a:cxnLst>
              <a:rect l="0" t="0" r="r" b="b"/>
              <a:pathLst>
                <a:path w="64" h="32">
                  <a:moveTo>
                    <a:pt x="0" y="16"/>
                  </a:moveTo>
                  <a:lnTo>
                    <a:pt x="8" y="32"/>
                  </a:lnTo>
                  <a:lnTo>
                    <a:pt x="64" y="16"/>
                  </a:lnTo>
                  <a:lnTo>
                    <a:pt x="56" y="0"/>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3" name="Freeform 253">
              <a:extLst>
                <a:ext uri="{FF2B5EF4-FFF2-40B4-BE49-F238E27FC236}">
                  <a16:creationId xmlns:a16="http://schemas.microsoft.com/office/drawing/2014/main" id="{611F0231-D481-46C3-B522-16E72CCAF3F1}"/>
                </a:ext>
              </a:extLst>
            </p:cNvPr>
            <p:cNvSpPr>
              <a:spLocks/>
            </p:cNvSpPr>
            <p:nvPr/>
          </p:nvSpPr>
          <p:spPr bwMode="auto">
            <a:xfrm>
              <a:off x="2687" y="576"/>
              <a:ext cx="48" cy="32"/>
            </a:xfrm>
            <a:custGeom>
              <a:avLst/>
              <a:gdLst>
                <a:gd name="T0" fmla="*/ 0 w 48"/>
                <a:gd name="T1" fmla="*/ 16 h 32"/>
                <a:gd name="T2" fmla="*/ 8 w 48"/>
                <a:gd name="T3" fmla="*/ 32 h 32"/>
                <a:gd name="T4" fmla="*/ 48 w 48"/>
                <a:gd name="T5" fmla="*/ 16 h 32"/>
                <a:gd name="T6" fmla="*/ 40 w 48"/>
                <a:gd name="T7" fmla="*/ 16 h 32"/>
                <a:gd name="T8" fmla="*/ 40 w 48"/>
                <a:gd name="T9" fmla="*/ 0 h 32"/>
                <a:gd name="T10" fmla="*/ 40 w 48"/>
                <a:gd name="T11" fmla="*/ 0 h 32"/>
                <a:gd name="T12" fmla="*/ 0 w 48"/>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48" h="32">
                  <a:moveTo>
                    <a:pt x="0" y="16"/>
                  </a:moveTo>
                  <a:lnTo>
                    <a:pt x="8" y="32"/>
                  </a:lnTo>
                  <a:lnTo>
                    <a:pt x="48" y="16"/>
                  </a:lnTo>
                  <a:lnTo>
                    <a:pt x="40" y="16"/>
                  </a:lnTo>
                  <a:lnTo>
                    <a:pt x="40" y="0"/>
                  </a:lnTo>
                  <a:lnTo>
                    <a:pt x="40" y="0"/>
                  </a:lnTo>
                  <a:lnTo>
                    <a:pt x="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4" name="Rectangle 254">
              <a:extLst>
                <a:ext uri="{FF2B5EF4-FFF2-40B4-BE49-F238E27FC236}">
                  <a16:creationId xmlns:a16="http://schemas.microsoft.com/office/drawing/2014/main" id="{D7DABFE9-9545-43F3-982A-E68590EE2DFE}"/>
                </a:ext>
              </a:extLst>
            </p:cNvPr>
            <p:cNvSpPr>
              <a:spLocks noChangeArrowheads="1"/>
            </p:cNvSpPr>
            <p:nvPr/>
          </p:nvSpPr>
          <p:spPr bwMode="auto">
            <a:xfrm>
              <a:off x="2727" y="576"/>
              <a:ext cx="24"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55" name="Freeform 255">
              <a:extLst>
                <a:ext uri="{FF2B5EF4-FFF2-40B4-BE49-F238E27FC236}">
                  <a16:creationId xmlns:a16="http://schemas.microsoft.com/office/drawing/2014/main" id="{D3A7AAC8-F88C-4625-8679-43A1A6DA04AB}"/>
                </a:ext>
              </a:extLst>
            </p:cNvPr>
            <p:cNvSpPr>
              <a:spLocks/>
            </p:cNvSpPr>
            <p:nvPr/>
          </p:nvSpPr>
          <p:spPr bwMode="auto">
            <a:xfrm>
              <a:off x="2799" y="560"/>
              <a:ext cx="64" cy="24"/>
            </a:xfrm>
            <a:custGeom>
              <a:avLst/>
              <a:gdLst>
                <a:gd name="T0" fmla="*/ 0 w 64"/>
                <a:gd name="T1" fmla="*/ 8 h 24"/>
                <a:gd name="T2" fmla="*/ 0 w 64"/>
                <a:gd name="T3" fmla="*/ 24 h 24"/>
                <a:gd name="T4" fmla="*/ 64 w 64"/>
                <a:gd name="T5" fmla="*/ 16 h 24"/>
                <a:gd name="T6" fmla="*/ 64 w 64"/>
                <a:gd name="T7" fmla="*/ 0 h 24"/>
                <a:gd name="T8" fmla="*/ 0 w 64"/>
                <a:gd name="T9" fmla="*/ 8 h 24"/>
              </a:gdLst>
              <a:ahLst/>
              <a:cxnLst>
                <a:cxn ang="0">
                  <a:pos x="T0" y="T1"/>
                </a:cxn>
                <a:cxn ang="0">
                  <a:pos x="T2" y="T3"/>
                </a:cxn>
                <a:cxn ang="0">
                  <a:pos x="T4" y="T5"/>
                </a:cxn>
                <a:cxn ang="0">
                  <a:pos x="T6" y="T7"/>
                </a:cxn>
                <a:cxn ang="0">
                  <a:pos x="T8" y="T9"/>
                </a:cxn>
              </a:cxnLst>
              <a:rect l="0" t="0" r="r" b="b"/>
              <a:pathLst>
                <a:path w="64" h="24">
                  <a:moveTo>
                    <a:pt x="0" y="8"/>
                  </a:moveTo>
                  <a:lnTo>
                    <a:pt x="0" y="24"/>
                  </a:lnTo>
                  <a:lnTo>
                    <a:pt x="64" y="16"/>
                  </a:lnTo>
                  <a:lnTo>
                    <a:pt x="64" y="0"/>
                  </a:lnTo>
                  <a:lnTo>
                    <a:pt x="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6" name="Freeform 256">
              <a:extLst>
                <a:ext uri="{FF2B5EF4-FFF2-40B4-BE49-F238E27FC236}">
                  <a16:creationId xmlns:a16="http://schemas.microsoft.com/office/drawing/2014/main" id="{1DCE16B6-CE52-49BE-AD31-5EE1A0272526}"/>
                </a:ext>
              </a:extLst>
            </p:cNvPr>
            <p:cNvSpPr>
              <a:spLocks/>
            </p:cNvSpPr>
            <p:nvPr/>
          </p:nvSpPr>
          <p:spPr bwMode="auto">
            <a:xfrm>
              <a:off x="2912" y="544"/>
              <a:ext cx="56" cy="24"/>
            </a:xfrm>
            <a:custGeom>
              <a:avLst/>
              <a:gdLst>
                <a:gd name="T0" fmla="*/ 0 w 56"/>
                <a:gd name="T1" fmla="*/ 8 h 24"/>
                <a:gd name="T2" fmla="*/ 0 w 56"/>
                <a:gd name="T3" fmla="*/ 24 h 24"/>
                <a:gd name="T4" fmla="*/ 56 w 56"/>
                <a:gd name="T5" fmla="*/ 16 h 24"/>
                <a:gd name="T6" fmla="*/ 56 w 56"/>
                <a:gd name="T7" fmla="*/ 0 h 24"/>
                <a:gd name="T8" fmla="*/ 0 w 56"/>
                <a:gd name="T9" fmla="*/ 8 h 24"/>
              </a:gdLst>
              <a:ahLst/>
              <a:cxnLst>
                <a:cxn ang="0">
                  <a:pos x="T0" y="T1"/>
                </a:cxn>
                <a:cxn ang="0">
                  <a:pos x="T2" y="T3"/>
                </a:cxn>
                <a:cxn ang="0">
                  <a:pos x="T4" y="T5"/>
                </a:cxn>
                <a:cxn ang="0">
                  <a:pos x="T6" y="T7"/>
                </a:cxn>
                <a:cxn ang="0">
                  <a:pos x="T8" y="T9"/>
                </a:cxn>
              </a:cxnLst>
              <a:rect l="0" t="0" r="r" b="b"/>
              <a:pathLst>
                <a:path w="56" h="24">
                  <a:moveTo>
                    <a:pt x="0" y="8"/>
                  </a:moveTo>
                  <a:lnTo>
                    <a:pt x="0" y="24"/>
                  </a:lnTo>
                  <a:lnTo>
                    <a:pt x="56" y="16"/>
                  </a:lnTo>
                  <a:lnTo>
                    <a:pt x="56" y="0"/>
                  </a:lnTo>
                  <a:lnTo>
                    <a:pt x="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57" name="Rectangle 257">
              <a:extLst>
                <a:ext uri="{FF2B5EF4-FFF2-40B4-BE49-F238E27FC236}">
                  <a16:creationId xmlns:a16="http://schemas.microsoft.com/office/drawing/2014/main" id="{29B8D5B3-86EF-4A9C-9A4F-332651B0023B}"/>
                </a:ext>
              </a:extLst>
            </p:cNvPr>
            <p:cNvSpPr>
              <a:spLocks noChangeArrowheads="1"/>
            </p:cNvSpPr>
            <p:nvPr/>
          </p:nvSpPr>
          <p:spPr bwMode="auto">
            <a:xfrm>
              <a:off x="3016" y="536"/>
              <a:ext cx="64"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58" name="Rectangle 258">
              <a:extLst>
                <a:ext uri="{FF2B5EF4-FFF2-40B4-BE49-F238E27FC236}">
                  <a16:creationId xmlns:a16="http://schemas.microsoft.com/office/drawing/2014/main" id="{3EDE85E2-E8B0-438D-81BC-8B8D21E7D36A}"/>
                </a:ext>
              </a:extLst>
            </p:cNvPr>
            <p:cNvSpPr>
              <a:spLocks noChangeArrowheads="1"/>
            </p:cNvSpPr>
            <p:nvPr/>
          </p:nvSpPr>
          <p:spPr bwMode="auto">
            <a:xfrm>
              <a:off x="3128" y="536"/>
              <a:ext cx="64"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59" name="Freeform 259">
              <a:extLst>
                <a:ext uri="{FF2B5EF4-FFF2-40B4-BE49-F238E27FC236}">
                  <a16:creationId xmlns:a16="http://schemas.microsoft.com/office/drawing/2014/main" id="{F3A2B739-4D7A-454F-A927-EF052FD40BCF}"/>
                </a:ext>
              </a:extLst>
            </p:cNvPr>
            <p:cNvSpPr>
              <a:spLocks/>
            </p:cNvSpPr>
            <p:nvPr/>
          </p:nvSpPr>
          <p:spPr bwMode="auto">
            <a:xfrm>
              <a:off x="3240" y="528"/>
              <a:ext cx="48" cy="16"/>
            </a:xfrm>
            <a:custGeom>
              <a:avLst/>
              <a:gdLst>
                <a:gd name="T0" fmla="*/ 0 w 48"/>
                <a:gd name="T1" fmla="*/ 0 h 16"/>
                <a:gd name="T2" fmla="*/ 0 w 48"/>
                <a:gd name="T3" fmla="*/ 16 h 16"/>
                <a:gd name="T4" fmla="*/ 40 w 48"/>
                <a:gd name="T5" fmla="*/ 16 h 16"/>
                <a:gd name="T6" fmla="*/ 40 w 48"/>
                <a:gd name="T7" fmla="*/ 16 h 16"/>
                <a:gd name="T8" fmla="*/ 48 w 48"/>
                <a:gd name="T9" fmla="*/ 0 h 16"/>
                <a:gd name="T10" fmla="*/ 40 w 48"/>
                <a:gd name="T11" fmla="*/ 0 h 16"/>
                <a:gd name="T12" fmla="*/ 0 w 4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8" h="16">
                  <a:moveTo>
                    <a:pt x="0" y="0"/>
                  </a:moveTo>
                  <a:lnTo>
                    <a:pt x="0" y="16"/>
                  </a:lnTo>
                  <a:lnTo>
                    <a:pt x="40" y="16"/>
                  </a:lnTo>
                  <a:lnTo>
                    <a:pt x="40" y="16"/>
                  </a:lnTo>
                  <a:lnTo>
                    <a:pt x="48" y="0"/>
                  </a:lnTo>
                  <a:lnTo>
                    <a:pt x="40" y="0"/>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0" name="Freeform 260">
              <a:extLst>
                <a:ext uri="{FF2B5EF4-FFF2-40B4-BE49-F238E27FC236}">
                  <a16:creationId xmlns:a16="http://schemas.microsoft.com/office/drawing/2014/main" id="{15E1E14A-BEAA-4BF3-8C77-18A079339880}"/>
                </a:ext>
              </a:extLst>
            </p:cNvPr>
            <p:cNvSpPr>
              <a:spLocks/>
            </p:cNvSpPr>
            <p:nvPr/>
          </p:nvSpPr>
          <p:spPr bwMode="auto">
            <a:xfrm>
              <a:off x="3280" y="528"/>
              <a:ext cx="32" cy="24"/>
            </a:xfrm>
            <a:custGeom>
              <a:avLst/>
              <a:gdLst>
                <a:gd name="T0" fmla="*/ 8 w 32"/>
                <a:gd name="T1" fmla="*/ 0 h 24"/>
                <a:gd name="T2" fmla="*/ 0 w 32"/>
                <a:gd name="T3" fmla="*/ 16 h 24"/>
                <a:gd name="T4" fmla="*/ 24 w 32"/>
                <a:gd name="T5" fmla="*/ 24 h 24"/>
                <a:gd name="T6" fmla="*/ 32 w 32"/>
                <a:gd name="T7" fmla="*/ 8 h 24"/>
                <a:gd name="T8" fmla="*/ 8 w 32"/>
                <a:gd name="T9" fmla="*/ 0 h 24"/>
              </a:gdLst>
              <a:ahLst/>
              <a:cxnLst>
                <a:cxn ang="0">
                  <a:pos x="T0" y="T1"/>
                </a:cxn>
                <a:cxn ang="0">
                  <a:pos x="T2" y="T3"/>
                </a:cxn>
                <a:cxn ang="0">
                  <a:pos x="T4" y="T5"/>
                </a:cxn>
                <a:cxn ang="0">
                  <a:pos x="T6" y="T7"/>
                </a:cxn>
                <a:cxn ang="0">
                  <a:pos x="T8" y="T9"/>
                </a:cxn>
              </a:cxnLst>
              <a:rect l="0" t="0" r="r" b="b"/>
              <a:pathLst>
                <a:path w="32" h="24">
                  <a:moveTo>
                    <a:pt x="8" y="0"/>
                  </a:moveTo>
                  <a:lnTo>
                    <a:pt x="0" y="16"/>
                  </a:lnTo>
                  <a:lnTo>
                    <a:pt x="24" y="24"/>
                  </a:lnTo>
                  <a:lnTo>
                    <a:pt x="32" y="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1" name="Freeform 261">
              <a:extLst>
                <a:ext uri="{FF2B5EF4-FFF2-40B4-BE49-F238E27FC236}">
                  <a16:creationId xmlns:a16="http://schemas.microsoft.com/office/drawing/2014/main" id="{85863D4B-E91B-4E10-A6B1-34751680EF9C}"/>
                </a:ext>
              </a:extLst>
            </p:cNvPr>
            <p:cNvSpPr>
              <a:spLocks/>
            </p:cNvSpPr>
            <p:nvPr/>
          </p:nvSpPr>
          <p:spPr bwMode="auto">
            <a:xfrm>
              <a:off x="3352" y="536"/>
              <a:ext cx="64" cy="24"/>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2" name="Freeform 262">
              <a:extLst>
                <a:ext uri="{FF2B5EF4-FFF2-40B4-BE49-F238E27FC236}">
                  <a16:creationId xmlns:a16="http://schemas.microsoft.com/office/drawing/2014/main" id="{24DCD1D8-4020-4EEF-B31D-AD77E8523937}"/>
                </a:ext>
              </a:extLst>
            </p:cNvPr>
            <p:cNvSpPr>
              <a:spLocks/>
            </p:cNvSpPr>
            <p:nvPr/>
          </p:nvSpPr>
          <p:spPr bwMode="auto">
            <a:xfrm>
              <a:off x="3464" y="544"/>
              <a:ext cx="64" cy="24"/>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3" name="Freeform 263">
              <a:extLst>
                <a:ext uri="{FF2B5EF4-FFF2-40B4-BE49-F238E27FC236}">
                  <a16:creationId xmlns:a16="http://schemas.microsoft.com/office/drawing/2014/main" id="{55CC863C-8DF8-4905-A413-442F4F568F77}"/>
                </a:ext>
              </a:extLst>
            </p:cNvPr>
            <p:cNvSpPr>
              <a:spLocks/>
            </p:cNvSpPr>
            <p:nvPr/>
          </p:nvSpPr>
          <p:spPr bwMode="auto">
            <a:xfrm>
              <a:off x="3576" y="552"/>
              <a:ext cx="64" cy="32"/>
            </a:xfrm>
            <a:custGeom>
              <a:avLst/>
              <a:gdLst>
                <a:gd name="T0" fmla="*/ 8 w 64"/>
                <a:gd name="T1" fmla="*/ 0 h 32"/>
                <a:gd name="T2" fmla="*/ 0 w 64"/>
                <a:gd name="T3" fmla="*/ 16 h 32"/>
                <a:gd name="T4" fmla="*/ 56 w 64"/>
                <a:gd name="T5" fmla="*/ 32 h 32"/>
                <a:gd name="T6" fmla="*/ 64 w 64"/>
                <a:gd name="T7" fmla="*/ 16 h 32"/>
                <a:gd name="T8" fmla="*/ 8 w 64"/>
                <a:gd name="T9" fmla="*/ 0 h 32"/>
              </a:gdLst>
              <a:ahLst/>
              <a:cxnLst>
                <a:cxn ang="0">
                  <a:pos x="T0" y="T1"/>
                </a:cxn>
                <a:cxn ang="0">
                  <a:pos x="T2" y="T3"/>
                </a:cxn>
                <a:cxn ang="0">
                  <a:pos x="T4" y="T5"/>
                </a:cxn>
                <a:cxn ang="0">
                  <a:pos x="T6" y="T7"/>
                </a:cxn>
                <a:cxn ang="0">
                  <a:pos x="T8" y="T9"/>
                </a:cxn>
              </a:cxnLst>
              <a:rect l="0" t="0" r="r" b="b"/>
              <a:pathLst>
                <a:path w="64" h="32">
                  <a:moveTo>
                    <a:pt x="8" y="0"/>
                  </a:moveTo>
                  <a:lnTo>
                    <a:pt x="0" y="16"/>
                  </a:lnTo>
                  <a:lnTo>
                    <a:pt x="56" y="32"/>
                  </a:lnTo>
                  <a:lnTo>
                    <a:pt x="64"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4" name="Freeform 264">
              <a:extLst>
                <a:ext uri="{FF2B5EF4-FFF2-40B4-BE49-F238E27FC236}">
                  <a16:creationId xmlns:a16="http://schemas.microsoft.com/office/drawing/2014/main" id="{888110A4-7412-45F6-842C-908BA5C9D8DD}"/>
                </a:ext>
              </a:extLst>
            </p:cNvPr>
            <p:cNvSpPr>
              <a:spLocks/>
            </p:cNvSpPr>
            <p:nvPr/>
          </p:nvSpPr>
          <p:spPr bwMode="auto">
            <a:xfrm>
              <a:off x="3680" y="576"/>
              <a:ext cx="64" cy="24"/>
            </a:xfrm>
            <a:custGeom>
              <a:avLst/>
              <a:gdLst>
                <a:gd name="T0" fmla="*/ 0 w 64"/>
                <a:gd name="T1" fmla="*/ 0 h 24"/>
                <a:gd name="T2" fmla="*/ 0 w 64"/>
                <a:gd name="T3" fmla="*/ 16 h 24"/>
                <a:gd name="T4" fmla="*/ 64 w 64"/>
                <a:gd name="T5" fmla="*/ 24 h 24"/>
                <a:gd name="T6" fmla="*/ 64 w 64"/>
                <a:gd name="T7" fmla="*/ 8 h 24"/>
                <a:gd name="T8" fmla="*/ 0 w 64"/>
                <a:gd name="T9" fmla="*/ 0 h 24"/>
              </a:gdLst>
              <a:ahLst/>
              <a:cxnLst>
                <a:cxn ang="0">
                  <a:pos x="T0" y="T1"/>
                </a:cxn>
                <a:cxn ang="0">
                  <a:pos x="T2" y="T3"/>
                </a:cxn>
                <a:cxn ang="0">
                  <a:pos x="T4" y="T5"/>
                </a:cxn>
                <a:cxn ang="0">
                  <a:pos x="T6" y="T7"/>
                </a:cxn>
                <a:cxn ang="0">
                  <a:pos x="T8" y="T9"/>
                </a:cxn>
              </a:cxnLst>
              <a:rect l="0" t="0" r="r" b="b"/>
              <a:pathLst>
                <a:path w="64" h="24">
                  <a:moveTo>
                    <a:pt x="0" y="0"/>
                  </a:moveTo>
                  <a:lnTo>
                    <a:pt x="0" y="16"/>
                  </a:lnTo>
                  <a:lnTo>
                    <a:pt x="64" y="24"/>
                  </a:lnTo>
                  <a:lnTo>
                    <a:pt x="64" y="8"/>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5" name="Freeform 265">
              <a:extLst>
                <a:ext uri="{FF2B5EF4-FFF2-40B4-BE49-F238E27FC236}">
                  <a16:creationId xmlns:a16="http://schemas.microsoft.com/office/drawing/2014/main" id="{A900B326-A48C-4BEE-B4ED-D4769EFEDA82}"/>
                </a:ext>
              </a:extLst>
            </p:cNvPr>
            <p:cNvSpPr>
              <a:spLocks/>
            </p:cNvSpPr>
            <p:nvPr/>
          </p:nvSpPr>
          <p:spPr bwMode="auto">
            <a:xfrm>
              <a:off x="3784" y="600"/>
              <a:ext cx="16" cy="16"/>
            </a:xfrm>
            <a:custGeom>
              <a:avLst/>
              <a:gdLst>
                <a:gd name="T0" fmla="*/ 16 w 16"/>
                <a:gd name="T1" fmla="*/ 8 h 16"/>
                <a:gd name="T2" fmla="*/ 0 w 16"/>
                <a:gd name="T3" fmla="*/ 8 h 16"/>
                <a:gd name="T4" fmla="*/ 0 w 16"/>
                <a:gd name="T5" fmla="*/ 8 h 16"/>
                <a:gd name="T6" fmla="*/ 8 w 16"/>
                <a:gd name="T7" fmla="*/ 16 h 16"/>
                <a:gd name="T8" fmla="*/ 16 w 16"/>
                <a:gd name="T9" fmla="*/ 0 h 16"/>
                <a:gd name="T10" fmla="*/ 16 w 16"/>
                <a:gd name="T11" fmla="*/ 8 h 16"/>
              </a:gdLst>
              <a:ahLst/>
              <a:cxnLst>
                <a:cxn ang="0">
                  <a:pos x="T0" y="T1"/>
                </a:cxn>
                <a:cxn ang="0">
                  <a:pos x="T2" y="T3"/>
                </a:cxn>
                <a:cxn ang="0">
                  <a:pos x="T4" y="T5"/>
                </a:cxn>
                <a:cxn ang="0">
                  <a:pos x="T6" y="T7"/>
                </a:cxn>
                <a:cxn ang="0">
                  <a:pos x="T8" y="T9"/>
                </a:cxn>
                <a:cxn ang="0">
                  <a:pos x="T10" y="T11"/>
                </a:cxn>
              </a:cxnLst>
              <a:rect l="0" t="0" r="r" b="b"/>
              <a:pathLst>
                <a:path w="16" h="16">
                  <a:moveTo>
                    <a:pt x="16" y="8"/>
                  </a:moveTo>
                  <a:lnTo>
                    <a:pt x="0" y="8"/>
                  </a:lnTo>
                  <a:lnTo>
                    <a:pt x="0" y="8"/>
                  </a:lnTo>
                  <a:lnTo>
                    <a:pt x="8" y="16"/>
                  </a:lnTo>
                  <a:lnTo>
                    <a:pt x="16" y="0"/>
                  </a:lnTo>
                  <a:lnTo>
                    <a:pt x="1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6" name="Freeform 266">
              <a:extLst>
                <a:ext uri="{FF2B5EF4-FFF2-40B4-BE49-F238E27FC236}">
                  <a16:creationId xmlns:a16="http://schemas.microsoft.com/office/drawing/2014/main" id="{92162DBC-B901-497B-85E9-1D1F2B183BB8}"/>
                </a:ext>
              </a:extLst>
            </p:cNvPr>
            <p:cNvSpPr>
              <a:spLocks/>
            </p:cNvSpPr>
            <p:nvPr/>
          </p:nvSpPr>
          <p:spPr bwMode="auto">
            <a:xfrm>
              <a:off x="3792" y="600"/>
              <a:ext cx="64" cy="32"/>
            </a:xfrm>
            <a:custGeom>
              <a:avLst/>
              <a:gdLst>
                <a:gd name="T0" fmla="*/ 8 w 64"/>
                <a:gd name="T1" fmla="*/ 0 h 32"/>
                <a:gd name="T2" fmla="*/ 0 w 64"/>
                <a:gd name="T3" fmla="*/ 16 h 32"/>
                <a:gd name="T4" fmla="*/ 56 w 64"/>
                <a:gd name="T5" fmla="*/ 32 h 32"/>
                <a:gd name="T6" fmla="*/ 64 w 64"/>
                <a:gd name="T7" fmla="*/ 16 h 32"/>
                <a:gd name="T8" fmla="*/ 8 w 64"/>
                <a:gd name="T9" fmla="*/ 0 h 32"/>
              </a:gdLst>
              <a:ahLst/>
              <a:cxnLst>
                <a:cxn ang="0">
                  <a:pos x="T0" y="T1"/>
                </a:cxn>
                <a:cxn ang="0">
                  <a:pos x="T2" y="T3"/>
                </a:cxn>
                <a:cxn ang="0">
                  <a:pos x="T4" y="T5"/>
                </a:cxn>
                <a:cxn ang="0">
                  <a:pos x="T6" y="T7"/>
                </a:cxn>
                <a:cxn ang="0">
                  <a:pos x="T8" y="T9"/>
                </a:cxn>
              </a:cxnLst>
              <a:rect l="0" t="0" r="r" b="b"/>
              <a:pathLst>
                <a:path w="64" h="32">
                  <a:moveTo>
                    <a:pt x="8" y="0"/>
                  </a:moveTo>
                  <a:lnTo>
                    <a:pt x="0" y="16"/>
                  </a:lnTo>
                  <a:lnTo>
                    <a:pt x="56" y="32"/>
                  </a:lnTo>
                  <a:lnTo>
                    <a:pt x="64"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7" name="Freeform 267">
              <a:extLst>
                <a:ext uri="{FF2B5EF4-FFF2-40B4-BE49-F238E27FC236}">
                  <a16:creationId xmlns:a16="http://schemas.microsoft.com/office/drawing/2014/main" id="{8CB4EE6A-5E96-4EA5-BBF4-D1AD46949B51}"/>
                </a:ext>
              </a:extLst>
            </p:cNvPr>
            <p:cNvSpPr>
              <a:spLocks/>
            </p:cNvSpPr>
            <p:nvPr/>
          </p:nvSpPr>
          <p:spPr bwMode="auto">
            <a:xfrm>
              <a:off x="3896" y="632"/>
              <a:ext cx="64" cy="32"/>
            </a:xfrm>
            <a:custGeom>
              <a:avLst/>
              <a:gdLst>
                <a:gd name="T0" fmla="*/ 0 w 64"/>
                <a:gd name="T1" fmla="*/ 0 h 32"/>
                <a:gd name="T2" fmla="*/ 0 w 64"/>
                <a:gd name="T3" fmla="*/ 16 h 32"/>
                <a:gd name="T4" fmla="*/ 64 w 64"/>
                <a:gd name="T5" fmla="*/ 32 h 32"/>
                <a:gd name="T6" fmla="*/ 64 w 64"/>
                <a:gd name="T7" fmla="*/ 16 h 32"/>
                <a:gd name="T8" fmla="*/ 0 w 64"/>
                <a:gd name="T9" fmla="*/ 0 h 32"/>
              </a:gdLst>
              <a:ahLst/>
              <a:cxnLst>
                <a:cxn ang="0">
                  <a:pos x="T0" y="T1"/>
                </a:cxn>
                <a:cxn ang="0">
                  <a:pos x="T2" y="T3"/>
                </a:cxn>
                <a:cxn ang="0">
                  <a:pos x="T4" y="T5"/>
                </a:cxn>
                <a:cxn ang="0">
                  <a:pos x="T6" y="T7"/>
                </a:cxn>
                <a:cxn ang="0">
                  <a:pos x="T8" y="T9"/>
                </a:cxn>
              </a:cxnLst>
              <a:rect l="0" t="0" r="r" b="b"/>
              <a:pathLst>
                <a:path w="64" h="32">
                  <a:moveTo>
                    <a:pt x="0" y="0"/>
                  </a:moveTo>
                  <a:lnTo>
                    <a:pt x="0" y="16"/>
                  </a:lnTo>
                  <a:lnTo>
                    <a:pt x="64" y="32"/>
                  </a:lnTo>
                  <a:lnTo>
                    <a:pt x="64" y="16"/>
                  </a:lnTo>
                  <a:lnTo>
                    <a:pt x="0"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8" name="Freeform 268">
              <a:extLst>
                <a:ext uri="{FF2B5EF4-FFF2-40B4-BE49-F238E27FC236}">
                  <a16:creationId xmlns:a16="http://schemas.microsoft.com/office/drawing/2014/main" id="{60BB781D-3A29-4CBC-8A3C-C70C5BB95783}"/>
                </a:ext>
              </a:extLst>
            </p:cNvPr>
            <p:cNvSpPr>
              <a:spLocks/>
            </p:cNvSpPr>
            <p:nvPr/>
          </p:nvSpPr>
          <p:spPr bwMode="auto">
            <a:xfrm>
              <a:off x="4000" y="664"/>
              <a:ext cx="32" cy="24"/>
            </a:xfrm>
            <a:custGeom>
              <a:avLst/>
              <a:gdLst>
                <a:gd name="T0" fmla="*/ 8 w 32"/>
                <a:gd name="T1" fmla="*/ 0 h 24"/>
                <a:gd name="T2" fmla="*/ 0 w 32"/>
                <a:gd name="T3" fmla="*/ 16 h 24"/>
                <a:gd name="T4" fmla="*/ 24 w 32"/>
                <a:gd name="T5" fmla="*/ 24 h 24"/>
                <a:gd name="T6" fmla="*/ 24 w 32"/>
                <a:gd name="T7" fmla="*/ 24 h 24"/>
                <a:gd name="T8" fmla="*/ 32 w 32"/>
                <a:gd name="T9" fmla="*/ 8 h 24"/>
                <a:gd name="T10" fmla="*/ 32 w 32"/>
                <a:gd name="T11" fmla="*/ 8 h 24"/>
                <a:gd name="T12" fmla="*/ 8 w 3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8" y="0"/>
                  </a:moveTo>
                  <a:lnTo>
                    <a:pt x="0" y="16"/>
                  </a:lnTo>
                  <a:lnTo>
                    <a:pt x="24" y="24"/>
                  </a:lnTo>
                  <a:lnTo>
                    <a:pt x="24" y="24"/>
                  </a:lnTo>
                  <a:lnTo>
                    <a:pt x="32" y="8"/>
                  </a:lnTo>
                  <a:lnTo>
                    <a:pt x="32" y="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69" name="Freeform 269">
              <a:extLst>
                <a:ext uri="{FF2B5EF4-FFF2-40B4-BE49-F238E27FC236}">
                  <a16:creationId xmlns:a16="http://schemas.microsoft.com/office/drawing/2014/main" id="{6BC4B932-9019-460B-8556-5AF8680F2807}"/>
                </a:ext>
              </a:extLst>
            </p:cNvPr>
            <p:cNvSpPr>
              <a:spLocks/>
            </p:cNvSpPr>
            <p:nvPr/>
          </p:nvSpPr>
          <p:spPr bwMode="auto">
            <a:xfrm>
              <a:off x="4024" y="672"/>
              <a:ext cx="48" cy="32"/>
            </a:xfrm>
            <a:custGeom>
              <a:avLst/>
              <a:gdLst>
                <a:gd name="T0" fmla="*/ 8 w 48"/>
                <a:gd name="T1" fmla="*/ 0 h 32"/>
                <a:gd name="T2" fmla="*/ 0 w 48"/>
                <a:gd name="T3" fmla="*/ 16 h 32"/>
                <a:gd name="T4" fmla="*/ 40 w 48"/>
                <a:gd name="T5" fmla="*/ 32 h 32"/>
                <a:gd name="T6" fmla="*/ 48 w 48"/>
                <a:gd name="T7" fmla="*/ 16 h 32"/>
                <a:gd name="T8" fmla="*/ 8 w 48"/>
                <a:gd name="T9" fmla="*/ 0 h 32"/>
              </a:gdLst>
              <a:ahLst/>
              <a:cxnLst>
                <a:cxn ang="0">
                  <a:pos x="T0" y="T1"/>
                </a:cxn>
                <a:cxn ang="0">
                  <a:pos x="T2" y="T3"/>
                </a:cxn>
                <a:cxn ang="0">
                  <a:pos x="T4" y="T5"/>
                </a:cxn>
                <a:cxn ang="0">
                  <a:pos x="T6" y="T7"/>
                </a:cxn>
                <a:cxn ang="0">
                  <a:pos x="T8" y="T9"/>
                </a:cxn>
              </a:cxnLst>
              <a:rect l="0" t="0" r="r" b="b"/>
              <a:pathLst>
                <a:path w="48" h="32">
                  <a:moveTo>
                    <a:pt x="8" y="0"/>
                  </a:moveTo>
                  <a:lnTo>
                    <a:pt x="0" y="16"/>
                  </a:lnTo>
                  <a:lnTo>
                    <a:pt x="40" y="32"/>
                  </a:lnTo>
                  <a:lnTo>
                    <a:pt x="48"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0" name="Freeform 270">
              <a:extLst>
                <a:ext uri="{FF2B5EF4-FFF2-40B4-BE49-F238E27FC236}">
                  <a16:creationId xmlns:a16="http://schemas.microsoft.com/office/drawing/2014/main" id="{4365739C-37A9-4525-847D-46BA66EC0248}"/>
                </a:ext>
              </a:extLst>
            </p:cNvPr>
            <p:cNvSpPr>
              <a:spLocks/>
            </p:cNvSpPr>
            <p:nvPr/>
          </p:nvSpPr>
          <p:spPr bwMode="auto">
            <a:xfrm>
              <a:off x="4104" y="712"/>
              <a:ext cx="64" cy="41"/>
            </a:xfrm>
            <a:custGeom>
              <a:avLst/>
              <a:gdLst>
                <a:gd name="T0" fmla="*/ 8 w 64"/>
                <a:gd name="T1" fmla="*/ 0 h 41"/>
                <a:gd name="T2" fmla="*/ 0 w 64"/>
                <a:gd name="T3" fmla="*/ 16 h 41"/>
                <a:gd name="T4" fmla="*/ 56 w 64"/>
                <a:gd name="T5" fmla="*/ 41 h 41"/>
                <a:gd name="T6" fmla="*/ 64 w 64"/>
                <a:gd name="T7" fmla="*/ 24 h 41"/>
                <a:gd name="T8" fmla="*/ 8 w 64"/>
                <a:gd name="T9" fmla="*/ 0 h 41"/>
              </a:gdLst>
              <a:ahLst/>
              <a:cxnLst>
                <a:cxn ang="0">
                  <a:pos x="T0" y="T1"/>
                </a:cxn>
                <a:cxn ang="0">
                  <a:pos x="T2" y="T3"/>
                </a:cxn>
                <a:cxn ang="0">
                  <a:pos x="T4" y="T5"/>
                </a:cxn>
                <a:cxn ang="0">
                  <a:pos x="T6" y="T7"/>
                </a:cxn>
                <a:cxn ang="0">
                  <a:pos x="T8" y="T9"/>
                </a:cxn>
              </a:cxnLst>
              <a:rect l="0" t="0" r="r" b="b"/>
              <a:pathLst>
                <a:path w="64" h="41">
                  <a:moveTo>
                    <a:pt x="8" y="0"/>
                  </a:moveTo>
                  <a:lnTo>
                    <a:pt x="0" y="16"/>
                  </a:lnTo>
                  <a:lnTo>
                    <a:pt x="56" y="41"/>
                  </a:lnTo>
                  <a:lnTo>
                    <a:pt x="64" y="24"/>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1" name="Freeform 271">
              <a:extLst>
                <a:ext uri="{FF2B5EF4-FFF2-40B4-BE49-F238E27FC236}">
                  <a16:creationId xmlns:a16="http://schemas.microsoft.com/office/drawing/2014/main" id="{B9BF52AA-5771-4788-A709-996B8BB079CA}"/>
                </a:ext>
              </a:extLst>
            </p:cNvPr>
            <p:cNvSpPr>
              <a:spLocks/>
            </p:cNvSpPr>
            <p:nvPr/>
          </p:nvSpPr>
          <p:spPr bwMode="auto">
            <a:xfrm>
              <a:off x="4200" y="761"/>
              <a:ext cx="40" cy="32"/>
            </a:xfrm>
            <a:custGeom>
              <a:avLst/>
              <a:gdLst>
                <a:gd name="T0" fmla="*/ 8 w 40"/>
                <a:gd name="T1" fmla="*/ 0 h 32"/>
                <a:gd name="T2" fmla="*/ 0 w 40"/>
                <a:gd name="T3" fmla="*/ 16 h 32"/>
                <a:gd name="T4" fmla="*/ 32 w 40"/>
                <a:gd name="T5" fmla="*/ 32 h 32"/>
                <a:gd name="T6" fmla="*/ 32 w 40"/>
                <a:gd name="T7" fmla="*/ 32 h 32"/>
                <a:gd name="T8" fmla="*/ 40 w 40"/>
                <a:gd name="T9" fmla="*/ 16 h 32"/>
                <a:gd name="T10" fmla="*/ 40 w 40"/>
                <a:gd name="T11" fmla="*/ 16 h 32"/>
                <a:gd name="T12" fmla="*/ 8 w 40"/>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0" h="32">
                  <a:moveTo>
                    <a:pt x="8" y="0"/>
                  </a:moveTo>
                  <a:lnTo>
                    <a:pt x="0" y="16"/>
                  </a:lnTo>
                  <a:lnTo>
                    <a:pt x="32" y="32"/>
                  </a:lnTo>
                  <a:lnTo>
                    <a:pt x="32" y="32"/>
                  </a:lnTo>
                  <a:lnTo>
                    <a:pt x="40" y="16"/>
                  </a:lnTo>
                  <a:lnTo>
                    <a:pt x="40"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2" name="Freeform 272">
              <a:extLst>
                <a:ext uri="{FF2B5EF4-FFF2-40B4-BE49-F238E27FC236}">
                  <a16:creationId xmlns:a16="http://schemas.microsoft.com/office/drawing/2014/main" id="{E31AFF86-D558-4BA2-A6BE-4C62F372A7C6}"/>
                </a:ext>
              </a:extLst>
            </p:cNvPr>
            <p:cNvSpPr>
              <a:spLocks/>
            </p:cNvSpPr>
            <p:nvPr/>
          </p:nvSpPr>
          <p:spPr bwMode="auto">
            <a:xfrm>
              <a:off x="4232" y="777"/>
              <a:ext cx="32" cy="32"/>
            </a:xfrm>
            <a:custGeom>
              <a:avLst/>
              <a:gdLst>
                <a:gd name="T0" fmla="*/ 8 w 32"/>
                <a:gd name="T1" fmla="*/ 0 h 32"/>
                <a:gd name="T2" fmla="*/ 0 w 32"/>
                <a:gd name="T3" fmla="*/ 16 h 32"/>
                <a:gd name="T4" fmla="*/ 24 w 32"/>
                <a:gd name="T5" fmla="*/ 32 h 32"/>
                <a:gd name="T6" fmla="*/ 32 w 32"/>
                <a:gd name="T7" fmla="*/ 16 h 32"/>
                <a:gd name="T8" fmla="*/ 8 w 32"/>
                <a:gd name="T9" fmla="*/ 0 h 32"/>
              </a:gdLst>
              <a:ahLst/>
              <a:cxnLst>
                <a:cxn ang="0">
                  <a:pos x="T0" y="T1"/>
                </a:cxn>
                <a:cxn ang="0">
                  <a:pos x="T2" y="T3"/>
                </a:cxn>
                <a:cxn ang="0">
                  <a:pos x="T4" y="T5"/>
                </a:cxn>
                <a:cxn ang="0">
                  <a:pos x="T6" y="T7"/>
                </a:cxn>
                <a:cxn ang="0">
                  <a:pos x="T8" y="T9"/>
                </a:cxn>
              </a:cxnLst>
              <a:rect l="0" t="0" r="r" b="b"/>
              <a:pathLst>
                <a:path w="32" h="32">
                  <a:moveTo>
                    <a:pt x="8" y="0"/>
                  </a:moveTo>
                  <a:lnTo>
                    <a:pt x="0" y="16"/>
                  </a:lnTo>
                  <a:lnTo>
                    <a:pt x="24" y="32"/>
                  </a:lnTo>
                  <a:lnTo>
                    <a:pt x="32"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3" name="Freeform 273">
              <a:extLst>
                <a:ext uri="{FF2B5EF4-FFF2-40B4-BE49-F238E27FC236}">
                  <a16:creationId xmlns:a16="http://schemas.microsoft.com/office/drawing/2014/main" id="{4C01D25D-D80B-47C3-AB9B-75971E8C4D7E}"/>
                </a:ext>
              </a:extLst>
            </p:cNvPr>
            <p:cNvSpPr>
              <a:spLocks/>
            </p:cNvSpPr>
            <p:nvPr/>
          </p:nvSpPr>
          <p:spPr bwMode="auto">
            <a:xfrm>
              <a:off x="4296" y="817"/>
              <a:ext cx="64" cy="56"/>
            </a:xfrm>
            <a:custGeom>
              <a:avLst/>
              <a:gdLst>
                <a:gd name="T0" fmla="*/ 8 w 64"/>
                <a:gd name="T1" fmla="*/ 0 h 56"/>
                <a:gd name="T2" fmla="*/ 0 w 64"/>
                <a:gd name="T3" fmla="*/ 16 h 56"/>
                <a:gd name="T4" fmla="*/ 56 w 64"/>
                <a:gd name="T5" fmla="*/ 56 h 56"/>
                <a:gd name="T6" fmla="*/ 64 w 64"/>
                <a:gd name="T7" fmla="*/ 40 h 56"/>
                <a:gd name="T8" fmla="*/ 8 w 64"/>
                <a:gd name="T9" fmla="*/ 0 h 56"/>
              </a:gdLst>
              <a:ahLst/>
              <a:cxnLst>
                <a:cxn ang="0">
                  <a:pos x="T0" y="T1"/>
                </a:cxn>
                <a:cxn ang="0">
                  <a:pos x="T2" y="T3"/>
                </a:cxn>
                <a:cxn ang="0">
                  <a:pos x="T4" y="T5"/>
                </a:cxn>
                <a:cxn ang="0">
                  <a:pos x="T6" y="T7"/>
                </a:cxn>
                <a:cxn ang="0">
                  <a:pos x="T8" y="T9"/>
                </a:cxn>
              </a:cxnLst>
              <a:rect l="0" t="0" r="r" b="b"/>
              <a:pathLst>
                <a:path w="64" h="56">
                  <a:moveTo>
                    <a:pt x="8" y="0"/>
                  </a:moveTo>
                  <a:lnTo>
                    <a:pt x="0" y="16"/>
                  </a:lnTo>
                  <a:lnTo>
                    <a:pt x="56" y="56"/>
                  </a:lnTo>
                  <a:lnTo>
                    <a:pt x="64" y="40"/>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4" name="Freeform 274">
              <a:extLst>
                <a:ext uri="{FF2B5EF4-FFF2-40B4-BE49-F238E27FC236}">
                  <a16:creationId xmlns:a16="http://schemas.microsoft.com/office/drawing/2014/main" id="{BE95CE84-DB48-45BC-B356-C85E07E5F9BC}"/>
                </a:ext>
              </a:extLst>
            </p:cNvPr>
            <p:cNvSpPr>
              <a:spLocks/>
            </p:cNvSpPr>
            <p:nvPr/>
          </p:nvSpPr>
          <p:spPr bwMode="auto">
            <a:xfrm>
              <a:off x="4392" y="881"/>
              <a:ext cx="32" cy="32"/>
            </a:xfrm>
            <a:custGeom>
              <a:avLst/>
              <a:gdLst>
                <a:gd name="T0" fmla="*/ 8 w 32"/>
                <a:gd name="T1" fmla="*/ 0 h 32"/>
                <a:gd name="T2" fmla="*/ 0 w 32"/>
                <a:gd name="T3" fmla="*/ 16 h 32"/>
                <a:gd name="T4" fmla="*/ 24 w 32"/>
                <a:gd name="T5" fmla="*/ 32 h 32"/>
                <a:gd name="T6" fmla="*/ 32 w 32"/>
                <a:gd name="T7" fmla="*/ 16 h 32"/>
                <a:gd name="T8" fmla="*/ 8 w 32"/>
                <a:gd name="T9" fmla="*/ 0 h 32"/>
              </a:gdLst>
              <a:ahLst/>
              <a:cxnLst>
                <a:cxn ang="0">
                  <a:pos x="T0" y="T1"/>
                </a:cxn>
                <a:cxn ang="0">
                  <a:pos x="T2" y="T3"/>
                </a:cxn>
                <a:cxn ang="0">
                  <a:pos x="T4" y="T5"/>
                </a:cxn>
                <a:cxn ang="0">
                  <a:pos x="T6" y="T7"/>
                </a:cxn>
                <a:cxn ang="0">
                  <a:pos x="T8" y="T9"/>
                </a:cxn>
              </a:cxnLst>
              <a:rect l="0" t="0" r="r" b="b"/>
              <a:pathLst>
                <a:path w="32" h="32">
                  <a:moveTo>
                    <a:pt x="8" y="0"/>
                  </a:moveTo>
                  <a:lnTo>
                    <a:pt x="0" y="16"/>
                  </a:lnTo>
                  <a:lnTo>
                    <a:pt x="24" y="32"/>
                  </a:lnTo>
                  <a:lnTo>
                    <a:pt x="32" y="16"/>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5" name="Freeform 275">
              <a:extLst>
                <a:ext uri="{FF2B5EF4-FFF2-40B4-BE49-F238E27FC236}">
                  <a16:creationId xmlns:a16="http://schemas.microsoft.com/office/drawing/2014/main" id="{AAD6C124-A8A8-4B2B-A12D-F839964B1D08}"/>
                </a:ext>
              </a:extLst>
            </p:cNvPr>
            <p:cNvSpPr>
              <a:spLocks/>
            </p:cNvSpPr>
            <p:nvPr/>
          </p:nvSpPr>
          <p:spPr bwMode="auto">
            <a:xfrm>
              <a:off x="4416" y="905"/>
              <a:ext cx="32" cy="32"/>
            </a:xfrm>
            <a:custGeom>
              <a:avLst/>
              <a:gdLst>
                <a:gd name="T0" fmla="*/ 8 w 32"/>
                <a:gd name="T1" fmla="*/ 0 h 32"/>
                <a:gd name="T2" fmla="*/ 0 w 32"/>
                <a:gd name="T3" fmla="*/ 8 h 32"/>
                <a:gd name="T4" fmla="*/ 24 w 32"/>
                <a:gd name="T5" fmla="*/ 32 h 32"/>
                <a:gd name="T6" fmla="*/ 32 w 32"/>
                <a:gd name="T7" fmla="*/ 24 h 32"/>
                <a:gd name="T8" fmla="*/ 8 w 32"/>
                <a:gd name="T9" fmla="*/ 0 h 32"/>
              </a:gdLst>
              <a:ahLst/>
              <a:cxnLst>
                <a:cxn ang="0">
                  <a:pos x="T0" y="T1"/>
                </a:cxn>
                <a:cxn ang="0">
                  <a:pos x="T2" y="T3"/>
                </a:cxn>
                <a:cxn ang="0">
                  <a:pos x="T4" y="T5"/>
                </a:cxn>
                <a:cxn ang="0">
                  <a:pos x="T6" y="T7"/>
                </a:cxn>
                <a:cxn ang="0">
                  <a:pos x="T8" y="T9"/>
                </a:cxn>
              </a:cxnLst>
              <a:rect l="0" t="0" r="r" b="b"/>
              <a:pathLst>
                <a:path w="32" h="32">
                  <a:moveTo>
                    <a:pt x="8" y="0"/>
                  </a:moveTo>
                  <a:lnTo>
                    <a:pt x="0" y="8"/>
                  </a:lnTo>
                  <a:lnTo>
                    <a:pt x="24" y="32"/>
                  </a:lnTo>
                  <a:lnTo>
                    <a:pt x="32" y="24"/>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6" name="Freeform 276">
              <a:extLst>
                <a:ext uri="{FF2B5EF4-FFF2-40B4-BE49-F238E27FC236}">
                  <a16:creationId xmlns:a16="http://schemas.microsoft.com/office/drawing/2014/main" id="{B4C47ACF-0CCB-4042-9E87-4B342C8A086B}"/>
                </a:ext>
              </a:extLst>
            </p:cNvPr>
            <p:cNvSpPr>
              <a:spLocks/>
            </p:cNvSpPr>
            <p:nvPr/>
          </p:nvSpPr>
          <p:spPr bwMode="auto">
            <a:xfrm>
              <a:off x="4480" y="945"/>
              <a:ext cx="64" cy="56"/>
            </a:xfrm>
            <a:custGeom>
              <a:avLst/>
              <a:gdLst>
                <a:gd name="T0" fmla="*/ 8 w 64"/>
                <a:gd name="T1" fmla="*/ 0 h 56"/>
                <a:gd name="T2" fmla="*/ 0 w 64"/>
                <a:gd name="T3" fmla="*/ 16 h 56"/>
                <a:gd name="T4" fmla="*/ 56 w 64"/>
                <a:gd name="T5" fmla="*/ 56 h 56"/>
                <a:gd name="T6" fmla="*/ 64 w 64"/>
                <a:gd name="T7" fmla="*/ 40 h 56"/>
                <a:gd name="T8" fmla="*/ 8 w 64"/>
                <a:gd name="T9" fmla="*/ 0 h 56"/>
              </a:gdLst>
              <a:ahLst/>
              <a:cxnLst>
                <a:cxn ang="0">
                  <a:pos x="T0" y="T1"/>
                </a:cxn>
                <a:cxn ang="0">
                  <a:pos x="T2" y="T3"/>
                </a:cxn>
                <a:cxn ang="0">
                  <a:pos x="T4" y="T5"/>
                </a:cxn>
                <a:cxn ang="0">
                  <a:pos x="T6" y="T7"/>
                </a:cxn>
                <a:cxn ang="0">
                  <a:pos x="T8" y="T9"/>
                </a:cxn>
              </a:cxnLst>
              <a:rect l="0" t="0" r="r" b="b"/>
              <a:pathLst>
                <a:path w="64" h="56">
                  <a:moveTo>
                    <a:pt x="8" y="0"/>
                  </a:moveTo>
                  <a:lnTo>
                    <a:pt x="0" y="16"/>
                  </a:lnTo>
                  <a:lnTo>
                    <a:pt x="56" y="56"/>
                  </a:lnTo>
                  <a:lnTo>
                    <a:pt x="64" y="40"/>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7" name="Freeform 277">
              <a:extLst>
                <a:ext uri="{FF2B5EF4-FFF2-40B4-BE49-F238E27FC236}">
                  <a16:creationId xmlns:a16="http://schemas.microsoft.com/office/drawing/2014/main" id="{B2D9E29C-3E91-4E02-A0C2-B978A0F973B8}"/>
                </a:ext>
              </a:extLst>
            </p:cNvPr>
            <p:cNvSpPr>
              <a:spLocks/>
            </p:cNvSpPr>
            <p:nvPr/>
          </p:nvSpPr>
          <p:spPr bwMode="auto">
            <a:xfrm>
              <a:off x="4568" y="1017"/>
              <a:ext cx="16" cy="16"/>
            </a:xfrm>
            <a:custGeom>
              <a:avLst/>
              <a:gdLst>
                <a:gd name="T0" fmla="*/ 8 w 16"/>
                <a:gd name="T1" fmla="*/ 0 h 16"/>
                <a:gd name="T2" fmla="*/ 0 w 16"/>
                <a:gd name="T3" fmla="*/ 8 h 16"/>
                <a:gd name="T4" fmla="*/ 8 w 16"/>
                <a:gd name="T5" fmla="*/ 16 h 16"/>
                <a:gd name="T6" fmla="*/ 8 w 16"/>
                <a:gd name="T7" fmla="*/ 16 h 16"/>
                <a:gd name="T8" fmla="*/ 16 w 16"/>
                <a:gd name="T9" fmla="*/ 8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lnTo>
                    <a:pt x="0" y="8"/>
                  </a:lnTo>
                  <a:lnTo>
                    <a:pt x="8" y="16"/>
                  </a:lnTo>
                  <a:lnTo>
                    <a:pt x="8" y="16"/>
                  </a:lnTo>
                  <a:lnTo>
                    <a:pt x="16" y="8"/>
                  </a:lnTo>
                  <a:lnTo>
                    <a:pt x="16" y="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8" name="Freeform 278">
              <a:extLst>
                <a:ext uri="{FF2B5EF4-FFF2-40B4-BE49-F238E27FC236}">
                  <a16:creationId xmlns:a16="http://schemas.microsoft.com/office/drawing/2014/main" id="{3453BE91-1743-4B55-B866-AA2B9DCF901E}"/>
                </a:ext>
              </a:extLst>
            </p:cNvPr>
            <p:cNvSpPr>
              <a:spLocks/>
            </p:cNvSpPr>
            <p:nvPr/>
          </p:nvSpPr>
          <p:spPr bwMode="auto">
            <a:xfrm>
              <a:off x="4576" y="1025"/>
              <a:ext cx="48" cy="48"/>
            </a:xfrm>
            <a:custGeom>
              <a:avLst/>
              <a:gdLst>
                <a:gd name="T0" fmla="*/ 8 w 48"/>
                <a:gd name="T1" fmla="*/ 0 h 48"/>
                <a:gd name="T2" fmla="*/ 0 w 48"/>
                <a:gd name="T3" fmla="*/ 8 h 48"/>
                <a:gd name="T4" fmla="*/ 40 w 48"/>
                <a:gd name="T5" fmla="*/ 48 h 48"/>
                <a:gd name="T6" fmla="*/ 48 w 48"/>
                <a:gd name="T7" fmla="*/ 40 h 48"/>
                <a:gd name="T8" fmla="*/ 8 w 48"/>
                <a:gd name="T9" fmla="*/ 0 h 48"/>
              </a:gdLst>
              <a:ahLst/>
              <a:cxnLst>
                <a:cxn ang="0">
                  <a:pos x="T0" y="T1"/>
                </a:cxn>
                <a:cxn ang="0">
                  <a:pos x="T2" y="T3"/>
                </a:cxn>
                <a:cxn ang="0">
                  <a:pos x="T4" y="T5"/>
                </a:cxn>
                <a:cxn ang="0">
                  <a:pos x="T6" y="T7"/>
                </a:cxn>
                <a:cxn ang="0">
                  <a:pos x="T8" y="T9"/>
                </a:cxn>
              </a:cxnLst>
              <a:rect l="0" t="0" r="r" b="b"/>
              <a:pathLst>
                <a:path w="48" h="48">
                  <a:moveTo>
                    <a:pt x="8" y="0"/>
                  </a:moveTo>
                  <a:lnTo>
                    <a:pt x="0" y="8"/>
                  </a:lnTo>
                  <a:lnTo>
                    <a:pt x="40" y="48"/>
                  </a:lnTo>
                  <a:lnTo>
                    <a:pt x="48" y="40"/>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79" name="Freeform 279">
              <a:extLst>
                <a:ext uri="{FF2B5EF4-FFF2-40B4-BE49-F238E27FC236}">
                  <a16:creationId xmlns:a16="http://schemas.microsoft.com/office/drawing/2014/main" id="{2E784D12-45F3-41D5-BA5F-DD513ECF0752}"/>
                </a:ext>
              </a:extLst>
            </p:cNvPr>
            <p:cNvSpPr>
              <a:spLocks/>
            </p:cNvSpPr>
            <p:nvPr/>
          </p:nvSpPr>
          <p:spPr bwMode="auto">
            <a:xfrm>
              <a:off x="4648" y="1097"/>
              <a:ext cx="56" cy="56"/>
            </a:xfrm>
            <a:custGeom>
              <a:avLst/>
              <a:gdLst>
                <a:gd name="T0" fmla="*/ 8 w 56"/>
                <a:gd name="T1" fmla="*/ 0 h 56"/>
                <a:gd name="T2" fmla="*/ 0 w 56"/>
                <a:gd name="T3" fmla="*/ 8 h 56"/>
                <a:gd name="T4" fmla="*/ 48 w 56"/>
                <a:gd name="T5" fmla="*/ 56 h 56"/>
                <a:gd name="T6" fmla="*/ 56 w 56"/>
                <a:gd name="T7" fmla="*/ 48 h 56"/>
                <a:gd name="T8" fmla="*/ 8 w 56"/>
                <a:gd name="T9" fmla="*/ 0 h 56"/>
              </a:gdLst>
              <a:ahLst/>
              <a:cxnLst>
                <a:cxn ang="0">
                  <a:pos x="T0" y="T1"/>
                </a:cxn>
                <a:cxn ang="0">
                  <a:pos x="T2" y="T3"/>
                </a:cxn>
                <a:cxn ang="0">
                  <a:pos x="T4" y="T5"/>
                </a:cxn>
                <a:cxn ang="0">
                  <a:pos x="T6" y="T7"/>
                </a:cxn>
                <a:cxn ang="0">
                  <a:pos x="T8" y="T9"/>
                </a:cxn>
              </a:cxnLst>
              <a:rect l="0" t="0" r="r" b="b"/>
              <a:pathLst>
                <a:path w="56" h="56">
                  <a:moveTo>
                    <a:pt x="8" y="0"/>
                  </a:moveTo>
                  <a:lnTo>
                    <a:pt x="0" y="8"/>
                  </a:lnTo>
                  <a:lnTo>
                    <a:pt x="48" y="56"/>
                  </a:lnTo>
                  <a:lnTo>
                    <a:pt x="56" y="48"/>
                  </a:lnTo>
                  <a:lnTo>
                    <a:pt x="8"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0" name="Freeform 280">
              <a:extLst>
                <a:ext uri="{FF2B5EF4-FFF2-40B4-BE49-F238E27FC236}">
                  <a16:creationId xmlns:a16="http://schemas.microsoft.com/office/drawing/2014/main" id="{7C25A0A1-74C3-4901-9C0C-3382A08F462B}"/>
                </a:ext>
              </a:extLst>
            </p:cNvPr>
            <p:cNvSpPr>
              <a:spLocks/>
            </p:cNvSpPr>
            <p:nvPr/>
          </p:nvSpPr>
          <p:spPr bwMode="auto">
            <a:xfrm>
              <a:off x="4720" y="1177"/>
              <a:ext cx="48" cy="64"/>
            </a:xfrm>
            <a:custGeom>
              <a:avLst/>
              <a:gdLst>
                <a:gd name="T0" fmla="*/ 16 w 48"/>
                <a:gd name="T1" fmla="*/ 0 h 64"/>
                <a:gd name="T2" fmla="*/ 0 w 48"/>
                <a:gd name="T3" fmla="*/ 8 h 64"/>
                <a:gd name="T4" fmla="*/ 32 w 48"/>
                <a:gd name="T5" fmla="*/ 64 h 64"/>
                <a:gd name="T6" fmla="*/ 48 w 48"/>
                <a:gd name="T7" fmla="*/ 56 h 64"/>
                <a:gd name="T8" fmla="*/ 16 w 48"/>
                <a:gd name="T9" fmla="*/ 0 h 64"/>
              </a:gdLst>
              <a:ahLst/>
              <a:cxnLst>
                <a:cxn ang="0">
                  <a:pos x="T0" y="T1"/>
                </a:cxn>
                <a:cxn ang="0">
                  <a:pos x="T2" y="T3"/>
                </a:cxn>
                <a:cxn ang="0">
                  <a:pos x="T4" y="T5"/>
                </a:cxn>
                <a:cxn ang="0">
                  <a:pos x="T6" y="T7"/>
                </a:cxn>
                <a:cxn ang="0">
                  <a:pos x="T8" y="T9"/>
                </a:cxn>
              </a:cxnLst>
              <a:rect l="0" t="0" r="r" b="b"/>
              <a:pathLst>
                <a:path w="48" h="64">
                  <a:moveTo>
                    <a:pt x="16" y="0"/>
                  </a:moveTo>
                  <a:lnTo>
                    <a:pt x="0" y="8"/>
                  </a:lnTo>
                  <a:lnTo>
                    <a:pt x="32" y="64"/>
                  </a:lnTo>
                  <a:lnTo>
                    <a:pt x="48" y="56"/>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1" name="Freeform 281">
              <a:extLst>
                <a:ext uri="{FF2B5EF4-FFF2-40B4-BE49-F238E27FC236}">
                  <a16:creationId xmlns:a16="http://schemas.microsoft.com/office/drawing/2014/main" id="{CF90E544-C6FB-4EC5-9AA3-274A9D9BFB0A}"/>
                </a:ext>
              </a:extLst>
            </p:cNvPr>
            <p:cNvSpPr>
              <a:spLocks/>
            </p:cNvSpPr>
            <p:nvPr/>
          </p:nvSpPr>
          <p:spPr bwMode="auto">
            <a:xfrm>
              <a:off x="4776" y="1273"/>
              <a:ext cx="56" cy="56"/>
            </a:xfrm>
            <a:custGeom>
              <a:avLst/>
              <a:gdLst>
                <a:gd name="T0" fmla="*/ 16 w 56"/>
                <a:gd name="T1" fmla="*/ 0 h 56"/>
                <a:gd name="T2" fmla="*/ 0 w 56"/>
                <a:gd name="T3" fmla="*/ 8 h 56"/>
                <a:gd name="T4" fmla="*/ 40 w 56"/>
                <a:gd name="T5" fmla="*/ 56 h 56"/>
                <a:gd name="T6" fmla="*/ 56 w 56"/>
                <a:gd name="T7" fmla="*/ 48 h 56"/>
                <a:gd name="T8" fmla="*/ 16 w 56"/>
                <a:gd name="T9" fmla="*/ 0 h 56"/>
              </a:gdLst>
              <a:ahLst/>
              <a:cxnLst>
                <a:cxn ang="0">
                  <a:pos x="T0" y="T1"/>
                </a:cxn>
                <a:cxn ang="0">
                  <a:pos x="T2" y="T3"/>
                </a:cxn>
                <a:cxn ang="0">
                  <a:pos x="T4" y="T5"/>
                </a:cxn>
                <a:cxn ang="0">
                  <a:pos x="T6" y="T7"/>
                </a:cxn>
                <a:cxn ang="0">
                  <a:pos x="T8" y="T9"/>
                </a:cxn>
              </a:cxnLst>
              <a:rect l="0" t="0" r="r" b="b"/>
              <a:pathLst>
                <a:path w="56" h="56">
                  <a:moveTo>
                    <a:pt x="16" y="0"/>
                  </a:moveTo>
                  <a:lnTo>
                    <a:pt x="0" y="8"/>
                  </a:lnTo>
                  <a:lnTo>
                    <a:pt x="40" y="56"/>
                  </a:lnTo>
                  <a:lnTo>
                    <a:pt x="56" y="48"/>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2" name="Freeform 282">
              <a:extLst>
                <a:ext uri="{FF2B5EF4-FFF2-40B4-BE49-F238E27FC236}">
                  <a16:creationId xmlns:a16="http://schemas.microsoft.com/office/drawing/2014/main" id="{82A9F837-8B11-4CF3-A7D1-5B3BF56F512F}"/>
                </a:ext>
              </a:extLst>
            </p:cNvPr>
            <p:cNvSpPr>
              <a:spLocks/>
            </p:cNvSpPr>
            <p:nvPr/>
          </p:nvSpPr>
          <p:spPr bwMode="auto">
            <a:xfrm>
              <a:off x="4832" y="1369"/>
              <a:ext cx="40" cy="64"/>
            </a:xfrm>
            <a:custGeom>
              <a:avLst/>
              <a:gdLst>
                <a:gd name="T0" fmla="*/ 16 w 40"/>
                <a:gd name="T1" fmla="*/ 0 h 64"/>
                <a:gd name="T2" fmla="*/ 0 w 40"/>
                <a:gd name="T3" fmla="*/ 8 h 64"/>
                <a:gd name="T4" fmla="*/ 24 w 40"/>
                <a:gd name="T5" fmla="*/ 64 h 64"/>
                <a:gd name="T6" fmla="*/ 40 w 40"/>
                <a:gd name="T7" fmla="*/ 56 h 64"/>
                <a:gd name="T8" fmla="*/ 16 w 40"/>
                <a:gd name="T9" fmla="*/ 0 h 64"/>
              </a:gdLst>
              <a:ahLst/>
              <a:cxnLst>
                <a:cxn ang="0">
                  <a:pos x="T0" y="T1"/>
                </a:cxn>
                <a:cxn ang="0">
                  <a:pos x="T2" y="T3"/>
                </a:cxn>
                <a:cxn ang="0">
                  <a:pos x="T4" y="T5"/>
                </a:cxn>
                <a:cxn ang="0">
                  <a:pos x="T6" y="T7"/>
                </a:cxn>
                <a:cxn ang="0">
                  <a:pos x="T8" y="T9"/>
                </a:cxn>
              </a:cxnLst>
              <a:rect l="0" t="0" r="r" b="b"/>
              <a:pathLst>
                <a:path w="40" h="64">
                  <a:moveTo>
                    <a:pt x="16" y="0"/>
                  </a:moveTo>
                  <a:lnTo>
                    <a:pt x="0" y="8"/>
                  </a:lnTo>
                  <a:lnTo>
                    <a:pt x="24" y="64"/>
                  </a:lnTo>
                  <a:lnTo>
                    <a:pt x="40" y="56"/>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3" name="Freeform 283">
              <a:extLst>
                <a:ext uri="{FF2B5EF4-FFF2-40B4-BE49-F238E27FC236}">
                  <a16:creationId xmlns:a16="http://schemas.microsoft.com/office/drawing/2014/main" id="{E9CA1BA6-20A0-4521-90B6-E5CBB904594F}"/>
                </a:ext>
              </a:extLst>
            </p:cNvPr>
            <p:cNvSpPr>
              <a:spLocks/>
            </p:cNvSpPr>
            <p:nvPr/>
          </p:nvSpPr>
          <p:spPr bwMode="auto">
            <a:xfrm>
              <a:off x="4880" y="1473"/>
              <a:ext cx="40" cy="56"/>
            </a:xfrm>
            <a:custGeom>
              <a:avLst/>
              <a:gdLst>
                <a:gd name="T0" fmla="*/ 16 w 40"/>
                <a:gd name="T1" fmla="*/ 0 h 56"/>
                <a:gd name="T2" fmla="*/ 0 w 40"/>
                <a:gd name="T3" fmla="*/ 8 h 56"/>
                <a:gd name="T4" fmla="*/ 24 w 40"/>
                <a:gd name="T5" fmla="*/ 56 h 56"/>
                <a:gd name="T6" fmla="*/ 24 w 40"/>
                <a:gd name="T7" fmla="*/ 48 h 56"/>
                <a:gd name="T8" fmla="*/ 40 w 40"/>
                <a:gd name="T9" fmla="*/ 48 h 56"/>
                <a:gd name="T10" fmla="*/ 40 w 40"/>
                <a:gd name="T11" fmla="*/ 48 h 56"/>
                <a:gd name="T12" fmla="*/ 16 w 40"/>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0" h="56">
                  <a:moveTo>
                    <a:pt x="16" y="0"/>
                  </a:moveTo>
                  <a:lnTo>
                    <a:pt x="0" y="8"/>
                  </a:lnTo>
                  <a:lnTo>
                    <a:pt x="24" y="56"/>
                  </a:lnTo>
                  <a:lnTo>
                    <a:pt x="24" y="48"/>
                  </a:lnTo>
                  <a:lnTo>
                    <a:pt x="40" y="48"/>
                  </a:lnTo>
                  <a:lnTo>
                    <a:pt x="40" y="48"/>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4" name="Rectangle 284">
              <a:extLst>
                <a:ext uri="{FF2B5EF4-FFF2-40B4-BE49-F238E27FC236}">
                  <a16:creationId xmlns:a16="http://schemas.microsoft.com/office/drawing/2014/main" id="{79342BBB-C796-49BE-A912-1D7589A24C21}"/>
                </a:ext>
              </a:extLst>
            </p:cNvPr>
            <p:cNvSpPr>
              <a:spLocks noChangeArrowheads="1"/>
            </p:cNvSpPr>
            <p:nvPr/>
          </p:nvSpPr>
          <p:spPr bwMode="auto">
            <a:xfrm>
              <a:off x="4904" y="1521"/>
              <a:ext cx="16" cy="8"/>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85" name="Freeform 285">
              <a:extLst>
                <a:ext uri="{FF2B5EF4-FFF2-40B4-BE49-F238E27FC236}">
                  <a16:creationId xmlns:a16="http://schemas.microsoft.com/office/drawing/2014/main" id="{A2747FC6-A3C9-44B3-AD0B-86B0CB761C24}"/>
                </a:ext>
              </a:extLst>
            </p:cNvPr>
            <p:cNvSpPr>
              <a:spLocks/>
            </p:cNvSpPr>
            <p:nvPr/>
          </p:nvSpPr>
          <p:spPr bwMode="auto">
            <a:xfrm>
              <a:off x="4920" y="1577"/>
              <a:ext cx="32" cy="64"/>
            </a:xfrm>
            <a:custGeom>
              <a:avLst/>
              <a:gdLst>
                <a:gd name="T0" fmla="*/ 16 w 32"/>
                <a:gd name="T1" fmla="*/ 0 h 64"/>
                <a:gd name="T2" fmla="*/ 0 w 32"/>
                <a:gd name="T3" fmla="*/ 8 h 64"/>
                <a:gd name="T4" fmla="*/ 16 w 32"/>
                <a:gd name="T5" fmla="*/ 64 h 64"/>
                <a:gd name="T6" fmla="*/ 32 w 32"/>
                <a:gd name="T7" fmla="*/ 56 h 64"/>
                <a:gd name="T8" fmla="*/ 16 w 32"/>
                <a:gd name="T9" fmla="*/ 0 h 64"/>
              </a:gdLst>
              <a:ahLst/>
              <a:cxnLst>
                <a:cxn ang="0">
                  <a:pos x="T0" y="T1"/>
                </a:cxn>
                <a:cxn ang="0">
                  <a:pos x="T2" y="T3"/>
                </a:cxn>
                <a:cxn ang="0">
                  <a:pos x="T4" y="T5"/>
                </a:cxn>
                <a:cxn ang="0">
                  <a:pos x="T6" y="T7"/>
                </a:cxn>
                <a:cxn ang="0">
                  <a:pos x="T8" y="T9"/>
                </a:cxn>
              </a:cxnLst>
              <a:rect l="0" t="0" r="r" b="b"/>
              <a:pathLst>
                <a:path w="32" h="64">
                  <a:moveTo>
                    <a:pt x="16" y="0"/>
                  </a:moveTo>
                  <a:lnTo>
                    <a:pt x="0" y="8"/>
                  </a:lnTo>
                  <a:lnTo>
                    <a:pt x="16" y="64"/>
                  </a:lnTo>
                  <a:lnTo>
                    <a:pt x="32" y="56"/>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6" name="Freeform 286">
              <a:extLst>
                <a:ext uri="{FF2B5EF4-FFF2-40B4-BE49-F238E27FC236}">
                  <a16:creationId xmlns:a16="http://schemas.microsoft.com/office/drawing/2014/main" id="{2A66B354-BAD9-4CD5-8B99-708DA927A44C}"/>
                </a:ext>
              </a:extLst>
            </p:cNvPr>
            <p:cNvSpPr>
              <a:spLocks/>
            </p:cNvSpPr>
            <p:nvPr/>
          </p:nvSpPr>
          <p:spPr bwMode="auto">
            <a:xfrm>
              <a:off x="4944" y="1681"/>
              <a:ext cx="32" cy="56"/>
            </a:xfrm>
            <a:custGeom>
              <a:avLst/>
              <a:gdLst>
                <a:gd name="T0" fmla="*/ 16 w 32"/>
                <a:gd name="T1" fmla="*/ 0 h 56"/>
                <a:gd name="T2" fmla="*/ 0 w 32"/>
                <a:gd name="T3" fmla="*/ 8 h 56"/>
                <a:gd name="T4" fmla="*/ 16 w 32"/>
                <a:gd name="T5" fmla="*/ 56 h 56"/>
                <a:gd name="T6" fmla="*/ 16 w 32"/>
                <a:gd name="T7" fmla="*/ 48 h 56"/>
                <a:gd name="T8" fmla="*/ 32 w 32"/>
                <a:gd name="T9" fmla="*/ 48 h 56"/>
                <a:gd name="T10" fmla="*/ 32 w 32"/>
                <a:gd name="T11" fmla="*/ 48 h 56"/>
                <a:gd name="T12" fmla="*/ 16 w 3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32" h="56">
                  <a:moveTo>
                    <a:pt x="16" y="0"/>
                  </a:moveTo>
                  <a:lnTo>
                    <a:pt x="0" y="8"/>
                  </a:lnTo>
                  <a:lnTo>
                    <a:pt x="16" y="56"/>
                  </a:lnTo>
                  <a:lnTo>
                    <a:pt x="16" y="48"/>
                  </a:lnTo>
                  <a:lnTo>
                    <a:pt x="32" y="48"/>
                  </a:lnTo>
                  <a:lnTo>
                    <a:pt x="32" y="48"/>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7" name="Rectangle 287">
              <a:extLst>
                <a:ext uri="{FF2B5EF4-FFF2-40B4-BE49-F238E27FC236}">
                  <a16:creationId xmlns:a16="http://schemas.microsoft.com/office/drawing/2014/main" id="{ABB10B87-31D6-4ECF-B89F-325E77344EFB}"/>
                </a:ext>
              </a:extLst>
            </p:cNvPr>
            <p:cNvSpPr>
              <a:spLocks noChangeArrowheads="1"/>
            </p:cNvSpPr>
            <p:nvPr/>
          </p:nvSpPr>
          <p:spPr bwMode="auto">
            <a:xfrm>
              <a:off x="4960" y="1729"/>
              <a:ext cx="16"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88" name="Freeform 288">
              <a:extLst>
                <a:ext uri="{FF2B5EF4-FFF2-40B4-BE49-F238E27FC236}">
                  <a16:creationId xmlns:a16="http://schemas.microsoft.com/office/drawing/2014/main" id="{174425B4-1712-4803-AE42-813FDA44D7D4}"/>
                </a:ext>
              </a:extLst>
            </p:cNvPr>
            <p:cNvSpPr>
              <a:spLocks/>
            </p:cNvSpPr>
            <p:nvPr/>
          </p:nvSpPr>
          <p:spPr bwMode="auto">
            <a:xfrm>
              <a:off x="4968" y="1793"/>
              <a:ext cx="24" cy="64"/>
            </a:xfrm>
            <a:custGeom>
              <a:avLst/>
              <a:gdLst>
                <a:gd name="T0" fmla="*/ 16 w 24"/>
                <a:gd name="T1" fmla="*/ 0 h 64"/>
                <a:gd name="T2" fmla="*/ 0 w 24"/>
                <a:gd name="T3" fmla="*/ 0 h 64"/>
                <a:gd name="T4" fmla="*/ 8 w 24"/>
                <a:gd name="T5" fmla="*/ 64 h 64"/>
                <a:gd name="T6" fmla="*/ 24 w 24"/>
                <a:gd name="T7" fmla="*/ 64 h 64"/>
                <a:gd name="T8" fmla="*/ 16 w 24"/>
                <a:gd name="T9" fmla="*/ 0 h 64"/>
              </a:gdLst>
              <a:ahLst/>
              <a:cxnLst>
                <a:cxn ang="0">
                  <a:pos x="T0" y="T1"/>
                </a:cxn>
                <a:cxn ang="0">
                  <a:pos x="T2" y="T3"/>
                </a:cxn>
                <a:cxn ang="0">
                  <a:pos x="T4" y="T5"/>
                </a:cxn>
                <a:cxn ang="0">
                  <a:pos x="T6" y="T7"/>
                </a:cxn>
                <a:cxn ang="0">
                  <a:pos x="T8" y="T9"/>
                </a:cxn>
              </a:cxnLst>
              <a:rect l="0" t="0" r="r" b="b"/>
              <a:pathLst>
                <a:path w="24" h="64">
                  <a:moveTo>
                    <a:pt x="16" y="0"/>
                  </a:moveTo>
                  <a:lnTo>
                    <a:pt x="0" y="0"/>
                  </a:lnTo>
                  <a:lnTo>
                    <a:pt x="8" y="64"/>
                  </a:lnTo>
                  <a:lnTo>
                    <a:pt x="24" y="64"/>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89" name="Freeform 289">
              <a:extLst>
                <a:ext uri="{FF2B5EF4-FFF2-40B4-BE49-F238E27FC236}">
                  <a16:creationId xmlns:a16="http://schemas.microsoft.com/office/drawing/2014/main" id="{8F488919-7FA1-4A45-A8D7-DA812A50D91C}"/>
                </a:ext>
              </a:extLst>
            </p:cNvPr>
            <p:cNvSpPr>
              <a:spLocks/>
            </p:cNvSpPr>
            <p:nvPr/>
          </p:nvSpPr>
          <p:spPr bwMode="auto">
            <a:xfrm>
              <a:off x="4984" y="1905"/>
              <a:ext cx="24" cy="40"/>
            </a:xfrm>
            <a:custGeom>
              <a:avLst/>
              <a:gdLst>
                <a:gd name="T0" fmla="*/ 16 w 24"/>
                <a:gd name="T1" fmla="*/ 0 h 40"/>
                <a:gd name="T2" fmla="*/ 0 w 24"/>
                <a:gd name="T3" fmla="*/ 0 h 40"/>
                <a:gd name="T4" fmla="*/ 8 w 24"/>
                <a:gd name="T5" fmla="*/ 40 h 40"/>
                <a:gd name="T6" fmla="*/ 8 w 24"/>
                <a:gd name="T7" fmla="*/ 40 h 40"/>
                <a:gd name="T8" fmla="*/ 24 w 24"/>
                <a:gd name="T9" fmla="*/ 40 h 40"/>
                <a:gd name="T10" fmla="*/ 24 w 24"/>
                <a:gd name="T11" fmla="*/ 40 h 40"/>
                <a:gd name="T12" fmla="*/ 16 w 2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4" h="40">
                  <a:moveTo>
                    <a:pt x="16" y="0"/>
                  </a:moveTo>
                  <a:lnTo>
                    <a:pt x="0" y="0"/>
                  </a:lnTo>
                  <a:lnTo>
                    <a:pt x="8" y="40"/>
                  </a:lnTo>
                  <a:lnTo>
                    <a:pt x="8" y="40"/>
                  </a:lnTo>
                  <a:lnTo>
                    <a:pt x="24" y="40"/>
                  </a:lnTo>
                  <a:lnTo>
                    <a:pt x="24" y="40"/>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0" name="Rectangle 290">
              <a:extLst>
                <a:ext uri="{FF2B5EF4-FFF2-40B4-BE49-F238E27FC236}">
                  <a16:creationId xmlns:a16="http://schemas.microsoft.com/office/drawing/2014/main" id="{050C62EA-58DB-449C-9ACB-C201EC82C4A5}"/>
                </a:ext>
              </a:extLst>
            </p:cNvPr>
            <p:cNvSpPr>
              <a:spLocks noChangeArrowheads="1"/>
            </p:cNvSpPr>
            <p:nvPr/>
          </p:nvSpPr>
          <p:spPr bwMode="auto">
            <a:xfrm>
              <a:off x="4992" y="1945"/>
              <a:ext cx="16"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91" name="Rectangle 291">
              <a:extLst>
                <a:ext uri="{FF2B5EF4-FFF2-40B4-BE49-F238E27FC236}">
                  <a16:creationId xmlns:a16="http://schemas.microsoft.com/office/drawing/2014/main" id="{814B0C77-8AD4-4A7F-89E4-2807C773C508}"/>
                </a:ext>
              </a:extLst>
            </p:cNvPr>
            <p:cNvSpPr>
              <a:spLocks noChangeArrowheads="1"/>
            </p:cNvSpPr>
            <p:nvPr/>
          </p:nvSpPr>
          <p:spPr bwMode="auto">
            <a:xfrm>
              <a:off x="4992" y="2009"/>
              <a:ext cx="16" cy="64"/>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92" name="Freeform 292">
              <a:extLst>
                <a:ext uri="{FF2B5EF4-FFF2-40B4-BE49-F238E27FC236}">
                  <a16:creationId xmlns:a16="http://schemas.microsoft.com/office/drawing/2014/main" id="{B0462898-BB6E-4429-AEEC-1F15FB58151A}"/>
                </a:ext>
              </a:extLst>
            </p:cNvPr>
            <p:cNvSpPr>
              <a:spLocks/>
            </p:cNvSpPr>
            <p:nvPr/>
          </p:nvSpPr>
          <p:spPr bwMode="auto">
            <a:xfrm>
              <a:off x="4992" y="2121"/>
              <a:ext cx="16" cy="48"/>
            </a:xfrm>
            <a:custGeom>
              <a:avLst/>
              <a:gdLst>
                <a:gd name="T0" fmla="*/ 16 w 16"/>
                <a:gd name="T1" fmla="*/ 0 h 48"/>
                <a:gd name="T2" fmla="*/ 0 w 16"/>
                <a:gd name="T3" fmla="*/ 0 h 48"/>
                <a:gd name="T4" fmla="*/ 0 w 16"/>
                <a:gd name="T5" fmla="*/ 48 h 48"/>
                <a:gd name="T6" fmla="*/ 0 w 16"/>
                <a:gd name="T7" fmla="*/ 48 h 48"/>
                <a:gd name="T8" fmla="*/ 16 w 16"/>
                <a:gd name="T9" fmla="*/ 48 h 48"/>
                <a:gd name="T10" fmla="*/ 16 w 16"/>
                <a:gd name="T11" fmla="*/ 48 h 48"/>
                <a:gd name="T12" fmla="*/ 16 w 1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6" h="48">
                  <a:moveTo>
                    <a:pt x="16" y="0"/>
                  </a:moveTo>
                  <a:lnTo>
                    <a:pt x="0" y="0"/>
                  </a:lnTo>
                  <a:lnTo>
                    <a:pt x="0" y="48"/>
                  </a:lnTo>
                  <a:lnTo>
                    <a:pt x="0" y="48"/>
                  </a:lnTo>
                  <a:lnTo>
                    <a:pt x="16" y="48"/>
                  </a:lnTo>
                  <a:lnTo>
                    <a:pt x="16" y="48"/>
                  </a:lnTo>
                  <a:lnTo>
                    <a:pt x="16"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3" name="Rectangle 293">
              <a:extLst>
                <a:ext uri="{FF2B5EF4-FFF2-40B4-BE49-F238E27FC236}">
                  <a16:creationId xmlns:a16="http://schemas.microsoft.com/office/drawing/2014/main" id="{CD9AB815-C7F7-48F6-A976-35C060E18B26}"/>
                </a:ext>
              </a:extLst>
            </p:cNvPr>
            <p:cNvSpPr>
              <a:spLocks noChangeArrowheads="1"/>
            </p:cNvSpPr>
            <p:nvPr/>
          </p:nvSpPr>
          <p:spPr bwMode="auto">
            <a:xfrm>
              <a:off x="4992" y="2169"/>
              <a:ext cx="16" cy="16"/>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94" name="Freeform 294">
              <a:extLst>
                <a:ext uri="{FF2B5EF4-FFF2-40B4-BE49-F238E27FC236}">
                  <a16:creationId xmlns:a16="http://schemas.microsoft.com/office/drawing/2014/main" id="{00C524C9-B4E3-4FC9-BED4-D7E799E85AF0}"/>
                </a:ext>
              </a:extLst>
            </p:cNvPr>
            <p:cNvSpPr>
              <a:spLocks/>
            </p:cNvSpPr>
            <p:nvPr/>
          </p:nvSpPr>
          <p:spPr bwMode="auto">
            <a:xfrm>
              <a:off x="4976" y="2234"/>
              <a:ext cx="24" cy="64"/>
            </a:xfrm>
            <a:custGeom>
              <a:avLst/>
              <a:gdLst>
                <a:gd name="T0" fmla="*/ 24 w 24"/>
                <a:gd name="T1" fmla="*/ 0 h 64"/>
                <a:gd name="T2" fmla="*/ 8 w 24"/>
                <a:gd name="T3" fmla="*/ 0 h 64"/>
                <a:gd name="T4" fmla="*/ 0 w 24"/>
                <a:gd name="T5" fmla="*/ 64 h 64"/>
                <a:gd name="T6" fmla="*/ 16 w 24"/>
                <a:gd name="T7" fmla="*/ 64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8" y="0"/>
                  </a:lnTo>
                  <a:lnTo>
                    <a:pt x="0" y="64"/>
                  </a:lnTo>
                  <a:lnTo>
                    <a:pt x="16" y="64"/>
                  </a:lnTo>
                  <a:lnTo>
                    <a:pt x="24"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5" name="Freeform 295">
              <a:extLst>
                <a:ext uri="{FF2B5EF4-FFF2-40B4-BE49-F238E27FC236}">
                  <a16:creationId xmlns:a16="http://schemas.microsoft.com/office/drawing/2014/main" id="{9A3420BF-3DD5-43F4-9DFB-C6516D0664D8}"/>
                </a:ext>
              </a:extLst>
            </p:cNvPr>
            <p:cNvSpPr>
              <a:spLocks/>
            </p:cNvSpPr>
            <p:nvPr/>
          </p:nvSpPr>
          <p:spPr bwMode="auto">
            <a:xfrm>
              <a:off x="4968" y="2346"/>
              <a:ext cx="24" cy="40"/>
            </a:xfrm>
            <a:custGeom>
              <a:avLst/>
              <a:gdLst>
                <a:gd name="T0" fmla="*/ 24 w 24"/>
                <a:gd name="T1" fmla="*/ 0 h 40"/>
                <a:gd name="T2" fmla="*/ 8 w 24"/>
                <a:gd name="T3" fmla="*/ 0 h 40"/>
                <a:gd name="T4" fmla="*/ 0 w 24"/>
                <a:gd name="T5" fmla="*/ 40 h 40"/>
                <a:gd name="T6" fmla="*/ 0 w 24"/>
                <a:gd name="T7" fmla="*/ 40 h 40"/>
                <a:gd name="T8" fmla="*/ 16 w 24"/>
                <a:gd name="T9" fmla="*/ 40 h 40"/>
                <a:gd name="T10" fmla="*/ 16 w 24"/>
                <a:gd name="T11" fmla="*/ 40 h 40"/>
                <a:gd name="T12" fmla="*/ 24 w 2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4" h="40">
                  <a:moveTo>
                    <a:pt x="24" y="0"/>
                  </a:moveTo>
                  <a:lnTo>
                    <a:pt x="8" y="0"/>
                  </a:lnTo>
                  <a:lnTo>
                    <a:pt x="0" y="40"/>
                  </a:lnTo>
                  <a:lnTo>
                    <a:pt x="0" y="40"/>
                  </a:lnTo>
                  <a:lnTo>
                    <a:pt x="16" y="40"/>
                  </a:lnTo>
                  <a:lnTo>
                    <a:pt x="16" y="40"/>
                  </a:lnTo>
                  <a:lnTo>
                    <a:pt x="24"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6" name="Rectangle 296">
              <a:extLst>
                <a:ext uri="{FF2B5EF4-FFF2-40B4-BE49-F238E27FC236}">
                  <a16:creationId xmlns:a16="http://schemas.microsoft.com/office/drawing/2014/main" id="{0E6642C0-01B1-4237-9C03-4940A00DC649}"/>
                </a:ext>
              </a:extLst>
            </p:cNvPr>
            <p:cNvSpPr>
              <a:spLocks noChangeArrowheads="1"/>
            </p:cNvSpPr>
            <p:nvPr/>
          </p:nvSpPr>
          <p:spPr bwMode="auto">
            <a:xfrm>
              <a:off x="4968" y="2386"/>
              <a:ext cx="16" cy="24"/>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297" name="Freeform 297">
              <a:extLst>
                <a:ext uri="{FF2B5EF4-FFF2-40B4-BE49-F238E27FC236}">
                  <a16:creationId xmlns:a16="http://schemas.microsoft.com/office/drawing/2014/main" id="{4AF16952-6393-42AF-9F1B-8BA1ED7100D2}"/>
                </a:ext>
              </a:extLst>
            </p:cNvPr>
            <p:cNvSpPr>
              <a:spLocks/>
            </p:cNvSpPr>
            <p:nvPr/>
          </p:nvSpPr>
          <p:spPr bwMode="auto">
            <a:xfrm>
              <a:off x="4944" y="2458"/>
              <a:ext cx="24" cy="64"/>
            </a:xfrm>
            <a:custGeom>
              <a:avLst/>
              <a:gdLst>
                <a:gd name="T0" fmla="*/ 24 w 24"/>
                <a:gd name="T1" fmla="*/ 0 h 64"/>
                <a:gd name="T2" fmla="*/ 8 w 24"/>
                <a:gd name="T3" fmla="*/ 0 h 64"/>
                <a:gd name="T4" fmla="*/ 0 w 24"/>
                <a:gd name="T5" fmla="*/ 64 h 64"/>
                <a:gd name="T6" fmla="*/ 16 w 24"/>
                <a:gd name="T7" fmla="*/ 64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8" y="0"/>
                  </a:lnTo>
                  <a:lnTo>
                    <a:pt x="0" y="64"/>
                  </a:lnTo>
                  <a:lnTo>
                    <a:pt x="16" y="64"/>
                  </a:lnTo>
                  <a:lnTo>
                    <a:pt x="24"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8" name="Freeform 298">
              <a:extLst>
                <a:ext uri="{FF2B5EF4-FFF2-40B4-BE49-F238E27FC236}">
                  <a16:creationId xmlns:a16="http://schemas.microsoft.com/office/drawing/2014/main" id="{78F16647-3BEA-4C58-9B6D-EB81424B420C}"/>
                </a:ext>
              </a:extLst>
            </p:cNvPr>
            <p:cNvSpPr>
              <a:spLocks/>
            </p:cNvSpPr>
            <p:nvPr/>
          </p:nvSpPr>
          <p:spPr bwMode="auto">
            <a:xfrm>
              <a:off x="4920" y="2562"/>
              <a:ext cx="24" cy="56"/>
            </a:xfrm>
            <a:custGeom>
              <a:avLst/>
              <a:gdLst>
                <a:gd name="T0" fmla="*/ 24 w 24"/>
                <a:gd name="T1" fmla="*/ 0 h 56"/>
                <a:gd name="T2" fmla="*/ 8 w 24"/>
                <a:gd name="T3" fmla="*/ 0 h 56"/>
                <a:gd name="T4" fmla="*/ 0 w 24"/>
                <a:gd name="T5" fmla="*/ 48 h 56"/>
                <a:gd name="T6" fmla="*/ 0 w 24"/>
                <a:gd name="T7" fmla="*/ 48 h 56"/>
                <a:gd name="T8" fmla="*/ 16 w 24"/>
                <a:gd name="T9" fmla="*/ 56 h 56"/>
                <a:gd name="T10" fmla="*/ 16 w 24"/>
                <a:gd name="T11" fmla="*/ 48 h 56"/>
                <a:gd name="T12" fmla="*/ 24 w 2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24" h="56">
                  <a:moveTo>
                    <a:pt x="24" y="0"/>
                  </a:moveTo>
                  <a:lnTo>
                    <a:pt x="8" y="0"/>
                  </a:lnTo>
                  <a:lnTo>
                    <a:pt x="0" y="48"/>
                  </a:lnTo>
                  <a:lnTo>
                    <a:pt x="0" y="48"/>
                  </a:lnTo>
                  <a:lnTo>
                    <a:pt x="16" y="56"/>
                  </a:lnTo>
                  <a:lnTo>
                    <a:pt x="16" y="48"/>
                  </a:lnTo>
                  <a:lnTo>
                    <a:pt x="24"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299" name="Freeform 299">
              <a:extLst>
                <a:ext uri="{FF2B5EF4-FFF2-40B4-BE49-F238E27FC236}">
                  <a16:creationId xmlns:a16="http://schemas.microsoft.com/office/drawing/2014/main" id="{B3E26A65-46F1-4447-B22A-8D249FFD3C8F}"/>
                </a:ext>
              </a:extLst>
            </p:cNvPr>
            <p:cNvSpPr>
              <a:spLocks/>
            </p:cNvSpPr>
            <p:nvPr/>
          </p:nvSpPr>
          <p:spPr bwMode="auto">
            <a:xfrm>
              <a:off x="4912" y="2610"/>
              <a:ext cx="24" cy="24"/>
            </a:xfrm>
            <a:custGeom>
              <a:avLst/>
              <a:gdLst>
                <a:gd name="T0" fmla="*/ 24 w 24"/>
                <a:gd name="T1" fmla="*/ 8 h 24"/>
                <a:gd name="T2" fmla="*/ 8 w 24"/>
                <a:gd name="T3" fmla="*/ 0 h 24"/>
                <a:gd name="T4" fmla="*/ 0 w 24"/>
                <a:gd name="T5" fmla="*/ 16 h 24"/>
                <a:gd name="T6" fmla="*/ 16 w 24"/>
                <a:gd name="T7" fmla="*/ 24 h 24"/>
                <a:gd name="T8" fmla="*/ 24 w 24"/>
                <a:gd name="T9" fmla="*/ 8 h 24"/>
              </a:gdLst>
              <a:ahLst/>
              <a:cxnLst>
                <a:cxn ang="0">
                  <a:pos x="T0" y="T1"/>
                </a:cxn>
                <a:cxn ang="0">
                  <a:pos x="T2" y="T3"/>
                </a:cxn>
                <a:cxn ang="0">
                  <a:pos x="T4" y="T5"/>
                </a:cxn>
                <a:cxn ang="0">
                  <a:pos x="T6" y="T7"/>
                </a:cxn>
                <a:cxn ang="0">
                  <a:pos x="T8" y="T9"/>
                </a:cxn>
              </a:cxnLst>
              <a:rect l="0" t="0" r="r" b="b"/>
              <a:pathLst>
                <a:path w="24" h="24">
                  <a:moveTo>
                    <a:pt x="24" y="8"/>
                  </a:moveTo>
                  <a:lnTo>
                    <a:pt x="8" y="0"/>
                  </a:lnTo>
                  <a:lnTo>
                    <a:pt x="0" y="16"/>
                  </a:lnTo>
                  <a:lnTo>
                    <a:pt x="16" y="24"/>
                  </a:lnTo>
                  <a:lnTo>
                    <a:pt x="24"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0" name="Freeform 300">
              <a:extLst>
                <a:ext uri="{FF2B5EF4-FFF2-40B4-BE49-F238E27FC236}">
                  <a16:creationId xmlns:a16="http://schemas.microsoft.com/office/drawing/2014/main" id="{2299A585-874D-4CC0-B100-531E8494BCCB}"/>
                </a:ext>
              </a:extLst>
            </p:cNvPr>
            <p:cNvSpPr>
              <a:spLocks/>
            </p:cNvSpPr>
            <p:nvPr/>
          </p:nvSpPr>
          <p:spPr bwMode="auto">
            <a:xfrm>
              <a:off x="4872" y="2674"/>
              <a:ext cx="40" cy="64"/>
            </a:xfrm>
            <a:custGeom>
              <a:avLst/>
              <a:gdLst>
                <a:gd name="T0" fmla="*/ 40 w 40"/>
                <a:gd name="T1" fmla="*/ 8 h 64"/>
                <a:gd name="T2" fmla="*/ 24 w 40"/>
                <a:gd name="T3" fmla="*/ 0 h 64"/>
                <a:gd name="T4" fmla="*/ 0 w 40"/>
                <a:gd name="T5" fmla="*/ 56 h 64"/>
                <a:gd name="T6" fmla="*/ 16 w 40"/>
                <a:gd name="T7" fmla="*/ 64 h 64"/>
                <a:gd name="T8" fmla="*/ 40 w 40"/>
                <a:gd name="T9" fmla="*/ 8 h 64"/>
              </a:gdLst>
              <a:ahLst/>
              <a:cxnLst>
                <a:cxn ang="0">
                  <a:pos x="T0" y="T1"/>
                </a:cxn>
                <a:cxn ang="0">
                  <a:pos x="T2" y="T3"/>
                </a:cxn>
                <a:cxn ang="0">
                  <a:pos x="T4" y="T5"/>
                </a:cxn>
                <a:cxn ang="0">
                  <a:pos x="T6" y="T7"/>
                </a:cxn>
                <a:cxn ang="0">
                  <a:pos x="T8" y="T9"/>
                </a:cxn>
              </a:cxnLst>
              <a:rect l="0" t="0" r="r" b="b"/>
              <a:pathLst>
                <a:path w="40" h="64">
                  <a:moveTo>
                    <a:pt x="40" y="8"/>
                  </a:moveTo>
                  <a:lnTo>
                    <a:pt x="24" y="0"/>
                  </a:lnTo>
                  <a:lnTo>
                    <a:pt x="0" y="56"/>
                  </a:lnTo>
                  <a:lnTo>
                    <a:pt x="16" y="64"/>
                  </a:lnTo>
                  <a:lnTo>
                    <a:pt x="4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1" name="Freeform 301">
              <a:extLst>
                <a:ext uri="{FF2B5EF4-FFF2-40B4-BE49-F238E27FC236}">
                  <a16:creationId xmlns:a16="http://schemas.microsoft.com/office/drawing/2014/main" id="{BE3DF08B-30CA-439C-936A-921BF0102EBC}"/>
                </a:ext>
              </a:extLst>
            </p:cNvPr>
            <p:cNvSpPr>
              <a:spLocks/>
            </p:cNvSpPr>
            <p:nvPr/>
          </p:nvSpPr>
          <p:spPr bwMode="auto">
            <a:xfrm>
              <a:off x="4848" y="2778"/>
              <a:ext cx="24" cy="48"/>
            </a:xfrm>
            <a:custGeom>
              <a:avLst/>
              <a:gdLst>
                <a:gd name="T0" fmla="*/ 24 w 24"/>
                <a:gd name="T1" fmla="*/ 0 h 48"/>
                <a:gd name="T2" fmla="*/ 8 w 24"/>
                <a:gd name="T3" fmla="*/ 0 h 48"/>
                <a:gd name="T4" fmla="*/ 0 w 24"/>
                <a:gd name="T5" fmla="*/ 40 h 48"/>
                <a:gd name="T6" fmla="*/ 8 w 24"/>
                <a:gd name="T7" fmla="*/ 40 h 48"/>
                <a:gd name="T8" fmla="*/ 16 w 24"/>
                <a:gd name="T9" fmla="*/ 48 h 48"/>
                <a:gd name="T10" fmla="*/ 16 w 24"/>
                <a:gd name="T11" fmla="*/ 40 h 48"/>
                <a:gd name="T12" fmla="*/ 24 w 24"/>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4" h="48">
                  <a:moveTo>
                    <a:pt x="24" y="0"/>
                  </a:moveTo>
                  <a:lnTo>
                    <a:pt x="8" y="0"/>
                  </a:lnTo>
                  <a:lnTo>
                    <a:pt x="0" y="40"/>
                  </a:lnTo>
                  <a:lnTo>
                    <a:pt x="8" y="40"/>
                  </a:lnTo>
                  <a:lnTo>
                    <a:pt x="16" y="48"/>
                  </a:lnTo>
                  <a:lnTo>
                    <a:pt x="16" y="40"/>
                  </a:lnTo>
                  <a:lnTo>
                    <a:pt x="24"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2" name="Freeform 302">
              <a:extLst>
                <a:ext uri="{FF2B5EF4-FFF2-40B4-BE49-F238E27FC236}">
                  <a16:creationId xmlns:a16="http://schemas.microsoft.com/office/drawing/2014/main" id="{C2ED0977-D2DE-40E3-9F1D-0F4D74A77ADE}"/>
                </a:ext>
              </a:extLst>
            </p:cNvPr>
            <p:cNvSpPr>
              <a:spLocks/>
            </p:cNvSpPr>
            <p:nvPr/>
          </p:nvSpPr>
          <p:spPr bwMode="auto">
            <a:xfrm>
              <a:off x="4840" y="2818"/>
              <a:ext cx="24" cy="24"/>
            </a:xfrm>
            <a:custGeom>
              <a:avLst/>
              <a:gdLst>
                <a:gd name="T0" fmla="*/ 24 w 24"/>
                <a:gd name="T1" fmla="*/ 8 h 24"/>
                <a:gd name="T2" fmla="*/ 16 w 24"/>
                <a:gd name="T3" fmla="*/ 0 h 24"/>
                <a:gd name="T4" fmla="*/ 0 w 24"/>
                <a:gd name="T5" fmla="*/ 16 h 24"/>
                <a:gd name="T6" fmla="*/ 8 w 24"/>
                <a:gd name="T7" fmla="*/ 24 h 24"/>
                <a:gd name="T8" fmla="*/ 24 w 24"/>
                <a:gd name="T9" fmla="*/ 8 h 24"/>
              </a:gdLst>
              <a:ahLst/>
              <a:cxnLst>
                <a:cxn ang="0">
                  <a:pos x="T0" y="T1"/>
                </a:cxn>
                <a:cxn ang="0">
                  <a:pos x="T2" y="T3"/>
                </a:cxn>
                <a:cxn ang="0">
                  <a:pos x="T4" y="T5"/>
                </a:cxn>
                <a:cxn ang="0">
                  <a:pos x="T6" y="T7"/>
                </a:cxn>
                <a:cxn ang="0">
                  <a:pos x="T8" y="T9"/>
                </a:cxn>
              </a:cxnLst>
              <a:rect l="0" t="0" r="r" b="b"/>
              <a:pathLst>
                <a:path w="24" h="24">
                  <a:moveTo>
                    <a:pt x="24" y="8"/>
                  </a:moveTo>
                  <a:lnTo>
                    <a:pt x="16" y="0"/>
                  </a:lnTo>
                  <a:lnTo>
                    <a:pt x="0" y="16"/>
                  </a:lnTo>
                  <a:lnTo>
                    <a:pt x="8" y="24"/>
                  </a:lnTo>
                  <a:lnTo>
                    <a:pt x="24"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3" name="Freeform 303">
              <a:extLst>
                <a:ext uri="{FF2B5EF4-FFF2-40B4-BE49-F238E27FC236}">
                  <a16:creationId xmlns:a16="http://schemas.microsoft.com/office/drawing/2014/main" id="{D926163C-FC84-467B-A78B-E083820BF41E}"/>
                </a:ext>
              </a:extLst>
            </p:cNvPr>
            <p:cNvSpPr>
              <a:spLocks/>
            </p:cNvSpPr>
            <p:nvPr/>
          </p:nvSpPr>
          <p:spPr bwMode="auto">
            <a:xfrm>
              <a:off x="4784" y="2882"/>
              <a:ext cx="48" cy="64"/>
            </a:xfrm>
            <a:custGeom>
              <a:avLst/>
              <a:gdLst>
                <a:gd name="T0" fmla="*/ 48 w 48"/>
                <a:gd name="T1" fmla="*/ 8 h 64"/>
                <a:gd name="T2" fmla="*/ 32 w 48"/>
                <a:gd name="T3" fmla="*/ 0 h 64"/>
                <a:gd name="T4" fmla="*/ 0 w 48"/>
                <a:gd name="T5" fmla="*/ 56 h 64"/>
                <a:gd name="T6" fmla="*/ 16 w 48"/>
                <a:gd name="T7" fmla="*/ 64 h 64"/>
                <a:gd name="T8" fmla="*/ 48 w 48"/>
                <a:gd name="T9" fmla="*/ 8 h 64"/>
              </a:gdLst>
              <a:ahLst/>
              <a:cxnLst>
                <a:cxn ang="0">
                  <a:pos x="T0" y="T1"/>
                </a:cxn>
                <a:cxn ang="0">
                  <a:pos x="T2" y="T3"/>
                </a:cxn>
                <a:cxn ang="0">
                  <a:pos x="T4" y="T5"/>
                </a:cxn>
                <a:cxn ang="0">
                  <a:pos x="T6" y="T7"/>
                </a:cxn>
                <a:cxn ang="0">
                  <a:pos x="T8" y="T9"/>
                </a:cxn>
              </a:cxnLst>
              <a:rect l="0" t="0" r="r" b="b"/>
              <a:pathLst>
                <a:path w="48" h="64">
                  <a:moveTo>
                    <a:pt x="48" y="8"/>
                  </a:moveTo>
                  <a:lnTo>
                    <a:pt x="32" y="0"/>
                  </a:lnTo>
                  <a:lnTo>
                    <a:pt x="0" y="56"/>
                  </a:lnTo>
                  <a:lnTo>
                    <a:pt x="16" y="64"/>
                  </a:lnTo>
                  <a:lnTo>
                    <a:pt x="48"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4" name="Freeform 304">
              <a:extLst>
                <a:ext uri="{FF2B5EF4-FFF2-40B4-BE49-F238E27FC236}">
                  <a16:creationId xmlns:a16="http://schemas.microsoft.com/office/drawing/2014/main" id="{C910E835-150C-42E4-8548-6980523093C0}"/>
                </a:ext>
              </a:extLst>
            </p:cNvPr>
            <p:cNvSpPr>
              <a:spLocks/>
            </p:cNvSpPr>
            <p:nvPr/>
          </p:nvSpPr>
          <p:spPr bwMode="auto">
            <a:xfrm>
              <a:off x="4744" y="2978"/>
              <a:ext cx="32" cy="40"/>
            </a:xfrm>
            <a:custGeom>
              <a:avLst/>
              <a:gdLst>
                <a:gd name="T0" fmla="*/ 32 w 32"/>
                <a:gd name="T1" fmla="*/ 8 h 40"/>
                <a:gd name="T2" fmla="*/ 16 w 32"/>
                <a:gd name="T3" fmla="*/ 0 h 40"/>
                <a:gd name="T4" fmla="*/ 0 w 32"/>
                <a:gd name="T5" fmla="*/ 32 h 40"/>
                <a:gd name="T6" fmla="*/ 0 w 32"/>
                <a:gd name="T7" fmla="*/ 32 h 40"/>
                <a:gd name="T8" fmla="*/ 16 w 32"/>
                <a:gd name="T9" fmla="*/ 40 h 40"/>
                <a:gd name="T10" fmla="*/ 16 w 32"/>
                <a:gd name="T11" fmla="*/ 40 h 40"/>
                <a:gd name="T12" fmla="*/ 32 w 32"/>
                <a:gd name="T13" fmla="*/ 8 h 40"/>
              </a:gdLst>
              <a:ahLst/>
              <a:cxnLst>
                <a:cxn ang="0">
                  <a:pos x="T0" y="T1"/>
                </a:cxn>
                <a:cxn ang="0">
                  <a:pos x="T2" y="T3"/>
                </a:cxn>
                <a:cxn ang="0">
                  <a:pos x="T4" y="T5"/>
                </a:cxn>
                <a:cxn ang="0">
                  <a:pos x="T6" y="T7"/>
                </a:cxn>
                <a:cxn ang="0">
                  <a:pos x="T8" y="T9"/>
                </a:cxn>
                <a:cxn ang="0">
                  <a:pos x="T10" y="T11"/>
                </a:cxn>
                <a:cxn ang="0">
                  <a:pos x="T12" y="T13"/>
                </a:cxn>
              </a:cxnLst>
              <a:rect l="0" t="0" r="r" b="b"/>
              <a:pathLst>
                <a:path w="32" h="40">
                  <a:moveTo>
                    <a:pt x="32" y="8"/>
                  </a:moveTo>
                  <a:lnTo>
                    <a:pt x="16" y="0"/>
                  </a:lnTo>
                  <a:lnTo>
                    <a:pt x="0" y="32"/>
                  </a:lnTo>
                  <a:lnTo>
                    <a:pt x="0" y="32"/>
                  </a:lnTo>
                  <a:lnTo>
                    <a:pt x="16" y="40"/>
                  </a:lnTo>
                  <a:lnTo>
                    <a:pt x="16" y="40"/>
                  </a:lnTo>
                  <a:lnTo>
                    <a:pt x="32"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5" name="Freeform 305">
              <a:extLst>
                <a:ext uri="{FF2B5EF4-FFF2-40B4-BE49-F238E27FC236}">
                  <a16:creationId xmlns:a16="http://schemas.microsoft.com/office/drawing/2014/main" id="{174E8B06-503D-4518-9810-64C884CCD4B3}"/>
                </a:ext>
              </a:extLst>
            </p:cNvPr>
            <p:cNvSpPr>
              <a:spLocks/>
            </p:cNvSpPr>
            <p:nvPr/>
          </p:nvSpPr>
          <p:spPr bwMode="auto">
            <a:xfrm>
              <a:off x="4728" y="3010"/>
              <a:ext cx="32" cy="32"/>
            </a:xfrm>
            <a:custGeom>
              <a:avLst/>
              <a:gdLst>
                <a:gd name="T0" fmla="*/ 32 w 32"/>
                <a:gd name="T1" fmla="*/ 8 h 32"/>
                <a:gd name="T2" fmla="*/ 16 w 32"/>
                <a:gd name="T3" fmla="*/ 0 h 32"/>
                <a:gd name="T4" fmla="*/ 0 w 32"/>
                <a:gd name="T5" fmla="*/ 24 h 32"/>
                <a:gd name="T6" fmla="*/ 16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16" y="0"/>
                  </a:lnTo>
                  <a:lnTo>
                    <a:pt x="0" y="24"/>
                  </a:lnTo>
                  <a:lnTo>
                    <a:pt x="16" y="32"/>
                  </a:lnTo>
                  <a:lnTo>
                    <a:pt x="32"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6" name="Freeform 306">
              <a:extLst>
                <a:ext uri="{FF2B5EF4-FFF2-40B4-BE49-F238E27FC236}">
                  <a16:creationId xmlns:a16="http://schemas.microsoft.com/office/drawing/2014/main" id="{B81C65F0-9683-4905-875E-5BE5B758F91A}"/>
                </a:ext>
              </a:extLst>
            </p:cNvPr>
            <p:cNvSpPr>
              <a:spLocks/>
            </p:cNvSpPr>
            <p:nvPr/>
          </p:nvSpPr>
          <p:spPr bwMode="auto">
            <a:xfrm>
              <a:off x="4664" y="3074"/>
              <a:ext cx="56" cy="56"/>
            </a:xfrm>
            <a:custGeom>
              <a:avLst/>
              <a:gdLst>
                <a:gd name="T0" fmla="*/ 56 w 56"/>
                <a:gd name="T1" fmla="*/ 8 h 56"/>
                <a:gd name="T2" fmla="*/ 40 w 56"/>
                <a:gd name="T3" fmla="*/ 0 h 56"/>
                <a:gd name="T4" fmla="*/ 0 w 56"/>
                <a:gd name="T5" fmla="*/ 48 h 56"/>
                <a:gd name="T6" fmla="*/ 16 w 56"/>
                <a:gd name="T7" fmla="*/ 56 h 56"/>
                <a:gd name="T8" fmla="*/ 56 w 56"/>
                <a:gd name="T9" fmla="*/ 8 h 56"/>
              </a:gdLst>
              <a:ahLst/>
              <a:cxnLst>
                <a:cxn ang="0">
                  <a:pos x="T0" y="T1"/>
                </a:cxn>
                <a:cxn ang="0">
                  <a:pos x="T2" y="T3"/>
                </a:cxn>
                <a:cxn ang="0">
                  <a:pos x="T4" y="T5"/>
                </a:cxn>
                <a:cxn ang="0">
                  <a:pos x="T6" y="T7"/>
                </a:cxn>
                <a:cxn ang="0">
                  <a:pos x="T8" y="T9"/>
                </a:cxn>
              </a:cxnLst>
              <a:rect l="0" t="0" r="r" b="b"/>
              <a:pathLst>
                <a:path w="56" h="56">
                  <a:moveTo>
                    <a:pt x="56" y="8"/>
                  </a:moveTo>
                  <a:lnTo>
                    <a:pt x="40" y="0"/>
                  </a:lnTo>
                  <a:lnTo>
                    <a:pt x="0" y="48"/>
                  </a:lnTo>
                  <a:lnTo>
                    <a:pt x="16" y="56"/>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7" name="Freeform 307">
              <a:extLst>
                <a:ext uri="{FF2B5EF4-FFF2-40B4-BE49-F238E27FC236}">
                  <a16:creationId xmlns:a16="http://schemas.microsoft.com/office/drawing/2014/main" id="{9C5223FA-D5B5-435E-A3A8-C0C603E3E804}"/>
                </a:ext>
              </a:extLst>
            </p:cNvPr>
            <p:cNvSpPr>
              <a:spLocks/>
            </p:cNvSpPr>
            <p:nvPr/>
          </p:nvSpPr>
          <p:spPr bwMode="auto">
            <a:xfrm>
              <a:off x="4616" y="3162"/>
              <a:ext cx="40" cy="40"/>
            </a:xfrm>
            <a:custGeom>
              <a:avLst/>
              <a:gdLst>
                <a:gd name="T0" fmla="*/ 40 w 40"/>
                <a:gd name="T1" fmla="*/ 8 h 40"/>
                <a:gd name="T2" fmla="*/ 24 w 40"/>
                <a:gd name="T3" fmla="*/ 0 h 40"/>
                <a:gd name="T4" fmla="*/ 0 w 40"/>
                <a:gd name="T5" fmla="*/ 32 h 40"/>
                <a:gd name="T6" fmla="*/ 8 w 40"/>
                <a:gd name="T7" fmla="*/ 32 h 40"/>
                <a:gd name="T8" fmla="*/ 16 w 40"/>
                <a:gd name="T9" fmla="*/ 40 h 40"/>
                <a:gd name="T10" fmla="*/ 16 w 40"/>
                <a:gd name="T11" fmla="*/ 40 h 40"/>
                <a:gd name="T12" fmla="*/ 40 w 40"/>
                <a:gd name="T13" fmla="*/ 8 h 40"/>
              </a:gdLst>
              <a:ahLst/>
              <a:cxnLst>
                <a:cxn ang="0">
                  <a:pos x="T0" y="T1"/>
                </a:cxn>
                <a:cxn ang="0">
                  <a:pos x="T2" y="T3"/>
                </a:cxn>
                <a:cxn ang="0">
                  <a:pos x="T4" y="T5"/>
                </a:cxn>
                <a:cxn ang="0">
                  <a:pos x="T6" y="T7"/>
                </a:cxn>
                <a:cxn ang="0">
                  <a:pos x="T8" y="T9"/>
                </a:cxn>
                <a:cxn ang="0">
                  <a:pos x="T10" y="T11"/>
                </a:cxn>
                <a:cxn ang="0">
                  <a:pos x="T12" y="T13"/>
                </a:cxn>
              </a:cxnLst>
              <a:rect l="0" t="0" r="r" b="b"/>
              <a:pathLst>
                <a:path w="40" h="40">
                  <a:moveTo>
                    <a:pt x="40" y="8"/>
                  </a:moveTo>
                  <a:lnTo>
                    <a:pt x="24" y="0"/>
                  </a:lnTo>
                  <a:lnTo>
                    <a:pt x="0" y="32"/>
                  </a:lnTo>
                  <a:lnTo>
                    <a:pt x="8" y="32"/>
                  </a:lnTo>
                  <a:lnTo>
                    <a:pt x="16" y="40"/>
                  </a:lnTo>
                  <a:lnTo>
                    <a:pt x="16" y="40"/>
                  </a:lnTo>
                  <a:lnTo>
                    <a:pt x="40"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8" name="Freeform 308">
              <a:extLst>
                <a:ext uri="{FF2B5EF4-FFF2-40B4-BE49-F238E27FC236}">
                  <a16:creationId xmlns:a16="http://schemas.microsoft.com/office/drawing/2014/main" id="{628B5240-A0D0-414C-BE29-CCE8D21DC1AE}"/>
                </a:ext>
              </a:extLst>
            </p:cNvPr>
            <p:cNvSpPr>
              <a:spLocks/>
            </p:cNvSpPr>
            <p:nvPr/>
          </p:nvSpPr>
          <p:spPr bwMode="auto">
            <a:xfrm>
              <a:off x="4608" y="3194"/>
              <a:ext cx="24" cy="24"/>
            </a:xfrm>
            <a:custGeom>
              <a:avLst/>
              <a:gdLst>
                <a:gd name="T0" fmla="*/ 24 w 24"/>
                <a:gd name="T1" fmla="*/ 8 h 24"/>
                <a:gd name="T2" fmla="*/ 16 w 24"/>
                <a:gd name="T3" fmla="*/ 0 h 24"/>
                <a:gd name="T4" fmla="*/ 0 w 24"/>
                <a:gd name="T5" fmla="*/ 16 h 24"/>
                <a:gd name="T6" fmla="*/ 8 w 24"/>
                <a:gd name="T7" fmla="*/ 24 h 24"/>
                <a:gd name="T8" fmla="*/ 24 w 24"/>
                <a:gd name="T9" fmla="*/ 8 h 24"/>
              </a:gdLst>
              <a:ahLst/>
              <a:cxnLst>
                <a:cxn ang="0">
                  <a:pos x="T0" y="T1"/>
                </a:cxn>
                <a:cxn ang="0">
                  <a:pos x="T2" y="T3"/>
                </a:cxn>
                <a:cxn ang="0">
                  <a:pos x="T4" y="T5"/>
                </a:cxn>
                <a:cxn ang="0">
                  <a:pos x="T6" y="T7"/>
                </a:cxn>
                <a:cxn ang="0">
                  <a:pos x="T8" y="T9"/>
                </a:cxn>
              </a:cxnLst>
              <a:rect l="0" t="0" r="r" b="b"/>
              <a:pathLst>
                <a:path w="24" h="24">
                  <a:moveTo>
                    <a:pt x="24" y="8"/>
                  </a:moveTo>
                  <a:lnTo>
                    <a:pt x="16" y="0"/>
                  </a:lnTo>
                  <a:lnTo>
                    <a:pt x="0" y="16"/>
                  </a:lnTo>
                  <a:lnTo>
                    <a:pt x="8" y="24"/>
                  </a:lnTo>
                  <a:lnTo>
                    <a:pt x="24"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09" name="Freeform 309">
              <a:extLst>
                <a:ext uri="{FF2B5EF4-FFF2-40B4-BE49-F238E27FC236}">
                  <a16:creationId xmlns:a16="http://schemas.microsoft.com/office/drawing/2014/main" id="{984BCBA5-CF5F-460C-86C2-FE0958F1A4D4}"/>
                </a:ext>
              </a:extLst>
            </p:cNvPr>
            <p:cNvSpPr>
              <a:spLocks/>
            </p:cNvSpPr>
            <p:nvPr/>
          </p:nvSpPr>
          <p:spPr bwMode="auto">
            <a:xfrm>
              <a:off x="4528" y="3242"/>
              <a:ext cx="56" cy="56"/>
            </a:xfrm>
            <a:custGeom>
              <a:avLst/>
              <a:gdLst>
                <a:gd name="T0" fmla="*/ 56 w 56"/>
                <a:gd name="T1" fmla="*/ 8 h 56"/>
                <a:gd name="T2" fmla="*/ 48 w 56"/>
                <a:gd name="T3" fmla="*/ 0 h 56"/>
                <a:gd name="T4" fmla="*/ 0 w 56"/>
                <a:gd name="T5" fmla="*/ 48 h 56"/>
                <a:gd name="T6" fmla="*/ 8 w 56"/>
                <a:gd name="T7" fmla="*/ 56 h 56"/>
                <a:gd name="T8" fmla="*/ 56 w 56"/>
                <a:gd name="T9" fmla="*/ 8 h 56"/>
              </a:gdLst>
              <a:ahLst/>
              <a:cxnLst>
                <a:cxn ang="0">
                  <a:pos x="T0" y="T1"/>
                </a:cxn>
                <a:cxn ang="0">
                  <a:pos x="T2" y="T3"/>
                </a:cxn>
                <a:cxn ang="0">
                  <a:pos x="T4" y="T5"/>
                </a:cxn>
                <a:cxn ang="0">
                  <a:pos x="T6" y="T7"/>
                </a:cxn>
                <a:cxn ang="0">
                  <a:pos x="T8" y="T9"/>
                </a:cxn>
              </a:cxnLst>
              <a:rect l="0" t="0" r="r" b="b"/>
              <a:pathLst>
                <a:path w="56" h="56">
                  <a:moveTo>
                    <a:pt x="56" y="8"/>
                  </a:moveTo>
                  <a:lnTo>
                    <a:pt x="48" y="0"/>
                  </a:lnTo>
                  <a:lnTo>
                    <a:pt x="0" y="48"/>
                  </a:lnTo>
                  <a:lnTo>
                    <a:pt x="8" y="56"/>
                  </a:lnTo>
                  <a:lnTo>
                    <a:pt x="56"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0" name="Freeform 310">
              <a:extLst>
                <a:ext uri="{FF2B5EF4-FFF2-40B4-BE49-F238E27FC236}">
                  <a16:creationId xmlns:a16="http://schemas.microsoft.com/office/drawing/2014/main" id="{FB74E54D-0E9A-430D-B9F0-86059D25EF8D}"/>
                </a:ext>
              </a:extLst>
            </p:cNvPr>
            <p:cNvSpPr>
              <a:spLocks/>
            </p:cNvSpPr>
            <p:nvPr/>
          </p:nvSpPr>
          <p:spPr bwMode="auto">
            <a:xfrm>
              <a:off x="4472" y="3322"/>
              <a:ext cx="32" cy="32"/>
            </a:xfrm>
            <a:custGeom>
              <a:avLst/>
              <a:gdLst>
                <a:gd name="T0" fmla="*/ 32 w 32"/>
                <a:gd name="T1" fmla="*/ 8 h 32"/>
                <a:gd name="T2" fmla="*/ 24 w 32"/>
                <a:gd name="T3" fmla="*/ 0 h 32"/>
                <a:gd name="T4" fmla="*/ 0 w 32"/>
                <a:gd name="T5" fmla="*/ 24 h 32"/>
                <a:gd name="T6" fmla="*/ 0 w 32"/>
                <a:gd name="T7" fmla="*/ 24 h 32"/>
                <a:gd name="T8" fmla="*/ 8 w 32"/>
                <a:gd name="T9" fmla="*/ 32 h 32"/>
                <a:gd name="T10" fmla="*/ 8 w 32"/>
                <a:gd name="T11" fmla="*/ 32 h 32"/>
                <a:gd name="T12" fmla="*/ 32 w 32"/>
                <a:gd name="T13" fmla="*/ 8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2" y="8"/>
                  </a:moveTo>
                  <a:lnTo>
                    <a:pt x="24" y="0"/>
                  </a:lnTo>
                  <a:lnTo>
                    <a:pt x="0" y="24"/>
                  </a:lnTo>
                  <a:lnTo>
                    <a:pt x="0" y="24"/>
                  </a:lnTo>
                  <a:lnTo>
                    <a:pt x="8" y="32"/>
                  </a:lnTo>
                  <a:lnTo>
                    <a:pt x="8" y="32"/>
                  </a:lnTo>
                  <a:lnTo>
                    <a:pt x="32"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1" name="Freeform 311">
              <a:extLst>
                <a:ext uri="{FF2B5EF4-FFF2-40B4-BE49-F238E27FC236}">
                  <a16:creationId xmlns:a16="http://schemas.microsoft.com/office/drawing/2014/main" id="{E2DFA02B-2D1D-44D3-B018-E2F7FB841035}"/>
                </a:ext>
              </a:extLst>
            </p:cNvPr>
            <p:cNvSpPr>
              <a:spLocks/>
            </p:cNvSpPr>
            <p:nvPr/>
          </p:nvSpPr>
          <p:spPr bwMode="auto">
            <a:xfrm>
              <a:off x="4448" y="3346"/>
              <a:ext cx="32" cy="32"/>
            </a:xfrm>
            <a:custGeom>
              <a:avLst/>
              <a:gdLst>
                <a:gd name="T0" fmla="*/ 32 w 32"/>
                <a:gd name="T1" fmla="*/ 8 h 32"/>
                <a:gd name="T2" fmla="*/ 24 w 32"/>
                <a:gd name="T3" fmla="*/ 0 h 32"/>
                <a:gd name="T4" fmla="*/ 0 w 32"/>
                <a:gd name="T5" fmla="*/ 24 h 32"/>
                <a:gd name="T6" fmla="*/ 8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24" y="0"/>
                  </a:lnTo>
                  <a:lnTo>
                    <a:pt x="0" y="24"/>
                  </a:lnTo>
                  <a:lnTo>
                    <a:pt x="8" y="32"/>
                  </a:lnTo>
                  <a:lnTo>
                    <a:pt x="32" y="8"/>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2" name="Freeform 312">
              <a:extLst>
                <a:ext uri="{FF2B5EF4-FFF2-40B4-BE49-F238E27FC236}">
                  <a16:creationId xmlns:a16="http://schemas.microsoft.com/office/drawing/2014/main" id="{D68F65D2-EF16-4755-A54C-18DBBAB92333}"/>
                </a:ext>
              </a:extLst>
            </p:cNvPr>
            <p:cNvSpPr>
              <a:spLocks/>
            </p:cNvSpPr>
            <p:nvPr/>
          </p:nvSpPr>
          <p:spPr bwMode="auto">
            <a:xfrm>
              <a:off x="4352" y="3386"/>
              <a:ext cx="64" cy="56"/>
            </a:xfrm>
            <a:custGeom>
              <a:avLst/>
              <a:gdLst>
                <a:gd name="T0" fmla="*/ 64 w 64"/>
                <a:gd name="T1" fmla="*/ 16 h 56"/>
                <a:gd name="T2" fmla="*/ 56 w 64"/>
                <a:gd name="T3" fmla="*/ 0 h 56"/>
                <a:gd name="T4" fmla="*/ 0 w 64"/>
                <a:gd name="T5" fmla="*/ 40 h 56"/>
                <a:gd name="T6" fmla="*/ 8 w 64"/>
                <a:gd name="T7" fmla="*/ 56 h 56"/>
                <a:gd name="T8" fmla="*/ 64 w 64"/>
                <a:gd name="T9" fmla="*/ 16 h 56"/>
              </a:gdLst>
              <a:ahLst/>
              <a:cxnLst>
                <a:cxn ang="0">
                  <a:pos x="T0" y="T1"/>
                </a:cxn>
                <a:cxn ang="0">
                  <a:pos x="T2" y="T3"/>
                </a:cxn>
                <a:cxn ang="0">
                  <a:pos x="T4" y="T5"/>
                </a:cxn>
                <a:cxn ang="0">
                  <a:pos x="T6" y="T7"/>
                </a:cxn>
                <a:cxn ang="0">
                  <a:pos x="T8" y="T9"/>
                </a:cxn>
              </a:cxnLst>
              <a:rect l="0" t="0" r="r" b="b"/>
              <a:pathLst>
                <a:path w="64" h="56">
                  <a:moveTo>
                    <a:pt x="64" y="16"/>
                  </a:moveTo>
                  <a:lnTo>
                    <a:pt x="56" y="0"/>
                  </a:lnTo>
                  <a:lnTo>
                    <a:pt x="0" y="40"/>
                  </a:lnTo>
                  <a:lnTo>
                    <a:pt x="8" y="56"/>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3" name="Freeform 313">
              <a:extLst>
                <a:ext uri="{FF2B5EF4-FFF2-40B4-BE49-F238E27FC236}">
                  <a16:creationId xmlns:a16="http://schemas.microsoft.com/office/drawing/2014/main" id="{2B405B36-E9D8-4753-8F89-7DE17731B3B0}"/>
                </a:ext>
              </a:extLst>
            </p:cNvPr>
            <p:cNvSpPr>
              <a:spLocks/>
            </p:cNvSpPr>
            <p:nvPr/>
          </p:nvSpPr>
          <p:spPr bwMode="auto">
            <a:xfrm>
              <a:off x="4296" y="3450"/>
              <a:ext cx="32" cy="32"/>
            </a:xfrm>
            <a:custGeom>
              <a:avLst/>
              <a:gdLst>
                <a:gd name="T0" fmla="*/ 32 w 32"/>
                <a:gd name="T1" fmla="*/ 16 h 32"/>
                <a:gd name="T2" fmla="*/ 24 w 32"/>
                <a:gd name="T3" fmla="*/ 0 h 32"/>
                <a:gd name="T4" fmla="*/ 0 w 32"/>
                <a:gd name="T5" fmla="*/ 16 h 32"/>
                <a:gd name="T6" fmla="*/ 0 w 32"/>
                <a:gd name="T7" fmla="*/ 16 h 32"/>
                <a:gd name="T8" fmla="*/ 8 w 32"/>
                <a:gd name="T9" fmla="*/ 32 h 32"/>
                <a:gd name="T10" fmla="*/ 8 w 32"/>
                <a:gd name="T11" fmla="*/ 32 h 32"/>
                <a:gd name="T12" fmla="*/ 32 w 32"/>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2" y="16"/>
                  </a:moveTo>
                  <a:lnTo>
                    <a:pt x="24" y="0"/>
                  </a:lnTo>
                  <a:lnTo>
                    <a:pt x="0" y="16"/>
                  </a:lnTo>
                  <a:lnTo>
                    <a:pt x="0" y="16"/>
                  </a:lnTo>
                  <a:lnTo>
                    <a:pt x="8" y="32"/>
                  </a:lnTo>
                  <a:lnTo>
                    <a:pt x="8" y="32"/>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4" name="Freeform 314">
              <a:extLst>
                <a:ext uri="{FF2B5EF4-FFF2-40B4-BE49-F238E27FC236}">
                  <a16:creationId xmlns:a16="http://schemas.microsoft.com/office/drawing/2014/main" id="{FBCA4FEE-2A24-4060-982F-6287310984B7}"/>
                </a:ext>
              </a:extLst>
            </p:cNvPr>
            <p:cNvSpPr>
              <a:spLocks/>
            </p:cNvSpPr>
            <p:nvPr/>
          </p:nvSpPr>
          <p:spPr bwMode="auto">
            <a:xfrm>
              <a:off x="4264" y="3466"/>
              <a:ext cx="40" cy="32"/>
            </a:xfrm>
            <a:custGeom>
              <a:avLst/>
              <a:gdLst>
                <a:gd name="T0" fmla="*/ 40 w 40"/>
                <a:gd name="T1" fmla="*/ 16 h 32"/>
                <a:gd name="T2" fmla="*/ 32 w 40"/>
                <a:gd name="T3" fmla="*/ 0 h 32"/>
                <a:gd name="T4" fmla="*/ 0 w 40"/>
                <a:gd name="T5" fmla="*/ 16 h 32"/>
                <a:gd name="T6" fmla="*/ 8 w 40"/>
                <a:gd name="T7" fmla="*/ 32 h 32"/>
                <a:gd name="T8" fmla="*/ 40 w 40"/>
                <a:gd name="T9" fmla="*/ 16 h 32"/>
              </a:gdLst>
              <a:ahLst/>
              <a:cxnLst>
                <a:cxn ang="0">
                  <a:pos x="T0" y="T1"/>
                </a:cxn>
                <a:cxn ang="0">
                  <a:pos x="T2" y="T3"/>
                </a:cxn>
                <a:cxn ang="0">
                  <a:pos x="T4" y="T5"/>
                </a:cxn>
                <a:cxn ang="0">
                  <a:pos x="T6" y="T7"/>
                </a:cxn>
                <a:cxn ang="0">
                  <a:pos x="T8" y="T9"/>
                </a:cxn>
              </a:cxnLst>
              <a:rect l="0" t="0" r="r" b="b"/>
              <a:pathLst>
                <a:path w="40" h="32">
                  <a:moveTo>
                    <a:pt x="40" y="16"/>
                  </a:moveTo>
                  <a:lnTo>
                    <a:pt x="32" y="0"/>
                  </a:lnTo>
                  <a:lnTo>
                    <a:pt x="0" y="16"/>
                  </a:lnTo>
                  <a:lnTo>
                    <a:pt x="8" y="32"/>
                  </a:lnTo>
                  <a:lnTo>
                    <a:pt x="40"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5" name="Freeform 315">
              <a:extLst>
                <a:ext uri="{FF2B5EF4-FFF2-40B4-BE49-F238E27FC236}">
                  <a16:creationId xmlns:a16="http://schemas.microsoft.com/office/drawing/2014/main" id="{ED8EC46D-E3F5-4062-8C4A-C032D68D2694}"/>
                </a:ext>
              </a:extLst>
            </p:cNvPr>
            <p:cNvSpPr>
              <a:spLocks/>
            </p:cNvSpPr>
            <p:nvPr/>
          </p:nvSpPr>
          <p:spPr bwMode="auto">
            <a:xfrm>
              <a:off x="4160" y="3498"/>
              <a:ext cx="64" cy="48"/>
            </a:xfrm>
            <a:custGeom>
              <a:avLst/>
              <a:gdLst>
                <a:gd name="T0" fmla="*/ 64 w 64"/>
                <a:gd name="T1" fmla="*/ 16 h 48"/>
                <a:gd name="T2" fmla="*/ 56 w 64"/>
                <a:gd name="T3" fmla="*/ 0 h 48"/>
                <a:gd name="T4" fmla="*/ 0 w 64"/>
                <a:gd name="T5" fmla="*/ 32 h 48"/>
                <a:gd name="T6" fmla="*/ 8 w 64"/>
                <a:gd name="T7" fmla="*/ 48 h 48"/>
                <a:gd name="T8" fmla="*/ 64 w 64"/>
                <a:gd name="T9" fmla="*/ 16 h 48"/>
              </a:gdLst>
              <a:ahLst/>
              <a:cxnLst>
                <a:cxn ang="0">
                  <a:pos x="T0" y="T1"/>
                </a:cxn>
                <a:cxn ang="0">
                  <a:pos x="T2" y="T3"/>
                </a:cxn>
                <a:cxn ang="0">
                  <a:pos x="T4" y="T5"/>
                </a:cxn>
                <a:cxn ang="0">
                  <a:pos x="T6" y="T7"/>
                </a:cxn>
                <a:cxn ang="0">
                  <a:pos x="T8" y="T9"/>
                </a:cxn>
              </a:cxnLst>
              <a:rect l="0" t="0" r="r" b="b"/>
              <a:pathLst>
                <a:path w="64" h="48">
                  <a:moveTo>
                    <a:pt x="64" y="16"/>
                  </a:moveTo>
                  <a:lnTo>
                    <a:pt x="56" y="0"/>
                  </a:lnTo>
                  <a:lnTo>
                    <a:pt x="0" y="32"/>
                  </a:lnTo>
                  <a:lnTo>
                    <a:pt x="8" y="48"/>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6" name="Freeform 316">
              <a:extLst>
                <a:ext uri="{FF2B5EF4-FFF2-40B4-BE49-F238E27FC236}">
                  <a16:creationId xmlns:a16="http://schemas.microsoft.com/office/drawing/2014/main" id="{1ADB78DE-665A-4C8E-8685-18628A21BE80}"/>
                </a:ext>
              </a:extLst>
            </p:cNvPr>
            <p:cNvSpPr>
              <a:spLocks/>
            </p:cNvSpPr>
            <p:nvPr/>
          </p:nvSpPr>
          <p:spPr bwMode="auto">
            <a:xfrm>
              <a:off x="4096" y="3546"/>
              <a:ext cx="32" cy="24"/>
            </a:xfrm>
            <a:custGeom>
              <a:avLst/>
              <a:gdLst>
                <a:gd name="T0" fmla="*/ 32 w 32"/>
                <a:gd name="T1" fmla="*/ 16 h 24"/>
                <a:gd name="T2" fmla="*/ 24 w 32"/>
                <a:gd name="T3" fmla="*/ 0 h 24"/>
                <a:gd name="T4" fmla="*/ 0 w 32"/>
                <a:gd name="T5" fmla="*/ 8 h 24"/>
                <a:gd name="T6" fmla="*/ 0 w 32"/>
                <a:gd name="T7" fmla="*/ 8 h 24"/>
                <a:gd name="T8" fmla="*/ 8 w 32"/>
                <a:gd name="T9" fmla="*/ 24 h 24"/>
                <a:gd name="T10" fmla="*/ 8 w 32"/>
                <a:gd name="T11" fmla="*/ 24 h 24"/>
                <a:gd name="T12" fmla="*/ 32 w 32"/>
                <a:gd name="T13" fmla="*/ 16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32" y="16"/>
                  </a:moveTo>
                  <a:lnTo>
                    <a:pt x="24" y="0"/>
                  </a:lnTo>
                  <a:lnTo>
                    <a:pt x="0" y="8"/>
                  </a:lnTo>
                  <a:lnTo>
                    <a:pt x="0" y="8"/>
                  </a:lnTo>
                  <a:lnTo>
                    <a:pt x="8" y="24"/>
                  </a:lnTo>
                  <a:lnTo>
                    <a:pt x="8" y="24"/>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7" name="Freeform 317">
              <a:extLst>
                <a:ext uri="{FF2B5EF4-FFF2-40B4-BE49-F238E27FC236}">
                  <a16:creationId xmlns:a16="http://schemas.microsoft.com/office/drawing/2014/main" id="{DD8E6D96-C367-4046-A1CB-A65295BA579C}"/>
                </a:ext>
              </a:extLst>
            </p:cNvPr>
            <p:cNvSpPr>
              <a:spLocks/>
            </p:cNvSpPr>
            <p:nvPr/>
          </p:nvSpPr>
          <p:spPr bwMode="auto">
            <a:xfrm>
              <a:off x="4056" y="3554"/>
              <a:ext cx="48" cy="32"/>
            </a:xfrm>
            <a:custGeom>
              <a:avLst/>
              <a:gdLst>
                <a:gd name="T0" fmla="*/ 48 w 48"/>
                <a:gd name="T1" fmla="*/ 16 h 32"/>
                <a:gd name="T2" fmla="*/ 40 w 48"/>
                <a:gd name="T3" fmla="*/ 0 h 32"/>
                <a:gd name="T4" fmla="*/ 0 w 48"/>
                <a:gd name="T5" fmla="*/ 16 h 32"/>
                <a:gd name="T6" fmla="*/ 8 w 48"/>
                <a:gd name="T7" fmla="*/ 32 h 32"/>
                <a:gd name="T8" fmla="*/ 48 w 48"/>
                <a:gd name="T9" fmla="*/ 16 h 32"/>
              </a:gdLst>
              <a:ahLst/>
              <a:cxnLst>
                <a:cxn ang="0">
                  <a:pos x="T0" y="T1"/>
                </a:cxn>
                <a:cxn ang="0">
                  <a:pos x="T2" y="T3"/>
                </a:cxn>
                <a:cxn ang="0">
                  <a:pos x="T4" y="T5"/>
                </a:cxn>
                <a:cxn ang="0">
                  <a:pos x="T6" y="T7"/>
                </a:cxn>
                <a:cxn ang="0">
                  <a:pos x="T8" y="T9"/>
                </a:cxn>
              </a:cxnLst>
              <a:rect l="0" t="0" r="r" b="b"/>
              <a:pathLst>
                <a:path w="48" h="32">
                  <a:moveTo>
                    <a:pt x="48" y="16"/>
                  </a:moveTo>
                  <a:lnTo>
                    <a:pt x="40" y="0"/>
                  </a:lnTo>
                  <a:lnTo>
                    <a:pt x="0" y="16"/>
                  </a:lnTo>
                  <a:lnTo>
                    <a:pt x="8" y="32"/>
                  </a:lnTo>
                  <a:lnTo>
                    <a:pt x="48"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8" name="Freeform 318">
              <a:extLst>
                <a:ext uri="{FF2B5EF4-FFF2-40B4-BE49-F238E27FC236}">
                  <a16:creationId xmlns:a16="http://schemas.microsoft.com/office/drawing/2014/main" id="{1FC3C9AE-3E71-4D70-8C07-C545A30C3AF1}"/>
                </a:ext>
              </a:extLst>
            </p:cNvPr>
            <p:cNvSpPr>
              <a:spLocks/>
            </p:cNvSpPr>
            <p:nvPr/>
          </p:nvSpPr>
          <p:spPr bwMode="auto">
            <a:xfrm>
              <a:off x="3944" y="3578"/>
              <a:ext cx="64" cy="32"/>
            </a:xfrm>
            <a:custGeom>
              <a:avLst/>
              <a:gdLst>
                <a:gd name="T0" fmla="*/ 64 w 64"/>
                <a:gd name="T1" fmla="*/ 16 h 32"/>
                <a:gd name="T2" fmla="*/ 64 w 64"/>
                <a:gd name="T3" fmla="*/ 0 h 32"/>
                <a:gd name="T4" fmla="*/ 0 w 64"/>
                <a:gd name="T5" fmla="*/ 16 h 32"/>
                <a:gd name="T6" fmla="*/ 0 w 64"/>
                <a:gd name="T7" fmla="*/ 32 h 32"/>
                <a:gd name="T8" fmla="*/ 64 w 64"/>
                <a:gd name="T9" fmla="*/ 16 h 32"/>
              </a:gdLst>
              <a:ahLst/>
              <a:cxnLst>
                <a:cxn ang="0">
                  <a:pos x="T0" y="T1"/>
                </a:cxn>
                <a:cxn ang="0">
                  <a:pos x="T2" y="T3"/>
                </a:cxn>
                <a:cxn ang="0">
                  <a:pos x="T4" y="T5"/>
                </a:cxn>
                <a:cxn ang="0">
                  <a:pos x="T6" y="T7"/>
                </a:cxn>
                <a:cxn ang="0">
                  <a:pos x="T8" y="T9"/>
                </a:cxn>
              </a:cxnLst>
              <a:rect l="0" t="0" r="r" b="b"/>
              <a:pathLst>
                <a:path w="64" h="32">
                  <a:moveTo>
                    <a:pt x="64" y="16"/>
                  </a:moveTo>
                  <a:lnTo>
                    <a:pt x="64" y="0"/>
                  </a:lnTo>
                  <a:lnTo>
                    <a:pt x="0" y="16"/>
                  </a:lnTo>
                  <a:lnTo>
                    <a:pt x="0" y="32"/>
                  </a:lnTo>
                  <a:lnTo>
                    <a:pt x="64"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19" name="Freeform 319">
              <a:extLst>
                <a:ext uri="{FF2B5EF4-FFF2-40B4-BE49-F238E27FC236}">
                  <a16:creationId xmlns:a16="http://schemas.microsoft.com/office/drawing/2014/main" id="{605CB024-FD8C-4968-9098-D715587BAA68}"/>
                </a:ext>
              </a:extLst>
            </p:cNvPr>
            <p:cNvSpPr>
              <a:spLocks/>
            </p:cNvSpPr>
            <p:nvPr/>
          </p:nvSpPr>
          <p:spPr bwMode="auto">
            <a:xfrm>
              <a:off x="3872" y="3602"/>
              <a:ext cx="32" cy="24"/>
            </a:xfrm>
            <a:custGeom>
              <a:avLst/>
              <a:gdLst>
                <a:gd name="T0" fmla="*/ 32 w 32"/>
                <a:gd name="T1" fmla="*/ 16 h 24"/>
                <a:gd name="T2" fmla="*/ 32 w 32"/>
                <a:gd name="T3" fmla="*/ 0 h 24"/>
                <a:gd name="T4" fmla="*/ 0 w 32"/>
                <a:gd name="T5" fmla="*/ 8 h 24"/>
                <a:gd name="T6" fmla="*/ 0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lnTo>
                    <a:pt x="32" y="0"/>
                  </a:lnTo>
                  <a:lnTo>
                    <a:pt x="0" y="8"/>
                  </a:lnTo>
                  <a:lnTo>
                    <a:pt x="0" y="24"/>
                  </a:lnTo>
                  <a:lnTo>
                    <a:pt x="32" y="16"/>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0" name="Freeform 320">
              <a:extLst>
                <a:ext uri="{FF2B5EF4-FFF2-40B4-BE49-F238E27FC236}">
                  <a16:creationId xmlns:a16="http://schemas.microsoft.com/office/drawing/2014/main" id="{FB22F963-A6D0-4B64-8EB1-5FD2646F89FC}"/>
                </a:ext>
              </a:extLst>
            </p:cNvPr>
            <p:cNvSpPr>
              <a:spLocks/>
            </p:cNvSpPr>
            <p:nvPr/>
          </p:nvSpPr>
          <p:spPr bwMode="auto">
            <a:xfrm>
              <a:off x="4408" y="889"/>
              <a:ext cx="32" cy="32"/>
            </a:xfrm>
            <a:custGeom>
              <a:avLst/>
              <a:gdLst>
                <a:gd name="T0" fmla="*/ 24 w 32"/>
                <a:gd name="T1" fmla="*/ 32 h 32"/>
                <a:gd name="T2" fmla="*/ 32 w 32"/>
                <a:gd name="T3" fmla="*/ 24 h 32"/>
                <a:gd name="T4" fmla="*/ 8 w 32"/>
                <a:gd name="T5" fmla="*/ 0 h 32"/>
                <a:gd name="T6" fmla="*/ 0 w 32"/>
                <a:gd name="T7" fmla="*/ 8 h 32"/>
                <a:gd name="T8" fmla="*/ 24 w 32"/>
                <a:gd name="T9" fmla="*/ 32 h 32"/>
              </a:gdLst>
              <a:ahLst/>
              <a:cxnLst>
                <a:cxn ang="0">
                  <a:pos x="T0" y="T1"/>
                </a:cxn>
                <a:cxn ang="0">
                  <a:pos x="T2" y="T3"/>
                </a:cxn>
                <a:cxn ang="0">
                  <a:pos x="T4" y="T5"/>
                </a:cxn>
                <a:cxn ang="0">
                  <a:pos x="T6" y="T7"/>
                </a:cxn>
                <a:cxn ang="0">
                  <a:pos x="T8" y="T9"/>
                </a:cxn>
              </a:cxnLst>
              <a:rect l="0" t="0" r="r" b="b"/>
              <a:pathLst>
                <a:path w="32" h="32">
                  <a:moveTo>
                    <a:pt x="24" y="32"/>
                  </a:moveTo>
                  <a:lnTo>
                    <a:pt x="32" y="24"/>
                  </a:lnTo>
                  <a:lnTo>
                    <a:pt x="8" y="0"/>
                  </a:lnTo>
                  <a:lnTo>
                    <a:pt x="0" y="8"/>
                  </a:lnTo>
                  <a:lnTo>
                    <a:pt x="24"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1" name="Freeform 321">
              <a:extLst>
                <a:ext uri="{FF2B5EF4-FFF2-40B4-BE49-F238E27FC236}">
                  <a16:creationId xmlns:a16="http://schemas.microsoft.com/office/drawing/2014/main" id="{7B4BD91C-CF9B-4AB7-9564-8860D801D75A}"/>
                </a:ext>
              </a:extLst>
            </p:cNvPr>
            <p:cNvSpPr>
              <a:spLocks/>
            </p:cNvSpPr>
            <p:nvPr/>
          </p:nvSpPr>
          <p:spPr bwMode="auto">
            <a:xfrm>
              <a:off x="3944" y="897"/>
              <a:ext cx="488" cy="640"/>
            </a:xfrm>
            <a:custGeom>
              <a:avLst/>
              <a:gdLst>
                <a:gd name="T0" fmla="*/ 488 w 488"/>
                <a:gd name="T1" fmla="*/ 24 h 640"/>
                <a:gd name="T2" fmla="*/ 288 w 488"/>
                <a:gd name="T3" fmla="*/ 192 h 640"/>
                <a:gd name="T4" fmla="*/ 288 w 488"/>
                <a:gd name="T5" fmla="*/ 192 h 640"/>
                <a:gd name="T6" fmla="*/ 288 w 488"/>
                <a:gd name="T7" fmla="*/ 192 h 640"/>
                <a:gd name="T8" fmla="*/ 200 w 488"/>
                <a:gd name="T9" fmla="*/ 288 h 640"/>
                <a:gd name="T10" fmla="*/ 200 w 488"/>
                <a:gd name="T11" fmla="*/ 280 h 640"/>
                <a:gd name="T12" fmla="*/ 200 w 488"/>
                <a:gd name="T13" fmla="*/ 280 h 640"/>
                <a:gd name="T14" fmla="*/ 128 w 488"/>
                <a:gd name="T15" fmla="*/ 392 h 640"/>
                <a:gd name="T16" fmla="*/ 128 w 488"/>
                <a:gd name="T17" fmla="*/ 392 h 640"/>
                <a:gd name="T18" fmla="*/ 128 w 488"/>
                <a:gd name="T19" fmla="*/ 392 h 640"/>
                <a:gd name="T20" fmla="*/ 64 w 488"/>
                <a:gd name="T21" fmla="*/ 512 h 640"/>
                <a:gd name="T22" fmla="*/ 64 w 488"/>
                <a:gd name="T23" fmla="*/ 512 h 640"/>
                <a:gd name="T24" fmla="*/ 64 w 488"/>
                <a:gd name="T25" fmla="*/ 512 h 640"/>
                <a:gd name="T26" fmla="*/ 32 w 488"/>
                <a:gd name="T27" fmla="*/ 640 h 640"/>
                <a:gd name="T28" fmla="*/ 32 w 488"/>
                <a:gd name="T29" fmla="*/ 632 h 640"/>
                <a:gd name="T30" fmla="*/ 0 w 488"/>
                <a:gd name="T31" fmla="*/ 632 h 640"/>
                <a:gd name="T32" fmla="*/ 0 w 488"/>
                <a:gd name="T33" fmla="*/ 632 h 640"/>
                <a:gd name="T34" fmla="*/ 32 w 488"/>
                <a:gd name="T35" fmla="*/ 504 h 640"/>
                <a:gd name="T36" fmla="*/ 32 w 488"/>
                <a:gd name="T37" fmla="*/ 504 h 640"/>
                <a:gd name="T38" fmla="*/ 32 w 488"/>
                <a:gd name="T39" fmla="*/ 496 h 640"/>
                <a:gd name="T40" fmla="*/ 96 w 488"/>
                <a:gd name="T41" fmla="*/ 376 h 640"/>
                <a:gd name="T42" fmla="*/ 96 w 488"/>
                <a:gd name="T43" fmla="*/ 376 h 640"/>
                <a:gd name="T44" fmla="*/ 104 w 488"/>
                <a:gd name="T45" fmla="*/ 376 h 640"/>
                <a:gd name="T46" fmla="*/ 176 w 488"/>
                <a:gd name="T47" fmla="*/ 264 h 640"/>
                <a:gd name="T48" fmla="*/ 176 w 488"/>
                <a:gd name="T49" fmla="*/ 264 h 640"/>
                <a:gd name="T50" fmla="*/ 176 w 488"/>
                <a:gd name="T51" fmla="*/ 264 h 640"/>
                <a:gd name="T52" fmla="*/ 264 w 488"/>
                <a:gd name="T53" fmla="*/ 168 h 640"/>
                <a:gd name="T54" fmla="*/ 264 w 488"/>
                <a:gd name="T55" fmla="*/ 168 h 640"/>
                <a:gd name="T56" fmla="*/ 264 w 488"/>
                <a:gd name="T57" fmla="*/ 168 h 640"/>
                <a:gd name="T58" fmla="*/ 464 w 488"/>
                <a:gd name="T59" fmla="*/ 0 h 640"/>
                <a:gd name="T60" fmla="*/ 488 w 488"/>
                <a:gd name="T61"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8" h="640">
                  <a:moveTo>
                    <a:pt x="488" y="24"/>
                  </a:moveTo>
                  <a:lnTo>
                    <a:pt x="288" y="192"/>
                  </a:lnTo>
                  <a:lnTo>
                    <a:pt x="288" y="192"/>
                  </a:lnTo>
                  <a:lnTo>
                    <a:pt x="288" y="192"/>
                  </a:lnTo>
                  <a:lnTo>
                    <a:pt x="200" y="288"/>
                  </a:lnTo>
                  <a:lnTo>
                    <a:pt x="200" y="280"/>
                  </a:lnTo>
                  <a:lnTo>
                    <a:pt x="200" y="280"/>
                  </a:lnTo>
                  <a:lnTo>
                    <a:pt x="128" y="392"/>
                  </a:lnTo>
                  <a:lnTo>
                    <a:pt x="128" y="392"/>
                  </a:lnTo>
                  <a:lnTo>
                    <a:pt x="128" y="392"/>
                  </a:lnTo>
                  <a:lnTo>
                    <a:pt x="64" y="512"/>
                  </a:lnTo>
                  <a:lnTo>
                    <a:pt x="64" y="512"/>
                  </a:lnTo>
                  <a:lnTo>
                    <a:pt x="64" y="512"/>
                  </a:lnTo>
                  <a:lnTo>
                    <a:pt x="32" y="640"/>
                  </a:lnTo>
                  <a:lnTo>
                    <a:pt x="32" y="632"/>
                  </a:lnTo>
                  <a:lnTo>
                    <a:pt x="0" y="632"/>
                  </a:lnTo>
                  <a:lnTo>
                    <a:pt x="0" y="632"/>
                  </a:lnTo>
                  <a:lnTo>
                    <a:pt x="32" y="504"/>
                  </a:lnTo>
                  <a:lnTo>
                    <a:pt x="32" y="504"/>
                  </a:lnTo>
                  <a:lnTo>
                    <a:pt x="32" y="496"/>
                  </a:lnTo>
                  <a:lnTo>
                    <a:pt x="96" y="376"/>
                  </a:lnTo>
                  <a:lnTo>
                    <a:pt x="96" y="376"/>
                  </a:lnTo>
                  <a:lnTo>
                    <a:pt x="104" y="376"/>
                  </a:lnTo>
                  <a:lnTo>
                    <a:pt x="176" y="264"/>
                  </a:lnTo>
                  <a:lnTo>
                    <a:pt x="176" y="264"/>
                  </a:lnTo>
                  <a:lnTo>
                    <a:pt x="176" y="264"/>
                  </a:lnTo>
                  <a:lnTo>
                    <a:pt x="264" y="168"/>
                  </a:lnTo>
                  <a:lnTo>
                    <a:pt x="264" y="168"/>
                  </a:lnTo>
                  <a:lnTo>
                    <a:pt x="264" y="168"/>
                  </a:lnTo>
                  <a:lnTo>
                    <a:pt x="464" y="0"/>
                  </a:lnTo>
                  <a:lnTo>
                    <a:pt x="488"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2" name="Freeform 322">
              <a:extLst>
                <a:ext uri="{FF2B5EF4-FFF2-40B4-BE49-F238E27FC236}">
                  <a16:creationId xmlns:a16="http://schemas.microsoft.com/office/drawing/2014/main" id="{4097B358-1820-409D-8BE4-5A4A0F068762}"/>
                </a:ext>
              </a:extLst>
            </p:cNvPr>
            <p:cNvSpPr>
              <a:spLocks/>
            </p:cNvSpPr>
            <p:nvPr/>
          </p:nvSpPr>
          <p:spPr bwMode="auto">
            <a:xfrm>
              <a:off x="3928" y="1529"/>
              <a:ext cx="48" cy="152"/>
            </a:xfrm>
            <a:custGeom>
              <a:avLst/>
              <a:gdLst>
                <a:gd name="T0" fmla="*/ 48 w 48"/>
                <a:gd name="T1" fmla="*/ 0 h 152"/>
                <a:gd name="T2" fmla="*/ 32 w 48"/>
                <a:gd name="T3" fmla="*/ 152 h 152"/>
                <a:gd name="T4" fmla="*/ 32 w 48"/>
                <a:gd name="T5" fmla="*/ 152 h 152"/>
                <a:gd name="T6" fmla="*/ 0 w 48"/>
                <a:gd name="T7" fmla="*/ 152 h 152"/>
                <a:gd name="T8" fmla="*/ 0 w 48"/>
                <a:gd name="T9" fmla="*/ 152 h 152"/>
                <a:gd name="T10" fmla="*/ 16 w 48"/>
                <a:gd name="T11" fmla="*/ 0 h 152"/>
                <a:gd name="T12" fmla="*/ 48 w 48"/>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48" h="152">
                  <a:moveTo>
                    <a:pt x="48" y="0"/>
                  </a:moveTo>
                  <a:lnTo>
                    <a:pt x="32" y="152"/>
                  </a:lnTo>
                  <a:lnTo>
                    <a:pt x="32" y="152"/>
                  </a:lnTo>
                  <a:lnTo>
                    <a:pt x="0" y="152"/>
                  </a:lnTo>
                  <a:lnTo>
                    <a:pt x="0" y="152"/>
                  </a:lnTo>
                  <a:lnTo>
                    <a:pt x="16" y="0"/>
                  </a:lnTo>
                  <a:lnTo>
                    <a:pt x="4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3" name="Rectangle 323">
              <a:extLst>
                <a:ext uri="{FF2B5EF4-FFF2-40B4-BE49-F238E27FC236}">
                  <a16:creationId xmlns:a16="http://schemas.microsoft.com/office/drawing/2014/main" id="{48610099-440C-4663-9570-1B86A4A2158F}"/>
                </a:ext>
              </a:extLst>
            </p:cNvPr>
            <p:cNvSpPr>
              <a:spLocks noChangeArrowheads="1"/>
            </p:cNvSpPr>
            <p:nvPr/>
          </p:nvSpPr>
          <p:spPr bwMode="auto">
            <a:xfrm>
              <a:off x="3944" y="1841"/>
              <a:ext cx="32" cy="1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324" name="Freeform 324">
              <a:extLst>
                <a:ext uri="{FF2B5EF4-FFF2-40B4-BE49-F238E27FC236}">
                  <a16:creationId xmlns:a16="http://schemas.microsoft.com/office/drawing/2014/main" id="{CDE660BB-595D-4F3A-94A8-59945409F22D}"/>
                </a:ext>
              </a:extLst>
            </p:cNvPr>
            <p:cNvSpPr>
              <a:spLocks/>
            </p:cNvSpPr>
            <p:nvPr/>
          </p:nvSpPr>
          <p:spPr bwMode="auto">
            <a:xfrm>
              <a:off x="3928" y="1681"/>
              <a:ext cx="48" cy="160"/>
            </a:xfrm>
            <a:custGeom>
              <a:avLst/>
              <a:gdLst>
                <a:gd name="T0" fmla="*/ 32 w 48"/>
                <a:gd name="T1" fmla="*/ 0 h 160"/>
                <a:gd name="T2" fmla="*/ 0 w 48"/>
                <a:gd name="T3" fmla="*/ 0 h 160"/>
                <a:gd name="T4" fmla="*/ 16 w 48"/>
                <a:gd name="T5" fmla="*/ 160 h 160"/>
                <a:gd name="T6" fmla="*/ 48 w 48"/>
                <a:gd name="T7" fmla="*/ 160 h 160"/>
                <a:gd name="T8" fmla="*/ 32 w 48"/>
                <a:gd name="T9" fmla="*/ 0 h 160"/>
              </a:gdLst>
              <a:ahLst/>
              <a:cxnLst>
                <a:cxn ang="0">
                  <a:pos x="T0" y="T1"/>
                </a:cxn>
                <a:cxn ang="0">
                  <a:pos x="T2" y="T3"/>
                </a:cxn>
                <a:cxn ang="0">
                  <a:pos x="T4" y="T5"/>
                </a:cxn>
                <a:cxn ang="0">
                  <a:pos x="T6" y="T7"/>
                </a:cxn>
                <a:cxn ang="0">
                  <a:pos x="T8" y="T9"/>
                </a:cxn>
              </a:cxnLst>
              <a:rect l="0" t="0" r="r" b="b"/>
              <a:pathLst>
                <a:path w="48" h="160">
                  <a:moveTo>
                    <a:pt x="32" y="0"/>
                  </a:moveTo>
                  <a:lnTo>
                    <a:pt x="0" y="0"/>
                  </a:lnTo>
                  <a:lnTo>
                    <a:pt x="16" y="160"/>
                  </a:lnTo>
                  <a:lnTo>
                    <a:pt x="48" y="160"/>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5" name="Freeform 325">
              <a:extLst>
                <a:ext uri="{FF2B5EF4-FFF2-40B4-BE49-F238E27FC236}">
                  <a16:creationId xmlns:a16="http://schemas.microsoft.com/office/drawing/2014/main" id="{753105B5-1BFD-47FD-B8C6-8C1466579FBA}"/>
                </a:ext>
              </a:extLst>
            </p:cNvPr>
            <p:cNvSpPr>
              <a:spLocks/>
            </p:cNvSpPr>
            <p:nvPr/>
          </p:nvSpPr>
          <p:spPr bwMode="auto">
            <a:xfrm>
              <a:off x="3944" y="1825"/>
              <a:ext cx="32" cy="24"/>
            </a:xfrm>
            <a:custGeom>
              <a:avLst/>
              <a:gdLst>
                <a:gd name="T0" fmla="*/ 32 w 32"/>
                <a:gd name="T1" fmla="*/ 8 h 24"/>
                <a:gd name="T2" fmla="*/ 24 w 32"/>
                <a:gd name="T3" fmla="*/ 0 h 24"/>
                <a:gd name="T4" fmla="*/ 0 w 32"/>
                <a:gd name="T5" fmla="*/ 16 h 24"/>
                <a:gd name="T6" fmla="*/ 8 w 32"/>
                <a:gd name="T7" fmla="*/ 24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24" y="0"/>
                  </a:lnTo>
                  <a:lnTo>
                    <a:pt x="0" y="16"/>
                  </a:lnTo>
                  <a:lnTo>
                    <a:pt x="8" y="24"/>
                  </a:lnTo>
                  <a:lnTo>
                    <a:pt x="32"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6" name="Freeform 326">
              <a:extLst>
                <a:ext uri="{FF2B5EF4-FFF2-40B4-BE49-F238E27FC236}">
                  <a16:creationId xmlns:a16="http://schemas.microsoft.com/office/drawing/2014/main" id="{3EFD6285-2C2B-4679-9CE3-9480EC71DBB8}"/>
                </a:ext>
              </a:extLst>
            </p:cNvPr>
            <p:cNvSpPr>
              <a:spLocks/>
            </p:cNvSpPr>
            <p:nvPr/>
          </p:nvSpPr>
          <p:spPr bwMode="auto">
            <a:xfrm>
              <a:off x="3952" y="1833"/>
              <a:ext cx="144" cy="481"/>
            </a:xfrm>
            <a:custGeom>
              <a:avLst/>
              <a:gdLst>
                <a:gd name="T0" fmla="*/ 24 w 144"/>
                <a:gd name="T1" fmla="*/ 0 h 481"/>
                <a:gd name="T2" fmla="*/ 80 w 144"/>
                <a:gd name="T3" fmla="*/ 88 h 481"/>
                <a:gd name="T4" fmla="*/ 80 w 144"/>
                <a:gd name="T5" fmla="*/ 88 h 481"/>
                <a:gd name="T6" fmla="*/ 80 w 144"/>
                <a:gd name="T7" fmla="*/ 88 h 481"/>
                <a:gd name="T8" fmla="*/ 120 w 144"/>
                <a:gd name="T9" fmla="*/ 176 h 481"/>
                <a:gd name="T10" fmla="*/ 120 w 144"/>
                <a:gd name="T11" fmla="*/ 184 h 481"/>
                <a:gd name="T12" fmla="*/ 120 w 144"/>
                <a:gd name="T13" fmla="*/ 184 h 481"/>
                <a:gd name="T14" fmla="*/ 144 w 144"/>
                <a:gd name="T15" fmla="*/ 264 h 481"/>
                <a:gd name="T16" fmla="*/ 144 w 144"/>
                <a:gd name="T17" fmla="*/ 264 h 481"/>
                <a:gd name="T18" fmla="*/ 144 w 144"/>
                <a:gd name="T19" fmla="*/ 264 h 481"/>
                <a:gd name="T20" fmla="*/ 144 w 144"/>
                <a:gd name="T21" fmla="*/ 344 h 481"/>
                <a:gd name="T22" fmla="*/ 144 w 144"/>
                <a:gd name="T23" fmla="*/ 352 h 481"/>
                <a:gd name="T24" fmla="*/ 144 w 144"/>
                <a:gd name="T25" fmla="*/ 352 h 481"/>
                <a:gd name="T26" fmla="*/ 112 w 144"/>
                <a:gd name="T27" fmla="*/ 481 h 481"/>
                <a:gd name="T28" fmla="*/ 112 w 144"/>
                <a:gd name="T29" fmla="*/ 481 h 481"/>
                <a:gd name="T30" fmla="*/ 88 w 144"/>
                <a:gd name="T31" fmla="*/ 465 h 481"/>
                <a:gd name="T32" fmla="*/ 80 w 144"/>
                <a:gd name="T33" fmla="*/ 473 h 481"/>
                <a:gd name="T34" fmla="*/ 112 w 144"/>
                <a:gd name="T35" fmla="*/ 344 h 481"/>
                <a:gd name="T36" fmla="*/ 112 w 144"/>
                <a:gd name="T37" fmla="*/ 344 h 481"/>
                <a:gd name="T38" fmla="*/ 112 w 144"/>
                <a:gd name="T39" fmla="*/ 344 h 481"/>
                <a:gd name="T40" fmla="*/ 112 w 144"/>
                <a:gd name="T41" fmla="*/ 264 h 481"/>
                <a:gd name="T42" fmla="*/ 112 w 144"/>
                <a:gd name="T43" fmla="*/ 264 h 481"/>
                <a:gd name="T44" fmla="*/ 112 w 144"/>
                <a:gd name="T45" fmla="*/ 272 h 481"/>
                <a:gd name="T46" fmla="*/ 88 w 144"/>
                <a:gd name="T47" fmla="*/ 192 h 481"/>
                <a:gd name="T48" fmla="*/ 88 w 144"/>
                <a:gd name="T49" fmla="*/ 192 h 481"/>
                <a:gd name="T50" fmla="*/ 88 w 144"/>
                <a:gd name="T51" fmla="*/ 192 h 481"/>
                <a:gd name="T52" fmla="*/ 48 w 144"/>
                <a:gd name="T53" fmla="*/ 104 h 481"/>
                <a:gd name="T54" fmla="*/ 48 w 144"/>
                <a:gd name="T55" fmla="*/ 104 h 481"/>
                <a:gd name="T56" fmla="*/ 56 w 144"/>
                <a:gd name="T57" fmla="*/ 104 h 481"/>
                <a:gd name="T58" fmla="*/ 0 w 144"/>
                <a:gd name="T59" fmla="*/ 16 h 481"/>
                <a:gd name="T60" fmla="*/ 24 w 144"/>
                <a:gd name="T6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481">
                  <a:moveTo>
                    <a:pt x="24" y="0"/>
                  </a:moveTo>
                  <a:lnTo>
                    <a:pt x="80" y="88"/>
                  </a:lnTo>
                  <a:lnTo>
                    <a:pt x="80" y="88"/>
                  </a:lnTo>
                  <a:lnTo>
                    <a:pt x="80" y="88"/>
                  </a:lnTo>
                  <a:lnTo>
                    <a:pt x="120" y="176"/>
                  </a:lnTo>
                  <a:lnTo>
                    <a:pt x="120" y="184"/>
                  </a:lnTo>
                  <a:lnTo>
                    <a:pt x="120" y="184"/>
                  </a:lnTo>
                  <a:lnTo>
                    <a:pt x="144" y="264"/>
                  </a:lnTo>
                  <a:lnTo>
                    <a:pt x="144" y="264"/>
                  </a:lnTo>
                  <a:lnTo>
                    <a:pt x="144" y="264"/>
                  </a:lnTo>
                  <a:lnTo>
                    <a:pt x="144" y="344"/>
                  </a:lnTo>
                  <a:lnTo>
                    <a:pt x="144" y="352"/>
                  </a:lnTo>
                  <a:lnTo>
                    <a:pt x="144" y="352"/>
                  </a:lnTo>
                  <a:lnTo>
                    <a:pt x="112" y="481"/>
                  </a:lnTo>
                  <a:lnTo>
                    <a:pt x="112" y="481"/>
                  </a:lnTo>
                  <a:lnTo>
                    <a:pt x="88" y="465"/>
                  </a:lnTo>
                  <a:lnTo>
                    <a:pt x="80" y="473"/>
                  </a:lnTo>
                  <a:lnTo>
                    <a:pt x="112" y="344"/>
                  </a:lnTo>
                  <a:lnTo>
                    <a:pt x="112" y="344"/>
                  </a:lnTo>
                  <a:lnTo>
                    <a:pt x="112" y="344"/>
                  </a:lnTo>
                  <a:lnTo>
                    <a:pt x="112" y="264"/>
                  </a:lnTo>
                  <a:lnTo>
                    <a:pt x="112" y="264"/>
                  </a:lnTo>
                  <a:lnTo>
                    <a:pt x="112" y="272"/>
                  </a:lnTo>
                  <a:lnTo>
                    <a:pt x="88" y="192"/>
                  </a:lnTo>
                  <a:lnTo>
                    <a:pt x="88" y="192"/>
                  </a:lnTo>
                  <a:lnTo>
                    <a:pt x="88" y="192"/>
                  </a:lnTo>
                  <a:lnTo>
                    <a:pt x="48" y="104"/>
                  </a:lnTo>
                  <a:lnTo>
                    <a:pt x="48" y="104"/>
                  </a:lnTo>
                  <a:lnTo>
                    <a:pt x="56" y="104"/>
                  </a:lnTo>
                  <a:lnTo>
                    <a:pt x="0" y="16"/>
                  </a:lnTo>
                  <a:lnTo>
                    <a:pt x="24"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7" name="Freeform 327">
              <a:extLst>
                <a:ext uri="{FF2B5EF4-FFF2-40B4-BE49-F238E27FC236}">
                  <a16:creationId xmlns:a16="http://schemas.microsoft.com/office/drawing/2014/main" id="{BC75DBA7-58BE-47A4-8A1D-2774780B263A}"/>
                </a:ext>
              </a:extLst>
            </p:cNvPr>
            <p:cNvSpPr>
              <a:spLocks/>
            </p:cNvSpPr>
            <p:nvPr/>
          </p:nvSpPr>
          <p:spPr bwMode="auto">
            <a:xfrm>
              <a:off x="4000" y="2298"/>
              <a:ext cx="64" cy="80"/>
            </a:xfrm>
            <a:custGeom>
              <a:avLst/>
              <a:gdLst>
                <a:gd name="T0" fmla="*/ 64 w 64"/>
                <a:gd name="T1" fmla="*/ 16 h 80"/>
                <a:gd name="T2" fmla="*/ 24 w 64"/>
                <a:gd name="T3" fmla="*/ 72 h 80"/>
                <a:gd name="T4" fmla="*/ 24 w 64"/>
                <a:gd name="T5" fmla="*/ 80 h 80"/>
                <a:gd name="T6" fmla="*/ 0 w 64"/>
                <a:gd name="T7" fmla="*/ 56 h 80"/>
                <a:gd name="T8" fmla="*/ 0 w 64"/>
                <a:gd name="T9" fmla="*/ 56 h 80"/>
                <a:gd name="T10" fmla="*/ 40 w 64"/>
                <a:gd name="T11" fmla="*/ 0 h 80"/>
                <a:gd name="T12" fmla="*/ 64 w 64"/>
                <a:gd name="T13" fmla="*/ 16 h 80"/>
              </a:gdLst>
              <a:ahLst/>
              <a:cxnLst>
                <a:cxn ang="0">
                  <a:pos x="T0" y="T1"/>
                </a:cxn>
                <a:cxn ang="0">
                  <a:pos x="T2" y="T3"/>
                </a:cxn>
                <a:cxn ang="0">
                  <a:pos x="T4" y="T5"/>
                </a:cxn>
                <a:cxn ang="0">
                  <a:pos x="T6" y="T7"/>
                </a:cxn>
                <a:cxn ang="0">
                  <a:pos x="T8" y="T9"/>
                </a:cxn>
                <a:cxn ang="0">
                  <a:pos x="T10" y="T11"/>
                </a:cxn>
                <a:cxn ang="0">
                  <a:pos x="T12" y="T13"/>
                </a:cxn>
              </a:cxnLst>
              <a:rect l="0" t="0" r="r" b="b"/>
              <a:pathLst>
                <a:path w="64" h="80">
                  <a:moveTo>
                    <a:pt x="64" y="16"/>
                  </a:moveTo>
                  <a:lnTo>
                    <a:pt x="24" y="72"/>
                  </a:lnTo>
                  <a:lnTo>
                    <a:pt x="24" y="80"/>
                  </a:lnTo>
                  <a:lnTo>
                    <a:pt x="0" y="56"/>
                  </a:lnTo>
                  <a:lnTo>
                    <a:pt x="0" y="56"/>
                  </a:lnTo>
                  <a:lnTo>
                    <a:pt x="40" y="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8" name="Freeform 328">
              <a:extLst>
                <a:ext uri="{FF2B5EF4-FFF2-40B4-BE49-F238E27FC236}">
                  <a16:creationId xmlns:a16="http://schemas.microsoft.com/office/drawing/2014/main" id="{A4920724-310E-4658-A6BF-88DCD5FE697D}"/>
                </a:ext>
              </a:extLst>
            </p:cNvPr>
            <p:cNvSpPr>
              <a:spLocks/>
            </p:cNvSpPr>
            <p:nvPr/>
          </p:nvSpPr>
          <p:spPr bwMode="auto">
            <a:xfrm>
              <a:off x="3952" y="2394"/>
              <a:ext cx="32" cy="32"/>
            </a:xfrm>
            <a:custGeom>
              <a:avLst/>
              <a:gdLst>
                <a:gd name="T0" fmla="*/ 32 w 32"/>
                <a:gd name="T1" fmla="*/ 24 h 32"/>
                <a:gd name="T2" fmla="*/ 24 w 32"/>
                <a:gd name="T3" fmla="*/ 32 h 32"/>
                <a:gd name="T4" fmla="*/ 0 w 32"/>
                <a:gd name="T5" fmla="*/ 8 h 32"/>
                <a:gd name="T6" fmla="*/ 8 w 32"/>
                <a:gd name="T7" fmla="*/ 0 h 32"/>
                <a:gd name="T8" fmla="*/ 32 w 32"/>
                <a:gd name="T9" fmla="*/ 24 h 32"/>
              </a:gdLst>
              <a:ahLst/>
              <a:cxnLst>
                <a:cxn ang="0">
                  <a:pos x="T0" y="T1"/>
                </a:cxn>
                <a:cxn ang="0">
                  <a:pos x="T2" y="T3"/>
                </a:cxn>
                <a:cxn ang="0">
                  <a:pos x="T4" y="T5"/>
                </a:cxn>
                <a:cxn ang="0">
                  <a:pos x="T6" y="T7"/>
                </a:cxn>
                <a:cxn ang="0">
                  <a:pos x="T8" y="T9"/>
                </a:cxn>
              </a:cxnLst>
              <a:rect l="0" t="0" r="r" b="b"/>
              <a:pathLst>
                <a:path w="32" h="32">
                  <a:moveTo>
                    <a:pt x="32" y="24"/>
                  </a:moveTo>
                  <a:lnTo>
                    <a:pt x="24" y="32"/>
                  </a:lnTo>
                  <a:lnTo>
                    <a:pt x="0" y="8"/>
                  </a:lnTo>
                  <a:lnTo>
                    <a:pt x="8" y="0"/>
                  </a:lnTo>
                  <a:lnTo>
                    <a:pt x="32"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29" name="Freeform 329">
              <a:extLst>
                <a:ext uri="{FF2B5EF4-FFF2-40B4-BE49-F238E27FC236}">
                  <a16:creationId xmlns:a16="http://schemas.microsoft.com/office/drawing/2014/main" id="{4864999B-9724-4550-ADE8-E1051D18536F}"/>
                </a:ext>
              </a:extLst>
            </p:cNvPr>
            <p:cNvSpPr>
              <a:spLocks/>
            </p:cNvSpPr>
            <p:nvPr/>
          </p:nvSpPr>
          <p:spPr bwMode="auto">
            <a:xfrm>
              <a:off x="3960" y="2354"/>
              <a:ext cx="64" cy="64"/>
            </a:xfrm>
            <a:custGeom>
              <a:avLst/>
              <a:gdLst>
                <a:gd name="T0" fmla="*/ 64 w 64"/>
                <a:gd name="T1" fmla="*/ 24 h 64"/>
                <a:gd name="T2" fmla="*/ 40 w 64"/>
                <a:gd name="T3" fmla="*/ 0 h 64"/>
                <a:gd name="T4" fmla="*/ 0 w 64"/>
                <a:gd name="T5" fmla="*/ 40 h 64"/>
                <a:gd name="T6" fmla="*/ 24 w 64"/>
                <a:gd name="T7" fmla="*/ 64 h 64"/>
                <a:gd name="T8" fmla="*/ 64 w 64"/>
                <a:gd name="T9" fmla="*/ 24 h 64"/>
              </a:gdLst>
              <a:ahLst/>
              <a:cxnLst>
                <a:cxn ang="0">
                  <a:pos x="T0" y="T1"/>
                </a:cxn>
                <a:cxn ang="0">
                  <a:pos x="T2" y="T3"/>
                </a:cxn>
                <a:cxn ang="0">
                  <a:pos x="T4" y="T5"/>
                </a:cxn>
                <a:cxn ang="0">
                  <a:pos x="T6" y="T7"/>
                </a:cxn>
                <a:cxn ang="0">
                  <a:pos x="T8" y="T9"/>
                </a:cxn>
              </a:cxnLst>
              <a:rect l="0" t="0" r="r" b="b"/>
              <a:pathLst>
                <a:path w="64" h="64">
                  <a:moveTo>
                    <a:pt x="64" y="24"/>
                  </a:moveTo>
                  <a:lnTo>
                    <a:pt x="40" y="0"/>
                  </a:lnTo>
                  <a:lnTo>
                    <a:pt x="0" y="40"/>
                  </a:lnTo>
                  <a:lnTo>
                    <a:pt x="24" y="64"/>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0" name="Freeform 330">
              <a:extLst>
                <a:ext uri="{FF2B5EF4-FFF2-40B4-BE49-F238E27FC236}">
                  <a16:creationId xmlns:a16="http://schemas.microsoft.com/office/drawing/2014/main" id="{393711B9-3A2C-43CB-87A2-4757D60511C1}"/>
                </a:ext>
              </a:extLst>
            </p:cNvPr>
            <p:cNvSpPr>
              <a:spLocks/>
            </p:cNvSpPr>
            <p:nvPr/>
          </p:nvSpPr>
          <p:spPr bwMode="auto">
            <a:xfrm>
              <a:off x="2759" y="1505"/>
              <a:ext cx="32" cy="24"/>
            </a:xfrm>
            <a:custGeom>
              <a:avLst/>
              <a:gdLst>
                <a:gd name="T0" fmla="*/ 32 w 32"/>
                <a:gd name="T1" fmla="*/ 16 h 24"/>
                <a:gd name="T2" fmla="*/ 32 w 32"/>
                <a:gd name="T3" fmla="*/ 0 h 24"/>
                <a:gd name="T4" fmla="*/ 0 w 32"/>
                <a:gd name="T5" fmla="*/ 8 h 24"/>
                <a:gd name="T6" fmla="*/ 0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lnTo>
                    <a:pt x="32" y="0"/>
                  </a:lnTo>
                  <a:lnTo>
                    <a:pt x="0" y="8"/>
                  </a:lnTo>
                  <a:lnTo>
                    <a:pt x="0" y="24"/>
                  </a:lnTo>
                  <a:lnTo>
                    <a:pt x="32"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1" name="Freeform 331">
              <a:extLst>
                <a:ext uri="{FF2B5EF4-FFF2-40B4-BE49-F238E27FC236}">
                  <a16:creationId xmlns:a16="http://schemas.microsoft.com/office/drawing/2014/main" id="{BE79C1E0-78AA-4760-95B1-36E2128D556D}"/>
                </a:ext>
              </a:extLst>
            </p:cNvPr>
            <p:cNvSpPr>
              <a:spLocks/>
            </p:cNvSpPr>
            <p:nvPr/>
          </p:nvSpPr>
          <p:spPr bwMode="auto">
            <a:xfrm>
              <a:off x="2759" y="1521"/>
              <a:ext cx="841" cy="809"/>
            </a:xfrm>
            <a:custGeom>
              <a:avLst/>
              <a:gdLst>
                <a:gd name="T0" fmla="*/ 32 w 841"/>
                <a:gd name="T1" fmla="*/ 0 h 809"/>
                <a:gd name="T2" fmla="*/ 88 w 841"/>
                <a:gd name="T3" fmla="*/ 192 h 809"/>
                <a:gd name="T4" fmla="*/ 88 w 841"/>
                <a:gd name="T5" fmla="*/ 184 h 809"/>
                <a:gd name="T6" fmla="*/ 88 w 841"/>
                <a:gd name="T7" fmla="*/ 184 h 809"/>
                <a:gd name="T8" fmla="*/ 193 w 841"/>
                <a:gd name="T9" fmla="*/ 352 h 809"/>
                <a:gd name="T10" fmla="*/ 193 w 841"/>
                <a:gd name="T11" fmla="*/ 352 h 809"/>
                <a:gd name="T12" fmla="*/ 193 w 841"/>
                <a:gd name="T13" fmla="*/ 352 h 809"/>
                <a:gd name="T14" fmla="*/ 329 w 841"/>
                <a:gd name="T15" fmla="*/ 496 h 809"/>
                <a:gd name="T16" fmla="*/ 321 w 841"/>
                <a:gd name="T17" fmla="*/ 496 h 809"/>
                <a:gd name="T18" fmla="*/ 321 w 841"/>
                <a:gd name="T19" fmla="*/ 496 h 809"/>
                <a:gd name="T20" fmla="*/ 473 w 841"/>
                <a:gd name="T21" fmla="*/ 616 h 809"/>
                <a:gd name="T22" fmla="*/ 473 w 841"/>
                <a:gd name="T23" fmla="*/ 608 h 809"/>
                <a:gd name="T24" fmla="*/ 473 w 841"/>
                <a:gd name="T25" fmla="*/ 608 h 809"/>
                <a:gd name="T26" fmla="*/ 649 w 841"/>
                <a:gd name="T27" fmla="*/ 705 h 809"/>
                <a:gd name="T28" fmla="*/ 649 w 841"/>
                <a:gd name="T29" fmla="*/ 705 h 809"/>
                <a:gd name="T30" fmla="*/ 649 w 841"/>
                <a:gd name="T31" fmla="*/ 705 h 809"/>
                <a:gd name="T32" fmla="*/ 841 w 841"/>
                <a:gd name="T33" fmla="*/ 777 h 809"/>
                <a:gd name="T34" fmla="*/ 841 w 841"/>
                <a:gd name="T35" fmla="*/ 777 h 809"/>
                <a:gd name="T36" fmla="*/ 833 w 841"/>
                <a:gd name="T37" fmla="*/ 809 h 809"/>
                <a:gd name="T38" fmla="*/ 833 w 841"/>
                <a:gd name="T39" fmla="*/ 809 h 809"/>
                <a:gd name="T40" fmla="*/ 641 w 841"/>
                <a:gd name="T41" fmla="*/ 737 h 809"/>
                <a:gd name="T42" fmla="*/ 641 w 841"/>
                <a:gd name="T43" fmla="*/ 737 h 809"/>
                <a:gd name="T44" fmla="*/ 633 w 841"/>
                <a:gd name="T45" fmla="*/ 737 h 809"/>
                <a:gd name="T46" fmla="*/ 457 w 841"/>
                <a:gd name="T47" fmla="*/ 640 h 809"/>
                <a:gd name="T48" fmla="*/ 457 w 841"/>
                <a:gd name="T49" fmla="*/ 640 h 809"/>
                <a:gd name="T50" fmla="*/ 457 w 841"/>
                <a:gd name="T51" fmla="*/ 640 h 809"/>
                <a:gd name="T52" fmla="*/ 305 w 841"/>
                <a:gd name="T53" fmla="*/ 520 h 809"/>
                <a:gd name="T54" fmla="*/ 305 w 841"/>
                <a:gd name="T55" fmla="*/ 520 h 809"/>
                <a:gd name="T56" fmla="*/ 305 w 841"/>
                <a:gd name="T57" fmla="*/ 520 h 809"/>
                <a:gd name="T58" fmla="*/ 169 w 841"/>
                <a:gd name="T59" fmla="*/ 376 h 809"/>
                <a:gd name="T60" fmla="*/ 169 w 841"/>
                <a:gd name="T61" fmla="*/ 376 h 809"/>
                <a:gd name="T62" fmla="*/ 169 w 841"/>
                <a:gd name="T63" fmla="*/ 368 h 809"/>
                <a:gd name="T64" fmla="*/ 64 w 841"/>
                <a:gd name="T65" fmla="*/ 200 h 809"/>
                <a:gd name="T66" fmla="*/ 64 w 841"/>
                <a:gd name="T67" fmla="*/ 200 h 809"/>
                <a:gd name="T68" fmla="*/ 56 w 841"/>
                <a:gd name="T69" fmla="*/ 200 h 809"/>
                <a:gd name="T70" fmla="*/ 0 w 841"/>
                <a:gd name="T71" fmla="*/ 8 h 809"/>
                <a:gd name="T72" fmla="*/ 32 w 841"/>
                <a:gd name="T73"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1" h="809">
                  <a:moveTo>
                    <a:pt x="32" y="0"/>
                  </a:moveTo>
                  <a:lnTo>
                    <a:pt x="88" y="192"/>
                  </a:lnTo>
                  <a:lnTo>
                    <a:pt x="88" y="184"/>
                  </a:lnTo>
                  <a:lnTo>
                    <a:pt x="88" y="184"/>
                  </a:lnTo>
                  <a:lnTo>
                    <a:pt x="193" y="352"/>
                  </a:lnTo>
                  <a:lnTo>
                    <a:pt x="193" y="352"/>
                  </a:lnTo>
                  <a:lnTo>
                    <a:pt x="193" y="352"/>
                  </a:lnTo>
                  <a:lnTo>
                    <a:pt x="329" y="496"/>
                  </a:lnTo>
                  <a:lnTo>
                    <a:pt x="321" y="496"/>
                  </a:lnTo>
                  <a:lnTo>
                    <a:pt x="321" y="496"/>
                  </a:lnTo>
                  <a:lnTo>
                    <a:pt x="473" y="616"/>
                  </a:lnTo>
                  <a:lnTo>
                    <a:pt x="473" y="608"/>
                  </a:lnTo>
                  <a:lnTo>
                    <a:pt x="473" y="608"/>
                  </a:lnTo>
                  <a:lnTo>
                    <a:pt x="649" y="705"/>
                  </a:lnTo>
                  <a:lnTo>
                    <a:pt x="649" y="705"/>
                  </a:lnTo>
                  <a:lnTo>
                    <a:pt x="649" y="705"/>
                  </a:lnTo>
                  <a:lnTo>
                    <a:pt x="841" y="777"/>
                  </a:lnTo>
                  <a:lnTo>
                    <a:pt x="841" y="777"/>
                  </a:lnTo>
                  <a:lnTo>
                    <a:pt x="833" y="809"/>
                  </a:lnTo>
                  <a:lnTo>
                    <a:pt x="833" y="809"/>
                  </a:lnTo>
                  <a:lnTo>
                    <a:pt x="641" y="737"/>
                  </a:lnTo>
                  <a:lnTo>
                    <a:pt x="641" y="737"/>
                  </a:lnTo>
                  <a:lnTo>
                    <a:pt x="633" y="737"/>
                  </a:lnTo>
                  <a:lnTo>
                    <a:pt x="457" y="640"/>
                  </a:lnTo>
                  <a:lnTo>
                    <a:pt x="457" y="640"/>
                  </a:lnTo>
                  <a:lnTo>
                    <a:pt x="457" y="640"/>
                  </a:lnTo>
                  <a:lnTo>
                    <a:pt x="305" y="520"/>
                  </a:lnTo>
                  <a:lnTo>
                    <a:pt x="305" y="520"/>
                  </a:lnTo>
                  <a:lnTo>
                    <a:pt x="305" y="520"/>
                  </a:lnTo>
                  <a:lnTo>
                    <a:pt x="169" y="376"/>
                  </a:lnTo>
                  <a:lnTo>
                    <a:pt x="169" y="376"/>
                  </a:lnTo>
                  <a:lnTo>
                    <a:pt x="169" y="368"/>
                  </a:lnTo>
                  <a:lnTo>
                    <a:pt x="64" y="200"/>
                  </a:lnTo>
                  <a:lnTo>
                    <a:pt x="64" y="200"/>
                  </a:lnTo>
                  <a:lnTo>
                    <a:pt x="56" y="200"/>
                  </a:lnTo>
                  <a:lnTo>
                    <a:pt x="0" y="8"/>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2" name="Freeform 332">
              <a:extLst>
                <a:ext uri="{FF2B5EF4-FFF2-40B4-BE49-F238E27FC236}">
                  <a16:creationId xmlns:a16="http://schemas.microsoft.com/office/drawing/2014/main" id="{A19DC447-6E4E-4F4B-8668-6DC304BD9B8D}"/>
                </a:ext>
              </a:extLst>
            </p:cNvPr>
            <p:cNvSpPr>
              <a:spLocks/>
            </p:cNvSpPr>
            <p:nvPr/>
          </p:nvSpPr>
          <p:spPr bwMode="auto">
            <a:xfrm>
              <a:off x="3592" y="2298"/>
              <a:ext cx="192" cy="88"/>
            </a:xfrm>
            <a:custGeom>
              <a:avLst/>
              <a:gdLst>
                <a:gd name="T0" fmla="*/ 8 w 192"/>
                <a:gd name="T1" fmla="*/ 0 h 88"/>
                <a:gd name="T2" fmla="*/ 192 w 192"/>
                <a:gd name="T3" fmla="*/ 56 h 88"/>
                <a:gd name="T4" fmla="*/ 192 w 192"/>
                <a:gd name="T5" fmla="*/ 56 h 88"/>
                <a:gd name="T6" fmla="*/ 184 w 192"/>
                <a:gd name="T7" fmla="*/ 88 h 88"/>
                <a:gd name="T8" fmla="*/ 184 w 192"/>
                <a:gd name="T9" fmla="*/ 88 h 88"/>
                <a:gd name="T10" fmla="*/ 0 w 192"/>
                <a:gd name="T11" fmla="*/ 32 h 88"/>
                <a:gd name="T12" fmla="*/ 8 w 192"/>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192" h="88">
                  <a:moveTo>
                    <a:pt x="8" y="0"/>
                  </a:moveTo>
                  <a:lnTo>
                    <a:pt x="192" y="56"/>
                  </a:lnTo>
                  <a:lnTo>
                    <a:pt x="192" y="56"/>
                  </a:lnTo>
                  <a:lnTo>
                    <a:pt x="184" y="88"/>
                  </a:lnTo>
                  <a:lnTo>
                    <a:pt x="184" y="88"/>
                  </a:lnTo>
                  <a:lnTo>
                    <a:pt x="0" y="32"/>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3" name="Freeform 333">
              <a:extLst>
                <a:ext uri="{FF2B5EF4-FFF2-40B4-BE49-F238E27FC236}">
                  <a16:creationId xmlns:a16="http://schemas.microsoft.com/office/drawing/2014/main" id="{18CE744F-BF61-4AD5-A3BA-8AFAFADF1570}"/>
                </a:ext>
              </a:extLst>
            </p:cNvPr>
            <p:cNvSpPr>
              <a:spLocks/>
            </p:cNvSpPr>
            <p:nvPr/>
          </p:nvSpPr>
          <p:spPr bwMode="auto">
            <a:xfrm>
              <a:off x="3968" y="2386"/>
              <a:ext cx="24" cy="32"/>
            </a:xfrm>
            <a:custGeom>
              <a:avLst/>
              <a:gdLst>
                <a:gd name="T0" fmla="*/ 8 w 24"/>
                <a:gd name="T1" fmla="*/ 0 h 32"/>
                <a:gd name="T2" fmla="*/ 24 w 24"/>
                <a:gd name="T3" fmla="*/ 0 h 32"/>
                <a:gd name="T4" fmla="*/ 16 w 24"/>
                <a:gd name="T5" fmla="*/ 32 h 32"/>
                <a:gd name="T6" fmla="*/ 0 w 24"/>
                <a:gd name="T7" fmla="*/ 32 h 32"/>
                <a:gd name="T8" fmla="*/ 8 w 24"/>
                <a:gd name="T9" fmla="*/ 0 h 32"/>
              </a:gdLst>
              <a:ahLst/>
              <a:cxnLst>
                <a:cxn ang="0">
                  <a:pos x="T0" y="T1"/>
                </a:cxn>
                <a:cxn ang="0">
                  <a:pos x="T2" y="T3"/>
                </a:cxn>
                <a:cxn ang="0">
                  <a:pos x="T4" y="T5"/>
                </a:cxn>
                <a:cxn ang="0">
                  <a:pos x="T6" y="T7"/>
                </a:cxn>
                <a:cxn ang="0">
                  <a:pos x="T8" y="T9"/>
                </a:cxn>
              </a:cxnLst>
              <a:rect l="0" t="0" r="r" b="b"/>
              <a:pathLst>
                <a:path w="24" h="32">
                  <a:moveTo>
                    <a:pt x="8" y="0"/>
                  </a:moveTo>
                  <a:lnTo>
                    <a:pt x="24" y="0"/>
                  </a:lnTo>
                  <a:lnTo>
                    <a:pt x="16" y="32"/>
                  </a:lnTo>
                  <a:lnTo>
                    <a:pt x="0" y="32"/>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4" name="Freeform 334">
              <a:extLst>
                <a:ext uri="{FF2B5EF4-FFF2-40B4-BE49-F238E27FC236}">
                  <a16:creationId xmlns:a16="http://schemas.microsoft.com/office/drawing/2014/main" id="{A6FA72BC-F01A-4040-8B17-5EA0E10BC5C0}"/>
                </a:ext>
              </a:extLst>
            </p:cNvPr>
            <p:cNvSpPr>
              <a:spLocks/>
            </p:cNvSpPr>
            <p:nvPr/>
          </p:nvSpPr>
          <p:spPr bwMode="auto">
            <a:xfrm>
              <a:off x="3776" y="2354"/>
              <a:ext cx="200" cy="64"/>
            </a:xfrm>
            <a:custGeom>
              <a:avLst/>
              <a:gdLst>
                <a:gd name="T0" fmla="*/ 8 w 200"/>
                <a:gd name="T1" fmla="*/ 0 h 64"/>
                <a:gd name="T2" fmla="*/ 0 w 200"/>
                <a:gd name="T3" fmla="*/ 32 h 64"/>
                <a:gd name="T4" fmla="*/ 192 w 200"/>
                <a:gd name="T5" fmla="*/ 64 h 64"/>
                <a:gd name="T6" fmla="*/ 200 w 200"/>
                <a:gd name="T7" fmla="*/ 32 h 64"/>
                <a:gd name="T8" fmla="*/ 8 w 200"/>
                <a:gd name="T9" fmla="*/ 0 h 64"/>
              </a:gdLst>
              <a:ahLst/>
              <a:cxnLst>
                <a:cxn ang="0">
                  <a:pos x="T0" y="T1"/>
                </a:cxn>
                <a:cxn ang="0">
                  <a:pos x="T2" y="T3"/>
                </a:cxn>
                <a:cxn ang="0">
                  <a:pos x="T4" y="T5"/>
                </a:cxn>
                <a:cxn ang="0">
                  <a:pos x="T6" y="T7"/>
                </a:cxn>
                <a:cxn ang="0">
                  <a:pos x="T8" y="T9"/>
                </a:cxn>
              </a:cxnLst>
              <a:rect l="0" t="0" r="r" b="b"/>
              <a:pathLst>
                <a:path w="200" h="64">
                  <a:moveTo>
                    <a:pt x="8" y="0"/>
                  </a:moveTo>
                  <a:lnTo>
                    <a:pt x="0" y="32"/>
                  </a:lnTo>
                  <a:lnTo>
                    <a:pt x="192" y="64"/>
                  </a:lnTo>
                  <a:lnTo>
                    <a:pt x="200" y="32"/>
                  </a:lnTo>
                  <a:lnTo>
                    <a:pt x="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5" name="Freeform 335">
              <a:extLst>
                <a:ext uri="{FF2B5EF4-FFF2-40B4-BE49-F238E27FC236}">
                  <a16:creationId xmlns:a16="http://schemas.microsoft.com/office/drawing/2014/main" id="{5E836BCF-10F5-4FEB-BAE6-2671E18520AF}"/>
                </a:ext>
              </a:extLst>
            </p:cNvPr>
            <p:cNvSpPr>
              <a:spLocks/>
            </p:cNvSpPr>
            <p:nvPr/>
          </p:nvSpPr>
          <p:spPr bwMode="auto">
            <a:xfrm>
              <a:off x="4416" y="1321"/>
              <a:ext cx="40" cy="32"/>
            </a:xfrm>
            <a:custGeom>
              <a:avLst/>
              <a:gdLst>
                <a:gd name="T0" fmla="*/ 32 w 40"/>
                <a:gd name="T1" fmla="*/ 32 h 32"/>
                <a:gd name="T2" fmla="*/ 40 w 40"/>
                <a:gd name="T3" fmla="*/ 16 h 32"/>
                <a:gd name="T4" fmla="*/ 8 w 40"/>
                <a:gd name="T5" fmla="*/ 0 h 32"/>
                <a:gd name="T6" fmla="*/ 0 w 40"/>
                <a:gd name="T7" fmla="*/ 16 h 32"/>
                <a:gd name="T8" fmla="*/ 32 w 40"/>
                <a:gd name="T9" fmla="*/ 32 h 32"/>
              </a:gdLst>
              <a:ahLst/>
              <a:cxnLst>
                <a:cxn ang="0">
                  <a:pos x="T0" y="T1"/>
                </a:cxn>
                <a:cxn ang="0">
                  <a:pos x="T2" y="T3"/>
                </a:cxn>
                <a:cxn ang="0">
                  <a:pos x="T4" y="T5"/>
                </a:cxn>
                <a:cxn ang="0">
                  <a:pos x="T6" y="T7"/>
                </a:cxn>
                <a:cxn ang="0">
                  <a:pos x="T8" y="T9"/>
                </a:cxn>
              </a:cxnLst>
              <a:rect l="0" t="0" r="r" b="b"/>
              <a:pathLst>
                <a:path w="40" h="32">
                  <a:moveTo>
                    <a:pt x="32" y="32"/>
                  </a:moveTo>
                  <a:lnTo>
                    <a:pt x="40" y="16"/>
                  </a:lnTo>
                  <a:lnTo>
                    <a:pt x="8" y="0"/>
                  </a:lnTo>
                  <a:lnTo>
                    <a:pt x="0" y="16"/>
                  </a:lnTo>
                  <a:lnTo>
                    <a:pt x="32"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6" name="Freeform 336">
              <a:extLst>
                <a:ext uri="{FF2B5EF4-FFF2-40B4-BE49-F238E27FC236}">
                  <a16:creationId xmlns:a16="http://schemas.microsoft.com/office/drawing/2014/main" id="{EA7A6C39-7F66-4D4A-B18A-259F04519A80}"/>
                </a:ext>
              </a:extLst>
            </p:cNvPr>
            <p:cNvSpPr>
              <a:spLocks/>
            </p:cNvSpPr>
            <p:nvPr/>
          </p:nvSpPr>
          <p:spPr bwMode="auto">
            <a:xfrm>
              <a:off x="4320" y="1273"/>
              <a:ext cx="64" cy="48"/>
            </a:xfrm>
            <a:custGeom>
              <a:avLst/>
              <a:gdLst>
                <a:gd name="T0" fmla="*/ 56 w 64"/>
                <a:gd name="T1" fmla="*/ 48 h 48"/>
                <a:gd name="T2" fmla="*/ 64 w 64"/>
                <a:gd name="T3" fmla="*/ 32 h 48"/>
                <a:gd name="T4" fmla="*/ 8 w 64"/>
                <a:gd name="T5" fmla="*/ 0 h 48"/>
                <a:gd name="T6" fmla="*/ 0 w 64"/>
                <a:gd name="T7" fmla="*/ 16 h 48"/>
                <a:gd name="T8" fmla="*/ 56 w 64"/>
                <a:gd name="T9" fmla="*/ 48 h 48"/>
              </a:gdLst>
              <a:ahLst/>
              <a:cxnLst>
                <a:cxn ang="0">
                  <a:pos x="T0" y="T1"/>
                </a:cxn>
                <a:cxn ang="0">
                  <a:pos x="T2" y="T3"/>
                </a:cxn>
                <a:cxn ang="0">
                  <a:pos x="T4" y="T5"/>
                </a:cxn>
                <a:cxn ang="0">
                  <a:pos x="T6" y="T7"/>
                </a:cxn>
                <a:cxn ang="0">
                  <a:pos x="T8" y="T9"/>
                </a:cxn>
              </a:cxnLst>
              <a:rect l="0" t="0" r="r" b="b"/>
              <a:pathLst>
                <a:path w="64" h="48">
                  <a:moveTo>
                    <a:pt x="56" y="48"/>
                  </a:moveTo>
                  <a:lnTo>
                    <a:pt x="64" y="32"/>
                  </a:lnTo>
                  <a:lnTo>
                    <a:pt x="8" y="0"/>
                  </a:lnTo>
                  <a:lnTo>
                    <a:pt x="0" y="16"/>
                  </a:lnTo>
                  <a:lnTo>
                    <a:pt x="56" y="4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7" name="Freeform 337">
              <a:extLst>
                <a:ext uri="{FF2B5EF4-FFF2-40B4-BE49-F238E27FC236}">
                  <a16:creationId xmlns:a16="http://schemas.microsoft.com/office/drawing/2014/main" id="{7F929910-D19F-438E-919F-9039512897CC}"/>
                </a:ext>
              </a:extLst>
            </p:cNvPr>
            <p:cNvSpPr>
              <a:spLocks/>
            </p:cNvSpPr>
            <p:nvPr/>
          </p:nvSpPr>
          <p:spPr bwMode="auto">
            <a:xfrm>
              <a:off x="4264" y="1249"/>
              <a:ext cx="16" cy="24"/>
            </a:xfrm>
            <a:custGeom>
              <a:avLst/>
              <a:gdLst>
                <a:gd name="T0" fmla="*/ 8 w 16"/>
                <a:gd name="T1" fmla="*/ 24 h 24"/>
                <a:gd name="T2" fmla="*/ 16 w 16"/>
                <a:gd name="T3" fmla="*/ 16 h 24"/>
                <a:gd name="T4" fmla="*/ 8 w 16"/>
                <a:gd name="T5" fmla="*/ 8 h 24"/>
                <a:gd name="T6" fmla="*/ 8 w 16"/>
                <a:gd name="T7" fmla="*/ 0 h 24"/>
                <a:gd name="T8" fmla="*/ 0 w 16"/>
                <a:gd name="T9" fmla="*/ 16 h 24"/>
                <a:gd name="T10" fmla="*/ 0 w 16"/>
                <a:gd name="T11" fmla="*/ 16 h 24"/>
                <a:gd name="T12" fmla="*/ 8 w 1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8" y="24"/>
                  </a:moveTo>
                  <a:lnTo>
                    <a:pt x="16" y="16"/>
                  </a:lnTo>
                  <a:lnTo>
                    <a:pt x="8" y="8"/>
                  </a:lnTo>
                  <a:lnTo>
                    <a:pt x="8" y="0"/>
                  </a:lnTo>
                  <a:lnTo>
                    <a:pt x="0" y="16"/>
                  </a:lnTo>
                  <a:lnTo>
                    <a:pt x="0" y="16"/>
                  </a:lnTo>
                  <a:lnTo>
                    <a:pt x="8"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8" name="Freeform 338">
              <a:extLst>
                <a:ext uri="{FF2B5EF4-FFF2-40B4-BE49-F238E27FC236}">
                  <a16:creationId xmlns:a16="http://schemas.microsoft.com/office/drawing/2014/main" id="{3554C4B2-5D02-4CE0-82BA-2428610B81B3}"/>
                </a:ext>
              </a:extLst>
            </p:cNvPr>
            <p:cNvSpPr>
              <a:spLocks/>
            </p:cNvSpPr>
            <p:nvPr/>
          </p:nvSpPr>
          <p:spPr bwMode="auto">
            <a:xfrm>
              <a:off x="4216" y="1233"/>
              <a:ext cx="56" cy="32"/>
            </a:xfrm>
            <a:custGeom>
              <a:avLst/>
              <a:gdLst>
                <a:gd name="T0" fmla="*/ 48 w 56"/>
                <a:gd name="T1" fmla="*/ 32 h 32"/>
                <a:gd name="T2" fmla="*/ 56 w 56"/>
                <a:gd name="T3" fmla="*/ 16 h 32"/>
                <a:gd name="T4" fmla="*/ 8 w 56"/>
                <a:gd name="T5" fmla="*/ 0 h 32"/>
                <a:gd name="T6" fmla="*/ 0 w 56"/>
                <a:gd name="T7" fmla="*/ 16 h 32"/>
                <a:gd name="T8" fmla="*/ 48 w 56"/>
                <a:gd name="T9" fmla="*/ 32 h 32"/>
              </a:gdLst>
              <a:ahLst/>
              <a:cxnLst>
                <a:cxn ang="0">
                  <a:pos x="T0" y="T1"/>
                </a:cxn>
                <a:cxn ang="0">
                  <a:pos x="T2" y="T3"/>
                </a:cxn>
                <a:cxn ang="0">
                  <a:pos x="T4" y="T5"/>
                </a:cxn>
                <a:cxn ang="0">
                  <a:pos x="T6" y="T7"/>
                </a:cxn>
                <a:cxn ang="0">
                  <a:pos x="T8" y="T9"/>
                </a:cxn>
              </a:cxnLst>
              <a:rect l="0" t="0" r="r" b="b"/>
              <a:pathLst>
                <a:path w="56" h="32">
                  <a:moveTo>
                    <a:pt x="48" y="32"/>
                  </a:moveTo>
                  <a:lnTo>
                    <a:pt x="56" y="16"/>
                  </a:lnTo>
                  <a:lnTo>
                    <a:pt x="8" y="0"/>
                  </a:lnTo>
                  <a:lnTo>
                    <a:pt x="0" y="16"/>
                  </a:lnTo>
                  <a:lnTo>
                    <a:pt x="48"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39" name="Freeform 339">
              <a:extLst>
                <a:ext uri="{FF2B5EF4-FFF2-40B4-BE49-F238E27FC236}">
                  <a16:creationId xmlns:a16="http://schemas.microsoft.com/office/drawing/2014/main" id="{5BEB3274-A4DE-4ABF-AEA1-0018568B2D38}"/>
                </a:ext>
              </a:extLst>
            </p:cNvPr>
            <p:cNvSpPr>
              <a:spLocks/>
            </p:cNvSpPr>
            <p:nvPr/>
          </p:nvSpPr>
          <p:spPr bwMode="auto">
            <a:xfrm>
              <a:off x="4112" y="1201"/>
              <a:ext cx="64" cy="32"/>
            </a:xfrm>
            <a:custGeom>
              <a:avLst/>
              <a:gdLst>
                <a:gd name="T0" fmla="*/ 56 w 64"/>
                <a:gd name="T1" fmla="*/ 32 h 32"/>
                <a:gd name="T2" fmla="*/ 64 w 64"/>
                <a:gd name="T3" fmla="*/ 16 h 32"/>
                <a:gd name="T4" fmla="*/ 8 w 64"/>
                <a:gd name="T5" fmla="*/ 0 h 32"/>
                <a:gd name="T6" fmla="*/ 0 w 64"/>
                <a:gd name="T7" fmla="*/ 16 h 32"/>
                <a:gd name="T8" fmla="*/ 56 w 64"/>
                <a:gd name="T9" fmla="*/ 32 h 32"/>
              </a:gdLst>
              <a:ahLst/>
              <a:cxnLst>
                <a:cxn ang="0">
                  <a:pos x="T0" y="T1"/>
                </a:cxn>
                <a:cxn ang="0">
                  <a:pos x="T2" y="T3"/>
                </a:cxn>
                <a:cxn ang="0">
                  <a:pos x="T4" y="T5"/>
                </a:cxn>
                <a:cxn ang="0">
                  <a:pos x="T6" y="T7"/>
                </a:cxn>
                <a:cxn ang="0">
                  <a:pos x="T8" y="T9"/>
                </a:cxn>
              </a:cxnLst>
              <a:rect l="0" t="0" r="r" b="b"/>
              <a:pathLst>
                <a:path w="64" h="32">
                  <a:moveTo>
                    <a:pt x="56" y="32"/>
                  </a:moveTo>
                  <a:lnTo>
                    <a:pt x="64" y="16"/>
                  </a:lnTo>
                  <a:lnTo>
                    <a:pt x="8" y="0"/>
                  </a:lnTo>
                  <a:lnTo>
                    <a:pt x="0" y="16"/>
                  </a:lnTo>
                  <a:lnTo>
                    <a:pt x="56" y="3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0" name="Freeform 340">
              <a:extLst>
                <a:ext uri="{FF2B5EF4-FFF2-40B4-BE49-F238E27FC236}">
                  <a16:creationId xmlns:a16="http://schemas.microsoft.com/office/drawing/2014/main" id="{9C991A72-4F86-49EF-9750-3181B7611D23}"/>
                </a:ext>
              </a:extLst>
            </p:cNvPr>
            <p:cNvSpPr>
              <a:spLocks/>
            </p:cNvSpPr>
            <p:nvPr/>
          </p:nvSpPr>
          <p:spPr bwMode="auto">
            <a:xfrm>
              <a:off x="4000" y="1177"/>
              <a:ext cx="64" cy="24"/>
            </a:xfrm>
            <a:custGeom>
              <a:avLst/>
              <a:gdLst>
                <a:gd name="T0" fmla="*/ 64 w 64"/>
                <a:gd name="T1" fmla="*/ 24 h 24"/>
                <a:gd name="T2" fmla="*/ 64 w 64"/>
                <a:gd name="T3" fmla="*/ 8 h 24"/>
                <a:gd name="T4" fmla="*/ 0 w 64"/>
                <a:gd name="T5" fmla="*/ 0 h 24"/>
                <a:gd name="T6" fmla="*/ 0 w 64"/>
                <a:gd name="T7" fmla="*/ 16 h 24"/>
                <a:gd name="T8" fmla="*/ 64 w 64"/>
                <a:gd name="T9" fmla="*/ 24 h 24"/>
              </a:gdLst>
              <a:ahLst/>
              <a:cxnLst>
                <a:cxn ang="0">
                  <a:pos x="T0" y="T1"/>
                </a:cxn>
                <a:cxn ang="0">
                  <a:pos x="T2" y="T3"/>
                </a:cxn>
                <a:cxn ang="0">
                  <a:pos x="T4" y="T5"/>
                </a:cxn>
                <a:cxn ang="0">
                  <a:pos x="T6" y="T7"/>
                </a:cxn>
                <a:cxn ang="0">
                  <a:pos x="T8" y="T9"/>
                </a:cxn>
              </a:cxnLst>
              <a:rect l="0" t="0" r="r" b="b"/>
              <a:pathLst>
                <a:path w="64" h="24">
                  <a:moveTo>
                    <a:pt x="64" y="24"/>
                  </a:moveTo>
                  <a:lnTo>
                    <a:pt x="64" y="8"/>
                  </a:lnTo>
                  <a:lnTo>
                    <a:pt x="0" y="0"/>
                  </a:lnTo>
                  <a:lnTo>
                    <a:pt x="0" y="16"/>
                  </a:lnTo>
                  <a:lnTo>
                    <a:pt x="6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1" name="Freeform 341">
              <a:extLst>
                <a:ext uri="{FF2B5EF4-FFF2-40B4-BE49-F238E27FC236}">
                  <a16:creationId xmlns:a16="http://schemas.microsoft.com/office/drawing/2014/main" id="{01CE330B-BADF-403B-B403-1A5E0A3D6D22}"/>
                </a:ext>
              </a:extLst>
            </p:cNvPr>
            <p:cNvSpPr>
              <a:spLocks/>
            </p:cNvSpPr>
            <p:nvPr/>
          </p:nvSpPr>
          <p:spPr bwMode="auto">
            <a:xfrm>
              <a:off x="3896" y="1161"/>
              <a:ext cx="56" cy="24"/>
            </a:xfrm>
            <a:custGeom>
              <a:avLst/>
              <a:gdLst>
                <a:gd name="T0" fmla="*/ 56 w 56"/>
                <a:gd name="T1" fmla="*/ 24 h 24"/>
                <a:gd name="T2" fmla="*/ 56 w 56"/>
                <a:gd name="T3" fmla="*/ 8 h 24"/>
                <a:gd name="T4" fmla="*/ 0 w 56"/>
                <a:gd name="T5" fmla="*/ 0 h 24"/>
                <a:gd name="T6" fmla="*/ 0 w 56"/>
                <a:gd name="T7" fmla="*/ 0 h 24"/>
                <a:gd name="T8" fmla="*/ 0 w 56"/>
                <a:gd name="T9" fmla="*/ 16 h 24"/>
                <a:gd name="T10" fmla="*/ 0 w 56"/>
                <a:gd name="T11" fmla="*/ 16 h 24"/>
                <a:gd name="T12" fmla="*/ 56 w 5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56" h="24">
                  <a:moveTo>
                    <a:pt x="56" y="24"/>
                  </a:moveTo>
                  <a:lnTo>
                    <a:pt x="56" y="8"/>
                  </a:lnTo>
                  <a:lnTo>
                    <a:pt x="0" y="0"/>
                  </a:lnTo>
                  <a:lnTo>
                    <a:pt x="0" y="0"/>
                  </a:lnTo>
                  <a:lnTo>
                    <a:pt x="0" y="16"/>
                  </a:lnTo>
                  <a:lnTo>
                    <a:pt x="0" y="16"/>
                  </a:lnTo>
                  <a:lnTo>
                    <a:pt x="56"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2" name="Rectangle 342">
              <a:extLst>
                <a:ext uri="{FF2B5EF4-FFF2-40B4-BE49-F238E27FC236}">
                  <a16:creationId xmlns:a16="http://schemas.microsoft.com/office/drawing/2014/main" id="{C799381E-D593-4496-AD46-2C18FF2E73CC}"/>
                </a:ext>
              </a:extLst>
            </p:cNvPr>
            <p:cNvSpPr>
              <a:spLocks noChangeArrowheads="1"/>
            </p:cNvSpPr>
            <p:nvPr/>
          </p:nvSpPr>
          <p:spPr bwMode="auto">
            <a:xfrm>
              <a:off x="3896" y="1161"/>
              <a:ext cx="1" cy="1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343" name="Rectangle 343">
              <a:extLst>
                <a:ext uri="{FF2B5EF4-FFF2-40B4-BE49-F238E27FC236}">
                  <a16:creationId xmlns:a16="http://schemas.microsoft.com/office/drawing/2014/main" id="{24943148-C2D7-483B-8D2B-BCF9F7DBF6A2}"/>
                </a:ext>
              </a:extLst>
            </p:cNvPr>
            <p:cNvSpPr>
              <a:spLocks noChangeArrowheads="1"/>
            </p:cNvSpPr>
            <p:nvPr/>
          </p:nvSpPr>
          <p:spPr bwMode="auto">
            <a:xfrm>
              <a:off x="3784" y="1161"/>
              <a:ext cx="64" cy="16"/>
            </a:xfrm>
            <a:prstGeom prst="rect">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56344" name="Freeform 344">
              <a:extLst>
                <a:ext uri="{FF2B5EF4-FFF2-40B4-BE49-F238E27FC236}">
                  <a16:creationId xmlns:a16="http://schemas.microsoft.com/office/drawing/2014/main" id="{F40C6225-7BA4-4FDE-8446-7B885FBF7CF2}"/>
                </a:ext>
              </a:extLst>
            </p:cNvPr>
            <p:cNvSpPr>
              <a:spLocks/>
            </p:cNvSpPr>
            <p:nvPr/>
          </p:nvSpPr>
          <p:spPr bwMode="auto">
            <a:xfrm>
              <a:off x="3704" y="1161"/>
              <a:ext cx="32" cy="16"/>
            </a:xfrm>
            <a:custGeom>
              <a:avLst/>
              <a:gdLst>
                <a:gd name="T0" fmla="*/ 32 w 32"/>
                <a:gd name="T1" fmla="*/ 16 h 16"/>
                <a:gd name="T2" fmla="*/ 32 w 32"/>
                <a:gd name="T3" fmla="*/ 0 h 16"/>
                <a:gd name="T4" fmla="*/ 0 w 32"/>
                <a:gd name="T5" fmla="*/ 0 h 16"/>
                <a:gd name="T6" fmla="*/ 0 w 32"/>
                <a:gd name="T7" fmla="*/ 0 h 16"/>
                <a:gd name="T8" fmla="*/ 0 w 32"/>
                <a:gd name="T9" fmla="*/ 16 h 16"/>
                <a:gd name="T10" fmla="*/ 0 w 32"/>
                <a:gd name="T11" fmla="*/ 16 h 16"/>
                <a:gd name="T12" fmla="*/ 32 w 32"/>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32" y="16"/>
                  </a:moveTo>
                  <a:lnTo>
                    <a:pt x="32" y="0"/>
                  </a:lnTo>
                  <a:lnTo>
                    <a:pt x="0" y="0"/>
                  </a:lnTo>
                  <a:lnTo>
                    <a:pt x="0" y="0"/>
                  </a:lnTo>
                  <a:lnTo>
                    <a:pt x="0" y="16"/>
                  </a:lnTo>
                  <a:lnTo>
                    <a:pt x="0" y="16"/>
                  </a:lnTo>
                  <a:lnTo>
                    <a:pt x="32"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5" name="Freeform 345">
              <a:extLst>
                <a:ext uri="{FF2B5EF4-FFF2-40B4-BE49-F238E27FC236}">
                  <a16:creationId xmlns:a16="http://schemas.microsoft.com/office/drawing/2014/main" id="{24656ACC-8C7A-4F8F-9668-48268CEF46FD}"/>
                </a:ext>
              </a:extLst>
            </p:cNvPr>
            <p:cNvSpPr>
              <a:spLocks/>
            </p:cNvSpPr>
            <p:nvPr/>
          </p:nvSpPr>
          <p:spPr bwMode="auto">
            <a:xfrm>
              <a:off x="3672" y="1161"/>
              <a:ext cx="32" cy="24"/>
            </a:xfrm>
            <a:custGeom>
              <a:avLst/>
              <a:gdLst>
                <a:gd name="T0" fmla="*/ 32 w 32"/>
                <a:gd name="T1" fmla="*/ 16 h 24"/>
                <a:gd name="T2" fmla="*/ 32 w 32"/>
                <a:gd name="T3" fmla="*/ 0 h 24"/>
                <a:gd name="T4" fmla="*/ 0 w 32"/>
                <a:gd name="T5" fmla="*/ 8 h 24"/>
                <a:gd name="T6" fmla="*/ 0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lnTo>
                    <a:pt x="32" y="0"/>
                  </a:lnTo>
                  <a:lnTo>
                    <a:pt x="0" y="8"/>
                  </a:lnTo>
                  <a:lnTo>
                    <a:pt x="0" y="24"/>
                  </a:lnTo>
                  <a:lnTo>
                    <a:pt x="32"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6" name="Freeform 346">
              <a:extLst>
                <a:ext uri="{FF2B5EF4-FFF2-40B4-BE49-F238E27FC236}">
                  <a16:creationId xmlns:a16="http://schemas.microsoft.com/office/drawing/2014/main" id="{0984A36C-4480-4E77-A933-8451F7619B0E}"/>
                </a:ext>
              </a:extLst>
            </p:cNvPr>
            <p:cNvSpPr>
              <a:spLocks/>
            </p:cNvSpPr>
            <p:nvPr/>
          </p:nvSpPr>
          <p:spPr bwMode="auto">
            <a:xfrm>
              <a:off x="3560" y="1177"/>
              <a:ext cx="64" cy="24"/>
            </a:xfrm>
            <a:custGeom>
              <a:avLst/>
              <a:gdLst>
                <a:gd name="T0" fmla="*/ 64 w 64"/>
                <a:gd name="T1" fmla="*/ 16 h 24"/>
                <a:gd name="T2" fmla="*/ 64 w 64"/>
                <a:gd name="T3" fmla="*/ 0 h 24"/>
                <a:gd name="T4" fmla="*/ 0 w 64"/>
                <a:gd name="T5" fmla="*/ 8 h 24"/>
                <a:gd name="T6" fmla="*/ 0 w 64"/>
                <a:gd name="T7" fmla="*/ 24 h 24"/>
                <a:gd name="T8" fmla="*/ 64 w 64"/>
                <a:gd name="T9" fmla="*/ 16 h 24"/>
              </a:gdLst>
              <a:ahLst/>
              <a:cxnLst>
                <a:cxn ang="0">
                  <a:pos x="T0" y="T1"/>
                </a:cxn>
                <a:cxn ang="0">
                  <a:pos x="T2" y="T3"/>
                </a:cxn>
                <a:cxn ang="0">
                  <a:pos x="T4" y="T5"/>
                </a:cxn>
                <a:cxn ang="0">
                  <a:pos x="T6" y="T7"/>
                </a:cxn>
                <a:cxn ang="0">
                  <a:pos x="T8" y="T9"/>
                </a:cxn>
              </a:cxnLst>
              <a:rect l="0" t="0" r="r" b="b"/>
              <a:pathLst>
                <a:path w="64" h="24">
                  <a:moveTo>
                    <a:pt x="64" y="16"/>
                  </a:moveTo>
                  <a:lnTo>
                    <a:pt x="64" y="0"/>
                  </a:lnTo>
                  <a:lnTo>
                    <a:pt x="0" y="8"/>
                  </a:lnTo>
                  <a:lnTo>
                    <a:pt x="0" y="24"/>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7" name="Freeform 347">
              <a:extLst>
                <a:ext uri="{FF2B5EF4-FFF2-40B4-BE49-F238E27FC236}">
                  <a16:creationId xmlns:a16="http://schemas.microsoft.com/office/drawing/2014/main" id="{4214D4A8-B206-4F80-86FE-801370B80018}"/>
                </a:ext>
              </a:extLst>
            </p:cNvPr>
            <p:cNvSpPr>
              <a:spLocks/>
            </p:cNvSpPr>
            <p:nvPr/>
          </p:nvSpPr>
          <p:spPr bwMode="auto">
            <a:xfrm>
              <a:off x="3504" y="1201"/>
              <a:ext cx="16" cy="16"/>
            </a:xfrm>
            <a:custGeom>
              <a:avLst/>
              <a:gdLst>
                <a:gd name="T0" fmla="*/ 16 w 16"/>
                <a:gd name="T1" fmla="*/ 8 h 16"/>
                <a:gd name="T2" fmla="*/ 8 w 16"/>
                <a:gd name="T3" fmla="*/ 0 h 16"/>
                <a:gd name="T4" fmla="*/ 0 w 16"/>
                <a:gd name="T5" fmla="*/ 8 h 16"/>
                <a:gd name="T6" fmla="*/ 0 w 16"/>
                <a:gd name="T7" fmla="*/ 0 h 16"/>
                <a:gd name="T8" fmla="*/ 8 w 16"/>
                <a:gd name="T9" fmla="*/ 16 h 16"/>
                <a:gd name="T10" fmla="*/ 8 w 16"/>
                <a:gd name="T11" fmla="*/ 16 h 16"/>
                <a:gd name="T12" fmla="*/ 16 w 16"/>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8"/>
                  </a:moveTo>
                  <a:lnTo>
                    <a:pt x="8" y="0"/>
                  </a:lnTo>
                  <a:lnTo>
                    <a:pt x="0" y="8"/>
                  </a:lnTo>
                  <a:lnTo>
                    <a:pt x="0" y="0"/>
                  </a:lnTo>
                  <a:lnTo>
                    <a:pt x="8" y="16"/>
                  </a:lnTo>
                  <a:lnTo>
                    <a:pt x="8" y="16"/>
                  </a:lnTo>
                  <a:lnTo>
                    <a:pt x="16" y="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8" name="Freeform 348">
              <a:extLst>
                <a:ext uri="{FF2B5EF4-FFF2-40B4-BE49-F238E27FC236}">
                  <a16:creationId xmlns:a16="http://schemas.microsoft.com/office/drawing/2014/main" id="{C0F4C4AB-7CDD-4590-8A07-97331E19B33C}"/>
                </a:ext>
              </a:extLst>
            </p:cNvPr>
            <p:cNvSpPr>
              <a:spLocks/>
            </p:cNvSpPr>
            <p:nvPr/>
          </p:nvSpPr>
          <p:spPr bwMode="auto">
            <a:xfrm>
              <a:off x="3456" y="1201"/>
              <a:ext cx="56" cy="32"/>
            </a:xfrm>
            <a:custGeom>
              <a:avLst/>
              <a:gdLst>
                <a:gd name="T0" fmla="*/ 56 w 56"/>
                <a:gd name="T1" fmla="*/ 16 h 32"/>
                <a:gd name="T2" fmla="*/ 48 w 56"/>
                <a:gd name="T3" fmla="*/ 0 h 32"/>
                <a:gd name="T4" fmla="*/ 0 w 56"/>
                <a:gd name="T5" fmla="*/ 16 h 32"/>
                <a:gd name="T6" fmla="*/ 8 w 56"/>
                <a:gd name="T7" fmla="*/ 32 h 32"/>
                <a:gd name="T8" fmla="*/ 56 w 56"/>
                <a:gd name="T9" fmla="*/ 16 h 32"/>
              </a:gdLst>
              <a:ahLst/>
              <a:cxnLst>
                <a:cxn ang="0">
                  <a:pos x="T0" y="T1"/>
                </a:cxn>
                <a:cxn ang="0">
                  <a:pos x="T2" y="T3"/>
                </a:cxn>
                <a:cxn ang="0">
                  <a:pos x="T4" y="T5"/>
                </a:cxn>
                <a:cxn ang="0">
                  <a:pos x="T6" y="T7"/>
                </a:cxn>
                <a:cxn ang="0">
                  <a:pos x="T8" y="T9"/>
                </a:cxn>
              </a:cxnLst>
              <a:rect l="0" t="0" r="r" b="b"/>
              <a:pathLst>
                <a:path w="56" h="32">
                  <a:moveTo>
                    <a:pt x="56" y="16"/>
                  </a:moveTo>
                  <a:lnTo>
                    <a:pt x="48" y="0"/>
                  </a:lnTo>
                  <a:lnTo>
                    <a:pt x="0" y="16"/>
                  </a:lnTo>
                  <a:lnTo>
                    <a:pt x="8" y="32"/>
                  </a:lnTo>
                  <a:lnTo>
                    <a:pt x="56"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49" name="Freeform 349">
              <a:extLst>
                <a:ext uri="{FF2B5EF4-FFF2-40B4-BE49-F238E27FC236}">
                  <a16:creationId xmlns:a16="http://schemas.microsoft.com/office/drawing/2014/main" id="{D69509D5-B815-4556-A1D7-77425BD0B437}"/>
                </a:ext>
              </a:extLst>
            </p:cNvPr>
            <p:cNvSpPr>
              <a:spLocks/>
            </p:cNvSpPr>
            <p:nvPr/>
          </p:nvSpPr>
          <p:spPr bwMode="auto">
            <a:xfrm>
              <a:off x="3352" y="1225"/>
              <a:ext cx="64" cy="4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0" name="Freeform 350">
              <a:extLst>
                <a:ext uri="{FF2B5EF4-FFF2-40B4-BE49-F238E27FC236}">
                  <a16:creationId xmlns:a16="http://schemas.microsoft.com/office/drawing/2014/main" id="{B6EEDB5D-D3BD-464E-A5FC-5136052BF5BD}"/>
                </a:ext>
              </a:extLst>
            </p:cNvPr>
            <p:cNvSpPr>
              <a:spLocks/>
            </p:cNvSpPr>
            <p:nvPr/>
          </p:nvSpPr>
          <p:spPr bwMode="auto">
            <a:xfrm>
              <a:off x="3280" y="1265"/>
              <a:ext cx="24" cy="16"/>
            </a:xfrm>
            <a:custGeom>
              <a:avLst/>
              <a:gdLst>
                <a:gd name="T0" fmla="*/ 24 w 24"/>
                <a:gd name="T1" fmla="*/ 16 h 16"/>
                <a:gd name="T2" fmla="*/ 24 w 24"/>
                <a:gd name="T3" fmla="*/ 0 h 16"/>
                <a:gd name="T4" fmla="*/ 0 w 24"/>
                <a:gd name="T5" fmla="*/ 0 h 16"/>
                <a:gd name="T6" fmla="*/ 0 w 24"/>
                <a:gd name="T7" fmla="*/ 0 h 16"/>
                <a:gd name="T8" fmla="*/ 8 w 24"/>
                <a:gd name="T9" fmla="*/ 16 h 16"/>
                <a:gd name="T10" fmla="*/ 0 w 24"/>
                <a:gd name="T11" fmla="*/ 16 h 16"/>
                <a:gd name="T12" fmla="*/ 24 w 2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24" h="16">
                  <a:moveTo>
                    <a:pt x="24" y="16"/>
                  </a:moveTo>
                  <a:lnTo>
                    <a:pt x="24" y="0"/>
                  </a:lnTo>
                  <a:lnTo>
                    <a:pt x="0" y="0"/>
                  </a:lnTo>
                  <a:lnTo>
                    <a:pt x="0" y="0"/>
                  </a:lnTo>
                  <a:lnTo>
                    <a:pt x="8" y="16"/>
                  </a:lnTo>
                  <a:lnTo>
                    <a:pt x="0" y="16"/>
                  </a:lnTo>
                  <a:lnTo>
                    <a:pt x="2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1" name="Freeform 351">
              <a:extLst>
                <a:ext uri="{FF2B5EF4-FFF2-40B4-BE49-F238E27FC236}">
                  <a16:creationId xmlns:a16="http://schemas.microsoft.com/office/drawing/2014/main" id="{E121A707-8561-47AB-9CD9-DE767B25C38F}"/>
                </a:ext>
              </a:extLst>
            </p:cNvPr>
            <p:cNvSpPr>
              <a:spLocks/>
            </p:cNvSpPr>
            <p:nvPr/>
          </p:nvSpPr>
          <p:spPr bwMode="auto">
            <a:xfrm>
              <a:off x="3240" y="1265"/>
              <a:ext cx="48" cy="40"/>
            </a:xfrm>
            <a:custGeom>
              <a:avLst/>
              <a:gdLst>
                <a:gd name="T0" fmla="*/ 48 w 48"/>
                <a:gd name="T1" fmla="*/ 16 h 40"/>
                <a:gd name="T2" fmla="*/ 40 w 48"/>
                <a:gd name="T3" fmla="*/ 0 h 40"/>
                <a:gd name="T4" fmla="*/ 0 w 48"/>
                <a:gd name="T5" fmla="*/ 24 h 40"/>
                <a:gd name="T6" fmla="*/ 8 w 48"/>
                <a:gd name="T7" fmla="*/ 40 h 40"/>
                <a:gd name="T8" fmla="*/ 48 w 48"/>
                <a:gd name="T9" fmla="*/ 16 h 40"/>
              </a:gdLst>
              <a:ahLst/>
              <a:cxnLst>
                <a:cxn ang="0">
                  <a:pos x="T0" y="T1"/>
                </a:cxn>
                <a:cxn ang="0">
                  <a:pos x="T2" y="T3"/>
                </a:cxn>
                <a:cxn ang="0">
                  <a:pos x="T4" y="T5"/>
                </a:cxn>
                <a:cxn ang="0">
                  <a:pos x="T6" y="T7"/>
                </a:cxn>
                <a:cxn ang="0">
                  <a:pos x="T8" y="T9"/>
                </a:cxn>
              </a:cxnLst>
              <a:rect l="0" t="0" r="r" b="b"/>
              <a:pathLst>
                <a:path w="48" h="40">
                  <a:moveTo>
                    <a:pt x="48" y="16"/>
                  </a:moveTo>
                  <a:lnTo>
                    <a:pt x="40" y="0"/>
                  </a:lnTo>
                  <a:lnTo>
                    <a:pt x="0" y="24"/>
                  </a:lnTo>
                  <a:lnTo>
                    <a:pt x="8" y="40"/>
                  </a:lnTo>
                  <a:lnTo>
                    <a:pt x="48"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2" name="Freeform 352">
              <a:extLst>
                <a:ext uri="{FF2B5EF4-FFF2-40B4-BE49-F238E27FC236}">
                  <a16:creationId xmlns:a16="http://schemas.microsoft.com/office/drawing/2014/main" id="{9077AEB9-324E-4ACC-BC78-0300DB5BA70E}"/>
                </a:ext>
              </a:extLst>
            </p:cNvPr>
            <p:cNvSpPr>
              <a:spLocks/>
            </p:cNvSpPr>
            <p:nvPr/>
          </p:nvSpPr>
          <p:spPr bwMode="auto">
            <a:xfrm>
              <a:off x="3144" y="1305"/>
              <a:ext cx="64" cy="4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3" name="Freeform 353">
              <a:extLst>
                <a:ext uri="{FF2B5EF4-FFF2-40B4-BE49-F238E27FC236}">
                  <a16:creationId xmlns:a16="http://schemas.microsoft.com/office/drawing/2014/main" id="{6BCF4E56-7EC8-49D7-A5BB-1C2EB2BE4B96}"/>
                </a:ext>
              </a:extLst>
            </p:cNvPr>
            <p:cNvSpPr>
              <a:spLocks/>
            </p:cNvSpPr>
            <p:nvPr/>
          </p:nvSpPr>
          <p:spPr bwMode="auto">
            <a:xfrm>
              <a:off x="3040" y="1353"/>
              <a:ext cx="64" cy="40"/>
            </a:xfrm>
            <a:custGeom>
              <a:avLst/>
              <a:gdLst>
                <a:gd name="T0" fmla="*/ 64 w 64"/>
                <a:gd name="T1" fmla="*/ 16 h 40"/>
                <a:gd name="T2" fmla="*/ 56 w 64"/>
                <a:gd name="T3" fmla="*/ 0 h 40"/>
                <a:gd name="T4" fmla="*/ 0 w 64"/>
                <a:gd name="T5" fmla="*/ 24 h 40"/>
                <a:gd name="T6" fmla="*/ 0 w 64"/>
                <a:gd name="T7" fmla="*/ 24 h 40"/>
                <a:gd name="T8" fmla="*/ 8 w 64"/>
                <a:gd name="T9" fmla="*/ 40 h 40"/>
                <a:gd name="T10" fmla="*/ 8 w 64"/>
                <a:gd name="T11" fmla="*/ 40 h 40"/>
                <a:gd name="T12" fmla="*/ 64 w 64"/>
                <a:gd name="T13" fmla="*/ 16 h 40"/>
              </a:gdLst>
              <a:ahLst/>
              <a:cxnLst>
                <a:cxn ang="0">
                  <a:pos x="T0" y="T1"/>
                </a:cxn>
                <a:cxn ang="0">
                  <a:pos x="T2" y="T3"/>
                </a:cxn>
                <a:cxn ang="0">
                  <a:pos x="T4" y="T5"/>
                </a:cxn>
                <a:cxn ang="0">
                  <a:pos x="T6" y="T7"/>
                </a:cxn>
                <a:cxn ang="0">
                  <a:pos x="T8" y="T9"/>
                </a:cxn>
                <a:cxn ang="0">
                  <a:pos x="T10" y="T11"/>
                </a:cxn>
                <a:cxn ang="0">
                  <a:pos x="T12" y="T13"/>
                </a:cxn>
              </a:cxnLst>
              <a:rect l="0" t="0" r="r" b="b"/>
              <a:pathLst>
                <a:path w="64" h="40">
                  <a:moveTo>
                    <a:pt x="64" y="16"/>
                  </a:moveTo>
                  <a:lnTo>
                    <a:pt x="56" y="0"/>
                  </a:lnTo>
                  <a:lnTo>
                    <a:pt x="0" y="24"/>
                  </a:lnTo>
                  <a:lnTo>
                    <a:pt x="0" y="24"/>
                  </a:lnTo>
                  <a:lnTo>
                    <a:pt x="8" y="40"/>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4" name="Freeform 354">
              <a:extLst>
                <a:ext uri="{FF2B5EF4-FFF2-40B4-BE49-F238E27FC236}">
                  <a16:creationId xmlns:a16="http://schemas.microsoft.com/office/drawing/2014/main" id="{9B293600-08D1-4F52-9FD5-A15193444486}"/>
                </a:ext>
              </a:extLst>
            </p:cNvPr>
            <p:cNvSpPr>
              <a:spLocks/>
            </p:cNvSpPr>
            <p:nvPr/>
          </p:nvSpPr>
          <p:spPr bwMode="auto">
            <a:xfrm>
              <a:off x="3040" y="1377"/>
              <a:ext cx="8" cy="16"/>
            </a:xfrm>
            <a:custGeom>
              <a:avLst/>
              <a:gdLst>
                <a:gd name="T0" fmla="*/ 8 w 8"/>
                <a:gd name="T1" fmla="*/ 16 h 16"/>
                <a:gd name="T2" fmla="*/ 0 w 8"/>
                <a:gd name="T3" fmla="*/ 0 h 16"/>
                <a:gd name="T4" fmla="*/ 0 w 8"/>
                <a:gd name="T5" fmla="*/ 0 h 16"/>
                <a:gd name="T6" fmla="*/ 8 w 8"/>
                <a:gd name="T7" fmla="*/ 16 h 16"/>
              </a:gdLst>
              <a:ahLst/>
              <a:cxnLst>
                <a:cxn ang="0">
                  <a:pos x="T0" y="T1"/>
                </a:cxn>
                <a:cxn ang="0">
                  <a:pos x="T2" y="T3"/>
                </a:cxn>
                <a:cxn ang="0">
                  <a:pos x="T4" y="T5"/>
                </a:cxn>
                <a:cxn ang="0">
                  <a:pos x="T6" y="T7"/>
                </a:cxn>
              </a:cxnLst>
              <a:rect l="0" t="0" r="r" b="b"/>
              <a:pathLst>
                <a:path w="8" h="16">
                  <a:moveTo>
                    <a:pt x="8" y="16"/>
                  </a:moveTo>
                  <a:lnTo>
                    <a:pt x="0" y="0"/>
                  </a:lnTo>
                  <a:lnTo>
                    <a:pt x="0" y="0"/>
                  </a:lnTo>
                  <a:lnTo>
                    <a:pt x="8"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5" name="Freeform 355">
              <a:extLst>
                <a:ext uri="{FF2B5EF4-FFF2-40B4-BE49-F238E27FC236}">
                  <a16:creationId xmlns:a16="http://schemas.microsoft.com/office/drawing/2014/main" id="{655EE1AF-6A2E-4914-8FAD-99FEA7908202}"/>
                </a:ext>
              </a:extLst>
            </p:cNvPr>
            <p:cNvSpPr>
              <a:spLocks/>
            </p:cNvSpPr>
            <p:nvPr/>
          </p:nvSpPr>
          <p:spPr bwMode="auto">
            <a:xfrm>
              <a:off x="2944" y="1401"/>
              <a:ext cx="64" cy="40"/>
            </a:xfrm>
            <a:custGeom>
              <a:avLst/>
              <a:gdLst>
                <a:gd name="T0" fmla="*/ 64 w 64"/>
                <a:gd name="T1" fmla="*/ 16 h 40"/>
                <a:gd name="T2" fmla="*/ 56 w 64"/>
                <a:gd name="T3" fmla="*/ 0 h 40"/>
                <a:gd name="T4" fmla="*/ 0 w 64"/>
                <a:gd name="T5" fmla="*/ 24 h 40"/>
                <a:gd name="T6" fmla="*/ 8 w 64"/>
                <a:gd name="T7" fmla="*/ 40 h 40"/>
                <a:gd name="T8" fmla="*/ 64 w 64"/>
                <a:gd name="T9" fmla="*/ 16 h 40"/>
              </a:gdLst>
              <a:ahLst/>
              <a:cxnLst>
                <a:cxn ang="0">
                  <a:pos x="T0" y="T1"/>
                </a:cxn>
                <a:cxn ang="0">
                  <a:pos x="T2" y="T3"/>
                </a:cxn>
                <a:cxn ang="0">
                  <a:pos x="T4" y="T5"/>
                </a:cxn>
                <a:cxn ang="0">
                  <a:pos x="T6" y="T7"/>
                </a:cxn>
                <a:cxn ang="0">
                  <a:pos x="T8" y="T9"/>
                </a:cxn>
              </a:cxnLst>
              <a:rect l="0" t="0" r="r" b="b"/>
              <a:pathLst>
                <a:path w="64" h="40">
                  <a:moveTo>
                    <a:pt x="64" y="16"/>
                  </a:moveTo>
                  <a:lnTo>
                    <a:pt x="56" y="0"/>
                  </a:lnTo>
                  <a:lnTo>
                    <a:pt x="0" y="24"/>
                  </a:lnTo>
                  <a:lnTo>
                    <a:pt x="8" y="40"/>
                  </a:lnTo>
                  <a:lnTo>
                    <a:pt x="6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6" name="Freeform 356">
              <a:extLst>
                <a:ext uri="{FF2B5EF4-FFF2-40B4-BE49-F238E27FC236}">
                  <a16:creationId xmlns:a16="http://schemas.microsoft.com/office/drawing/2014/main" id="{E1A225C9-2135-4C48-8E04-756965AFBF34}"/>
                </a:ext>
              </a:extLst>
            </p:cNvPr>
            <p:cNvSpPr>
              <a:spLocks/>
            </p:cNvSpPr>
            <p:nvPr/>
          </p:nvSpPr>
          <p:spPr bwMode="auto">
            <a:xfrm>
              <a:off x="2847" y="1449"/>
              <a:ext cx="65" cy="48"/>
            </a:xfrm>
            <a:custGeom>
              <a:avLst/>
              <a:gdLst>
                <a:gd name="T0" fmla="*/ 65 w 65"/>
                <a:gd name="T1" fmla="*/ 16 h 48"/>
                <a:gd name="T2" fmla="*/ 57 w 65"/>
                <a:gd name="T3" fmla="*/ 0 h 48"/>
                <a:gd name="T4" fmla="*/ 0 w 65"/>
                <a:gd name="T5" fmla="*/ 32 h 48"/>
                <a:gd name="T6" fmla="*/ 8 w 65"/>
                <a:gd name="T7" fmla="*/ 48 h 48"/>
                <a:gd name="T8" fmla="*/ 65 w 65"/>
                <a:gd name="T9" fmla="*/ 16 h 48"/>
              </a:gdLst>
              <a:ahLst/>
              <a:cxnLst>
                <a:cxn ang="0">
                  <a:pos x="T0" y="T1"/>
                </a:cxn>
                <a:cxn ang="0">
                  <a:pos x="T2" y="T3"/>
                </a:cxn>
                <a:cxn ang="0">
                  <a:pos x="T4" y="T5"/>
                </a:cxn>
                <a:cxn ang="0">
                  <a:pos x="T6" y="T7"/>
                </a:cxn>
                <a:cxn ang="0">
                  <a:pos x="T8" y="T9"/>
                </a:cxn>
              </a:cxnLst>
              <a:rect l="0" t="0" r="r" b="b"/>
              <a:pathLst>
                <a:path w="65" h="48">
                  <a:moveTo>
                    <a:pt x="65" y="16"/>
                  </a:moveTo>
                  <a:lnTo>
                    <a:pt x="57" y="0"/>
                  </a:lnTo>
                  <a:lnTo>
                    <a:pt x="0" y="32"/>
                  </a:lnTo>
                  <a:lnTo>
                    <a:pt x="8" y="48"/>
                  </a:lnTo>
                  <a:lnTo>
                    <a:pt x="65"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7" name="Freeform 357">
              <a:extLst>
                <a:ext uri="{FF2B5EF4-FFF2-40B4-BE49-F238E27FC236}">
                  <a16:creationId xmlns:a16="http://schemas.microsoft.com/office/drawing/2014/main" id="{DCCA8913-2A9B-4E45-95AE-8D3AC21901C3}"/>
                </a:ext>
              </a:extLst>
            </p:cNvPr>
            <p:cNvSpPr>
              <a:spLocks/>
            </p:cNvSpPr>
            <p:nvPr/>
          </p:nvSpPr>
          <p:spPr bwMode="auto">
            <a:xfrm>
              <a:off x="2775" y="1505"/>
              <a:ext cx="32" cy="24"/>
            </a:xfrm>
            <a:custGeom>
              <a:avLst/>
              <a:gdLst>
                <a:gd name="T0" fmla="*/ 32 w 32"/>
                <a:gd name="T1" fmla="*/ 16 h 24"/>
                <a:gd name="T2" fmla="*/ 24 w 32"/>
                <a:gd name="T3" fmla="*/ 0 h 24"/>
                <a:gd name="T4" fmla="*/ 0 w 32"/>
                <a:gd name="T5" fmla="*/ 8 h 24"/>
                <a:gd name="T6" fmla="*/ 8 w 32"/>
                <a:gd name="T7" fmla="*/ 24 h 24"/>
                <a:gd name="T8" fmla="*/ 32 w 32"/>
                <a:gd name="T9" fmla="*/ 16 h 24"/>
              </a:gdLst>
              <a:ahLst/>
              <a:cxnLst>
                <a:cxn ang="0">
                  <a:pos x="T0" y="T1"/>
                </a:cxn>
                <a:cxn ang="0">
                  <a:pos x="T2" y="T3"/>
                </a:cxn>
                <a:cxn ang="0">
                  <a:pos x="T4" y="T5"/>
                </a:cxn>
                <a:cxn ang="0">
                  <a:pos x="T6" y="T7"/>
                </a:cxn>
                <a:cxn ang="0">
                  <a:pos x="T8" y="T9"/>
                </a:cxn>
              </a:cxnLst>
              <a:rect l="0" t="0" r="r" b="b"/>
              <a:pathLst>
                <a:path w="32" h="24">
                  <a:moveTo>
                    <a:pt x="32" y="16"/>
                  </a:moveTo>
                  <a:lnTo>
                    <a:pt x="24" y="0"/>
                  </a:lnTo>
                  <a:lnTo>
                    <a:pt x="0" y="8"/>
                  </a:lnTo>
                  <a:lnTo>
                    <a:pt x="8" y="24"/>
                  </a:lnTo>
                  <a:lnTo>
                    <a:pt x="32"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8" name="Freeform 358">
              <a:extLst>
                <a:ext uri="{FF2B5EF4-FFF2-40B4-BE49-F238E27FC236}">
                  <a16:creationId xmlns:a16="http://schemas.microsoft.com/office/drawing/2014/main" id="{7F33CB14-80C2-4523-B3BB-959D4EF5070F}"/>
                </a:ext>
              </a:extLst>
            </p:cNvPr>
            <p:cNvSpPr>
              <a:spLocks/>
            </p:cNvSpPr>
            <p:nvPr/>
          </p:nvSpPr>
          <p:spPr bwMode="auto">
            <a:xfrm>
              <a:off x="3960" y="2386"/>
              <a:ext cx="32" cy="24"/>
            </a:xfrm>
            <a:custGeom>
              <a:avLst/>
              <a:gdLst>
                <a:gd name="T0" fmla="*/ 24 w 32"/>
                <a:gd name="T1" fmla="*/ 24 h 24"/>
                <a:gd name="T2" fmla="*/ 32 w 32"/>
                <a:gd name="T3" fmla="*/ 16 h 24"/>
                <a:gd name="T4" fmla="*/ 8 w 32"/>
                <a:gd name="T5" fmla="*/ 0 h 24"/>
                <a:gd name="T6" fmla="*/ 0 w 32"/>
                <a:gd name="T7" fmla="*/ 8 h 24"/>
                <a:gd name="T8" fmla="*/ 24 w 32"/>
                <a:gd name="T9" fmla="*/ 24 h 24"/>
              </a:gdLst>
              <a:ahLst/>
              <a:cxnLst>
                <a:cxn ang="0">
                  <a:pos x="T0" y="T1"/>
                </a:cxn>
                <a:cxn ang="0">
                  <a:pos x="T2" y="T3"/>
                </a:cxn>
                <a:cxn ang="0">
                  <a:pos x="T4" y="T5"/>
                </a:cxn>
                <a:cxn ang="0">
                  <a:pos x="T6" y="T7"/>
                </a:cxn>
                <a:cxn ang="0">
                  <a:pos x="T8" y="T9"/>
                </a:cxn>
              </a:cxnLst>
              <a:rect l="0" t="0" r="r" b="b"/>
              <a:pathLst>
                <a:path w="32" h="24">
                  <a:moveTo>
                    <a:pt x="24" y="24"/>
                  </a:moveTo>
                  <a:lnTo>
                    <a:pt x="32" y="16"/>
                  </a:lnTo>
                  <a:lnTo>
                    <a:pt x="8" y="0"/>
                  </a:lnTo>
                  <a:lnTo>
                    <a:pt x="0" y="8"/>
                  </a:lnTo>
                  <a:lnTo>
                    <a:pt x="2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59" name="Freeform 359">
              <a:extLst>
                <a:ext uri="{FF2B5EF4-FFF2-40B4-BE49-F238E27FC236}">
                  <a16:creationId xmlns:a16="http://schemas.microsoft.com/office/drawing/2014/main" id="{CFBE89B1-B899-4498-A5DD-A9369371C826}"/>
                </a:ext>
              </a:extLst>
            </p:cNvPr>
            <p:cNvSpPr>
              <a:spLocks/>
            </p:cNvSpPr>
            <p:nvPr/>
          </p:nvSpPr>
          <p:spPr bwMode="auto">
            <a:xfrm>
              <a:off x="3760" y="2394"/>
              <a:ext cx="224" cy="936"/>
            </a:xfrm>
            <a:custGeom>
              <a:avLst/>
              <a:gdLst>
                <a:gd name="T0" fmla="*/ 224 w 224"/>
                <a:gd name="T1" fmla="*/ 16 h 936"/>
                <a:gd name="T2" fmla="*/ 144 w 224"/>
                <a:gd name="T3" fmla="*/ 144 h 936"/>
                <a:gd name="T4" fmla="*/ 144 w 224"/>
                <a:gd name="T5" fmla="*/ 144 h 936"/>
                <a:gd name="T6" fmla="*/ 144 w 224"/>
                <a:gd name="T7" fmla="*/ 144 h 936"/>
                <a:gd name="T8" fmla="*/ 88 w 224"/>
                <a:gd name="T9" fmla="*/ 288 h 936"/>
                <a:gd name="T10" fmla="*/ 88 w 224"/>
                <a:gd name="T11" fmla="*/ 288 h 936"/>
                <a:gd name="T12" fmla="*/ 88 w 224"/>
                <a:gd name="T13" fmla="*/ 288 h 936"/>
                <a:gd name="T14" fmla="*/ 48 w 224"/>
                <a:gd name="T15" fmla="*/ 440 h 936"/>
                <a:gd name="T16" fmla="*/ 48 w 224"/>
                <a:gd name="T17" fmla="*/ 432 h 936"/>
                <a:gd name="T18" fmla="*/ 48 w 224"/>
                <a:gd name="T19" fmla="*/ 432 h 936"/>
                <a:gd name="T20" fmla="*/ 32 w 224"/>
                <a:gd name="T21" fmla="*/ 600 h 936"/>
                <a:gd name="T22" fmla="*/ 32 w 224"/>
                <a:gd name="T23" fmla="*/ 600 h 936"/>
                <a:gd name="T24" fmla="*/ 32 w 224"/>
                <a:gd name="T25" fmla="*/ 600 h 936"/>
                <a:gd name="T26" fmla="*/ 32 w 224"/>
                <a:gd name="T27" fmla="*/ 768 h 936"/>
                <a:gd name="T28" fmla="*/ 32 w 224"/>
                <a:gd name="T29" fmla="*/ 768 h 936"/>
                <a:gd name="T30" fmla="*/ 32 w 224"/>
                <a:gd name="T31" fmla="*/ 768 h 936"/>
                <a:gd name="T32" fmla="*/ 48 w 224"/>
                <a:gd name="T33" fmla="*/ 928 h 936"/>
                <a:gd name="T34" fmla="*/ 48 w 224"/>
                <a:gd name="T35" fmla="*/ 928 h 936"/>
                <a:gd name="T36" fmla="*/ 16 w 224"/>
                <a:gd name="T37" fmla="*/ 936 h 936"/>
                <a:gd name="T38" fmla="*/ 16 w 224"/>
                <a:gd name="T39" fmla="*/ 928 h 936"/>
                <a:gd name="T40" fmla="*/ 0 w 224"/>
                <a:gd name="T41" fmla="*/ 768 h 936"/>
                <a:gd name="T42" fmla="*/ 0 w 224"/>
                <a:gd name="T43" fmla="*/ 768 h 936"/>
                <a:gd name="T44" fmla="*/ 0 w 224"/>
                <a:gd name="T45" fmla="*/ 768 h 936"/>
                <a:gd name="T46" fmla="*/ 0 w 224"/>
                <a:gd name="T47" fmla="*/ 600 h 936"/>
                <a:gd name="T48" fmla="*/ 0 w 224"/>
                <a:gd name="T49" fmla="*/ 600 h 936"/>
                <a:gd name="T50" fmla="*/ 0 w 224"/>
                <a:gd name="T51" fmla="*/ 600 h 936"/>
                <a:gd name="T52" fmla="*/ 16 w 224"/>
                <a:gd name="T53" fmla="*/ 432 h 936"/>
                <a:gd name="T54" fmla="*/ 16 w 224"/>
                <a:gd name="T55" fmla="*/ 432 h 936"/>
                <a:gd name="T56" fmla="*/ 16 w 224"/>
                <a:gd name="T57" fmla="*/ 432 h 936"/>
                <a:gd name="T58" fmla="*/ 56 w 224"/>
                <a:gd name="T59" fmla="*/ 280 h 936"/>
                <a:gd name="T60" fmla="*/ 56 w 224"/>
                <a:gd name="T61" fmla="*/ 280 h 936"/>
                <a:gd name="T62" fmla="*/ 56 w 224"/>
                <a:gd name="T63" fmla="*/ 280 h 936"/>
                <a:gd name="T64" fmla="*/ 112 w 224"/>
                <a:gd name="T65" fmla="*/ 136 h 936"/>
                <a:gd name="T66" fmla="*/ 112 w 224"/>
                <a:gd name="T67" fmla="*/ 136 h 936"/>
                <a:gd name="T68" fmla="*/ 120 w 224"/>
                <a:gd name="T69" fmla="*/ 128 h 936"/>
                <a:gd name="T70" fmla="*/ 200 w 224"/>
                <a:gd name="T71" fmla="*/ 0 h 936"/>
                <a:gd name="T72" fmla="*/ 224 w 224"/>
                <a:gd name="T73" fmla="*/ 1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4" h="936">
                  <a:moveTo>
                    <a:pt x="224" y="16"/>
                  </a:moveTo>
                  <a:lnTo>
                    <a:pt x="144" y="144"/>
                  </a:lnTo>
                  <a:lnTo>
                    <a:pt x="144" y="144"/>
                  </a:lnTo>
                  <a:lnTo>
                    <a:pt x="144" y="144"/>
                  </a:lnTo>
                  <a:lnTo>
                    <a:pt x="88" y="288"/>
                  </a:lnTo>
                  <a:lnTo>
                    <a:pt x="88" y="288"/>
                  </a:lnTo>
                  <a:lnTo>
                    <a:pt x="88" y="288"/>
                  </a:lnTo>
                  <a:lnTo>
                    <a:pt x="48" y="440"/>
                  </a:lnTo>
                  <a:lnTo>
                    <a:pt x="48" y="432"/>
                  </a:lnTo>
                  <a:lnTo>
                    <a:pt x="48" y="432"/>
                  </a:lnTo>
                  <a:lnTo>
                    <a:pt x="32" y="600"/>
                  </a:lnTo>
                  <a:lnTo>
                    <a:pt x="32" y="600"/>
                  </a:lnTo>
                  <a:lnTo>
                    <a:pt x="32" y="600"/>
                  </a:lnTo>
                  <a:lnTo>
                    <a:pt x="32" y="768"/>
                  </a:lnTo>
                  <a:lnTo>
                    <a:pt x="32" y="768"/>
                  </a:lnTo>
                  <a:lnTo>
                    <a:pt x="32" y="768"/>
                  </a:lnTo>
                  <a:lnTo>
                    <a:pt x="48" y="928"/>
                  </a:lnTo>
                  <a:lnTo>
                    <a:pt x="48" y="928"/>
                  </a:lnTo>
                  <a:lnTo>
                    <a:pt x="16" y="936"/>
                  </a:lnTo>
                  <a:lnTo>
                    <a:pt x="16" y="928"/>
                  </a:lnTo>
                  <a:lnTo>
                    <a:pt x="0" y="768"/>
                  </a:lnTo>
                  <a:lnTo>
                    <a:pt x="0" y="768"/>
                  </a:lnTo>
                  <a:lnTo>
                    <a:pt x="0" y="768"/>
                  </a:lnTo>
                  <a:lnTo>
                    <a:pt x="0" y="600"/>
                  </a:lnTo>
                  <a:lnTo>
                    <a:pt x="0" y="600"/>
                  </a:lnTo>
                  <a:lnTo>
                    <a:pt x="0" y="600"/>
                  </a:lnTo>
                  <a:lnTo>
                    <a:pt x="16" y="432"/>
                  </a:lnTo>
                  <a:lnTo>
                    <a:pt x="16" y="432"/>
                  </a:lnTo>
                  <a:lnTo>
                    <a:pt x="16" y="432"/>
                  </a:lnTo>
                  <a:lnTo>
                    <a:pt x="56" y="280"/>
                  </a:lnTo>
                  <a:lnTo>
                    <a:pt x="56" y="280"/>
                  </a:lnTo>
                  <a:lnTo>
                    <a:pt x="56" y="280"/>
                  </a:lnTo>
                  <a:lnTo>
                    <a:pt x="112" y="136"/>
                  </a:lnTo>
                  <a:lnTo>
                    <a:pt x="112" y="136"/>
                  </a:lnTo>
                  <a:lnTo>
                    <a:pt x="120" y="128"/>
                  </a:lnTo>
                  <a:lnTo>
                    <a:pt x="200" y="0"/>
                  </a:lnTo>
                  <a:lnTo>
                    <a:pt x="224" y="16"/>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0" name="Freeform 360">
              <a:extLst>
                <a:ext uri="{FF2B5EF4-FFF2-40B4-BE49-F238E27FC236}">
                  <a16:creationId xmlns:a16="http://schemas.microsoft.com/office/drawing/2014/main" id="{DF075671-D3C2-4481-AFDB-8694B4BF76C6}"/>
                </a:ext>
              </a:extLst>
            </p:cNvPr>
            <p:cNvSpPr>
              <a:spLocks/>
            </p:cNvSpPr>
            <p:nvPr/>
          </p:nvSpPr>
          <p:spPr bwMode="auto">
            <a:xfrm>
              <a:off x="3776" y="3322"/>
              <a:ext cx="64" cy="160"/>
            </a:xfrm>
            <a:custGeom>
              <a:avLst/>
              <a:gdLst>
                <a:gd name="T0" fmla="*/ 32 w 64"/>
                <a:gd name="T1" fmla="*/ 0 h 160"/>
                <a:gd name="T2" fmla="*/ 64 w 64"/>
                <a:gd name="T3" fmla="*/ 152 h 160"/>
                <a:gd name="T4" fmla="*/ 64 w 64"/>
                <a:gd name="T5" fmla="*/ 152 h 160"/>
                <a:gd name="T6" fmla="*/ 32 w 64"/>
                <a:gd name="T7" fmla="*/ 160 h 160"/>
                <a:gd name="T8" fmla="*/ 32 w 64"/>
                <a:gd name="T9" fmla="*/ 160 h 160"/>
                <a:gd name="T10" fmla="*/ 0 w 64"/>
                <a:gd name="T11" fmla="*/ 8 h 160"/>
                <a:gd name="T12" fmla="*/ 32 w 64"/>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4" h="160">
                  <a:moveTo>
                    <a:pt x="32" y="0"/>
                  </a:moveTo>
                  <a:lnTo>
                    <a:pt x="64" y="152"/>
                  </a:lnTo>
                  <a:lnTo>
                    <a:pt x="64" y="152"/>
                  </a:lnTo>
                  <a:lnTo>
                    <a:pt x="32" y="160"/>
                  </a:lnTo>
                  <a:lnTo>
                    <a:pt x="32" y="160"/>
                  </a:lnTo>
                  <a:lnTo>
                    <a:pt x="0" y="8"/>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1" name="Freeform 361">
              <a:extLst>
                <a:ext uri="{FF2B5EF4-FFF2-40B4-BE49-F238E27FC236}">
                  <a16:creationId xmlns:a16="http://schemas.microsoft.com/office/drawing/2014/main" id="{1CC9155A-3536-4898-B8DF-039B4037FB9E}"/>
                </a:ext>
              </a:extLst>
            </p:cNvPr>
            <p:cNvSpPr>
              <a:spLocks/>
            </p:cNvSpPr>
            <p:nvPr/>
          </p:nvSpPr>
          <p:spPr bwMode="auto">
            <a:xfrm>
              <a:off x="3856" y="3618"/>
              <a:ext cx="32" cy="24"/>
            </a:xfrm>
            <a:custGeom>
              <a:avLst/>
              <a:gdLst>
                <a:gd name="T0" fmla="*/ 32 w 32"/>
                <a:gd name="T1" fmla="*/ 0 h 24"/>
                <a:gd name="T2" fmla="*/ 32 w 32"/>
                <a:gd name="T3" fmla="*/ 16 h 24"/>
                <a:gd name="T4" fmla="*/ 0 w 32"/>
                <a:gd name="T5" fmla="*/ 24 h 24"/>
                <a:gd name="T6" fmla="*/ 0 w 32"/>
                <a:gd name="T7" fmla="*/ 8 h 24"/>
                <a:gd name="T8" fmla="*/ 32 w 32"/>
                <a:gd name="T9" fmla="*/ 0 h 24"/>
              </a:gdLst>
              <a:ahLst/>
              <a:cxnLst>
                <a:cxn ang="0">
                  <a:pos x="T0" y="T1"/>
                </a:cxn>
                <a:cxn ang="0">
                  <a:pos x="T2" y="T3"/>
                </a:cxn>
                <a:cxn ang="0">
                  <a:pos x="T4" y="T5"/>
                </a:cxn>
                <a:cxn ang="0">
                  <a:pos x="T6" y="T7"/>
                </a:cxn>
                <a:cxn ang="0">
                  <a:pos x="T8" y="T9"/>
                </a:cxn>
              </a:cxnLst>
              <a:rect l="0" t="0" r="r" b="b"/>
              <a:pathLst>
                <a:path w="32" h="24">
                  <a:moveTo>
                    <a:pt x="32" y="0"/>
                  </a:moveTo>
                  <a:lnTo>
                    <a:pt x="32" y="16"/>
                  </a:lnTo>
                  <a:lnTo>
                    <a:pt x="0" y="24"/>
                  </a:lnTo>
                  <a:lnTo>
                    <a:pt x="0" y="8"/>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2" name="Freeform 362">
              <a:extLst>
                <a:ext uri="{FF2B5EF4-FFF2-40B4-BE49-F238E27FC236}">
                  <a16:creationId xmlns:a16="http://schemas.microsoft.com/office/drawing/2014/main" id="{A988E599-2A1E-4227-B560-D344D8502FF1}"/>
                </a:ext>
              </a:extLst>
            </p:cNvPr>
            <p:cNvSpPr>
              <a:spLocks/>
            </p:cNvSpPr>
            <p:nvPr/>
          </p:nvSpPr>
          <p:spPr bwMode="auto">
            <a:xfrm>
              <a:off x="3808" y="3474"/>
              <a:ext cx="80" cy="152"/>
            </a:xfrm>
            <a:custGeom>
              <a:avLst/>
              <a:gdLst>
                <a:gd name="T0" fmla="*/ 32 w 80"/>
                <a:gd name="T1" fmla="*/ 0 h 152"/>
                <a:gd name="T2" fmla="*/ 0 w 80"/>
                <a:gd name="T3" fmla="*/ 8 h 152"/>
                <a:gd name="T4" fmla="*/ 48 w 80"/>
                <a:gd name="T5" fmla="*/ 152 h 152"/>
                <a:gd name="T6" fmla="*/ 80 w 80"/>
                <a:gd name="T7" fmla="*/ 144 h 152"/>
                <a:gd name="T8" fmla="*/ 32 w 80"/>
                <a:gd name="T9" fmla="*/ 0 h 152"/>
              </a:gdLst>
              <a:ahLst/>
              <a:cxnLst>
                <a:cxn ang="0">
                  <a:pos x="T0" y="T1"/>
                </a:cxn>
                <a:cxn ang="0">
                  <a:pos x="T2" y="T3"/>
                </a:cxn>
                <a:cxn ang="0">
                  <a:pos x="T4" y="T5"/>
                </a:cxn>
                <a:cxn ang="0">
                  <a:pos x="T6" y="T7"/>
                </a:cxn>
                <a:cxn ang="0">
                  <a:pos x="T8" y="T9"/>
                </a:cxn>
              </a:cxnLst>
              <a:rect l="0" t="0" r="r" b="b"/>
              <a:pathLst>
                <a:path w="80" h="152">
                  <a:moveTo>
                    <a:pt x="32" y="0"/>
                  </a:moveTo>
                  <a:lnTo>
                    <a:pt x="0" y="8"/>
                  </a:lnTo>
                  <a:lnTo>
                    <a:pt x="48" y="152"/>
                  </a:lnTo>
                  <a:lnTo>
                    <a:pt x="80" y="144"/>
                  </a:lnTo>
                  <a:lnTo>
                    <a:pt x="32"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3" name="Freeform 363">
              <a:extLst>
                <a:ext uri="{FF2B5EF4-FFF2-40B4-BE49-F238E27FC236}">
                  <a16:creationId xmlns:a16="http://schemas.microsoft.com/office/drawing/2014/main" id="{DB8A1710-7DD1-4C46-81D5-140A8636E510}"/>
                </a:ext>
              </a:extLst>
            </p:cNvPr>
            <p:cNvSpPr>
              <a:spLocks/>
            </p:cNvSpPr>
            <p:nvPr/>
          </p:nvSpPr>
          <p:spPr bwMode="auto">
            <a:xfrm>
              <a:off x="3728" y="1705"/>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4" name="Freeform 364">
              <a:extLst>
                <a:ext uri="{FF2B5EF4-FFF2-40B4-BE49-F238E27FC236}">
                  <a16:creationId xmlns:a16="http://schemas.microsoft.com/office/drawing/2014/main" id="{6BC278F8-906B-4475-B822-ACBF4EF1ADB5}"/>
                </a:ext>
              </a:extLst>
            </p:cNvPr>
            <p:cNvSpPr>
              <a:spLocks/>
            </p:cNvSpPr>
            <p:nvPr/>
          </p:nvSpPr>
          <p:spPr bwMode="auto">
            <a:xfrm>
              <a:off x="3712" y="1689"/>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5" name="Freeform 365">
              <a:extLst>
                <a:ext uri="{FF2B5EF4-FFF2-40B4-BE49-F238E27FC236}">
                  <a16:creationId xmlns:a16="http://schemas.microsoft.com/office/drawing/2014/main" id="{8EA89894-1A97-41B4-9967-50AE7045F3E0}"/>
                </a:ext>
              </a:extLst>
            </p:cNvPr>
            <p:cNvSpPr>
              <a:spLocks/>
            </p:cNvSpPr>
            <p:nvPr/>
          </p:nvSpPr>
          <p:spPr bwMode="auto">
            <a:xfrm>
              <a:off x="4176" y="1833"/>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6" name="Rectangle 366">
              <a:extLst>
                <a:ext uri="{FF2B5EF4-FFF2-40B4-BE49-F238E27FC236}">
                  <a16:creationId xmlns:a16="http://schemas.microsoft.com/office/drawing/2014/main" id="{5707434F-F37A-47AE-8145-D77675FC27EE}"/>
                </a:ext>
              </a:extLst>
            </p:cNvPr>
            <p:cNvSpPr>
              <a:spLocks noChangeArrowheads="1"/>
            </p:cNvSpPr>
            <p:nvPr/>
          </p:nvSpPr>
          <p:spPr bwMode="auto">
            <a:xfrm>
              <a:off x="3800" y="1761"/>
              <a:ext cx="33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JFK</a:t>
              </a:r>
              <a:endParaRPr lang="en-US" altLang="en-US"/>
            </a:p>
          </p:txBody>
        </p:sp>
        <p:sp>
          <p:nvSpPr>
            <p:cNvPr id="256367" name="Freeform 367">
              <a:extLst>
                <a:ext uri="{FF2B5EF4-FFF2-40B4-BE49-F238E27FC236}">
                  <a16:creationId xmlns:a16="http://schemas.microsoft.com/office/drawing/2014/main" id="{EF18B455-28DE-471D-939D-A8E381F9140B}"/>
                </a:ext>
              </a:extLst>
            </p:cNvPr>
            <p:cNvSpPr>
              <a:spLocks/>
            </p:cNvSpPr>
            <p:nvPr/>
          </p:nvSpPr>
          <p:spPr bwMode="auto">
            <a:xfrm>
              <a:off x="4184" y="769"/>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8" name="Freeform 368">
              <a:extLst>
                <a:ext uri="{FF2B5EF4-FFF2-40B4-BE49-F238E27FC236}">
                  <a16:creationId xmlns:a16="http://schemas.microsoft.com/office/drawing/2014/main" id="{F149D41E-8590-4A70-8224-86FA693AEF5A}"/>
                </a:ext>
              </a:extLst>
            </p:cNvPr>
            <p:cNvSpPr>
              <a:spLocks/>
            </p:cNvSpPr>
            <p:nvPr/>
          </p:nvSpPr>
          <p:spPr bwMode="auto">
            <a:xfrm>
              <a:off x="4168" y="753"/>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69" name="Freeform 369">
              <a:extLst>
                <a:ext uri="{FF2B5EF4-FFF2-40B4-BE49-F238E27FC236}">
                  <a16:creationId xmlns:a16="http://schemas.microsoft.com/office/drawing/2014/main" id="{A8B908BC-3353-4704-B2F6-65C770FEE752}"/>
                </a:ext>
              </a:extLst>
            </p:cNvPr>
            <p:cNvSpPr>
              <a:spLocks/>
            </p:cNvSpPr>
            <p:nvPr/>
          </p:nvSpPr>
          <p:spPr bwMode="auto">
            <a:xfrm>
              <a:off x="4632" y="897"/>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0" name="Rectangle 370">
              <a:extLst>
                <a:ext uri="{FF2B5EF4-FFF2-40B4-BE49-F238E27FC236}">
                  <a16:creationId xmlns:a16="http://schemas.microsoft.com/office/drawing/2014/main" id="{876CABCB-ECED-4FD4-802E-44844E556019}"/>
                </a:ext>
              </a:extLst>
            </p:cNvPr>
            <p:cNvSpPr>
              <a:spLocks noChangeArrowheads="1"/>
            </p:cNvSpPr>
            <p:nvPr/>
          </p:nvSpPr>
          <p:spPr bwMode="auto">
            <a:xfrm>
              <a:off x="4248" y="825"/>
              <a:ext cx="38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BOS</a:t>
              </a:r>
              <a:endParaRPr lang="en-US" altLang="en-US"/>
            </a:p>
          </p:txBody>
        </p:sp>
        <p:sp>
          <p:nvSpPr>
            <p:cNvPr id="256371" name="Freeform 371">
              <a:extLst>
                <a:ext uri="{FF2B5EF4-FFF2-40B4-BE49-F238E27FC236}">
                  <a16:creationId xmlns:a16="http://schemas.microsoft.com/office/drawing/2014/main" id="{429C4657-28F9-4ACC-A87D-C3D976DF0E35}"/>
                </a:ext>
              </a:extLst>
            </p:cNvPr>
            <p:cNvSpPr>
              <a:spLocks/>
            </p:cNvSpPr>
            <p:nvPr/>
          </p:nvSpPr>
          <p:spPr bwMode="auto">
            <a:xfrm>
              <a:off x="3640" y="3482"/>
              <a:ext cx="464" cy="281"/>
            </a:xfrm>
            <a:custGeom>
              <a:avLst/>
              <a:gdLst>
                <a:gd name="T0" fmla="*/ 464 w 464"/>
                <a:gd name="T1" fmla="*/ 136 h 281"/>
                <a:gd name="T2" fmla="*/ 440 w 464"/>
                <a:gd name="T3" fmla="*/ 88 h 281"/>
                <a:gd name="T4" fmla="*/ 392 w 464"/>
                <a:gd name="T5" fmla="*/ 40 h 281"/>
                <a:gd name="T6" fmla="*/ 320 w 464"/>
                <a:gd name="T7" fmla="*/ 8 h 281"/>
                <a:gd name="T8" fmla="*/ 232 w 464"/>
                <a:gd name="T9" fmla="*/ 0 h 281"/>
                <a:gd name="T10" fmla="*/ 144 w 464"/>
                <a:gd name="T11" fmla="*/ 8 h 281"/>
                <a:gd name="T12" fmla="*/ 64 w 464"/>
                <a:gd name="T13" fmla="*/ 40 h 281"/>
                <a:gd name="T14" fmla="*/ 16 w 464"/>
                <a:gd name="T15" fmla="*/ 88 h 281"/>
                <a:gd name="T16" fmla="*/ 0 w 464"/>
                <a:gd name="T17" fmla="*/ 136 h 281"/>
                <a:gd name="T18" fmla="*/ 16 w 464"/>
                <a:gd name="T19" fmla="*/ 192 h 281"/>
                <a:gd name="T20" fmla="*/ 64 w 464"/>
                <a:gd name="T21" fmla="*/ 241 h 281"/>
                <a:gd name="T22" fmla="*/ 144 w 464"/>
                <a:gd name="T23" fmla="*/ 265 h 281"/>
                <a:gd name="T24" fmla="*/ 232 w 464"/>
                <a:gd name="T25" fmla="*/ 281 h 281"/>
                <a:gd name="T26" fmla="*/ 320 w 464"/>
                <a:gd name="T27" fmla="*/ 265 h 281"/>
                <a:gd name="T28" fmla="*/ 392 w 464"/>
                <a:gd name="T29" fmla="*/ 241 h 281"/>
                <a:gd name="T30" fmla="*/ 440 w 464"/>
                <a:gd name="T31" fmla="*/ 192 h 281"/>
                <a:gd name="T32" fmla="*/ 464 w 464"/>
                <a:gd name="T33" fmla="*/ 13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1">
                  <a:moveTo>
                    <a:pt x="464" y="136"/>
                  </a:moveTo>
                  <a:lnTo>
                    <a:pt x="440" y="88"/>
                  </a:lnTo>
                  <a:lnTo>
                    <a:pt x="392" y="40"/>
                  </a:lnTo>
                  <a:lnTo>
                    <a:pt x="320" y="8"/>
                  </a:lnTo>
                  <a:lnTo>
                    <a:pt x="232" y="0"/>
                  </a:lnTo>
                  <a:lnTo>
                    <a:pt x="144" y="8"/>
                  </a:lnTo>
                  <a:lnTo>
                    <a:pt x="64" y="40"/>
                  </a:lnTo>
                  <a:lnTo>
                    <a:pt x="16" y="88"/>
                  </a:lnTo>
                  <a:lnTo>
                    <a:pt x="0" y="136"/>
                  </a:lnTo>
                  <a:lnTo>
                    <a:pt x="16" y="192"/>
                  </a:lnTo>
                  <a:lnTo>
                    <a:pt x="64" y="241"/>
                  </a:lnTo>
                  <a:lnTo>
                    <a:pt x="144" y="265"/>
                  </a:lnTo>
                  <a:lnTo>
                    <a:pt x="232" y="281"/>
                  </a:lnTo>
                  <a:lnTo>
                    <a:pt x="320" y="265"/>
                  </a:lnTo>
                  <a:lnTo>
                    <a:pt x="392" y="241"/>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2" name="Freeform 372">
              <a:extLst>
                <a:ext uri="{FF2B5EF4-FFF2-40B4-BE49-F238E27FC236}">
                  <a16:creationId xmlns:a16="http://schemas.microsoft.com/office/drawing/2014/main" id="{20B63CC1-B689-47E8-A6D0-1F7AE6EC4B5A}"/>
                </a:ext>
              </a:extLst>
            </p:cNvPr>
            <p:cNvSpPr>
              <a:spLocks/>
            </p:cNvSpPr>
            <p:nvPr/>
          </p:nvSpPr>
          <p:spPr bwMode="auto">
            <a:xfrm>
              <a:off x="3624" y="3466"/>
              <a:ext cx="496" cy="313"/>
            </a:xfrm>
            <a:custGeom>
              <a:avLst/>
              <a:gdLst>
                <a:gd name="T0" fmla="*/ 440 w 496"/>
                <a:gd name="T1" fmla="*/ 112 h 313"/>
                <a:gd name="T2" fmla="*/ 448 w 496"/>
                <a:gd name="T3" fmla="*/ 120 h 313"/>
                <a:gd name="T4" fmla="*/ 400 w 496"/>
                <a:gd name="T5" fmla="*/ 72 h 313"/>
                <a:gd name="T6" fmla="*/ 328 w 496"/>
                <a:gd name="T7" fmla="*/ 40 h 313"/>
                <a:gd name="T8" fmla="*/ 336 w 496"/>
                <a:gd name="T9" fmla="*/ 40 h 313"/>
                <a:gd name="T10" fmla="*/ 248 w 496"/>
                <a:gd name="T11" fmla="*/ 32 h 313"/>
                <a:gd name="T12" fmla="*/ 160 w 496"/>
                <a:gd name="T13" fmla="*/ 40 h 313"/>
                <a:gd name="T14" fmla="*/ 168 w 496"/>
                <a:gd name="T15" fmla="*/ 40 h 313"/>
                <a:gd name="T16" fmla="*/ 96 w 496"/>
                <a:gd name="T17" fmla="*/ 72 h 313"/>
                <a:gd name="T18" fmla="*/ 48 w 496"/>
                <a:gd name="T19" fmla="*/ 120 h 313"/>
                <a:gd name="T20" fmla="*/ 48 w 496"/>
                <a:gd name="T21" fmla="*/ 112 h 313"/>
                <a:gd name="T22" fmla="*/ 32 w 496"/>
                <a:gd name="T23" fmla="*/ 152 h 313"/>
                <a:gd name="T24" fmla="*/ 48 w 496"/>
                <a:gd name="T25" fmla="*/ 208 h 313"/>
                <a:gd name="T26" fmla="*/ 48 w 496"/>
                <a:gd name="T27" fmla="*/ 200 h 313"/>
                <a:gd name="T28" fmla="*/ 88 w 496"/>
                <a:gd name="T29" fmla="*/ 241 h 313"/>
                <a:gd name="T30" fmla="*/ 168 w 496"/>
                <a:gd name="T31" fmla="*/ 265 h 313"/>
                <a:gd name="T32" fmla="*/ 168 w 496"/>
                <a:gd name="T33" fmla="*/ 265 h 313"/>
                <a:gd name="T34" fmla="*/ 248 w 496"/>
                <a:gd name="T35" fmla="*/ 281 h 313"/>
                <a:gd name="T36" fmla="*/ 336 w 496"/>
                <a:gd name="T37" fmla="*/ 265 h 313"/>
                <a:gd name="T38" fmla="*/ 336 w 496"/>
                <a:gd name="T39" fmla="*/ 265 h 313"/>
                <a:gd name="T40" fmla="*/ 400 w 496"/>
                <a:gd name="T41" fmla="*/ 249 h 313"/>
                <a:gd name="T42" fmla="*/ 448 w 496"/>
                <a:gd name="T43" fmla="*/ 200 h 313"/>
                <a:gd name="T44" fmla="*/ 440 w 496"/>
                <a:gd name="T45" fmla="*/ 200 h 313"/>
                <a:gd name="T46" fmla="*/ 464 w 496"/>
                <a:gd name="T47" fmla="*/ 144 h 313"/>
                <a:gd name="T48" fmla="*/ 496 w 496"/>
                <a:gd name="T49" fmla="*/ 160 h 313"/>
                <a:gd name="T50" fmla="*/ 472 w 496"/>
                <a:gd name="T51" fmla="*/ 216 h 313"/>
                <a:gd name="T52" fmla="*/ 424 w 496"/>
                <a:gd name="T53" fmla="*/ 273 h 313"/>
                <a:gd name="T54" fmla="*/ 416 w 496"/>
                <a:gd name="T55" fmla="*/ 273 h 313"/>
                <a:gd name="T56" fmla="*/ 344 w 496"/>
                <a:gd name="T57" fmla="*/ 297 h 313"/>
                <a:gd name="T58" fmla="*/ 256 w 496"/>
                <a:gd name="T59" fmla="*/ 313 h 313"/>
                <a:gd name="T60" fmla="*/ 248 w 496"/>
                <a:gd name="T61" fmla="*/ 313 h 313"/>
                <a:gd name="T62" fmla="*/ 160 w 496"/>
                <a:gd name="T63" fmla="*/ 297 h 313"/>
                <a:gd name="T64" fmla="*/ 80 w 496"/>
                <a:gd name="T65" fmla="*/ 273 h 313"/>
                <a:gd name="T66" fmla="*/ 72 w 496"/>
                <a:gd name="T67" fmla="*/ 273 h 313"/>
                <a:gd name="T68" fmla="*/ 24 w 496"/>
                <a:gd name="T69" fmla="*/ 224 h 313"/>
                <a:gd name="T70" fmla="*/ 0 w 496"/>
                <a:gd name="T71" fmla="*/ 160 h 313"/>
                <a:gd name="T72" fmla="*/ 0 w 496"/>
                <a:gd name="T73" fmla="*/ 152 h 313"/>
                <a:gd name="T74" fmla="*/ 16 w 496"/>
                <a:gd name="T75" fmla="*/ 104 h 313"/>
                <a:gd name="T76" fmla="*/ 72 w 496"/>
                <a:gd name="T77" fmla="*/ 48 h 313"/>
                <a:gd name="T78" fmla="*/ 80 w 496"/>
                <a:gd name="T79" fmla="*/ 40 h 313"/>
                <a:gd name="T80" fmla="*/ 160 w 496"/>
                <a:gd name="T81" fmla="*/ 8 h 313"/>
                <a:gd name="T82" fmla="*/ 248 w 496"/>
                <a:gd name="T83" fmla="*/ 0 h 313"/>
                <a:gd name="T84" fmla="*/ 248 w 496"/>
                <a:gd name="T85" fmla="*/ 0 h 313"/>
                <a:gd name="T86" fmla="*/ 336 w 496"/>
                <a:gd name="T87" fmla="*/ 8 h 313"/>
                <a:gd name="T88" fmla="*/ 416 w 496"/>
                <a:gd name="T89" fmla="*/ 40 h 313"/>
                <a:gd name="T90" fmla="*/ 424 w 496"/>
                <a:gd name="T91" fmla="*/ 48 h 313"/>
                <a:gd name="T92" fmla="*/ 472 w 496"/>
                <a:gd name="T93" fmla="*/ 96 h 313"/>
                <a:gd name="T94" fmla="*/ 496 w 496"/>
                <a:gd name="T95" fmla="*/ 14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3">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9"/>
                  </a:lnTo>
                  <a:lnTo>
                    <a:pt x="88" y="241"/>
                  </a:lnTo>
                  <a:lnTo>
                    <a:pt x="88" y="241"/>
                  </a:lnTo>
                  <a:lnTo>
                    <a:pt x="168" y="265"/>
                  </a:lnTo>
                  <a:lnTo>
                    <a:pt x="168" y="265"/>
                  </a:lnTo>
                  <a:lnTo>
                    <a:pt x="168" y="265"/>
                  </a:lnTo>
                  <a:lnTo>
                    <a:pt x="256" y="281"/>
                  </a:lnTo>
                  <a:lnTo>
                    <a:pt x="248" y="281"/>
                  </a:lnTo>
                  <a:lnTo>
                    <a:pt x="248" y="281"/>
                  </a:lnTo>
                  <a:lnTo>
                    <a:pt x="336" y="265"/>
                  </a:lnTo>
                  <a:lnTo>
                    <a:pt x="336" y="265"/>
                  </a:lnTo>
                  <a:lnTo>
                    <a:pt x="336" y="265"/>
                  </a:lnTo>
                  <a:lnTo>
                    <a:pt x="408" y="241"/>
                  </a:lnTo>
                  <a:lnTo>
                    <a:pt x="400" y="249"/>
                  </a:lnTo>
                  <a:lnTo>
                    <a:pt x="400" y="249"/>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3"/>
                  </a:lnTo>
                  <a:lnTo>
                    <a:pt x="424" y="273"/>
                  </a:lnTo>
                  <a:lnTo>
                    <a:pt x="416" y="273"/>
                  </a:lnTo>
                  <a:lnTo>
                    <a:pt x="344" y="297"/>
                  </a:lnTo>
                  <a:lnTo>
                    <a:pt x="344" y="297"/>
                  </a:lnTo>
                  <a:lnTo>
                    <a:pt x="344" y="297"/>
                  </a:lnTo>
                  <a:lnTo>
                    <a:pt x="256" y="313"/>
                  </a:lnTo>
                  <a:lnTo>
                    <a:pt x="256" y="313"/>
                  </a:lnTo>
                  <a:lnTo>
                    <a:pt x="248" y="313"/>
                  </a:lnTo>
                  <a:lnTo>
                    <a:pt x="160" y="297"/>
                  </a:lnTo>
                  <a:lnTo>
                    <a:pt x="160" y="297"/>
                  </a:lnTo>
                  <a:lnTo>
                    <a:pt x="160" y="297"/>
                  </a:lnTo>
                  <a:lnTo>
                    <a:pt x="80" y="273"/>
                  </a:lnTo>
                  <a:lnTo>
                    <a:pt x="80" y="273"/>
                  </a:lnTo>
                  <a:lnTo>
                    <a:pt x="72" y="273"/>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3" name="Freeform 373">
              <a:extLst>
                <a:ext uri="{FF2B5EF4-FFF2-40B4-BE49-F238E27FC236}">
                  <a16:creationId xmlns:a16="http://schemas.microsoft.com/office/drawing/2014/main" id="{515EE6D8-5F7A-4E62-A714-BD5BAFF9007D}"/>
                </a:ext>
              </a:extLst>
            </p:cNvPr>
            <p:cNvSpPr>
              <a:spLocks/>
            </p:cNvSpPr>
            <p:nvPr/>
          </p:nvSpPr>
          <p:spPr bwMode="auto">
            <a:xfrm>
              <a:off x="4088" y="3610"/>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4" name="Rectangle 374">
              <a:extLst>
                <a:ext uri="{FF2B5EF4-FFF2-40B4-BE49-F238E27FC236}">
                  <a16:creationId xmlns:a16="http://schemas.microsoft.com/office/drawing/2014/main" id="{7AB121E1-7991-412A-9A20-4528C6289C09}"/>
                </a:ext>
              </a:extLst>
            </p:cNvPr>
            <p:cNvSpPr>
              <a:spLocks noChangeArrowheads="1"/>
            </p:cNvSpPr>
            <p:nvPr/>
          </p:nvSpPr>
          <p:spPr bwMode="auto">
            <a:xfrm>
              <a:off x="3712" y="3538"/>
              <a:ext cx="3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MIA</a:t>
              </a:r>
              <a:endParaRPr lang="en-US" altLang="en-US"/>
            </a:p>
          </p:txBody>
        </p:sp>
        <p:sp>
          <p:nvSpPr>
            <p:cNvPr id="256375" name="Freeform 375">
              <a:extLst>
                <a:ext uri="{FF2B5EF4-FFF2-40B4-BE49-F238E27FC236}">
                  <a16:creationId xmlns:a16="http://schemas.microsoft.com/office/drawing/2014/main" id="{1B066DBD-66F7-4FD4-8EF0-ABFB4609A9C8}"/>
                </a:ext>
              </a:extLst>
            </p:cNvPr>
            <p:cNvSpPr>
              <a:spLocks/>
            </p:cNvSpPr>
            <p:nvPr/>
          </p:nvSpPr>
          <p:spPr bwMode="auto">
            <a:xfrm>
              <a:off x="2543" y="1385"/>
              <a:ext cx="465" cy="280"/>
            </a:xfrm>
            <a:custGeom>
              <a:avLst/>
              <a:gdLst>
                <a:gd name="T0" fmla="*/ 465 w 465"/>
                <a:gd name="T1" fmla="*/ 136 h 280"/>
                <a:gd name="T2" fmla="*/ 441 w 465"/>
                <a:gd name="T3" fmla="*/ 88 h 280"/>
                <a:gd name="T4" fmla="*/ 393 w 465"/>
                <a:gd name="T5" fmla="*/ 40 h 280"/>
                <a:gd name="T6" fmla="*/ 320 w 465"/>
                <a:gd name="T7" fmla="*/ 8 h 280"/>
                <a:gd name="T8" fmla="*/ 232 w 465"/>
                <a:gd name="T9" fmla="*/ 0 h 280"/>
                <a:gd name="T10" fmla="*/ 144 w 465"/>
                <a:gd name="T11" fmla="*/ 8 h 280"/>
                <a:gd name="T12" fmla="*/ 64 w 465"/>
                <a:gd name="T13" fmla="*/ 40 h 280"/>
                <a:gd name="T14" fmla="*/ 16 w 465"/>
                <a:gd name="T15" fmla="*/ 88 h 280"/>
                <a:gd name="T16" fmla="*/ 0 w 465"/>
                <a:gd name="T17" fmla="*/ 136 h 280"/>
                <a:gd name="T18" fmla="*/ 16 w 465"/>
                <a:gd name="T19" fmla="*/ 192 h 280"/>
                <a:gd name="T20" fmla="*/ 64 w 465"/>
                <a:gd name="T21" fmla="*/ 240 h 280"/>
                <a:gd name="T22" fmla="*/ 144 w 465"/>
                <a:gd name="T23" fmla="*/ 264 h 280"/>
                <a:gd name="T24" fmla="*/ 232 w 465"/>
                <a:gd name="T25" fmla="*/ 280 h 280"/>
                <a:gd name="T26" fmla="*/ 320 w 465"/>
                <a:gd name="T27" fmla="*/ 264 h 280"/>
                <a:gd name="T28" fmla="*/ 393 w 465"/>
                <a:gd name="T29" fmla="*/ 240 h 280"/>
                <a:gd name="T30" fmla="*/ 441 w 465"/>
                <a:gd name="T31" fmla="*/ 192 h 280"/>
                <a:gd name="T32" fmla="*/ 465 w 465"/>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280">
                  <a:moveTo>
                    <a:pt x="465" y="136"/>
                  </a:moveTo>
                  <a:lnTo>
                    <a:pt x="441" y="88"/>
                  </a:lnTo>
                  <a:lnTo>
                    <a:pt x="393"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3" y="240"/>
                  </a:lnTo>
                  <a:lnTo>
                    <a:pt x="441" y="192"/>
                  </a:lnTo>
                  <a:lnTo>
                    <a:pt x="465"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6" name="Freeform 376">
              <a:extLst>
                <a:ext uri="{FF2B5EF4-FFF2-40B4-BE49-F238E27FC236}">
                  <a16:creationId xmlns:a16="http://schemas.microsoft.com/office/drawing/2014/main" id="{16A6EA42-D95E-43DE-8A4F-CCAA78C36D74}"/>
                </a:ext>
              </a:extLst>
            </p:cNvPr>
            <p:cNvSpPr>
              <a:spLocks/>
            </p:cNvSpPr>
            <p:nvPr/>
          </p:nvSpPr>
          <p:spPr bwMode="auto">
            <a:xfrm>
              <a:off x="2527" y="1369"/>
              <a:ext cx="497" cy="312"/>
            </a:xfrm>
            <a:custGeom>
              <a:avLst/>
              <a:gdLst>
                <a:gd name="T0" fmla="*/ 441 w 497"/>
                <a:gd name="T1" fmla="*/ 112 h 312"/>
                <a:gd name="T2" fmla="*/ 449 w 497"/>
                <a:gd name="T3" fmla="*/ 120 h 312"/>
                <a:gd name="T4" fmla="*/ 401 w 497"/>
                <a:gd name="T5" fmla="*/ 72 h 312"/>
                <a:gd name="T6" fmla="*/ 328 w 497"/>
                <a:gd name="T7" fmla="*/ 40 h 312"/>
                <a:gd name="T8" fmla="*/ 336 w 497"/>
                <a:gd name="T9" fmla="*/ 40 h 312"/>
                <a:gd name="T10" fmla="*/ 248 w 497"/>
                <a:gd name="T11" fmla="*/ 32 h 312"/>
                <a:gd name="T12" fmla="*/ 160 w 497"/>
                <a:gd name="T13" fmla="*/ 40 h 312"/>
                <a:gd name="T14" fmla="*/ 168 w 497"/>
                <a:gd name="T15" fmla="*/ 40 h 312"/>
                <a:gd name="T16" fmla="*/ 96 w 497"/>
                <a:gd name="T17" fmla="*/ 72 h 312"/>
                <a:gd name="T18" fmla="*/ 48 w 497"/>
                <a:gd name="T19" fmla="*/ 120 h 312"/>
                <a:gd name="T20" fmla="*/ 48 w 497"/>
                <a:gd name="T21" fmla="*/ 112 h 312"/>
                <a:gd name="T22" fmla="*/ 32 w 497"/>
                <a:gd name="T23" fmla="*/ 152 h 312"/>
                <a:gd name="T24" fmla="*/ 48 w 497"/>
                <a:gd name="T25" fmla="*/ 208 h 312"/>
                <a:gd name="T26" fmla="*/ 48 w 497"/>
                <a:gd name="T27" fmla="*/ 200 h 312"/>
                <a:gd name="T28" fmla="*/ 88 w 497"/>
                <a:gd name="T29" fmla="*/ 240 h 312"/>
                <a:gd name="T30" fmla="*/ 168 w 497"/>
                <a:gd name="T31" fmla="*/ 264 h 312"/>
                <a:gd name="T32" fmla="*/ 168 w 497"/>
                <a:gd name="T33" fmla="*/ 264 h 312"/>
                <a:gd name="T34" fmla="*/ 248 w 497"/>
                <a:gd name="T35" fmla="*/ 280 h 312"/>
                <a:gd name="T36" fmla="*/ 336 w 497"/>
                <a:gd name="T37" fmla="*/ 264 h 312"/>
                <a:gd name="T38" fmla="*/ 336 w 497"/>
                <a:gd name="T39" fmla="*/ 264 h 312"/>
                <a:gd name="T40" fmla="*/ 401 w 497"/>
                <a:gd name="T41" fmla="*/ 248 h 312"/>
                <a:gd name="T42" fmla="*/ 449 w 497"/>
                <a:gd name="T43" fmla="*/ 200 h 312"/>
                <a:gd name="T44" fmla="*/ 441 w 497"/>
                <a:gd name="T45" fmla="*/ 200 h 312"/>
                <a:gd name="T46" fmla="*/ 465 w 497"/>
                <a:gd name="T47" fmla="*/ 144 h 312"/>
                <a:gd name="T48" fmla="*/ 497 w 497"/>
                <a:gd name="T49" fmla="*/ 160 h 312"/>
                <a:gd name="T50" fmla="*/ 473 w 497"/>
                <a:gd name="T51" fmla="*/ 216 h 312"/>
                <a:gd name="T52" fmla="*/ 425 w 497"/>
                <a:gd name="T53" fmla="*/ 272 h 312"/>
                <a:gd name="T54" fmla="*/ 417 w 497"/>
                <a:gd name="T55" fmla="*/ 272 h 312"/>
                <a:gd name="T56" fmla="*/ 344 w 497"/>
                <a:gd name="T57" fmla="*/ 296 h 312"/>
                <a:gd name="T58" fmla="*/ 256 w 497"/>
                <a:gd name="T59" fmla="*/ 312 h 312"/>
                <a:gd name="T60" fmla="*/ 248 w 497"/>
                <a:gd name="T61" fmla="*/ 312 h 312"/>
                <a:gd name="T62" fmla="*/ 160 w 497"/>
                <a:gd name="T63" fmla="*/ 296 h 312"/>
                <a:gd name="T64" fmla="*/ 80 w 497"/>
                <a:gd name="T65" fmla="*/ 272 h 312"/>
                <a:gd name="T66" fmla="*/ 72 w 497"/>
                <a:gd name="T67" fmla="*/ 272 h 312"/>
                <a:gd name="T68" fmla="*/ 24 w 497"/>
                <a:gd name="T69" fmla="*/ 224 h 312"/>
                <a:gd name="T70" fmla="*/ 0 w 497"/>
                <a:gd name="T71" fmla="*/ 160 h 312"/>
                <a:gd name="T72" fmla="*/ 0 w 497"/>
                <a:gd name="T73" fmla="*/ 152 h 312"/>
                <a:gd name="T74" fmla="*/ 16 w 497"/>
                <a:gd name="T75" fmla="*/ 104 h 312"/>
                <a:gd name="T76" fmla="*/ 72 w 497"/>
                <a:gd name="T77" fmla="*/ 48 h 312"/>
                <a:gd name="T78" fmla="*/ 80 w 497"/>
                <a:gd name="T79" fmla="*/ 40 h 312"/>
                <a:gd name="T80" fmla="*/ 160 w 497"/>
                <a:gd name="T81" fmla="*/ 8 h 312"/>
                <a:gd name="T82" fmla="*/ 248 w 497"/>
                <a:gd name="T83" fmla="*/ 0 h 312"/>
                <a:gd name="T84" fmla="*/ 248 w 497"/>
                <a:gd name="T85" fmla="*/ 0 h 312"/>
                <a:gd name="T86" fmla="*/ 336 w 497"/>
                <a:gd name="T87" fmla="*/ 8 h 312"/>
                <a:gd name="T88" fmla="*/ 417 w 497"/>
                <a:gd name="T89" fmla="*/ 40 h 312"/>
                <a:gd name="T90" fmla="*/ 425 w 497"/>
                <a:gd name="T91" fmla="*/ 48 h 312"/>
                <a:gd name="T92" fmla="*/ 473 w 497"/>
                <a:gd name="T93" fmla="*/ 96 h 312"/>
                <a:gd name="T94" fmla="*/ 497 w 497"/>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7" h="312">
                  <a:moveTo>
                    <a:pt x="465" y="160"/>
                  </a:moveTo>
                  <a:lnTo>
                    <a:pt x="441" y="112"/>
                  </a:lnTo>
                  <a:lnTo>
                    <a:pt x="449" y="120"/>
                  </a:lnTo>
                  <a:lnTo>
                    <a:pt x="449" y="120"/>
                  </a:lnTo>
                  <a:lnTo>
                    <a:pt x="401" y="72"/>
                  </a:lnTo>
                  <a:lnTo>
                    <a:pt x="401" y="72"/>
                  </a:lnTo>
                  <a:lnTo>
                    <a:pt x="401"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9" y="240"/>
                  </a:lnTo>
                  <a:lnTo>
                    <a:pt x="401" y="248"/>
                  </a:lnTo>
                  <a:lnTo>
                    <a:pt x="401" y="248"/>
                  </a:lnTo>
                  <a:lnTo>
                    <a:pt x="449" y="200"/>
                  </a:lnTo>
                  <a:lnTo>
                    <a:pt x="441" y="200"/>
                  </a:lnTo>
                  <a:lnTo>
                    <a:pt x="441" y="200"/>
                  </a:lnTo>
                  <a:lnTo>
                    <a:pt x="465" y="144"/>
                  </a:lnTo>
                  <a:lnTo>
                    <a:pt x="465" y="144"/>
                  </a:lnTo>
                  <a:lnTo>
                    <a:pt x="497" y="160"/>
                  </a:lnTo>
                  <a:lnTo>
                    <a:pt x="497" y="160"/>
                  </a:lnTo>
                  <a:lnTo>
                    <a:pt x="473" y="216"/>
                  </a:lnTo>
                  <a:lnTo>
                    <a:pt x="473" y="216"/>
                  </a:lnTo>
                  <a:lnTo>
                    <a:pt x="473" y="224"/>
                  </a:lnTo>
                  <a:lnTo>
                    <a:pt x="425" y="272"/>
                  </a:lnTo>
                  <a:lnTo>
                    <a:pt x="425" y="272"/>
                  </a:lnTo>
                  <a:lnTo>
                    <a:pt x="417"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7" y="40"/>
                  </a:lnTo>
                  <a:lnTo>
                    <a:pt x="417" y="40"/>
                  </a:lnTo>
                  <a:lnTo>
                    <a:pt x="425" y="48"/>
                  </a:lnTo>
                  <a:lnTo>
                    <a:pt x="473" y="96"/>
                  </a:lnTo>
                  <a:lnTo>
                    <a:pt x="473" y="96"/>
                  </a:lnTo>
                  <a:lnTo>
                    <a:pt x="473" y="96"/>
                  </a:lnTo>
                  <a:lnTo>
                    <a:pt x="497" y="144"/>
                  </a:lnTo>
                  <a:lnTo>
                    <a:pt x="465"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7" name="Freeform 377">
              <a:extLst>
                <a:ext uri="{FF2B5EF4-FFF2-40B4-BE49-F238E27FC236}">
                  <a16:creationId xmlns:a16="http://schemas.microsoft.com/office/drawing/2014/main" id="{C816AA83-0457-45AC-84A5-3E285AA67D70}"/>
                </a:ext>
              </a:extLst>
            </p:cNvPr>
            <p:cNvSpPr>
              <a:spLocks/>
            </p:cNvSpPr>
            <p:nvPr/>
          </p:nvSpPr>
          <p:spPr bwMode="auto">
            <a:xfrm>
              <a:off x="2992" y="1513"/>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78" name="Rectangle 378">
              <a:extLst>
                <a:ext uri="{FF2B5EF4-FFF2-40B4-BE49-F238E27FC236}">
                  <a16:creationId xmlns:a16="http://schemas.microsoft.com/office/drawing/2014/main" id="{3E05EEBF-681E-465A-8A60-84BAE75DE9A5}"/>
                </a:ext>
              </a:extLst>
            </p:cNvPr>
            <p:cNvSpPr>
              <a:spLocks noChangeArrowheads="1"/>
            </p:cNvSpPr>
            <p:nvPr/>
          </p:nvSpPr>
          <p:spPr bwMode="auto">
            <a:xfrm>
              <a:off x="2599" y="1441"/>
              <a:ext cx="40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ORD</a:t>
              </a:r>
              <a:endParaRPr lang="en-US" altLang="en-US"/>
            </a:p>
          </p:txBody>
        </p:sp>
        <p:sp>
          <p:nvSpPr>
            <p:cNvPr id="256379" name="Freeform 379">
              <a:extLst>
                <a:ext uri="{FF2B5EF4-FFF2-40B4-BE49-F238E27FC236}">
                  <a16:creationId xmlns:a16="http://schemas.microsoft.com/office/drawing/2014/main" id="{59638663-79C5-4023-AEFD-17946E67A940}"/>
                </a:ext>
              </a:extLst>
            </p:cNvPr>
            <p:cNvSpPr>
              <a:spLocks/>
            </p:cNvSpPr>
            <p:nvPr/>
          </p:nvSpPr>
          <p:spPr bwMode="auto">
            <a:xfrm>
              <a:off x="583" y="3010"/>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0" name="Freeform 380">
              <a:extLst>
                <a:ext uri="{FF2B5EF4-FFF2-40B4-BE49-F238E27FC236}">
                  <a16:creationId xmlns:a16="http://schemas.microsoft.com/office/drawing/2014/main" id="{83BB37D5-7BF3-43B5-A064-8E4E2C006774}"/>
                </a:ext>
              </a:extLst>
            </p:cNvPr>
            <p:cNvSpPr>
              <a:spLocks/>
            </p:cNvSpPr>
            <p:nvPr/>
          </p:nvSpPr>
          <p:spPr bwMode="auto">
            <a:xfrm>
              <a:off x="567" y="2994"/>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1" name="Freeform 381">
              <a:extLst>
                <a:ext uri="{FF2B5EF4-FFF2-40B4-BE49-F238E27FC236}">
                  <a16:creationId xmlns:a16="http://schemas.microsoft.com/office/drawing/2014/main" id="{EA79B822-B514-4473-9D78-C84E9185EE85}"/>
                </a:ext>
              </a:extLst>
            </p:cNvPr>
            <p:cNvSpPr>
              <a:spLocks/>
            </p:cNvSpPr>
            <p:nvPr/>
          </p:nvSpPr>
          <p:spPr bwMode="auto">
            <a:xfrm>
              <a:off x="1031" y="3138"/>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2" name="Rectangle 382">
              <a:extLst>
                <a:ext uri="{FF2B5EF4-FFF2-40B4-BE49-F238E27FC236}">
                  <a16:creationId xmlns:a16="http://schemas.microsoft.com/office/drawing/2014/main" id="{7B9CD371-30FA-4BAB-8CEF-296D7B692C16}"/>
                </a:ext>
              </a:extLst>
            </p:cNvPr>
            <p:cNvSpPr>
              <a:spLocks noChangeArrowheads="1"/>
            </p:cNvSpPr>
            <p:nvPr/>
          </p:nvSpPr>
          <p:spPr bwMode="auto">
            <a:xfrm>
              <a:off x="647" y="3066"/>
              <a:ext cx="4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LAX</a:t>
              </a:r>
              <a:endParaRPr lang="en-US" altLang="en-US"/>
            </a:p>
          </p:txBody>
        </p:sp>
        <p:sp>
          <p:nvSpPr>
            <p:cNvPr id="256383" name="Freeform 383">
              <a:extLst>
                <a:ext uri="{FF2B5EF4-FFF2-40B4-BE49-F238E27FC236}">
                  <a16:creationId xmlns:a16="http://schemas.microsoft.com/office/drawing/2014/main" id="{500A9FB6-1D17-4C0A-9DE2-0F2063EE623F}"/>
                </a:ext>
              </a:extLst>
            </p:cNvPr>
            <p:cNvSpPr>
              <a:spLocks/>
            </p:cNvSpPr>
            <p:nvPr/>
          </p:nvSpPr>
          <p:spPr bwMode="auto">
            <a:xfrm>
              <a:off x="1999" y="2858"/>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4" name="Freeform 384">
              <a:extLst>
                <a:ext uri="{FF2B5EF4-FFF2-40B4-BE49-F238E27FC236}">
                  <a16:creationId xmlns:a16="http://schemas.microsoft.com/office/drawing/2014/main" id="{A1F48D07-E807-4134-9D8D-3F4742DBFC4C}"/>
                </a:ext>
              </a:extLst>
            </p:cNvPr>
            <p:cNvSpPr>
              <a:spLocks/>
            </p:cNvSpPr>
            <p:nvPr/>
          </p:nvSpPr>
          <p:spPr bwMode="auto">
            <a:xfrm>
              <a:off x="1983" y="2842"/>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5" name="Freeform 385">
              <a:extLst>
                <a:ext uri="{FF2B5EF4-FFF2-40B4-BE49-F238E27FC236}">
                  <a16:creationId xmlns:a16="http://schemas.microsoft.com/office/drawing/2014/main" id="{EA2EC905-7D5F-4E0C-844A-ABE5873CEE0D}"/>
                </a:ext>
              </a:extLst>
            </p:cNvPr>
            <p:cNvSpPr>
              <a:spLocks/>
            </p:cNvSpPr>
            <p:nvPr/>
          </p:nvSpPr>
          <p:spPr bwMode="auto">
            <a:xfrm>
              <a:off x="2447" y="2986"/>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6" name="Rectangle 386">
              <a:extLst>
                <a:ext uri="{FF2B5EF4-FFF2-40B4-BE49-F238E27FC236}">
                  <a16:creationId xmlns:a16="http://schemas.microsoft.com/office/drawing/2014/main" id="{44D65C12-BF08-4BA6-A269-6E25FA8790DD}"/>
                </a:ext>
              </a:extLst>
            </p:cNvPr>
            <p:cNvSpPr>
              <a:spLocks noChangeArrowheads="1"/>
            </p:cNvSpPr>
            <p:nvPr/>
          </p:nvSpPr>
          <p:spPr bwMode="auto">
            <a:xfrm>
              <a:off x="2039" y="2914"/>
              <a:ext cx="42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DFW</a:t>
              </a:r>
              <a:endParaRPr lang="en-US" altLang="en-US"/>
            </a:p>
          </p:txBody>
        </p:sp>
        <p:sp>
          <p:nvSpPr>
            <p:cNvPr id="256387" name="Freeform 387">
              <a:extLst>
                <a:ext uri="{FF2B5EF4-FFF2-40B4-BE49-F238E27FC236}">
                  <a16:creationId xmlns:a16="http://schemas.microsoft.com/office/drawing/2014/main" id="{3B42D40D-CD80-4033-A130-E78F6ECA8857}"/>
                </a:ext>
              </a:extLst>
            </p:cNvPr>
            <p:cNvSpPr>
              <a:spLocks/>
            </p:cNvSpPr>
            <p:nvPr/>
          </p:nvSpPr>
          <p:spPr bwMode="auto">
            <a:xfrm>
              <a:off x="511" y="2193"/>
              <a:ext cx="464" cy="281"/>
            </a:xfrm>
            <a:custGeom>
              <a:avLst/>
              <a:gdLst>
                <a:gd name="T0" fmla="*/ 464 w 464"/>
                <a:gd name="T1" fmla="*/ 137 h 281"/>
                <a:gd name="T2" fmla="*/ 440 w 464"/>
                <a:gd name="T3" fmla="*/ 89 h 281"/>
                <a:gd name="T4" fmla="*/ 392 w 464"/>
                <a:gd name="T5" fmla="*/ 41 h 281"/>
                <a:gd name="T6" fmla="*/ 320 w 464"/>
                <a:gd name="T7" fmla="*/ 8 h 281"/>
                <a:gd name="T8" fmla="*/ 232 w 464"/>
                <a:gd name="T9" fmla="*/ 0 h 281"/>
                <a:gd name="T10" fmla="*/ 144 w 464"/>
                <a:gd name="T11" fmla="*/ 8 h 281"/>
                <a:gd name="T12" fmla="*/ 64 w 464"/>
                <a:gd name="T13" fmla="*/ 41 h 281"/>
                <a:gd name="T14" fmla="*/ 16 w 464"/>
                <a:gd name="T15" fmla="*/ 89 h 281"/>
                <a:gd name="T16" fmla="*/ 0 w 464"/>
                <a:gd name="T17" fmla="*/ 137 h 281"/>
                <a:gd name="T18" fmla="*/ 16 w 464"/>
                <a:gd name="T19" fmla="*/ 193 h 281"/>
                <a:gd name="T20" fmla="*/ 64 w 464"/>
                <a:gd name="T21" fmla="*/ 241 h 281"/>
                <a:gd name="T22" fmla="*/ 144 w 464"/>
                <a:gd name="T23" fmla="*/ 265 h 281"/>
                <a:gd name="T24" fmla="*/ 232 w 464"/>
                <a:gd name="T25" fmla="*/ 281 h 281"/>
                <a:gd name="T26" fmla="*/ 320 w 464"/>
                <a:gd name="T27" fmla="*/ 265 h 281"/>
                <a:gd name="T28" fmla="*/ 392 w 464"/>
                <a:gd name="T29" fmla="*/ 241 h 281"/>
                <a:gd name="T30" fmla="*/ 440 w 464"/>
                <a:gd name="T31" fmla="*/ 193 h 281"/>
                <a:gd name="T32" fmla="*/ 464 w 464"/>
                <a:gd name="T33" fmla="*/ 13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1">
                  <a:moveTo>
                    <a:pt x="464" y="137"/>
                  </a:moveTo>
                  <a:lnTo>
                    <a:pt x="440" y="89"/>
                  </a:lnTo>
                  <a:lnTo>
                    <a:pt x="392" y="41"/>
                  </a:lnTo>
                  <a:lnTo>
                    <a:pt x="320" y="8"/>
                  </a:lnTo>
                  <a:lnTo>
                    <a:pt x="232" y="0"/>
                  </a:lnTo>
                  <a:lnTo>
                    <a:pt x="144" y="8"/>
                  </a:lnTo>
                  <a:lnTo>
                    <a:pt x="64" y="41"/>
                  </a:lnTo>
                  <a:lnTo>
                    <a:pt x="16" y="89"/>
                  </a:lnTo>
                  <a:lnTo>
                    <a:pt x="0" y="137"/>
                  </a:lnTo>
                  <a:lnTo>
                    <a:pt x="16" y="193"/>
                  </a:lnTo>
                  <a:lnTo>
                    <a:pt x="64" y="241"/>
                  </a:lnTo>
                  <a:lnTo>
                    <a:pt x="144" y="265"/>
                  </a:lnTo>
                  <a:lnTo>
                    <a:pt x="232" y="281"/>
                  </a:lnTo>
                  <a:lnTo>
                    <a:pt x="320" y="265"/>
                  </a:lnTo>
                  <a:lnTo>
                    <a:pt x="392" y="241"/>
                  </a:lnTo>
                  <a:lnTo>
                    <a:pt x="440" y="193"/>
                  </a:lnTo>
                  <a:lnTo>
                    <a:pt x="464" y="1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8" name="Freeform 388">
              <a:extLst>
                <a:ext uri="{FF2B5EF4-FFF2-40B4-BE49-F238E27FC236}">
                  <a16:creationId xmlns:a16="http://schemas.microsoft.com/office/drawing/2014/main" id="{2A640D3F-9C0A-4EAA-9BC1-CCF5CFD28DF0}"/>
                </a:ext>
              </a:extLst>
            </p:cNvPr>
            <p:cNvSpPr>
              <a:spLocks/>
            </p:cNvSpPr>
            <p:nvPr/>
          </p:nvSpPr>
          <p:spPr bwMode="auto">
            <a:xfrm>
              <a:off x="495" y="2177"/>
              <a:ext cx="496" cy="313"/>
            </a:xfrm>
            <a:custGeom>
              <a:avLst/>
              <a:gdLst>
                <a:gd name="T0" fmla="*/ 440 w 496"/>
                <a:gd name="T1" fmla="*/ 113 h 313"/>
                <a:gd name="T2" fmla="*/ 448 w 496"/>
                <a:gd name="T3" fmla="*/ 121 h 313"/>
                <a:gd name="T4" fmla="*/ 400 w 496"/>
                <a:gd name="T5" fmla="*/ 73 h 313"/>
                <a:gd name="T6" fmla="*/ 328 w 496"/>
                <a:gd name="T7" fmla="*/ 40 h 313"/>
                <a:gd name="T8" fmla="*/ 336 w 496"/>
                <a:gd name="T9" fmla="*/ 40 h 313"/>
                <a:gd name="T10" fmla="*/ 248 w 496"/>
                <a:gd name="T11" fmla="*/ 32 h 313"/>
                <a:gd name="T12" fmla="*/ 160 w 496"/>
                <a:gd name="T13" fmla="*/ 40 h 313"/>
                <a:gd name="T14" fmla="*/ 168 w 496"/>
                <a:gd name="T15" fmla="*/ 40 h 313"/>
                <a:gd name="T16" fmla="*/ 96 w 496"/>
                <a:gd name="T17" fmla="*/ 73 h 313"/>
                <a:gd name="T18" fmla="*/ 48 w 496"/>
                <a:gd name="T19" fmla="*/ 121 h 313"/>
                <a:gd name="T20" fmla="*/ 48 w 496"/>
                <a:gd name="T21" fmla="*/ 113 h 313"/>
                <a:gd name="T22" fmla="*/ 32 w 496"/>
                <a:gd name="T23" fmla="*/ 153 h 313"/>
                <a:gd name="T24" fmla="*/ 48 w 496"/>
                <a:gd name="T25" fmla="*/ 209 h 313"/>
                <a:gd name="T26" fmla="*/ 48 w 496"/>
                <a:gd name="T27" fmla="*/ 201 h 313"/>
                <a:gd name="T28" fmla="*/ 88 w 496"/>
                <a:gd name="T29" fmla="*/ 241 h 313"/>
                <a:gd name="T30" fmla="*/ 168 w 496"/>
                <a:gd name="T31" fmla="*/ 265 h 313"/>
                <a:gd name="T32" fmla="*/ 168 w 496"/>
                <a:gd name="T33" fmla="*/ 265 h 313"/>
                <a:gd name="T34" fmla="*/ 248 w 496"/>
                <a:gd name="T35" fmla="*/ 281 h 313"/>
                <a:gd name="T36" fmla="*/ 336 w 496"/>
                <a:gd name="T37" fmla="*/ 265 h 313"/>
                <a:gd name="T38" fmla="*/ 336 w 496"/>
                <a:gd name="T39" fmla="*/ 265 h 313"/>
                <a:gd name="T40" fmla="*/ 400 w 496"/>
                <a:gd name="T41" fmla="*/ 249 h 313"/>
                <a:gd name="T42" fmla="*/ 448 w 496"/>
                <a:gd name="T43" fmla="*/ 201 h 313"/>
                <a:gd name="T44" fmla="*/ 440 w 496"/>
                <a:gd name="T45" fmla="*/ 201 h 313"/>
                <a:gd name="T46" fmla="*/ 464 w 496"/>
                <a:gd name="T47" fmla="*/ 145 h 313"/>
                <a:gd name="T48" fmla="*/ 496 w 496"/>
                <a:gd name="T49" fmla="*/ 161 h 313"/>
                <a:gd name="T50" fmla="*/ 472 w 496"/>
                <a:gd name="T51" fmla="*/ 217 h 313"/>
                <a:gd name="T52" fmla="*/ 424 w 496"/>
                <a:gd name="T53" fmla="*/ 273 h 313"/>
                <a:gd name="T54" fmla="*/ 416 w 496"/>
                <a:gd name="T55" fmla="*/ 273 h 313"/>
                <a:gd name="T56" fmla="*/ 344 w 496"/>
                <a:gd name="T57" fmla="*/ 297 h 313"/>
                <a:gd name="T58" fmla="*/ 256 w 496"/>
                <a:gd name="T59" fmla="*/ 313 h 313"/>
                <a:gd name="T60" fmla="*/ 248 w 496"/>
                <a:gd name="T61" fmla="*/ 313 h 313"/>
                <a:gd name="T62" fmla="*/ 160 w 496"/>
                <a:gd name="T63" fmla="*/ 297 h 313"/>
                <a:gd name="T64" fmla="*/ 80 w 496"/>
                <a:gd name="T65" fmla="*/ 273 h 313"/>
                <a:gd name="T66" fmla="*/ 72 w 496"/>
                <a:gd name="T67" fmla="*/ 273 h 313"/>
                <a:gd name="T68" fmla="*/ 24 w 496"/>
                <a:gd name="T69" fmla="*/ 225 h 313"/>
                <a:gd name="T70" fmla="*/ 0 w 496"/>
                <a:gd name="T71" fmla="*/ 161 h 313"/>
                <a:gd name="T72" fmla="*/ 0 w 496"/>
                <a:gd name="T73" fmla="*/ 153 h 313"/>
                <a:gd name="T74" fmla="*/ 16 w 496"/>
                <a:gd name="T75" fmla="*/ 105 h 313"/>
                <a:gd name="T76" fmla="*/ 72 w 496"/>
                <a:gd name="T77" fmla="*/ 49 h 313"/>
                <a:gd name="T78" fmla="*/ 80 w 496"/>
                <a:gd name="T79" fmla="*/ 40 h 313"/>
                <a:gd name="T80" fmla="*/ 160 w 496"/>
                <a:gd name="T81" fmla="*/ 8 h 313"/>
                <a:gd name="T82" fmla="*/ 248 w 496"/>
                <a:gd name="T83" fmla="*/ 0 h 313"/>
                <a:gd name="T84" fmla="*/ 248 w 496"/>
                <a:gd name="T85" fmla="*/ 0 h 313"/>
                <a:gd name="T86" fmla="*/ 336 w 496"/>
                <a:gd name="T87" fmla="*/ 8 h 313"/>
                <a:gd name="T88" fmla="*/ 416 w 496"/>
                <a:gd name="T89" fmla="*/ 40 h 313"/>
                <a:gd name="T90" fmla="*/ 424 w 496"/>
                <a:gd name="T91" fmla="*/ 49 h 313"/>
                <a:gd name="T92" fmla="*/ 472 w 496"/>
                <a:gd name="T93" fmla="*/ 97 h 313"/>
                <a:gd name="T94" fmla="*/ 496 w 496"/>
                <a:gd name="T95" fmla="*/ 14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3">
                  <a:moveTo>
                    <a:pt x="464" y="161"/>
                  </a:moveTo>
                  <a:lnTo>
                    <a:pt x="440" y="113"/>
                  </a:lnTo>
                  <a:lnTo>
                    <a:pt x="448" y="121"/>
                  </a:lnTo>
                  <a:lnTo>
                    <a:pt x="448" y="121"/>
                  </a:lnTo>
                  <a:lnTo>
                    <a:pt x="400" y="73"/>
                  </a:lnTo>
                  <a:lnTo>
                    <a:pt x="400" y="73"/>
                  </a:lnTo>
                  <a:lnTo>
                    <a:pt x="400" y="73"/>
                  </a:lnTo>
                  <a:lnTo>
                    <a:pt x="328" y="40"/>
                  </a:lnTo>
                  <a:lnTo>
                    <a:pt x="336" y="40"/>
                  </a:lnTo>
                  <a:lnTo>
                    <a:pt x="336" y="40"/>
                  </a:lnTo>
                  <a:lnTo>
                    <a:pt x="248" y="32"/>
                  </a:lnTo>
                  <a:lnTo>
                    <a:pt x="248" y="32"/>
                  </a:lnTo>
                  <a:lnTo>
                    <a:pt x="248" y="32"/>
                  </a:lnTo>
                  <a:lnTo>
                    <a:pt x="160" y="40"/>
                  </a:lnTo>
                  <a:lnTo>
                    <a:pt x="168" y="40"/>
                  </a:lnTo>
                  <a:lnTo>
                    <a:pt x="168" y="40"/>
                  </a:lnTo>
                  <a:lnTo>
                    <a:pt x="88" y="73"/>
                  </a:lnTo>
                  <a:lnTo>
                    <a:pt x="96" y="73"/>
                  </a:lnTo>
                  <a:lnTo>
                    <a:pt x="96" y="73"/>
                  </a:lnTo>
                  <a:lnTo>
                    <a:pt x="48" y="121"/>
                  </a:lnTo>
                  <a:lnTo>
                    <a:pt x="48" y="113"/>
                  </a:lnTo>
                  <a:lnTo>
                    <a:pt x="48" y="113"/>
                  </a:lnTo>
                  <a:lnTo>
                    <a:pt x="32" y="161"/>
                  </a:lnTo>
                  <a:lnTo>
                    <a:pt x="32" y="153"/>
                  </a:lnTo>
                  <a:lnTo>
                    <a:pt x="32" y="153"/>
                  </a:lnTo>
                  <a:lnTo>
                    <a:pt x="48" y="209"/>
                  </a:lnTo>
                  <a:lnTo>
                    <a:pt x="48" y="201"/>
                  </a:lnTo>
                  <a:lnTo>
                    <a:pt x="48" y="201"/>
                  </a:lnTo>
                  <a:lnTo>
                    <a:pt x="96" y="249"/>
                  </a:lnTo>
                  <a:lnTo>
                    <a:pt x="88" y="241"/>
                  </a:lnTo>
                  <a:lnTo>
                    <a:pt x="88" y="241"/>
                  </a:lnTo>
                  <a:lnTo>
                    <a:pt x="168" y="265"/>
                  </a:lnTo>
                  <a:lnTo>
                    <a:pt x="168" y="265"/>
                  </a:lnTo>
                  <a:lnTo>
                    <a:pt x="168" y="265"/>
                  </a:lnTo>
                  <a:lnTo>
                    <a:pt x="256" y="281"/>
                  </a:lnTo>
                  <a:lnTo>
                    <a:pt x="248" y="281"/>
                  </a:lnTo>
                  <a:lnTo>
                    <a:pt x="248" y="281"/>
                  </a:lnTo>
                  <a:lnTo>
                    <a:pt x="336" y="265"/>
                  </a:lnTo>
                  <a:lnTo>
                    <a:pt x="336" y="265"/>
                  </a:lnTo>
                  <a:lnTo>
                    <a:pt x="336" y="265"/>
                  </a:lnTo>
                  <a:lnTo>
                    <a:pt x="408" y="241"/>
                  </a:lnTo>
                  <a:lnTo>
                    <a:pt x="400" y="249"/>
                  </a:lnTo>
                  <a:lnTo>
                    <a:pt x="400" y="249"/>
                  </a:lnTo>
                  <a:lnTo>
                    <a:pt x="448" y="201"/>
                  </a:lnTo>
                  <a:lnTo>
                    <a:pt x="440" y="201"/>
                  </a:lnTo>
                  <a:lnTo>
                    <a:pt x="440" y="201"/>
                  </a:lnTo>
                  <a:lnTo>
                    <a:pt x="464" y="145"/>
                  </a:lnTo>
                  <a:lnTo>
                    <a:pt x="464" y="145"/>
                  </a:lnTo>
                  <a:lnTo>
                    <a:pt x="496" y="161"/>
                  </a:lnTo>
                  <a:lnTo>
                    <a:pt x="496" y="161"/>
                  </a:lnTo>
                  <a:lnTo>
                    <a:pt x="472" y="217"/>
                  </a:lnTo>
                  <a:lnTo>
                    <a:pt x="472" y="217"/>
                  </a:lnTo>
                  <a:lnTo>
                    <a:pt x="472" y="225"/>
                  </a:lnTo>
                  <a:lnTo>
                    <a:pt x="424" y="273"/>
                  </a:lnTo>
                  <a:lnTo>
                    <a:pt x="424" y="273"/>
                  </a:lnTo>
                  <a:lnTo>
                    <a:pt x="416" y="273"/>
                  </a:lnTo>
                  <a:lnTo>
                    <a:pt x="344" y="297"/>
                  </a:lnTo>
                  <a:lnTo>
                    <a:pt x="344" y="297"/>
                  </a:lnTo>
                  <a:lnTo>
                    <a:pt x="344" y="297"/>
                  </a:lnTo>
                  <a:lnTo>
                    <a:pt x="256" y="313"/>
                  </a:lnTo>
                  <a:lnTo>
                    <a:pt x="256" y="313"/>
                  </a:lnTo>
                  <a:lnTo>
                    <a:pt x="248" y="313"/>
                  </a:lnTo>
                  <a:lnTo>
                    <a:pt x="160" y="297"/>
                  </a:lnTo>
                  <a:lnTo>
                    <a:pt x="160" y="297"/>
                  </a:lnTo>
                  <a:lnTo>
                    <a:pt x="160" y="297"/>
                  </a:lnTo>
                  <a:lnTo>
                    <a:pt x="80" y="273"/>
                  </a:lnTo>
                  <a:lnTo>
                    <a:pt x="80" y="273"/>
                  </a:lnTo>
                  <a:lnTo>
                    <a:pt x="72" y="273"/>
                  </a:lnTo>
                  <a:lnTo>
                    <a:pt x="24" y="225"/>
                  </a:lnTo>
                  <a:lnTo>
                    <a:pt x="24" y="225"/>
                  </a:lnTo>
                  <a:lnTo>
                    <a:pt x="16" y="217"/>
                  </a:lnTo>
                  <a:lnTo>
                    <a:pt x="0" y="161"/>
                  </a:lnTo>
                  <a:lnTo>
                    <a:pt x="0" y="161"/>
                  </a:lnTo>
                  <a:lnTo>
                    <a:pt x="0" y="153"/>
                  </a:lnTo>
                  <a:lnTo>
                    <a:pt x="16" y="105"/>
                  </a:lnTo>
                  <a:lnTo>
                    <a:pt x="16" y="105"/>
                  </a:lnTo>
                  <a:lnTo>
                    <a:pt x="24" y="97"/>
                  </a:lnTo>
                  <a:lnTo>
                    <a:pt x="72" y="49"/>
                  </a:lnTo>
                  <a:lnTo>
                    <a:pt x="72" y="49"/>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9"/>
                  </a:lnTo>
                  <a:lnTo>
                    <a:pt x="472" y="97"/>
                  </a:lnTo>
                  <a:lnTo>
                    <a:pt x="472" y="97"/>
                  </a:lnTo>
                  <a:lnTo>
                    <a:pt x="472" y="97"/>
                  </a:lnTo>
                  <a:lnTo>
                    <a:pt x="496" y="145"/>
                  </a:lnTo>
                  <a:lnTo>
                    <a:pt x="464" y="161"/>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89" name="Freeform 389">
              <a:extLst>
                <a:ext uri="{FF2B5EF4-FFF2-40B4-BE49-F238E27FC236}">
                  <a16:creationId xmlns:a16="http://schemas.microsoft.com/office/drawing/2014/main" id="{324E129B-63E2-4595-AEA1-F79CFCC472DE}"/>
                </a:ext>
              </a:extLst>
            </p:cNvPr>
            <p:cNvSpPr>
              <a:spLocks/>
            </p:cNvSpPr>
            <p:nvPr/>
          </p:nvSpPr>
          <p:spPr bwMode="auto">
            <a:xfrm>
              <a:off x="959" y="2322"/>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0" name="Rectangle 390">
              <a:extLst>
                <a:ext uri="{FF2B5EF4-FFF2-40B4-BE49-F238E27FC236}">
                  <a16:creationId xmlns:a16="http://schemas.microsoft.com/office/drawing/2014/main" id="{39F440C5-14F9-43EE-BEF5-87A219767E7E}"/>
                </a:ext>
              </a:extLst>
            </p:cNvPr>
            <p:cNvSpPr>
              <a:spLocks noChangeArrowheads="1"/>
            </p:cNvSpPr>
            <p:nvPr/>
          </p:nvSpPr>
          <p:spPr bwMode="auto">
            <a:xfrm>
              <a:off x="583" y="2250"/>
              <a:ext cx="36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SFO</a:t>
              </a:r>
              <a:endParaRPr lang="en-US" altLang="en-US"/>
            </a:p>
          </p:txBody>
        </p:sp>
        <p:sp>
          <p:nvSpPr>
            <p:cNvPr id="256391" name="Freeform 391">
              <a:extLst>
                <a:ext uri="{FF2B5EF4-FFF2-40B4-BE49-F238E27FC236}">
                  <a16:creationId xmlns:a16="http://schemas.microsoft.com/office/drawing/2014/main" id="{E15301BD-FE12-4391-AA85-3A92E8439FCF}"/>
                </a:ext>
              </a:extLst>
            </p:cNvPr>
            <p:cNvSpPr>
              <a:spLocks/>
            </p:cNvSpPr>
            <p:nvPr/>
          </p:nvSpPr>
          <p:spPr bwMode="auto">
            <a:xfrm>
              <a:off x="3736" y="2266"/>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2" name="Freeform 392">
              <a:extLst>
                <a:ext uri="{FF2B5EF4-FFF2-40B4-BE49-F238E27FC236}">
                  <a16:creationId xmlns:a16="http://schemas.microsoft.com/office/drawing/2014/main" id="{BE8F8226-DE02-46D4-B89A-1430C5762E0C}"/>
                </a:ext>
              </a:extLst>
            </p:cNvPr>
            <p:cNvSpPr>
              <a:spLocks/>
            </p:cNvSpPr>
            <p:nvPr/>
          </p:nvSpPr>
          <p:spPr bwMode="auto">
            <a:xfrm>
              <a:off x="3720" y="2250"/>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3" name="Freeform 393">
              <a:extLst>
                <a:ext uri="{FF2B5EF4-FFF2-40B4-BE49-F238E27FC236}">
                  <a16:creationId xmlns:a16="http://schemas.microsoft.com/office/drawing/2014/main" id="{F93FB489-B4E7-4557-A099-B70C198760BA}"/>
                </a:ext>
              </a:extLst>
            </p:cNvPr>
            <p:cNvSpPr>
              <a:spLocks/>
            </p:cNvSpPr>
            <p:nvPr/>
          </p:nvSpPr>
          <p:spPr bwMode="auto">
            <a:xfrm>
              <a:off x="4184" y="2394"/>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4" name="Rectangle 394">
              <a:extLst>
                <a:ext uri="{FF2B5EF4-FFF2-40B4-BE49-F238E27FC236}">
                  <a16:creationId xmlns:a16="http://schemas.microsoft.com/office/drawing/2014/main" id="{403CDB46-E350-4AED-81E7-0D6A8AC1EDCF}"/>
                </a:ext>
              </a:extLst>
            </p:cNvPr>
            <p:cNvSpPr>
              <a:spLocks noChangeArrowheads="1"/>
            </p:cNvSpPr>
            <p:nvPr/>
          </p:nvSpPr>
          <p:spPr bwMode="auto">
            <a:xfrm>
              <a:off x="3800" y="2322"/>
              <a:ext cx="37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BWI</a:t>
              </a:r>
              <a:endParaRPr lang="en-US" altLang="en-US"/>
            </a:p>
          </p:txBody>
        </p:sp>
        <p:sp>
          <p:nvSpPr>
            <p:cNvPr id="256395" name="Freeform 395">
              <a:extLst>
                <a:ext uri="{FF2B5EF4-FFF2-40B4-BE49-F238E27FC236}">
                  <a16:creationId xmlns:a16="http://schemas.microsoft.com/office/drawing/2014/main" id="{B665B9EC-6876-42A9-9BBA-B4FB1DA35991}"/>
                </a:ext>
              </a:extLst>
            </p:cNvPr>
            <p:cNvSpPr>
              <a:spLocks/>
            </p:cNvSpPr>
            <p:nvPr/>
          </p:nvSpPr>
          <p:spPr bwMode="auto">
            <a:xfrm>
              <a:off x="4216" y="1201"/>
              <a:ext cx="464" cy="280"/>
            </a:xfrm>
            <a:custGeom>
              <a:avLst/>
              <a:gdLst>
                <a:gd name="T0" fmla="*/ 464 w 464"/>
                <a:gd name="T1" fmla="*/ 136 h 280"/>
                <a:gd name="T2" fmla="*/ 440 w 464"/>
                <a:gd name="T3" fmla="*/ 88 h 280"/>
                <a:gd name="T4" fmla="*/ 392 w 464"/>
                <a:gd name="T5" fmla="*/ 40 h 280"/>
                <a:gd name="T6" fmla="*/ 320 w 464"/>
                <a:gd name="T7" fmla="*/ 8 h 280"/>
                <a:gd name="T8" fmla="*/ 232 w 464"/>
                <a:gd name="T9" fmla="*/ 0 h 280"/>
                <a:gd name="T10" fmla="*/ 144 w 464"/>
                <a:gd name="T11" fmla="*/ 8 h 280"/>
                <a:gd name="T12" fmla="*/ 64 w 464"/>
                <a:gd name="T13" fmla="*/ 40 h 280"/>
                <a:gd name="T14" fmla="*/ 16 w 464"/>
                <a:gd name="T15" fmla="*/ 88 h 280"/>
                <a:gd name="T16" fmla="*/ 0 w 464"/>
                <a:gd name="T17" fmla="*/ 136 h 280"/>
                <a:gd name="T18" fmla="*/ 16 w 464"/>
                <a:gd name="T19" fmla="*/ 192 h 280"/>
                <a:gd name="T20" fmla="*/ 64 w 464"/>
                <a:gd name="T21" fmla="*/ 240 h 280"/>
                <a:gd name="T22" fmla="*/ 144 w 464"/>
                <a:gd name="T23" fmla="*/ 264 h 280"/>
                <a:gd name="T24" fmla="*/ 232 w 464"/>
                <a:gd name="T25" fmla="*/ 280 h 280"/>
                <a:gd name="T26" fmla="*/ 320 w 464"/>
                <a:gd name="T27" fmla="*/ 264 h 280"/>
                <a:gd name="T28" fmla="*/ 392 w 464"/>
                <a:gd name="T29" fmla="*/ 240 h 280"/>
                <a:gd name="T30" fmla="*/ 440 w 464"/>
                <a:gd name="T31" fmla="*/ 192 h 280"/>
                <a:gd name="T32" fmla="*/ 464 w 464"/>
                <a:gd name="T33" fmla="*/ 13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4" h="280">
                  <a:moveTo>
                    <a:pt x="464" y="136"/>
                  </a:moveTo>
                  <a:lnTo>
                    <a:pt x="440" y="88"/>
                  </a:lnTo>
                  <a:lnTo>
                    <a:pt x="392" y="40"/>
                  </a:lnTo>
                  <a:lnTo>
                    <a:pt x="320" y="8"/>
                  </a:lnTo>
                  <a:lnTo>
                    <a:pt x="232" y="0"/>
                  </a:lnTo>
                  <a:lnTo>
                    <a:pt x="144" y="8"/>
                  </a:lnTo>
                  <a:lnTo>
                    <a:pt x="64" y="40"/>
                  </a:lnTo>
                  <a:lnTo>
                    <a:pt x="16" y="88"/>
                  </a:lnTo>
                  <a:lnTo>
                    <a:pt x="0" y="136"/>
                  </a:lnTo>
                  <a:lnTo>
                    <a:pt x="16" y="192"/>
                  </a:lnTo>
                  <a:lnTo>
                    <a:pt x="64" y="240"/>
                  </a:lnTo>
                  <a:lnTo>
                    <a:pt x="144" y="264"/>
                  </a:lnTo>
                  <a:lnTo>
                    <a:pt x="232" y="280"/>
                  </a:lnTo>
                  <a:lnTo>
                    <a:pt x="320" y="264"/>
                  </a:lnTo>
                  <a:lnTo>
                    <a:pt x="392" y="240"/>
                  </a:lnTo>
                  <a:lnTo>
                    <a:pt x="440" y="192"/>
                  </a:lnTo>
                  <a:lnTo>
                    <a:pt x="464" y="1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6" name="Freeform 396">
              <a:extLst>
                <a:ext uri="{FF2B5EF4-FFF2-40B4-BE49-F238E27FC236}">
                  <a16:creationId xmlns:a16="http://schemas.microsoft.com/office/drawing/2014/main" id="{57CB1926-3193-4880-AD54-D05FC971E227}"/>
                </a:ext>
              </a:extLst>
            </p:cNvPr>
            <p:cNvSpPr>
              <a:spLocks/>
            </p:cNvSpPr>
            <p:nvPr/>
          </p:nvSpPr>
          <p:spPr bwMode="auto">
            <a:xfrm>
              <a:off x="4200" y="1185"/>
              <a:ext cx="496" cy="312"/>
            </a:xfrm>
            <a:custGeom>
              <a:avLst/>
              <a:gdLst>
                <a:gd name="T0" fmla="*/ 440 w 496"/>
                <a:gd name="T1" fmla="*/ 112 h 312"/>
                <a:gd name="T2" fmla="*/ 448 w 496"/>
                <a:gd name="T3" fmla="*/ 120 h 312"/>
                <a:gd name="T4" fmla="*/ 400 w 496"/>
                <a:gd name="T5" fmla="*/ 72 h 312"/>
                <a:gd name="T6" fmla="*/ 328 w 496"/>
                <a:gd name="T7" fmla="*/ 40 h 312"/>
                <a:gd name="T8" fmla="*/ 336 w 496"/>
                <a:gd name="T9" fmla="*/ 40 h 312"/>
                <a:gd name="T10" fmla="*/ 248 w 496"/>
                <a:gd name="T11" fmla="*/ 32 h 312"/>
                <a:gd name="T12" fmla="*/ 160 w 496"/>
                <a:gd name="T13" fmla="*/ 40 h 312"/>
                <a:gd name="T14" fmla="*/ 168 w 496"/>
                <a:gd name="T15" fmla="*/ 40 h 312"/>
                <a:gd name="T16" fmla="*/ 96 w 496"/>
                <a:gd name="T17" fmla="*/ 72 h 312"/>
                <a:gd name="T18" fmla="*/ 48 w 496"/>
                <a:gd name="T19" fmla="*/ 120 h 312"/>
                <a:gd name="T20" fmla="*/ 48 w 496"/>
                <a:gd name="T21" fmla="*/ 112 h 312"/>
                <a:gd name="T22" fmla="*/ 32 w 496"/>
                <a:gd name="T23" fmla="*/ 152 h 312"/>
                <a:gd name="T24" fmla="*/ 48 w 496"/>
                <a:gd name="T25" fmla="*/ 208 h 312"/>
                <a:gd name="T26" fmla="*/ 48 w 496"/>
                <a:gd name="T27" fmla="*/ 200 h 312"/>
                <a:gd name="T28" fmla="*/ 88 w 496"/>
                <a:gd name="T29" fmla="*/ 240 h 312"/>
                <a:gd name="T30" fmla="*/ 168 w 496"/>
                <a:gd name="T31" fmla="*/ 264 h 312"/>
                <a:gd name="T32" fmla="*/ 168 w 496"/>
                <a:gd name="T33" fmla="*/ 264 h 312"/>
                <a:gd name="T34" fmla="*/ 248 w 496"/>
                <a:gd name="T35" fmla="*/ 280 h 312"/>
                <a:gd name="T36" fmla="*/ 336 w 496"/>
                <a:gd name="T37" fmla="*/ 264 h 312"/>
                <a:gd name="T38" fmla="*/ 336 w 496"/>
                <a:gd name="T39" fmla="*/ 264 h 312"/>
                <a:gd name="T40" fmla="*/ 400 w 496"/>
                <a:gd name="T41" fmla="*/ 248 h 312"/>
                <a:gd name="T42" fmla="*/ 448 w 496"/>
                <a:gd name="T43" fmla="*/ 200 h 312"/>
                <a:gd name="T44" fmla="*/ 440 w 496"/>
                <a:gd name="T45" fmla="*/ 200 h 312"/>
                <a:gd name="T46" fmla="*/ 464 w 496"/>
                <a:gd name="T47" fmla="*/ 144 h 312"/>
                <a:gd name="T48" fmla="*/ 496 w 496"/>
                <a:gd name="T49" fmla="*/ 160 h 312"/>
                <a:gd name="T50" fmla="*/ 472 w 496"/>
                <a:gd name="T51" fmla="*/ 216 h 312"/>
                <a:gd name="T52" fmla="*/ 424 w 496"/>
                <a:gd name="T53" fmla="*/ 272 h 312"/>
                <a:gd name="T54" fmla="*/ 416 w 496"/>
                <a:gd name="T55" fmla="*/ 272 h 312"/>
                <a:gd name="T56" fmla="*/ 344 w 496"/>
                <a:gd name="T57" fmla="*/ 296 h 312"/>
                <a:gd name="T58" fmla="*/ 256 w 496"/>
                <a:gd name="T59" fmla="*/ 312 h 312"/>
                <a:gd name="T60" fmla="*/ 248 w 496"/>
                <a:gd name="T61" fmla="*/ 312 h 312"/>
                <a:gd name="T62" fmla="*/ 160 w 496"/>
                <a:gd name="T63" fmla="*/ 296 h 312"/>
                <a:gd name="T64" fmla="*/ 80 w 496"/>
                <a:gd name="T65" fmla="*/ 272 h 312"/>
                <a:gd name="T66" fmla="*/ 72 w 496"/>
                <a:gd name="T67" fmla="*/ 272 h 312"/>
                <a:gd name="T68" fmla="*/ 24 w 496"/>
                <a:gd name="T69" fmla="*/ 224 h 312"/>
                <a:gd name="T70" fmla="*/ 0 w 496"/>
                <a:gd name="T71" fmla="*/ 160 h 312"/>
                <a:gd name="T72" fmla="*/ 0 w 496"/>
                <a:gd name="T73" fmla="*/ 152 h 312"/>
                <a:gd name="T74" fmla="*/ 16 w 496"/>
                <a:gd name="T75" fmla="*/ 104 h 312"/>
                <a:gd name="T76" fmla="*/ 72 w 496"/>
                <a:gd name="T77" fmla="*/ 48 h 312"/>
                <a:gd name="T78" fmla="*/ 80 w 496"/>
                <a:gd name="T79" fmla="*/ 40 h 312"/>
                <a:gd name="T80" fmla="*/ 160 w 496"/>
                <a:gd name="T81" fmla="*/ 8 h 312"/>
                <a:gd name="T82" fmla="*/ 248 w 496"/>
                <a:gd name="T83" fmla="*/ 0 h 312"/>
                <a:gd name="T84" fmla="*/ 248 w 496"/>
                <a:gd name="T85" fmla="*/ 0 h 312"/>
                <a:gd name="T86" fmla="*/ 336 w 496"/>
                <a:gd name="T87" fmla="*/ 8 h 312"/>
                <a:gd name="T88" fmla="*/ 416 w 496"/>
                <a:gd name="T89" fmla="*/ 40 h 312"/>
                <a:gd name="T90" fmla="*/ 424 w 496"/>
                <a:gd name="T91" fmla="*/ 48 h 312"/>
                <a:gd name="T92" fmla="*/ 472 w 496"/>
                <a:gd name="T93" fmla="*/ 96 h 312"/>
                <a:gd name="T94" fmla="*/ 496 w 496"/>
                <a:gd name="T95" fmla="*/ 14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6" h="312">
                  <a:moveTo>
                    <a:pt x="464" y="160"/>
                  </a:moveTo>
                  <a:lnTo>
                    <a:pt x="440" y="112"/>
                  </a:lnTo>
                  <a:lnTo>
                    <a:pt x="448" y="120"/>
                  </a:lnTo>
                  <a:lnTo>
                    <a:pt x="448" y="120"/>
                  </a:lnTo>
                  <a:lnTo>
                    <a:pt x="400" y="72"/>
                  </a:lnTo>
                  <a:lnTo>
                    <a:pt x="400" y="72"/>
                  </a:lnTo>
                  <a:lnTo>
                    <a:pt x="400" y="72"/>
                  </a:lnTo>
                  <a:lnTo>
                    <a:pt x="328" y="40"/>
                  </a:lnTo>
                  <a:lnTo>
                    <a:pt x="336" y="40"/>
                  </a:lnTo>
                  <a:lnTo>
                    <a:pt x="336" y="40"/>
                  </a:lnTo>
                  <a:lnTo>
                    <a:pt x="248" y="32"/>
                  </a:lnTo>
                  <a:lnTo>
                    <a:pt x="248" y="32"/>
                  </a:lnTo>
                  <a:lnTo>
                    <a:pt x="248" y="32"/>
                  </a:lnTo>
                  <a:lnTo>
                    <a:pt x="160" y="40"/>
                  </a:lnTo>
                  <a:lnTo>
                    <a:pt x="168" y="40"/>
                  </a:lnTo>
                  <a:lnTo>
                    <a:pt x="168" y="40"/>
                  </a:lnTo>
                  <a:lnTo>
                    <a:pt x="88" y="72"/>
                  </a:lnTo>
                  <a:lnTo>
                    <a:pt x="96" y="72"/>
                  </a:lnTo>
                  <a:lnTo>
                    <a:pt x="96" y="72"/>
                  </a:lnTo>
                  <a:lnTo>
                    <a:pt x="48" y="120"/>
                  </a:lnTo>
                  <a:lnTo>
                    <a:pt x="48" y="112"/>
                  </a:lnTo>
                  <a:lnTo>
                    <a:pt x="48" y="112"/>
                  </a:lnTo>
                  <a:lnTo>
                    <a:pt x="32" y="160"/>
                  </a:lnTo>
                  <a:lnTo>
                    <a:pt x="32" y="152"/>
                  </a:lnTo>
                  <a:lnTo>
                    <a:pt x="32" y="152"/>
                  </a:lnTo>
                  <a:lnTo>
                    <a:pt x="48" y="208"/>
                  </a:lnTo>
                  <a:lnTo>
                    <a:pt x="48" y="200"/>
                  </a:lnTo>
                  <a:lnTo>
                    <a:pt x="48" y="200"/>
                  </a:lnTo>
                  <a:lnTo>
                    <a:pt x="96" y="248"/>
                  </a:lnTo>
                  <a:lnTo>
                    <a:pt x="88" y="240"/>
                  </a:lnTo>
                  <a:lnTo>
                    <a:pt x="88" y="240"/>
                  </a:lnTo>
                  <a:lnTo>
                    <a:pt x="168" y="264"/>
                  </a:lnTo>
                  <a:lnTo>
                    <a:pt x="168" y="264"/>
                  </a:lnTo>
                  <a:lnTo>
                    <a:pt x="168" y="264"/>
                  </a:lnTo>
                  <a:lnTo>
                    <a:pt x="256" y="280"/>
                  </a:lnTo>
                  <a:lnTo>
                    <a:pt x="248" y="280"/>
                  </a:lnTo>
                  <a:lnTo>
                    <a:pt x="248" y="280"/>
                  </a:lnTo>
                  <a:lnTo>
                    <a:pt x="336" y="264"/>
                  </a:lnTo>
                  <a:lnTo>
                    <a:pt x="336" y="264"/>
                  </a:lnTo>
                  <a:lnTo>
                    <a:pt x="336" y="264"/>
                  </a:lnTo>
                  <a:lnTo>
                    <a:pt x="408" y="240"/>
                  </a:lnTo>
                  <a:lnTo>
                    <a:pt x="400" y="248"/>
                  </a:lnTo>
                  <a:lnTo>
                    <a:pt x="400" y="248"/>
                  </a:lnTo>
                  <a:lnTo>
                    <a:pt x="448" y="200"/>
                  </a:lnTo>
                  <a:lnTo>
                    <a:pt x="440" y="200"/>
                  </a:lnTo>
                  <a:lnTo>
                    <a:pt x="440" y="200"/>
                  </a:lnTo>
                  <a:lnTo>
                    <a:pt x="464" y="144"/>
                  </a:lnTo>
                  <a:lnTo>
                    <a:pt x="464" y="144"/>
                  </a:lnTo>
                  <a:lnTo>
                    <a:pt x="496" y="160"/>
                  </a:lnTo>
                  <a:lnTo>
                    <a:pt x="496" y="160"/>
                  </a:lnTo>
                  <a:lnTo>
                    <a:pt x="472" y="216"/>
                  </a:lnTo>
                  <a:lnTo>
                    <a:pt x="472" y="216"/>
                  </a:lnTo>
                  <a:lnTo>
                    <a:pt x="472" y="224"/>
                  </a:lnTo>
                  <a:lnTo>
                    <a:pt x="424" y="272"/>
                  </a:lnTo>
                  <a:lnTo>
                    <a:pt x="424" y="272"/>
                  </a:lnTo>
                  <a:lnTo>
                    <a:pt x="416" y="272"/>
                  </a:lnTo>
                  <a:lnTo>
                    <a:pt x="344" y="296"/>
                  </a:lnTo>
                  <a:lnTo>
                    <a:pt x="344" y="296"/>
                  </a:lnTo>
                  <a:lnTo>
                    <a:pt x="344" y="296"/>
                  </a:lnTo>
                  <a:lnTo>
                    <a:pt x="256" y="312"/>
                  </a:lnTo>
                  <a:lnTo>
                    <a:pt x="256" y="312"/>
                  </a:lnTo>
                  <a:lnTo>
                    <a:pt x="248" y="312"/>
                  </a:lnTo>
                  <a:lnTo>
                    <a:pt x="160" y="296"/>
                  </a:lnTo>
                  <a:lnTo>
                    <a:pt x="160" y="296"/>
                  </a:lnTo>
                  <a:lnTo>
                    <a:pt x="160" y="296"/>
                  </a:lnTo>
                  <a:lnTo>
                    <a:pt x="80" y="272"/>
                  </a:lnTo>
                  <a:lnTo>
                    <a:pt x="80" y="272"/>
                  </a:lnTo>
                  <a:lnTo>
                    <a:pt x="72" y="272"/>
                  </a:lnTo>
                  <a:lnTo>
                    <a:pt x="24" y="224"/>
                  </a:lnTo>
                  <a:lnTo>
                    <a:pt x="24" y="224"/>
                  </a:lnTo>
                  <a:lnTo>
                    <a:pt x="16" y="216"/>
                  </a:lnTo>
                  <a:lnTo>
                    <a:pt x="0" y="160"/>
                  </a:lnTo>
                  <a:lnTo>
                    <a:pt x="0" y="160"/>
                  </a:lnTo>
                  <a:lnTo>
                    <a:pt x="0" y="152"/>
                  </a:lnTo>
                  <a:lnTo>
                    <a:pt x="16" y="104"/>
                  </a:lnTo>
                  <a:lnTo>
                    <a:pt x="16" y="104"/>
                  </a:lnTo>
                  <a:lnTo>
                    <a:pt x="24" y="96"/>
                  </a:lnTo>
                  <a:lnTo>
                    <a:pt x="72" y="48"/>
                  </a:lnTo>
                  <a:lnTo>
                    <a:pt x="72" y="48"/>
                  </a:lnTo>
                  <a:lnTo>
                    <a:pt x="80" y="40"/>
                  </a:lnTo>
                  <a:lnTo>
                    <a:pt x="160" y="8"/>
                  </a:lnTo>
                  <a:lnTo>
                    <a:pt x="160" y="8"/>
                  </a:lnTo>
                  <a:lnTo>
                    <a:pt x="160" y="8"/>
                  </a:lnTo>
                  <a:lnTo>
                    <a:pt x="248" y="0"/>
                  </a:lnTo>
                  <a:lnTo>
                    <a:pt x="248" y="0"/>
                  </a:lnTo>
                  <a:lnTo>
                    <a:pt x="248" y="0"/>
                  </a:lnTo>
                  <a:lnTo>
                    <a:pt x="336" y="8"/>
                  </a:lnTo>
                  <a:lnTo>
                    <a:pt x="336" y="8"/>
                  </a:lnTo>
                  <a:lnTo>
                    <a:pt x="344" y="8"/>
                  </a:lnTo>
                  <a:lnTo>
                    <a:pt x="416" y="40"/>
                  </a:lnTo>
                  <a:lnTo>
                    <a:pt x="416" y="40"/>
                  </a:lnTo>
                  <a:lnTo>
                    <a:pt x="424" y="48"/>
                  </a:lnTo>
                  <a:lnTo>
                    <a:pt x="472" y="96"/>
                  </a:lnTo>
                  <a:lnTo>
                    <a:pt x="472" y="96"/>
                  </a:lnTo>
                  <a:lnTo>
                    <a:pt x="472" y="96"/>
                  </a:lnTo>
                  <a:lnTo>
                    <a:pt x="496" y="144"/>
                  </a:lnTo>
                  <a:lnTo>
                    <a:pt x="464" y="16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7" name="Freeform 397">
              <a:extLst>
                <a:ext uri="{FF2B5EF4-FFF2-40B4-BE49-F238E27FC236}">
                  <a16:creationId xmlns:a16="http://schemas.microsoft.com/office/drawing/2014/main" id="{CA63DFF5-1A21-4B69-A63C-6A2A7890F3DC}"/>
                </a:ext>
              </a:extLst>
            </p:cNvPr>
            <p:cNvSpPr>
              <a:spLocks/>
            </p:cNvSpPr>
            <p:nvPr/>
          </p:nvSpPr>
          <p:spPr bwMode="auto">
            <a:xfrm>
              <a:off x="4664" y="1329"/>
              <a:ext cx="32" cy="16"/>
            </a:xfrm>
            <a:custGeom>
              <a:avLst/>
              <a:gdLst>
                <a:gd name="T0" fmla="*/ 0 w 32"/>
                <a:gd name="T1" fmla="*/ 0 h 16"/>
                <a:gd name="T2" fmla="*/ 0 w 32"/>
                <a:gd name="T3" fmla="*/ 0 h 16"/>
                <a:gd name="T4" fmla="*/ 0 w 32"/>
                <a:gd name="T5" fmla="*/ 16 h 16"/>
                <a:gd name="T6" fmla="*/ 32 w 32"/>
                <a:gd name="T7" fmla="*/ 0 h 16"/>
                <a:gd name="T8" fmla="*/ 32 w 32"/>
                <a:gd name="T9" fmla="*/ 16 h 16"/>
                <a:gd name="T10" fmla="*/ 32 w 32"/>
                <a:gd name="T11" fmla="*/ 16 h 16"/>
                <a:gd name="T12" fmla="*/ 0 w 3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2" h="16">
                  <a:moveTo>
                    <a:pt x="0" y="0"/>
                  </a:moveTo>
                  <a:lnTo>
                    <a:pt x="0" y="0"/>
                  </a:lnTo>
                  <a:lnTo>
                    <a:pt x="0" y="16"/>
                  </a:lnTo>
                  <a:lnTo>
                    <a:pt x="32" y="0"/>
                  </a:lnTo>
                  <a:lnTo>
                    <a:pt x="32" y="16"/>
                  </a:lnTo>
                  <a:lnTo>
                    <a:pt x="32" y="16"/>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56398" name="Rectangle 398">
              <a:extLst>
                <a:ext uri="{FF2B5EF4-FFF2-40B4-BE49-F238E27FC236}">
                  <a16:creationId xmlns:a16="http://schemas.microsoft.com/office/drawing/2014/main" id="{8ADA2CC5-44C6-480A-B349-DAC6A5BB7C18}"/>
                </a:ext>
              </a:extLst>
            </p:cNvPr>
            <p:cNvSpPr>
              <a:spLocks noChangeArrowheads="1"/>
            </p:cNvSpPr>
            <p:nvPr/>
          </p:nvSpPr>
          <p:spPr bwMode="auto">
            <a:xfrm>
              <a:off x="4280" y="1257"/>
              <a:ext cx="3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PVD</a:t>
              </a:r>
              <a:endParaRPr lang="en-US" altLang="en-US"/>
            </a:p>
          </p:txBody>
        </p:sp>
        <p:sp>
          <p:nvSpPr>
            <p:cNvPr id="256399" name="Rectangle 399">
              <a:extLst>
                <a:ext uri="{FF2B5EF4-FFF2-40B4-BE49-F238E27FC236}">
                  <a16:creationId xmlns:a16="http://schemas.microsoft.com/office/drawing/2014/main" id="{02BEC054-32C3-4EFA-A280-3525C77495A0}"/>
                </a:ext>
              </a:extLst>
            </p:cNvPr>
            <p:cNvSpPr>
              <a:spLocks noChangeArrowheads="1"/>
            </p:cNvSpPr>
            <p:nvPr/>
          </p:nvSpPr>
          <p:spPr bwMode="auto">
            <a:xfrm>
              <a:off x="3640" y="865"/>
              <a:ext cx="32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867</a:t>
              </a:r>
              <a:endParaRPr lang="en-US" altLang="en-US"/>
            </a:p>
          </p:txBody>
        </p:sp>
        <p:sp>
          <p:nvSpPr>
            <p:cNvPr id="256400" name="Rectangle 400">
              <a:extLst>
                <a:ext uri="{FF2B5EF4-FFF2-40B4-BE49-F238E27FC236}">
                  <a16:creationId xmlns:a16="http://schemas.microsoft.com/office/drawing/2014/main" id="{5BAC1D92-8AAF-4E4F-B505-E320268A6697}"/>
                </a:ext>
              </a:extLst>
            </p:cNvPr>
            <p:cNvSpPr>
              <a:spLocks noChangeArrowheads="1"/>
            </p:cNvSpPr>
            <p:nvPr/>
          </p:nvSpPr>
          <p:spPr bwMode="auto">
            <a:xfrm>
              <a:off x="2287" y="728"/>
              <a:ext cx="4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2704</a:t>
              </a:r>
              <a:endParaRPr lang="en-US" altLang="en-US"/>
            </a:p>
          </p:txBody>
        </p:sp>
        <p:sp>
          <p:nvSpPr>
            <p:cNvPr id="256401" name="Rectangle 401">
              <a:extLst>
                <a:ext uri="{FF2B5EF4-FFF2-40B4-BE49-F238E27FC236}">
                  <a16:creationId xmlns:a16="http://schemas.microsoft.com/office/drawing/2014/main" id="{FCB2618E-774D-4D7D-9B72-F85D701A1A9E}"/>
                </a:ext>
              </a:extLst>
            </p:cNvPr>
            <p:cNvSpPr>
              <a:spLocks noChangeArrowheads="1"/>
            </p:cNvSpPr>
            <p:nvPr/>
          </p:nvSpPr>
          <p:spPr bwMode="auto">
            <a:xfrm>
              <a:off x="3984" y="1449"/>
              <a:ext cx="32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187</a:t>
              </a:r>
              <a:endParaRPr lang="en-US" altLang="en-US"/>
            </a:p>
          </p:txBody>
        </p:sp>
        <p:sp>
          <p:nvSpPr>
            <p:cNvPr id="256402" name="Rectangle 402">
              <a:extLst>
                <a:ext uri="{FF2B5EF4-FFF2-40B4-BE49-F238E27FC236}">
                  <a16:creationId xmlns:a16="http://schemas.microsoft.com/office/drawing/2014/main" id="{F1955ED1-B2E0-44FF-939D-71C45DA706C7}"/>
                </a:ext>
              </a:extLst>
            </p:cNvPr>
            <p:cNvSpPr>
              <a:spLocks noChangeArrowheads="1"/>
            </p:cNvSpPr>
            <p:nvPr/>
          </p:nvSpPr>
          <p:spPr bwMode="auto">
            <a:xfrm>
              <a:off x="4616" y="2001"/>
              <a:ext cx="4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1258</a:t>
              </a:r>
              <a:endParaRPr lang="en-US" altLang="en-US"/>
            </a:p>
          </p:txBody>
        </p:sp>
        <p:sp>
          <p:nvSpPr>
            <p:cNvPr id="256403" name="Rectangle 403">
              <a:extLst>
                <a:ext uri="{FF2B5EF4-FFF2-40B4-BE49-F238E27FC236}">
                  <a16:creationId xmlns:a16="http://schemas.microsoft.com/office/drawing/2014/main" id="{46C11480-EC93-4A64-A7B1-83CFAE0753FA}"/>
                </a:ext>
              </a:extLst>
            </p:cNvPr>
            <p:cNvSpPr>
              <a:spLocks noChangeArrowheads="1"/>
            </p:cNvSpPr>
            <p:nvPr/>
          </p:nvSpPr>
          <p:spPr bwMode="auto">
            <a:xfrm>
              <a:off x="3496" y="1217"/>
              <a:ext cx="32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849</a:t>
              </a:r>
              <a:endParaRPr lang="en-US" altLang="en-US"/>
            </a:p>
          </p:txBody>
        </p:sp>
      </p:grpSp>
      <p:sp>
        <p:nvSpPr>
          <p:cNvPr id="256404" name="Rectangle 404">
            <a:extLst>
              <a:ext uri="{FF2B5EF4-FFF2-40B4-BE49-F238E27FC236}">
                <a16:creationId xmlns:a16="http://schemas.microsoft.com/office/drawing/2014/main" id="{8F328364-E2E2-4681-9553-7D034EE540B7}"/>
              </a:ext>
            </a:extLst>
          </p:cNvPr>
          <p:cNvSpPr>
            <a:spLocks noChangeArrowheads="1"/>
          </p:cNvSpPr>
          <p:nvPr/>
        </p:nvSpPr>
        <p:spPr bwMode="auto">
          <a:xfrm>
            <a:off x="6908800" y="259238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144</a:t>
            </a:r>
            <a:endParaRPr lang="en-US" altLang="en-US"/>
          </a:p>
        </p:txBody>
      </p:sp>
      <p:sp>
        <p:nvSpPr>
          <p:cNvPr id="256405" name="Rectangle 405">
            <a:extLst>
              <a:ext uri="{FF2B5EF4-FFF2-40B4-BE49-F238E27FC236}">
                <a16:creationId xmlns:a16="http://schemas.microsoft.com/office/drawing/2014/main" id="{6C2FDE88-88A5-4186-9F7B-27349C435017}"/>
              </a:ext>
            </a:extLst>
          </p:cNvPr>
          <p:cNvSpPr>
            <a:spLocks noChangeArrowheads="1"/>
          </p:cNvSpPr>
          <p:nvPr/>
        </p:nvSpPr>
        <p:spPr bwMode="auto">
          <a:xfrm>
            <a:off x="5181600" y="256698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740</a:t>
            </a:r>
            <a:endParaRPr lang="en-US" altLang="en-US"/>
          </a:p>
        </p:txBody>
      </p:sp>
      <p:sp>
        <p:nvSpPr>
          <p:cNvPr id="256406" name="Rectangle 406">
            <a:extLst>
              <a:ext uri="{FF2B5EF4-FFF2-40B4-BE49-F238E27FC236}">
                <a16:creationId xmlns:a16="http://schemas.microsoft.com/office/drawing/2014/main" id="{521055D1-D677-44D3-8B40-AC32C045DE82}"/>
              </a:ext>
            </a:extLst>
          </p:cNvPr>
          <p:cNvSpPr>
            <a:spLocks noChangeArrowheads="1"/>
          </p:cNvSpPr>
          <p:nvPr/>
        </p:nvSpPr>
        <p:spPr bwMode="auto">
          <a:xfrm>
            <a:off x="4468813" y="380047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1391</a:t>
            </a:r>
            <a:endParaRPr lang="en-US" altLang="en-US"/>
          </a:p>
        </p:txBody>
      </p:sp>
      <p:sp>
        <p:nvSpPr>
          <p:cNvPr id="256407" name="Rectangle 407">
            <a:extLst>
              <a:ext uri="{FF2B5EF4-FFF2-40B4-BE49-F238E27FC236}">
                <a16:creationId xmlns:a16="http://schemas.microsoft.com/office/drawing/2014/main" id="{653AF075-0C25-4E29-B505-EBC1CD490F3C}"/>
              </a:ext>
            </a:extLst>
          </p:cNvPr>
          <p:cNvSpPr>
            <a:spLocks noChangeArrowheads="1"/>
          </p:cNvSpPr>
          <p:nvPr/>
        </p:nvSpPr>
        <p:spPr bwMode="auto">
          <a:xfrm>
            <a:off x="6007100" y="322738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184</a:t>
            </a:r>
            <a:endParaRPr lang="en-US" altLang="en-US"/>
          </a:p>
        </p:txBody>
      </p:sp>
      <p:sp>
        <p:nvSpPr>
          <p:cNvPr id="256408" name="Rectangle 408">
            <a:extLst>
              <a:ext uri="{FF2B5EF4-FFF2-40B4-BE49-F238E27FC236}">
                <a16:creationId xmlns:a16="http://schemas.microsoft.com/office/drawing/2014/main" id="{B5B8ECEC-ECBA-4FFC-8B95-D40BA6677263}"/>
              </a:ext>
            </a:extLst>
          </p:cNvPr>
          <p:cNvSpPr>
            <a:spLocks noChangeArrowheads="1"/>
          </p:cNvSpPr>
          <p:nvPr/>
        </p:nvSpPr>
        <p:spPr bwMode="auto">
          <a:xfrm>
            <a:off x="6057900" y="462597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946</a:t>
            </a:r>
            <a:endParaRPr lang="en-US" altLang="en-US"/>
          </a:p>
        </p:txBody>
      </p:sp>
      <p:sp>
        <p:nvSpPr>
          <p:cNvPr id="256409" name="Rectangle 409">
            <a:extLst>
              <a:ext uri="{FF2B5EF4-FFF2-40B4-BE49-F238E27FC236}">
                <a16:creationId xmlns:a16="http://schemas.microsoft.com/office/drawing/2014/main" id="{49EC198B-94EB-4394-B52E-19EABFC73DF4}"/>
              </a:ext>
            </a:extLst>
          </p:cNvPr>
          <p:cNvSpPr>
            <a:spLocks noChangeArrowheads="1"/>
          </p:cNvSpPr>
          <p:nvPr/>
        </p:nvSpPr>
        <p:spPr bwMode="auto">
          <a:xfrm>
            <a:off x="6451600" y="423227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1090</a:t>
            </a:r>
            <a:endParaRPr lang="en-US" altLang="en-US"/>
          </a:p>
        </p:txBody>
      </p:sp>
      <p:sp>
        <p:nvSpPr>
          <p:cNvPr id="256410" name="Rectangle 410">
            <a:extLst>
              <a:ext uri="{FF2B5EF4-FFF2-40B4-BE49-F238E27FC236}">
                <a16:creationId xmlns:a16="http://schemas.microsoft.com/office/drawing/2014/main" id="{9EF0CF5D-DF5C-44EB-9FF3-D392253C5718}"/>
              </a:ext>
            </a:extLst>
          </p:cNvPr>
          <p:cNvSpPr>
            <a:spLocks noChangeArrowheads="1"/>
          </p:cNvSpPr>
          <p:nvPr/>
        </p:nvSpPr>
        <p:spPr bwMode="auto">
          <a:xfrm>
            <a:off x="4329113" y="531177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1121</a:t>
            </a:r>
            <a:endParaRPr lang="en-US" altLang="en-US"/>
          </a:p>
        </p:txBody>
      </p:sp>
      <p:sp>
        <p:nvSpPr>
          <p:cNvPr id="256411" name="Rectangle 411">
            <a:extLst>
              <a:ext uri="{FF2B5EF4-FFF2-40B4-BE49-F238E27FC236}">
                <a16:creationId xmlns:a16="http://schemas.microsoft.com/office/drawing/2014/main" id="{25E7F92A-0931-4943-A16E-B83108AE41C2}"/>
              </a:ext>
            </a:extLst>
          </p:cNvPr>
          <p:cNvSpPr>
            <a:spLocks noChangeArrowheads="1"/>
          </p:cNvSpPr>
          <p:nvPr/>
        </p:nvSpPr>
        <p:spPr bwMode="auto">
          <a:xfrm>
            <a:off x="3313113" y="5948363"/>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2342</a:t>
            </a:r>
            <a:endParaRPr lang="en-US" altLang="en-US"/>
          </a:p>
        </p:txBody>
      </p:sp>
      <p:sp>
        <p:nvSpPr>
          <p:cNvPr id="256412" name="Rectangle 412">
            <a:extLst>
              <a:ext uri="{FF2B5EF4-FFF2-40B4-BE49-F238E27FC236}">
                <a16:creationId xmlns:a16="http://schemas.microsoft.com/office/drawing/2014/main" id="{95F057BE-CCD9-498C-B2A4-0FA0DC55A66A}"/>
              </a:ext>
            </a:extLst>
          </p:cNvPr>
          <p:cNvSpPr>
            <a:spLocks noChangeArrowheads="1"/>
          </p:cNvSpPr>
          <p:nvPr/>
        </p:nvSpPr>
        <p:spPr bwMode="auto">
          <a:xfrm>
            <a:off x="2690813" y="2820988"/>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1846</a:t>
            </a:r>
            <a:endParaRPr lang="en-US" altLang="en-US"/>
          </a:p>
        </p:txBody>
      </p:sp>
      <p:sp>
        <p:nvSpPr>
          <p:cNvPr id="256413" name="Rectangle 413">
            <a:extLst>
              <a:ext uri="{FF2B5EF4-FFF2-40B4-BE49-F238E27FC236}">
                <a16:creationId xmlns:a16="http://schemas.microsoft.com/office/drawing/2014/main" id="{D3D18AAD-7585-4C8B-AAAC-AC99D6904A8B}"/>
              </a:ext>
            </a:extLst>
          </p:cNvPr>
          <p:cNvSpPr>
            <a:spLocks noChangeArrowheads="1"/>
          </p:cNvSpPr>
          <p:nvPr/>
        </p:nvSpPr>
        <p:spPr bwMode="auto">
          <a:xfrm>
            <a:off x="4851400" y="288448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621</a:t>
            </a:r>
            <a:endParaRPr lang="en-US" altLang="en-US"/>
          </a:p>
        </p:txBody>
      </p:sp>
      <p:sp>
        <p:nvSpPr>
          <p:cNvPr id="256414" name="Rectangle 414">
            <a:extLst>
              <a:ext uri="{FF2B5EF4-FFF2-40B4-BE49-F238E27FC236}">
                <a16:creationId xmlns:a16="http://schemas.microsoft.com/office/drawing/2014/main" id="{E00A68FE-1B9D-43DC-89FC-AD31DA625978}"/>
              </a:ext>
            </a:extLst>
          </p:cNvPr>
          <p:cNvSpPr>
            <a:spLocks noChangeArrowheads="1"/>
          </p:cNvSpPr>
          <p:nvPr/>
        </p:nvSpPr>
        <p:spPr bwMode="auto">
          <a:xfrm>
            <a:off x="3871913" y="3379788"/>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802</a:t>
            </a:r>
            <a:endParaRPr lang="en-US" altLang="en-US"/>
          </a:p>
        </p:txBody>
      </p:sp>
      <p:sp>
        <p:nvSpPr>
          <p:cNvPr id="256415" name="Rectangle 415">
            <a:extLst>
              <a:ext uri="{FF2B5EF4-FFF2-40B4-BE49-F238E27FC236}">
                <a16:creationId xmlns:a16="http://schemas.microsoft.com/office/drawing/2014/main" id="{7E6A7A27-F2F7-43FD-B0ED-557A0ECA4C8B}"/>
              </a:ext>
            </a:extLst>
          </p:cNvPr>
          <p:cNvSpPr>
            <a:spLocks noChangeArrowheads="1"/>
          </p:cNvSpPr>
          <p:nvPr/>
        </p:nvSpPr>
        <p:spPr bwMode="auto">
          <a:xfrm>
            <a:off x="1954213" y="400367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00"/>
                </a:solidFill>
                <a:latin typeface="Times" panose="02020603050405020304" pitchFamily="18" charset="0"/>
              </a:rPr>
              <a:t>1464</a:t>
            </a:r>
            <a:endParaRPr lang="en-US" altLang="en-US"/>
          </a:p>
        </p:txBody>
      </p:sp>
      <p:sp>
        <p:nvSpPr>
          <p:cNvPr id="256416" name="Rectangle 416">
            <a:extLst>
              <a:ext uri="{FF2B5EF4-FFF2-40B4-BE49-F238E27FC236}">
                <a16:creationId xmlns:a16="http://schemas.microsoft.com/office/drawing/2014/main" id="{0BC9F793-900B-406E-BB38-41E94583BFCA}"/>
              </a:ext>
            </a:extLst>
          </p:cNvPr>
          <p:cNvSpPr>
            <a:spLocks noChangeArrowheads="1"/>
          </p:cNvSpPr>
          <p:nvPr/>
        </p:nvSpPr>
        <p:spPr bwMode="auto">
          <a:xfrm>
            <a:off x="2043113" y="4867275"/>
            <a:ext cx="635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1235</a:t>
            </a:r>
            <a:endParaRPr lang="en-US" altLang="en-US"/>
          </a:p>
        </p:txBody>
      </p:sp>
      <p:sp>
        <p:nvSpPr>
          <p:cNvPr id="256417" name="Rectangle 417">
            <a:extLst>
              <a:ext uri="{FF2B5EF4-FFF2-40B4-BE49-F238E27FC236}">
                <a16:creationId xmlns:a16="http://schemas.microsoft.com/office/drawing/2014/main" id="{2B660426-5DDC-4ED1-BA94-401ADC3B0FE2}"/>
              </a:ext>
            </a:extLst>
          </p:cNvPr>
          <p:cNvSpPr>
            <a:spLocks noChangeArrowheads="1"/>
          </p:cNvSpPr>
          <p:nvPr/>
        </p:nvSpPr>
        <p:spPr bwMode="auto">
          <a:xfrm>
            <a:off x="1128713" y="4181475"/>
            <a:ext cx="5080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a:solidFill>
                  <a:srgbClr val="0000FF"/>
                </a:solidFill>
                <a:latin typeface="Times" panose="02020603050405020304" pitchFamily="18" charset="0"/>
              </a:rPr>
              <a:t>337</a:t>
            </a:r>
            <a:endParaRPr lang="en-US" altLang="en-US"/>
          </a:p>
        </p:txBody>
      </p:sp>
    </p:spTree>
    <p:extLst>
      <p:ext uri="{BB962C8B-B14F-4D97-AF65-F5344CB8AC3E}">
        <p14:creationId xmlns:p14="http://schemas.microsoft.com/office/powerpoint/2010/main" val="158600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err="1"/>
              <a:t>Kruskal’s</a:t>
            </a:r>
            <a:r>
              <a:rPr lang="en-US" sz="4400" dirty="0"/>
              <a:t> Algorithm</a:t>
            </a:r>
            <a:endParaRPr lang="en-US" dirty="0"/>
          </a:p>
        </p:txBody>
      </p:sp>
      <p:sp>
        <p:nvSpPr>
          <p:cNvPr id="5" name="Content Placeholder 4"/>
          <p:cNvSpPr>
            <a:spLocks noGrp="1"/>
          </p:cNvSpPr>
          <p:nvPr>
            <p:ph idx="1"/>
          </p:nvPr>
        </p:nvSpPr>
        <p:spPr/>
        <p:txBody>
          <a:bodyPr>
            <a:normAutofit/>
          </a:bodyPr>
          <a:lstStyle/>
          <a:p>
            <a:pPr marL="0" lvl="0" indent="0" eaLnBrk="0" hangingPunct="0">
              <a:spcBef>
                <a:spcPct val="0"/>
              </a:spcBef>
              <a:buClrTx/>
              <a:buSzTx/>
              <a:buNone/>
            </a:pPr>
            <a:r>
              <a:rPr lang="en-US" sz="2000" b="1" kern="1200" dirty="0">
                <a:solidFill>
                  <a:schemeClr val="accent6"/>
                </a:solidFill>
                <a:latin typeface="Arial" pitchFamily="34" charset="0"/>
              </a:rPr>
              <a:t>Build a priority queue (min-based) with all of the edges of G.</a:t>
            </a:r>
          </a:p>
          <a:p>
            <a:pPr marL="0" lvl="0" indent="0" eaLnBrk="0" hangingPunct="0">
              <a:spcBef>
                <a:spcPct val="0"/>
              </a:spcBef>
              <a:buClrTx/>
              <a:buSzTx/>
              <a:buNone/>
            </a:pPr>
            <a:r>
              <a:rPr lang="en-US" sz="2000" b="1" kern="1200" dirty="0">
                <a:solidFill>
                  <a:schemeClr val="accent6"/>
                </a:solidFill>
                <a:latin typeface="Arial" pitchFamily="34" charset="0"/>
              </a:rPr>
              <a:t>T = </a:t>
            </a:r>
            <a:r>
              <a:rPr lang="en-US" sz="2000" b="1" kern="1200" dirty="0">
                <a:solidFill>
                  <a:schemeClr val="accent6"/>
                </a:solidFill>
                <a:latin typeface="Arial" pitchFamily="34" charset="0"/>
                <a:sym typeface="Symbol" pitchFamily="18" charset="2"/>
              </a:rPr>
              <a:t></a:t>
            </a:r>
            <a:r>
              <a:rPr lang="en-US" sz="2000" b="1" kern="1200" dirty="0">
                <a:solidFill>
                  <a:schemeClr val="accent6"/>
                </a:solidFill>
                <a:latin typeface="Arial" pitchFamily="34" charset="0"/>
              </a:rPr>
              <a:t> ;</a:t>
            </a:r>
          </a:p>
          <a:p>
            <a:pPr marL="0" lvl="0" indent="0" eaLnBrk="0" hangingPunct="0">
              <a:spcBef>
                <a:spcPct val="0"/>
              </a:spcBef>
              <a:buClrTx/>
              <a:buSzTx/>
              <a:buNone/>
            </a:pPr>
            <a:r>
              <a:rPr lang="en-US" sz="2000" b="1" kern="1200" dirty="0">
                <a:solidFill>
                  <a:schemeClr val="accent6"/>
                </a:solidFill>
                <a:latin typeface="Arial" pitchFamily="34" charset="0"/>
              </a:rPr>
              <a:t>while(queue is not empty){</a:t>
            </a:r>
          </a:p>
          <a:p>
            <a:pPr marL="0" lvl="0" indent="0" eaLnBrk="0" hangingPunct="0">
              <a:spcBef>
                <a:spcPct val="0"/>
              </a:spcBef>
              <a:buClrTx/>
              <a:buSzTx/>
              <a:buNone/>
            </a:pPr>
            <a:r>
              <a:rPr lang="en-US" sz="2000" b="1" kern="1200" dirty="0">
                <a:solidFill>
                  <a:schemeClr val="accent6"/>
                </a:solidFill>
                <a:latin typeface="Arial" pitchFamily="34" charset="0"/>
              </a:rPr>
              <a:t>   get minimum edge e from </a:t>
            </a:r>
            <a:r>
              <a:rPr lang="en-US" sz="2000" b="1" kern="1200" dirty="0" err="1">
                <a:solidFill>
                  <a:schemeClr val="accent6"/>
                </a:solidFill>
                <a:latin typeface="Arial" pitchFamily="34" charset="0"/>
              </a:rPr>
              <a:t>priorityQueue</a:t>
            </a:r>
            <a:r>
              <a:rPr lang="en-US" sz="2000" b="1" kern="1200" dirty="0">
                <a:solidFill>
                  <a:schemeClr val="accent6"/>
                </a:solidFill>
                <a:latin typeface="Arial" pitchFamily="34" charset="0"/>
              </a:rPr>
              <a:t>;</a:t>
            </a:r>
          </a:p>
          <a:p>
            <a:pPr marL="0" lvl="0" indent="0" eaLnBrk="0" hangingPunct="0">
              <a:spcBef>
                <a:spcPct val="0"/>
              </a:spcBef>
              <a:buClrTx/>
              <a:buSzTx/>
              <a:buNone/>
            </a:pPr>
            <a:r>
              <a:rPr lang="en-US" sz="2000" b="1" kern="1200" dirty="0">
                <a:solidFill>
                  <a:schemeClr val="accent6"/>
                </a:solidFill>
                <a:latin typeface="Arial" pitchFamily="34" charset="0"/>
              </a:rPr>
              <a:t>   if(e does not create a cycle with edges in T)</a:t>
            </a:r>
          </a:p>
          <a:p>
            <a:pPr marL="0" lvl="0" indent="0" eaLnBrk="0" hangingPunct="0">
              <a:spcBef>
                <a:spcPct val="0"/>
              </a:spcBef>
              <a:buClrTx/>
              <a:buSzTx/>
              <a:buNone/>
            </a:pPr>
            <a:r>
              <a:rPr lang="en-US" sz="2000" b="1" kern="1200" dirty="0">
                <a:solidFill>
                  <a:schemeClr val="accent6"/>
                </a:solidFill>
                <a:latin typeface="Arial" pitchFamily="34" charset="0"/>
              </a:rPr>
              <a:t>       add e to T;</a:t>
            </a:r>
          </a:p>
          <a:p>
            <a:pPr marL="0" lvl="0" indent="0" eaLnBrk="0" hangingPunct="0">
              <a:spcBef>
                <a:spcPct val="0"/>
              </a:spcBef>
              <a:buClrTx/>
              <a:buSzTx/>
              <a:buNone/>
            </a:pPr>
            <a:r>
              <a:rPr lang="en-US" sz="2000" b="1" kern="1200" dirty="0">
                <a:solidFill>
                  <a:schemeClr val="accent6"/>
                </a:solidFill>
                <a:latin typeface="Arial" pitchFamily="34" charset="0"/>
              </a:rPr>
              <a:t>}</a:t>
            </a:r>
          </a:p>
          <a:p>
            <a:pPr marL="0" lvl="0" indent="0" eaLnBrk="0" hangingPunct="0">
              <a:spcBef>
                <a:spcPct val="0"/>
              </a:spcBef>
              <a:buClrTx/>
              <a:buSzTx/>
              <a:buNone/>
            </a:pPr>
            <a:r>
              <a:rPr lang="en-US" sz="2000" b="1" kern="1200" dirty="0">
                <a:solidFill>
                  <a:schemeClr val="accent6"/>
                </a:solidFill>
                <a:latin typeface="Arial" pitchFamily="34" charset="0"/>
              </a:rPr>
              <a:t>return 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z="2800" dirty="0" err="1"/>
              <a:t>Kruskal’s</a:t>
            </a:r>
            <a:r>
              <a:rPr lang="en-US" sz="2800" dirty="0"/>
              <a:t> Algorithm – Time complexity</a:t>
            </a:r>
          </a:p>
        </p:txBody>
      </p:sp>
      <p:sp>
        <p:nvSpPr>
          <p:cNvPr id="330755" name="Rectangle 3"/>
          <p:cNvSpPr>
            <a:spLocks noGrp="1" noChangeArrowheads="1"/>
          </p:cNvSpPr>
          <p:nvPr>
            <p:ph type="body" idx="1"/>
          </p:nvPr>
        </p:nvSpPr>
        <p:spPr/>
        <p:txBody>
          <a:bodyPr>
            <a:normAutofit/>
          </a:bodyPr>
          <a:lstStyle/>
          <a:p>
            <a:r>
              <a:rPr lang="en-US" sz="2400" dirty="0"/>
              <a:t>Steps</a:t>
            </a:r>
          </a:p>
          <a:p>
            <a:pPr lvl="1"/>
            <a:r>
              <a:rPr lang="en-US" sz="2000" dirty="0"/>
              <a:t>Initialize forest			        </a:t>
            </a:r>
            <a:r>
              <a:rPr lang="en-US" sz="2000" i="1" dirty="0">
                <a:solidFill>
                  <a:schemeClr val="tx1"/>
                </a:solidFill>
                <a:latin typeface="Times New Roman" pitchFamily="18" charset="0"/>
              </a:rPr>
              <a:t>O( |V| )</a:t>
            </a:r>
            <a:endParaRPr lang="en-US" sz="2000" dirty="0"/>
          </a:p>
          <a:p>
            <a:pPr lvl="1"/>
            <a:r>
              <a:rPr lang="en-US" sz="2000" dirty="0"/>
              <a:t>Sort edges			                       </a:t>
            </a:r>
            <a:r>
              <a:rPr lang="en-US" sz="2000" i="1" dirty="0">
                <a:solidFill>
                  <a:schemeClr val="tx1"/>
                </a:solidFill>
                <a:latin typeface="Times New Roman" pitchFamily="18" charset="0"/>
              </a:rPr>
              <a:t>O( |</a:t>
            </a:r>
            <a:r>
              <a:rPr lang="en-US" sz="2000" i="1" dirty="0" err="1">
                <a:solidFill>
                  <a:schemeClr val="tx1"/>
                </a:solidFill>
                <a:latin typeface="Times New Roman" pitchFamily="18" charset="0"/>
              </a:rPr>
              <a:t>E|</a:t>
            </a:r>
            <a:r>
              <a:rPr lang="en-US" sz="2000" dirty="0" err="1">
                <a:solidFill>
                  <a:schemeClr val="tx1"/>
                </a:solidFill>
                <a:latin typeface="Times New Roman" pitchFamily="18" charset="0"/>
              </a:rPr>
              <a:t>log</a:t>
            </a:r>
            <a:r>
              <a:rPr lang="en-US" sz="2000" i="1" dirty="0" err="1">
                <a:solidFill>
                  <a:schemeClr val="tx1"/>
                </a:solidFill>
                <a:latin typeface="Times New Roman" pitchFamily="18" charset="0"/>
              </a:rPr>
              <a:t>|E</a:t>
            </a:r>
            <a:r>
              <a:rPr lang="en-US" sz="2000" i="1" dirty="0">
                <a:solidFill>
                  <a:schemeClr val="tx1"/>
                </a:solidFill>
                <a:latin typeface="Times New Roman" pitchFamily="18" charset="0"/>
              </a:rPr>
              <a:t>| )</a:t>
            </a:r>
            <a:endParaRPr lang="en-US" sz="2000" dirty="0"/>
          </a:p>
          <a:p>
            <a:pPr lvl="2"/>
            <a:r>
              <a:rPr lang="en-US" sz="2000" dirty="0"/>
              <a:t>Check edge for cycles                            </a:t>
            </a:r>
            <a:r>
              <a:rPr lang="en-US" sz="2000" i="1" dirty="0">
                <a:latin typeface="Times New Roman" pitchFamily="18" charset="0"/>
              </a:rPr>
              <a:t>O( |V| )</a:t>
            </a:r>
            <a:r>
              <a:rPr lang="en-US" sz="2000" dirty="0"/>
              <a:t> 		x</a:t>
            </a:r>
          </a:p>
          <a:p>
            <a:pPr lvl="2"/>
            <a:r>
              <a:rPr lang="en-US" sz="2000" dirty="0"/>
              <a:t>Number of edges                                   </a:t>
            </a:r>
            <a:r>
              <a:rPr lang="en-US" sz="2000" i="1" dirty="0">
                <a:latin typeface="Times New Roman" pitchFamily="18" charset="0"/>
              </a:rPr>
              <a:t>O( |V| )</a:t>
            </a:r>
            <a:r>
              <a:rPr lang="en-US" sz="2000" dirty="0"/>
              <a:t>        </a:t>
            </a:r>
            <a:r>
              <a:rPr lang="en-US" sz="2000" i="1" dirty="0">
                <a:latin typeface="Times New Roman" pitchFamily="18" charset="0"/>
              </a:rPr>
              <a:t>O( |V|</a:t>
            </a:r>
            <a:r>
              <a:rPr lang="en-US" sz="2000" baseline="30000" dirty="0">
                <a:latin typeface="Times New Roman" pitchFamily="18" charset="0"/>
              </a:rPr>
              <a:t>2 </a:t>
            </a:r>
            <a:r>
              <a:rPr lang="en-US" sz="2000" i="1" dirty="0">
                <a:latin typeface="Times New Roman" pitchFamily="18" charset="0"/>
              </a:rPr>
              <a:t>)</a:t>
            </a:r>
            <a:endParaRPr lang="en-US" sz="2000" dirty="0"/>
          </a:p>
          <a:p>
            <a:pPr lvl="1"/>
            <a:r>
              <a:rPr lang="en-US" sz="2000" dirty="0"/>
              <a:t>Total                                                                 </a:t>
            </a:r>
            <a:r>
              <a:rPr lang="en-US" sz="2000" i="1" dirty="0">
                <a:solidFill>
                  <a:schemeClr val="tx1"/>
                </a:solidFill>
                <a:latin typeface="Times New Roman" pitchFamily="18" charset="0"/>
              </a:rPr>
              <a:t>O(  |V|+|</a:t>
            </a:r>
            <a:r>
              <a:rPr lang="en-US" sz="2000" i="1" dirty="0" err="1">
                <a:solidFill>
                  <a:schemeClr val="tx1"/>
                </a:solidFill>
                <a:latin typeface="Times New Roman" pitchFamily="18" charset="0"/>
              </a:rPr>
              <a:t>E|</a:t>
            </a:r>
            <a:r>
              <a:rPr lang="en-US" sz="2000" dirty="0" err="1">
                <a:solidFill>
                  <a:schemeClr val="tx1"/>
                </a:solidFill>
                <a:latin typeface="Times New Roman" pitchFamily="18" charset="0"/>
              </a:rPr>
              <a:t>log</a:t>
            </a:r>
            <a:r>
              <a:rPr lang="en-US" sz="2000" i="1" dirty="0" err="1">
                <a:solidFill>
                  <a:schemeClr val="tx1"/>
                </a:solidFill>
                <a:latin typeface="Times New Roman" pitchFamily="18" charset="0"/>
              </a:rPr>
              <a:t>|E</a:t>
            </a:r>
            <a:r>
              <a:rPr lang="en-US" sz="2000" i="1" dirty="0">
                <a:solidFill>
                  <a:schemeClr val="tx1"/>
                </a:solidFill>
                <a:latin typeface="Times New Roman" pitchFamily="18" charset="0"/>
              </a:rPr>
              <a:t>|+|V|</a:t>
            </a:r>
            <a:r>
              <a:rPr lang="en-US" sz="2000" baseline="30000" dirty="0">
                <a:solidFill>
                  <a:schemeClr val="tx1"/>
                </a:solidFill>
                <a:latin typeface="Times New Roman" pitchFamily="18" charset="0"/>
              </a:rPr>
              <a:t>2  </a:t>
            </a:r>
            <a:r>
              <a:rPr lang="en-US" sz="2000" i="1" dirty="0">
                <a:solidFill>
                  <a:schemeClr val="tx1"/>
                </a:solidFill>
                <a:latin typeface="Times New Roman" pitchFamily="18" charset="0"/>
              </a:rPr>
              <a:t>)</a:t>
            </a:r>
          </a:p>
          <a:p>
            <a:pPr lvl="1"/>
            <a:r>
              <a:rPr lang="en-US" sz="2000" dirty="0"/>
              <a:t>Since </a:t>
            </a:r>
            <a:r>
              <a:rPr lang="en-US" sz="2000" i="1" dirty="0">
                <a:solidFill>
                  <a:schemeClr val="tx1"/>
                </a:solidFill>
                <a:latin typeface="Times New Roman" pitchFamily="18" charset="0"/>
              </a:rPr>
              <a:t>|E| = O( |V|</a:t>
            </a:r>
            <a:r>
              <a:rPr lang="en-US" sz="2000" baseline="30000" dirty="0">
                <a:solidFill>
                  <a:schemeClr val="tx1"/>
                </a:solidFill>
                <a:latin typeface="Times New Roman" pitchFamily="18" charset="0"/>
              </a:rPr>
              <a:t>2 </a:t>
            </a:r>
            <a:r>
              <a:rPr lang="en-US" sz="2000" i="1" dirty="0">
                <a:solidFill>
                  <a:schemeClr val="tx1"/>
                </a:solidFill>
                <a:latin typeface="Times New Roman" pitchFamily="18" charset="0"/>
              </a:rPr>
              <a:t>)</a:t>
            </a:r>
            <a:r>
              <a:rPr lang="en-US" sz="2000" dirty="0"/>
              <a:t>		                     </a:t>
            </a:r>
            <a:r>
              <a:rPr lang="en-US" sz="2000" i="1" dirty="0">
                <a:solidFill>
                  <a:schemeClr val="tx1"/>
                </a:solidFill>
                <a:latin typeface="Times New Roman" pitchFamily="18" charset="0"/>
              </a:rPr>
              <a:t>O(  |V|</a:t>
            </a:r>
            <a:r>
              <a:rPr lang="en-US" sz="2000" baseline="30000" dirty="0">
                <a:solidFill>
                  <a:schemeClr val="tx1"/>
                </a:solidFill>
                <a:latin typeface="Times New Roman" pitchFamily="18" charset="0"/>
              </a:rPr>
              <a:t>2 </a:t>
            </a:r>
            <a:r>
              <a:rPr lang="en-US" sz="2000" dirty="0" err="1">
                <a:solidFill>
                  <a:schemeClr val="tx1"/>
                </a:solidFill>
                <a:latin typeface="Times New Roman" pitchFamily="18" charset="0"/>
              </a:rPr>
              <a:t>log</a:t>
            </a:r>
            <a:r>
              <a:rPr lang="en-US" sz="2000" i="1" dirty="0" err="1">
                <a:solidFill>
                  <a:schemeClr val="tx1"/>
                </a:solidFill>
                <a:latin typeface="Times New Roman" pitchFamily="18" charset="0"/>
              </a:rPr>
              <a:t>|V</a:t>
            </a:r>
            <a:r>
              <a:rPr lang="en-US" sz="2000" i="1" dirty="0">
                <a:solidFill>
                  <a:schemeClr val="tx1"/>
                </a:solidFill>
                <a:latin typeface="Times New Roman" pitchFamily="18" charset="0"/>
              </a:rPr>
              <a:t>|  )</a:t>
            </a:r>
            <a:endParaRPr lang="en-US" sz="2000" dirty="0"/>
          </a:p>
          <a:p>
            <a:pPr lvl="2"/>
            <a:endParaRPr lang="en-US" sz="1800" dirty="0"/>
          </a:p>
          <a:p>
            <a:pPr lvl="1"/>
            <a:r>
              <a:rPr lang="en-US" sz="2000" dirty="0">
                <a:solidFill>
                  <a:schemeClr val="tx1"/>
                </a:solidFill>
              </a:rPr>
              <a:t>Thus we would class MST as</a:t>
            </a:r>
            <a:r>
              <a:rPr lang="en-US" sz="2000" i="1" dirty="0">
                <a:solidFill>
                  <a:schemeClr val="tx1"/>
                </a:solidFill>
              </a:rPr>
              <a:t> </a:t>
            </a:r>
            <a:r>
              <a:rPr lang="en-US" sz="2000" i="1" dirty="0">
                <a:solidFill>
                  <a:schemeClr val="tx1"/>
                </a:solidFill>
                <a:latin typeface="Times New Roman" pitchFamily="18" charset="0"/>
              </a:rPr>
              <a:t>O( n</a:t>
            </a:r>
            <a:r>
              <a:rPr lang="en-US" sz="2000" baseline="30000" dirty="0">
                <a:solidFill>
                  <a:schemeClr val="tx1"/>
                </a:solidFill>
                <a:latin typeface="Times New Roman" pitchFamily="18" charset="0"/>
              </a:rPr>
              <a:t>2 </a:t>
            </a:r>
            <a:r>
              <a:rPr lang="en-US" sz="2000" dirty="0">
                <a:solidFill>
                  <a:schemeClr val="tx1"/>
                </a:solidFill>
                <a:latin typeface="Times New Roman" pitchFamily="18" charset="0"/>
              </a:rPr>
              <a:t>log</a:t>
            </a:r>
            <a:r>
              <a:rPr lang="en-US" sz="2000" i="1" dirty="0">
                <a:solidFill>
                  <a:schemeClr val="tx1"/>
                </a:solidFill>
                <a:latin typeface="Times New Roman" pitchFamily="18" charset="0"/>
              </a:rPr>
              <a:t> n )</a:t>
            </a:r>
            <a:r>
              <a:rPr lang="en-US" sz="2000" i="1" dirty="0">
                <a:latin typeface="Times New Roman" pitchFamily="18" charset="0"/>
              </a:rPr>
              <a:t> </a:t>
            </a:r>
            <a:r>
              <a:rPr lang="en-US" sz="2000" dirty="0">
                <a:solidFill>
                  <a:schemeClr val="tx1"/>
                </a:solidFill>
              </a:rPr>
              <a:t>for a graph with</a:t>
            </a:r>
            <a:r>
              <a:rPr lang="en-US" sz="2000" i="1" dirty="0">
                <a:solidFill>
                  <a:schemeClr val="tx1"/>
                </a:solidFill>
                <a:latin typeface="Times New Roman" pitchFamily="18" charset="0"/>
              </a:rPr>
              <a:t>  n  </a:t>
            </a:r>
            <a:r>
              <a:rPr lang="en-US" sz="2000" dirty="0">
                <a:solidFill>
                  <a:schemeClr val="tx1"/>
                </a:solidFill>
              </a:rPr>
              <a:t>vertices</a:t>
            </a:r>
          </a:p>
          <a:p>
            <a:pPr lvl="1"/>
            <a:r>
              <a:rPr lang="en-US" sz="2000" dirty="0">
                <a:solidFill>
                  <a:schemeClr val="tx1"/>
                </a:solidFill>
              </a:rPr>
              <a:t>This is an </a:t>
            </a:r>
            <a:r>
              <a:rPr lang="en-US" sz="2000" i="1" dirty="0">
                <a:solidFill>
                  <a:srgbClr val="FC0128"/>
                </a:solidFill>
              </a:rPr>
              <a:t>upper bound</a:t>
            </a:r>
            <a:r>
              <a:rPr lang="en-US" sz="2000" dirty="0">
                <a:solidFill>
                  <a:schemeClr val="tx1"/>
                </a:solidFill>
              </a:rPr>
              <a:t>, some improvements on this are known.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Kruskal’s</a:t>
            </a:r>
            <a:r>
              <a:rPr lang="en-US" dirty="0"/>
              <a:t> Algorithm</a:t>
            </a:r>
          </a:p>
        </p:txBody>
      </p:sp>
      <p:grpSp>
        <p:nvGrpSpPr>
          <p:cNvPr id="94" name="Group 93"/>
          <p:cNvGrpSpPr/>
          <p:nvPr/>
        </p:nvGrpSpPr>
        <p:grpSpPr>
          <a:xfrm>
            <a:off x="1384300" y="2397125"/>
            <a:ext cx="4940300" cy="2022475"/>
            <a:chOff x="1384300" y="2397125"/>
            <a:chExt cx="4940300" cy="2022475"/>
          </a:xfrm>
        </p:grpSpPr>
        <p:sp>
          <p:nvSpPr>
            <p:cNvPr id="35" name="Oval 34"/>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36" name="Oval 35"/>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37" name="Oval 36"/>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38" name="Oval 37"/>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39" name="Oval 38"/>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0" name="Oval 39"/>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41" name="Oval 40"/>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42" name="AutoShape 11"/>
            <p:cNvCxnSpPr>
              <a:cxnSpLocks noChangeShapeType="1"/>
              <a:stCxn id="35" idx="6"/>
              <a:endCxn id="36"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43" name="AutoShape 12"/>
            <p:cNvCxnSpPr>
              <a:cxnSpLocks noChangeShapeType="1"/>
              <a:stCxn id="36" idx="6"/>
              <a:endCxn id="37"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44" name="AutoShape 13"/>
            <p:cNvCxnSpPr>
              <a:cxnSpLocks noChangeShapeType="1"/>
              <a:stCxn id="37" idx="3"/>
              <a:endCxn id="40"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45" name="AutoShape 14"/>
            <p:cNvCxnSpPr>
              <a:cxnSpLocks noChangeShapeType="1"/>
              <a:stCxn id="40" idx="2"/>
              <a:endCxn id="41"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46" name="AutoShape 15"/>
            <p:cNvCxnSpPr>
              <a:cxnSpLocks noChangeShapeType="1"/>
              <a:stCxn id="41" idx="0"/>
              <a:endCxn id="35"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47" name="AutoShape 16"/>
            <p:cNvCxnSpPr>
              <a:cxnSpLocks noChangeShapeType="1"/>
              <a:stCxn id="35" idx="5"/>
              <a:endCxn id="40"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48" name="AutoShape 17"/>
            <p:cNvCxnSpPr>
              <a:cxnSpLocks noChangeShapeType="1"/>
              <a:stCxn id="40" idx="0"/>
              <a:endCxn id="36"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49" name="AutoShape 18"/>
            <p:cNvCxnSpPr>
              <a:cxnSpLocks noChangeShapeType="1"/>
              <a:stCxn id="40" idx="6"/>
              <a:endCxn id="38"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50" name="AutoShape 19"/>
            <p:cNvCxnSpPr>
              <a:cxnSpLocks noChangeShapeType="1"/>
              <a:stCxn id="38" idx="0"/>
              <a:endCxn id="37"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51" name="AutoShape 20"/>
            <p:cNvCxnSpPr>
              <a:cxnSpLocks noChangeShapeType="1"/>
              <a:stCxn id="37" idx="5"/>
              <a:endCxn id="39"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52" name="AutoShape 21"/>
            <p:cNvCxnSpPr>
              <a:cxnSpLocks noChangeShapeType="1"/>
              <a:stCxn id="38" idx="7"/>
              <a:endCxn id="39"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53" name="Text Box 22"/>
            <p:cNvSpPr txBox="1">
              <a:spLocks noChangeArrowheads="1"/>
            </p:cNvSpPr>
            <p:nvPr/>
          </p:nvSpPr>
          <p:spPr bwMode="auto">
            <a:xfrm>
              <a:off x="2376488" y="23971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a:t>
              </a:r>
            </a:p>
          </p:txBody>
        </p:sp>
        <p:sp>
          <p:nvSpPr>
            <p:cNvPr id="54"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55"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56" name="Text Box 25"/>
            <p:cNvSpPr txBox="1">
              <a:spLocks noChangeArrowheads="1"/>
            </p:cNvSpPr>
            <p:nvPr/>
          </p:nvSpPr>
          <p:spPr bwMode="auto">
            <a:xfrm>
              <a:off x="5576888" y="38544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a:t>
              </a:r>
            </a:p>
          </p:txBody>
        </p:sp>
        <p:sp>
          <p:nvSpPr>
            <p:cNvPr id="57" name="Text Box 26"/>
            <p:cNvSpPr txBox="1">
              <a:spLocks noChangeArrowheads="1"/>
            </p:cNvSpPr>
            <p:nvPr/>
          </p:nvSpPr>
          <p:spPr bwMode="auto">
            <a:xfrm>
              <a:off x="5081588" y="33623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5</a:t>
              </a:r>
            </a:p>
          </p:txBody>
        </p:sp>
        <p:sp>
          <p:nvSpPr>
            <p:cNvPr id="58"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59"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60"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61"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62"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63"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384300" y="2397125"/>
            <a:ext cx="4940300" cy="2022475"/>
            <a:chOff x="1384300" y="2397125"/>
            <a:chExt cx="4940300" cy="2022475"/>
          </a:xfrm>
        </p:grpSpPr>
        <p:sp>
          <p:nvSpPr>
            <p:cNvPr id="34" name="Oval 3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35" name="Oval 3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36" name="Oval 3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37" name="Oval 3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38" name="Oval 3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39" name="Oval 3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40" name="Oval 3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41" name="AutoShape 11"/>
            <p:cNvCxnSpPr>
              <a:cxnSpLocks noChangeShapeType="1"/>
              <a:stCxn id="34" idx="6"/>
              <a:endCxn id="3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42" name="AutoShape 12"/>
            <p:cNvCxnSpPr>
              <a:cxnSpLocks noChangeShapeType="1"/>
              <a:stCxn id="35" idx="6"/>
              <a:endCxn id="3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43" name="AutoShape 13"/>
            <p:cNvCxnSpPr>
              <a:cxnSpLocks noChangeShapeType="1"/>
              <a:stCxn id="36" idx="3"/>
              <a:endCxn id="3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44" name="AutoShape 14"/>
            <p:cNvCxnSpPr>
              <a:cxnSpLocks noChangeShapeType="1"/>
              <a:stCxn id="39" idx="2"/>
              <a:endCxn id="4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45" name="AutoShape 15"/>
            <p:cNvCxnSpPr>
              <a:cxnSpLocks noChangeShapeType="1"/>
              <a:stCxn id="40" idx="0"/>
              <a:endCxn id="3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46" name="AutoShape 16"/>
            <p:cNvCxnSpPr>
              <a:cxnSpLocks noChangeShapeType="1"/>
              <a:stCxn id="34" idx="5"/>
              <a:endCxn id="3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47" name="AutoShape 17"/>
            <p:cNvCxnSpPr>
              <a:cxnSpLocks noChangeShapeType="1"/>
              <a:stCxn id="39" idx="0"/>
              <a:endCxn id="3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48" name="AutoShape 18"/>
            <p:cNvCxnSpPr>
              <a:cxnSpLocks noChangeShapeType="1"/>
              <a:stCxn id="39" idx="6"/>
              <a:endCxn id="3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49" name="AutoShape 19"/>
            <p:cNvCxnSpPr>
              <a:cxnSpLocks noChangeShapeType="1"/>
              <a:stCxn id="37" idx="0"/>
              <a:endCxn id="3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50" name="AutoShape 20"/>
            <p:cNvCxnSpPr>
              <a:cxnSpLocks noChangeShapeType="1"/>
              <a:stCxn id="36" idx="5"/>
              <a:endCxn id="3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51" name="AutoShape 21"/>
            <p:cNvCxnSpPr>
              <a:cxnSpLocks noChangeShapeType="1"/>
              <a:stCxn id="37" idx="7"/>
              <a:endCxn id="3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52" name="Text Box 22"/>
            <p:cNvSpPr txBox="1">
              <a:spLocks noChangeArrowheads="1"/>
            </p:cNvSpPr>
            <p:nvPr/>
          </p:nvSpPr>
          <p:spPr bwMode="auto">
            <a:xfrm>
              <a:off x="2376488" y="23971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a:t>
              </a:r>
            </a:p>
          </p:txBody>
        </p:sp>
        <p:sp>
          <p:nvSpPr>
            <p:cNvPr id="5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5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56" name="Text Box 26"/>
            <p:cNvSpPr txBox="1">
              <a:spLocks noChangeArrowheads="1"/>
            </p:cNvSpPr>
            <p:nvPr/>
          </p:nvSpPr>
          <p:spPr bwMode="auto">
            <a:xfrm>
              <a:off x="5081588" y="33623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5</a:t>
              </a:r>
            </a:p>
          </p:txBody>
        </p:sp>
        <p:sp>
          <p:nvSpPr>
            <p:cNvPr id="57"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58"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59"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60"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61"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62"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55"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63" name="Title 62"/>
          <p:cNvSpPr>
            <a:spLocks noGrp="1"/>
          </p:cNvSpPr>
          <p:nvPr>
            <p:ph type="title"/>
          </p:nvPr>
        </p:nvSpPr>
        <p:spPr/>
        <p:txBody>
          <a:bodyPr/>
          <a:lstStyle/>
          <a:p>
            <a:r>
              <a:rPr lang="en-US" dirty="0" err="1"/>
              <a:t>Kruskal’s</a:t>
            </a:r>
            <a:r>
              <a:rPr lang="en-US" dirty="0"/>
              <a:t> Algorithm</a:t>
            </a:r>
          </a:p>
        </p:txBody>
      </p:sp>
      <p:sp>
        <p:nvSpPr>
          <p:cNvPr id="32"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1"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64" name="Oval 63"/>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D4003D02-9A73-4393-A150-9E9F8A736790}"/>
              </a:ext>
            </a:extLst>
          </p:cNvPr>
          <p:cNvSpPr>
            <a:spLocks noGrp="1" noChangeArrowheads="1"/>
          </p:cNvSpPr>
          <p:nvPr>
            <p:ph type="title"/>
          </p:nvPr>
        </p:nvSpPr>
        <p:spPr>
          <a:xfrm>
            <a:off x="628650" y="421416"/>
            <a:ext cx="8610600" cy="685800"/>
          </a:xfrm>
        </p:spPr>
        <p:txBody>
          <a:bodyPr/>
          <a:lstStyle/>
          <a:p>
            <a:pPr eaLnBrk="1" hangingPunct="1">
              <a:defRPr/>
            </a:pPr>
            <a:r>
              <a:rPr lang="en-US" sz="3600" dirty="0"/>
              <a:t>Isomorphism of Graphs</a:t>
            </a:r>
            <a:endParaRPr lang="en-CA" sz="3600" dirty="0"/>
          </a:p>
        </p:txBody>
      </p:sp>
      <p:sp>
        <p:nvSpPr>
          <p:cNvPr id="293891" name="Rectangle 3">
            <a:extLst>
              <a:ext uri="{FF2B5EF4-FFF2-40B4-BE49-F238E27FC236}">
                <a16:creationId xmlns:a16="http://schemas.microsoft.com/office/drawing/2014/main" id="{6911CBF9-DCEE-49AA-BEAC-E4A4D6206C81}"/>
              </a:ext>
            </a:extLst>
          </p:cNvPr>
          <p:cNvSpPr>
            <a:spLocks noGrp="1" noChangeArrowheads="1"/>
          </p:cNvSpPr>
          <p:nvPr>
            <p:ph type="body" idx="1"/>
          </p:nvPr>
        </p:nvSpPr>
        <p:spPr>
          <a:xfrm>
            <a:off x="76200" y="1666810"/>
            <a:ext cx="9067800" cy="533400"/>
          </a:xfrm>
        </p:spPr>
        <p:txBody>
          <a:bodyPr/>
          <a:lstStyle/>
          <a:p>
            <a:pPr marL="0" indent="0" eaLnBrk="1" hangingPunct="1">
              <a:spcAft>
                <a:spcPct val="20000"/>
              </a:spcAft>
              <a:defRPr/>
            </a:pPr>
            <a:r>
              <a:rPr lang="en-US" sz="2800" b="1" dirty="0">
                <a:sym typeface="Symbol" pitchFamily="18" charset="2"/>
              </a:rPr>
              <a:t>Example :</a:t>
            </a:r>
            <a:r>
              <a:rPr lang="en-US" sz="2800" dirty="0">
                <a:sym typeface="Symbol" pitchFamily="18" charset="2"/>
              </a:rPr>
              <a:t> Are the following two graphs isomorphic?</a:t>
            </a:r>
          </a:p>
        </p:txBody>
      </p:sp>
      <p:grpSp>
        <p:nvGrpSpPr>
          <p:cNvPr id="2" name="Group 4">
            <a:extLst>
              <a:ext uri="{FF2B5EF4-FFF2-40B4-BE49-F238E27FC236}">
                <a16:creationId xmlns:a16="http://schemas.microsoft.com/office/drawing/2014/main" id="{D29CCF56-43B3-4EB3-8C23-3FEC2FA67874}"/>
              </a:ext>
            </a:extLst>
          </p:cNvPr>
          <p:cNvGrpSpPr>
            <a:grpSpLocks/>
          </p:cNvGrpSpPr>
          <p:nvPr/>
        </p:nvGrpSpPr>
        <p:grpSpPr bwMode="auto">
          <a:xfrm>
            <a:off x="876300" y="2019299"/>
            <a:ext cx="2514600" cy="2271713"/>
            <a:chOff x="528" y="672"/>
            <a:chExt cx="1584" cy="1431"/>
          </a:xfrm>
        </p:grpSpPr>
        <p:sp>
          <p:nvSpPr>
            <p:cNvPr id="293893" name="AutoShape 5">
              <a:extLst>
                <a:ext uri="{FF2B5EF4-FFF2-40B4-BE49-F238E27FC236}">
                  <a16:creationId xmlns:a16="http://schemas.microsoft.com/office/drawing/2014/main" id="{69240FB2-6B48-42DB-B3DC-F072F3A1A83D}"/>
                </a:ext>
              </a:extLst>
            </p:cNvPr>
            <p:cNvSpPr>
              <a:spLocks noChangeArrowheads="1"/>
            </p:cNvSpPr>
            <p:nvPr/>
          </p:nvSpPr>
          <p:spPr bwMode="auto">
            <a:xfrm>
              <a:off x="1488" y="1872"/>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4" name="Text Box 6">
              <a:extLst>
                <a:ext uri="{FF2B5EF4-FFF2-40B4-BE49-F238E27FC236}">
                  <a16:creationId xmlns:a16="http://schemas.microsoft.com/office/drawing/2014/main" id="{AD99D195-57CD-4526-BE51-A7D88C91AFA9}"/>
                </a:ext>
              </a:extLst>
            </p:cNvPr>
            <p:cNvSpPr txBox="1">
              <a:spLocks noChangeArrowheads="1"/>
            </p:cNvSpPr>
            <p:nvPr/>
          </p:nvSpPr>
          <p:spPr bwMode="auto">
            <a:xfrm>
              <a:off x="1728" y="1776"/>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895" name="AutoShape 7">
              <a:extLst>
                <a:ext uri="{FF2B5EF4-FFF2-40B4-BE49-F238E27FC236}">
                  <a16:creationId xmlns:a16="http://schemas.microsoft.com/office/drawing/2014/main" id="{E0C0F750-7646-4AA1-8203-5777839391EF}"/>
                </a:ext>
              </a:extLst>
            </p:cNvPr>
            <p:cNvSpPr>
              <a:spLocks noChangeArrowheads="1"/>
            </p:cNvSpPr>
            <p:nvPr/>
          </p:nvSpPr>
          <p:spPr bwMode="auto">
            <a:xfrm>
              <a:off x="720" y="172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6" name="AutoShape 8">
              <a:extLst>
                <a:ext uri="{FF2B5EF4-FFF2-40B4-BE49-F238E27FC236}">
                  <a16:creationId xmlns:a16="http://schemas.microsoft.com/office/drawing/2014/main" id="{E71A1397-36A0-4AF1-B5A0-6291C94A3B39}"/>
                </a:ext>
              </a:extLst>
            </p:cNvPr>
            <p:cNvSpPr>
              <a:spLocks noChangeArrowheads="1"/>
            </p:cNvSpPr>
            <p:nvPr/>
          </p:nvSpPr>
          <p:spPr bwMode="auto">
            <a:xfrm>
              <a:off x="1200" y="1440"/>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7" name="AutoShape 9">
              <a:extLst>
                <a:ext uri="{FF2B5EF4-FFF2-40B4-BE49-F238E27FC236}">
                  <a16:creationId xmlns:a16="http://schemas.microsoft.com/office/drawing/2014/main" id="{A3D767B7-8B5D-4ED1-961F-5BA02D774727}"/>
                </a:ext>
              </a:extLst>
            </p:cNvPr>
            <p:cNvSpPr>
              <a:spLocks noChangeArrowheads="1"/>
            </p:cNvSpPr>
            <p:nvPr/>
          </p:nvSpPr>
          <p:spPr bwMode="auto">
            <a:xfrm>
              <a:off x="1728" y="148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8" name="AutoShape 10">
              <a:extLst>
                <a:ext uri="{FF2B5EF4-FFF2-40B4-BE49-F238E27FC236}">
                  <a16:creationId xmlns:a16="http://schemas.microsoft.com/office/drawing/2014/main" id="{D7467B30-B241-4941-A815-EC18BA17C6F3}"/>
                </a:ext>
              </a:extLst>
            </p:cNvPr>
            <p:cNvSpPr>
              <a:spLocks noChangeArrowheads="1"/>
            </p:cNvSpPr>
            <p:nvPr/>
          </p:nvSpPr>
          <p:spPr bwMode="auto">
            <a:xfrm>
              <a:off x="1248" y="1008"/>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899" name="Text Box 11">
              <a:extLst>
                <a:ext uri="{FF2B5EF4-FFF2-40B4-BE49-F238E27FC236}">
                  <a16:creationId xmlns:a16="http://schemas.microsoft.com/office/drawing/2014/main" id="{3ACE783A-4561-441D-B0CE-85DA520F2DB2}"/>
                </a:ext>
              </a:extLst>
            </p:cNvPr>
            <p:cNvSpPr txBox="1">
              <a:spLocks noChangeArrowheads="1"/>
            </p:cNvSpPr>
            <p:nvPr/>
          </p:nvSpPr>
          <p:spPr bwMode="auto">
            <a:xfrm>
              <a:off x="1152" y="67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00" name="Text Box 12">
              <a:extLst>
                <a:ext uri="{FF2B5EF4-FFF2-40B4-BE49-F238E27FC236}">
                  <a16:creationId xmlns:a16="http://schemas.microsoft.com/office/drawing/2014/main" id="{50E5F747-9444-4947-8374-3A1CE2AFCCBE}"/>
                </a:ext>
              </a:extLst>
            </p:cNvPr>
            <p:cNvSpPr txBox="1">
              <a:spLocks noChangeArrowheads="1"/>
            </p:cNvSpPr>
            <p:nvPr/>
          </p:nvSpPr>
          <p:spPr bwMode="auto">
            <a:xfrm>
              <a:off x="960" y="1200"/>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01" name="Text Box 13">
              <a:extLst>
                <a:ext uri="{FF2B5EF4-FFF2-40B4-BE49-F238E27FC236}">
                  <a16:creationId xmlns:a16="http://schemas.microsoft.com/office/drawing/2014/main" id="{CFD40ADD-505C-44DC-8F51-174DA52437A5}"/>
                </a:ext>
              </a:extLst>
            </p:cNvPr>
            <p:cNvSpPr txBox="1">
              <a:spLocks noChangeArrowheads="1"/>
            </p:cNvSpPr>
            <p:nvPr/>
          </p:nvSpPr>
          <p:spPr bwMode="auto">
            <a:xfrm>
              <a:off x="528" y="1776"/>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02" name="Text Box 14">
              <a:extLst>
                <a:ext uri="{FF2B5EF4-FFF2-40B4-BE49-F238E27FC236}">
                  <a16:creationId xmlns:a16="http://schemas.microsoft.com/office/drawing/2014/main" id="{15B05145-A3DB-4F49-A69D-EF1A21F47298}"/>
                </a:ext>
              </a:extLst>
            </p:cNvPr>
            <p:cNvSpPr txBox="1">
              <a:spLocks noChangeArrowheads="1"/>
            </p:cNvSpPr>
            <p:nvPr/>
          </p:nvSpPr>
          <p:spPr bwMode="auto">
            <a:xfrm>
              <a:off x="1728" y="120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1298" name="AutoShape 15">
              <a:extLst>
                <a:ext uri="{FF2B5EF4-FFF2-40B4-BE49-F238E27FC236}">
                  <a16:creationId xmlns:a16="http://schemas.microsoft.com/office/drawing/2014/main" id="{D0644A7F-B6D8-4795-B828-E24CD1E72549}"/>
                </a:ext>
              </a:extLst>
            </p:cNvPr>
            <p:cNvCxnSpPr>
              <a:cxnSpLocks noChangeShapeType="1"/>
              <a:stCxn id="293893" idx="0"/>
              <a:endCxn id="293897" idx="4"/>
            </p:cNvCxnSpPr>
            <p:nvPr/>
          </p:nvCxnSpPr>
          <p:spPr bwMode="auto">
            <a:xfrm flipV="1">
              <a:off x="1536" y="1584"/>
              <a:ext cx="240" cy="28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99" name="AutoShape 16">
              <a:extLst>
                <a:ext uri="{FF2B5EF4-FFF2-40B4-BE49-F238E27FC236}">
                  <a16:creationId xmlns:a16="http://schemas.microsoft.com/office/drawing/2014/main" id="{6D1C88E3-2550-476A-885C-33055C585560}"/>
                </a:ext>
              </a:extLst>
            </p:cNvPr>
            <p:cNvCxnSpPr>
              <a:cxnSpLocks noChangeShapeType="1"/>
              <a:stCxn id="293893" idx="2"/>
              <a:endCxn id="293895" idx="6"/>
            </p:cNvCxnSpPr>
            <p:nvPr/>
          </p:nvCxnSpPr>
          <p:spPr bwMode="auto">
            <a:xfrm flipH="1" flipV="1">
              <a:off x="816" y="1776"/>
              <a:ext cx="672" cy="14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0" name="AutoShape 17">
              <a:extLst>
                <a:ext uri="{FF2B5EF4-FFF2-40B4-BE49-F238E27FC236}">
                  <a16:creationId xmlns:a16="http://schemas.microsoft.com/office/drawing/2014/main" id="{3F4DDA8E-48A3-47F3-BD0C-3F0793F103A1}"/>
                </a:ext>
              </a:extLst>
            </p:cNvPr>
            <p:cNvCxnSpPr>
              <a:cxnSpLocks noChangeShapeType="1"/>
              <a:stCxn id="293895" idx="0"/>
              <a:endCxn id="293896" idx="4"/>
            </p:cNvCxnSpPr>
            <p:nvPr/>
          </p:nvCxnSpPr>
          <p:spPr bwMode="auto">
            <a:xfrm flipV="1">
              <a:off x="768" y="1536"/>
              <a:ext cx="480" cy="19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1" name="AutoShape 18">
              <a:extLst>
                <a:ext uri="{FF2B5EF4-FFF2-40B4-BE49-F238E27FC236}">
                  <a16:creationId xmlns:a16="http://schemas.microsoft.com/office/drawing/2014/main" id="{FA8127A1-3F6B-49A6-A39F-6030D16712FC}"/>
                </a:ext>
              </a:extLst>
            </p:cNvPr>
            <p:cNvCxnSpPr>
              <a:cxnSpLocks noChangeShapeType="1"/>
              <a:stCxn id="293896" idx="7"/>
              <a:endCxn id="293898" idx="3"/>
            </p:cNvCxnSpPr>
            <p:nvPr/>
          </p:nvCxnSpPr>
          <p:spPr bwMode="auto">
            <a:xfrm flipH="1" flipV="1">
              <a:off x="1262" y="1090"/>
              <a:ext cx="20"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2" name="AutoShape 19">
              <a:extLst>
                <a:ext uri="{FF2B5EF4-FFF2-40B4-BE49-F238E27FC236}">
                  <a16:creationId xmlns:a16="http://schemas.microsoft.com/office/drawing/2014/main" id="{8782DBF8-22A8-4FA2-B68B-39FA7B6F520F}"/>
                </a:ext>
              </a:extLst>
            </p:cNvPr>
            <p:cNvCxnSpPr>
              <a:cxnSpLocks noChangeShapeType="1"/>
              <a:stCxn id="293898" idx="5"/>
              <a:endCxn id="293897" idx="1"/>
            </p:cNvCxnSpPr>
            <p:nvPr/>
          </p:nvCxnSpPr>
          <p:spPr bwMode="auto">
            <a:xfrm>
              <a:off x="1330" y="1090"/>
              <a:ext cx="412"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303" name="AutoShape 20">
              <a:extLst>
                <a:ext uri="{FF2B5EF4-FFF2-40B4-BE49-F238E27FC236}">
                  <a16:creationId xmlns:a16="http://schemas.microsoft.com/office/drawing/2014/main" id="{CF9761EF-C544-4D6E-9F61-4555F62FA4E5}"/>
                </a:ext>
              </a:extLst>
            </p:cNvPr>
            <p:cNvCxnSpPr>
              <a:cxnSpLocks noChangeShapeType="1"/>
              <a:stCxn id="293896" idx="5"/>
              <a:endCxn id="293893" idx="1"/>
            </p:cNvCxnSpPr>
            <p:nvPr/>
          </p:nvCxnSpPr>
          <p:spPr bwMode="auto">
            <a:xfrm>
              <a:off x="1282" y="1522"/>
              <a:ext cx="220" cy="36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grpSp>
        <p:nvGrpSpPr>
          <p:cNvPr id="3" name="Group 21">
            <a:extLst>
              <a:ext uri="{FF2B5EF4-FFF2-40B4-BE49-F238E27FC236}">
                <a16:creationId xmlns:a16="http://schemas.microsoft.com/office/drawing/2014/main" id="{A49B6329-0DC7-4A3C-8B0D-F51AC61261DF}"/>
              </a:ext>
            </a:extLst>
          </p:cNvPr>
          <p:cNvGrpSpPr>
            <a:grpSpLocks/>
          </p:cNvGrpSpPr>
          <p:nvPr/>
        </p:nvGrpSpPr>
        <p:grpSpPr bwMode="auto">
          <a:xfrm>
            <a:off x="4800600" y="2239167"/>
            <a:ext cx="2667000" cy="2043113"/>
            <a:chOff x="3024" y="720"/>
            <a:chExt cx="1680" cy="1287"/>
          </a:xfrm>
        </p:grpSpPr>
        <p:sp>
          <p:nvSpPr>
            <p:cNvPr id="293910" name="AutoShape 22">
              <a:extLst>
                <a:ext uri="{FF2B5EF4-FFF2-40B4-BE49-F238E27FC236}">
                  <a16:creationId xmlns:a16="http://schemas.microsoft.com/office/drawing/2014/main" id="{BADD8647-0316-48A6-B856-D80E1F41ACD5}"/>
                </a:ext>
              </a:extLst>
            </p:cNvPr>
            <p:cNvSpPr>
              <a:spLocks noChangeArrowheads="1"/>
            </p:cNvSpPr>
            <p:nvPr/>
          </p:nvSpPr>
          <p:spPr bwMode="auto">
            <a:xfrm>
              <a:off x="3312"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1" name="Text Box 23">
              <a:extLst>
                <a:ext uri="{FF2B5EF4-FFF2-40B4-BE49-F238E27FC236}">
                  <a16:creationId xmlns:a16="http://schemas.microsoft.com/office/drawing/2014/main" id="{200C811D-BD50-484B-A5C8-7EE1294BBE83}"/>
                </a:ext>
              </a:extLst>
            </p:cNvPr>
            <p:cNvSpPr txBox="1">
              <a:spLocks noChangeArrowheads="1"/>
            </p:cNvSpPr>
            <p:nvPr/>
          </p:nvSpPr>
          <p:spPr bwMode="auto">
            <a:xfrm>
              <a:off x="4320" y="168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d</a:t>
              </a:r>
              <a:endParaRPr lang="en-US" baseline="-25000">
                <a:effectLst>
                  <a:outerShdw blurRad="38100" dist="38100" dir="2700000" algn="tl">
                    <a:srgbClr val="000000"/>
                  </a:outerShdw>
                </a:effectLst>
              </a:endParaRPr>
            </a:p>
          </p:txBody>
        </p:sp>
        <p:sp>
          <p:nvSpPr>
            <p:cNvPr id="293912" name="AutoShape 24">
              <a:extLst>
                <a:ext uri="{FF2B5EF4-FFF2-40B4-BE49-F238E27FC236}">
                  <a16:creationId xmlns:a16="http://schemas.microsoft.com/office/drawing/2014/main" id="{536F35A1-4CCC-4048-8983-A50199EEA82D}"/>
                </a:ext>
              </a:extLst>
            </p:cNvPr>
            <p:cNvSpPr>
              <a:spLocks noChangeArrowheads="1"/>
            </p:cNvSpPr>
            <p:nvPr/>
          </p:nvSpPr>
          <p:spPr bwMode="auto">
            <a:xfrm>
              <a:off x="3888" y="1584"/>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3" name="AutoShape 25">
              <a:extLst>
                <a:ext uri="{FF2B5EF4-FFF2-40B4-BE49-F238E27FC236}">
                  <a16:creationId xmlns:a16="http://schemas.microsoft.com/office/drawing/2014/main" id="{A0546BD3-AE65-4532-82CC-F39A64105D70}"/>
                </a:ext>
              </a:extLst>
            </p:cNvPr>
            <p:cNvSpPr>
              <a:spLocks noChangeArrowheads="1"/>
            </p:cNvSpPr>
            <p:nvPr/>
          </p:nvSpPr>
          <p:spPr bwMode="auto">
            <a:xfrm>
              <a:off x="3744" y="105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4" name="AutoShape 26">
              <a:extLst>
                <a:ext uri="{FF2B5EF4-FFF2-40B4-BE49-F238E27FC236}">
                  <a16:creationId xmlns:a16="http://schemas.microsoft.com/office/drawing/2014/main" id="{D24FF3B8-5EC4-44DC-B266-C9CD3F29F543}"/>
                </a:ext>
              </a:extLst>
            </p:cNvPr>
            <p:cNvSpPr>
              <a:spLocks noChangeArrowheads="1"/>
            </p:cNvSpPr>
            <p:nvPr/>
          </p:nvSpPr>
          <p:spPr bwMode="auto">
            <a:xfrm>
              <a:off x="4224" y="177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5" name="AutoShape 27">
              <a:extLst>
                <a:ext uri="{FF2B5EF4-FFF2-40B4-BE49-F238E27FC236}">
                  <a16:creationId xmlns:a16="http://schemas.microsoft.com/office/drawing/2014/main" id="{20E65511-2248-4261-956D-8BE6203B6F35}"/>
                </a:ext>
              </a:extLst>
            </p:cNvPr>
            <p:cNvSpPr>
              <a:spLocks noChangeArrowheads="1"/>
            </p:cNvSpPr>
            <p:nvPr/>
          </p:nvSpPr>
          <p:spPr bwMode="auto">
            <a:xfrm>
              <a:off x="4128" y="1296"/>
              <a:ext cx="96" cy="96"/>
            </a:xfrm>
            <a:prstGeom prst="flowChartConnector">
              <a:avLst/>
            </a:prstGeom>
            <a:solidFill>
              <a:srgbClr val="FF3300"/>
            </a:solidFill>
            <a:ln w="9525">
              <a:solidFill>
                <a:schemeClr val="tx1"/>
              </a:solidFill>
              <a:round/>
              <a:headEnd/>
              <a:tailEnd/>
            </a:ln>
            <a:effectLst/>
          </p:spPr>
          <p:txBody>
            <a:bodyPr wrap="none" anchor="ctr"/>
            <a:lstStyle/>
            <a:p>
              <a:pPr>
                <a:defRPr/>
              </a:pPr>
              <a:endParaRPr lang="en-US"/>
            </a:p>
          </p:txBody>
        </p:sp>
        <p:sp>
          <p:nvSpPr>
            <p:cNvPr id="293916" name="Text Box 28">
              <a:extLst>
                <a:ext uri="{FF2B5EF4-FFF2-40B4-BE49-F238E27FC236}">
                  <a16:creationId xmlns:a16="http://schemas.microsoft.com/office/drawing/2014/main" id="{27A8ED80-E002-465D-B98F-73D5E4601A67}"/>
                </a:ext>
              </a:extLst>
            </p:cNvPr>
            <p:cNvSpPr txBox="1">
              <a:spLocks noChangeArrowheads="1"/>
            </p:cNvSpPr>
            <p:nvPr/>
          </p:nvSpPr>
          <p:spPr bwMode="auto">
            <a:xfrm>
              <a:off x="3648" y="720"/>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a</a:t>
              </a:r>
              <a:endParaRPr lang="en-US" baseline="-25000">
                <a:effectLst>
                  <a:outerShdw blurRad="38100" dist="38100" dir="2700000" algn="tl">
                    <a:srgbClr val="000000"/>
                  </a:outerShdw>
                </a:effectLst>
              </a:endParaRPr>
            </a:p>
          </p:txBody>
        </p:sp>
        <p:sp>
          <p:nvSpPr>
            <p:cNvPr id="293917" name="Text Box 29">
              <a:extLst>
                <a:ext uri="{FF2B5EF4-FFF2-40B4-BE49-F238E27FC236}">
                  <a16:creationId xmlns:a16="http://schemas.microsoft.com/office/drawing/2014/main" id="{721959E9-50E9-43EB-BD7E-971809F4CAE8}"/>
                </a:ext>
              </a:extLst>
            </p:cNvPr>
            <p:cNvSpPr txBox="1">
              <a:spLocks noChangeArrowheads="1"/>
            </p:cNvSpPr>
            <p:nvPr/>
          </p:nvSpPr>
          <p:spPr bwMode="auto">
            <a:xfrm>
              <a:off x="3696" y="1392"/>
              <a:ext cx="192"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b</a:t>
              </a:r>
              <a:endParaRPr lang="en-US" baseline="-25000">
                <a:effectLst>
                  <a:outerShdw blurRad="38100" dist="38100" dir="2700000" algn="tl">
                    <a:srgbClr val="000000"/>
                  </a:outerShdw>
                </a:effectLst>
              </a:endParaRPr>
            </a:p>
          </p:txBody>
        </p:sp>
        <p:sp>
          <p:nvSpPr>
            <p:cNvPr id="293918" name="Text Box 30">
              <a:extLst>
                <a:ext uri="{FF2B5EF4-FFF2-40B4-BE49-F238E27FC236}">
                  <a16:creationId xmlns:a16="http://schemas.microsoft.com/office/drawing/2014/main" id="{62899CBB-B9E5-43A0-8B8A-A95B859CE892}"/>
                </a:ext>
              </a:extLst>
            </p:cNvPr>
            <p:cNvSpPr txBox="1">
              <a:spLocks noChangeArrowheads="1"/>
            </p:cNvSpPr>
            <p:nvPr/>
          </p:nvSpPr>
          <p:spPr bwMode="auto">
            <a:xfrm>
              <a:off x="3024" y="1632"/>
              <a:ext cx="240"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c</a:t>
              </a:r>
              <a:endParaRPr lang="en-US" baseline="-25000">
                <a:effectLst>
                  <a:outerShdw blurRad="38100" dist="38100" dir="2700000" algn="tl">
                    <a:srgbClr val="000000"/>
                  </a:outerShdw>
                </a:effectLst>
              </a:endParaRPr>
            </a:p>
          </p:txBody>
        </p:sp>
        <p:sp>
          <p:nvSpPr>
            <p:cNvPr id="293919" name="Text Box 31">
              <a:extLst>
                <a:ext uri="{FF2B5EF4-FFF2-40B4-BE49-F238E27FC236}">
                  <a16:creationId xmlns:a16="http://schemas.microsoft.com/office/drawing/2014/main" id="{5C6CD425-4DFB-4DE7-9399-1D758278C881}"/>
                </a:ext>
              </a:extLst>
            </p:cNvPr>
            <p:cNvSpPr txBox="1">
              <a:spLocks noChangeArrowheads="1"/>
            </p:cNvSpPr>
            <p:nvPr/>
          </p:nvSpPr>
          <p:spPr bwMode="auto">
            <a:xfrm>
              <a:off x="4224" y="1152"/>
              <a:ext cx="384" cy="327"/>
            </a:xfrm>
            <a:prstGeom prst="rect">
              <a:avLst/>
            </a:prstGeom>
            <a:noFill/>
            <a:ln w="25400">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e</a:t>
              </a:r>
              <a:endParaRPr lang="en-US" baseline="-25000">
                <a:effectLst>
                  <a:outerShdw blurRad="38100" dist="38100" dir="2700000" algn="tl">
                    <a:srgbClr val="000000"/>
                  </a:outerShdw>
                </a:effectLst>
              </a:endParaRPr>
            </a:p>
          </p:txBody>
        </p:sp>
        <p:cxnSp>
          <p:nvCxnSpPr>
            <p:cNvPr id="11282" name="AutoShape 32">
              <a:extLst>
                <a:ext uri="{FF2B5EF4-FFF2-40B4-BE49-F238E27FC236}">
                  <a16:creationId xmlns:a16="http://schemas.microsoft.com/office/drawing/2014/main" id="{5318459E-702A-44F9-8CF4-602830A26A94}"/>
                </a:ext>
              </a:extLst>
            </p:cNvPr>
            <p:cNvCxnSpPr>
              <a:cxnSpLocks noChangeShapeType="1"/>
              <a:stCxn id="293910" idx="6"/>
              <a:endCxn id="293914" idx="2"/>
            </p:cNvCxnSpPr>
            <p:nvPr/>
          </p:nvCxnSpPr>
          <p:spPr bwMode="auto">
            <a:xfrm>
              <a:off x="3408" y="1824"/>
              <a:ext cx="81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3" name="AutoShape 33">
              <a:extLst>
                <a:ext uri="{FF2B5EF4-FFF2-40B4-BE49-F238E27FC236}">
                  <a16:creationId xmlns:a16="http://schemas.microsoft.com/office/drawing/2014/main" id="{CAAE013D-88D2-4294-8FCA-6AFD25E19637}"/>
                </a:ext>
              </a:extLst>
            </p:cNvPr>
            <p:cNvCxnSpPr>
              <a:cxnSpLocks noChangeShapeType="1"/>
              <a:stCxn id="293910" idx="7"/>
              <a:endCxn id="293912" idx="3"/>
            </p:cNvCxnSpPr>
            <p:nvPr/>
          </p:nvCxnSpPr>
          <p:spPr bwMode="auto">
            <a:xfrm flipV="1">
              <a:off x="3394" y="1666"/>
              <a:ext cx="508" cy="124"/>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4" name="AutoShape 34">
              <a:extLst>
                <a:ext uri="{FF2B5EF4-FFF2-40B4-BE49-F238E27FC236}">
                  <a16:creationId xmlns:a16="http://schemas.microsoft.com/office/drawing/2014/main" id="{1311490D-02A2-4D59-A8B6-2A0F15848BB9}"/>
                </a:ext>
              </a:extLst>
            </p:cNvPr>
            <p:cNvCxnSpPr>
              <a:cxnSpLocks noChangeShapeType="1"/>
              <a:stCxn id="293912" idx="0"/>
              <a:endCxn id="293913" idx="4"/>
            </p:cNvCxnSpPr>
            <p:nvPr/>
          </p:nvCxnSpPr>
          <p:spPr bwMode="auto">
            <a:xfrm flipH="1" flipV="1">
              <a:off x="3792" y="1152"/>
              <a:ext cx="144" cy="43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5" name="AutoShape 35">
              <a:extLst>
                <a:ext uri="{FF2B5EF4-FFF2-40B4-BE49-F238E27FC236}">
                  <a16:creationId xmlns:a16="http://schemas.microsoft.com/office/drawing/2014/main" id="{8293EDB3-4B6C-4FD0-A1DD-6B363986C079}"/>
                </a:ext>
              </a:extLst>
            </p:cNvPr>
            <p:cNvCxnSpPr>
              <a:cxnSpLocks noChangeShapeType="1"/>
              <a:stCxn id="293913" idx="5"/>
              <a:endCxn id="293915" idx="2"/>
            </p:cNvCxnSpPr>
            <p:nvPr/>
          </p:nvCxnSpPr>
          <p:spPr bwMode="auto">
            <a:xfrm>
              <a:off x="3826" y="1138"/>
              <a:ext cx="302" cy="20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6" name="AutoShape 36">
              <a:extLst>
                <a:ext uri="{FF2B5EF4-FFF2-40B4-BE49-F238E27FC236}">
                  <a16:creationId xmlns:a16="http://schemas.microsoft.com/office/drawing/2014/main" id="{EA29EE53-6D6E-4864-A03F-B96128C46B5D}"/>
                </a:ext>
              </a:extLst>
            </p:cNvPr>
            <p:cNvCxnSpPr>
              <a:cxnSpLocks noChangeShapeType="1"/>
              <a:stCxn id="293915" idx="5"/>
              <a:endCxn id="293914" idx="1"/>
            </p:cNvCxnSpPr>
            <p:nvPr/>
          </p:nvCxnSpPr>
          <p:spPr bwMode="auto">
            <a:xfrm>
              <a:off x="4210" y="1378"/>
              <a:ext cx="28" cy="41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1287" name="AutoShape 37">
              <a:extLst>
                <a:ext uri="{FF2B5EF4-FFF2-40B4-BE49-F238E27FC236}">
                  <a16:creationId xmlns:a16="http://schemas.microsoft.com/office/drawing/2014/main" id="{EB2993A8-16F3-4D47-80F2-A33D862C2FC2}"/>
                </a:ext>
              </a:extLst>
            </p:cNvPr>
            <p:cNvCxnSpPr>
              <a:cxnSpLocks noChangeShapeType="1"/>
              <a:stCxn id="293913" idx="3"/>
              <a:endCxn id="293910" idx="1"/>
            </p:cNvCxnSpPr>
            <p:nvPr/>
          </p:nvCxnSpPr>
          <p:spPr bwMode="auto">
            <a:xfrm flipH="1">
              <a:off x="3326" y="1138"/>
              <a:ext cx="432" cy="652"/>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74" name="Rectangle 38">
            <a:extLst>
              <a:ext uri="{FF2B5EF4-FFF2-40B4-BE49-F238E27FC236}">
                <a16:creationId xmlns:a16="http://schemas.microsoft.com/office/drawing/2014/main" id="{33EE1FBC-88D4-4299-8D7C-9A127762BCCA}"/>
              </a:ext>
            </a:extLst>
          </p:cNvPr>
          <p:cNvSpPr>
            <a:spLocks noChangeArrowheads="1"/>
          </p:cNvSpPr>
          <p:nvPr/>
        </p:nvSpPr>
        <p:spPr bwMode="auto">
          <a:xfrm>
            <a:off x="228600" y="4495800"/>
            <a:ext cx="8763000" cy="1828800"/>
          </a:xfrm>
          <a:prstGeom prst="rect">
            <a:avLst/>
          </a:prstGeom>
          <a:noFill/>
          <a:ln w="9525">
            <a:noFill/>
            <a:miter lim="800000"/>
            <a:headEnd/>
            <a:tailEnd/>
          </a:ln>
          <a:effectLst/>
        </p:spPr>
        <p:txBody>
          <a:bodyPr/>
          <a:lstStyle/>
          <a:p>
            <a:pPr>
              <a:spcAft>
                <a:spcPct val="20000"/>
              </a:spcAft>
              <a:defRPr/>
            </a:pPr>
            <a:r>
              <a:rPr lang="en-US" b="1" dirty="0">
                <a:sym typeface="Symbol" pitchFamily="18" charset="2"/>
              </a:rPr>
              <a:t>Solution: Yes, they are isomorphic, because they can be arranged to look identical. You can see this if in the right graph you move vertex b to the left of the edge {a, c}. Then the isomorphism f from the left to the right graph is: f(a) = e, f(b) = a, </a:t>
            </a:r>
            <a:br>
              <a:rPr lang="en-US" b="1" dirty="0">
                <a:sym typeface="Symbol" pitchFamily="18" charset="2"/>
              </a:rPr>
            </a:br>
            <a:r>
              <a:rPr lang="en-US" b="1" dirty="0">
                <a:sym typeface="Symbol" pitchFamily="18" charset="2"/>
              </a:rPr>
              <a:t>f(c) = b, f(d) = c, f(e) = d. </a:t>
            </a:r>
          </a:p>
        </p:txBody>
      </p:sp>
    </p:spTree>
    <p:extLst>
      <p:ext uri="{BB962C8B-B14F-4D97-AF65-F5344CB8AC3E}">
        <p14:creationId xmlns:p14="http://schemas.microsoft.com/office/powerpoint/2010/main" val="101183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0-#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P spid="7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84300" y="2397125"/>
            <a:ext cx="4940300" cy="2022475"/>
            <a:chOff x="1384300" y="2397125"/>
            <a:chExt cx="4940300"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25" name="Text Box 26"/>
            <p:cNvSpPr txBox="1">
              <a:spLocks noChangeArrowheads="1"/>
            </p:cNvSpPr>
            <p:nvPr/>
          </p:nvSpPr>
          <p:spPr bwMode="auto">
            <a:xfrm>
              <a:off x="5081588" y="33623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5</a:t>
              </a:r>
            </a:p>
          </p:txBody>
        </p:sp>
        <p:sp>
          <p:nvSpPr>
            <p:cNvPr id="26"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2" name="Title 1"/>
          <p:cNvSpPr>
            <a:spLocks noGrp="1"/>
          </p:cNvSpPr>
          <p:nvPr>
            <p:ph type="title"/>
          </p:nvPr>
        </p:nvSpPr>
        <p:spPr/>
        <p:txBody>
          <a:bodyPr/>
          <a:lstStyle/>
          <a:p>
            <a:r>
              <a:rPr lang="en-US" dirty="0" err="1"/>
              <a:t>Kruskal’s</a:t>
            </a:r>
            <a:r>
              <a:rPr lang="en-US" dirty="0"/>
              <a:t> Algorithm</a:t>
            </a:r>
          </a:p>
        </p:txBody>
      </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sp>
        <p:nvSpPr>
          <p:cNvPr id="37" name="Oval 36"/>
          <p:cNvSpPr>
            <a:spLocks noChangeArrowheads="1"/>
          </p:cNvSpPr>
          <p:nvPr/>
        </p:nvSpPr>
        <p:spPr bwMode="auto">
          <a:xfrm>
            <a:off x="3200400" y="2528887"/>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down)">
                                      <p:cBhvr>
                                        <p:cTn id="11"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grpSp>
        <p:nvGrpSpPr>
          <p:cNvPr id="3" name="Group 2"/>
          <p:cNvGrpSpPr/>
          <p:nvPr/>
        </p:nvGrpSpPr>
        <p:grpSpPr>
          <a:xfrm>
            <a:off x="1384300" y="2397125"/>
            <a:ext cx="4940300" cy="2022475"/>
            <a:chOff x="1384300" y="2397125"/>
            <a:chExt cx="4940300"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9"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40" name="Oval 39"/>
          <p:cNvSpPr>
            <a:spLocks noChangeArrowheads="1"/>
          </p:cNvSpPr>
          <p:nvPr/>
        </p:nvSpPr>
        <p:spPr bwMode="auto">
          <a:xfrm>
            <a:off x="1524000" y="3962399"/>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82313" y="2787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dirty="0">
                  <a:solidFill>
                    <a:schemeClr val="accent1"/>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9"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40" name="Oval 39"/>
          <p:cNvSpPr>
            <a:spLocks noChangeArrowheads="1"/>
          </p:cNvSpPr>
          <p:nvPr/>
        </p:nvSpPr>
        <p:spPr bwMode="auto">
          <a:xfrm>
            <a:off x="1524000" y="3962399"/>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42" name="&quot;No&quot; Symbol 41"/>
          <p:cNvSpPr/>
          <p:nvPr/>
        </p:nvSpPr>
        <p:spPr bwMode="auto">
          <a:xfrm>
            <a:off x="5575300" y="2763838"/>
            <a:ext cx="358775" cy="393144"/>
          </a:xfrm>
          <a:prstGeom prst="noSmoking">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82313" y="2787650"/>
              <a:ext cx="322524" cy="369332"/>
            </a:xfrm>
            <a:prstGeom prst="rect">
              <a:avLst/>
            </a:prstGeom>
            <a:noFill/>
            <a:ln w="28575">
              <a:noFill/>
              <a:miter lim="800000"/>
              <a:headEnd/>
              <a:tailEnd/>
            </a:ln>
            <a:effectLst/>
          </p:spPr>
          <p:txBody>
            <a:bodyPr wrap="none">
              <a:spAutoFit/>
            </a:bodyPr>
            <a:lstStyle/>
            <a:p>
              <a:pPr algn="ctr"/>
              <a:r>
                <a:rPr lang="en-US" b="1" i="0" dirty="0">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9"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40" name="Oval 39"/>
          <p:cNvSpPr>
            <a:spLocks noChangeArrowheads="1"/>
          </p:cNvSpPr>
          <p:nvPr/>
        </p:nvSpPr>
        <p:spPr bwMode="auto">
          <a:xfrm>
            <a:off x="1524000" y="3962399"/>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42" name="Oval 41"/>
          <p:cNvSpPr>
            <a:spLocks noChangeArrowheads="1"/>
          </p:cNvSpPr>
          <p:nvPr/>
        </p:nvSpPr>
        <p:spPr bwMode="auto">
          <a:xfrm>
            <a:off x="3200400" y="3995182"/>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3" name="AutoShape 18"/>
          <p:cNvCxnSpPr>
            <a:cxnSpLocks noChangeShapeType="1"/>
            <a:stCxn id="42" idx="6"/>
          </p:cNvCxnSpPr>
          <p:nvPr/>
        </p:nvCxnSpPr>
        <p:spPr bwMode="auto">
          <a:xfrm>
            <a:off x="3671888" y="4223782"/>
            <a:ext cx="1190625" cy="0"/>
          </a:xfrm>
          <a:prstGeom prst="straightConnector1">
            <a:avLst/>
          </a:prstGeom>
          <a:noFill/>
          <a:ln w="57150">
            <a:solidFill>
              <a:schemeClr val="accent6"/>
            </a:solidFill>
            <a:round/>
            <a:headEnd/>
            <a:tailEnd/>
          </a:ln>
          <a:effec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right)">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grpSp>
        <p:nvGrpSpPr>
          <p:cNvPr id="3" name="Group 2"/>
          <p:cNvGrpSpPr/>
          <p:nvPr/>
        </p:nvGrpSpPr>
        <p:grpSpPr>
          <a:xfrm>
            <a:off x="1391313" y="2397125"/>
            <a:ext cx="4933287" cy="2022475"/>
            <a:chOff x="1391313" y="2397125"/>
            <a:chExt cx="4933287" cy="2022475"/>
          </a:xfrm>
        </p:grpSpPr>
        <p:sp>
          <p:nvSpPr>
            <p:cNvPr id="4" name="Oval 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5" name="Oval 4"/>
            <p:cNvSpPr>
              <a:spLocks noChangeArrowheads="1"/>
            </p:cNvSpPr>
            <p:nvPr/>
          </p:nvSpPr>
          <p:spPr bwMode="auto">
            <a:xfrm>
              <a:off x="32004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6" name="Oval 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7" name="Oval 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8" name="Oval 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9" name="Oval 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10" name="Oval 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11" name="AutoShape 11"/>
            <p:cNvCxnSpPr>
              <a:cxnSpLocks noChangeShapeType="1"/>
              <a:stCxn id="4" idx="6"/>
              <a:endCxn id="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12" name="AutoShape 12"/>
            <p:cNvCxnSpPr>
              <a:cxnSpLocks noChangeShapeType="1"/>
              <a:stCxn id="5" idx="6"/>
              <a:endCxn id="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13" name="AutoShape 13"/>
            <p:cNvCxnSpPr>
              <a:cxnSpLocks noChangeShapeType="1"/>
              <a:stCxn id="6" idx="3"/>
              <a:endCxn id="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14" name="AutoShape 14"/>
            <p:cNvCxnSpPr>
              <a:cxnSpLocks noChangeShapeType="1"/>
              <a:stCxn id="9" idx="2"/>
              <a:endCxn id="1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15" name="AutoShape 15"/>
            <p:cNvCxnSpPr>
              <a:cxnSpLocks noChangeShapeType="1"/>
              <a:stCxn id="10" idx="0"/>
              <a:endCxn id="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16" name="AutoShape 16"/>
            <p:cNvCxnSpPr>
              <a:cxnSpLocks noChangeShapeType="1"/>
              <a:stCxn id="4" idx="5"/>
              <a:endCxn id="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17" name="AutoShape 17"/>
            <p:cNvCxnSpPr>
              <a:cxnSpLocks noChangeShapeType="1"/>
              <a:stCxn id="9" idx="0"/>
              <a:endCxn id="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18" name="AutoShape 18"/>
            <p:cNvCxnSpPr>
              <a:cxnSpLocks noChangeShapeType="1"/>
              <a:stCxn id="9" idx="6"/>
              <a:endCxn id="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19" name="AutoShape 19"/>
            <p:cNvCxnSpPr>
              <a:cxnSpLocks noChangeShapeType="1"/>
              <a:stCxn id="7" idx="0"/>
              <a:endCxn id="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20" name="AutoShape 20"/>
            <p:cNvCxnSpPr>
              <a:cxnSpLocks noChangeShapeType="1"/>
              <a:stCxn id="6" idx="5"/>
              <a:endCxn id="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21" name="AutoShape 21"/>
            <p:cNvCxnSpPr>
              <a:cxnSpLocks noChangeShapeType="1"/>
              <a:stCxn id="7" idx="7"/>
              <a:endCxn id="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22" name="Text Box 22"/>
            <p:cNvSpPr txBox="1">
              <a:spLocks noChangeArrowheads="1"/>
            </p:cNvSpPr>
            <p:nvPr/>
          </p:nvSpPr>
          <p:spPr bwMode="auto">
            <a:xfrm>
              <a:off x="2383501" y="23971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2</a:t>
              </a:r>
            </a:p>
          </p:txBody>
        </p:sp>
        <p:sp>
          <p:nvSpPr>
            <p:cNvPr id="2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24" name="Text Box 24"/>
            <p:cNvSpPr txBox="1">
              <a:spLocks noChangeArrowheads="1"/>
            </p:cNvSpPr>
            <p:nvPr/>
          </p:nvSpPr>
          <p:spPr bwMode="auto">
            <a:xfrm>
              <a:off x="5582313" y="2787650"/>
              <a:ext cx="322524" cy="369332"/>
            </a:xfrm>
            <a:prstGeom prst="rect">
              <a:avLst/>
            </a:prstGeom>
            <a:noFill/>
            <a:ln w="28575">
              <a:noFill/>
              <a:miter lim="800000"/>
              <a:headEnd/>
              <a:tailEnd/>
            </a:ln>
            <a:effectLst/>
          </p:spPr>
          <p:txBody>
            <a:bodyPr wrap="none">
              <a:spAutoFit/>
            </a:bodyPr>
            <a:lstStyle/>
            <a:p>
              <a:pPr algn="ctr"/>
              <a:r>
                <a:rPr lang="en-US" b="1" i="0" dirty="0">
                  <a:latin typeface="Courier New" pitchFamily="49" charset="0"/>
                </a:rPr>
                <a:t>9</a:t>
              </a:r>
            </a:p>
          </p:txBody>
        </p:sp>
        <p:sp>
          <p:nvSpPr>
            <p:cNvPr id="25" name="Text Box 26"/>
            <p:cNvSpPr txBox="1">
              <a:spLocks noChangeArrowheads="1"/>
            </p:cNvSpPr>
            <p:nvPr/>
          </p:nvSpPr>
          <p:spPr bwMode="auto">
            <a:xfrm>
              <a:off x="5088601" y="3362325"/>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5</a:t>
              </a:r>
            </a:p>
          </p:txBody>
        </p:sp>
        <p:sp>
          <p:nvSpPr>
            <p:cNvPr id="26" name="Text Box 27"/>
            <p:cNvSpPr txBox="1">
              <a:spLocks noChangeArrowheads="1"/>
            </p:cNvSpPr>
            <p:nvPr/>
          </p:nvSpPr>
          <p:spPr bwMode="auto">
            <a:xfrm>
              <a:off x="4221159" y="3854450"/>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13</a:t>
              </a:r>
            </a:p>
          </p:txBody>
        </p:sp>
        <p:sp>
          <p:nvSpPr>
            <p:cNvPr id="27"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28"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29" name="Text Box 30"/>
            <p:cNvSpPr txBox="1">
              <a:spLocks noChangeArrowheads="1"/>
            </p:cNvSpPr>
            <p:nvPr/>
          </p:nvSpPr>
          <p:spPr bwMode="auto">
            <a:xfrm>
              <a:off x="2224084" y="2955925"/>
              <a:ext cx="460382"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14</a:t>
              </a:r>
            </a:p>
          </p:txBody>
        </p:sp>
        <p:sp>
          <p:nvSpPr>
            <p:cNvPr id="30" name="Text Box 31"/>
            <p:cNvSpPr txBox="1">
              <a:spLocks noChangeArrowheads="1"/>
            </p:cNvSpPr>
            <p:nvPr/>
          </p:nvSpPr>
          <p:spPr bwMode="auto">
            <a:xfrm>
              <a:off x="1391313" y="3168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8</a:t>
              </a:r>
            </a:p>
          </p:txBody>
        </p:sp>
        <p:sp>
          <p:nvSpPr>
            <p:cNvPr id="31"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32"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33"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4"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35" name="Oval 34"/>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6" name="AutoShape 11"/>
          <p:cNvCxnSpPr>
            <a:cxnSpLocks noChangeShapeType="1"/>
          </p:cNvCxnSpPr>
          <p:nvPr/>
        </p:nvCxnSpPr>
        <p:spPr bwMode="auto">
          <a:xfrm>
            <a:off x="1995488" y="2763838"/>
            <a:ext cx="1190625" cy="0"/>
          </a:xfrm>
          <a:prstGeom prst="straightConnector1">
            <a:avLst/>
          </a:prstGeom>
          <a:noFill/>
          <a:ln w="57150">
            <a:solidFill>
              <a:schemeClr val="accent6"/>
            </a:solidFill>
            <a:round/>
            <a:headEnd/>
            <a:tailEnd/>
          </a:ln>
          <a:effectLst/>
        </p:spPr>
      </p:cxnSp>
      <p:cxnSp>
        <p:nvCxnSpPr>
          <p:cNvPr id="37" name="AutoShape 19"/>
          <p:cNvCxnSpPr>
            <a:cxnSpLocks noChangeShapeType="1"/>
          </p:cNvCxnSpPr>
          <p:nvPr/>
        </p:nvCxnSpPr>
        <p:spPr bwMode="auto">
          <a:xfrm flipV="1">
            <a:off x="5105400" y="3000374"/>
            <a:ext cx="0" cy="962025"/>
          </a:xfrm>
          <a:prstGeom prst="straightConnector1">
            <a:avLst/>
          </a:prstGeom>
          <a:noFill/>
          <a:ln w="57150">
            <a:solidFill>
              <a:schemeClr val="accent6"/>
            </a:solidFill>
            <a:round/>
            <a:headEnd/>
            <a:tailEnd/>
          </a:ln>
          <a:effectLst/>
        </p:spPr>
      </p:cxnSp>
      <p:sp>
        <p:nvSpPr>
          <p:cNvPr id="38" name="Oval 37"/>
          <p:cNvSpPr>
            <a:spLocks noChangeArrowheads="1"/>
          </p:cNvSpPr>
          <p:nvPr/>
        </p:nvSpPr>
        <p:spPr bwMode="auto">
          <a:xfrm>
            <a:off x="4860001"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39" name="AutoShape 15"/>
          <p:cNvCxnSpPr>
            <a:cxnSpLocks noChangeShapeType="1"/>
          </p:cNvCxnSpPr>
          <p:nvPr/>
        </p:nvCxnSpPr>
        <p:spPr bwMode="auto">
          <a:xfrm flipV="1">
            <a:off x="1752600" y="2986086"/>
            <a:ext cx="0" cy="962025"/>
          </a:xfrm>
          <a:prstGeom prst="straightConnector1">
            <a:avLst/>
          </a:prstGeom>
          <a:noFill/>
          <a:ln w="57150">
            <a:solidFill>
              <a:schemeClr val="accent6"/>
            </a:solidFill>
            <a:round/>
            <a:headEnd/>
            <a:tailEnd/>
          </a:ln>
          <a:effectLst/>
        </p:spPr>
      </p:cxnSp>
      <p:sp>
        <p:nvSpPr>
          <p:cNvPr id="40" name="Oval 39"/>
          <p:cNvSpPr>
            <a:spLocks noChangeArrowheads="1"/>
          </p:cNvSpPr>
          <p:nvPr/>
        </p:nvSpPr>
        <p:spPr bwMode="auto">
          <a:xfrm>
            <a:off x="1524000" y="3962399"/>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42" name="Oval 41"/>
          <p:cNvSpPr>
            <a:spLocks noChangeArrowheads="1"/>
          </p:cNvSpPr>
          <p:nvPr/>
        </p:nvSpPr>
        <p:spPr bwMode="auto">
          <a:xfrm>
            <a:off x="3200400" y="3995182"/>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cxnSp>
        <p:nvCxnSpPr>
          <p:cNvPr id="43" name="AutoShape 18"/>
          <p:cNvCxnSpPr>
            <a:cxnSpLocks noChangeShapeType="1"/>
            <a:stCxn id="42" idx="6"/>
          </p:cNvCxnSpPr>
          <p:nvPr/>
        </p:nvCxnSpPr>
        <p:spPr bwMode="auto">
          <a:xfrm>
            <a:off x="3671888" y="4223782"/>
            <a:ext cx="1190625" cy="0"/>
          </a:xfrm>
          <a:prstGeom prst="straightConnector1">
            <a:avLst/>
          </a:prstGeom>
          <a:noFill/>
          <a:ln w="57150">
            <a:solidFill>
              <a:schemeClr val="accent6"/>
            </a:solidFill>
            <a:round/>
            <a:headEnd/>
            <a:tailEnd/>
          </a:ln>
          <a:effectLst/>
        </p:spPr>
      </p:cxnSp>
      <p:cxnSp>
        <p:nvCxnSpPr>
          <p:cNvPr id="44" name="AutoShape 16"/>
          <p:cNvCxnSpPr>
            <a:cxnSpLocks noChangeShapeType="1"/>
          </p:cNvCxnSpPr>
          <p:nvPr/>
        </p:nvCxnSpPr>
        <p:spPr bwMode="auto">
          <a:xfrm>
            <a:off x="1914525" y="2919412"/>
            <a:ext cx="1352550" cy="1095375"/>
          </a:xfrm>
          <a:prstGeom prst="straightConnector1">
            <a:avLst/>
          </a:prstGeom>
          <a:noFill/>
          <a:ln w="57150">
            <a:solidFill>
              <a:schemeClr val="accent6"/>
            </a:solidFill>
            <a:round/>
            <a:headEnd/>
            <a:tailEnd/>
          </a:ln>
          <a:effectLst/>
        </p:spPr>
      </p:cxnSp>
      <p:sp>
        <p:nvSpPr>
          <p:cNvPr id="45" name="Oval 44"/>
          <p:cNvSpPr>
            <a:spLocks noChangeArrowheads="1"/>
          </p:cNvSpPr>
          <p:nvPr/>
        </p:nvSpPr>
        <p:spPr bwMode="auto">
          <a:xfrm>
            <a:off x="1524000" y="2528886"/>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6" name="Oval 45"/>
          <p:cNvSpPr>
            <a:spLocks noChangeArrowheads="1"/>
          </p:cNvSpPr>
          <p:nvPr/>
        </p:nvSpPr>
        <p:spPr bwMode="auto">
          <a:xfrm>
            <a:off x="3186113" y="2514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7" name="Oval 46"/>
          <p:cNvSpPr>
            <a:spLocks noChangeArrowheads="1"/>
          </p:cNvSpPr>
          <p:nvPr/>
        </p:nvSpPr>
        <p:spPr bwMode="auto">
          <a:xfrm>
            <a:off x="1524000"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down)">
                                      <p:cBhvr>
                                        <p:cTn id="15" dur="500"/>
                                        <p:tgtEl>
                                          <p:spTgt spid="4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down)">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Prim’s Algorithm</a:t>
            </a:r>
          </a:p>
        </p:txBody>
      </p:sp>
      <p:sp>
        <p:nvSpPr>
          <p:cNvPr id="37891" name="Rectangle 3"/>
          <p:cNvSpPr>
            <a:spLocks noGrp="1" noChangeArrowheads="1"/>
          </p:cNvSpPr>
          <p:nvPr>
            <p:ph idx="1"/>
          </p:nvPr>
        </p:nvSpPr>
        <p:spPr/>
        <p:txBody>
          <a:bodyPr>
            <a:normAutofit fontScale="92500" lnSpcReduction="10000"/>
          </a:bodyPr>
          <a:lstStyle/>
          <a:p>
            <a:pPr algn="l" rtl="0"/>
            <a:r>
              <a:rPr lang="en-US" dirty="0"/>
              <a:t>Prim’s algorithm finds a minimum cost spanning tree by selecting edges from the graph one-by-one as follows:</a:t>
            </a:r>
          </a:p>
          <a:p>
            <a:pPr algn="l" rtl="0"/>
            <a:r>
              <a:rPr lang="en-US" dirty="0"/>
              <a:t>It starts with a tree, T, consisting of a single starting vertex, x.</a:t>
            </a:r>
          </a:p>
          <a:p>
            <a:pPr algn="l" rtl="0"/>
            <a:r>
              <a:rPr lang="en-US" dirty="0"/>
              <a:t>Then, it finds the shortest edge emanating from x that connects T to the rest of the graph (i.e., a vertex not in the tree T).</a:t>
            </a:r>
          </a:p>
          <a:p>
            <a:pPr algn="l" rtl="0"/>
            <a:r>
              <a:rPr lang="en-US" dirty="0"/>
              <a:t>It adds this edge and the new vertex to the tree T.</a:t>
            </a:r>
          </a:p>
          <a:p>
            <a:r>
              <a:rPr lang="en-US" dirty="0"/>
              <a:t>It then picks the shortest edge emanating from the revised tree T that also connects T to the rest of the graph and repeats the process.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 Abstract</a:t>
            </a:r>
          </a:p>
        </p:txBody>
      </p:sp>
      <p:sp>
        <p:nvSpPr>
          <p:cNvPr id="3" name="Content Placeholder 2"/>
          <p:cNvSpPr>
            <a:spLocks noGrp="1"/>
          </p:cNvSpPr>
          <p:nvPr>
            <p:ph idx="1"/>
          </p:nvPr>
        </p:nvSpPr>
        <p:spPr/>
        <p:txBody>
          <a:bodyPr>
            <a:normAutofit/>
          </a:bodyPr>
          <a:lstStyle/>
          <a:p>
            <a:pPr>
              <a:buNone/>
            </a:pPr>
            <a:r>
              <a:rPr lang="en-US" dirty="0">
                <a:solidFill>
                  <a:schemeClr val="accent2"/>
                </a:solidFill>
              </a:rPr>
              <a:t>Consider a graph G=(V, E);</a:t>
            </a:r>
          </a:p>
          <a:p>
            <a:pPr>
              <a:buNone/>
            </a:pPr>
            <a:r>
              <a:rPr lang="en-US" dirty="0">
                <a:solidFill>
                  <a:schemeClr val="accent2"/>
                </a:solidFill>
              </a:rPr>
              <a:t>Let T be a tree consisting of only the starting vertex </a:t>
            </a:r>
            <a:r>
              <a:rPr lang="en-US" b="1" dirty="0">
                <a:solidFill>
                  <a:schemeClr val="accent2"/>
                </a:solidFill>
              </a:rPr>
              <a:t>x;</a:t>
            </a:r>
          </a:p>
          <a:p>
            <a:pPr>
              <a:buNone/>
            </a:pPr>
            <a:r>
              <a:rPr lang="en-US" dirty="0">
                <a:solidFill>
                  <a:schemeClr val="accent2"/>
                </a:solidFill>
              </a:rPr>
              <a:t>while (T has fewer than I V I vertices)</a:t>
            </a:r>
          </a:p>
          <a:p>
            <a:pPr>
              <a:buNone/>
            </a:pPr>
            <a:r>
              <a:rPr lang="en-US" dirty="0">
                <a:solidFill>
                  <a:schemeClr val="accent2"/>
                </a:solidFill>
              </a:rPr>
              <a:t>{</a:t>
            </a:r>
          </a:p>
          <a:p>
            <a:pPr>
              <a:buNone/>
            </a:pPr>
            <a:r>
              <a:rPr lang="en-US" sz="3000" dirty="0">
                <a:solidFill>
                  <a:schemeClr val="accent2"/>
                </a:solidFill>
              </a:rPr>
              <a:t>        find a smallest edge connecting T to G-T;</a:t>
            </a:r>
          </a:p>
          <a:p>
            <a:pPr>
              <a:buNone/>
            </a:pPr>
            <a:r>
              <a:rPr lang="en-US" sz="3000" dirty="0">
                <a:solidFill>
                  <a:schemeClr val="accent2"/>
                </a:solidFill>
              </a:rPr>
              <a:t>        add it to T;</a:t>
            </a:r>
          </a:p>
          <a:p>
            <a:pPr>
              <a:buNone/>
            </a:pPr>
            <a:r>
              <a:rPr lang="en-US" dirty="0">
                <a:solidFill>
                  <a:schemeClr val="accent2"/>
                </a:solidFill>
              </a:rPr>
              <a:t>}</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Prim’s Algorithm</a:t>
            </a:r>
          </a:p>
        </p:txBody>
      </p:sp>
      <p:grpSp>
        <p:nvGrpSpPr>
          <p:cNvPr id="2" name="Group 93"/>
          <p:cNvGrpSpPr/>
          <p:nvPr/>
        </p:nvGrpSpPr>
        <p:grpSpPr>
          <a:xfrm>
            <a:off x="1384300" y="2397125"/>
            <a:ext cx="4940300" cy="2022475"/>
            <a:chOff x="1384300" y="2397125"/>
            <a:chExt cx="4940300" cy="2022475"/>
          </a:xfrm>
        </p:grpSpPr>
        <p:sp>
          <p:nvSpPr>
            <p:cNvPr id="35" name="Oval 34"/>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36" name="Oval 35"/>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37" name="Oval 36"/>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38" name="Oval 37"/>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39" name="Oval 38"/>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40" name="Oval 39"/>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41" name="Oval 40"/>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42" name="AutoShape 11"/>
            <p:cNvCxnSpPr>
              <a:cxnSpLocks noChangeShapeType="1"/>
              <a:stCxn id="35" idx="6"/>
              <a:endCxn id="36"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43" name="AutoShape 12"/>
            <p:cNvCxnSpPr>
              <a:cxnSpLocks noChangeShapeType="1"/>
              <a:stCxn id="36" idx="6"/>
              <a:endCxn id="37"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44" name="AutoShape 13"/>
            <p:cNvCxnSpPr>
              <a:cxnSpLocks noChangeShapeType="1"/>
              <a:stCxn id="37" idx="3"/>
              <a:endCxn id="40"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45" name="AutoShape 14"/>
            <p:cNvCxnSpPr>
              <a:cxnSpLocks noChangeShapeType="1"/>
              <a:stCxn id="40" idx="2"/>
              <a:endCxn id="41"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46" name="AutoShape 15"/>
            <p:cNvCxnSpPr>
              <a:cxnSpLocks noChangeShapeType="1"/>
              <a:stCxn id="41" idx="0"/>
              <a:endCxn id="35"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47" name="AutoShape 16"/>
            <p:cNvCxnSpPr>
              <a:cxnSpLocks noChangeShapeType="1"/>
              <a:stCxn id="35" idx="5"/>
              <a:endCxn id="40"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48" name="AutoShape 17"/>
            <p:cNvCxnSpPr>
              <a:cxnSpLocks noChangeShapeType="1"/>
              <a:stCxn id="40" idx="0"/>
              <a:endCxn id="36"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49" name="AutoShape 18"/>
            <p:cNvCxnSpPr>
              <a:cxnSpLocks noChangeShapeType="1"/>
              <a:stCxn id="40" idx="6"/>
              <a:endCxn id="38"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50" name="AutoShape 19"/>
            <p:cNvCxnSpPr>
              <a:cxnSpLocks noChangeShapeType="1"/>
              <a:stCxn id="38" idx="0"/>
              <a:endCxn id="37"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51" name="AutoShape 20"/>
            <p:cNvCxnSpPr>
              <a:cxnSpLocks noChangeShapeType="1"/>
              <a:stCxn id="37" idx="5"/>
              <a:endCxn id="39"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52" name="AutoShape 21"/>
            <p:cNvCxnSpPr>
              <a:cxnSpLocks noChangeShapeType="1"/>
              <a:stCxn id="38" idx="7"/>
              <a:endCxn id="39"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53" name="Text Box 22"/>
            <p:cNvSpPr txBox="1">
              <a:spLocks noChangeArrowheads="1"/>
            </p:cNvSpPr>
            <p:nvPr/>
          </p:nvSpPr>
          <p:spPr bwMode="auto">
            <a:xfrm>
              <a:off x="2376488" y="23971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a:t>
              </a:r>
            </a:p>
          </p:txBody>
        </p:sp>
        <p:sp>
          <p:nvSpPr>
            <p:cNvPr id="54"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55" name="Text Box 24"/>
            <p:cNvSpPr txBox="1">
              <a:spLocks noChangeArrowheads="1"/>
            </p:cNvSpPr>
            <p:nvPr/>
          </p:nvSpPr>
          <p:spPr bwMode="auto">
            <a:xfrm>
              <a:off x="5575300" y="2787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9</a:t>
              </a:r>
            </a:p>
          </p:txBody>
        </p:sp>
        <p:sp>
          <p:nvSpPr>
            <p:cNvPr id="56" name="Text Box 25"/>
            <p:cNvSpPr txBox="1">
              <a:spLocks noChangeArrowheads="1"/>
            </p:cNvSpPr>
            <p:nvPr/>
          </p:nvSpPr>
          <p:spPr bwMode="auto">
            <a:xfrm>
              <a:off x="5576888" y="38544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a:t>
              </a:r>
            </a:p>
          </p:txBody>
        </p:sp>
        <p:sp>
          <p:nvSpPr>
            <p:cNvPr id="57" name="Text Box 26"/>
            <p:cNvSpPr txBox="1">
              <a:spLocks noChangeArrowheads="1"/>
            </p:cNvSpPr>
            <p:nvPr/>
          </p:nvSpPr>
          <p:spPr bwMode="auto">
            <a:xfrm>
              <a:off x="5081588" y="33623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5</a:t>
              </a:r>
            </a:p>
          </p:txBody>
        </p:sp>
        <p:sp>
          <p:nvSpPr>
            <p:cNvPr id="58"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59"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60"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61"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62"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63"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grpSp>
      <p:sp>
        <p:nvSpPr>
          <p:cNvPr id="64" name="TextBox 63"/>
          <p:cNvSpPr txBox="1"/>
          <p:nvPr/>
        </p:nvSpPr>
        <p:spPr>
          <a:xfrm>
            <a:off x="6117436" y="2992993"/>
            <a:ext cx="1197764" cy="369332"/>
          </a:xfrm>
          <a:prstGeom prst="rect">
            <a:avLst/>
          </a:prstGeom>
          <a:noFill/>
        </p:spPr>
        <p:txBody>
          <a:bodyPr wrap="none" rtlCol="0">
            <a:spAutoFit/>
          </a:bodyPr>
          <a:lstStyle/>
          <a:p>
            <a:r>
              <a:rPr lang="en-US" dirty="0"/>
              <a:t>Start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p:nvPr/>
        </p:nvGrpSpPr>
        <p:grpSpPr>
          <a:xfrm>
            <a:off x="1384300" y="2397125"/>
            <a:ext cx="4940300" cy="2022475"/>
            <a:chOff x="1384300" y="2397125"/>
            <a:chExt cx="4940300" cy="2022475"/>
          </a:xfrm>
        </p:grpSpPr>
        <p:sp>
          <p:nvSpPr>
            <p:cNvPr id="34" name="Oval 33"/>
            <p:cNvSpPr>
              <a:spLocks noChangeArrowheads="1"/>
            </p:cNvSpPr>
            <p:nvPr/>
          </p:nvSpPr>
          <p:spPr bwMode="auto">
            <a:xfrm>
              <a:off x="1524000" y="2514600"/>
              <a:ext cx="457200" cy="457200"/>
            </a:xfrm>
            <a:prstGeom prst="ellipse">
              <a:avLst/>
            </a:prstGeom>
            <a:solidFill>
              <a:srgbClr val="FFFF00"/>
            </a:solidFill>
            <a:ln w="28575">
              <a:solidFill>
                <a:schemeClr val="accent1"/>
              </a:solidFill>
              <a:round/>
              <a:headEnd/>
              <a:tailEnd/>
            </a:ln>
            <a:effectLst/>
          </p:spPr>
          <p:txBody>
            <a:bodyPr wrap="none" anchor="ctr"/>
            <a:lstStyle/>
            <a:p>
              <a:endParaRPr lang="en-US"/>
            </a:p>
          </p:txBody>
        </p:sp>
        <p:sp>
          <p:nvSpPr>
            <p:cNvPr id="35" name="Oval 34"/>
            <p:cNvSpPr>
              <a:spLocks noChangeArrowheads="1"/>
            </p:cNvSpPr>
            <p:nvPr/>
          </p:nvSpPr>
          <p:spPr bwMode="auto">
            <a:xfrm>
              <a:off x="3200400" y="2514600"/>
              <a:ext cx="457200" cy="457200"/>
            </a:xfrm>
            <a:prstGeom prst="ellipse">
              <a:avLst/>
            </a:prstGeom>
            <a:solidFill>
              <a:schemeClr val="tx1"/>
            </a:solidFill>
            <a:ln w="28575">
              <a:solidFill>
                <a:schemeClr val="accent1"/>
              </a:solidFill>
              <a:round/>
              <a:headEnd/>
              <a:tailEnd/>
            </a:ln>
            <a:effectLst/>
          </p:spPr>
          <p:txBody>
            <a:bodyPr wrap="none" anchor="ctr"/>
            <a:lstStyle/>
            <a:p>
              <a:endParaRPr lang="en-US"/>
            </a:p>
          </p:txBody>
        </p:sp>
        <p:sp>
          <p:nvSpPr>
            <p:cNvPr id="36" name="Oval 35"/>
            <p:cNvSpPr>
              <a:spLocks noChangeArrowheads="1"/>
            </p:cNvSpPr>
            <p:nvPr/>
          </p:nvSpPr>
          <p:spPr bwMode="auto">
            <a:xfrm>
              <a:off x="4876800" y="2514600"/>
              <a:ext cx="457200" cy="457200"/>
            </a:xfrm>
            <a:prstGeom prst="ellipse">
              <a:avLst/>
            </a:prstGeom>
            <a:solidFill>
              <a:schemeClr val="bg2"/>
            </a:solidFill>
            <a:ln w="28575">
              <a:solidFill>
                <a:schemeClr val="accent1"/>
              </a:solidFill>
              <a:round/>
              <a:headEnd/>
              <a:tailEnd/>
            </a:ln>
            <a:effectLst/>
          </p:spPr>
          <p:txBody>
            <a:bodyPr wrap="none" anchor="ctr"/>
            <a:lstStyle/>
            <a:p>
              <a:endParaRPr lang="en-US"/>
            </a:p>
          </p:txBody>
        </p:sp>
        <p:sp>
          <p:nvSpPr>
            <p:cNvPr id="37" name="Oval 36"/>
            <p:cNvSpPr>
              <a:spLocks noChangeArrowheads="1"/>
            </p:cNvSpPr>
            <p:nvPr/>
          </p:nvSpPr>
          <p:spPr bwMode="auto">
            <a:xfrm>
              <a:off x="4876800" y="3962400"/>
              <a:ext cx="457200" cy="457200"/>
            </a:xfrm>
            <a:prstGeom prst="ellipse">
              <a:avLst/>
            </a:prstGeom>
            <a:solidFill>
              <a:schemeClr val="accent1"/>
            </a:solidFill>
            <a:ln w="28575">
              <a:solidFill>
                <a:schemeClr val="accent1"/>
              </a:solidFill>
              <a:round/>
              <a:headEnd/>
              <a:tailEnd/>
            </a:ln>
            <a:effectLst/>
          </p:spPr>
          <p:txBody>
            <a:bodyPr wrap="none" anchor="ctr"/>
            <a:lstStyle/>
            <a:p>
              <a:endParaRPr lang="en-US"/>
            </a:p>
          </p:txBody>
        </p:sp>
        <p:sp>
          <p:nvSpPr>
            <p:cNvPr id="38" name="Oval 37"/>
            <p:cNvSpPr>
              <a:spLocks noChangeArrowheads="1"/>
            </p:cNvSpPr>
            <p:nvPr/>
          </p:nvSpPr>
          <p:spPr bwMode="auto">
            <a:xfrm>
              <a:off x="5867400" y="32766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39" name="Oval 38"/>
            <p:cNvSpPr>
              <a:spLocks noChangeArrowheads="1"/>
            </p:cNvSpPr>
            <p:nvPr/>
          </p:nvSpPr>
          <p:spPr bwMode="auto">
            <a:xfrm>
              <a:off x="3200400" y="3962400"/>
              <a:ext cx="457200" cy="457200"/>
            </a:xfrm>
            <a:prstGeom prst="ellipse">
              <a:avLst/>
            </a:prstGeom>
            <a:solidFill>
              <a:srgbClr val="92D050"/>
            </a:solidFill>
            <a:ln w="28575">
              <a:solidFill>
                <a:schemeClr val="accent1"/>
              </a:solidFill>
              <a:round/>
              <a:headEnd/>
              <a:tailEnd/>
            </a:ln>
            <a:effectLst/>
          </p:spPr>
          <p:txBody>
            <a:bodyPr wrap="none" anchor="ctr"/>
            <a:lstStyle/>
            <a:p>
              <a:endParaRPr lang="en-US"/>
            </a:p>
          </p:txBody>
        </p:sp>
        <p:sp>
          <p:nvSpPr>
            <p:cNvPr id="40" name="Oval 39"/>
            <p:cNvSpPr>
              <a:spLocks noChangeArrowheads="1"/>
            </p:cNvSpPr>
            <p:nvPr/>
          </p:nvSpPr>
          <p:spPr bwMode="auto">
            <a:xfrm>
              <a:off x="1524000" y="3962400"/>
              <a:ext cx="457200" cy="457200"/>
            </a:xfrm>
            <a:prstGeom prst="ellipse">
              <a:avLst/>
            </a:prstGeom>
            <a:solidFill>
              <a:schemeClr val="hlink"/>
            </a:solidFill>
            <a:ln w="28575">
              <a:solidFill>
                <a:schemeClr val="accent1"/>
              </a:solidFill>
              <a:round/>
              <a:headEnd/>
              <a:tailEnd/>
            </a:ln>
            <a:effectLst/>
          </p:spPr>
          <p:txBody>
            <a:bodyPr wrap="none" anchor="ctr"/>
            <a:lstStyle/>
            <a:p>
              <a:endParaRPr lang="en-US"/>
            </a:p>
          </p:txBody>
        </p:sp>
        <p:cxnSp>
          <p:nvCxnSpPr>
            <p:cNvPr id="41" name="AutoShape 11"/>
            <p:cNvCxnSpPr>
              <a:cxnSpLocks noChangeShapeType="1"/>
              <a:stCxn id="34" idx="6"/>
              <a:endCxn id="35" idx="2"/>
            </p:cNvCxnSpPr>
            <p:nvPr/>
          </p:nvCxnSpPr>
          <p:spPr bwMode="auto">
            <a:xfrm>
              <a:off x="1995488" y="2743200"/>
              <a:ext cx="1190625" cy="0"/>
            </a:xfrm>
            <a:prstGeom prst="straightConnector1">
              <a:avLst/>
            </a:prstGeom>
            <a:noFill/>
            <a:ln w="28575">
              <a:solidFill>
                <a:schemeClr val="accent1"/>
              </a:solidFill>
              <a:round/>
              <a:headEnd/>
              <a:tailEnd/>
            </a:ln>
            <a:effectLst/>
          </p:spPr>
        </p:cxnSp>
        <p:cxnSp>
          <p:nvCxnSpPr>
            <p:cNvPr id="42" name="AutoShape 12"/>
            <p:cNvCxnSpPr>
              <a:cxnSpLocks noChangeShapeType="1"/>
              <a:stCxn id="35" idx="6"/>
              <a:endCxn id="36" idx="2"/>
            </p:cNvCxnSpPr>
            <p:nvPr/>
          </p:nvCxnSpPr>
          <p:spPr bwMode="auto">
            <a:xfrm>
              <a:off x="3671888" y="2743200"/>
              <a:ext cx="1190625" cy="0"/>
            </a:xfrm>
            <a:prstGeom prst="straightConnector1">
              <a:avLst/>
            </a:prstGeom>
            <a:noFill/>
            <a:ln w="28575">
              <a:solidFill>
                <a:schemeClr val="accent1"/>
              </a:solidFill>
              <a:round/>
              <a:headEnd/>
              <a:tailEnd/>
            </a:ln>
            <a:effectLst/>
          </p:spPr>
        </p:cxnSp>
        <p:cxnSp>
          <p:nvCxnSpPr>
            <p:cNvPr id="43" name="AutoShape 13"/>
            <p:cNvCxnSpPr>
              <a:cxnSpLocks noChangeShapeType="1"/>
              <a:stCxn id="36" idx="3"/>
              <a:endCxn id="39" idx="7"/>
            </p:cNvCxnSpPr>
            <p:nvPr/>
          </p:nvCxnSpPr>
          <p:spPr bwMode="auto">
            <a:xfrm flipH="1">
              <a:off x="3590925" y="2919412"/>
              <a:ext cx="1352550" cy="1095375"/>
            </a:xfrm>
            <a:prstGeom prst="straightConnector1">
              <a:avLst/>
            </a:prstGeom>
            <a:noFill/>
            <a:ln w="28575">
              <a:solidFill>
                <a:schemeClr val="accent1"/>
              </a:solidFill>
              <a:round/>
              <a:headEnd/>
              <a:tailEnd/>
            </a:ln>
            <a:effectLst/>
          </p:spPr>
        </p:cxnSp>
        <p:cxnSp>
          <p:nvCxnSpPr>
            <p:cNvPr id="44" name="AutoShape 14"/>
            <p:cNvCxnSpPr>
              <a:cxnSpLocks noChangeShapeType="1"/>
              <a:stCxn id="39" idx="2"/>
              <a:endCxn id="40" idx="6"/>
            </p:cNvCxnSpPr>
            <p:nvPr/>
          </p:nvCxnSpPr>
          <p:spPr bwMode="auto">
            <a:xfrm flipH="1">
              <a:off x="1995488" y="4191000"/>
              <a:ext cx="1190625" cy="0"/>
            </a:xfrm>
            <a:prstGeom prst="straightConnector1">
              <a:avLst/>
            </a:prstGeom>
            <a:noFill/>
            <a:ln w="28575">
              <a:solidFill>
                <a:schemeClr val="accent1"/>
              </a:solidFill>
              <a:round/>
              <a:headEnd/>
              <a:tailEnd/>
            </a:ln>
            <a:effectLst/>
          </p:spPr>
        </p:cxnSp>
        <p:cxnSp>
          <p:nvCxnSpPr>
            <p:cNvPr id="45" name="AutoShape 15"/>
            <p:cNvCxnSpPr>
              <a:cxnSpLocks noChangeShapeType="1"/>
              <a:stCxn id="40" idx="0"/>
              <a:endCxn id="34" idx="4"/>
            </p:cNvCxnSpPr>
            <p:nvPr/>
          </p:nvCxnSpPr>
          <p:spPr bwMode="auto">
            <a:xfrm flipV="1">
              <a:off x="1752600" y="2986087"/>
              <a:ext cx="0" cy="962025"/>
            </a:xfrm>
            <a:prstGeom prst="straightConnector1">
              <a:avLst/>
            </a:prstGeom>
            <a:noFill/>
            <a:ln w="28575">
              <a:solidFill>
                <a:schemeClr val="accent1"/>
              </a:solidFill>
              <a:round/>
              <a:headEnd/>
              <a:tailEnd/>
            </a:ln>
            <a:effectLst/>
          </p:spPr>
        </p:cxnSp>
        <p:cxnSp>
          <p:nvCxnSpPr>
            <p:cNvPr id="46" name="AutoShape 16"/>
            <p:cNvCxnSpPr>
              <a:cxnSpLocks noChangeShapeType="1"/>
              <a:stCxn id="34" idx="5"/>
              <a:endCxn id="39" idx="1"/>
            </p:cNvCxnSpPr>
            <p:nvPr/>
          </p:nvCxnSpPr>
          <p:spPr bwMode="auto">
            <a:xfrm>
              <a:off x="1914525" y="2919412"/>
              <a:ext cx="1352550" cy="1095375"/>
            </a:xfrm>
            <a:prstGeom prst="straightConnector1">
              <a:avLst/>
            </a:prstGeom>
            <a:noFill/>
            <a:ln w="28575">
              <a:solidFill>
                <a:schemeClr val="accent1"/>
              </a:solidFill>
              <a:round/>
              <a:headEnd/>
              <a:tailEnd/>
            </a:ln>
            <a:effectLst/>
          </p:spPr>
        </p:cxnSp>
        <p:cxnSp>
          <p:nvCxnSpPr>
            <p:cNvPr id="47" name="AutoShape 17"/>
            <p:cNvCxnSpPr>
              <a:cxnSpLocks noChangeShapeType="1"/>
              <a:stCxn id="39" idx="0"/>
              <a:endCxn id="35" idx="4"/>
            </p:cNvCxnSpPr>
            <p:nvPr/>
          </p:nvCxnSpPr>
          <p:spPr bwMode="auto">
            <a:xfrm flipV="1">
              <a:off x="3429000" y="2986087"/>
              <a:ext cx="0" cy="962025"/>
            </a:xfrm>
            <a:prstGeom prst="straightConnector1">
              <a:avLst/>
            </a:prstGeom>
            <a:noFill/>
            <a:ln w="28575">
              <a:solidFill>
                <a:schemeClr val="accent1"/>
              </a:solidFill>
              <a:round/>
              <a:headEnd/>
              <a:tailEnd/>
            </a:ln>
            <a:effectLst/>
          </p:spPr>
        </p:cxnSp>
        <p:cxnSp>
          <p:nvCxnSpPr>
            <p:cNvPr id="48" name="AutoShape 18"/>
            <p:cNvCxnSpPr>
              <a:cxnSpLocks noChangeShapeType="1"/>
              <a:stCxn id="39" idx="6"/>
              <a:endCxn id="37" idx="2"/>
            </p:cNvCxnSpPr>
            <p:nvPr/>
          </p:nvCxnSpPr>
          <p:spPr bwMode="auto">
            <a:xfrm>
              <a:off x="3671888" y="4191000"/>
              <a:ext cx="1190625" cy="0"/>
            </a:xfrm>
            <a:prstGeom prst="straightConnector1">
              <a:avLst/>
            </a:prstGeom>
            <a:noFill/>
            <a:ln w="28575">
              <a:solidFill>
                <a:schemeClr val="accent1"/>
              </a:solidFill>
              <a:round/>
              <a:headEnd/>
              <a:tailEnd/>
            </a:ln>
            <a:effectLst/>
          </p:spPr>
        </p:cxnSp>
        <p:cxnSp>
          <p:nvCxnSpPr>
            <p:cNvPr id="49" name="AutoShape 19"/>
            <p:cNvCxnSpPr>
              <a:cxnSpLocks noChangeShapeType="1"/>
              <a:stCxn id="37" idx="0"/>
              <a:endCxn id="36" idx="4"/>
            </p:cNvCxnSpPr>
            <p:nvPr/>
          </p:nvCxnSpPr>
          <p:spPr bwMode="auto">
            <a:xfrm flipV="1">
              <a:off x="5105400" y="2986087"/>
              <a:ext cx="0" cy="962025"/>
            </a:xfrm>
            <a:prstGeom prst="straightConnector1">
              <a:avLst/>
            </a:prstGeom>
            <a:noFill/>
            <a:ln w="28575">
              <a:solidFill>
                <a:schemeClr val="accent1"/>
              </a:solidFill>
              <a:round/>
              <a:headEnd/>
              <a:tailEnd/>
            </a:ln>
            <a:effectLst/>
          </p:spPr>
        </p:cxnSp>
        <p:cxnSp>
          <p:nvCxnSpPr>
            <p:cNvPr id="50" name="AutoShape 20"/>
            <p:cNvCxnSpPr>
              <a:cxnSpLocks noChangeShapeType="1"/>
              <a:stCxn id="36" idx="5"/>
              <a:endCxn id="38" idx="1"/>
            </p:cNvCxnSpPr>
            <p:nvPr/>
          </p:nvCxnSpPr>
          <p:spPr bwMode="auto">
            <a:xfrm>
              <a:off x="5267325" y="2919412"/>
              <a:ext cx="666750" cy="409575"/>
            </a:xfrm>
            <a:prstGeom prst="straightConnector1">
              <a:avLst/>
            </a:prstGeom>
            <a:noFill/>
            <a:ln w="28575">
              <a:solidFill>
                <a:schemeClr val="accent1"/>
              </a:solidFill>
              <a:round/>
              <a:headEnd/>
              <a:tailEnd/>
            </a:ln>
            <a:effectLst/>
          </p:spPr>
        </p:cxnSp>
        <p:cxnSp>
          <p:nvCxnSpPr>
            <p:cNvPr id="51" name="AutoShape 21"/>
            <p:cNvCxnSpPr>
              <a:cxnSpLocks noChangeShapeType="1"/>
              <a:stCxn id="37" idx="7"/>
              <a:endCxn id="38" idx="3"/>
            </p:cNvCxnSpPr>
            <p:nvPr/>
          </p:nvCxnSpPr>
          <p:spPr bwMode="auto">
            <a:xfrm flipV="1">
              <a:off x="5267325" y="3681412"/>
              <a:ext cx="666750" cy="333375"/>
            </a:xfrm>
            <a:prstGeom prst="straightConnector1">
              <a:avLst/>
            </a:prstGeom>
            <a:noFill/>
            <a:ln w="28575">
              <a:solidFill>
                <a:schemeClr val="accent1"/>
              </a:solidFill>
              <a:round/>
              <a:headEnd/>
              <a:tailEnd/>
            </a:ln>
            <a:effectLst/>
          </p:spPr>
        </p:cxnSp>
        <p:sp>
          <p:nvSpPr>
            <p:cNvPr id="52" name="Text Box 22"/>
            <p:cNvSpPr txBox="1">
              <a:spLocks noChangeArrowheads="1"/>
            </p:cNvSpPr>
            <p:nvPr/>
          </p:nvSpPr>
          <p:spPr bwMode="auto">
            <a:xfrm>
              <a:off x="2376488" y="23971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a:t>
              </a:r>
            </a:p>
          </p:txBody>
        </p:sp>
        <p:sp>
          <p:nvSpPr>
            <p:cNvPr id="53" name="Text Box 23"/>
            <p:cNvSpPr txBox="1">
              <a:spLocks noChangeArrowheads="1"/>
            </p:cNvSpPr>
            <p:nvPr/>
          </p:nvSpPr>
          <p:spPr bwMode="auto">
            <a:xfrm>
              <a:off x="3992563" y="2406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19</a:t>
              </a:r>
            </a:p>
          </p:txBody>
        </p:sp>
        <p:sp>
          <p:nvSpPr>
            <p:cNvPr id="54" name="Text Box 24"/>
            <p:cNvSpPr txBox="1">
              <a:spLocks noChangeArrowheads="1"/>
            </p:cNvSpPr>
            <p:nvPr/>
          </p:nvSpPr>
          <p:spPr bwMode="auto">
            <a:xfrm>
              <a:off x="5582313" y="2787650"/>
              <a:ext cx="322524" cy="369332"/>
            </a:xfrm>
            <a:prstGeom prst="rect">
              <a:avLst/>
            </a:prstGeom>
            <a:solidFill>
              <a:schemeClr val="tx2">
                <a:lumMod val="85000"/>
              </a:schemeClr>
            </a:solid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9</a:t>
              </a:r>
            </a:p>
          </p:txBody>
        </p:sp>
        <p:sp>
          <p:nvSpPr>
            <p:cNvPr id="56" name="Text Box 26"/>
            <p:cNvSpPr txBox="1">
              <a:spLocks noChangeArrowheads="1"/>
            </p:cNvSpPr>
            <p:nvPr/>
          </p:nvSpPr>
          <p:spPr bwMode="auto">
            <a:xfrm>
              <a:off x="5081588" y="3362325"/>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5</a:t>
              </a:r>
            </a:p>
          </p:txBody>
        </p:sp>
        <p:sp>
          <p:nvSpPr>
            <p:cNvPr id="57" name="Text Box 27"/>
            <p:cNvSpPr txBox="1">
              <a:spLocks noChangeArrowheads="1"/>
            </p:cNvSpPr>
            <p:nvPr/>
          </p:nvSpPr>
          <p:spPr bwMode="auto">
            <a:xfrm>
              <a:off x="42068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13</a:t>
              </a:r>
            </a:p>
          </p:txBody>
        </p:sp>
        <p:sp>
          <p:nvSpPr>
            <p:cNvPr id="58" name="Text Box 28"/>
            <p:cNvSpPr txBox="1">
              <a:spLocks noChangeArrowheads="1"/>
            </p:cNvSpPr>
            <p:nvPr/>
          </p:nvSpPr>
          <p:spPr bwMode="auto">
            <a:xfrm>
              <a:off x="415925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17</a:t>
              </a:r>
            </a:p>
          </p:txBody>
        </p:sp>
        <p:sp>
          <p:nvSpPr>
            <p:cNvPr id="59" name="Text Box 29"/>
            <p:cNvSpPr txBox="1">
              <a:spLocks noChangeArrowheads="1"/>
            </p:cNvSpPr>
            <p:nvPr/>
          </p:nvSpPr>
          <p:spPr bwMode="auto">
            <a:xfrm>
              <a:off x="3382963" y="31686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25</a:t>
              </a:r>
            </a:p>
          </p:txBody>
        </p:sp>
        <p:sp>
          <p:nvSpPr>
            <p:cNvPr id="60" name="Text Box 30"/>
            <p:cNvSpPr txBox="1">
              <a:spLocks noChangeArrowheads="1"/>
            </p:cNvSpPr>
            <p:nvPr/>
          </p:nvSpPr>
          <p:spPr bwMode="auto">
            <a:xfrm>
              <a:off x="2209800" y="2955925"/>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14</a:t>
              </a:r>
            </a:p>
          </p:txBody>
        </p:sp>
        <p:sp>
          <p:nvSpPr>
            <p:cNvPr id="61" name="Text Box 31"/>
            <p:cNvSpPr txBox="1">
              <a:spLocks noChangeArrowheads="1"/>
            </p:cNvSpPr>
            <p:nvPr/>
          </p:nvSpPr>
          <p:spPr bwMode="auto">
            <a:xfrm>
              <a:off x="1384300" y="3168650"/>
              <a:ext cx="3365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8</a:t>
              </a:r>
            </a:p>
          </p:txBody>
        </p:sp>
        <p:sp>
          <p:nvSpPr>
            <p:cNvPr id="62" name="Text Box 32"/>
            <p:cNvSpPr txBox="1">
              <a:spLocks noChangeArrowheads="1"/>
            </p:cNvSpPr>
            <p:nvPr/>
          </p:nvSpPr>
          <p:spPr bwMode="auto">
            <a:xfrm>
              <a:off x="2149475" y="3854450"/>
              <a:ext cx="488950" cy="396875"/>
            </a:xfrm>
            <a:prstGeom prst="rect">
              <a:avLst/>
            </a:prstGeom>
            <a:noFill/>
            <a:ln w="28575">
              <a:noFill/>
              <a:miter lim="800000"/>
              <a:headEnd/>
              <a:tailEnd/>
            </a:ln>
            <a:effectLst/>
          </p:spPr>
          <p:txBody>
            <a:bodyPr wrap="none">
              <a:spAutoFit/>
            </a:bodyPr>
            <a:lstStyle/>
            <a:p>
              <a:pPr algn="ctr"/>
              <a:r>
                <a:rPr lang="en-US" b="1" i="0">
                  <a:solidFill>
                    <a:schemeClr val="accent1"/>
                  </a:solidFill>
                  <a:latin typeface="Courier New" pitchFamily="49" charset="0"/>
                </a:rPr>
                <a:t>21</a:t>
              </a:r>
            </a:p>
          </p:txBody>
        </p:sp>
        <p:sp>
          <p:nvSpPr>
            <p:cNvPr id="55" name="Text Box 25"/>
            <p:cNvSpPr txBox="1">
              <a:spLocks noChangeArrowheads="1"/>
            </p:cNvSpPr>
            <p:nvPr/>
          </p:nvSpPr>
          <p:spPr bwMode="auto">
            <a:xfrm>
              <a:off x="5575300" y="3881993"/>
              <a:ext cx="460382" cy="369332"/>
            </a:xfrm>
            <a:prstGeom prst="rect">
              <a:avLst/>
            </a:prstGeom>
            <a:noFill/>
            <a:ln w="28575">
              <a:noFill/>
              <a:miter lim="800000"/>
              <a:headEnd/>
              <a:tailEnd/>
            </a:ln>
            <a:effectLst/>
          </p:spPr>
          <p:txBody>
            <a:bodyPr wrap="none">
              <a:spAutoFit/>
            </a:bodyPr>
            <a:lstStyle/>
            <a:p>
              <a:pPr algn="ctr"/>
              <a:r>
                <a:rPr lang="en-US" b="1" i="0" dirty="0">
                  <a:solidFill>
                    <a:schemeClr val="accent6"/>
                  </a:solidFill>
                  <a:latin typeface="Courier New" pitchFamily="49" charset="0"/>
                </a:rPr>
                <a:t>1?</a:t>
              </a:r>
            </a:p>
          </p:txBody>
        </p:sp>
      </p:grpSp>
      <p:sp>
        <p:nvSpPr>
          <p:cNvPr id="63" name="Title 62"/>
          <p:cNvSpPr>
            <a:spLocks noGrp="1"/>
          </p:cNvSpPr>
          <p:nvPr>
            <p:ph type="title"/>
          </p:nvPr>
        </p:nvSpPr>
        <p:spPr/>
        <p:txBody>
          <a:bodyPr/>
          <a:lstStyle/>
          <a:p>
            <a:r>
              <a:rPr lang="en-US" dirty="0"/>
              <a:t>Prim’s Algorithm</a:t>
            </a:r>
          </a:p>
        </p:txBody>
      </p:sp>
      <p:sp>
        <p:nvSpPr>
          <p:cNvPr id="32" name="Text Box 25"/>
          <p:cNvSpPr txBox="1">
            <a:spLocks noChangeArrowheads="1"/>
          </p:cNvSpPr>
          <p:nvPr/>
        </p:nvSpPr>
        <p:spPr bwMode="auto">
          <a:xfrm>
            <a:off x="5583900" y="3881993"/>
            <a:ext cx="451781" cy="369332"/>
          </a:xfrm>
          <a:prstGeom prst="rect">
            <a:avLst/>
          </a:prstGeom>
          <a:solidFill>
            <a:schemeClr val="bg1">
              <a:lumMod val="85000"/>
            </a:schemeClr>
          </a:solidFill>
          <a:ln w="28575">
            <a:noFill/>
            <a:miter lim="800000"/>
            <a:headEnd/>
            <a:tailEnd/>
          </a:ln>
          <a:effectLst/>
        </p:spPr>
        <p:txBody>
          <a:bodyPr wrap="square">
            <a:spAutoFit/>
          </a:bodyPr>
          <a:lstStyle/>
          <a:p>
            <a:pPr algn="ctr"/>
            <a:r>
              <a:rPr lang="en-US" b="1" i="0" dirty="0">
                <a:solidFill>
                  <a:schemeClr val="accent6"/>
                </a:solidFill>
                <a:latin typeface="Courier New" pitchFamily="49" charset="0"/>
              </a:rPr>
              <a:t>1</a:t>
            </a:r>
          </a:p>
        </p:txBody>
      </p:sp>
      <p:cxnSp>
        <p:nvCxnSpPr>
          <p:cNvPr id="31" name="AutoShape 21"/>
          <p:cNvCxnSpPr>
            <a:cxnSpLocks noChangeShapeType="1"/>
          </p:cNvCxnSpPr>
          <p:nvPr/>
        </p:nvCxnSpPr>
        <p:spPr bwMode="auto">
          <a:xfrm flipV="1">
            <a:off x="5267325" y="3708955"/>
            <a:ext cx="666750" cy="333375"/>
          </a:xfrm>
          <a:prstGeom prst="straightConnector1">
            <a:avLst/>
          </a:prstGeom>
          <a:noFill/>
          <a:ln w="76200">
            <a:solidFill>
              <a:schemeClr val="accent6"/>
            </a:solidFill>
            <a:round/>
            <a:headEnd/>
            <a:tailEnd/>
          </a:ln>
          <a:effectLst/>
        </p:spPr>
      </p:cxnSp>
      <p:sp>
        <p:nvSpPr>
          <p:cNvPr id="64" name="Oval 63"/>
          <p:cNvSpPr>
            <a:spLocks noChangeArrowheads="1"/>
          </p:cNvSpPr>
          <p:nvPr/>
        </p:nvSpPr>
        <p:spPr bwMode="auto">
          <a:xfrm>
            <a:off x="4862513" y="3962400"/>
            <a:ext cx="457200" cy="457200"/>
          </a:xfrm>
          <a:prstGeom prst="ellips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65" name="Freeform 64"/>
          <p:cNvSpPr/>
          <p:nvPr/>
        </p:nvSpPr>
        <p:spPr bwMode="auto">
          <a:xfrm>
            <a:off x="5389563" y="2409825"/>
            <a:ext cx="506412" cy="2724150"/>
          </a:xfrm>
          <a:custGeom>
            <a:avLst/>
            <a:gdLst>
              <a:gd name="connsiteX0" fmla="*/ 496887 w 506412"/>
              <a:gd name="connsiteY0" fmla="*/ 0 h 2724150"/>
              <a:gd name="connsiteX1" fmla="*/ 20637 w 506412"/>
              <a:gd name="connsiteY1" fmla="*/ 762000 h 2724150"/>
              <a:gd name="connsiteX2" fmla="*/ 373062 w 506412"/>
              <a:gd name="connsiteY2" fmla="*/ 2314575 h 2724150"/>
              <a:gd name="connsiteX3" fmla="*/ 506412 w 506412"/>
              <a:gd name="connsiteY3" fmla="*/ 2724150 h 2724150"/>
            </a:gdLst>
            <a:ahLst/>
            <a:cxnLst>
              <a:cxn ang="0">
                <a:pos x="connsiteX0" y="connsiteY0"/>
              </a:cxn>
              <a:cxn ang="0">
                <a:pos x="connsiteX1" y="connsiteY1"/>
              </a:cxn>
              <a:cxn ang="0">
                <a:pos x="connsiteX2" y="connsiteY2"/>
              </a:cxn>
              <a:cxn ang="0">
                <a:pos x="connsiteX3" y="connsiteY3"/>
              </a:cxn>
            </a:cxnLst>
            <a:rect l="l" t="t" r="r" b="b"/>
            <a:pathLst>
              <a:path w="506412" h="2724150">
                <a:moveTo>
                  <a:pt x="496887" y="0"/>
                </a:moveTo>
                <a:cubicBezTo>
                  <a:pt x="269080" y="188119"/>
                  <a:pt x="41274" y="376238"/>
                  <a:pt x="20637" y="762000"/>
                </a:cubicBezTo>
                <a:cubicBezTo>
                  <a:pt x="0" y="1147762"/>
                  <a:pt x="292100" y="1987550"/>
                  <a:pt x="373062" y="2314575"/>
                </a:cubicBezTo>
                <a:cubicBezTo>
                  <a:pt x="454025" y="2641600"/>
                  <a:pt x="480218" y="2682875"/>
                  <a:pt x="506412" y="2724150"/>
                </a:cubicBezTo>
              </a:path>
            </a:pathLst>
          </a:custGeom>
          <a:noFill/>
          <a:ln w="38100" cap="flat" cmpd="sng" algn="ctr">
            <a:solidFill>
              <a:srgbClr val="0070C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SQL INTRO</Template>
  <TotalTime>25239</TotalTime>
  <Words>5639</Words>
  <Application>Microsoft Office PowerPoint</Application>
  <PresentationFormat>On-screen Show (4:3)</PresentationFormat>
  <Paragraphs>1533</Paragraphs>
  <Slides>127</Slides>
  <Notes>16</Notes>
  <HiddenSlides>1</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127</vt:i4>
      </vt:variant>
    </vt:vector>
  </HeadingPairs>
  <TitlesOfParts>
    <vt:vector size="146" baseType="lpstr">
      <vt:lpstr>Adobe Song Std L</vt:lpstr>
      <vt:lpstr>Arial</vt:lpstr>
      <vt:lpstr>Arimo</vt:lpstr>
      <vt:lpstr>Book Antiqua</vt:lpstr>
      <vt:lpstr>Bookman Old Style</vt:lpstr>
      <vt:lpstr>Calibri</vt:lpstr>
      <vt:lpstr>Calibri Light</vt:lpstr>
      <vt:lpstr>Cambria Math</vt:lpstr>
      <vt:lpstr>Casper</vt:lpstr>
      <vt:lpstr>Courier New</vt:lpstr>
      <vt:lpstr>inter-regular</vt:lpstr>
      <vt:lpstr>Raleway ExtraBold</vt:lpstr>
      <vt:lpstr>Times</vt:lpstr>
      <vt:lpstr>Times New Roman</vt:lpstr>
      <vt:lpstr>Verdana</vt:lpstr>
      <vt:lpstr>Wingdings</vt:lpstr>
      <vt:lpstr>1_Office Theme</vt:lpstr>
      <vt:lpstr>Contents Slide Master</vt:lpstr>
      <vt:lpstr>CorelDRAW</vt:lpstr>
      <vt:lpstr>PowerPoint Presentation</vt:lpstr>
      <vt:lpstr>Contents of the Syllabus  </vt:lpstr>
      <vt:lpstr>Contents of the Syllabus  </vt:lpstr>
      <vt:lpstr>Graph Isomorphism</vt:lpstr>
      <vt:lpstr>Isomorphic Graphs</vt:lpstr>
      <vt:lpstr>PowerPoint Presentation</vt:lpstr>
      <vt:lpstr>Isomorphism of Graphs</vt:lpstr>
      <vt:lpstr>Isomorphism of Graphs</vt:lpstr>
      <vt:lpstr>Isomorphism of Graphs</vt:lpstr>
      <vt:lpstr>Isomorphism of Graphs</vt:lpstr>
      <vt:lpstr>Isomorphism of Graphs: Necessary Conditions</vt:lpstr>
      <vt:lpstr>Isomorphism of Graphs</vt:lpstr>
      <vt:lpstr>Isomorphism of Graphs: Sufficient Conditions</vt:lpstr>
      <vt:lpstr>Graph isomorphism</vt:lpstr>
      <vt:lpstr>PowerPoint Presentation</vt:lpstr>
      <vt:lpstr>PowerPoint Presentation</vt:lpstr>
      <vt:lpstr>PowerPoint Presentation</vt:lpstr>
      <vt:lpstr>Example</vt:lpstr>
      <vt:lpstr>Example (Cont.)</vt:lpstr>
      <vt:lpstr>Example (Cont.)</vt:lpstr>
      <vt:lpstr>Example (Cont.)</vt:lpstr>
      <vt:lpstr>Example (Cont.)</vt:lpstr>
      <vt:lpstr>Example (Cont.)</vt:lpstr>
      <vt:lpstr>Example (Cont.)</vt:lpstr>
      <vt:lpstr>Example (Cont.)</vt:lpstr>
      <vt:lpstr>Graph Covering</vt:lpstr>
      <vt:lpstr>Vertex Cover</vt:lpstr>
      <vt:lpstr>Vertex Cover of the Graph ?</vt:lpstr>
      <vt:lpstr>PowerPoint Presentation</vt:lpstr>
      <vt:lpstr>Vertex Cover of the Graph ?</vt:lpstr>
      <vt:lpstr>PowerPoint Presentation</vt:lpstr>
      <vt:lpstr>PowerPoint Presentation</vt:lpstr>
      <vt:lpstr>PowerPoint Presentation</vt:lpstr>
      <vt:lpstr>PowerPoint Presentation</vt:lpstr>
      <vt:lpstr>PowerPoint Presentation</vt:lpstr>
      <vt:lpstr>Vertex Covering Number</vt:lpstr>
      <vt:lpstr>PowerPoint Presentation</vt:lpstr>
      <vt:lpstr>PowerPoint Presentation</vt:lpstr>
      <vt:lpstr>PowerPoint Presentation</vt:lpstr>
      <vt:lpstr>Edge/Line Covering Number</vt:lpstr>
      <vt:lpstr>Graph Partition</vt:lpstr>
      <vt:lpstr>Introduction</vt:lpstr>
      <vt:lpstr>Introduction</vt:lpstr>
      <vt:lpstr>Motivation</vt:lpstr>
      <vt:lpstr>Motivation</vt:lpstr>
      <vt:lpstr>Motivation</vt:lpstr>
      <vt:lpstr>Motivation</vt:lpstr>
      <vt:lpstr>Motivation</vt:lpstr>
      <vt:lpstr>Criterion : Basic principle</vt:lpstr>
      <vt:lpstr>Criterion : Graph partitioning</vt:lpstr>
      <vt:lpstr>Criterion: Min-cut?</vt:lpstr>
      <vt:lpstr>Min-cut</vt:lpstr>
      <vt:lpstr>Mathematical expression : Cut (A,B)</vt:lpstr>
      <vt:lpstr>Mathematical expression : Vol (A)</vt:lpstr>
      <vt:lpstr>Criterion : Min-cut</vt:lpstr>
      <vt:lpstr>Criterion : Min-cut</vt:lpstr>
      <vt:lpstr>Normalized cuts</vt:lpstr>
      <vt:lpstr>Criterion : N-cut</vt:lpstr>
      <vt:lpstr>Methodology</vt:lpstr>
      <vt:lpstr>Criterion : Min-cut VS N-cut</vt:lpstr>
      <vt:lpstr>Spanning Trees</vt:lpstr>
      <vt:lpstr>spanning trees</vt:lpstr>
      <vt:lpstr>computing spanning trees using graph traversal</vt:lpstr>
      <vt:lpstr>weighted graphs</vt:lpstr>
      <vt:lpstr>minimum spanning trees</vt:lpstr>
      <vt:lpstr>Minimum Spanning Tree</vt:lpstr>
      <vt:lpstr>Wiring: Better Approach</vt:lpstr>
      <vt:lpstr>Minimum Spanning Tree</vt:lpstr>
      <vt:lpstr>Brute Force MST</vt:lpstr>
      <vt:lpstr>Minimum Spanning Tree</vt:lpstr>
      <vt:lpstr>Kruskal’s Algorithm</vt:lpstr>
      <vt:lpstr>Kruskal 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Kruskal’s Algorithm</vt:lpstr>
      <vt:lpstr>Kruskal’s Algorithm – Time complexity</vt:lpstr>
      <vt:lpstr>Kruskal’s Algorithm</vt:lpstr>
      <vt:lpstr>Kruskal’s Algorithm</vt:lpstr>
      <vt:lpstr>Kruskal’s Algorithm</vt:lpstr>
      <vt:lpstr>Kruskal’s Algorithm</vt:lpstr>
      <vt:lpstr>Kruskal’s Algorithm</vt:lpstr>
      <vt:lpstr>Kruskal’s Algorithm</vt:lpstr>
      <vt:lpstr>Kruskal’s Algorithm</vt:lpstr>
      <vt:lpstr>Kruskal’s Algorithm</vt:lpstr>
      <vt:lpstr>Prim’s Algorithm</vt:lpstr>
      <vt:lpstr>Prim’s Algorithm Abstract</vt:lpstr>
      <vt:lpstr>Prim’s Algorithm</vt:lpstr>
      <vt:lpstr>Prim’s Algorithm</vt:lpstr>
      <vt:lpstr>Prim’s Algorithm</vt:lpstr>
      <vt:lpstr>Prim’s Algorithm</vt:lpstr>
      <vt:lpstr>Prim’s Algorithm</vt:lpstr>
      <vt:lpstr>Prim’s Algorithm</vt:lpstr>
      <vt:lpstr>Prim’s Algorithm</vt:lpstr>
      <vt:lpstr>Prim’s Algorithm</vt:lpstr>
      <vt:lpstr>A cable company want to connect five villages to their network     which currently extends to the market town of Avenford. What is the minimum length of cable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Prim’s Algorithm</vt:lpstr>
      <vt:lpstr>Prim’s algorithm</vt:lpstr>
      <vt:lpstr>Prim’s algorithm</vt:lpstr>
      <vt:lpstr>Prim’s algorithm</vt:lpstr>
      <vt:lpstr>Prim’s algorithm</vt:lpstr>
      <vt:lpstr>Prim’s algorithm</vt:lpstr>
      <vt:lpstr>PowerPoint Presentation</vt:lpstr>
      <vt:lpstr>Practice</vt:lpstr>
      <vt:lpstr>PowerPoint Presentation</vt:lpstr>
      <vt:lpstr>Will prim’s and Kruskal’s algorithm work for directed graph?</vt:lpstr>
      <vt:lpstr>Why prim’s and Kruskal’s algorithm not work for directed graph?</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PROCEDURES IN PL/SQL</dc:title>
  <dc:creator>Jagdeep singh</dc:creator>
  <cp:lastModifiedBy>RANJIT SINGH</cp:lastModifiedBy>
  <cp:revision>457</cp:revision>
  <dcterms:created xsi:type="dcterms:W3CDTF">2006-08-16T00:00:00Z</dcterms:created>
  <dcterms:modified xsi:type="dcterms:W3CDTF">2023-10-12T16:04:13Z</dcterms:modified>
</cp:coreProperties>
</file>