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Slab"/>
      <p:regular r:id="rId48"/>
      <p:bold r:id="rId49"/>
    </p:embeddedFont>
    <p:embeddedFont>
      <p:font typeface="Roboto"/>
      <p:regular r:id="rId50"/>
      <p:bold r:id="rId51"/>
      <p:italic r:id="rId52"/>
      <p:boldItalic r:id="rId53"/>
    </p:embeddedFont>
    <p:embeddedFont>
      <p:font typeface="Old Standard TT"/>
      <p:regular r:id="rId54"/>
      <p:bold r:id="rId55"/>
      <p: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Slab-regular.fntdata"/><Relationship Id="rId47" Type="http://schemas.openxmlformats.org/officeDocument/2006/relationships/slide" Target="slides/slide42.xml"/><Relationship Id="rId49"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OldStandardTT-bold.fntdata"/><Relationship Id="rId10" Type="http://schemas.openxmlformats.org/officeDocument/2006/relationships/slide" Target="slides/slide5.xml"/><Relationship Id="rId54"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0495dc8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0495dc8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e97227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0e97227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e97227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0e97227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0e97227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0e97227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0e97227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0e97227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0e97227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0e97227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00495dc8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00495dc8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e97227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e97227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1055400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1055400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e97227d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e97227d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00495dc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00495dc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e97227d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0e97227d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0e97227d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0e97227d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1055400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1055400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105540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105540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0e97227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0e97227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9abe073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29abe073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e97227d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0e97227d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0e97227d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0e97227d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e97227d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0e97227d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1055400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1055400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00495dc8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00495dc8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1055400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1055400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1055400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1055400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1055400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1055400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29abe073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29abe0737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1055400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1055400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0e97227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0e97227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0e97227d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0e97227d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e97227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e97227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0e97227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0e97227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0e97227d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0e97227d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00495dc8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00495dc8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0e97227d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0e97227d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0e97227d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0e97227d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0495dc8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0495dc8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0e97227d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0e97227d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00495dc8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00495dc8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00495dc8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00495dc8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9abe073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9abe073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00495dc8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00495dc8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SullyChen/driving-datasets/tree/mas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ullyChen/driving-datasets/tree/mast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drive.google.com/file/d/1lR5V_XOtvPV_PJiynXed5cLbGdrhaIjz/view" TargetMode="Externa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1" Type="http://schemas.openxmlformats.org/officeDocument/2006/relationships/hyperlink" Target="https://arxiv.org/search/cs?searchtype=author&amp;query=Choromanska,+A" TargetMode="External"/><Relationship Id="rId10" Type="http://schemas.openxmlformats.org/officeDocument/2006/relationships/hyperlink" Target="https://arxiv.org/search/cs?searchtype=author&amp;query=Yeres,+P" TargetMode="External"/><Relationship Id="rId13" Type="http://schemas.openxmlformats.org/officeDocument/2006/relationships/hyperlink" Target="https://arxiv.org/search/cs?searchtype=author&amp;query=Firner,+B" TargetMode="External"/><Relationship Id="rId12" Type="http://schemas.openxmlformats.org/officeDocument/2006/relationships/hyperlink" Target="https://arxiv.org/search/cs?searchtype=author&amp;query=Choromanski,+K" TargetMode="External"/><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arxiv.org/abs/1811.05785" TargetMode="External"/><Relationship Id="rId4" Type="http://schemas.openxmlformats.org/officeDocument/2006/relationships/hyperlink" Target="https://arxiv.org/abs/1710.03804" TargetMode="External"/><Relationship Id="rId9" Type="http://schemas.openxmlformats.org/officeDocument/2006/relationships/hyperlink" Target="https://arxiv.org/search/cs?searchtype=author&amp;query=Bojarski,+M" TargetMode="External"/><Relationship Id="rId15" Type="http://schemas.openxmlformats.org/officeDocument/2006/relationships/hyperlink" Target="https://arxiv.org/search/cs?searchtype=author&amp;query=Muller,+U" TargetMode="External"/><Relationship Id="rId14" Type="http://schemas.openxmlformats.org/officeDocument/2006/relationships/hyperlink" Target="https://arxiv.org/search/cs?searchtype=author&amp;query=Jackel,+L" TargetMode="External"/><Relationship Id="rId5" Type="http://schemas.openxmlformats.org/officeDocument/2006/relationships/hyperlink" Target="https://www.researchgate.net/publication/349141478_Traditional_and_modern_strategies_for_optical_flow_an_investigation" TargetMode="External"/><Relationship Id="rId6" Type="http://schemas.openxmlformats.org/officeDocument/2006/relationships/hyperlink" Target="https://arxiv.org/pdf/2301.04422.pdf" TargetMode="External"/><Relationship Id="rId7" Type="http://schemas.openxmlformats.org/officeDocument/2006/relationships/hyperlink" Target="https://www.researchgate.net/publication/334080652_Self-Driving_Car_Steering_Angle_Prediction_Based_On_Deep_Neural_Network_An_Example_Of_CarND_Udacity_Simulator" TargetMode="External"/><Relationship Id="rId8" Type="http://schemas.openxmlformats.org/officeDocument/2006/relationships/hyperlink" Target="https://www.researchgate.net/publication/343495489_Design_and_implementation_of_self-driving_ca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1495402" y="220750"/>
            <a:ext cx="5783400" cy="14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Automated Valet Parking using Optical Flow</a:t>
            </a:r>
            <a:endParaRPr/>
          </a:p>
        </p:txBody>
      </p:sp>
      <p:sp>
        <p:nvSpPr>
          <p:cNvPr id="60" name="Google Shape;60;p13"/>
          <p:cNvSpPr txBox="1"/>
          <p:nvPr>
            <p:ph idx="1" type="subTitle"/>
          </p:nvPr>
        </p:nvSpPr>
        <p:spPr>
          <a:xfrm>
            <a:off x="112875" y="2476125"/>
            <a:ext cx="2839500" cy="103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Mini Project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D966"/>
                </a:solidFill>
              </a:rPr>
              <a:t>Dr. Bibhas Ghoshal</a:t>
            </a:r>
            <a:endParaRPr b="1">
              <a:solidFill>
                <a:srgbClr val="FFD966"/>
              </a:solidFill>
            </a:endParaRPr>
          </a:p>
        </p:txBody>
      </p:sp>
      <p:sp>
        <p:nvSpPr>
          <p:cNvPr id="61" name="Google Shape;61;p13"/>
          <p:cNvSpPr txBox="1"/>
          <p:nvPr/>
        </p:nvSpPr>
        <p:spPr>
          <a:xfrm>
            <a:off x="2466950" y="2933350"/>
            <a:ext cx="78330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Group ID - Bib548209823</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                 IIT2021120 - Parmar Milan Hirabhai</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IIT2021131 - Harsh Sharma</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IIT2021153 - Aryan Pandey</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IIT2021162 - Saransh Yadav</a:t>
            </a:r>
            <a:endParaRPr b="1" sz="1800">
              <a:solidFill>
                <a:srgbClr val="FFFF00"/>
              </a:solidFill>
              <a:latin typeface="Roboto Slab"/>
              <a:ea typeface="Roboto Slab"/>
              <a:cs typeface="Roboto Slab"/>
              <a:sym typeface="Roboto Slab"/>
            </a:endParaRPr>
          </a:p>
          <a:p>
            <a:pPr indent="0" lvl="0" marL="0" rtl="0" algn="ctr">
              <a:spcBef>
                <a:spcPts val="0"/>
              </a:spcBef>
              <a:spcAft>
                <a:spcPts val="0"/>
              </a:spcAft>
              <a:buNone/>
            </a:pPr>
            <a:r>
              <a:rPr b="1" lang="en" sz="1800">
                <a:solidFill>
                  <a:srgbClr val="FFFF00"/>
                </a:solidFill>
                <a:latin typeface="Roboto Slab"/>
                <a:ea typeface="Roboto Slab"/>
                <a:cs typeface="Roboto Slab"/>
                <a:sym typeface="Roboto Slab"/>
              </a:rPr>
              <a:t>IIT2021191 - Kushagra Jain</a:t>
            </a:r>
            <a:endParaRPr b="1" sz="1800">
              <a:solidFill>
                <a:srgbClr val="FFFF00"/>
              </a:solidFill>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33925" y="41951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Two-stream architecture for video classification.</a:t>
            </a:r>
            <a:endParaRPr>
              <a:solidFill>
                <a:schemeClr val="accent5"/>
              </a:solidFill>
            </a:endParaRPr>
          </a:p>
        </p:txBody>
      </p:sp>
      <p:pic>
        <p:nvPicPr>
          <p:cNvPr id="114" name="Google Shape;114;p22"/>
          <p:cNvPicPr preferRelativeResize="0"/>
          <p:nvPr/>
        </p:nvPicPr>
        <p:blipFill>
          <a:blip r:embed="rId3">
            <a:alphaModFix/>
          </a:blip>
          <a:stretch>
            <a:fillRect/>
          </a:stretch>
        </p:blipFill>
        <p:spPr>
          <a:xfrm>
            <a:off x="812800" y="624625"/>
            <a:ext cx="7410450" cy="320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55725" y="250750"/>
            <a:ext cx="8979600" cy="89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rPr>
              <a:t>End-to-End Deep Learning for Steering Autonomous Vehicles Considering Temporal Dependencies </a:t>
            </a:r>
            <a:endParaRPr>
              <a:solidFill>
                <a:schemeClr val="accent5"/>
              </a:solidFill>
            </a:endParaRPr>
          </a:p>
        </p:txBody>
      </p:sp>
      <p:sp>
        <p:nvSpPr>
          <p:cNvPr id="120" name="Google Shape;120;p23"/>
          <p:cNvSpPr txBox="1"/>
          <p:nvPr>
            <p:ph idx="1" type="body"/>
          </p:nvPr>
        </p:nvSpPr>
        <p:spPr>
          <a:xfrm>
            <a:off x="362425" y="1835300"/>
            <a:ext cx="8393700" cy="30231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The system they investigated is comprised of a front-facing RGB camera and a composite neural network consisting of a CNN and LSTM network that estimate the steering wheel angle based on the camera input.</a:t>
            </a:r>
            <a:endParaRPr sz="1629"/>
          </a:p>
          <a:p>
            <a:pPr indent="-332105" lvl="0" marL="457200" rtl="0" algn="l">
              <a:lnSpc>
                <a:spcPct val="95000"/>
              </a:lnSpc>
              <a:spcBef>
                <a:spcPts val="0"/>
              </a:spcBef>
              <a:spcAft>
                <a:spcPts val="0"/>
              </a:spcAft>
              <a:buSzPts val="1630"/>
              <a:buChar char="●"/>
            </a:pPr>
            <a:r>
              <a:rPr lang="en" sz="1629"/>
              <a:t>A front-facing RGB camera is used to capture the driving scene and ground-truth steering wheel angles due to a human driver are recorded. During the system deployment phase, a decoder is used to translate the classification layer activations into a steering angle. The blue and red paths represent training and deployment phases respectively</a:t>
            </a:r>
            <a:endParaRPr sz="1629"/>
          </a:p>
          <a:p>
            <a:pPr indent="-332105" lvl="0" marL="457200" rtl="0" algn="l">
              <a:lnSpc>
                <a:spcPct val="95000"/>
              </a:lnSpc>
              <a:spcBef>
                <a:spcPts val="0"/>
              </a:spcBef>
              <a:spcAft>
                <a:spcPts val="0"/>
              </a:spcAft>
              <a:buSzPts val="1630"/>
              <a:buChar char="●"/>
            </a:pPr>
            <a:r>
              <a:rPr lang="en" sz="1629"/>
              <a:t>A filter to reduce the steering wheel sensor measurement noise. Then the smoothed signal is sampled to associate a ground-truth steering angle to each single camera frame.</a:t>
            </a:r>
            <a:endParaRPr sz="1629"/>
          </a:p>
        </p:txBody>
      </p:sp>
      <p:sp>
        <p:nvSpPr>
          <p:cNvPr id="121" name="Google Shape;121;p23"/>
          <p:cNvSpPr txBox="1"/>
          <p:nvPr/>
        </p:nvSpPr>
        <p:spPr>
          <a:xfrm>
            <a:off x="570650" y="1187550"/>
            <a:ext cx="782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Hesham M. Eraqi, Mohamed N. Moustafa, Jens Honer-End-to-End Deep Learning for Steering Autonomous Vehicles Considering Temporal Dependencies</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https://arxiv.org/abs/1710.03804</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57050" y="37864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 CNN and LSTM network</a:t>
            </a:r>
            <a:endParaRPr>
              <a:solidFill>
                <a:schemeClr val="accent5"/>
              </a:solidFill>
            </a:endParaRPr>
          </a:p>
        </p:txBody>
      </p:sp>
      <p:pic>
        <p:nvPicPr>
          <p:cNvPr id="127" name="Google Shape;127;p24"/>
          <p:cNvPicPr preferRelativeResize="0"/>
          <p:nvPr/>
        </p:nvPicPr>
        <p:blipFill>
          <a:blip r:embed="rId3">
            <a:alphaModFix/>
          </a:blip>
          <a:stretch>
            <a:fillRect/>
          </a:stretch>
        </p:blipFill>
        <p:spPr>
          <a:xfrm>
            <a:off x="959200" y="794275"/>
            <a:ext cx="7163900" cy="266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Dataset</a:t>
            </a:r>
            <a:endParaRPr>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3025"/>
            <a:ext cx="8520600" cy="76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77"/>
              <a:t>Dataset (sully chen)</a:t>
            </a:r>
            <a:endParaRPr b="1" sz="3777"/>
          </a:p>
        </p:txBody>
      </p:sp>
      <p:sp>
        <p:nvSpPr>
          <p:cNvPr id="138" name="Google Shape;138;p26"/>
          <p:cNvSpPr txBox="1"/>
          <p:nvPr>
            <p:ph idx="1" type="body"/>
          </p:nvPr>
        </p:nvSpPr>
        <p:spPr>
          <a:xfrm>
            <a:off x="311700" y="1171600"/>
            <a:ext cx="8520600" cy="363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There are two subsets in this dataset: 2017 dataset and 2018 dataset. Both of them are made up with a number of image files and time-stamped car steering angle logs. The image data was recorded by a camera mounted on the Honda Civic front windshield at 20 frames per second.</a:t>
            </a:r>
            <a:endParaRPr/>
          </a:p>
          <a:p>
            <a:pPr indent="0" lvl="0" marL="0" rtl="0" algn="l">
              <a:spcBef>
                <a:spcPts val="1200"/>
              </a:spcBef>
              <a:spcAft>
                <a:spcPts val="0"/>
              </a:spcAft>
              <a:buNone/>
            </a:pPr>
            <a:r>
              <a:rPr lang="en"/>
              <a:t>2017 dataset contains 45567 frames and corresponding steering angle labels. The dataset records a trajectory of approximately 4km around the Rolling Hills in LA, USA.</a:t>
            </a:r>
            <a:endParaRPr/>
          </a:p>
          <a:p>
            <a:pPr indent="0" lvl="0" marL="0" rtl="0" algn="l">
              <a:spcBef>
                <a:spcPts val="1200"/>
              </a:spcBef>
              <a:spcAft>
                <a:spcPts val="0"/>
              </a:spcAft>
              <a:buNone/>
            </a:pPr>
            <a:r>
              <a:rPr lang="en"/>
              <a:t>2018 dataset contains 63825 frames and corresponding steering angle label as well as </a:t>
            </a:r>
            <a:r>
              <a:rPr lang="en"/>
              <a:t>timestamps</a:t>
            </a:r>
            <a:r>
              <a:rPr lang="en"/>
              <a:t>. This dataset records a trajectory of approximately 6km along the Palos Verdes Dr in LA, USA.</a:t>
            </a:r>
            <a:endParaRPr/>
          </a:p>
          <a:p>
            <a:pPr indent="0" lvl="0" marL="0" rtl="0" algn="l">
              <a:spcBef>
                <a:spcPts val="1200"/>
              </a:spcBef>
              <a:spcAft>
                <a:spcPts val="1200"/>
              </a:spcAft>
              <a:buNone/>
            </a:pPr>
            <a:r>
              <a:rPr lang="en"/>
              <a:t>In the dataset, we incorporated Sully Chen 1 for the training of our model and we have taken 10,000 inital frames from Sully Chen 2 for testing our model.</a:t>
            </a:r>
            <a:endParaRPr/>
          </a:p>
        </p:txBody>
      </p:sp>
      <p:sp>
        <p:nvSpPr>
          <p:cNvPr id="139" name="Google Shape;139;p26"/>
          <p:cNvSpPr txBox="1"/>
          <p:nvPr/>
        </p:nvSpPr>
        <p:spPr>
          <a:xfrm>
            <a:off x="431825" y="902225"/>
            <a:ext cx="812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SullyChen/driving-datasets: A collection of labeled car driving datasets (github.com)</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3025"/>
            <a:ext cx="8520600" cy="76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77"/>
              <a:t>Data Preprocessing</a:t>
            </a:r>
            <a:endParaRPr b="1" sz="3777"/>
          </a:p>
        </p:txBody>
      </p:sp>
      <p:sp>
        <p:nvSpPr>
          <p:cNvPr id="145" name="Google Shape;145;p27"/>
          <p:cNvSpPr txBox="1"/>
          <p:nvPr>
            <p:ph idx="1" type="body"/>
          </p:nvPr>
        </p:nvSpPr>
        <p:spPr>
          <a:xfrm>
            <a:off x="311700" y="1171600"/>
            <a:ext cx="8520600" cy="36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the OpenCV’s inbuild Farneback method to compute the optical flow. The 2 channel resulst is then encoded into HSV space to form a single 3 channels image. Direction of the optical flow is encoded by Hue and the magnitute is encoded by the V value. </a:t>
            </a:r>
            <a:endParaRPr/>
          </a:p>
          <a:p>
            <a:pPr indent="0" lvl="0" marL="0" rtl="0" algn="l">
              <a:spcBef>
                <a:spcPts val="1200"/>
              </a:spcBef>
              <a:spcAft>
                <a:spcPts val="1200"/>
              </a:spcAft>
              <a:buNone/>
            </a:pPr>
            <a:r>
              <a:rPr lang="en"/>
              <a:t>Before feeding the images into the model, we resize the images as 40 × 160 to expand the road and shrink the background</a:t>
            </a:r>
            <a:endParaRPr/>
          </a:p>
        </p:txBody>
      </p:sp>
      <p:sp>
        <p:nvSpPr>
          <p:cNvPr id="146" name="Google Shape;146;p27"/>
          <p:cNvSpPr txBox="1"/>
          <p:nvPr/>
        </p:nvSpPr>
        <p:spPr>
          <a:xfrm>
            <a:off x="431825" y="902225"/>
            <a:ext cx="812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SullyChen/driving-datasets: A collection of labeled car driving datasets (github.com)</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Methodology </a:t>
            </a:r>
            <a:endParaRPr>
              <a:solidFill>
                <a:schemeClr val="accent5"/>
              </a:solidFill>
            </a:endParaRPr>
          </a:p>
        </p:txBody>
      </p:sp>
      <p:pic>
        <p:nvPicPr>
          <p:cNvPr id="152" name="Google Shape;152;p28"/>
          <p:cNvPicPr preferRelativeResize="0"/>
          <p:nvPr/>
        </p:nvPicPr>
        <p:blipFill>
          <a:blip r:embed="rId3">
            <a:alphaModFix/>
          </a:blip>
          <a:stretch>
            <a:fillRect/>
          </a:stretch>
        </p:blipFill>
        <p:spPr>
          <a:xfrm>
            <a:off x="682725" y="961400"/>
            <a:ext cx="7894725" cy="342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Methodology </a:t>
            </a:r>
            <a:endParaRPr>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0" y="0"/>
            <a:ext cx="9143999" cy="499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Contents</a:t>
            </a:r>
            <a:endParaRPr>
              <a:solidFill>
                <a:schemeClr val="accent5"/>
              </a:solidFill>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Literature Review</a:t>
            </a:r>
            <a:endParaRPr/>
          </a:p>
          <a:p>
            <a:pPr indent="-342900" lvl="0" marL="457200" rtl="0" algn="l">
              <a:spcBef>
                <a:spcPts val="0"/>
              </a:spcBef>
              <a:spcAft>
                <a:spcPts val="0"/>
              </a:spcAft>
              <a:buSzPts val="1800"/>
              <a:buAutoNum type="arabicPeriod"/>
            </a:pPr>
            <a:r>
              <a:rPr lang="en"/>
              <a:t>Methodology</a:t>
            </a:r>
            <a:endParaRPr/>
          </a:p>
          <a:p>
            <a:pPr indent="-342900" lvl="0" marL="457200" rtl="0" algn="l">
              <a:spcBef>
                <a:spcPts val="0"/>
              </a:spcBef>
              <a:spcAft>
                <a:spcPts val="0"/>
              </a:spcAft>
              <a:buSzPts val="1800"/>
              <a:buAutoNum type="arabicPeriod"/>
            </a:pPr>
            <a:r>
              <a:rPr lang="en"/>
              <a:t>Dataset</a:t>
            </a:r>
            <a:endParaRPr/>
          </a:p>
          <a:p>
            <a:pPr indent="-342900" lvl="0" marL="457200" rtl="0" algn="l">
              <a:spcBef>
                <a:spcPts val="0"/>
              </a:spcBef>
              <a:spcAft>
                <a:spcPts val="0"/>
              </a:spcAft>
              <a:buSzPts val="1800"/>
              <a:buAutoNum type="arabicPeriod"/>
            </a:pPr>
            <a:r>
              <a:rPr lang="en"/>
              <a:t>Implementation</a:t>
            </a:r>
            <a:endParaRPr/>
          </a:p>
          <a:p>
            <a:pPr indent="-342900" lvl="0" marL="457200" rtl="0" algn="l">
              <a:spcBef>
                <a:spcPts val="0"/>
              </a:spcBef>
              <a:spcAft>
                <a:spcPts val="0"/>
              </a:spcAft>
              <a:buSzPts val="1800"/>
              <a:buAutoNum type="arabicPeriod"/>
            </a:pPr>
            <a:r>
              <a:rPr lang="en"/>
              <a:t>Results and Conclusion</a:t>
            </a:r>
            <a:endParaRPr/>
          </a:p>
          <a:p>
            <a:pPr indent="-342900" lvl="0" marL="457200" rtl="0" algn="l">
              <a:spcBef>
                <a:spcPts val="0"/>
              </a:spcBef>
              <a:spcAft>
                <a:spcPts val="0"/>
              </a:spcAft>
              <a:buSzPts val="1800"/>
              <a:buAutoNum type="arabicPeriod"/>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Mathematical notations</a:t>
            </a:r>
            <a:endParaRPr/>
          </a:p>
        </p:txBody>
      </p:sp>
      <p:sp>
        <p:nvSpPr>
          <p:cNvPr id="174" name="Google Shape;174;p32"/>
          <p:cNvSpPr txBox="1"/>
          <p:nvPr>
            <p:ph idx="1" type="body"/>
          </p:nvPr>
        </p:nvSpPr>
        <p:spPr>
          <a:xfrm>
            <a:off x="362125" y="1633850"/>
            <a:ext cx="8520600" cy="238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first introduce the notations that will be used in the following context. </a:t>
            </a:r>
            <a:endParaRPr/>
          </a:p>
          <a:p>
            <a:pPr indent="-342900" lvl="0" marL="457200" rtl="0" algn="l">
              <a:spcBef>
                <a:spcPts val="0"/>
              </a:spcBef>
              <a:spcAft>
                <a:spcPts val="0"/>
              </a:spcAft>
              <a:buSzPts val="1800"/>
              <a:buChar char="●"/>
            </a:pPr>
            <a:r>
              <a:rPr lang="en"/>
              <a:t>Frame at time t : It. </a:t>
            </a:r>
            <a:endParaRPr/>
          </a:p>
          <a:p>
            <a:pPr indent="-342900" lvl="0" marL="457200" rtl="0" algn="l">
              <a:spcBef>
                <a:spcPts val="0"/>
              </a:spcBef>
              <a:spcAft>
                <a:spcPts val="0"/>
              </a:spcAft>
              <a:buSzPts val="1800"/>
              <a:buChar char="●"/>
            </a:pPr>
            <a:r>
              <a:rPr lang="en"/>
              <a:t>Optical-flow at time t : Ft = f({It−1, It}).</a:t>
            </a:r>
            <a:endParaRPr/>
          </a:p>
          <a:p>
            <a:pPr indent="-342900" lvl="0" marL="457200" rtl="0" algn="l">
              <a:spcBef>
                <a:spcPts val="0"/>
              </a:spcBef>
              <a:spcAft>
                <a:spcPts val="0"/>
              </a:spcAft>
              <a:buSzPts val="1800"/>
              <a:buChar char="●"/>
            </a:pPr>
            <a:r>
              <a:rPr lang="en"/>
              <a:t> steering angle: θ. </a:t>
            </a:r>
            <a:endParaRPr/>
          </a:p>
        </p:txBody>
      </p:sp>
      <p:pic>
        <p:nvPicPr>
          <p:cNvPr id="175" name="Google Shape;175;p32"/>
          <p:cNvPicPr preferRelativeResize="0"/>
          <p:nvPr/>
        </p:nvPicPr>
        <p:blipFill>
          <a:blip r:embed="rId3">
            <a:alphaModFix/>
          </a:blip>
          <a:stretch>
            <a:fillRect/>
          </a:stretch>
        </p:blipFill>
        <p:spPr>
          <a:xfrm>
            <a:off x="3774050" y="2772650"/>
            <a:ext cx="4997299" cy="199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87900" y="3630700"/>
            <a:ext cx="8368200" cy="96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rPr>
              <a:t>Left:Original frame. Middle: Optical flow. Right: next frame of original frame</a:t>
            </a:r>
            <a:endParaRPr>
              <a:solidFill>
                <a:schemeClr val="accent5"/>
              </a:solidFill>
            </a:endParaRPr>
          </a:p>
        </p:txBody>
      </p:sp>
      <p:pic>
        <p:nvPicPr>
          <p:cNvPr id="181" name="Google Shape;181;p33"/>
          <p:cNvPicPr preferRelativeResize="0"/>
          <p:nvPr/>
        </p:nvPicPr>
        <p:blipFill>
          <a:blip r:embed="rId3">
            <a:alphaModFix/>
          </a:blip>
          <a:stretch>
            <a:fillRect/>
          </a:stretch>
        </p:blipFill>
        <p:spPr>
          <a:xfrm>
            <a:off x="295275" y="841550"/>
            <a:ext cx="8553450" cy="188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Optical Flow</a:t>
            </a:r>
            <a:endParaRPr>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55725" y="250750"/>
            <a:ext cx="8979600" cy="89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Optical Flow</a:t>
            </a:r>
            <a:endParaRPr>
              <a:solidFill>
                <a:schemeClr val="accent5"/>
              </a:solidFill>
            </a:endParaRPr>
          </a:p>
        </p:txBody>
      </p:sp>
      <p:sp>
        <p:nvSpPr>
          <p:cNvPr id="192" name="Google Shape;192;p35"/>
          <p:cNvSpPr txBox="1"/>
          <p:nvPr>
            <p:ph idx="1" type="body"/>
          </p:nvPr>
        </p:nvSpPr>
        <p:spPr>
          <a:xfrm>
            <a:off x="375150" y="1144150"/>
            <a:ext cx="8393700" cy="3023100"/>
          </a:xfrm>
          <a:prstGeom prst="rect">
            <a:avLst/>
          </a:prstGeom>
          <a:noFill/>
          <a:ln>
            <a:noFill/>
          </a:ln>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29"/>
              <a:t>It is the apparent motion of the objects due to the relative motion between the observer and the scene.</a:t>
            </a:r>
            <a:endParaRPr sz="1629"/>
          </a:p>
        </p:txBody>
      </p:sp>
      <p:pic>
        <p:nvPicPr>
          <p:cNvPr id="193" name="Google Shape;193;p35"/>
          <p:cNvPicPr preferRelativeResize="0"/>
          <p:nvPr/>
        </p:nvPicPr>
        <p:blipFill>
          <a:blip r:embed="rId3">
            <a:alphaModFix/>
          </a:blip>
          <a:stretch>
            <a:fillRect/>
          </a:stretch>
        </p:blipFill>
        <p:spPr>
          <a:xfrm>
            <a:off x="231975" y="2082000"/>
            <a:ext cx="4519901" cy="2373450"/>
          </a:xfrm>
          <a:prstGeom prst="rect">
            <a:avLst/>
          </a:prstGeom>
          <a:noFill/>
          <a:ln>
            <a:noFill/>
          </a:ln>
        </p:spPr>
      </p:pic>
      <p:sp>
        <p:nvSpPr>
          <p:cNvPr id="194" name="Google Shape;194;p35"/>
          <p:cNvSpPr txBox="1"/>
          <p:nvPr/>
        </p:nvSpPr>
        <p:spPr>
          <a:xfrm>
            <a:off x="5045125" y="2082000"/>
            <a:ext cx="3990300" cy="26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9">
                <a:solidFill>
                  <a:schemeClr val="dk1"/>
                </a:solidFill>
                <a:latin typeface="Old Standard TT"/>
                <a:ea typeface="Old Standard TT"/>
                <a:cs typeface="Old Standard TT"/>
                <a:sym typeface="Old Standard TT"/>
              </a:rPr>
              <a:t>It gives us an important idea as to which direction is an object moving in an image despite not being present to view the moving object. This can be helpful to birds when they are navigating the skies and in robotic aerial vehicles</a:t>
            </a:r>
            <a:endParaRPr sz="1629">
              <a:solidFill>
                <a:schemeClr val="dk1"/>
              </a:solidFill>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Optical Flow</a:t>
            </a:r>
            <a:endParaRPr/>
          </a:p>
        </p:txBody>
      </p:sp>
      <p:sp>
        <p:nvSpPr>
          <p:cNvPr id="200" name="Google Shape;200;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Optical flow is a typical temporal representation in video streams, which captures the motion changes between two frames. The optical flow being used in our work is based on the implementation of the Farneback’s method in OpenCV. For the optical flow at time t, we can compute the optical flow value in both vertical and horizontal direction, which can be denoted as F x t = f x (It−1, It) and F y t = f y (It−1, It) . From the magnitudes in both direction, the overall magnitude and the direction can then be obtained. The optical flow will then be encoded into HSV space as an RGB image. The direction is represented by Hue and the magnitude is represented by V</a:t>
            </a:r>
            <a:endParaRPr/>
          </a:p>
        </p:txBody>
      </p:sp>
      <p:pic>
        <p:nvPicPr>
          <p:cNvPr id="201" name="Google Shape;201;p36"/>
          <p:cNvPicPr preferRelativeResize="0"/>
          <p:nvPr/>
        </p:nvPicPr>
        <p:blipFill>
          <a:blip r:embed="rId3">
            <a:alphaModFix/>
          </a:blip>
          <a:stretch>
            <a:fillRect/>
          </a:stretch>
        </p:blipFill>
        <p:spPr>
          <a:xfrm>
            <a:off x="1399700" y="4078625"/>
            <a:ext cx="4353100" cy="61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 and performance metrics </a:t>
            </a:r>
            <a:endParaRPr/>
          </a:p>
        </p:txBody>
      </p:sp>
      <p:sp>
        <p:nvSpPr>
          <p:cNvPr id="207" name="Google Shape;207;p37"/>
          <p:cNvSpPr txBox="1"/>
          <p:nvPr>
            <p:ph idx="1" type="body"/>
          </p:nvPr>
        </p:nvSpPr>
        <p:spPr>
          <a:xfrm>
            <a:off x="311700" y="1171600"/>
            <a:ext cx="8520600" cy="36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a supervised learning method to train the CNN to imitate human’s steering behaviour by using data with steering commands(labels).</a:t>
            </a:r>
            <a:endParaRPr/>
          </a:p>
          <a:p>
            <a:pPr indent="0" lvl="0" marL="0" rtl="0" algn="l">
              <a:spcBef>
                <a:spcPts val="1200"/>
              </a:spcBef>
              <a:spcAft>
                <a:spcPts val="0"/>
              </a:spcAft>
              <a:buNone/>
            </a:pPr>
            <a:r>
              <a:rPr lang="en"/>
              <a:t>The object is to enforce the predicted angle as close as possible to the ground truth steering angle. Thus, we use the mean square error (MSE) as the loss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N is the batch size, θ and θi are the predicted angle and ground-truth respectively.We use the root mean square error to measure the performance of the model over the whole test dataset.</a:t>
            </a:r>
            <a:endParaRPr/>
          </a:p>
        </p:txBody>
      </p:sp>
      <p:pic>
        <p:nvPicPr>
          <p:cNvPr id="208" name="Google Shape;208;p37"/>
          <p:cNvPicPr preferRelativeResize="0"/>
          <p:nvPr/>
        </p:nvPicPr>
        <p:blipFill>
          <a:blip r:embed="rId3">
            <a:alphaModFix/>
          </a:blip>
          <a:stretch>
            <a:fillRect/>
          </a:stretch>
        </p:blipFill>
        <p:spPr>
          <a:xfrm>
            <a:off x="3323125" y="2749350"/>
            <a:ext cx="2228850" cy="83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1377375" y="2841575"/>
            <a:ext cx="6858000" cy="585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rPr>
              <a:t>CNN Model</a:t>
            </a:r>
            <a:endParaRPr>
              <a:solidFill>
                <a:schemeClr val="accent5"/>
              </a:solidFill>
            </a:endParaRPr>
          </a:p>
        </p:txBody>
      </p:sp>
      <p:sp>
        <p:nvSpPr>
          <p:cNvPr id="214" name="Google Shape;214;p38"/>
          <p:cNvSpPr txBox="1"/>
          <p:nvPr/>
        </p:nvSpPr>
        <p:spPr>
          <a:xfrm>
            <a:off x="437700" y="1474325"/>
            <a:ext cx="8268600" cy="12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500">
                <a:solidFill>
                  <a:schemeClr val="accent5"/>
                </a:solidFill>
                <a:latin typeface="Old Standard TT"/>
                <a:ea typeface="Old Standard TT"/>
                <a:cs typeface="Old Standard TT"/>
                <a:sym typeface="Old Standard TT"/>
              </a:rPr>
              <a:t>Implementation</a:t>
            </a:r>
            <a:endParaRPr sz="4500">
              <a:solidFill>
                <a:schemeClr val="accent5"/>
              </a:solidFill>
              <a:latin typeface="Old Standard TT"/>
              <a:ea typeface="Old Standard TT"/>
              <a:cs typeface="Old Standard TT"/>
              <a:sym typeface="Old Standard TT"/>
            </a:endParaRPr>
          </a:p>
          <a:p>
            <a:pPr indent="0" lvl="0" marL="0" rtl="0" algn="l">
              <a:spcBef>
                <a:spcPts val="0"/>
              </a:spcBef>
              <a:spcAft>
                <a:spcPts val="0"/>
              </a:spcAft>
              <a:buNone/>
            </a:pPr>
            <a:r>
              <a:t/>
            </a:r>
            <a:endParaRPr sz="3300">
              <a:solidFill>
                <a:schemeClr val="dk1"/>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9"/>
          <p:cNvPicPr preferRelativeResize="0"/>
          <p:nvPr/>
        </p:nvPicPr>
        <p:blipFill>
          <a:blip r:embed="rId3">
            <a:alphaModFix/>
          </a:blip>
          <a:stretch>
            <a:fillRect/>
          </a:stretch>
        </p:blipFill>
        <p:spPr>
          <a:xfrm>
            <a:off x="376175" y="0"/>
            <a:ext cx="8607920"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40"/>
          <p:cNvPicPr preferRelativeResize="0"/>
          <p:nvPr/>
        </p:nvPicPr>
        <p:blipFill>
          <a:blip r:embed="rId3">
            <a:alphaModFix/>
          </a:blip>
          <a:stretch>
            <a:fillRect/>
          </a:stretch>
        </p:blipFill>
        <p:spPr>
          <a:xfrm>
            <a:off x="144538" y="67512"/>
            <a:ext cx="8854926" cy="50084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Stream Model</a:t>
            </a:r>
            <a:endParaRPr/>
          </a:p>
        </p:txBody>
      </p:sp>
      <p:sp>
        <p:nvSpPr>
          <p:cNvPr id="234" name="Google Shape;234;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Two-stream CNN models are generated from the hypothesis that human brain uses two separate streams to perform object and motion recognition . The two-stream model that we used is work built on a deep convolutional network architecture for video action recognition by combining two different streams, spatial stream and temporal stream. Our two-stream model architecture is shown in Figure . Each stream has two convolutional blocks and a max-pooling layer. After dropout, the two streams are then concatenated to go through fully-connected (FC) layers. For the spatial stream, our model uses 3 frames of RGB images as input, which can be denoted as {It−2, It−1, It}. For the temporal stream, we use two different variations, optical flow . The optical flow is either single frame Ft = f({It−1, It}), or two consecutive frames Ft−1 = f({It−2, It−1}) and Ft = f({It−1, It}).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Introduction</a:t>
            </a:r>
            <a:endParaRPr>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Activations functions</a:t>
            </a:r>
            <a:endParaRPr/>
          </a:p>
        </p:txBody>
      </p:sp>
      <p:sp>
        <p:nvSpPr>
          <p:cNvPr id="240" name="Google Shape;240;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600"/>
              <a:t>An Activation Function decides whether a neuron should be activated or not. This means that it will decide whether the neuron’s input to the network is important or not in the process of prediction using simpler mathematical operations. </a:t>
            </a:r>
            <a:endParaRPr sz="1600"/>
          </a:p>
          <a:p>
            <a:pPr indent="0" lvl="0" marL="0" rtl="0" algn="l">
              <a:lnSpc>
                <a:spcPct val="100000"/>
              </a:lnSpc>
              <a:spcBef>
                <a:spcPts val="600"/>
              </a:spcBef>
              <a:spcAft>
                <a:spcPts val="0"/>
              </a:spcAft>
              <a:buClr>
                <a:schemeClr val="dk1"/>
              </a:buClr>
              <a:buSzPts val="1100"/>
              <a:buFont typeface="Arial"/>
              <a:buNone/>
            </a:pPr>
            <a:r>
              <a:rPr lang="en" sz="1600"/>
              <a:t>The role of the Activation Function is to derive output from a set of input values fed to a node (or a layer).</a:t>
            </a:r>
            <a:endParaRPr sz="1600">
              <a:solidFill>
                <a:srgbClr val="080A13"/>
              </a:solidFill>
              <a:highlight>
                <a:srgbClr val="FFFFFF"/>
              </a:highlight>
              <a:latin typeface="Arial"/>
              <a:ea typeface="Arial"/>
              <a:cs typeface="Arial"/>
              <a:sym typeface="Arial"/>
            </a:endParaRPr>
          </a:p>
          <a:p>
            <a:pPr indent="0" lvl="0" marL="0" rtl="0" algn="l">
              <a:spcBef>
                <a:spcPts val="600"/>
              </a:spcBef>
              <a:spcAft>
                <a:spcPts val="1200"/>
              </a:spcAft>
              <a:buNone/>
            </a:pPr>
            <a:r>
              <a:t/>
            </a:r>
            <a:endParaRPr sz="1600"/>
          </a:p>
        </p:txBody>
      </p:sp>
      <p:pic>
        <p:nvPicPr>
          <p:cNvPr id="241" name="Google Shape;241;p42"/>
          <p:cNvPicPr preferRelativeResize="0"/>
          <p:nvPr/>
        </p:nvPicPr>
        <p:blipFill>
          <a:blip r:embed="rId3">
            <a:alphaModFix/>
          </a:blip>
          <a:stretch>
            <a:fillRect/>
          </a:stretch>
        </p:blipFill>
        <p:spPr>
          <a:xfrm>
            <a:off x="2527801" y="2571750"/>
            <a:ext cx="3320299" cy="2223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1" type="body"/>
          </p:nvPr>
        </p:nvSpPr>
        <p:spPr>
          <a:xfrm>
            <a:off x="279700" y="287250"/>
            <a:ext cx="8552700" cy="42816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Clr>
                <a:schemeClr val="dk1"/>
              </a:buClr>
              <a:buSzPts val="1100"/>
              <a:buFont typeface="Arial"/>
              <a:buNone/>
            </a:pPr>
            <a:r>
              <a:rPr lang="en" sz="1600"/>
              <a:t>Feedforward vs. Backpropagation</a:t>
            </a:r>
            <a:endParaRPr sz="1600"/>
          </a:p>
          <a:p>
            <a:pPr indent="0" lvl="0" marL="0" marR="330200" rtl="0" algn="l">
              <a:lnSpc>
                <a:spcPct val="138888"/>
              </a:lnSpc>
              <a:spcBef>
                <a:spcPts val="3000"/>
              </a:spcBef>
              <a:spcAft>
                <a:spcPts val="0"/>
              </a:spcAft>
              <a:buClr>
                <a:schemeClr val="dk1"/>
              </a:buClr>
              <a:buSzPts val="1100"/>
              <a:buFont typeface="Arial"/>
              <a:buNone/>
            </a:pPr>
            <a:r>
              <a:rPr lang="en" sz="1600"/>
              <a:t>Feedforward Propagation - the flow of information occurs in the forward direction. The input is used to calculate some intermediate function in the hidden layer, which is then used to calculate an output.</a:t>
            </a:r>
            <a:endParaRPr sz="1350">
              <a:solidFill>
                <a:srgbClr val="080A13"/>
              </a:solidFill>
              <a:highlight>
                <a:srgbClr val="F5F7FA"/>
              </a:highlight>
              <a:latin typeface="Arial"/>
              <a:ea typeface="Arial"/>
              <a:cs typeface="Arial"/>
              <a:sym typeface="Arial"/>
            </a:endParaRPr>
          </a:p>
          <a:p>
            <a:pPr indent="0" lvl="0" marL="0" marR="330200" rtl="0" algn="l">
              <a:lnSpc>
                <a:spcPct val="138888"/>
              </a:lnSpc>
              <a:spcBef>
                <a:spcPts val="3000"/>
              </a:spcBef>
              <a:spcAft>
                <a:spcPts val="0"/>
              </a:spcAft>
              <a:buClr>
                <a:schemeClr val="dk1"/>
              </a:buClr>
              <a:buSzPts val="1100"/>
              <a:buFont typeface="Arial"/>
              <a:buNone/>
            </a:pPr>
            <a:r>
              <a:t/>
            </a:r>
            <a:endParaRPr sz="1350">
              <a:solidFill>
                <a:srgbClr val="080A13"/>
              </a:solidFill>
              <a:highlight>
                <a:srgbClr val="F5F7FA"/>
              </a:highlight>
              <a:latin typeface="Arial"/>
              <a:ea typeface="Arial"/>
              <a:cs typeface="Arial"/>
              <a:sym typeface="Arial"/>
            </a:endParaRPr>
          </a:p>
          <a:p>
            <a:pPr indent="0" lvl="0" marL="0" marR="0" rtl="0" algn="l">
              <a:lnSpc>
                <a:spcPct val="140000"/>
              </a:lnSpc>
              <a:spcBef>
                <a:spcPts val="3000"/>
              </a:spcBef>
              <a:spcAft>
                <a:spcPts val="0"/>
              </a:spcAft>
              <a:buClr>
                <a:schemeClr val="dk1"/>
              </a:buClr>
              <a:buSzPts val="1100"/>
              <a:buFont typeface="Arial"/>
              <a:buNone/>
            </a:pPr>
            <a:r>
              <a:rPr lang="en" sz="1350">
                <a:solidFill>
                  <a:srgbClr val="080A13"/>
                </a:solidFill>
                <a:highlight>
                  <a:srgbClr val="F5F7FA"/>
                </a:highlight>
                <a:latin typeface="Arial"/>
                <a:ea typeface="Arial"/>
                <a:cs typeface="Arial"/>
                <a:sym typeface="Arial"/>
              </a:rPr>
              <a:t> </a:t>
            </a:r>
            <a:endParaRPr sz="1600"/>
          </a:p>
          <a:p>
            <a:pPr indent="0" lvl="0" marL="0" marR="0" rtl="0" algn="l">
              <a:lnSpc>
                <a:spcPct val="140000"/>
              </a:lnSpc>
              <a:spcBef>
                <a:spcPts val="600"/>
              </a:spcBef>
              <a:spcAft>
                <a:spcPts val="0"/>
              </a:spcAft>
              <a:buClr>
                <a:schemeClr val="dk1"/>
              </a:buClr>
              <a:buSzPts val="1100"/>
              <a:buFont typeface="Arial"/>
              <a:buNone/>
            </a:pPr>
            <a:r>
              <a:t/>
            </a:r>
            <a:endParaRPr sz="1600"/>
          </a:p>
          <a:p>
            <a:pPr indent="0" lvl="0" marL="0" marR="0" rtl="0" algn="l">
              <a:lnSpc>
                <a:spcPct val="140000"/>
              </a:lnSpc>
              <a:spcBef>
                <a:spcPts val="600"/>
              </a:spcBef>
              <a:spcAft>
                <a:spcPts val="0"/>
              </a:spcAft>
              <a:buClr>
                <a:schemeClr val="dk1"/>
              </a:buClr>
              <a:buSzPts val="1100"/>
              <a:buFont typeface="Arial"/>
              <a:buNone/>
            </a:pPr>
            <a:r>
              <a:rPr lang="en" sz="1600"/>
              <a:t>Backpropagation - the weights of the network connections are repeatedly adjusted to minimize the difference between the actual output vector of the net and the desired output vector.</a:t>
            </a:r>
            <a:endParaRPr sz="1350">
              <a:solidFill>
                <a:srgbClr val="080A13"/>
              </a:solidFill>
              <a:highlight>
                <a:srgbClr val="F5F7FA"/>
              </a:highlight>
              <a:latin typeface="Arial"/>
              <a:ea typeface="Arial"/>
              <a:cs typeface="Arial"/>
              <a:sym typeface="Arial"/>
            </a:endParaRPr>
          </a:p>
          <a:p>
            <a:pPr indent="0" lvl="0" marL="0" rtl="0" algn="l">
              <a:spcBef>
                <a:spcPts val="600"/>
              </a:spcBef>
              <a:spcAft>
                <a:spcPts val="1200"/>
              </a:spcAft>
              <a:buNone/>
            </a:pPr>
            <a:r>
              <a:t/>
            </a:r>
            <a:endParaRPr sz="1350">
              <a:solidFill>
                <a:srgbClr val="080A13"/>
              </a:solidFill>
              <a:highlight>
                <a:srgbClr val="FFFFFF"/>
              </a:highlight>
              <a:latin typeface="Arial"/>
              <a:ea typeface="Arial"/>
              <a:cs typeface="Arial"/>
              <a:sym typeface="Arial"/>
            </a:endParaRPr>
          </a:p>
        </p:txBody>
      </p:sp>
      <p:pic>
        <p:nvPicPr>
          <p:cNvPr id="247" name="Google Shape;247;p43"/>
          <p:cNvPicPr preferRelativeResize="0"/>
          <p:nvPr/>
        </p:nvPicPr>
        <p:blipFill>
          <a:blip r:embed="rId3">
            <a:alphaModFix/>
          </a:blip>
          <a:stretch>
            <a:fillRect/>
          </a:stretch>
        </p:blipFill>
        <p:spPr>
          <a:xfrm>
            <a:off x="113175" y="2082000"/>
            <a:ext cx="8885751" cy="175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idx="1" type="body"/>
          </p:nvPr>
        </p:nvSpPr>
        <p:spPr>
          <a:xfrm>
            <a:off x="311700" y="1930075"/>
            <a:ext cx="8520600" cy="26388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rPr lang="en" sz="1500">
                <a:highlight>
                  <a:srgbClr val="FFFFFF"/>
                </a:highlight>
                <a:latin typeface="Arial"/>
                <a:ea typeface="Arial"/>
                <a:cs typeface="Arial"/>
                <a:sym typeface="Arial"/>
              </a:rPr>
              <a:t>Feedforward vs. Backpropagation</a:t>
            </a:r>
            <a:endParaRPr sz="1500">
              <a:highlight>
                <a:srgbClr val="FFFFFF"/>
              </a:highlight>
              <a:latin typeface="Arial"/>
              <a:ea typeface="Arial"/>
              <a:cs typeface="Arial"/>
              <a:sym typeface="Arial"/>
            </a:endParaRPr>
          </a:p>
          <a:p>
            <a:pPr indent="0" lvl="0" marL="330200" marR="330200" rtl="0" algn="l">
              <a:lnSpc>
                <a:spcPct val="138888"/>
              </a:lnSpc>
              <a:spcBef>
                <a:spcPts val="3000"/>
              </a:spcBef>
              <a:spcAft>
                <a:spcPts val="0"/>
              </a:spcAft>
              <a:buNone/>
            </a:pPr>
            <a:r>
              <a:rPr lang="en" sz="1350">
                <a:solidFill>
                  <a:srgbClr val="080A13"/>
                </a:solidFill>
                <a:highlight>
                  <a:srgbClr val="F5F7FA"/>
                </a:highlight>
                <a:latin typeface="Arial"/>
                <a:ea typeface="Arial"/>
                <a:cs typeface="Arial"/>
                <a:sym typeface="Arial"/>
              </a:rPr>
              <a:t>Feedforward Propagation - the flow of information occurs in the forward direction. The input is used to calculate some intermediate function in the hidden layer, which is then used to calculate an output. </a:t>
            </a:r>
            <a:endParaRPr sz="1350">
              <a:solidFill>
                <a:srgbClr val="080A13"/>
              </a:solidFill>
              <a:highlight>
                <a:srgbClr val="F5F7FA"/>
              </a:highlight>
              <a:latin typeface="Arial"/>
              <a:ea typeface="Arial"/>
              <a:cs typeface="Arial"/>
              <a:sym typeface="Arial"/>
            </a:endParaRPr>
          </a:p>
          <a:p>
            <a:pPr indent="0" lvl="0" marL="0" rtl="0" algn="l">
              <a:spcBef>
                <a:spcPts val="3000"/>
              </a:spcBef>
              <a:spcAft>
                <a:spcPts val="0"/>
              </a:spcAft>
              <a:buNone/>
            </a:pPr>
            <a:br>
              <a:rPr lang="en" sz="1350">
                <a:solidFill>
                  <a:srgbClr val="080A13"/>
                </a:solidFill>
                <a:highlight>
                  <a:srgbClr val="FFFFFF"/>
                </a:highlight>
                <a:latin typeface="Arial"/>
                <a:ea typeface="Arial"/>
                <a:cs typeface="Arial"/>
                <a:sym typeface="Arial"/>
              </a:rPr>
            </a:br>
            <a:br>
              <a:rPr lang="en" sz="1350">
                <a:solidFill>
                  <a:srgbClr val="080A13"/>
                </a:solidFill>
                <a:highlight>
                  <a:srgbClr val="FFFFFF"/>
                </a:highlight>
                <a:latin typeface="Arial"/>
                <a:ea typeface="Arial"/>
                <a:cs typeface="Arial"/>
                <a:sym typeface="Arial"/>
              </a:rPr>
            </a:br>
            <a:r>
              <a:rPr lang="en" sz="1350">
                <a:solidFill>
                  <a:srgbClr val="080A13"/>
                </a:solidFill>
                <a:highlight>
                  <a:srgbClr val="F5F7FA"/>
                </a:highlight>
                <a:latin typeface="Arial"/>
                <a:ea typeface="Arial"/>
                <a:cs typeface="Arial"/>
                <a:sym typeface="Arial"/>
              </a:rPr>
              <a:t>Backpropagation - the weights of the network connections are repeatedly adjusted to minimize the difference between the actual output vector of the net and the desired output vector.</a:t>
            </a:r>
            <a:endParaRPr sz="1350">
              <a:solidFill>
                <a:srgbClr val="080A13"/>
              </a:solidFill>
              <a:highlight>
                <a:srgbClr val="F5F7FA"/>
              </a:highlight>
              <a:latin typeface="Arial"/>
              <a:ea typeface="Arial"/>
              <a:cs typeface="Arial"/>
              <a:sym typeface="Arial"/>
            </a:endParaRPr>
          </a:p>
          <a:p>
            <a:pPr indent="0" lvl="0" marL="0" rtl="0" algn="l">
              <a:spcBef>
                <a:spcPts val="1200"/>
              </a:spcBef>
              <a:spcAft>
                <a:spcPts val="1200"/>
              </a:spcAft>
              <a:buNone/>
            </a:pPr>
            <a:r>
              <a:t/>
            </a:r>
            <a:endParaRPr sz="1350">
              <a:solidFill>
                <a:srgbClr val="080A13"/>
              </a:solidFill>
              <a:highlight>
                <a:srgbClr val="FFFFFF"/>
              </a:highlight>
              <a:latin typeface="Arial"/>
              <a:ea typeface="Arial"/>
              <a:cs typeface="Arial"/>
              <a:sym typeface="Arial"/>
            </a:endParaRPr>
          </a:p>
        </p:txBody>
      </p:sp>
      <p:pic>
        <p:nvPicPr>
          <p:cNvPr id="253" name="Google Shape;253;p44"/>
          <p:cNvPicPr preferRelativeResize="0"/>
          <p:nvPr/>
        </p:nvPicPr>
        <p:blipFill>
          <a:blip r:embed="rId3">
            <a:alphaModFix/>
          </a:blip>
          <a:stretch>
            <a:fillRect/>
          </a:stretch>
        </p:blipFill>
        <p:spPr>
          <a:xfrm>
            <a:off x="648163" y="347575"/>
            <a:ext cx="8184126" cy="1658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1700" y="479050"/>
            <a:ext cx="8520600" cy="40308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Clr>
                <a:schemeClr val="dk1"/>
              </a:buClr>
              <a:buSzPts val="1100"/>
              <a:buFont typeface="Arial"/>
              <a:buNone/>
            </a:pPr>
            <a:r>
              <a:rPr lang="en" sz="1500">
                <a:highlight>
                  <a:schemeClr val="lt1"/>
                </a:highlight>
                <a:latin typeface="Arial"/>
                <a:ea typeface="Arial"/>
                <a:cs typeface="Arial"/>
                <a:sym typeface="Arial"/>
              </a:rPr>
              <a:t>ReLU - Rectified Linear Function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None/>
            </a:pPr>
            <a:r>
              <a:rPr lang="en" sz="1500">
                <a:highlight>
                  <a:schemeClr val="lt1"/>
                </a:highlight>
                <a:latin typeface="Arial"/>
                <a:ea typeface="Arial"/>
                <a:cs typeface="Arial"/>
                <a:sym typeface="Arial"/>
              </a:rPr>
              <a:t>F(x) = max(0,x)</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None/>
            </a:pPr>
            <a:r>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None/>
            </a:pPr>
            <a:r>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None/>
            </a:pPr>
            <a:r>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Clr>
                <a:schemeClr val="dk1"/>
              </a:buClr>
              <a:buSzPts val="1100"/>
              <a:buFont typeface="Arial"/>
              <a:buNone/>
            </a:pPr>
            <a:r>
              <a:t/>
            </a:r>
            <a:endParaRPr sz="1500">
              <a:highlight>
                <a:schemeClr val="lt1"/>
              </a:highlight>
              <a:latin typeface="Arial"/>
              <a:ea typeface="Arial"/>
              <a:cs typeface="Arial"/>
              <a:sym typeface="Arial"/>
            </a:endParaRPr>
          </a:p>
          <a:p>
            <a:pPr indent="0" lvl="0" marL="0" rtl="0" algn="l">
              <a:lnSpc>
                <a:spcPct val="140000"/>
              </a:lnSpc>
              <a:spcBef>
                <a:spcPts val="600"/>
              </a:spcBef>
              <a:spcAft>
                <a:spcPts val="0"/>
              </a:spcAft>
              <a:buClr>
                <a:schemeClr val="dk1"/>
              </a:buClr>
              <a:buSzPts val="1100"/>
              <a:buFont typeface="Arial"/>
              <a:buNone/>
            </a:pPr>
            <a:r>
              <a:rPr lang="en" sz="1500">
                <a:highlight>
                  <a:schemeClr val="lt1"/>
                </a:highlight>
                <a:latin typeface="Arial"/>
                <a:ea typeface="Arial"/>
                <a:cs typeface="Arial"/>
                <a:sym typeface="Arial"/>
              </a:rPr>
              <a:t>ELU - Exponential Linear Unit</a:t>
            </a:r>
            <a:endParaRPr sz="1500">
              <a:highlight>
                <a:schemeClr val="lt1"/>
              </a:highlight>
              <a:latin typeface="Arial"/>
              <a:ea typeface="Arial"/>
              <a:cs typeface="Arial"/>
              <a:sym typeface="Arial"/>
            </a:endParaRPr>
          </a:p>
          <a:p>
            <a:pPr indent="0" lvl="0" marL="0" rtl="0" algn="l">
              <a:lnSpc>
                <a:spcPct val="140000"/>
              </a:lnSpc>
              <a:spcBef>
                <a:spcPts val="600"/>
              </a:spcBef>
              <a:spcAft>
                <a:spcPts val="600"/>
              </a:spcAft>
              <a:buClr>
                <a:schemeClr val="dk1"/>
              </a:buClr>
              <a:buSzPts val="1100"/>
              <a:buFont typeface="Arial"/>
              <a:buNone/>
            </a:pPr>
            <a:r>
              <a:rPr lang="en" sz="1500">
                <a:highlight>
                  <a:schemeClr val="lt1"/>
                </a:highlight>
                <a:latin typeface="Arial"/>
                <a:ea typeface="Arial"/>
                <a:cs typeface="Arial"/>
                <a:sym typeface="Arial"/>
              </a:rPr>
              <a:t>F(x) = if x&gt;=0 then x else alpha*(e^x-1)</a:t>
            </a:r>
            <a:endParaRPr sz="1500">
              <a:highlight>
                <a:srgbClr val="FFFFFF"/>
              </a:highlight>
              <a:latin typeface="Arial"/>
              <a:ea typeface="Arial"/>
              <a:cs typeface="Arial"/>
              <a:sym typeface="Arial"/>
            </a:endParaRPr>
          </a:p>
        </p:txBody>
      </p:sp>
      <p:pic>
        <p:nvPicPr>
          <p:cNvPr id="259" name="Google Shape;259;p45"/>
          <p:cNvPicPr preferRelativeResize="0"/>
          <p:nvPr/>
        </p:nvPicPr>
        <p:blipFill rotWithShape="1">
          <a:blip r:embed="rId3">
            <a:alphaModFix/>
          </a:blip>
          <a:srcRect b="4499" l="0" r="0" t="-4500"/>
          <a:stretch/>
        </p:blipFill>
        <p:spPr>
          <a:xfrm>
            <a:off x="3706375" y="828425"/>
            <a:ext cx="3092825" cy="1869400"/>
          </a:xfrm>
          <a:prstGeom prst="rect">
            <a:avLst/>
          </a:prstGeom>
          <a:noFill/>
          <a:ln>
            <a:noFill/>
          </a:ln>
        </p:spPr>
      </p:pic>
      <p:pic>
        <p:nvPicPr>
          <p:cNvPr id="260" name="Google Shape;260;p45"/>
          <p:cNvPicPr preferRelativeResize="0"/>
          <p:nvPr/>
        </p:nvPicPr>
        <p:blipFill>
          <a:blip r:embed="rId4">
            <a:alphaModFix/>
          </a:blip>
          <a:stretch>
            <a:fillRect/>
          </a:stretch>
        </p:blipFill>
        <p:spPr>
          <a:xfrm>
            <a:off x="3916450" y="2697825"/>
            <a:ext cx="2781875" cy="1956825"/>
          </a:xfrm>
          <a:prstGeom prst="rect">
            <a:avLst/>
          </a:prstGeom>
          <a:noFill/>
          <a:ln>
            <a:noFill/>
          </a:ln>
        </p:spPr>
      </p:pic>
      <p:sp>
        <p:nvSpPr>
          <p:cNvPr id="261" name="Google Shape;261;p45"/>
          <p:cNvSpPr txBox="1"/>
          <p:nvPr/>
        </p:nvSpPr>
        <p:spPr>
          <a:xfrm>
            <a:off x="385750" y="120200"/>
            <a:ext cx="78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https://www.v7labs.com/blog/neural-networks-activation-functions</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55725" y="250750"/>
            <a:ext cx="8979600" cy="89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Visualisation</a:t>
            </a:r>
            <a:endParaRPr>
              <a:solidFill>
                <a:schemeClr val="accent5"/>
              </a:solidFill>
            </a:endParaRPr>
          </a:p>
        </p:txBody>
      </p:sp>
      <p:sp>
        <p:nvSpPr>
          <p:cNvPr id="267" name="Google Shape;267;p46"/>
          <p:cNvSpPr txBox="1"/>
          <p:nvPr>
            <p:ph idx="1" type="body"/>
          </p:nvPr>
        </p:nvSpPr>
        <p:spPr>
          <a:xfrm>
            <a:off x="348675" y="1144150"/>
            <a:ext cx="8393700" cy="30231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A graph was plotted with actual, predicted steering angle versus time.</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Steering angles predicted are used to generate a rotating image of a steering wheel in order to simulate the experience of driving. A video is generated using the corresponding images.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A video is generated using the optical flow in order to gain a better understanding of it.</a:t>
            </a:r>
            <a:endParaRPr sz="1629"/>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Results and Conclusion</a:t>
            </a:r>
            <a:endParaRPr>
              <a:solidFill>
                <a:schemeClr val="accent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8"/>
          <p:cNvPicPr preferRelativeResize="0"/>
          <p:nvPr/>
        </p:nvPicPr>
        <p:blipFill>
          <a:blip r:embed="rId3">
            <a:alphaModFix/>
          </a:blip>
          <a:stretch>
            <a:fillRect/>
          </a:stretch>
        </p:blipFill>
        <p:spPr>
          <a:xfrm>
            <a:off x="1075388" y="787050"/>
            <a:ext cx="6993226" cy="2963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9"/>
          <p:cNvPicPr preferRelativeResize="0"/>
          <p:nvPr/>
        </p:nvPicPr>
        <p:blipFill>
          <a:blip r:embed="rId3">
            <a:alphaModFix/>
          </a:blip>
          <a:stretch>
            <a:fillRect/>
          </a:stretch>
        </p:blipFill>
        <p:spPr>
          <a:xfrm>
            <a:off x="1287988" y="366375"/>
            <a:ext cx="6568026" cy="3855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50"/>
          <p:cNvPicPr preferRelativeResize="0"/>
          <p:nvPr/>
        </p:nvPicPr>
        <p:blipFill>
          <a:blip r:embed="rId3">
            <a:alphaModFix/>
          </a:blip>
          <a:stretch>
            <a:fillRect/>
          </a:stretch>
        </p:blipFill>
        <p:spPr>
          <a:xfrm>
            <a:off x="1524000" y="99500"/>
            <a:ext cx="6096000" cy="457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51" title="mini_project_demo.mp4">
            <a:hlinkClick r:id="rId3"/>
          </p:cNvPr>
          <p:cNvPicPr preferRelativeResize="0"/>
          <p:nvPr/>
        </p:nvPicPr>
        <p:blipFill>
          <a:blip r:embed="rId4">
            <a:alphaModFix/>
          </a:blip>
          <a:stretch>
            <a:fillRect/>
          </a:stretch>
        </p:blipFill>
        <p:spPr>
          <a:xfrm>
            <a:off x="0" y="152400"/>
            <a:ext cx="8839198" cy="47240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Problem Statement</a:t>
            </a:r>
            <a:endParaRPr>
              <a:solidFill>
                <a:schemeClr val="accent5"/>
              </a:solidFill>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Develop a machine learning model to enable an autonomous driving system for valet parking, allowing vehicles to navigate and park efficiently within a designated parking area. However, the path training must be facilitated through images rather than explicit coordinates. Optical flow must be implemented when processing the training images for identifying obstacles and for calculation of steering angles.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55725" y="250750"/>
            <a:ext cx="8979600" cy="89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Future Scope</a:t>
            </a:r>
            <a:endParaRPr>
              <a:solidFill>
                <a:schemeClr val="accent5"/>
              </a:solidFill>
            </a:endParaRPr>
          </a:p>
        </p:txBody>
      </p:sp>
      <p:sp>
        <p:nvSpPr>
          <p:cNvPr id="298" name="Google Shape;298;p52"/>
          <p:cNvSpPr txBox="1"/>
          <p:nvPr>
            <p:ph idx="1" type="body"/>
          </p:nvPr>
        </p:nvSpPr>
        <p:spPr>
          <a:xfrm>
            <a:off x="348675" y="1144150"/>
            <a:ext cx="8393700" cy="30231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Develop the model to work in open environments.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Incorporate velocity and/or acceleration prediction into the model.</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Create a dataset in which cars are getting parked with respect to context of our model.</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Real World Testing.</a:t>
            </a:r>
            <a:endParaRPr sz="1629"/>
          </a:p>
          <a:p>
            <a:pPr indent="0" lvl="0" marL="457200" rtl="0" algn="l">
              <a:lnSpc>
                <a:spcPct val="95000"/>
              </a:lnSpc>
              <a:spcBef>
                <a:spcPts val="1200"/>
              </a:spcBef>
              <a:spcAft>
                <a:spcPts val="1200"/>
              </a:spcAft>
              <a:buNone/>
            </a:pPr>
            <a:r>
              <a:t/>
            </a:r>
            <a:endParaRPr sz="1629"/>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References</a:t>
            </a:r>
            <a:endParaRPr>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idx="1" type="body"/>
          </p:nvPr>
        </p:nvSpPr>
        <p:spPr>
          <a:xfrm>
            <a:off x="387900" y="1215150"/>
            <a:ext cx="8368200" cy="37785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accent5"/>
                </a:solidFill>
                <a:latin typeface="Roboto"/>
                <a:ea typeface="Roboto"/>
                <a:cs typeface="Roboto"/>
                <a:sym typeface="Roboto"/>
                <a:hlinkClick r:id="rId3">
                  <a:extLst>
                    <a:ext uri="{A12FA001-AC4F-418D-AE19-62706E023703}">
                      <ahyp:hlinkClr val="tx"/>
                    </a:ext>
                  </a:extLst>
                </a:hlinkClick>
              </a:rPr>
              <a:t>Fernández, Nelson. “Two-stream convolutional networks for end-to-end learning of self-driving cars.” ArXiv abs/1811.05785 (2018)</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accent5"/>
                </a:solidFill>
                <a:latin typeface="Roboto"/>
                <a:ea typeface="Roboto"/>
                <a:cs typeface="Roboto"/>
                <a:sym typeface="Roboto"/>
                <a:hlinkClick r:id="rId4">
                  <a:extLst>
                    <a:ext uri="{A12FA001-AC4F-418D-AE19-62706E023703}">
                      <ahyp:hlinkClr val="tx"/>
                    </a:ext>
                  </a:extLst>
                </a:hlinkClick>
              </a:rPr>
              <a:t>[1710.03804] End-to-End Deep Learning for Steering Autonomous Vehicles Considering Temporal Dependencies (arxiv.org)</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hlink"/>
                </a:solidFill>
                <a:latin typeface="Roboto"/>
                <a:ea typeface="Roboto"/>
                <a:cs typeface="Roboto"/>
                <a:sym typeface="Roboto"/>
                <a:hlinkClick r:id="rId5"/>
              </a:rPr>
              <a:t>Shah, Syed &amp; Xuezhi, Xiang. (2021). Traditional and modern strategies for optical flow: an investigation. SN Applied Sciences. 3. 10.1007/s42452-021-04227-x.</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hlink"/>
                </a:solidFill>
                <a:latin typeface="Roboto"/>
                <a:ea typeface="Roboto"/>
                <a:cs typeface="Roboto"/>
                <a:sym typeface="Roboto"/>
                <a:hlinkClick r:id="rId6"/>
              </a:rPr>
              <a:t>Shen, Shihao &amp; Kerofsky, Louis &amp; Yogamani, Senthil. (2023). Optical Flow for Autonomous Driving: Applications, Challenges and Improvements. </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hlink"/>
                </a:solidFill>
                <a:latin typeface="Roboto"/>
                <a:ea typeface="Roboto"/>
                <a:cs typeface="Roboto"/>
                <a:sym typeface="Roboto"/>
                <a:hlinkClick r:id="rId7"/>
              </a:rPr>
              <a:t>Smolyakov, M. &amp; Frolov, A.I. &amp; Volkov, V.N. &amp; Stelmashchuk, I.V.. (2018). Self-Driving Car Steering Angle Prediction Based On Deep Neural Network An Example Of CarND Udacity Simulator. 1-5. 10.1109/ICAICT.2018.8747006.</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400" u="sng">
                <a:solidFill>
                  <a:schemeClr val="hlink"/>
                </a:solidFill>
                <a:latin typeface="Roboto"/>
                <a:ea typeface="Roboto"/>
                <a:cs typeface="Roboto"/>
                <a:sym typeface="Roboto"/>
                <a:hlinkClick r:id="rId8"/>
              </a:rPr>
              <a:t>Fathy, Mahmoud &amp; Ashraf, Nada &amp; Ismail, Omar &amp; Fouad, Sarah &amp; Shaheen, Lobna &amp; Hamdy, Alaa. (2020). Design and implementation of self-driving car. Procedia Computer Science. 175. 165-172. 10.1016/j.procs.2020.07.026.</a:t>
            </a:r>
            <a:endParaRPr sz="1400">
              <a:solidFill>
                <a:schemeClr val="accent5"/>
              </a:solidFill>
              <a:latin typeface="Roboto"/>
              <a:ea typeface="Roboto"/>
              <a:cs typeface="Roboto"/>
              <a:sym typeface="Roboto"/>
            </a:endParaRPr>
          </a:p>
          <a:p>
            <a:pPr indent="-317500" lvl="0" marL="457200" rtl="0" algn="l">
              <a:lnSpc>
                <a:spcPct val="95000"/>
              </a:lnSpc>
              <a:spcBef>
                <a:spcPts val="0"/>
              </a:spcBef>
              <a:spcAft>
                <a:spcPts val="0"/>
              </a:spcAft>
              <a:buClr>
                <a:schemeClr val="accent5"/>
              </a:buClr>
              <a:buSzPts val="1400"/>
              <a:buFont typeface="Roboto"/>
              <a:buAutoNum type="arabicPeriod"/>
            </a:pPr>
            <a:r>
              <a:rPr lang="en" sz="1100" u="sng">
                <a:solidFill>
                  <a:schemeClr val="accent5"/>
                </a:solidFill>
                <a:highlight>
                  <a:srgbClr val="FFFFFF"/>
                </a:highlight>
                <a:latin typeface="Arial"/>
                <a:ea typeface="Arial"/>
                <a:cs typeface="Arial"/>
                <a:sym typeface="Arial"/>
                <a:hlinkClick r:id="rId9">
                  <a:extLst>
                    <a:ext uri="{A12FA001-AC4F-418D-AE19-62706E023703}">
                      <ahyp:hlinkClr val="tx"/>
                    </a:ext>
                  </a:extLst>
                </a:hlinkClick>
              </a:rPr>
              <a:t>Mariusz Bojarski</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0">
                  <a:extLst>
                    <a:ext uri="{A12FA001-AC4F-418D-AE19-62706E023703}">
                      <ahyp:hlinkClr val="tx"/>
                    </a:ext>
                  </a:extLst>
                </a:hlinkClick>
              </a:rPr>
              <a:t>Philip Yeres</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1">
                  <a:extLst>
                    <a:ext uri="{A12FA001-AC4F-418D-AE19-62706E023703}">
                      <ahyp:hlinkClr val="tx"/>
                    </a:ext>
                  </a:extLst>
                </a:hlinkClick>
              </a:rPr>
              <a:t>Anna Choromanska</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2">
                  <a:extLst>
                    <a:ext uri="{A12FA001-AC4F-418D-AE19-62706E023703}">
                      <ahyp:hlinkClr val="tx"/>
                    </a:ext>
                  </a:extLst>
                </a:hlinkClick>
              </a:rPr>
              <a:t>Krzysztof Choromanski</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3">
                  <a:extLst>
                    <a:ext uri="{A12FA001-AC4F-418D-AE19-62706E023703}">
                      <ahyp:hlinkClr val="tx"/>
                    </a:ext>
                  </a:extLst>
                </a:hlinkClick>
              </a:rPr>
              <a:t>Bernhard Firner</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4">
                  <a:extLst>
                    <a:ext uri="{A12FA001-AC4F-418D-AE19-62706E023703}">
                      <ahyp:hlinkClr val="tx"/>
                    </a:ext>
                  </a:extLst>
                </a:hlinkClick>
              </a:rPr>
              <a:t>Lawrence Jackel</a:t>
            </a:r>
            <a:r>
              <a:rPr lang="en" sz="1100" u="sng">
                <a:solidFill>
                  <a:schemeClr val="accent5"/>
                </a:solidFill>
                <a:highlight>
                  <a:srgbClr val="FFFFFF"/>
                </a:highlight>
                <a:latin typeface="Arial"/>
                <a:ea typeface="Arial"/>
                <a:cs typeface="Arial"/>
                <a:sym typeface="Arial"/>
              </a:rPr>
              <a:t>, </a:t>
            </a:r>
            <a:r>
              <a:rPr lang="en" sz="1100" u="sng">
                <a:solidFill>
                  <a:schemeClr val="accent5"/>
                </a:solidFill>
                <a:highlight>
                  <a:srgbClr val="FFFFFF"/>
                </a:highlight>
                <a:latin typeface="Arial"/>
                <a:ea typeface="Arial"/>
                <a:cs typeface="Arial"/>
                <a:sym typeface="Arial"/>
                <a:hlinkClick r:id="rId15">
                  <a:extLst>
                    <a:ext uri="{A12FA001-AC4F-418D-AE19-62706E023703}">
                      <ahyp:hlinkClr val="tx"/>
                    </a:ext>
                  </a:extLst>
                </a:hlinkClick>
              </a:rPr>
              <a:t>Urs Muller</a:t>
            </a:r>
            <a:r>
              <a:rPr lang="en" sz="1400" u="sng">
                <a:solidFill>
                  <a:schemeClr val="accent5"/>
                </a:solidFill>
                <a:latin typeface="Roboto"/>
                <a:ea typeface="Roboto"/>
                <a:cs typeface="Roboto"/>
                <a:sym typeface="Roboto"/>
              </a:rPr>
              <a:t>.</a:t>
            </a:r>
            <a:r>
              <a:rPr lang="en" sz="1200" u="sng">
                <a:solidFill>
                  <a:schemeClr val="accent5"/>
                </a:solidFill>
                <a:highlight>
                  <a:srgbClr val="FFFFFF"/>
                </a:highlight>
                <a:latin typeface="Arial"/>
                <a:ea typeface="Arial"/>
                <a:cs typeface="Arial"/>
                <a:sym typeface="Arial"/>
              </a:rPr>
              <a:t>Explaining How a Deep Neural Network Trained with End-to-End Learning Steers a Car</a:t>
            </a:r>
            <a:endParaRPr sz="1200" u="sng">
              <a:solidFill>
                <a:schemeClr val="accent5"/>
              </a:solidFill>
              <a:highlight>
                <a:srgbClr val="FFFFFF"/>
              </a:highlight>
              <a:latin typeface="Arial"/>
              <a:ea typeface="Arial"/>
              <a:cs typeface="Arial"/>
              <a:sym typeface="Arial"/>
            </a:endParaRPr>
          </a:p>
          <a:p>
            <a:pPr indent="-304800" lvl="0" marL="457200" rtl="0" algn="l">
              <a:lnSpc>
                <a:spcPct val="95000"/>
              </a:lnSpc>
              <a:spcBef>
                <a:spcPts val="0"/>
              </a:spcBef>
              <a:spcAft>
                <a:spcPts val="0"/>
              </a:spcAft>
              <a:buClr>
                <a:schemeClr val="accent5"/>
              </a:buClr>
              <a:buSzPts val="1200"/>
              <a:buFont typeface="Arial"/>
              <a:buAutoNum type="arabicPeriod"/>
            </a:pPr>
            <a:r>
              <a:rPr lang="en" sz="1200" u="sng">
                <a:solidFill>
                  <a:schemeClr val="accent5"/>
                </a:solidFill>
                <a:highlight>
                  <a:srgbClr val="FFFFFF"/>
                </a:highlight>
                <a:latin typeface="Arial"/>
                <a:ea typeface="Arial"/>
                <a:cs typeface="Arial"/>
                <a:sym typeface="Arial"/>
              </a:rPr>
              <a:t>https://github.com/SullyChen/driving-datasets/tree/master</a:t>
            </a:r>
            <a:endParaRPr sz="1200" u="sng">
              <a:solidFill>
                <a:schemeClr val="accent5"/>
              </a:solidFill>
              <a:highlight>
                <a:srgbClr val="FFFFFF"/>
              </a:highlight>
              <a:latin typeface="Arial"/>
              <a:ea typeface="Arial"/>
              <a:cs typeface="Arial"/>
              <a:sym typeface="Arial"/>
            </a:endParaRPr>
          </a:p>
        </p:txBody>
      </p:sp>
      <p:sp>
        <p:nvSpPr>
          <p:cNvPr id="309" name="Google Shape;309;p54"/>
          <p:cNvSpPr txBox="1"/>
          <p:nvPr>
            <p:ph type="title"/>
          </p:nvPr>
        </p:nvSpPr>
        <p:spPr>
          <a:xfrm>
            <a:off x="387900" y="396325"/>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References</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Objectives</a:t>
            </a:r>
            <a:endParaRPr>
              <a:solidFill>
                <a:schemeClr val="accent5"/>
              </a:solidFill>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a machine learning model to enable an autonomous driving system for valet parking which uses optical flow and predicts steering angles.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Test the machine learning model on a labelled dataset to measure performance.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Motivation</a:t>
            </a:r>
            <a:endParaRPr>
              <a:solidFill>
                <a:schemeClr val="accent5"/>
              </a:solidFill>
            </a:endParaRPr>
          </a:p>
        </p:txBody>
      </p:sp>
      <p:sp>
        <p:nvSpPr>
          <p:cNvPr id="90" name="Google Shape;90;p18"/>
          <p:cNvSpPr txBox="1"/>
          <p:nvPr>
            <p:ph idx="1" type="body"/>
          </p:nvPr>
        </p:nvSpPr>
        <p:spPr>
          <a:xfrm>
            <a:off x="387900" y="1489825"/>
            <a:ext cx="8368200" cy="33687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Improved Navigation: An autonomous system leveraging image-based path training can efficiently navigate parking areas, reducing time spent searching for parking spaces and executing parking maneuvers.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Convenient Parking: Automated valet parking offers convenience to drivers, allowing them to drop off vehicles at designated areas, letting the system handle parking tasks.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Adaptability to Conditions: Image-based path training and optical flow enable adaptability to different environmental conditions, such as varying lighting or weather conditions.</a:t>
            </a:r>
            <a:endParaRPr sz="16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Assumptions</a:t>
            </a:r>
            <a:endParaRPr>
              <a:solidFill>
                <a:schemeClr val="accent5"/>
              </a:solidFill>
            </a:endParaRPr>
          </a:p>
        </p:txBody>
      </p:sp>
      <p:sp>
        <p:nvSpPr>
          <p:cNvPr id="96" name="Google Shape;96;p19"/>
          <p:cNvSpPr txBox="1"/>
          <p:nvPr>
            <p:ph idx="1" type="body"/>
          </p:nvPr>
        </p:nvSpPr>
        <p:spPr>
          <a:xfrm>
            <a:off x="387900" y="1296950"/>
            <a:ext cx="8368200" cy="33687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Controlled Parking Environment: Initially focusing on controlled parking areas or lots with predefined layouts and minimal dynamic changes.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Availability of Annotated Data: Availability of labeled or annotated training data, including images with associated steering angles.</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System Reliability: System is assumed to be reliable, with minimal technical failures or malfunctions during operation.</a:t>
            </a:r>
            <a:endParaRPr sz="1629"/>
          </a:p>
          <a:p>
            <a:pPr indent="0" lvl="0" marL="457200" rtl="0" algn="l">
              <a:lnSpc>
                <a:spcPct val="95000"/>
              </a:lnSpc>
              <a:spcBef>
                <a:spcPts val="1200"/>
              </a:spcBef>
              <a:spcAft>
                <a:spcPts val="0"/>
              </a:spcAft>
              <a:buNone/>
            </a:pPr>
            <a:r>
              <a:t/>
            </a:r>
            <a:endParaRPr sz="1629"/>
          </a:p>
          <a:p>
            <a:pPr indent="-332105" lvl="0" marL="457200" rtl="0" algn="l">
              <a:lnSpc>
                <a:spcPct val="95000"/>
              </a:lnSpc>
              <a:spcBef>
                <a:spcPts val="1200"/>
              </a:spcBef>
              <a:spcAft>
                <a:spcPts val="0"/>
              </a:spcAft>
              <a:buSzPts val="1630"/>
              <a:buChar char="●"/>
            </a:pPr>
            <a:r>
              <a:rPr lang="en" sz="1629"/>
              <a:t>Simulated Testing: Initial testing in simulated environments before real-world deployment to validate algorithms and system functionality.</a:t>
            </a:r>
            <a:endParaRPr sz="16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87900" y="2228700"/>
            <a:ext cx="83682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Literature Review</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55725" y="250750"/>
            <a:ext cx="8979600" cy="89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rPr>
              <a:t>Two-stream convolutional networks for end-to-end learning of self-driving cars</a:t>
            </a:r>
            <a:endParaRPr>
              <a:solidFill>
                <a:schemeClr val="accent5"/>
              </a:solidFill>
            </a:endParaRPr>
          </a:p>
        </p:txBody>
      </p:sp>
      <p:sp>
        <p:nvSpPr>
          <p:cNvPr id="107" name="Google Shape;107;p21"/>
          <p:cNvSpPr txBox="1"/>
          <p:nvPr>
            <p:ph idx="1" type="body"/>
          </p:nvPr>
        </p:nvSpPr>
        <p:spPr>
          <a:xfrm>
            <a:off x="362425" y="1835300"/>
            <a:ext cx="8393700" cy="30231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Char char="●"/>
            </a:pPr>
            <a:r>
              <a:rPr lang="en" sz="1629"/>
              <a:t>Two-stream CNN models are generated from the hypothesis that human brain uses two separate streams to perform object and motion recognition</a:t>
            </a:r>
            <a:endParaRPr sz="1629"/>
          </a:p>
          <a:p>
            <a:pPr indent="-332105" lvl="0" marL="457200" rtl="0" algn="l">
              <a:lnSpc>
                <a:spcPct val="95000"/>
              </a:lnSpc>
              <a:spcBef>
                <a:spcPts val="0"/>
              </a:spcBef>
              <a:spcAft>
                <a:spcPts val="0"/>
              </a:spcAft>
              <a:buSzPts val="1630"/>
              <a:buChar char="●"/>
            </a:pPr>
            <a:r>
              <a:rPr lang="en" sz="1629"/>
              <a:t>The original work built a deep convolutional network architecture for video action recognition by combining two different streams, spatial stream and temporal stream</a:t>
            </a:r>
            <a:endParaRPr sz="1629"/>
          </a:p>
          <a:p>
            <a:pPr indent="-332105" lvl="0" marL="457200" rtl="0" algn="l">
              <a:lnSpc>
                <a:spcPct val="95000"/>
              </a:lnSpc>
              <a:spcBef>
                <a:spcPts val="0"/>
              </a:spcBef>
              <a:spcAft>
                <a:spcPts val="0"/>
              </a:spcAft>
              <a:buSzPts val="1630"/>
              <a:buChar char="●"/>
            </a:pPr>
            <a:r>
              <a:rPr lang="en" sz="1629"/>
              <a:t>The spatial part, in the form of individual frame appearance, carries information about scenes and objects depicted in the video.</a:t>
            </a:r>
            <a:endParaRPr sz="1629"/>
          </a:p>
          <a:p>
            <a:pPr indent="-332105" lvl="0" marL="457200" rtl="0" algn="l">
              <a:lnSpc>
                <a:spcPct val="95000"/>
              </a:lnSpc>
              <a:spcBef>
                <a:spcPts val="0"/>
              </a:spcBef>
              <a:spcAft>
                <a:spcPts val="0"/>
              </a:spcAft>
              <a:buSzPts val="1630"/>
              <a:buChar char="●"/>
            </a:pPr>
            <a:r>
              <a:rPr lang="en" sz="1629"/>
              <a:t>The temporal part, in the form of motion across the frames, conveys the movement of the observer (the camera) and the objects.</a:t>
            </a:r>
            <a:endParaRPr sz="1629"/>
          </a:p>
        </p:txBody>
      </p:sp>
      <p:sp>
        <p:nvSpPr>
          <p:cNvPr id="108" name="Google Shape;108;p21"/>
          <p:cNvSpPr txBox="1"/>
          <p:nvPr/>
        </p:nvSpPr>
        <p:spPr>
          <a:xfrm>
            <a:off x="570650" y="118755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K. Simonyan and A. Zisserman, "Two-stream convolutional networks for action recognition in videos," in Advances in neural information processing systems, 2014, pp. 568-576</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