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9421-6B33-C92F-5A43-2DB4671A0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67786E-72E7-6AF4-DCD8-53E704F24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EF3AE0-28FC-6C25-4492-F80622CEC032}"/>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5" name="Footer Placeholder 4">
            <a:extLst>
              <a:ext uri="{FF2B5EF4-FFF2-40B4-BE49-F238E27FC236}">
                <a16:creationId xmlns:a16="http://schemas.microsoft.com/office/drawing/2014/main" id="{2DE2DF13-AF6D-C3EE-7668-29F97DBD5C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30B47-B69D-6610-738B-3C510A83A0E7}"/>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284675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A980-4ED9-4609-891D-7B5F29A75F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220E5-5A2A-1245-6810-B322F3976A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32A3C-CB4E-AD6A-A0AC-3A82041EA3E4}"/>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5" name="Footer Placeholder 4">
            <a:extLst>
              <a:ext uri="{FF2B5EF4-FFF2-40B4-BE49-F238E27FC236}">
                <a16:creationId xmlns:a16="http://schemas.microsoft.com/office/drawing/2014/main" id="{02415B21-E22D-CE9C-BBA1-525F56173A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501B5-EF79-473B-0174-7402F6CAFDEA}"/>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288978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CA1F3-CD8F-ADC2-95A8-914CD5556C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06360-1214-364F-B128-A0670C8A8B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F0932-FE30-19EC-1CED-2EF5FC0D5E8A}"/>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5" name="Footer Placeholder 4">
            <a:extLst>
              <a:ext uri="{FF2B5EF4-FFF2-40B4-BE49-F238E27FC236}">
                <a16:creationId xmlns:a16="http://schemas.microsoft.com/office/drawing/2014/main" id="{EAF54D40-8FDE-66CB-3F97-3E4F1F26D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760B3-3083-A801-1C5B-00B240C7AF48}"/>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151038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AB76-397B-20F7-B63E-7FC454836A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7F626-6A7D-6E36-7FAC-F49D0E2FAC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5F7AD-DB9B-1993-7E28-58784D16529B}"/>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5" name="Footer Placeholder 4">
            <a:extLst>
              <a:ext uri="{FF2B5EF4-FFF2-40B4-BE49-F238E27FC236}">
                <a16:creationId xmlns:a16="http://schemas.microsoft.com/office/drawing/2014/main" id="{5FC7B149-39B3-83D0-3BC3-ECC96FC6E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996CB-ECFA-7884-2952-6F622C67DF04}"/>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172592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7356-8619-636F-1916-0D18C186A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7960EE-BFA3-E6C1-BEA6-19632A69C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114AB9-3A75-E50E-B356-45DEADAAF354}"/>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5" name="Footer Placeholder 4">
            <a:extLst>
              <a:ext uri="{FF2B5EF4-FFF2-40B4-BE49-F238E27FC236}">
                <a16:creationId xmlns:a16="http://schemas.microsoft.com/office/drawing/2014/main" id="{A8F29D5D-6A97-7A33-5660-E7B58E5AA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F60F1-84C3-5C8A-4C23-9795BA3748E3}"/>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379463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C88C-A962-34C9-5860-64C938620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42D9C1-28A5-C6C1-6969-287771CB26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C58B48-E03E-7A2B-E3FD-D1351F08BD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CCBD48-12AB-1E7E-D195-7DBF69C87E7B}"/>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6" name="Footer Placeholder 5">
            <a:extLst>
              <a:ext uri="{FF2B5EF4-FFF2-40B4-BE49-F238E27FC236}">
                <a16:creationId xmlns:a16="http://schemas.microsoft.com/office/drawing/2014/main" id="{87ECD44C-663B-9C23-694E-61E7990AC0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78C68D-0306-6B69-9E66-1C1EDAA03A1F}"/>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295408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F4AD-442C-ECE7-A4AC-BC57842279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E1E4B-8C49-C9B6-A2BE-13A6AD0C7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C3905F-49CF-EF16-85C1-A8B9C1F86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0FFB10-C0A7-3468-5203-BB58FCC65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28E91-E120-CB99-CE98-868D41BB9E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8AC52E-8B5B-88B4-3235-D98EED8F0040}"/>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8" name="Footer Placeholder 7">
            <a:extLst>
              <a:ext uri="{FF2B5EF4-FFF2-40B4-BE49-F238E27FC236}">
                <a16:creationId xmlns:a16="http://schemas.microsoft.com/office/drawing/2014/main" id="{39B69902-F4B2-8EC7-6273-05F0A50308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7FE7D5-A92E-B958-A1A8-08EC16C5A0C2}"/>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220336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72C1-57BD-BDE4-7855-742BB09E20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31D08C-3856-3567-CA56-AF60B9B4FE3E}"/>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4" name="Footer Placeholder 3">
            <a:extLst>
              <a:ext uri="{FF2B5EF4-FFF2-40B4-BE49-F238E27FC236}">
                <a16:creationId xmlns:a16="http://schemas.microsoft.com/office/drawing/2014/main" id="{DBC26D81-ED69-21DB-5344-437073F62F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F1DA07-A842-673B-260E-0A4762275DF4}"/>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348969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8EA74-46C5-7C25-12AA-2E5668ED273F}"/>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3" name="Footer Placeholder 2">
            <a:extLst>
              <a:ext uri="{FF2B5EF4-FFF2-40B4-BE49-F238E27FC236}">
                <a16:creationId xmlns:a16="http://schemas.microsoft.com/office/drawing/2014/main" id="{A91A99A1-4EE0-0B07-84A5-A35BA5AFE5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FB869D-9140-6062-8547-42564DE1A6E1}"/>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40613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791-825A-2C55-9CCC-35046B8E8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00F5F8-A99D-A737-E684-130472BA2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3A93F3-9BC7-B8F3-3390-BDB965D50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1FAFD-3B24-F02B-9F99-BA1DB0E6DF6B}"/>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6" name="Footer Placeholder 5">
            <a:extLst>
              <a:ext uri="{FF2B5EF4-FFF2-40B4-BE49-F238E27FC236}">
                <a16:creationId xmlns:a16="http://schemas.microsoft.com/office/drawing/2014/main" id="{A7BF65F4-17A2-5CA9-43DD-2CEB077801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3B7A75-16ED-9F78-50FB-2177C36A1650}"/>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186725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81C6-15CD-BED7-4BC4-B090EA8F0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296F55-41A4-EEA4-43F5-716A078CE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A0C5CC-F17C-85B2-660D-FA7B59DD2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63188-32E9-CFA7-19CE-47A646C6C84C}"/>
              </a:ext>
            </a:extLst>
          </p:cNvPr>
          <p:cNvSpPr>
            <a:spLocks noGrp="1"/>
          </p:cNvSpPr>
          <p:nvPr>
            <p:ph type="dt" sz="half" idx="10"/>
          </p:nvPr>
        </p:nvSpPr>
        <p:spPr/>
        <p:txBody>
          <a:bodyPr/>
          <a:lstStyle/>
          <a:p>
            <a:fld id="{51E055F7-756D-45C9-97F1-08E2B49E5418}" type="datetimeFigureOut">
              <a:rPr lang="en-IN" smtClean="0"/>
              <a:t>17-05-2023</a:t>
            </a:fld>
            <a:endParaRPr lang="en-IN"/>
          </a:p>
        </p:txBody>
      </p:sp>
      <p:sp>
        <p:nvSpPr>
          <p:cNvPr id="6" name="Footer Placeholder 5">
            <a:extLst>
              <a:ext uri="{FF2B5EF4-FFF2-40B4-BE49-F238E27FC236}">
                <a16:creationId xmlns:a16="http://schemas.microsoft.com/office/drawing/2014/main" id="{A50C9DE6-8A59-3689-A60E-8990D4D9AB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8F4495-7E83-630E-8907-5CB5E2E955ED}"/>
              </a:ext>
            </a:extLst>
          </p:cNvPr>
          <p:cNvSpPr>
            <a:spLocks noGrp="1"/>
          </p:cNvSpPr>
          <p:nvPr>
            <p:ph type="sldNum" sz="quarter" idx="12"/>
          </p:nvPr>
        </p:nvSpPr>
        <p:spPr/>
        <p:txBody>
          <a:bodyPr/>
          <a:lstStyle/>
          <a:p>
            <a:fld id="{55DDF820-6B9D-486E-81DE-CD5234727F32}" type="slidenum">
              <a:rPr lang="en-IN" smtClean="0"/>
              <a:t>‹#›</a:t>
            </a:fld>
            <a:endParaRPr lang="en-IN"/>
          </a:p>
        </p:txBody>
      </p:sp>
    </p:spTree>
    <p:extLst>
      <p:ext uri="{BB962C8B-B14F-4D97-AF65-F5344CB8AC3E}">
        <p14:creationId xmlns:p14="http://schemas.microsoft.com/office/powerpoint/2010/main" val="395611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79877-BBE9-B6BE-90D0-6F8013B87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A2F4B0-0EE5-78C0-D958-18200EAB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EA2B5-872B-9C4C-700A-30D5F0BFE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055F7-756D-45C9-97F1-08E2B49E5418}" type="datetimeFigureOut">
              <a:rPr lang="en-IN" smtClean="0"/>
              <a:t>17-05-2023</a:t>
            </a:fld>
            <a:endParaRPr lang="en-IN"/>
          </a:p>
        </p:txBody>
      </p:sp>
      <p:sp>
        <p:nvSpPr>
          <p:cNvPr id="5" name="Footer Placeholder 4">
            <a:extLst>
              <a:ext uri="{FF2B5EF4-FFF2-40B4-BE49-F238E27FC236}">
                <a16:creationId xmlns:a16="http://schemas.microsoft.com/office/drawing/2014/main" id="{945087EB-1D78-1DA6-2190-544B0D3F5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CCA93F-4171-A324-AA34-0C63AACF1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DF820-6B9D-486E-81DE-CD5234727F32}" type="slidenum">
              <a:rPr lang="en-IN" smtClean="0"/>
              <a:t>‹#›</a:t>
            </a:fld>
            <a:endParaRPr lang="en-IN"/>
          </a:p>
        </p:txBody>
      </p:sp>
    </p:spTree>
    <p:extLst>
      <p:ext uri="{BB962C8B-B14F-4D97-AF65-F5344CB8AC3E}">
        <p14:creationId xmlns:p14="http://schemas.microsoft.com/office/powerpoint/2010/main" val="302215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0CF364-68A1-B8BB-F390-2903D433AD22}"/>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CEE65A07-6061-6C64-A265-312AC34DBFAC}"/>
              </a:ext>
            </a:extLst>
          </p:cNvPr>
          <p:cNvPicPr>
            <a:picLocks noChangeAspect="1"/>
          </p:cNvPicPr>
          <p:nvPr/>
        </p:nvPicPr>
        <p:blipFill>
          <a:blip r:embed="rId2"/>
          <a:stretch>
            <a:fillRect/>
          </a:stretch>
        </p:blipFill>
        <p:spPr>
          <a:xfrm>
            <a:off x="2668724" y="365124"/>
            <a:ext cx="5160845" cy="1637411"/>
          </a:xfrm>
          <a:prstGeom prst="rect">
            <a:avLst/>
          </a:prstGeom>
        </p:spPr>
      </p:pic>
      <p:sp>
        <p:nvSpPr>
          <p:cNvPr id="14" name="TextBox 13">
            <a:extLst>
              <a:ext uri="{FF2B5EF4-FFF2-40B4-BE49-F238E27FC236}">
                <a16:creationId xmlns:a16="http://schemas.microsoft.com/office/drawing/2014/main" id="{837C686A-B50D-0C34-1774-34D3C3AF0496}"/>
              </a:ext>
            </a:extLst>
          </p:cNvPr>
          <p:cNvSpPr txBox="1"/>
          <p:nvPr/>
        </p:nvSpPr>
        <p:spPr>
          <a:xfrm>
            <a:off x="193548" y="2431352"/>
            <a:ext cx="11804904" cy="4185761"/>
          </a:xfrm>
          <a:prstGeom prst="rect">
            <a:avLst/>
          </a:prstGeom>
          <a:noFill/>
        </p:spPr>
        <p:txBody>
          <a:bodyPr wrap="square" rtlCol="0">
            <a:spAutoFit/>
          </a:bodyPr>
          <a:lstStyle/>
          <a:p>
            <a:r>
              <a:rPr lang="en-US" sz="2000" b="0" i="0" dirty="0">
                <a:solidFill>
                  <a:srgbClr val="091E42"/>
                </a:solidFill>
                <a:effectLst/>
                <a:latin typeface="freight-text-pro"/>
              </a:rPr>
              <a:t>Again, the Bayes theorem is defined as: </a:t>
            </a:r>
          </a:p>
          <a:p>
            <a:pPr marL="285750" indent="-285750">
              <a:buFont typeface="Arial" panose="020B0604020202020204" pitchFamily="34" charset="0"/>
              <a:buChar char="•"/>
            </a:pPr>
            <a:r>
              <a:rPr lang="en-US" sz="2000" b="0" i="0" dirty="0">
                <a:solidFill>
                  <a:srgbClr val="091E42"/>
                </a:solidFill>
                <a:effectLst/>
                <a:latin typeface="freight-text-pro"/>
              </a:rPr>
              <a:t>P(C) is known as the prior probability. It is the probability of an event occurring before the collection of new data. Prior plays an important role while classifying when using Naive Bayes, as it highly influences the class of the new test point.</a:t>
            </a:r>
          </a:p>
          <a:p>
            <a:pPr marL="285750" indent="-285750">
              <a:buFont typeface="Arial" panose="020B0604020202020204" pitchFamily="34" charset="0"/>
              <a:buChar char="•"/>
            </a:pPr>
            <a:r>
              <a:rPr lang="en-US" sz="2000" b="0" i="0" dirty="0">
                <a:solidFill>
                  <a:srgbClr val="091E42"/>
                </a:solidFill>
                <a:effectLst/>
                <a:latin typeface="freight-text-pro"/>
              </a:rPr>
              <a:t>P(X|C) represents the likelihood function. It tells the likelihood of a data point occurring in a category. The conditional independence assumption is leveraged while computing the likelihood probability.</a:t>
            </a:r>
          </a:p>
          <a:p>
            <a:pPr marL="285750" indent="-285750">
              <a:buFont typeface="Arial" panose="020B0604020202020204" pitchFamily="34" charset="0"/>
              <a:buChar char="•"/>
            </a:pPr>
            <a:r>
              <a:rPr lang="en-US" sz="2000" b="0" i="0" dirty="0">
                <a:solidFill>
                  <a:srgbClr val="091E42"/>
                </a:solidFill>
                <a:effectLst/>
                <a:latin typeface="freight-text-pro"/>
              </a:rPr>
              <a:t>The effect of the denominator P(x) is not incorporated while calculating probabilities as it is the same for both the classes and hence, can be ignored without affecting the final outcome.</a:t>
            </a:r>
          </a:p>
          <a:p>
            <a:pPr marL="285750" indent="-285750">
              <a:buFont typeface="Arial" panose="020B0604020202020204" pitchFamily="34" charset="0"/>
              <a:buChar char="•"/>
            </a:pPr>
            <a:endParaRPr lang="en-US" sz="2000" b="0" i="0" dirty="0">
              <a:solidFill>
                <a:srgbClr val="091E42"/>
              </a:solidFill>
              <a:effectLst/>
              <a:latin typeface="freight-text-pro"/>
            </a:endParaRPr>
          </a:p>
          <a:p>
            <a:pPr algn="just" rtl="0">
              <a:buFont typeface="Arial" panose="020B0604020202020204" pitchFamily="34" charset="0"/>
              <a:buChar char="•"/>
            </a:pPr>
            <a:r>
              <a:rPr lang="en-US" sz="2000" b="0" i="0" dirty="0">
                <a:solidFill>
                  <a:srgbClr val="091E42"/>
                </a:solidFill>
                <a:effectLst/>
                <a:latin typeface="freight-text-pro"/>
              </a:rPr>
              <a:t>   P(C|X)  is called the posterior probability, which is finally compared for the classes. The test point is assigned to the class whose posterior probability is greater.</a:t>
            </a:r>
          </a:p>
          <a:p>
            <a:pPr algn="just"/>
            <a:r>
              <a:rPr lang="en-US" sz="2000" b="0" i="0" dirty="0">
                <a:solidFill>
                  <a:srgbClr val="091E42"/>
                </a:solidFill>
                <a:effectLst/>
                <a:latin typeface="freight-text-pro"/>
              </a:rPr>
              <a:t> </a:t>
            </a:r>
          </a:p>
          <a:p>
            <a:pPr marL="285750" indent="-285750">
              <a:buFont typeface="Arial" panose="020B0604020202020204" pitchFamily="34" charset="0"/>
              <a:buChar char="•"/>
            </a:pPr>
            <a:endParaRPr lang="en-US" sz="1400" b="0" i="0" dirty="0">
              <a:solidFill>
                <a:srgbClr val="091E42"/>
              </a:solidFill>
              <a:effectLst/>
              <a:latin typeface="freight-text-pro"/>
            </a:endParaRPr>
          </a:p>
          <a:p>
            <a:endParaRPr lang="en-IN" sz="1400" dirty="0"/>
          </a:p>
        </p:txBody>
      </p:sp>
    </p:spTree>
    <p:extLst>
      <p:ext uri="{BB962C8B-B14F-4D97-AF65-F5344CB8AC3E}">
        <p14:creationId xmlns:p14="http://schemas.microsoft.com/office/powerpoint/2010/main" val="327347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5940-39B7-792E-1CCE-C9BCF28727C5}"/>
              </a:ext>
            </a:extLst>
          </p:cNvPr>
          <p:cNvSpPr>
            <a:spLocks noGrp="1"/>
          </p:cNvSpPr>
          <p:nvPr>
            <p:ph type="ctrTitle"/>
          </p:nvPr>
        </p:nvSpPr>
        <p:spPr>
          <a:xfrm>
            <a:off x="219456" y="217107"/>
            <a:ext cx="11667744" cy="2387600"/>
          </a:xfrm>
        </p:spPr>
        <p:txBody>
          <a:bodyPr>
            <a:normAutofit fontScale="90000"/>
          </a:bodyPr>
          <a:lstStyle/>
          <a:p>
            <a:r>
              <a:rPr lang="en-IN" b="0" i="0" dirty="0">
                <a:solidFill>
                  <a:srgbClr val="45526C"/>
                </a:solidFill>
                <a:effectLst/>
                <a:latin typeface="circular"/>
              </a:rPr>
              <a:t>Prior, Posterior and Likelihood</a:t>
            </a:r>
            <a:br>
              <a:rPr lang="en-IN" b="0" i="0" dirty="0">
                <a:solidFill>
                  <a:srgbClr val="45526C"/>
                </a:solidFill>
                <a:effectLst/>
                <a:latin typeface="circular"/>
              </a:rPr>
            </a:br>
            <a:br>
              <a:rPr lang="en-IN" b="0" i="0" dirty="0">
                <a:solidFill>
                  <a:srgbClr val="45526C"/>
                </a:solidFill>
                <a:effectLst/>
                <a:latin typeface="circular"/>
              </a:rPr>
            </a:br>
            <a:endParaRPr lang="en-IN" dirty="0"/>
          </a:p>
        </p:txBody>
      </p:sp>
      <p:sp>
        <p:nvSpPr>
          <p:cNvPr id="3" name="Subtitle 2">
            <a:extLst>
              <a:ext uri="{FF2B5EF4-FFF2-40B4-BE49-F238E27FC236}">
                <a16:creationId xmlns:a16="http://schemas.microsoft.com/office/drawing/2014/main" id="{C261FD59-C8A5-00EA-A486-617F3A014BDD}"/>
              </a:ext>
            </a:extLst>
          </p:cNvPr>
          <p:cNvSpPr>
            <a:spLocks noGrp="1"/>
          </p:cNvSpPr>
          <p:nvPr>
            <p:ph type="subTitle" idx="1"/>
          </p:nvPr>
        </p:nvSpPr>
        <p:spPr>
          <a:xfrm>
            <a:off x="304800" y="1124711"/>
            <a:ext cx="11746992" cy="5516181"/>
          </a:xfrm>
        </p:spPr>
        <p:txBody>
          <a:bodyPr>
            <a:normAutofit lnSpcReduction="10000"/>
          </a:bodyPr>
          <a:lstStyle/>
          <a:p>
            <a:pPr algn="just" rtl="0"/>
            <a:endParaRPr lang="en-US" b="0" i="0" dirty="0">
              <a:solidFill>
                <a:srgbClr val="091E42"/>
              </a:solidFill>
              <a:effectLst/>
              <a:latin typeface="freight-text-pro"/>
            </a:endParaRPr>
          </a:p>
          <a:p>
            <a:pPr algn="just" rtl="0"/>
            <a:r>
              <a:rPr lang="en-US" b="0" i="0" dirty="0">
                <a:solidFill>
                  <a:srgbClr val="091E42"/>
                </a:solidFill>
                <a:effectLst/>
                <a:latin typeface="freight-text-pro"/>
              </a:rPr>
              <a:t>Let’s understand the terminology of the Bayes theorem.</a:t>
            </a:r>
          </a:p>
          <a:p>
            <a:pPr algn="just" rtl="0"/>
            <a:r>
              <a:rPr lang="en-US" b="0" i="0" dirty="0">
                <a:solidFill>
                  <a:srgbClr val="091E42"/>
                </a:solidFill>
                <a:effectLst/>
                <a:latin typeface="freight-text-pro"/>
              </a:rPr>
              <a:t> </a:t>
            </a:r>
          </a:p>
          <a:p>
            <a:pPr algn="just" rtl="0"/>
            <a:r>
              <a:rPr lang="en-US" b="0" i="0" dirty="0">
                <a:solidFill>
                  <a:srgbClr val="091E42"/>
                </a:solidFill>
                <a:effectLst/>
                <a:latin typeface="freight-text-pro"/>
              </a:rPr>
              <a:t>You have been using three terms in this module: P(Class = edible/poisonous), P(X | Class) and P(Class | X). Bayesian classification is based on the principle that ‘you combine your </a:t>
            </a:r>
            <a:r>
              <a:rPr lang="en-US" b="1" i="0" dirty="0">
                <a:solidFill>
                  <a:srgbClr val="091E42"/>
                </a:solidFill>
                <a:effectLst/>
                <a:latin typeface="freight-text-pro"/>
              </a:rPr>
              <a:t>prior knowledge or beliefs about a population</a:t>
            </a:r>
            <a:r>
              <a:rPr lang="en-US" b="0" i="0" dirty="0">
                <a:solidFill>
                  <a:srgbClr val="091E42"/>
                </a:solidFill>
                <a:effectLst/>
                <a:latin typeface="freight-text-pro"/>
              </a:rPr>
              <a:t> with the </a:t>
            </a:r>
            <a:r>
              <a:rPr lang="en-US" b="1" i="0" dirty="0">
                <a:solidFill>
                  <a:srgbClr val="091E42"/>
                </a:solidFill>
                <a:effectLst/>
                <a:latin typeface="freight-text-pro"/>
              </a:rPr>
              <a:t>case-specific information</a:t>
            </a:r>
            <a:r>
              <a:rPr lang="en-US" b="0" i="0" dirty="0">
                <a:solidFill>
                  <a:srgbClr val="091E42"/>
                </a:solidFill>
                <a:effectLst/>
                <a:latin typeface="freight-text-pro"/>
              </a:rPr>
              <a:t> to get the actual (posterior) probability.’</a:t>
            </a:r>
          </a:p>
          <a:p>
            <a:pPr algn="just" rtl="0"/>
            <a:endParaRPr lang="en-US" b="0" i="0" dirty="0">
              <a:solidFill>
                <a:srgbClr val="091E42"/>
              </a:solidFill>
              <a:effectLst/>
              <a:latin typeface="freight-text-pro"/>
            </a:endParaRPr>
          </a:p>
          <a:p>
            <a:pPr algn="just" rtl="0">
              <a:buFont typeface="Arial" panose="020B0604020202020204" pitchFamily="34" charset="0"/>
              <a:buChar char="•"/>
            </a:pPr>
            <a:r>
              <a:rPr lang="en-US" b="0" i="0" dirty="0">
                <a:solidFill>
                  <a:srgbClr val="091E42"/>
                </a:solidFill>
                <a:effectLst/>
                <a:latin typeface="freight-text-pro"/>
              </a:rPr>
              <a:t>P(Class = edible) or P(Class = poisonous) is called the </a:t>
            </a:r>
            <a:r>
              <a:rPr lang="en-US" b="1" i="0" dirty="0">
                <a:solidFill>
                  <a:srgbClr val="091E42"/>
                </a:solidFill>
                <a:effectLst/>
                <a:latin typeface="freight-text-pro"/>
              </a:rPr>
              <a:t>prior probability</a:t>
            </a:r>
            <a:r>
              <a:rPr lang="en-US" b="0" i="0" dirty="0">
                <a:solidFill>
                  <a:srgbClr val="091E42"/>
                </a:solidFill>
                <a:effectLst/>
                <a:latin typeface="freight-text-pro"/>
              </a:rPr>
              <a:t>.</a:t>
            </a:r>
          </a:p>
          <a:p>
            <a:pPr marL="742950" lvl="1" indent="-285750" algn="just" rtl="0">
              <a:buFont typeface="Arial" panose="020B0604020202020204" pitchFamily="34" charset="0"/>
              <a:buChar char="•"/>
            </a:pPr>
            <a:r>
              <a:rPr lang="en-US" b="0" i="0" dirty="0">
                <a:solidFill>
                  <a:srgbClr val="091E42"/>
                </a:solidFill>
                <a:effectLst/>
                <a:latin typeface="freight-text-pro"/>
              </a:rPr>
              <a:t>This incorporates our </a:t>
            </a:r>
            <a:r>
              <a:rPr lang="en-US" b="1" i="0" dirty="0">
                <a:solidFill>
                  <a:srgbClr val="091E42"/>
                </a:solidFill>
                <a:effectLst/>
                <a:latin typeface="freight-text-pro"/>
              </a:rPr>
              <a:t>‘prior beliefs’</a:t>
            </a:r>
            <a:r>
              <a:rPr lang="en-US" b="0" i="0" dirty="0">
                <a:solidFill>
                  <a:srgbClr val="091E42"/>
                </a:solidFill>
                <a:effectLst/>
                <a:latin typeface="freight-text-pro"/>
              </a:rPr>
              <a:t> before you collect specific information. If 90% of mushrooms are edible, then the prior probability is 0.90. Prior gets multiplied with the likelihood to give the posterior. In many cases, the prior has a tremendous effect on the classification. If the prior is neutral (50% are edible), then the likelihood may largely decide the outcome.</a:t>
            </a:r>
          </a:p>
          <a:p>
            <a:br>
              <a:rPr lang="en-US" dirty="0"/>
            </a:br>
            <a:endParaRPr lang="en-US" b="0" i="0" dirty="0">
              <a:solidFill>
                <a:srgbClr val="091E42"/>
              </a:solidFill>
              <a:effectLst/>
              <a:latin typeface="freight-text-pro"/>
            </a:endParaRPr>
          </a:p>
          <a:p>
            <a:endParaRPr lang="en-IN" dirty="0"/>
          </a:p>
        </p:txBody>
      </p:sp>
    </p:spTree>
    <p:extLst>
      <p:ext uri="{BB962C8B-B14F-4D97-AF65-F5344CB8AC3E}">
        <p14:creationId xmlns:p14="http://schemas.microsoft.com/office/powerpoint/2010/main" val="182882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C1AB38-3FF9-8159-03C7-68A12E36B222}"/>
              </a:ext>
            </a:extLst>
          </p:cNvPr>
          <p:cNvSpPr>
            <a:spLocks noGrp="1"/>
          </p:cNvSpPr>
          <p:nvPr>
            <p:ph idx="1"/>
          </p:nvPr>
        </p:nvSpPr>
        <p:spPr>
          <a:xfrm>
            <a:off x="73152" y="82296"/>
            <a:ext cx="12051792" cy="6775704"/>
          </a:xfrm>
        </p:spPr>
        <p:txBody>
          <a:bodyPr>
            <a:normAutofit lnSpcReduction="10000"/>
          </a:bodyPr>
          <a:lstStyle/>
          <a:p>
            <a:pPr algn="just"/>
            <a:r>
              <a:rPr lang="en-US" b="0" i="0" dirty="0">
                <a:solidFill>
                  <a:srgbClr val="091E42"/>
                </a:solidFill>
                <a:effectLst/>
                <a:latin typeface="freight-text-pro"/>
              </a:rPr>
              <a:t>P(</a:t>
            </a:r>
            <a:r>
              <a:rPr lang="en-US" b="0" i="0" dirty="0" err="1">
                <a:solidFill>
                  <a:srgbClr val="091E42"/>
                </a:solidFill>
                <a:effectLst/>
                <a:latin typeface="freight-text-pro"/>
              </a:rPr>
              <a:t>X|Class</a:t>
            </a:r>
            <a:r>
              <a:rPr lang="en-US" b="0" i="0" dirty="0">
                <a:solidFill>
                  <a:srgbClr val="091E42"/>
                </a:solidFill>
                <a:effectLst/>
                <a:latin typeface="freight-text-pro"/>
              </a:rPr>
              <a:t>) is the </a:t>
            </a:r>
            <a:r>
              <a:rPr lang="en-US" b="1" i="0" dirty="0">
                <a:solidFill>
                  <a:srgbClr val="091E42"/>
                </a:solidFill>
                <a:effectLst/>
                <a:latin typeface="freight-text-pro"/>
              </a:rPr>
              <a:t>likelihood</a:t>
            </a:r>
            <a:r>
              <a:rPr lang="en-US" b="0" i="0" dirty="0">
                <a:solidFill>
                  <a:srgbClr val="091E42"/>
                </a:solidFill>
                <a:effectLst/>
                <a:latin typeface="freight-text-pro"/>
              </a:rPr>
              <a:t>.</a:t>
            </a:r>
          </a:p>
          <a:p>
            <a:pPr marL="742950" lvl="1" indent="-285750" algn="just" rtl="0">
              <a:buFont typeface="Arial" panose="020B0604020202020204" pitchFamily="34" charset="0"/>
              <a:buChar char="•"/>
            </a:pPr>
            <a:r>
              <a:rPr lang="en-US" b="0" i="0" dirty="0">
                <a:solidFill>
                  <a:srgbClr val="091E42"/>
                </a:solidFill>
                <a:effectLst/>
                <a:latin typeface="freight-text-pro"/>
              </a:rPr>
              <a:t>After agreeing upon the prior, you collect new, case-specific data (like plucking mushrooms randomly from a farm and observing the cap </a:t>
            </a:r>
            <a:r>
              <a:rPr lang="en-US" b="0" i="0" dirty="0" err="1">
                <a:solidFill>
                  <a:srgbClr val="091E42"/>
                </a:solidFill>
                <a:effectLst/>
                <a:latin typeface="freight-text-pro"/>
              </a:rPr>
              <a:t>colours</a:t>
            </a:r>
            <a:r>
              <a:rPr lang="en-US" b="0" i="0" dirty="0">
                <a:solidFill>
                  <a:srgbClr val="091E42"/>
                </a:solidFill>
                <a:effectLst/>
                <a:latin typeface="freight-text-pro"/>
              </a:rPr>
              <a:t>). Likelihood updates our prior beliefs with new information. If you find a CONVEX mushroom, you’d want to know how likely you were to find a convex one if you had only plucked edible mushrooms.</a:t>
            </a:r>
          </a:p>
          <a:p>
            <a:pPr marL="742950" lvl="1" indent="-285750" algn="just" rtl="0">
              <a:buFont typeface="Arial" panose="020B0604020202020204" pitchFamily="34" charset="0"/>
              <a:buChar char="•"/>
            </a:pPr>
            <a:r>
              <a:rPr lang="en-US" b="0" i="0" dirty="0">
                <a:solidFill>
                  <a:srgbClr val="091E42"/>
                </a:solidFill>
                <a:effectLst/>
                <a:latin typeface="freight-text-pro"/>
              </a:rPr>
              <a:t>If P(</a:t>
            </a:r>
            <a:r>
              <a:rPr lang="en-US" b="0" i="0" dirty="0" err="1">
                <a:solidFill>
                  <a:srgbClr val="091E42"/>
                </a:solidFill>
                <a:effectLst/>
                <a:latin typeface="freight-text-pro"/>
              </a:rPr>
              <a:t>CONVEX|edible</a:t>
            </a:r>
            <a:r>
              <a:rPr lang="en-US" b="0" i="0" dirty="0">
                <a:solidFill>
                  <a:srgbClr val="091E42"/>
                </a:solidFill>
                <a:effectLst/>
                <a:latin typeface="freight-text-pro"/>
              </a:rPr>
              <a:t>) is high, say 80%, implying that there was an 80% chance of getting a convex mushroom if you only took edible mushrooms, this will reflect in increased chances of the mushroom being edible.</a:t>
            </a:r>
          </a:p>
          <a:p>
            <a:pPr marL="742950" lvl="1" indent="-285750" algn="just" rtl="0">
              <a:buFont typeface="Arial" panose="020B0604020202020204" pitchFamily="34" charset="0"/>
              <a:buChar char="•"/>
            </a:pPr>
            <a:r>
              <a:rPr lang="en-US" b="0" i="0" dirty="0">
                <a:solidFill>
                  <a:srgbClr val="091E42"/>
                </a:solidFill>
                <a:effectLst/>
                <a:latin typeface="freight-text-pro"/>
              </a:rPr>
              <a:t>If the likelihood is neutral (e.g. 50%), the prior probability may largely decide the outcome. If the prior is way too powerful, likelihood often barely affects the result.</a:t>
            </a:r>
          </a:p>
          <a:p>
            <a:pPr marL="742950" lvl="1" indent="-285750" algn="just" rtl="0">
              <a:buFont typeface="Arial" panose="020B0604020202020204" pitchFamily="34" charset="0"/>
              <a:buChar char="•"/>
            </a:pPr>
            <a:endParaRPr lang="en-US" dirty="0">
              <a:solidFill>
                <a:srgbClr val="091E42"/>
              </a:solidFill>
              <a:latin typeface="freight-text-pro"/>
            </a:endParaRPr>
          </a:p>
          <a:p>
            <a:pPr algn="just" rtl="0">
              <a:buFont typeface="Arial" panose="020B0604020202020204" pitchFamily="34" charset="0"/>
              <a:buChar char="•"/>
            </a:pPr>
            <a:r>
              <a:rPr lang="en-US" b="0" i="0" dirty="0">
                <a:solidFill>
                  <a:srgbClr val="091E42"/>
                </a:solidFill>
                <a:effectLst/>
                <a:latin typeface="freight-text-pro"/>
              </a:rPr>
              <a:t>P(Class = edible | X) is the </a:t>
            </a:r>
            <a:r>
              <a:rPr lang="en-US" b="1" i="0" dirty="0">
                <a:solidFill>
                  <a:srgbClr val="091E42"/>
                </a:solidFill>
                <a:effectLst/>
                <a:latin typeface="freight-text-pro"/>
              </a:rPr>
              <a:t>posterior probability</a:t>
            </a:r>
            <a:r>
              <a:rPr lang="en-US" b="0" i="0" dirty="0">
                <a:solidFill>
                  <a:srgbClr val="091E42"/>
                </a:solidFill>
                <a:effectLst/>
                <a:latin typeface="freight-text-pro"/>
              </a:rPr>
              <a:t>.</a:t>
            </a:r>
          </a:p>
          <a:p>
            <a:pPr marL="742950" lvl="1" indent="-285750" algn="just" rtl="0">
              <a:buFont typeface="Arial" panose="020B0604020202020204" pitchFamily="34" charset="0"/>
              <a:buChar char="•"/>
            </a:pPr>
            <a:r>
              <a:rPr lang="en-US" b="0" i="0" dirty="0">
                <a:solidFill>
                  <a:srgbClr val="091E42"/>
                </a:solidFill>
                <a:effectLst/>
                <a:latin typeface="freight-text-pro"/>
              </a:rPr>
              <a:t>It is the outcome that </a:t>
            </a:r>
            <a:r>
              <a:rPr lang="en-US" b="1" i="0" dirty="0">
                <a:solidFill>
                  <a:srgbClr val="091E42"/>
                </a:solidFill>
                <a:effectLst/>
                <a:latin typeface="freight-text-pro"/>
              </a:rPr>
              <a:t>combines prior beliefs and case-specific information</a:t>
            </a:r>
            <a:r>
              <a:rPr lang="en-US" b="0" i="0" dirty="0">
                <a:solidFill>
                  <a:srgbClr val="091E42"/>
                </a:solidFill>
                <a:effectLst/>
                <a:latin typeface="freight-text-pro"/>
              </a:rPr>
              <a:t>. It is a balanced outcome of the prior and the likelihood.</a:t>
            </a:r>
          </a:p>
          <a:p>
            <a:pPr marL="742950" lvl="1" indent="-285750" algn="just" rtl="0">
              <a:buFont typeface="Arial" panose="020B0604020202020204" pitchFamily="34" charset="0"/>
              <a:buChar char="•"/>
            </a:pPr>
            <a:r>
              <a:rPr lang="en-US" b="0" i="0" dirty="0">
                <a:solidFill>
                  <a:srgbClr val="091E42"/>
                </a:solidFill>
                <a:effectLst/>
                <a:latin typeface="freight-text-pro"/>
              </a:rPr>
              <a:t>Would you predict Australia to lose if Zimbabwe takes 3 Australian wickets in the first over in a world cup? Probably not because the prior odds are too strongly in </a:t>
            </a:r>
            <a:r>
              <a:rPr lang="en-US" b="0" i="0" dirty="0" err="1">
                <a:solidFill>
                  <a:srgbClr val="091E42"/>
                </a:solidFill>
                <a:effectLst/>
                <a:latin typeface="freight-text-pro"/>
              </a:rPr>
              <a:t>favour</a:t>
            </a:r>
            <a:r>
              <a:rPr lang="en-US" b="0" i="0" dirty="0">
                <a:solidFill>
                  <a:srgbClr val="091E42"/>
                </a:solidFill>
                <a:effectLst/>
                <a:latin typeface="freight-text-pro"/>
              </a:rPr>
              <a:t> of Australia. They’ve never lost to Zimbabwe in a World Cup! Though it may be high, the likelihood is balanced by the prior odds (Australia’s prior odds may even be 99%!) to give you the correct posterior.</a:t>
            </a:r>
          </a:p>
          <a:p>
            <a:pPr marL="742950" lvl="1" indent="-285750" algn="just" rtl="0">
              <a:buFont typeface="Arial" panose="020B0604020202020204" pitchFamily="34" charset="0"/>
              <a:buChar char="•"/>
            </a:pPr>
            <a:endParaRPr lang="en-US" b="0" i="0" dirty="0">
              <a:solidFill>
                <a:srgbClr val="091E42"/>
              </a:solidFill>
              <a:effectLst/>
              <a:latin typeface="freight-text-pro"/>
            </a:endParaRPr>
          </a:p>
          <a:p>
            <a:endParaRPr lang="en-IN" dirty="0"/>
          </a:p>
        </p:txBody>
      </p:sp>
    </p:spTree>
    <p:extLst>
      <p:ext uri="{BB962C8B-B14F-4D97-AF65-F5344CB8AC3E}">
        <p14:creationId xmlns:p14="http://schemas.microsoft.com/office/powerpoint/2010/main" val="2197242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607</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circular</vt:lpstr>
      <vt:lpstr>freight-text-pro</vt:lpstr>
      <vt:lpstr>Office Theme</vt:lpstr>
      <vt:lpstr> </vt:lpstr>
      <vt:lpstr>Prior, Posterior and Likelihood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 Posterior and Likelihood  </dc:title>
  <dc:creator>Milan Sood</dc:creator>
  <cp:lastModifiedBy>Milan Sood</cp:lastModifiedBy>
  <cp:revision>3</cp:revision>
  <dcterms:created xsi:type="dcterms:W3CDTF">2023-05-16T19:07:13Z</dcterms:created>
  <dcterms:modified xsi:type="dcterms:W3CDTF">2023-05-16T19:42:03Z</dcterms:modified>
</cp:coreProperties>
</file>