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0" d="100"/>
          <a:sy n="40" d="100"/>
        </p:scale>
        <p:origin x="34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600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2609" y="2485073"/>
            <a:ext cx="4889183" cy="32594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 1"/>
          <p:cNvSpPr/>
          <p:nvPr/>
        </p:nvSpPr>
        <p:spPr>
          <a:xfrm>
            <a:off x="836176" y="1200626"/>
            <a:ext cx="7471648" cy="32539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540"/>
              </a:lnSpc>
              <a:buNone/>
            </a:pPr>
            <a:r>
              <a:rPr lang="en-US" sz="6832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Precision Farming: Optimizing Growth and Yield</a:t>
            </a:r>
            <a:endParaRPr lang="en-US" sz="6832" dirty="0"/>
          </a:p>
        </p:txBody>
      </p:sp>
      <p:sp>
        <p:nvSpPr>
          <p:cNvPr id="7" name="Text 2"/>
          <p:cNvSpPr/>
          <p:nvPr/>
        </p:nvSpPr>
        <p:spPr>
          <a:xfrm>
            <a:off x="836176" y="5531005"/>
            <a:ext cx="7471648" cy="19960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0"/>
              </a:lnSpc>
              <a:buNone/>
            </a:pPr>
            <a:r>
              <a:rPr lang="en-US" sz="188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Precision farming leverages data-driven insights to enhance productivity and sustainability across the entire crop lifecycle. By carefully monitoring and adapting to key factors, growers can unlock the full potential of their land.</a:t>
            </a:r>
            <a:endParaRPr lang="en-US" sz="188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60651" y="993219"/>
            <a:ext cx="7795498" cy="12673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90"/>
              </a:lnSpc>
              <a:buNone/>
            </a:pPr>
            <a:r>
              <a:rPr lang="en-US" sz="3992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Tracking Growth and Predicting Stages</a:t>
            </a:r>
            <a:endParaRPr lang="en-US" sz="3992" dirty="0"/>
          </a:p>
        </p:txBody>
      </p:sp>
      <p:sp>
        <p:nvSpPr>
          <p:cNvPr id="7" name="Shape 2"/>
          <p:cNvSpPr/>
          <p:nvPr/>
        </p:nvSpPr>
        <p:spPr>
          <a:xfrm>
            <a:off x="6438186" y="2549485"/>
            <a:ext cx="22860" cy="4686895"/>
          </a:xfrm>
          <a:prstGeom prst="roundRect">
            <a:avLst>
              <a:gd name="adj" fmla="val 758496"/>
            </a:avLst>
          </a:prstGeom>
          <a:solidFill>
            <a:srgbClr val="C1C3D0"/>
          </a:solidFill>
          <a:ln/>
        </p:spPr>
      </p:sp>
      <p:sp>
        <p:nvSpPr>
          <p:cNvPr id="8" name="Shape 3"/>
          <p:cNvSpPr/>
          <p:nvPr/>
        </p:nvSpPr>
        <p:spPr>
          <a:xfrm>
            <a:off x="6643449" y="2971443"/>
            <a:ext cx="674251" cy="22860"/>
          </a:xfrm>
          <a:prstGeom prst="roundRect">
            <a:avLst>
              <a:gd name="adj" fmla="val 758496"/>
            </a:avLst>
          </a:prstGeom>
          <a:solidFill>
            <a:srgbClr val="C1C3D0"/>
          </a:solidFill>
          <a:ln/>
        </p:spPr>
      </p:sp>
      <p:sp>
        <p:nvSpPr>
          <p:cNvPr id="9" name="Shape 4"/>
          <p:cNvSpPr/>
          <p:nvPr/>
        </p:nvSpPr>
        <p:spPr>
          <a:xfrm>
            <a:off x="6232922" y="2766179"/>
            <a:ext cx="433388" cy="433388"/>
          </a:xfrm>
          <a:prstGeom prst="roundRect">
            <a:avLst>
              <a:gd name="adj" fmla="val 40009"/>
            </a:avLst>
          </a:prstGeom>
          <a:solidFill>
            <a:srgbClr val="EEEFF5"/>
          </a:solidFill>
          <a:ln/>
        </p:spPr>
      </p:sp>
      <p:sp>
        <p:nvSpPr>
          <p:cNvPr id="10" name="Text 5"/>
          <p:cNvSpPr/>
          <p:nvPr/>
        </p:nvSpPr>
        <p:spPr>
          <a:xfrm>
            <a:off x="6395680" y="2830711"/>
            <a:ext cx="107752" cy="3042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5"/>
              </a:lnSpc>
              <a:buNone/>
            </a:pPr>
            <a:r>
              <a:rPr lang="en-US" sz="239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395" dirty="0"/>
          </a:p>
        </p:txBody>
      </p:sp>
      <p:sp>
        <p:nvSpPr>
          <p:cNvPr id="11" name="Text 6"/>
          <p:cNvSpPr/>
          <p:nvPr/>
        </p:nvSpPr>
        <p:spPr>
          <a:xfrm>
            <a:off x="7509153" y="2742128"/>
            <a:ext cx="2534960" cy="3168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5"/>
              </a:lnSpc>
              <a:buNone/>
            </a:pPr>
            <a:r>
              <a:rPr lang="en-US" sz="1996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Planting</a:t>
            </a:r>
            <a:endParaRPr lang="en-US" sz="1996" dirty="0"/>
          </a:p>
        </p:txBody>
      </p:sp>
      <p:sp>
        <p:nvSpPr>
          <p:cNvPr id="12" name="Text 7"/>
          <p:cNvSpPr/>
          <p:nvPr/>
        </p:nvSpPr>
        <p:spPr>
          <a:xfrm>
            <a:off x="7509153" y="3174444"/>
            <a:ext cx="6446996" cy="616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7"/>
              </a:lnSpc>
              <a:buNone/>
            </a:pPr>
            <a:r>
              <a:rPr lang="en-US" sz="1517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Meticulously record the date and conditions of each planting to establish a baseline for growth tracking.</a:t>
            </a:r>
            <a:endParaRPr lang="en-US" sz="1517" dirty="0"/>
          </a:p>
        </p:txBody>
      </p:sp>
      <p:sp>
        <p:nvSpPr>
          <p:cNvPr id="13" name="Shape 8"/>
          <p:cNvSpPr/>
          <p:nvPr/>
        </p:nvSpPr>
        <p:spPr>
          <a:xfrm>
            <a:off x="6643449" y="4597956"/>
            <a:ext cx="674251" cy="22860"/>
          </a:xfrm>
          <a:prstGeom prst="roundRect">
            <a:avLst>
              <a:gd name="adj" fmla="val 758496"/>
            </a:avLst>
          </a:prstGeom>
          <a:solidFill>
            <a:srgbClr val="C1C3D0"/>
          </a:solidFill>
          <a:ln/>
        </p:spPr>
      </p:sp>
      <p:sp>
        <p:nvSpPr>
          <p:cNvPr id="14" name="Shape 9"/>
          <p:cNvSpPr/>
          <p:nvPr/>
        </p:nvSpPr>
        <p:spPr>
          <a:xfrm>
            <a:off x="6232922" y="4392692"/>
            <a:ext cx="433388" cy="433388"/>
          </a:xfrm>
          <a:prstGeom prst="roundRect">
            <a:avLst>
              <a:gd name="adj" fmla="val 40009"/>
            </a:avLst>
          </a:prstGeom>
          <a:solidFill>
            <a:srgbClr val="EEEFF5"/>
          </a:solidFill>
          <a:ln/>
        </p:spPr>
      </p:sp>
      <p:sp>
        <p:nvSpPr>
          <p:cNvPr id="15" name="Text 10"/>
          <p:cNvSpPr/>
          <p:nvPr/>
        </p:nvSpPr>
        <p:spPr>
          <a:xfrm>
            <a:off x="6364367" y="4457224"/>
            <a:ext cx="170378" cy="3042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5"/>
              </a:lnSpc>
              <a:buNone/>
            </a:pPr>
            <a:r>
              <a:rPr lang="en-US" sz="239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395" dirty="0"/>
          </a:p>
        </p:txBody>
      </p:sp>
      <p:sp>
        <p:nvSpPr>
          <p:cNvPr id="16" name="Text 11"/>
          <p:cNvSpPr/>
          <p:nvPr/>
        </p:nvSpPr>
        <p:spPr>
          <a:xfrm>
            <a:off x="7509153" y="4368641"/>
            <a:ext cx="2534960" cy="3168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5"/>
              </a:lnSpc>
              <a:buNone/>
            </a:pPr>
            <a:r>
              <a:rPr lang="en-US" sz="1996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Germination</a:t>
            </a:r>
            <a:endParaRPr lang="en-US" sz="1996" dirty="0"/>
          </a:p>
        </p:txBody>
      </p:sp>
      <p:sp>
        <p:nvSpPr>
          <p:cNvPr id="17" name="Text 12"/>
          <p:cNvSpPr/>
          <p:nvPr/>
        </p:nvSpPr>
        <p:spPr>
          <a:xfrm>
            <a:off x="7509153" y="4800957"/>
            <a:ext cx="6446996" cy="616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7"/>
              </a:lnSpc>
              <a:buNone/>
            </a:pPr>
            <a:r>
              <a:rPr lang="en-US" sz="1517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Monitor seedling emergence and development to identify any delays or anomalies early on.</a:t>
            </a:r>
            <a:endParaRPr lang="en-US" sz="1517" dirty="0"/>
          </a:p>
        </p:txBody>
      </p:sp>
      <p:sp>
        <p:nvSpPr>
          <p:cNvPr id="18" name="Shape 13"/>
          <p:cNvSpPr/>
          <p:nvPr/>
        </p:nvSpPr>
        <p:spPr>
          <a:xfrm>
            <a:off x="6643449" y="6224468"/>
            <a:ext cx="674251" cy="22860"/>
          </a:xfrm>
          <a:prstGeom prst="roundRect">
            <a:avLst>
              <a:gd name="adj" fmla="val 758496"/>
            </a:avLst>
          </a:prstGeom>
          <a:solidFill>
            <a:srgbClr val="C1C3D0"/>
          </a:solidFill>
          <a:ln/>
        </p:spPr>
      </p:sp>
      <p:sp>
        <p:nvSpPr>
          <p:cNvPr id="19" name="Shape 14"/>
          <p:cNvSpPr/>
          <p:nvPr/>
        </p:nvSpPr>
        <p:spPr>
          <a:xfrm>
            <a:off x="6232922" y="6019205"/>
            <a:ext cx="433388" cy="433388"/>
          </a:xfrm>
          <a:prstGeom prst="roundRect">
            <a:avLst>
              <a:gd name="adj" fmla="val 40009"/>
            </a:avLst>
          </a:prstGeom>
          <a:solidFill>
            <a:srgbClr val="EEEFF5"/>
          </a:solidFill>
          <a:ln/>
        </p:spPr>
      </p:sp>
      <p:sp>
        <p:nvSpPr>
          <p:cNvPr id="20" name="Text 15"/>
          <p:cNvSpPr/>
          <p:nvPr/>
        </p:nvSpPr>
        <p:spPr>
          <a:xfrm>
            <a:off x="6367462" y="6083737"/>
            <a:ext cx="164306" cy="3042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5"/>
              </a:lnSpc>
              <a:buNone/>
            </a:pPr>
            <a:r>
              <a:rPr lang="en-US" sz="239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395" dirty="0"/>
          </a:p>
        </p:txBody>
      </p:sp>
      <p:sp>
        <p:nvSpPr>
          <p:cNvPr id="21" name="Text 16"/>
          <p:cNvSpPr/>
          <p:nvPr/>
        </p:nvSpPr>
        <p:spPr>
          <a:xfrm>
            <a:off x="7509153" y="5995154"/>
            <a:ext cx="2534960" cy="3168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5"/>
              </a:lnSpc>
              <a:buNone/>
            </a:pPr>
            <a:r>
              <a:rPr lang="en-US" sz="1996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Maturation</a:t>
            </a:r>
            <a:endParaRPr lang="en-US" sz="1996" dirty="0"/>
          </a:p>
        </p:txBody>
      </p:sp>
      <p:sp>
        <p:nvSpPr>
          <p:cNvPr id="22" name="Text 17"/>
          <p:cNvSpPr/>
          <p:nvPr/>
        </p:nvSpPr>
        <p:spPr>
          <a:xfrm>
            <a:off x="7509153" y="6427470"/>
            <a:ext cx="6446996" cy="616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7"/>
              </a:lnSpc>
              <a:buNone/>
            </a:pPr>
            <a:r>
              <a:rPr lang="en-US" sz="1517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Analyze growth patterns and compare to historical data to predict the optimal harvest window.</a:t>
            </a:r>
            <a:endParaRPr lang="en-US" sz="1517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EE4C74C-B67A-F030-6F40-7E2383EA4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76" y="2260519"/>
            <a:ext cx="4950639" cy="34377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969532"/>
            <a:ext cx="649700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Optimizing Soil Health</a:t>
            </a:r>
            <a:endParaRPr lang="en-US" sz="5116" dirty="0"/>
          </a:p>
        </p:txBody>
      </p:sp>
      <p:sp>
        <p:nvSpPr>
          <p:cNvPr id="5" name="Text 2"/>
          <p:cNvSpPr/>
          <p:nvPr/>
        </p:nvSpPr>
        <p:spPr>
          <a:xfrm>
            <a:off x="864037" y="3398758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Soil Analysis</a:t>
            </a:r>
            <a:endParaRPr lang="en-US" sz="2558" dirty="0"/>
          </a:p>
        </p:txBody>
      </p:sp>
      <p:sp>
        <p:nvSpPr>
          <p:cNvPr id="6" name="Text 3"/>
          <p:cNvSpPr/>
          <p:nvPr/>
        </p:nvSpPr>
        <p:spPr>
          <a:xfrm>
            <a:off x="864037" y="405157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Conduct comprehensive tests to determine the composition, nutrient levels, and pH of the soil.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3398758"/>
            <a:ext cx="3898821" cy="8120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Fertilizer Recommendations</a:t>
            </a:r>
            <a:endParaRPr lang="en-US" sz="2558" dirty="0"/>
          </a:p>
        </p:txBody>
      </p:sp>
      <p:sp>
        <p:nvSpPr>
          <p:cNvPr id="8" name="Text 5"/>
          <p:cNvSpPr/>
          <p:nvPr/>
        </p:nvSpPr>
        <p:spPr>
          <a:xfrm>
            <a:off x="5372695" y="4457581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Prescribe the ideal blend of organic and synthetic fertilizers to address any deficiencies and support vigorous growth.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398758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Growth Predictions</a:t>
            </a:r>
            <a:endParaRPr lang="en-US" sz="2558" dirty="0"/>
          </a:p>
        </p:txBody>
      </p:sp>
      <p:sp>
        <p:nvSpPr>
          <p:cNvPr id="10" name="Text 7"/>
          <p:cNvSpPr/>
          <p:nvPr/>
        </p:nvSpPr>
        <p:spPr>
          <a:xfrm>
            <a:off x="9881354" y="4051578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soil data to forecast the impact on plant development, yield, and quality.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12562" y="1127998"/>
            <a:ext cx="7687985" cy="6824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75"/>
              </a:lnSpc>
              <a:buNone/>
            </a:pPr>
            <a:r>
              <a:rPr lang="en-US" sz="43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Adapting to Weather Conditions</a:t>
            </a:r>
            <a:endParaRPr lang="en-US" sz="4300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562" y="2121694"/>
            <a:ext cx="1037392" cy="1659969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561183" y="2329101"/>
            <a:ext cx="2730222" cy="3412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7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Monitor</a:t>
            </a:r>
            <a:endParaRPr lang="en-US" sz="2150" dirty="0"/>
          </a:p>
        </p:txBody>
      </p:sp>
      <p:sp>
        <p:nvSpPr>
          <p:cNvPr id="9" name="Text 3"/>
          <p:cNvSpPr/>
          <p:nvPr/>
        </p:nvSpPr>
        <p:spPr>
          <a:xfrm>
            <a:off x="7561183" y="2794754"/>
            <a:ext cx="6343055" cy="6638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4"/>
              </a:lnSpc>
              <a:buNone/>
            </a:pPr>
            <a:r>
              <a:rPr lang="en-US" sz="163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Continuously track local weather patterns, including temperature, precipitation, and storm events.</a:t>
            </a:r>
            <a:endParaRPr lang="en-US" sz="1634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2562" y="3781663"/>
            <a:ext cx="1037392" cy="1659969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561183" y="3989070"/>
            <a:ext cx="2730222" cy="3412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7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Analyze</a:t>
            </a:r>
            <a:endParaRPr lang="en-US" sz="2150" dirty="0"/>
          </a:p>
        </p:txBody>
      </p:sp>
      <p:sp>
        <p:nvSpPr>
          <p:cNvPr id="12" name="Text 5"/>
          <p:cNvSpPr/>
          <p:nvPr/>
        </p:nvSpPr>
        <p:spPr>
          <a:xfrm>
            <a:off x="7561183" y="4454723"/>
            <a:ext cx="6343055" cy="6638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4"/>
              </a:lnSpc>
              <a:buNone/>
            </a:pPr>
            <a:r>
              <a:rPr lang="en-US" sz="163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Assess the potential impact of weather conditions on plant growth, disease, and pest activity.</a:t>
            </a:r>
            <a:endParaRPr lang="en-US" sz="1634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2562" y="5441633"/>
            <a:ext cx="1037392" cy="1659969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7561183" y="5649039"/>
            <a:ext cx="2730222" cy="3412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7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Adjust</a:t>
            </a:r>
            <a:endParaRPr lang="en-US" sz="2150" dirty="0"/>
          </a:p>
        </p:txBody>
      </p:sp>
      <p:sp>
        <p:nvSpPr>
          <p:cNvPr id="15" name="Text 7"/>
          <p:cNvSpPr/>
          <p:nvPr/>
        </p:nvSpPr>
        <p:spPr>
          <a:xfrm>
            <a:off x="7561183" y="6114693"/>
            <a:ext cx="6343055" cy="6638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4"/>
              </a:lnSpc>
              <a:buNone/>
            </a:pPr>
            <a:r>
              <a:rPr lang="en-US" sz="163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Proactively modify schedules and strategies to mitigate risks and optimize crop performance.</a:t>
            </a:r>
            <a:endParaRPr lang="en-US" sz="1634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A77714-31D0-7E65-D33C-6772E79C9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486" y="646771"/>
            <a:ext cx="4347427" cy="6646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6" name="Text 1"/>
          <p:cNvSpPr/>
          <p:nvPr/>
        </p:nvSpPr>
        <p:spPr>
          <a:xfrm>
            <a:off x="864037" y="843915"/>
            <a:ext cx="649700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Optimizing Irrigation</a:t>
            </a:r>
            <a:endParaRPr lang="en-US" sz="5116" dirty="0"/>
          </a:p>
        </p:txBody>
      </p:sp>
      <p:sp>
        <p:nvSpPr>
          <p:cNvPr id="7" name="Shape 2"/>
          <p:cNvSpPr/>
          <p:nvPr/>
        </p:nvSpPr>
        <p:spPr>
          <a:xfrm>
            <a:off x="864037" y="2303978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</p:spPr>
      </p:sp>
      <p:sp>
        <p:nvSpPr>
          <p:cNvPr id="8" name="Text 3"/>
          <p:cNvSpPr/>
          <p:nvPr/>
        </p:nvSpPr>
        <p:spPr>
          <a:xfrm>
            <a:off x="1072753" y="2386727"/>
            <a:ext cx="137993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r>
              <a:rPr lang="en-US" sz="3069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3069" dirty="0"/>
          </a:p>
        </p:txBody>
      </p:sp>
      <p:sp>
        <p:nvSpPr>
          <p:cNvPr id="9" name="Text 4"/>
          <p:cNvSpPr/>
          <p:nvPr/>
        </p:nvSpPr>
        <p:spPr>
          <a:xfrm>
            <a:off x="1666280" y="2303978"/>
            <a:ext cx="3464123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Soil Moisture Monitoring</a:t>
            </a:r>
            <a:endParaRPr lang="en-US" sz="2558" dirty="0"/>
          </a:p>
        </p:txBody>
      </p:sp>
      <p:sp>
        <p:nvSpPr>
          <p:cNvPr id="10" name="Text 5"/>
          <p:cNvSpPr/>
          <p:nvPr/>
        </p:nvSpPr>
        <p:spPr>
          <a:xfrm>
            <a:off x="1666280" y="2858095"/>
            <a:ext cx="66136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Utilize sensors to precisely measure soil moisture levels and avoid over or under-watering.</a:t>
            </a:r>
            <a:endParaRPr lang="en-US" sz="1944" dirty="0"/>
          </a:p>
        </p:txBody>
      </p:sp>
      <p:sp>
        <p:nvSpPr>
          <p:cNvPr id="11" name="Shape 6"/>
          <p:cNvSpPr/>
          <p:nvPr/>
        </p:nvSpPr>
        <p:spPr>
          <a:xfrm>
            <a:off x="864037" y="4172664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</p:spPr>
      </p:sp>
      <p:sp>
        <p:nvSpPr>
          <p:cNvPr id="12" name="Text 7"/>
          <p:cNvSpPr/>
          <p:nvPr/>
        </p:nvSpPr>
        <p:spPr>
          <a:xfrm>
            <a:off x="1032629" y="4255413"/>
            <a:ext cx="218242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r>
              <a:rPr lang="en-US" sz="3069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3069" dirty="0"/>
          </a:p>
        </p:txBody>
      </p:sp>
      <p:sp>
        <p:nvSpPr>
          <p:cNvPr id="13" name="Text 8"/>
          <p:cNvSpPr/>
          <p:nvPr/>
        </p:nvSpPr>
        <p:spPr>
          <a:xfrm>
            <a:off x="1666280" y="4172664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Tailored Schedules</a:t>
            </a:r>
            <a:endParaRPr lang="en-US" sz="2558" dirty="0"/>
          </a:p>
        </p:txBody>
      </p:sp>
      <p:sp>
        <p:nvSpPr>
          <p:cNvPr id="14" name="Text 9"/>
          <p:cNvSpPr/>
          <p:nvPr/>
        </p:nvSpPr>
        <p:spPr>
          <a:xfrm>
            <a:off x="1666280" y="4726781"/>
            <a:ext cx="66136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Recommend watering frequencies that align with plant needs and environmental conditions.</a:t>
            </a:r>
            <a:endParaRPr lang="en-US" sz="1944" dirty="0"/>
          </a:p>
        </p:txBody>
      </p:sp>
      <p:sp>
        <p:nvSpPr>
          <p:cNvPr id="15" name="Shape 10"/>
          <p:cNvSpPr/>
          <p:nvPr/>
        </p:nvSpPr>
        <p:spPr>
          <a:xfrm>
            <a:off x="864037" y="6041350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</p:spPr>
      </p:sp>
      <p:sp>
        <p:nvSpPr>
          <p:cNvPr id="16" name="Text 11"/>
          <p:cNvSpPr/>
          <p:nvPr/>
        </p:nvSpPr>
        <p:spPr>
          <a:xfrm>
            <a:off x="1036439" y="6124099"/>
            <a:ext cx="210503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r>
              <a:rPr lang="en-US" sz="3069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3069" dirty="0"/>
          </a:p>
        </p:txBody>
      </p:sp>
      <p:sp>
        <p:nvSpPr>
          <p:cNvPr id="17" name="Text 12"/>
          <p:cNvSpPr/>
          <p:nvPr/>
        </p:nvSpPr>
        <p:spPr>
          <a:xfrm>
            <a:off x="1666280" y="6041350"/>
            <a:ext cx="3419237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Water Stress Prediction</a:t>
            </a:r>
            <a:endParaRPr lang="en-US" sz="2558" dirty="0"/>
          </a:p>
        </p:txBody>
      </p:sp>
      <p:sp>
        <p:nvSpPr>
          <p:cNvPr id="18" name="Text 13"/>
          <p:cNvSpPr/>
          <p:nvPr/>
        </p:nvSpPr>
        <p:spPr>
          <a:xfrm>
            <a:off x="1666280" y="6595467"/>
            <a:ext cx="66136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Anticipate and address potential water-related challenges to maintain optimal plant health.</a:t>
            </a:r>
            <a:endParaRPr lang="en-US" sz="1944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02096D4-E998-B3D6-E352-9DD078C47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941" y="2709980"/>
            <a:ext cx="4973444" cy="3122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06835" y="1063943"/>
            <a:ext cx="5960388" cy="583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92"/>
              </a:lnSpc>
              <a:buNone/>
            </a:pPr>
            <a:r>
              <a:rPr lang="en-US" sz="3674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Integrated Pest Management</a:t>
            </a:r>
            <a:endParaRPr lang="en-US" sz="3674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835" y="1912858"/>
            <a:ext cx="443151" cy="443151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6106835" y="2533293"/>
            <a:ext cx="2332673" cy="2914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Scouting</a:t>
            </a:r>
            <a:endParaRPr lang="en-US" sz="1837" dirty="0"/>
          </a:p>
        </p:txBody>
      </p:sp>
      <p:sp>
        <p:nvSpPr>
          <p:cNvPr id="9" name="Text 3"/>
          <p:cNvSpPr/>
          <p:nvPr/>
        </p:nvSpPr>
        <p:spPr>
          <a:xfrm>
            <a:off x="6106835" y="2931081"/>
            <a:ext cx="7903131" cy="2836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4"/>
              </a:lnSpc>
              <a:buNone/>
            </a:pPr>
            <a:r>
              <a:rPr lang="en-US" sz="139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Regularly monitor for pests and diseases to identify issues early.</a:t>
            </a:r>
            <a:endParaRPr lang="en-US" sz="1396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835" y="3746540"/>
            <a:ext cx="443151" cy="443151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106835" y="4366974"/>
            <a:ext cx="2332673" cy="2914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Organic Controls</a:t>
            </a:r>
            <a:endParaRPr lang="en-US" sz="1837" dirty="0"/>
          </a:p>
        </p:txBody>
      </p:sp>
      <p:sp>
        <p:nvSpPr>
          <p:cNvPr id="12" name="Text 5"/>
          <p:cNvSpPr/>
          <p:nvPr/>
        </p:nvSpPr>
        <p:spPr>
          <a:xfrm>
            <a:off x="6106835" y="4764762"/>
            <a:ext cx="7903131" cy="5672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34"/>
              </a:lnSpc>
              <a:buNone/>
            </a:pPr>
            <a:r>
              <a:rPr lang="en-US" sz="139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Recommend natural, eco-friendly pesticides and integrated pest management strategies.</a:t>
            </a:r>
            <a:endParaRPr lang="en-US" sz="1396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6835" y="5863828"/>
            <a:ext cx="443151" cy="443151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6106835" y="6484263"/>
            <a:ext cx="2332673" cy="2914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Optimized Timing</a:t>
            </a:r>
            <a:endParaRPr lang="en-US" sz="1837" dirty="0"/>
          </a:p>
        </p:txBody>
      </p:sp>
      <p:sp>
        <p:nvSpPr>
          <p:cNvPr id="15" name="Text 7"/>
          <p:cNvSpPr/>
          <p:nvPr/>
        </p:nvSpPr>
        <p:spPr>
          <a:xfrm>
            <a:off x="6106835" y="6882051"/>
            <a:ext cx="7903131" cy="2836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4"/>
              </a:lnSpc>
              <a:buNone/>
            </a:pPr>
            <a:r>
              <a:rPr lang="en-US" sz="139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 tailored spraying schedules for maximum effectiveness and minimal impact.</a:t>
            </a:r>
            <a:endParaRPr lang="en-US" sz="1396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0AFFA42-EB0F-8402-AE1F-76E770B618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" y="2684741"/>
            <a:ext cx="4514850" cy="3009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307752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1655" y="3754517"/>
            <a:ext cx="6479024" cy="8098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77"/>
              </a:lnSpc>
              <a:buNone/>
            </a:pPr>
            <a:r>
              <a:rPr lang="en-US" sz="5102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Boosting Productivity</a:t>
            </a:r>
            <a:endParaRPr lang="en-US" sz="5102" dirty="0"/>
          </a:p>
        </p:txBody>
      </p:sp>
      <p:sp>
        <p:nvSpPr>
          <p:cNvPr id="6" name="Shape 2"/>
          <p:cNvSpPr/>
          <p:nvPr/>
        </p:nvSpPr>
        <p:spPr>
          <a:xfrm>
            <a:off x="861655" y="4933593"/>
            <a:ext cx="4138255" cy="2620208"/>
          </a:xfrm>
          <a:prstGeom prst="roundRect">
            <a:avLst>
              <a:gd name="adj" fmla="val 8457"/>
            </a:avLst>
          </a:prstGeom>
          <a:solidFill>
            <a:srgbClr val="EEEFF5"/>
          </a:solidFill>
          <a:ln/>
        </p:spPr>
      </p:sp>
      <p:sp>
        <p:nvSpPr>
          <p:cNvPr id="7" name="Text 3"/>
          <p:cNvSpPr/>
          <p:nvPr/>
        </p:nvSpPr>
        <p:spPr>
          <a:xfrm>
            <a:off x="1107758" y="5179695"/>
            <a:ext cx="3239453" cy="4049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9"/>
              </a:lnSpc>
              <a:buNone/>
            </a:pPr>
            <a:r>
              <a:rPr lang="en-US" sz="255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Intercropping</a:t>
            </a:r>
            <a:endParaRPr lang="en-US" sz="2551" dirty="0"/>
          </a:p>
        </p:txBody>
      </p:sp>
      <p:sp>
        <p:nvSpPr>
          <p:cNvPr id="8" name="Text 4"/>
          <p:cNvSpPr/>
          <p:nvPr/>
        </p:nvSpPr>
        <p:spPr>
          <a:xfrm>
            <a:off x="1107758" y="5732264"/>
            <a:ext cx="3646051" cy="1575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02"/>
              </a:lnSpc>
              <a:buNone/>
            </a:pPr>
            <a:r>
              <a:rPr lang="en-US" sz="1939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Strategically plant complementary crops to enhance nutrient cycling and natural pest control.</a:t>
            </a:r>
            <a:endParaRPr lang="en-US" sz="1939" dirty="0"/>
          </a:p>
        </p:txBody>
      </p:sp>
      <p:sp>
        <p:nvSpPr>
          <p:cNvPr id="9" name="Shape 5"/>
          <p:cNvSpPr/>
          <p:nvPr/>
        </p:nvSpPr>
        <p:spPr>
          <a:xfrm>
            <a:off x="5246013" y="4933593"/>
            <a:ext cx="4138255" cy="2620208"/>
          </a:xfrm>
          <a:prstGeom prst="roundRect">
            <a:avLst>
              <a:gd name="adj" fmla="val 8457"/>
            </a:avLst>
          </a:prstGeom>
          <a:solidFill>
            <a:srgbClr val="EEEFF5"/>
          </a:solidFill>
          <a:ln/>
        </p:spPr>
      </p:sp>
      <p:sp>
        <p:nvSpPr>
          <p:cNvPr id="10" name="Text 6"/>
          <p:cNvSpPr/>
          <p:nvPr/>
        </p:nvSpPr>
        <p:spPr>
          <a:xfrm>
            <a:off x="5492115" y="5179695"/>
            <a:ext cx="3239453" cy="4049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9"/>
              </a:lnSpc>
              <a:buNone/>
            </a:pPr>
            <a:r>
              <a:rPr lang="en-US" sz="255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Precision Seeding</a:t>
            </a:r>
            <a:endParaRPr lang="en-US" sz="2551" dirty="0"/>
          </a:p>
        </p:txBody>
      </p:sp>
      <p:sp>
        <p:nvSpPr>
          <p:cNvPr id="11" name="Text 7"/>
          <p:cNvSpPr/>
          <p:nvPr/>
        </p:nvSpPr>
        <p:spPr>
          <a:xfrm>
            <a:off x="5492115" y="5732264"/>
            <a:ext cx="3646051" cy="1575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02"/>
              </a:lnSpc>
              <a:buNone/>
            </a:pPr>
            <a:r>
              <a:rPr lang="en-US" sz="1939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advanced technologies to optimize seed placement and spacing for maximum yield.</a:t>
            </a:r>
            <a:endParaRPr lang="en-US" sz="1939" dirty="0"/>
          </a:p>
        </p:txBody>
      </p:sp>
      <p:sp>
        <p:nvSpPr>
          <p:cNvPr id="12" name="Shape 8"/>
          <p:cNvSpPr/>
          <p:nvPr/>
        </p:nvSpPr>
        <p:spPr>
          <a:xfrm>
            <a:off x="9630370" y="4933593"/>
            <a:ext cx="4138255" cy="2620208"/>
          </a:xfrm>
          <a:prstGeom prst="roundRect">
            <a:avLst>
              <a:gd name="adj" fmla="val 8457"/>
            </a:avLst>
          </a:prstGeom>
          <a:solidFill>
            <a:srgbClr val="EEEFF5"/>
          </a:solidFill>
          <a:ln/>
        </p:spPr>
      </p:sp>
      <p:sp>
        <p:nvSpPr>
          <p:cNvPr id="13" name="Text 9"/>
          <p:cNvSpPr/>
          <p:nvPr/>
        </p:nvSpPr>
        <p:spPr>
          <a:xfrm>
            <a:off x="9876473" y="5179695"/>
            <a:ext cx="3239453" cy="4049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9"/>
              </a:lnSpc>
              <a:buNone/>
            </a:pPr>
            <a:r>
              <a:rPr lang="en-US" sz="255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Weed Management</a:t>
            </a:r>
            <a:endParaRPr lang="en-US" sz="2551" dirty="0"/>
          </a:p>
        </p:txBody>
      </p:sp>
      <p:sp>
        <p:nvSpPr>
          <p:cNvPr id="14" name="Text 10"/>
          <p:cNvSpPr/>
          <p:nvPr/>
        </p:nvSpPr>
        <p:spPr>
          <a:xfrm>
            <a:off x="9876473" y="5732264"/>
            <a:ext cx="3646051" cy="1575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02"/>
              </a:lnSpc>
              <a:buNone/>
            </a:pPr>
            <a:r>
              <a:rPr lang="en-US" sz="1939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Establish effective schedules and methods for timely weed removal to minimize competition.</a:t>
            </a:r>
            <a:endParaRPr lang="en-US" sz="193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357</Words>
  <Application>Microsoft Office PowerPoint</Application>
  <PresentationFormat>Custom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Barlow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919328297374</cp:lastModifiedBy>
  <cp:revision>2</cp:revision>
  <dcterms:created xsi:type="dcterms:W3CDTF">2024-08-09T18:42:35Z</dcterms:created>
  <dcterms:modified xsi:type="dcterms:W3CDTF">2024-08-09T19:20:02Z</dcterms:modified>
</cp:coreProperties>
</file>