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69" r:id="rId2"/>
    <p:sldId id="258" r:id="rId3"/>
    <p:sldId id="259" r:id="rId4"/>
    <p:sldId id="260" r:id="rId5"/>
    <p:sldId id="267" r:id="rId6"/>
    <p:sldId id="268" r:id="rId7"/>
    <p:sldId id="273" r:id="rId8"/>
    <p:sldId id="291" r:id="rId9"/>
    <p:sldId id="293" r:id="rId10"/>
    <p:sldId id="292" r:id="rId11"/>
    <p:sldId id="280" r:id="rId12"/>
    <p:sldId id="294" r:id="rId13"/>
    <p:sldId id="297" r:id="rId14"/>
    <p:sldId id="287" r:id="rId15"/>
    <p:sldId id="296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sh Magar" userId="4b487339a4d40db2" providerId="LiveId" clId="{A954112C-1B1D-4FAF-9B57-F0A1B99FF04E}"/>
    <pc:docChg chg="undo custSel delSld modSld">
      <pc:chgData name="Dipesh Magar" userId="4b487339a4d40db2" providerId="LiveId" clId="{A954112C-1B1D-4FAF-9B57-F0A1B99FF04E}" dt="2023-01-29T06:43:38.778" v="278" actId="12"/>
      <pc:docMkLst>
        <pc:docMk/>
      </pc:docMkLst>
      <pc:sldChg chg="modSp mod">
        <pc:chgData name="Dipesh Magar" userId="4b487339a4d40db2" providerId="LiveId" clId="{A954112C-1B1D-4FAF-9B57-F0A1B99FF04E}" dt="2023-01-29T06:15:55.913" v="178" actId="255"/>
        <pc:sldMkLst>
          <pc:docMk/>
          <pc:sldMk cId="0" sldId="257"/>
        </pc:sldMkLst>
        <pc:spChg chg="mod">
          <ac:chgData name="Dipesh Magar" userId="4b487339a4d40db2" providerId="LiveId" clId="{A954112C-1B1D-4FAF-9B57-F0A1B99FF04E}" dt="2023-01-29T06:15:55.913" v="178" actId="255"/>
          <ac:spMkLst>
            <pc:docMk/>
            <pc:sldMk cId="0" sldId="257"/>
            <ac:spMk id="141" creationId="{00000000-0000-0000-0000-000000000000}"/>
          </ac:spMkLst>
        </pc:spChg>
        <pc:picChg chg="mod">
          <ac:chgData name="Dipesh Magar" userId="4b487339a4d40db2" providerId="LiveId" clId="{A954112C-1B1D-4FAF-9B57-F0A1B99FF04E}" dt="2023-01-28T04:48:56.523" v="44" actId="1076"/>
          <ac:picMkLst>
            <pc:docMk/>
            <pc:sldMk cId="0" sldId="257"/>
            <ac:picMk id="142" creationId="{00000000-0000-0000-0000-000000000000}"/>
          </ac:picMkLst>
        </pc:picChg>
      </pc:sldChg>
      <pc:sldChg chg="modSp mod">
        <pc:chgData name="Dipesh Magar" userId="4b487339a4d40db2" providerId="LiveId" clId="{A954112C-1B1D-4FAF-9B57-F0A1B99FF04E}" dt="2023-01-29T06:39:33.335" v="266" actId="20577"/>
        <pc:sldMkLst>
          <pc:docMk/>
          <pc:sldMk cId="0" sldId="258"/>
        </pc:sldMkLst>
        <pc:spChg chg="mod">
          <ac:chgData name="Dipesh Magar" userId="4b487339a4d40db2" providerId="LiveId" clId="{A954112C-1B1D-4FAF-9B57-F0A1B99FF04E}" dt="2023-01-29T06:11:59.838" v="171" actId="255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Dipesh Magar" userId="4b487339a4d40db2" providerId="LiveId" clId="{A954112C-1B1D-4FAF-9B57-F0A1B99FF04E}" dt="2023-01-29T06:39:33.335" v="266" actId="20577"/>
          <ac:spMkLst>
            <pc:docMk/>
            <pc:sldMk cId="0" sldId="258"/>
            <ac:spMk id="149" creationId="{00000000-0000-0000-0000-000000000000}"/>
          </ac:spMkLst>
        </pc:spChg>
      </pc:sldChg>
      <pc:sldChg chg="modSp mod">
        <pc:chgData name="Dipesh Magar" userId="4b487339a4d40db2" providerId="LiveId" clId="{A954112C-1B1D-4FAF-9B57-F0A1B99FF04E}" dt="2023-01-29T06:37:50.472" v="243" actId="20577"/>
        <pc:sldMkLst>
          <pc:docMk/>
          <pc:sldMk cId="0" sldId="259"/>
        </pc:sldMkLst>
        <pc:spChg chg="mod">
          <ac:chgData name="Dipesh Magar" userId="4b487339a4d40db2" providerId="LiveId" clId="{A954112C-1B1D-4FAF-9B57-F0A1B99FF04E}" dt="2023-01-29T06:11:45.526" v="169" actId="255"/>
          <ac:spMkLst>
            <pc:docMk/>
            <pc:sldMk cId="0" sldId="259"/>
            <ac:spMk id="155" creationId="{00000000-0000-0000-0000-000000000000}"/>
          </ac:spMkLst>
        </pc:spChg>
        <pc:spChg chg="mod">
          <ac:chgData name="Dipesh Magar" userId="4b487339a4d40db2" providerId="LiveId" clId="{A954112C-1B1D-4FAF-9B57-F0A1B99FF04E}" dt="2023-01-29T06:37:50.472" v="243" actId="20577"/>
          <ac:spMkLst>
            <pc:docMk/>
            <pc:sldMk cId="0" sldId="259"/>
            <ac:spMk id="156" creationId="{00000000-0000-0000-0000-000000000000}"/>
          </ac:spMkLst>
        </pc:spChg>
      </pc:sldChg>
      <pc:sldChg chg="modSp mod">
        <pc:chgData name="Dipesh Magar" userId="4b487339a4d40db2" providerId="LiveId" clId="{A954112C-1B1D-4FAF-9B57-F0A1B99FF04E}" dt="2023-01-29T06:43:38.778" v="278" actId="12"/>
        <pc:sldMkLst>
          <pc:docMk/>
          <pc:sldMk cId="0" sldId="260"/>
        </pc:sldMkLst>
        <pc:spChg chg="mod">
          <ac:chgData name="Dipesh Magar" userId="4b487339a4d40db2" providerId="LiveId" clId="{A954112C-1B1D-4FAF-9B57-F0A1B99FF04E}" dt="2023-01-29T06:11:37.809" v="168" actId="255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Dipesh Magar" userId="4b487339a4d40db2" providerId="LiveId" clId="{A954112C-1B1D-4FAF-9B57-F0A1B99FF04E}" dt="2023-01-29T06:43:38.778" v="278" actId="12"/>
          <ac:spMkLst>
            <pc:docMk/>
            <pc:sldMk cId="0" sldId="260"/>
            <ac:spMk id="163" creationId="{00000000-0000-0000-0000-000000000000}"/>
          </ac:spMkLst>
        </pc:spChg>
      </pc:sldChg>
      <pc:sldChg chg="delSp modSp mod">
        <pc:chgData name="Dipesh Magar" userId="4b487339a4d40db2" providerId="LiveId" clId="{A954112C-1B1D-4FAF-9B57-F0A1B99FF04E}" dt="2023-01-29T06:26:45.730" v="225" actId="14100"/>
        <pc:sldMkLst>
          <pc:docMk/>
          <pc:sldMk cId="0" sldId="261"/>
        </pc:sldMkLst>
        <pc:spChg chg="mod">
          <ac:chgData name="Dipesh Magar" userId="4b487339a4d40db2" providerId="LiveId" clId="{A954112C-1B1D-4FAF-9B57-F0A1B99FF04E}" dt="2023-01-29T06:26:45.730" v="225" actId="14100"/>
          <ac:spMkLst>
            <pc:docMk/>
            <pc:sldMk cId="0" sldId="261"/>
            <ac:spMk id="177" creationId="{00000000-0000-0000-0000-000000000000}"/>
          </ac:spMkLst>
        </pc:spChg>
        <pc:spChg chg="del">
          <ac:chgData name="Dipesh Magar" userId="4b487339a4d40db2" providerId="LiveId" clId="{A954112C-1B1D-4FAF-9B57-F0A1B99FF04E}" dt="2023-01-28T04:54:01.637" v="110" actId="478"/>
          <ac:spMkLst>
            <pc:docMk/>
            <pc:sldMk cId="0" sldId="261"/>
            <ac:spMk id="178" creationId="{00000000-0000-0000-0000-000000000000}"/>
          </ac:spMkLst>
        </pc:spChg>
      </pc:sldChg>
      <pc:sldChg chg="del">
        <pc:chgData name="Dipesh Magar" userId="4b487339a4d40db2" providerId="LiveId" clId="{A954112C-1B1D-4FAF-9B57-F0A1B99FF04E}" dt="2023-01-28T04:54:28.263" v="112" actId="2696"/>
        <pc:sldMkLst>
          <pc:docMk/>
          <pc:sldMk cId="0" sldId="264"/>
        </pc:sldMkLst>
      </pc:sldChg>
      <pc:sldChg chg="modSp mod">
        <pc:chgData name="Dipesh Magar" userId="4b487339a4d40db2" providerId="LiveId" clId="{A954112C-1B1D-4FAF-9B57-F0A1B99FF04E}" dt="2023-01-29T06:26:57.626" v="227" actId="14100"/>
        <pc:sldMkLst>
          <pc:docMk/>
          <pc:sldMk cId="0" sldId="265"/>
        </pc:sldMkLst>
        <pc:spChg chg="mod">
          <ac:chgData name="Dipesh Magar" userId="4b487339a4d40db2" providerId="LiveId" clId="{A954112C-1B1D-4FAF-9B57-F0A1B99FF04E}" dt="2023-01-29T06:10:29.334" v="159" actId="255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Dipesh Magar" userId="4b487339a4d40db2" providerId="LiveId" clId="{A954112C-1B1D-4FAF-9B57-F0A1B99FF04E}" dt="2023-01-29T06:26:57.626" v="227" actId="14100"/>
          <ac:spMkLst>
            <pc:docMk/>
            <pc:sldMk cId="0" sldId="265"/>
            <ac:spMk id="206" creationId="{00000000-0000-0000-0000-000000000000}"/>
          </ac:spMkLst>
        </pc:spChg>
      </pc:sldChg>
      <pc:sldChg chg="modTransition">
        <pc:chgData name="Dipesh Magar" userId="4b487339a4d40db2" providerId="LiveId" clId="{A954112C-1B1D-4FAF-9B57-F0A1B99FF04E}" dt="2023-01-29T06:19:37.134" v="190"/>
        <pc:sldMkLst>
          <pc:docMk/>
          <pc:sldMk cId="0" sldId="266"/>
        </pc:sldMkLst>
      </pc:sldChg>
      <pc:sldChg chg="modSp mod">
        <pc:chgData name="Dipesh Magar" userId="4b487339a4d40db2" providerId="LiveId" clId="{A954112C-1B1D-4FAF-9B57-F0A1B99FF04E}" dt="2023-01-29T06:26:22.863" v="221" actId="14100"/>
        <pc:sldMkLst>
          <pc:docMk/>
          <pc:sldMk cId="665734751" sldId="267"/>
        </pc:sldMkLst>
        <pc:spChg chg="mod">
          <ac:chgData name="Dipesh Magar" userId="4b487339a4d40db2" providerId="LiveId" clId="{A954112C-1B1D-4FAF-9B57-F0A1B99FF04E}" dt="2023-01-29T06:26:22.863" v="221" actId="14100"/>
          <ac:spMkLst>
            <pc:docMk/>
            <pc:sldMk cId="665734751" sldId="267"/>
            <ac:spMk id="163" creationId="{00000000-0000-0000-0000-000000000000}"/>
          </ac:spMkLst>
        </pc:spChg>
      </pc:sldChg>
      <pc:sldChg chg="modSp mod">
        <pc:chgData name="Dipesh Magar" userId="4b487339a4d40db2" providerId="LiveId" clId="{A954112C-1B1D-4FAF-9B57-F0A1B99FF04E}" dt="2023-01-29T06:40:06.047" v="272" actId="20577"/>
        <pc:sldMkLst>
          <pc:docMk/>
          <pc:sldMk cId="0" sldId="268"/>
        </pc:sldMkLst>
        <pc:spChg chg="mod">
          <ac:chgData name="Dipesh Magar" userId="4b487339a4d40db2" providerId="LiveId" clId="{A954112C-1B1D-4FAF-9B57-F0A1B99FF04E}" dt="2023-01-29T06:40:06.047" v="272" actId="20577"/>
          <ac:spMkLst>
            <pc:docMk/>
            <pc:sldMk cId="0" sldId="268"/>
            <ac:spMk id="169" creationId="{00000000-0000-0000-0000-000000000000}"/>
          </ac:spMkLst>
        </pc:spChg>
        <pc:spChg chg="mod">
          <ac:chgData name="Dipesh Magar" userId="4b487339a4d40db2" providerId="LiveId" clId="{A954112C-1B1D-4FAF-9B57-F0A1B99FF04E}" dt="2023-01-29T06:39:56.748" v="270" actId="20577"/>
          <ac:spMkLst>
            <pc:docMk/>
            <pc:sldMk cId="0" sldId="268"/>
            <ac:spMk id="1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24171-F0CF-4A14-8014-62581EEFEBA6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D6494-4C3E-4305-A39D-61B9E71CB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40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60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5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26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7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01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75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5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B1343A-5D9C-24D7-7301-4F27E8D7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46980E0-D964-88C7-F938-61383D1C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C8F329-1386-3DED-9914-D3C348E6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C63F82-2800-839B-8F37-3ED2FFD7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AA5C60-4849-BF21-9694-B47C41D0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3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E6DC6-99C5-6812-812F-BD9FFFF1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5BD766-3A92-A632-CDFC-2F48BA2F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5E1200-7069-0D74-770C-B1A6020E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BB18AE-096F-C546-3A7F-BA3833AF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AF7A58-0759-0610-D7BA-E010916E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4B20D4-0F2B-854A-F80C-FFDC64E92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01127F-930A-6550-4837-1324D8B6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C74503-1B8C-68F3-B4EA-DABE6E18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AE97B9-6F79-CCB6-6C2F-623CF7B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36D730-6345-9400-BE37-F73A4A6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4E5B01-72E3-DE96-1DE4-FF6BC517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E1B1AE-F6F0-AEE6-87A3-2887D9A2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46D265-DFA2-8950-C05C-177B2759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D459E4-DF2B-43F5-3536-E4234B5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36DB48-EED8-7B04-0670-2F9CD51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08857-6FFF-5555-2332-BCE04AF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D319CD-B312-627E-5CD7-172B2E70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6503A6-514C-D925-CD4C-0164F9B7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E905C-EECD-0FA2-0243-CAB0E18F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252389-FB95-FFB2-A54C-C9EC207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FC2AC-1FD5-ED81-1FF9-7759730F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7510AD-2937-BA58-0F48-7D9B657D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F439FE-328C-0358-8A27-183F3260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D65B5C-77ED-8E0E-6DFC-7C1EC963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FCF44F-6ECE-834F-96AB-097A9A46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6225ED-81B4-7253-2CF5-84CBA260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BEA03-C82D-AFF2-68B6-0C7F3217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26495A-6377-5160-6E6D-FC6AA9DA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94981D-E6A1-8EC5-4D5A-6E5C0D18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CB1A7F-67A7-FE73-309C-5E306EDB8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F0CD774-40AB-6F6E-CAD7-CEA42CF9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223EA1-4E59-8CB3-396B-E13FCBD2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811874-809D-2644-19A5-B9DDC1F4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BB44D15-559E-4A7F-769B-92EC3F7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4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DBB29-236F-24D8-8494-5A28358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F5F8C8-10AD-6CD1-0335-07E57F08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D63B23-A519-267B-3D9D-959B8C53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37DF40-8041-937E-2B67-9BE5B10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14DFA58-46A3-9EF3-247E-5D3E4D84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3E35A2-7235-6E23-BD0A-5E38B2B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5B67BF-A161-9879-4320-25E43ADC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02FEE-CD8D-32B5-6FBC-4641E5F4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4A77C-5A1B-5946-47F9-EB8292A6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6CB3CC-F2D7-24B2-FCF4-B9F49873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1C95FC-376A-454F-E622-D0D51379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55294A-59DE-D3D6-EBA6-E37D35B4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3EA81F-5B12-37D2-FEFB-A6506AF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C80264-050A-2C39-6352-0E968B8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638CDF1-E933-94A5-CE3C-409FF2E34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4CAFC2-C2A2-9A9A-2C5F-0F29B8D2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14FACB-8A41-65AA-95D9-6CE2E7C8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C174DF-0C14-C266-BDCD-5F72BB2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C63956-532F-5130-7A97-F7FB0CBD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9A211B-698F-251E-4720-E3C0C83D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2746D4-6131-B676-48A7-58606B4D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14410D-963F-8AF8-95F7-F1BD6DD30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1A36-CC54-4DD4-BAF7-7ABD388D343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E6286F-C917-5649-DEC1-371EB8A61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A4C333-4B6D-DED2-1429-F5838F5CA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F160-2ED6-4962-A74E-578EFC213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0D9988-01F5-A136-E594-A87E294573DB}"/>
              </a:ext>
            </a:extLst>
          </p:cNvPr>
          <p:cNvSpPr txBox="1"/>
          <p:nvPr/>
        </p:nvSpPr>
        <p:spPr>
          <a:xfrm>
            <a:off x="2597346" y="64939"/>
            <a:ext cx="604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EVEREST ENGINNERING COLLEGE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(AFFILIATED TO POKHARA UNIVERSITY)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SANEPA-2, LALITPUR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F39097E-17C1-A344-EE15-8E52278A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21" y="1080602"/>
            <a:ext cx="1414101" cy="14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30CBEC-95FE-8C08-DEE4-D8A5AD8E77C0}"/>
              </a:ext>
            </a:extLst>
          </p:cNvPr>
          <p:cNvSpPr txBox="1"/>
          <p:nvPr/>
        </p:nvSpPr>
        <p:spPr>
          <a:xfrm>
            <a:off x="2472279" y="2494703"/>
            <a:ext cx="6171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[SUBJECT CODE: CMP 490]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FINAL REPORTS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GROCERY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D358D4-4054-B318-6795-65E6FE1D78E2}"/>
              </a:ext>
            </a:extLst>
          </p:cNvPr>
          <p:cNvSpPr txBox="1"/>
          <p:nvPr/>
        </p:nvSpPr>
        <p:spPr>
          <a:xfrm>
            <a:off x="2709487" y="3693360"/>
            <a:ext cx="5735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DIPESH MAGAR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[19120054]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JHAK PRASAD PUN        [19120056]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MANISH RAI                     [19120060]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MILAN BHATTARAI       [19120063]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DD0F4D2-2FDA-3019-8F20-278F42F8DBA3}"/>
              </a:ext>
            </a:extLst>
          </p:cNvPr>
          <p:cNvSpPr txBox="1"/>
          <p:nvPr/>
        </p:nvSpPr>
        <p:spPr>
          <a:xfrm>
            <a:off x="2491648" y="4996958"/>
            <a:ext cx="6171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BY:SANTA BASNET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ENGINEERING AND IT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July 2023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Google Shape;157;p3">
            <a:extLst>
              <a:ext uri="{FF2B5EF4-FFF2-40B4-BE49-F238E27FC236}">
                <a16:creationId xmlns="" xmlns:a16="http://schemas.microsoft.com/office/drawing/2014/main" id="{21601DDF-7FD7-40C7-DE2E-A1BAF3EE68E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0E4442-5324-0A9C-5F3B-F2964438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56" y="291831"/>
            <a:ext cx="9633172" cy="48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863D09-1508-8262-CB43-C05A7D61673E}"/>
              </a:ext>
            </a:extLst>
          </p:cNvPr>
          <p:cNvSpPr txBox="1"/>
          <p:nvPr/>
        </p:nvSpPr>
        <p:spPr>
          <a:xfrm>
            <a:off x="1069675" y="439947"/>
            <a:ext cx="98858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kern="0" cap="small" dirty="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endParaRPr lang="en-US" sz="2000" b="1" kern="0" cap="small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endParaRPr lang="en-US" sz="2000" b="1" kern="0" cap="small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endParaRPr lang="en-US" sz="2000" b="1" kern="0" cap="small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r>
              <a:rPr lang="en-US" sz="2000" b="1" kern="0" cap="small" dirty="0">
                <a:latin typeface="Times New Roman"/>
                <a:ea typeface="Times New Roman"/>
                <a:cs typeface="Times New Roman"/>
                <a:sym typeface="Times New Roman"/>
              </a:rPr>
              <a:t>			CHAPTER 4: CONCLUSION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endParaRPr lang="en-US" sz="2000" b="1" kern="0" cap="small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Demand Prediction is very crucial for every company, especially big ones and this process is overly complex because there are a lot of factors. In this study, we used three machine learning algorithms (Linear Regression,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Exponential Smoothing) for quantity forecasts, Exponential Smoothing performed better, as it had a lower MAPE value than the other two models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Grocery Demand Prediction which has been proposed is based upon ARIMA model and is able to provide suitable predictions about the future quantity of the customer.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9529" y="1486903"/>
            <a:ext cx="8795659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[A] Forecasting the average value of quantity and price per month since 2022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33510B-1D26-25EA-4B4E-C8518198F96B}"/>
              </a:ext>
            </a:extLst>
          </p:cNvPr>
          <p:cNvSpPr txBox="1"/>
          <p:nvPr/>
        </p:nvSpPr>
        <p:spPr>
          <a:xfrm>
            <a:off x="3605023" y="600327"/>
            <a:ext cx="707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cap="small" dirty="0">
                <a:latin typeface="Times New Roman"/>
                <a:ea typeface="Times New Roman"/>
                <a:cs typeface="Times New Roman"/>
                <a:sym typeface="Times New Roman"/>
              </a:rPr>
              <a:t>CHAPTER 5:   RESULT AND OUTPUTS</a:t>
            </a:r>
            <a:endParaRPr lang="en-US" sz="2000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230" y="2090058"/>
            <a:ext cx="9428975" cy="476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058"/>
            <a:ext cx="2667231" cy="4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" y="478971"/>
            <a:ext cx="3267472" cy="544285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1474" y="478971"/>
            <a:ext cx="8438607" cy="570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30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628" y="704262"/>
            <a:ext cx="8255726" cy="80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[B] Predicting which quantity is required in what amount using ARIMA model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-6350" algn="just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 descr="A graph of blue lines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410787"/>
            <a:ext cx="10789920" cy="5086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61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2" y="566057"/>
            <a:ext cx="8769531" cy="5634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49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1571897" y="827313"/>
            <a:ext cx="7467600" cy="5921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16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CHAPTER 6: REFERENCES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0"/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fld id="{00000000-1234-1234-1234-123412341234}" type="slidenum">
              <a:rPr lang="en-US"/>
              <a:pPr algn="ctr"/>
              <a:t>16</a:t>
            </a:fld>
            <a:endParaRPr dirty="0"/>
          </a:p>
        </p:txBody>
      </p:sp>
      <p:sp>
        <p:nvSpPr>
          <p:cNvPr id="206" name="Google Shape;206;p10"/>
          <p:cNvSpPr/>
          <p:nvPr/>
        </p:nvSpPr>
        <p:spPr>
          <a:xfrm>
            <a:off x="600892" y="1703423"/>
            <a:ext cx="10981508" cy="400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Dahlen, R. S. (2016 6th).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sales in a food store department Using machine learning.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Conference On Information and Communication Technology for Muslim World.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Jahagirdar, R. R. (2017). Predicting Online Grocery Ordering Intention.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Engineering Research and Technology(IJERT)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Odegua, R. (n.d.).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Machine Learning for Supermarket Sales Prediction.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Ekpoma, Edo state, Nigeria: Department of Computer Science Ambrose Alli University.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Pro Mr.Atul Pawar, Sushank Dehankar, Akshay Dandawate, Omkar Bansode, Avishkar Gawade.2021.A Review on Grocery Management System Using Machine Learning Algorithms.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ctrTitle"/>
          </p:nvPr>
        </p:nvSpPr>
        <p:spPr>
          <a:xfrm>
            <a:off x="1564420" y="2393830"/>
            <a:ext cx="8305800" cy="9430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  <a:buSzPts val="4800"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5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  <p:sp>
        <p:nvSpPr>
          <p:cNvPr id="12" name="Google Shape;205;p10">
            <a:extLst>
              <a:ext uri="{FF2B5EF4-FFF2-40B4-BE49-F238E27FC236}">
                <a16:creationId xmlns="" xmlns:a16="http://schemas.microsoft.com/office/drawing/2014/main" id="{E6470FEE-6E16-4E16-A8DD-75F9ACD878A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fld id="{00000000-1234-1234-1234-123412341234}" type="slidenum">
              <a:rPr lang="en-US"/>
              <a:pPr algn="ctr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lang="en-US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"/>
          <p:cNvSpPr txBox="1">
            <a:spLocks noGrp="1"/>
          </p:cNvSpPr>
          <p:nvPr>
            <p:ph idx="1"/>
          </p:nvPr>
        </p:nvSpPr>
        <p:spPr>
          <a:xfrm>
            <a:off x="609600" y="1454331"/>
            <a:ext cx="10972800" cy="51032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274320">
              <a:lnSpc>
                <a:spcPct val="100000"/>
              </a:lnSpc>
              <a:spcBef>
                <a:spcPts val="0"/>
              </a:spcBef>
              <a:buSzPts val="1680"/>
              <a:buNone/>
            </a:pPr>
            <a:endParaRPr lang="en-US" sz="2000" dirty="0"/>
          </a:p>
          <a:p>
            <a:pPr marL="274320" indent="-274320" algn="just">
              <a:lnSpc>
                <a:spcPct val="100000"/>
              </a:lnSpc>
              <a:spcBef>
                <a:spcPts val="0"/>
              </a:spcBef>
              <a:buSzPts val="1680"/>
              <a:buNone/>
            </a:pPr>
            <a:r>
              <a:rPr lang="en-US" sz="2000" dirty="0"/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CHAPTER 1 : 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CHAPTER 2 : STATEMENT OF WORK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2.1 : Related 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2.2 : Aims and Objectives 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2.2.1 : Aims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2.2.2 : Objectives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CHAPTER 3 :EVALUATION PLAN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CHAPTER 4: CONCLUSION 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CHATPTER 5:RESULT AND OUTPUTS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buSzPts val="84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CHAPTER 6: REFERENCE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64;p4">
            <a:extLst>
              <a:ext uri="{FF2B5EF4-FFF2-40B4-BE49-F238E27FC236}">
                <a16:creationId xmlns="" xmlns:a16="http://schemas.microsoft.com/office/drawing/2014/main" id="{2EFAE079-4FA9-41D9-8847-3043556C63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12841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CHAPTER 1: INTRODUCTION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idx="1"/>
          </p:nvPr>
        </p:nvSpPr>
        <p:spPr>
          <a:xfrm>
            <a:off x="600891" y="1929891"/>
            <a:ext cx="10981510" cy="35042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24790" indent="-171450" algn="just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grocery industry is constantly evolving.</a:t>
            </a:r>
          </a:p>
          <a:p>
            <a:pPr marL="224790" indent="-171450" algn="just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retailer to relevant forecasting for quantity.</a:t>
            </a:r>
          </a:p>
          <a:p>
            <a:pPr marL="224790" indent="-171450" algn="just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project is to be deliver the product to customer and come up relevant prediction for the user and display the patterns for business.</a:t>
            </a:r>
          </a:p>
          <a:p>
            <a:pPr marL="224790" indent="-171450" algn="just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predicting the grocery items to find which item is most demand by customers or which item is less demand.</a:t>
            </a:r>
          </a:p>
          <a:p>
            <a:pPr marL="53340" indent="0" algn="just">
              <a:lnSpc>
                <a:spcPct val="100000"/>
              </a:lnSpc>
              <a:buSzPct val="10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2129246" y="269965"/>
            <a:ext cx="7467600" cy="4999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6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CHAPTER 2: STATEMENT OF WORK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idx="1"/>
          </p:nvPr>
        </p:nvSpPr>
        <p:spPr>
          <a:xfrm>
            <a:off x="618309" y="836340"/>
            <a:ext cx="10964091" cy="55004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74320" indent="-274320" algn="just">
              <a:lnSpc>
                <a:spcPct val="100000"/>
              </a:lnSpc>
              <a:spcBef>
                <a:spcPts val="600"/>
              </a:spcBef>
              <a:buSzPct val="7000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2.1 Related Work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“Predicting sales in a food store department using machine learning”.</a:t>
            </a:r>
          </a:p>
          <a:p>
            <a:pPr marL="914400" indent="-32687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they deal with the SVM (Support Vector Machines) they likewise utilize two more calculation is Multilayer Perceptron and Radial Basis Capacity Networks.</a:t>
            </a:r>
          </a:p>
          <a:p>
            <a:pPr marL="914400" indent="-32687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measurably huge distinction between the SVM, MLP and RFBN while foreseeing the deals in a food store division. The SVM performed lower mistake measures than the other two techniques.</a:t>
            </a: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just">
              <a:lnSpc>
                <a:spcPct val="10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“Predicting online Grocery Ordering Intention”</a:t>
            </a:r>
          </a:p>
          <a:p>
            <a:pPr marL="869950" lvl="1" indent="-285750" algn="just">
              <a:lnSpc>
                <a:spcPct val="1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they work on the E-Commerce, Grocery, Recommendation System, Neural Networks. </a:t>
            </a:r>
          </a:p>
          <a:p>
            <a:pPr marL="869950" lvl="1" indent="-285750" algn="just">
              <a:lnSpc>
                <a:spcPct val="1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System which has been proposed, is based upon neural networks</a:t>
            </a:r>
          </a:p>
          <a:p>
            <a:pPr marL="869950" lvl="1" indent="-285750" algn="just">
              <a:lnSpc>
                <a:spcPct val="1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able to provide suitable predictions about the future orders of the customer.</a:t>
            </a:r>
          </a:p>
          <a:p>
            <a:pPr marL="588310" lvl="1" indent="0" algn="just">
              <a:lnSpc>
                <a:spcPct val="100000"/>
              </a:lnSpc>
              <a:spcBef>
                <a:spcPts val="0"/>
              </a:spcBef>
              <a:buSzPts val="1535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4">
            <a:extLst>
              <a:ext uri="{FF2B5EF4-FFF2-40B4-BE49-F238E27FC236}">
                <a16:creationId xmlns="" xmlns:a16="http://schemas.microsoft.com/office/drawing/2014/main" id="{9846BCC4-06AA-4631-8741-804BCC965D3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4294967295"/>
          </p:nvPr>
        </p:nvSpPr>
        <p:spPr>
          <a:xfrm>
            <a:off x="627063" y="375444"/>
            <a:ext cx="10955337" cy="6107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84200" lvl="1" indent="0" algn="just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56" indent="-342900" algn="just">
              <a:lnSpc>
                <a:spcPct val="100000"/>
              </a:lnSpc>
              <a:spcBef>
                <a:spcPts val="0"/>
              </a:spcBef>
              <a:buSzPts val="2024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“Applied Machine Learning for Supermarket Sales Prediction”.</a:t>
            </a:r>
          </a:p>
          <a:p>
            <a:pPr marL="87630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they used three machine learning algorithms (K-Nearest Neighbor, Random Forest and Gradient Boosting) for sales forecasting.</a:t>
            </a:r>
          </a:p>
          <a:p>
            <a:pPr marL="87630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performed better, as it had a lower mean absolute error than the other two model.</a:t>
            </a:r>
          </a:p>
          <a:p>
            <a:pPr marL="590550" lvl="1" indent="0" algn="just">
              <a:lnSpc>
                <a:spcPct val="100000"/>
              </a:lnSpc>
              <a:spcBef>
                <a:spcPts val="0"/>
              </a:spcBef>
              <a:buSzPts val="15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8310" lvl="1" indent="0" algn="just">
              <a:lnSpc>
                <a:spcPct val="100000"/>
              </a:lnSpc>
              <a:spcBef>
                <a:spcPts val="0"/>
              </a:spcBef>
              <a:buSzPts val="1535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indent="-285750" algn="just">
              <a:lnSpc>
                <a:spcPct val="100000"/>
              </a:lnSpc>
              <a:spcBef>
                <a:spcPts val="12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Review on Grocery Management System Using Machine Learning Algorithms”</a:t>
            </a:r>
          </a:p>
          <a:p>
            <a:pPr marL="914400" lvl="1" indent="-317500" algn="just">
              <a:lnSpc>
                <a:spcPct val="100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Analyzed the proper requirement of the consumer and suggesting him products accordingly. </a:t>
            </a:r>
          </a:p>
          <a:p>
            <a:pPr marL="914400" lvl="1" indent="-317500" algn="just">
              <a:lnSpc>
                <a:spcPct val="100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Max-Miner Algorithm showed more accuracy than Apriori Algorithm. </a:t>
            </a:r>
          </a:p>
          <a:p>
            <a:pPr marL="914400" lvl="1" indent="-317500" algn="just">
              <a:lnSpc>
                <a:spcPct val="100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support vector machine Algorithm can be used to classified the products based on purchased product and not purchased product in the grocery list.</a:t>
            </a:r>
          </a:p>
          <a:p>
            <a:pPr marL="914400" lvl="1" indent="-317500" algn="just">
              <a:lnSpc>
                <a:spcPct val="100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Comparing both the algorithm Support vector machine showed more accuracy than random forest algorithm.</a:t>
            </a:r>
          </a:p>
          <a:p>
            <a:pPr marL="873280" indent="-285750" algn="just">
              <a:lnSpc>
                <a:spcPct val="100000"/>
              </a:lnSpc>
              <a:spcBef>
                <a:spcPts val="0"/>
              </a:spcBef>
              <a:buSzPts val="1548"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7530" indent="0" algn="just">
              <a:lnSpc>
                <a:spcPct val="100000"/>
              </a:lnSpc>
              <a:spcBef>
                <a:spcPts val="0"/>
              </a:spcBef>
              <a:buSzPts val="1548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3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6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2.2 Aims and Objectives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5"/>
          <p:cNvSpPr txBox="1">
            <a:spLocks noGrp="1"/>
          </p:cNvSpPr>
          <p:nvPr>
            <p:ph idx="1"/>
          </p:nvPr>
        </p:nvSpPr>
        <p:spPr>
          <a:xfrm>
            <a:off x="609600" y="1288216"/>
            <a:ext cx="10972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2.2.1 Aims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analyze Business Growth by knowing the future values of quantity and price.</a:t>
            </a:r>
            <a:endParaRPr sz="16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2.2.2 Objectives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1800" dirty="0"/>
              <a:t>Forecasting the future average value of quantity and price per month.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1800" dirty="0"/>
              <a:t>Predicting next month's quantity, which product is needed in what amount.</a:t>
            </a:r>
          </a:p>
        </p:txBody>
      </p:sp>
      <p:sp>
        <p:nvSpPr>
          <p:cNvPr id="171" name="Google Shape;171;p5"/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idx="1"/>
          </p:nvPr>
        </p:nvSpPr>
        <p:spPr>
          <a:xfrm>
            <a:off x="779253" y="1858961"/>
            <a:ext cx="10972800" cy="27166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r>
              <a:rPr lang="en-US" sz="1600" b="1" kern="0" cap="small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r>
              <a:rPr lang="en-US" sz="2000" b="1" kern="0" cap="small" dirty="0">
                <a:latin typeface="Times New Roman"/>
                <a:ea typeface="Times New Roman"/>
                <a:cs typeface="Times New Roman"/>
                <a:sym typeface="Times New Roman"/>
              </a:rPr>
              <a:t>CHAPTER 3: Evaluation PLAN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840"/>
              <a:buNone/>
            </a:pPr>
            <a:endParaRPr lang="en-US" sz="1600" b="1" kern="0" cap="small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At first, we had collected 40k grocery data in csv format.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We splitted them based on ordered date and customer ID, and we got around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292k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analyzed data and then we sliced into 5 chunks such as customer id, order amount, order date, product id, quantity and price. After that we obtained nearly 291k data.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unmanaged data and then we analyzed data by using aggregate queries.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0" cap="small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endParaRPr lang="en-US" sz="2000" b="1" kern="0" cap="small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kern="0" cap="small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840"/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828800" lvl="4" indent="0" algn="just">
              <a:lnSpc>
                <a:spcPct val="150000"/>
              </a:lnSpc>
              <a:spcBef>
                <a:spcPts val="0"/>
              </a:spcBef>
              <a:buSzPts val="840"/>
              <a:buNone/>
            </a:pP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828800" lvl="4" indent="0" algn="just">
              <a:lnSpc>
                <a:spcPct val="150000"/>
              </a:lnSpc>
              <a:spcBef>
                <a:spcPts val="0"/>
              </a:spcBef>
              <a:buSzPts val="84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4;p4">
            <a:extLst>
              <a:ext uri="{FF2B5EF4-FFF2-40B4-BE49-F238E27FC236}">
                <a16:creationId xmlns="" xmlns:a16="http://schemas.microsoft.com/office/drawing/2014/main" id="{750F81D9-FF8A-4838-81B8-67AF80FFE99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82400" y="6336792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98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png">
            <a:extLst>
              <a:ext uri="{FF2B5EF4-FFF2-40B4-BE49-F238E27FC236}">
                <a16:creationId xmlns="" xmlns:a16="http://schemas.microsoft.com/office/drawing/2014/main" id="{F27D4BC9-6F02-8DA7-6D2A-6035371F2B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3174" y="841733"/>
            <a:ext cx="8995889" cy="52380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16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8CA202-3D2E-999D-0D8E-26658C5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14462"/>
            <a:ext cx="11401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</TotalTime>
  <Words>592</Words>
  <Application>Microsoft Office PowerPoint</Application>
  <PresentationFormat>Widescreen</PresentationFormat>
  <Paragraphs>118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PowerPoint Presentation</vt:lpstr>
      <vt:lpstr> TABLE OF CONTENTS</vt:lpstr>
      <vt:lpstr> CHAPTER 1: INTRODUCTION</vt:lpstr>
      <vt:lpstr>CHAPTER 2: STATEMENT OF WORK</vt:lpstr>
      <vt:lpstr>PowerPoint Presentation</vt:lpstr>
      <vt:lpstr>2.2 Aims and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6: REFERENCES</vt:lpstr>
      <vt:lpstr>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EVEREST ENGINEERING COLLEGE </dc:title>
  <dc:creator>Dipesh Magar</dc:creator>
  <cp:lastModifiedBy>Acer</cp:lastModifiedBy>
  <cp:revision>106</cp:revision>
  <dcterms:created xsi:type="dcterms:W3CDTF">2023-01-28T04:44:32Z</dcterms:created>
  <dcterms:modified xsi:type="dcterms:W3CDTF">2023-08-02T03:45:54Z</dcterms:modified>
</cp:coreProperties>
</file>