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30"/>
  </p:notesMasterIdLst>
  <p:sldIdLst>
    <p:sldId id="256" r:id="rId5"/>
    <p:sldId id="273" r:id="rId6"/>
    <p:sldId id="257" r:id="rId7"/>
    <p:sldId id="258" r:id="rId8"/>
    <p:sldId id="259" r:id="rId9"/>
    <p:sldId id="278" r:id="rId10"/>
    <p:sldId id="284" r:id="rId11"/>
    <p:sldId id="285" r:id="rId12"/>
    <p:sldId id="302" r:id="rId13"/>
    <p:sldId id="303" r:id="rId14"/>
    <p:sldId id="299" r:id="rId15"/>
    <p:sldId id="305" r:id="rId16"/>
    <p:sldId id="286" r:id="rId17"/>
    <p:sldId id="304" r:id="rId18"/>
    <p:sldId id="296" r:id="rId19"/>
    <p:sldId id="301" r:id="rId20"/>
    <p:sldId id="306" r:id="rId21"/>
    <p:sldId id="307" r:id="rId22"/>
    <p:sldId id="308" r:id="rId23"/>
    <p:sldId id="309" r:id="rId24"/>
    <p:sldId id="311" r:id="rId25"/>
    <p:sldId id="312" r:id="rId26"/>
    <p:sldId id="313" r:id="rId27"/>
    <p:sldId id="314" r:id="rId28"/>
    <p:sldId id="27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26" autoAdjust="0"/>
    <p:restoredTop sz="94607" autoAdjust="0"/>
  </p:normalViewPr>
  <p:slideViewPr>
    <p:cSldViewPr>
      <p:cViewPr>
        <p:scale>
          <a:sx n="100" d="100"/>
          <a:sy n="100" d="100"/>
        </p:scale>
        <p:origin x="-282" y="222"/>
      </p:cViewPr>
      <p:guideLst>
        <p:guide orient="horz" pos="2160"/>
        <p:guide pos="2880"/>
      </p:guideLst>
    </p:cSldViewPr>
  </p:slideViewPr>
  <p:outlineViewPr>
    <p:cViewPr>
      <p:scale>
        <a:sx n="33" d="100"/>
        <a:sy n="33" d="100"/>
      </p:scale>
      <p:origin x="0" y="436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DF4FF-A78A-44E2-98D4-76140F65A368}" type="datetimeFigureOut">
              <a:rPr lang="en-US" smtClean="0"/>
              <a:pPr/>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BA971-A081-4329-B0D3-D351A4E17B91}" type="slidenum">
              <a:rPr lang="en-US" smtClean="0"/>
              <a:pPr/>
              <a:t>‹#›</a:t>
            </a:fld>
            <a:endParaRPr lang="en-US"/>
          </a:p>
        </p:txBody>
      </p:sp>
    </p:spTree>
    <p:extLst>
      <p:ext uri="{BB962C8B-B14F-4D97-AF65-F5344CB8AC3E}">
        <p14:creationId xmlns:p14="http://schemas.microsoft.com/office/powerpoint/2010/main" xmlns="" val="165056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BA971-A081-4329-B0D3-D351A4E17B91}" type="slidenum">
              <a:rPr lang="en-US" smtClean="0"/>
              <a:pPr/>
              <a:t>2</a:t>
            </a:fld>
            <a:endParaRPr lang="en-US"/>
          </a:p>
        </p:txBody>
      </p:sp>
    </p:spTree>
    <p:extLst>
      <p:ext uri="{BB962C8B-B14F-4D97-AF65-F5344CB8AC3E}">
        <p14:creationId xmlns:p14="http://schemas.microsoft.com/office/powerpoint/2010/main" xmlns="" val="18090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0BA971-A081-4329-B0D3-D351A4E17B91}" type="slidenum">
              <a:rPr lang="en-US" smtClean="0"/>
              <a:pPr/>
              <a:t>3</a:t>
            </a:fld>
            <a:endParaRPr lang="en-US" dirty="0"/>
          </a:p>
        </p:txBody>
      </p:sp>
    </p:spTree>
    <p:extLst>
      <p:ext uri="{BB962C8B-B14F-4D97-AF65-F5344CB8AC3E}">
        <p14:creationId xmlns:p14="http://schemas.microsoft.com/office/powerpoint/2010/main" xmlns="" val="340573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A616E4B-45F3-42E8-B9FA-D74B48A87951}" type="datetime1">
              <a:rPr lang="en-US" smtClean="0"/>
              <a:pPr/>
              <a:t>6/8/2021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FB5D7CD-19B9-4CB3-A1E3-0673F2CE281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225DA6-7277-4BBB-882B-A01B902F3855}" type="datetime1">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A87E399-0B94-497D-BB96-22B15D9FD9CB}" type="datetime1">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5D7CD-19B9-4CB3-A1E3-0673F2CE28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293C336-562B-4CBC-BB1C-72376B46403B}" type="datetime1">
              <a:rPr lang="en-US" smtClean="0"/>
              <a:pPr/>
              <a:t>6/8/2021</a:t>
            </a:fld>
            <a:endParaRPr lang="en-US"/>
          </a:p>
        </p:txBody>
      </p:sp>
      <p:sp>
        <p:nvSpPr>
          <p:cNvPr id="9" name="Slide Number Placeholder 8"/>
          <p:cNvSpPr>
            <a:spLocks noGrp="1"/>
          </p:cNvSpPr>
          <p:nvPr>
            <p:ph type="sldNum" sz="quarter" idx="15"/>
          </p:nvPr>
        </p:nvSpPr>
        <p:spPr/>
        <p:txBody>
          <a:bodyPr rtlCol="0"/>
          <a:lstStyle/>
          <a:p>
            <a:fld id="{1FB5D7CD-19B9-4CB3-A1E3-0673F2CE281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4ED8449-8E9C-474E-9562-A8BC02F12C11}" type="datetime1">
              <a:rPr lang="en-US" smtClean="0"/>
              <a:pPr/>
              <a:t>6/8/2021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FB5D7CD-19B9-4CB3-A1E3-0673F2CE281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F958A30-D29A-4208-B073-AB6FC1BABD77}" type="datetime1">
              <a:rPr lang="en-US" smtClean="0"/>
              <a:pPr/>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5D7CD-19B9-4CB3-A1E3-0673F2CE281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0058A98A-42D6-4D09-A8D6-A31E43EF5107}" type="datetime1">
              <a:rPr lang="en-US" smtClean="0"/>
              <a:pPr/>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5D7CD-19B9-4CB3-A1E3-0673F2CE281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41A16B2-ACBA-4169-A754-7EBEF987E1CE}" type="datetime1">
              <a:rPr lang="en-US" smtClean="0"/>
              <a:pPr/>
              <a:t>6/8/2021</a:t>
            </a:fld>
            <a:endParaRPr lang="en-US"/>
          </a:p>
        </p:txBody>
      </p:sp>
      <p:sp>
        <p:nvSpPr>
          <p:cNvPr id="7" name="Slide Number Placeholder 6"/>
          <p:cNvSpPr>
            <a:spLocks noGrp="1"/>
          </p:cNvSpPr>
          <p:nvPr>
            <p:ph type="sldNum" sz="quarter" idx="11"/>
          </p:nvPr>
        </p:nvSpPr>
        <p:spPr/>
        <p:txBody>
          <a:bodyPr rtlCol="0"/>
          <a:lstStyle/>
          <a:p>
            <a:fld id="{1FB5D7CD-19B9-4CB3-A1E3-0673F2CE281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81674-1BDE-40B8-A119-0084810EFB68}" type="datetime1">
              <a:rPr lang="en-US" smtClean="0"/>
              <a:pPr/>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5D7CD-19B9-4CB3-A1E3-0673F2CE28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11F1020-26BC-4434-9D22-9246D0CAD5C9}" type="datetime1">
              <a:rPr lang="en-US" smtClean="0"/>
              <a:pPr/>
              <a:t>6/8/2021</a:t>
            </a:fld>
            <a:endParaRPr lang="en-US"/>
          </a:p>
        </p:txBody>
      </p:sp>
      <p:sp>
        <p:nvSpPr>
          <p:cNvPr id="22" name="Slide Number Placeholder 21"/>
          <p:cNvSpPr>
            <a:spLocks noGrp="1"/>
          </p:cNvSpPr>
          <p:nvPr>
            <p:ph type="sldNum" sz="quarter" idx="15"/>
          </p:nvPr>
        </p:nvSpPr>
        <p:spPr/>
        <p:txBody>
          <a:bodyPr rtlCol="0"/>
          <a:lstStyle/>
          <a:p>
            <a:fld id="{1FB5D7CD-19B9-4CB3-A1E3-0673F2CE281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A3DF7D6-58A2-482D-B919-CA6C0656C83E}" type="datetime1">
              <a:rPr lang="en-US" smtClean="0"/>
              <a:pPr/>
              <a:t>6/8/2021</a:t>
            </a:fld>
            <a:endParaRPr lang="en-US"/>
          </a:p>
        </p:txBody>
      </p:sp>
      <p:sp>
        <p:nvSpPr>
          <p:cNvPr id="18" name="Slide Number Placeholder 17"/>
          <p:cNvSpPr>
            <a:spLocks noGrp="1"/>
          </p:cNvSpPr>
          <p:nvPr>
            <p:ph type="sldNum" sz="quarter" idx="11"/>
          </p:nvPr>
        </p:nvSpPr>
        <p:spPr/>
        <p:txBody>
          <a:bodyPr rtlCol="0"/>
          <a:lstStyle/>
          <a:p>
            <a:fld id="{1FB5D7CD-19B9-4CB3-A1E3-0673F2CE281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4D109A9-CB67-467B-BB1C-8FABBA1073D9}" type="datetime1">
              <a:rPr lang="en-US" smtClean="0"/>
              <a:pPr/>
              <a:t>6/8/2021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FB5D7CD-19B9-4CB3-A1E3-0673F2CE28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762000"/>
          </a:xfrm>
        </p:spPr>
        <p:txBody>
          <a:bodyPr>
            <a:normAutofit/>
          </a:bodyPr>
          <a:lstStyle/>
          <a:p>
            <a:pPr algn="ctr"/>
            <a:r>
              <a:rPr lang="en-US" sz="2400" b="1" dirty="0">
                <a:solidFill>
                  <a:schemeClr val="tx1"/>
                </a:solidFill>
                <a:latin typeface="Times New Roman" pitchFamily="18" charset="0"/>
                <a:cs typeface="Times New Roman" pitchFamily="18" charset="0"/>
              </a:rPr>
              <a:t>     EVEREST </a:t>
            </a:r>
            <a:r>
              <a:rPr lang="en-US" sz="2400" b="1" dirty="0" smtClean="0">
                <a:solidFill>
                  <a:schemeClr val="tx1"/>
                </a:solidFill>
                <a:latin typeface="Times New Roman" pitchFamily="18" charset="0"/>
                <a:cs typeface="Times New Roman" pitchFamily="18" charset="0"/>
              </a:rPr>
              <a:t>ENGINEERING </a:t>
            </a:r>
            <a:r>
              <a:rPr lang="en-US" sz="2400" b="1" dirty="0">
                <a:solidFill>
                  <a:schemeClr val="tx1"/>
                </a:solidFill>
                <a:latin typeface="Times New Roman" pitchFamily="18" charset="0"/>
                <a:cs typeface="Times New Roman" pitchFamily="18" charset="0"/>
              </a:rPr>
              <a:t>COLLEGE </a:t>
            </a:r>
          </a:p>
        </p:txBody>
      </p:sp>
      <p:sp>
        <p:nvSpPr>
          <p:cNvPr id="3" name="Subtitle 2"/>
          <p:cNvSpPr>
            <a:spLocks noGrp="1"/>
          </p:cNvSpPr>
          <p:nvPr>
            <p:ph type="subTitle" idx="1"/>
          </p:nvPr>
        </p:nvSpPr>
        <p:spPr>
          <a:xfrm>
            <a:off x="0" y="3200400"/>
            <a:ext cx="9144000" cy="3657600"/>
          </a:xfrm>
        </p:spPr>
        <p:txBody>
          <a:bodyPr>
            <a:normAutofit/>
          </a:bodyPr>
          <a:lstStyle/>
          <a:p>
            <a:pPr algn="ctr"/>
            <a:r>
              <a:rPr lang="en-US" b="1" dirty="0">
                <a:solidFill>
                  <a:schemeClr val="tx1"/>
                </a:solidFill>
                <a:latin typeface="Times New Roman" pitchFamily="18" charset="0"/>
                <a:cs typeface="Times New Roman" pitchFamily="18" charset="0"/>
              </a:rPr>
              <a:t>A</a:t>
            </a:r>
          </a:p>
          <a:p>
            <a:pPr algn="ctr"/>
            <a:r>
              <a:rPr lang="en-US" dirty="0">
                <a:solidFill>
                  <a:schemeClr val="tx1"/>
                </a:solidFill>
                <a:latin typeface="Times New Roman" pitchFamily="18" charset="0"/>
                <a:cs typeface="Times New Roman" pitchFamily="18" charset="0"/>
              </a:rPr>
              <a:t>PROPOSAL DEFENCE</a:t>
            </a:r>
          </a:p>
          <a:p>
            <a:pPr algn="ctr"/>
            <a:r>
              <a:rPr lang="en-US" b="1" dirty="0">
                <a:solidFill>
                  <a:schemeClr val="tx1"/>
                </a:solidFill>
                <a:latin typeface="Times New Roman" pitchFamily="18" charset="0"/>
                <a:cs typeface="Times New Roman" pitchFamily="18" charset="0"/>
              </a:rPr>
              <a:t>ON</a:t>
            </a:r>
          </a:p>
          <a:p>
            <a:pPr algn="ctr"/>
            <a:r>
              <a:rPr lang="en-US" b="1" dirty="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a:t>
            </a:r>
            <a:r>
              <a:rPr lang="en-US" dirty="0">
                <a:solidFill>
                  <a:schemeClr val="tx1"/>
                </a:solidFill>
              </a:rPr>
              <a:t>MCQ QUIZ FOR ENTRANCE PREPARATION OF PU</a:t>
            </a:r>
            <a:r>
              <a:rPr lang="en-US" b="1" dirty="0" smtClean="0">
                <a:solidFill>
                  <a:schemeClr val="tx1"/>
                </a:solidFill>
                <a:latin typeface="Times New Roman" pitchFamily="18" charset="0"/>
                <a:cs typeface="Times New Roman" pitchFamily="18" charset="0"/>
              </a:rPr>
              <a:t>”</a:t>
            </a:r>
            <a:endParaRPr lang="en-US" b="1" dirty="0">
              <a:solidFill>
                <a:schemeClr val="tx1"/>
              </a:solidFill>
              <a:latin typeface="Times New Roman" pitchFamily="18" charset="0"/>
              <a:cs typeface="Times New Roman" pitchFamily="18" charset="0"/>
            </a:endParaRPr>
          </a:p>
          <a:p>
            <a:pPr algn="ctr"/>
            <a:r>
              <a:rPr lang="en-US" dirty="0">
                <a:solidFill>
                  <a:schemeClr val="tx1"/>
                </a:solidFill>
                <a:latin typeface="Times New Roman" pitchFamily="18" charset="0"/>
                <a:cs typeface="Times New Roman" pitchFamily="18" charset="0"/>
              </a:rPr>
              <a:t>  Project Group Member </a:t>
            </a:r>
          </a:p>
          <a:p>
            <a:pPr algn="ctr"/>
            <a:r>
              <a:rPr lang="en-US" sz="1600" b="0" dirty="0">
                <a:solidFill>
                  <a:schemeClr val="tx1"/>
                </a:solidFill>
                <a:latin typeface="Times New Roman" pitchFamily="18" charset="0"/>
                <a:cs typeface="Times New Roman" pitchFamily="18" charset="0"/>
              </a:rPr>
              <a:t>   </a:t>
            </a:r>
          </a:p>
          <a:p>
            <a:r>
              <a:rPr lang="en-US" sz="1600" dirty="0" smtClean="0"/>
              <a:t>			</a:t>
            </a:r>
            <a:r>
              <a:rPr lang="en-US" sz="1400" dirty="0" smtClean="0">
                <a:solidFill>
                  <a:schemeClr val="tx1"/>
                </a:solidFill>
              </a:rPr>
              <a:t>Manish </a:t>
            </a:r>
            <a:r>
              <a:rPr lang="en-US" sz="1400" dirty="0" err="1">
                <a:solidFill>
                  <a:schemeClr val="tx1"/>
                </a:solidFill>
              </a:rPr>
              <a:t>Rai</a:t>
            </a:r>
            <a:r>
              <a:rPr lang="en-US" sz="1400" dirty="0">
                <a:solidFill>
                  <a:schemeClr val="tx1"/>
                </a:solidFill>
              </a:rPr>
              <a:t>	</a:t>
            </a:r>
            <a:r>
              <a:rPr lang="en-US" sz="1400" dirty="0" smtClean="0">
                <a:solidFill>
                  <a:schemeClr val="tx1"/>
                </a:solidFill>
              </a:rPr>
              <a:t>	[</a:t>
            </a:r>
            <a:r>
              <a:rPr lang="en-US" sz="1400" dirty="0">
                <a:solidFill>
                  <a:schemeClr val="tx1"/>
                </a:solidFill>
              </a:rPr>
              <a:t>19120060]</a:t>
            </a:r>
          </a:p>
          <a:p>
            <a:r>
              <a:rPr lang="en-US" sz="1400" dirty="0" smtClean="0">
                <a:solidFill>
                  <a:schemeClr val="tx1"/>
                </a:solidFill>
              </a:rPr>
              <a:t>			Milan </a:t>
            </a:r>
            <a:r>
              <a:rPr lang="en-US" sz="1400" dirty="0" err="1" smtClean="0">
                <a:solidFill>
                  <a:schemeClr val="tx1"/>
                </a:solidFill>
              </a:rPr>
              <a:t>Bhattarai</a:t>
            </a:r>
            <a:r>
              <a:rPr lang="en-US" sz="1400" dirty="0" smtClean="0">
                <a:solidFill>
                  <a:schemeClr val="tx1"/>
                </a:solidFill>
              </a:rPr>
              <a:t>	</a:t>
            </a:r>
            <a:r>
              <a:rPr lang="en-US" sz="1400" dirty="0">
                <a:solidFill>
                  <a:schemeClr val="tx1"/>
                </a:solidFill>
              </a:rPr>
              <a:t>	[19120063]</a:t>
            </a:r>
          </a:p>
          <a:p>
            <a:r>
              <a:rPr lang="en-US" sz="1400" dirty="0" smtClean="0">
                <a:solidFill>
                  <a:schemeClr val="tx1"/>
                </a:solidFill>
              </a:rPr>
              <a:t>			</a:t>
            </a:r>
            <a:r>
              <a:rPr lang="en-US" sz="1400" dirty="0" err="1" smtClean="0">
                <a:solidFill>
                  <a:schemeClr val="tx1"/>
                </a:solidFill>
              </a:rPr>
              <a:t>Prakash</a:t>
            </a:r>
            <a:r>
              <a:rPr lang="en-US" sz="1400" dirty="0" smtClean="0">
                <a:solidFill>
                  <a:schemeClr val="tx1"/>
                </a:solidFill>
              </a:rPr>
              <a:t> </a:t>
            </a:r>
            <a:r>
              <a:rPr lang="en-US" sz="1400" dirty="0" err="1">
                <a:solidFill>
                  <a:schemeClr val="tx1"/>
                </a:solidFill>
              </a:rPr>
              <a:t>Thedi</a:t>
            </a:r>
            <a:r>
              <a:rPr lang="en-US" sz="1400" dirty="0">
                <a:solidFill>
                  <a:schemeClr val="tx1"/>
                </a:solidFill>
              </a:rPr>
              <a:t> </a:t>
            </a:r>
            <a:r>
              <a:rPr lang="en-US" sz="1400" dirty="0" err="1">
                <a:solidFill>
                  <a:schemeClr val="tx1"/>
                </a:solidFill>
              </a:rPr>
              <a:t>Magar</a:t>
            </a:r>
            <a:r>
              <a:rPr lang="en-US" sz="1400" dirty="0">
                <a:solidFill>
                  <a:schemeClr val="tx1"/>
                </a:solidFill>
              </a:rPr>
              <a:t>	</a:t>
            </a:r>
            <a:r>
              <a:rPr lang="en-US" sz="1400" dirty="0" smtClean="0">
                <a:solidFill>
                  <a:schemeClr val="tx1"/>
                </a:solidFill>
              </a:rPr>
              <a:t>[</a:t>
            </a:r>
            <a:r>
              <a:rPr lang="en-US" sz="1400" dirty="0">
                <a:solidFill>
                  <a:schemeClr val="tx1"/>
                </a:solidFill>
              </a:rPr>
              <a:t>19120074]</a:t>
            </a:r>
          </a:p>
          <a:p>
            <a:endParaRPr lang="en-US" sz="1600" b="0" dirty="0">
              <a:solidFill>
                <a:schemeClr val="tx1"/>
              </a:solidFill>
              <a:latin typeface="Times New Roman" pitchFamily="18" charset="0"/>
              <a:cs typeface="Times New Roman" pitchFamily="18" charset="0"/>
            </a:endParaRPr>
          </a:p>
          <a:p>
            <a:pPr algn="r"/>
            <a:r>
              <a:rPr lang="en-US" sz="1600" b="1" dirty="0" smtClean="0">
                <a:solidFill>
                  <a:schemeClr val="tx1"/>
                </a:solidFill>
                <a:latin typeface="Times New Roman" pitchFamily="18" charset="0"/>
                <a:cs typeface="Times New Roman" pitchFamily="18" charset="0"/>
              </a:rPr>
              <a:t>DATE:</a:t>
            </a:r>
            <a:endParaRPr lang="en-US" sz="1600" b="1" dirty="0">
              <a:solidFill>
                <a:schemeClr val="tx1"/>
              </a:solidFill>
              <a:latin typeface="Times New Roman" pitchFamily="18" charset="0"/>
              <a:cs typeface="Times New Roman" pitchFamily="18" charset="0"/>
            </a:endParaRPr>
          </a:p>
        </p:txBody>
      </p:sp>
      <p:pic>
        <p:nvPicPr>
          <p:cNvPr id="13314" name="Picture 2" descr="C:\Users\Acer\Desktop\37383522_1463099130502503_5816969608233484288_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25504" y="914400"/>
            <a:ext cx="1965530" cy="239681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FB5D7CD-19B9-4CB3-A1E3-0673F2CE2818}" type="slidenum">
              <a:rPr lang="en-US" smtClean="0"/>
              <a:pPr/>
              <a:t>10</a:t>
            </a:fld>
            <a:endParaRPr lang="en-US"/>
          </a:p>
        </p:txBody>
      </p:sp>
      <p:sp>
        <p:nvSpPr>
          <p:cNvPr id="3" name="Rectangle 2"/>
          <p:cNvSpPr/>
          <p:nvPr/>
        </p:nvSpPr>
        <p:spPr>
          <a:xfrm>
            <a:off x="755576" y="548680"/>
            <a:ext cx="7416824" cy="3370153"/>
          </a:xfrm>
          <a:prstGeom prst="rect">
            <a:avLst/>
          </a:prstGeom>
        </p:spPr>
        <p:txBody>
          <a:bodyPr wrap="square">
            <a:spAutoFit/>
          </a:bodyPr>
          <a:lstStyle/>
          <a:p>
            <a:pPr>
              <a:lnSpc>
                <a:spcPct val="150000"/>
              </a:lnSpc>
            </a:pPr>
            <a:r>
              <a:rPr lang="en-US" sz="1400" b="1" dirty="0">
                <a:latin typeface="Times New Roman" pitchFamily="18" charset="0"/>
                <a:cs typeface="Times New Roman" pitchFamily="18" charset="0"/>
              </a:rPr>
              <a:t>Operational Feasibility</a:t>
            </a:r>
          </a:p>
          <a:p>
            <a:pPr>
              <a:lnSpc>
                <a:spcPct val="150000"/>
              </a:lnSpc>
            </a:pPr>
            <a:r>
              <a:rPr lang="en-US" sz="1200" dirty="0">
                <a:latin typeface="Times New Roman" pitchFamily="18" charset="0"/>
                <a:cs typeface="Times New Roman" pitchFamily="18" charset="0"/>
              </a:rPr>
              <a:t>The user must know about the operation of software product to use it in the efficient way. Thus the process of operation must be pre-defined in many ways. Such as training, meeting, presentation demo etc. An example of an operational feasibility study would follow this path:</a:t>
            </a:r>
          </a:p>
          <a:p>
            <a:pPr>
              <a:lnSpc>
                <a:spcPct val="150000"/>
              </a:lnSpc>
            </a:pPr>
            <a:endParaRPr lang="en-US" sz="1200" b="1" dirty="0">
              <a:latin typeface="Times New Roman" pitchFamily="18" charset="0"/>
              <a:cs typeface="Times New Roman" pitchFamily="18" charset="0"/>
            </a:endParaRPr>
          </a:p>
          <a:p>
            <a:pPr>
              <a:lnSpc>
                <a:spcPct val="150000"/>
              </a:lnSpc>
            </a:pPr>
            <a:r>
              <a:rPr lang="en-US" sz="1400" b="1" dirty="0">
                <a:latin typeface="Times New Roman" pitchFamily="18" charset="0"/>
                <a:cs typeface="Times New Roman" pitchFamily="18" charset="0"/>
              </a:rPr>
              <a:t>Time Feasibility</a:t>
            </a:r>
          </a:p>
          <a:p>
            <a:pPr>
              <a:lnSpc>
                <a:spcPct val="150000"/>
              </a:lnSpc>
            </a:pPr>
            <a:r>
              <a:rPr lang="en-US" sz="1200" dirty="0">
                <a:latin typeface="Times New Roman" pitchFamily="18" charset="0"/>
                <a:cs typeface="Times New Roman" pitchFamily="18" charset="0"/>
              </a:rPr>
              <a:t>The user must know about the operation of software product to use it in the efficient way. Thus the process of operation must be pre-defined in many ways. Such as training, meeting, presentation demo etc. An example of an operational feasibility study would follow this path:</a:t>
            </a:r>
          </a:p>
          <a:p>
            <a:pPr>
              <a:lnSpc>
                <a:spcPct val="150000"/>
              </a:lnSpc>
            </a:pPr>
            <a:endParaRPr lang="en-US" sz="1200" b="1" dirty="0">
              <a:latin typeface="Times New Roman" pitchFamily="18" charset="0"/>
              <a:cs typeface="Times New Roman" pitchFamily="18" charset="0"/>
            </a:endParaRPr>
          </a:p>
          <a:p>
            <a:pPr>
              <a:lnSpc>
                <a:spcPct val="150000"/>
              </a:lnSpc>
            </a:pPr>
            <a:endParaRPr lang="en-US" dirty="0"/>
          </a:p>
        </p:txBody>
      </p:sp>
    </p:spTree>
    <p:extLst>
      <p:ext uri="{BB962C8B-B14F-4D97-AF65-F5344CB8AC3E}">
        <p14:creationId xmlns:p14="http://schemas.microsoft.com/office/powerpoint/2010/main" xmlns="" val="325605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67E0E1-8A02-4753-9A69-663484DD1149}"/>
              </a:ext>
            </a:extLst>
          </p:cNvPr>
          <p:cNvSpPr>
            <a:spLocks noGrp="1"/>
          </p:cNvSpPr>
          <p:nvPr>
            <p:ph type="title"/>
          </p:nvPr>
        </p:nvSpPr>
        <p:spPr>
          <a:xfrm>
            <a:off x="457200" y="274638"/>
            <a:ext cx="7467600" cy="1282154"/>
          </a:xfrm>
        </p:spPr>
        <p:txBody>
          <a:bodyPr>
            <a:normAutofit/>
          </a:bodyPr>
          <a:lstStyle/>
          <a:p>
            <a:r>
              <a:rPr lang="en-US" sz="1600" b="1" dirty="0" smtClean="0">
                <a:solidFill>
                  <a:schemeClr val="tx1"/>
                </a:solidFill>
                <a:latin typeface="Times New Roman" pitchFamily="18" charset="0"/>
                <a:cs typeface="Times New Roman" pitchFamily="18" charset="0"/>
              </a:rPr>
              <a:t>Cost estimation</a:t>
            </a:r>
            <a:br>
              <a:rPr lang="en-US" sz="1600" b="1" dirty="0" smtClean="0">
                <a:solidFill>
                  <a:schemeClr val="tx1"/>
                </a:solidFill>
                <a:latin typeface="Times New Roman" pitchFamily="18" charset="0"/>
                <a:cs typeface="Times New Roman" pitchFamily="18" charset="0"/>
              </a:rPr>
            </a:br>
            <a:r>
              <a:rPr lang="en-US" sz="1600" b="1" dirty="0" smtClean="0">
                <a:solidFill>
                  <a:schemeClr val="tx1"/>
                </a:solidFill>
                <a:latin typeface="Times New Roman" pitchFamily="18" charset="0"/>
                <a:cs typeface="Times New Roman" pitchFamily="18" charset="0"/>
              </a:rPr>
              <a:t/>
            </a:r>
            <a:br>
              <a:rPr lang="en-US" sz="1600" b="1" dirty="0" smtClean="0">
                <a:solidFill>
                  <a:schemeClr val="tx1"/>
                </a:solidFill>
                <a:latin typeface="Times New Roman" pitchFamily="18" charset="0"/>
                <a:cs typeface="Times New Roman" pitchFamily="18" charset="0"/>
              </a:rPr>
            </a:br>
            <a:endParaRPr lang="ne-NP" sz="1600" b="1" dirty="0">
              <a:solidFill>
                <a:schemeClr val="tx1"/>
              </a:solidFill>
              <a:latin typeface="Times New Roman" pitchFamily="18" charset="0"/>
            </a:endParaRPr>
          </a:p>
        </p:txBody>
      </p:sp>
      <p:sp>
        <p:nvSpPr>
          <p:cNvPr id="3" name="Slide Number Placeholder 2">
            <a:extLst>
              <a:ext uri="{FF2B5EF4-FFF2-40B4-BE49-F238E27FC236}">
                <a16:creationId xmlns="" xmlns:a16="http://schemas.microsoft.com/office/drawing/2014/main" id="{51C6A145-8D25-4361-A914-7F7FE25F4B44}"/>
              </a:ext>
            </a:extLst>
          </p:cNvPr>
          <p:cNvSpPr>
            <a:spLocks noGrp="1"/>
          </p:cNvSpPr>
          <p:nvPr>
            <p:ph type="sldNum" sz="quarter" idx="11"/>
          </p:nvPr>
        </p:nvSpPr>
        <p:spPr/>
        <p:txBody>
          <a:bodyPr/>
          <a:lstStyle/>
          <a:p>
            <a:fld id="{1FB5D7CD-19B9-4CB3-A1E3-0673F2CE2818}" type="slidenum">
              <a:rPr lang="en-US" smtClean="0"/>
              <a:pPr/>
              <a:t>11</a:t>
            </a:fld>
            <a:endParaRPr lang="en-US"/>
          </a:p>
        </p:txBody>
      </p:sp>
      <p:pic>
        <p:nvPicPr>
          <p:cNvPr id="1029" name="Picture 5" descr="C:\Users\acer\Pictures\Screenshots\Screenshot (27).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1196752"/>
            <a:ext cx="7148389" cy="36061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1626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467600" cy="1143000"/>
          </a:xfrm>
        </p:spPr>
        <p:txBody>
          <a:bodyPr>
            <a:normAutofit/>
          </a:bodyPr>
          <a:lstStyle/>
          <a:p>
            <a:r>
              <a:rPr lang="en-US" sz="1600" b="1" dirty="0" smtClean="0">
                <a:solidFill>
                  <a:schemeClr val="tx1"/>
                </a:solidFill>
                <a:latin typeface="Times New Roman" pitchFamily="18" charset="0"/>
                <a:cs typeface="Times New Roman" pitchFamily="18" charset="0"/>
              </a:rPr>
              <a:t/>
            </a:r>
            <a:br>
              <a:rPr lang="en-US" sz="1600" b="1" dirty="0" smtClean="0">
                <a:solidFill>
                  <a:schemeClr val="tx1"/>
                </a:solidFill>
                <a:latin typeface="Times New Roman" pitchFamily="18" charset="0"/>
                <a:cs typeface="Times New Roman" pitchFamily="18" charset="0"/>
              </a:rPr>
            </a:br>
            <a:r>
              <a:rPr lang="en-US" sz="1600" b="1" dirty="0" smtClean="0">
                <a:solidFill>
                  <a:schemeClr val="tx1"/>
                </a:solidFill>
                <a:latin typeface="Times New Roman" pitchFamily="18" charset="0"/>
                <a:cs typeface="Times New Roman" pitchFamily="18" charset="0"/>
              </a:rPr>
              <a:t>GANTT CHART</a:t>
            </a:r>
            <a:br>
              <a:rPr lang="en-US" sz="1600" b="1" dirty="0" smtClean="0">
                <a:solidFill>
                  <a:schemeClr val="tx1"/>
                </a:solidFill>
                <a:latin typeface="Times New Roman" pitchFamily="18" charset="0"/>
                <a:cs typeface="Times New Roman" pitchFamily="18" charset="0"/>
              </a:rPr>
            </a:br>
            <a:endParaRPr lang="en-US" sz="16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1"/>
          </p:nvPr>
        </p:nvSpPr>
        <p:spPr/>
        <p:txBody>
          <a:bodyPr/>
          <a:lstStyle/>
          <a:p>
            <a:fld id="{1FB5D7CD-19B9-4CB3-A1E3-0673F2CE2818}" type="slidenum">
              <a:rPr lang="en-US" smtClean="0"/>
              <a:pPr/>
              <a:t>12</a:t>
            </a:fld>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1052736"/>
            <a:ext cx="6336703" cy="403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8938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61A173-68D5-4BD4-A6F3-AC82D069F935}"/>
              </a:ext>
            </a:extLst>
          </p:cNvPr>
          <p:cNvSpPr>
            <a:spLocks noGrp="1"/>
          </p:cNvSpPr>
          <p:nvPr>
            <p:ph type="title"/>
          </p:nvPr>
        </p:nvSpPr>
        <p:spPr/>
        <p:txBody>
          <a:bodyPr>
            <a:normAutofit/>
          </a:bodyPr>
          <a:lstStyle/>
          <a:p>
            <a:r>
              <a:rPr lang="en-US" sz="1600" b="1" dirty="0">
                <a:solidFill>
                  <a:schemeClr val="tx1"/>
                </a:solidFill>
                <a:latin typeface="Times New Roman" pitchFamily="18" charset="0"/>
                <a:cs typeface="Times New Roman" panose="02020603050405020304" pitchFamily="18" charset="0"/>
              </a:rPr>
              <a:t>SYSTEM REQUIREMENT</a:t>
            </a:r>
          </a:p>
        </p:txBody>
      </p:sp>
      <p:sp>
        <p:nvSpPr>
          <p:cNvPr id="3" name="Content Placeholder 2">
            <a:extLst>
              <a:ext uri="{FF2B5EF4-FFF2-40B4-BE49-F238E27FC236}">
                <a16:creationId xmlns="" xmlns:a16="http://schemas.microsoft.com/office/drawing/2014/main" id="{A2A91943-BC79-473F-9210-08D1AB9CBE9B}"/>
              </a:ext>
            </a:extLst>
          </p:cNvPr>
          <p:cNvSpPr>
            <a:spLocks noGrp="1"/>
          </p:cNvSpPr>
          <p:nvPr>
            <p:ph sz="quarter" idx="1"/>
          </p:nvPr>
        </p:nvSpPr>
        <p:spPr>
          <a:xfrm>
            <a:off x="755576" y="1556792"/>
            <a:ext cx="7467600" cy="4873752"/>
          </a:xfrm>
        </p:spPr>
        <p:txBody>
          <a:bodyPr>
            <a:normAutofit/>
          </a:bodyPr>
          <a:lstStyle/>
          <a:p>
            <a:pPr>
              <a:buNone/>
            </a:pPr>
            <a:r>
              <a:rPr lang="en-US" sz="1400" b="1" dirty="0">
                <a:latin typeface="Times New Roman" pitchFamily="18" charset="0"/>
                <a:cs typeface="Times New Roman" pitchFamily="18" charset="0"/>
              </a:rPr>
              <a:t>Hardware Requirement</a:t>
            </a:r>
            <a:r>
              <a:rPr lang="en-US" sz="1400" b="1" dirty="0" smtClean="0">
                <a:latin typeface="Times New Roman" pitchFamily="18" charset="0"/>
                <a:cs typeface="Times New Roman" pitchFamily="18" charset="0"/>
              </a:rPr>
              <a:t>:</a:t>
            </a:r>
            <a:endParaRPr lang="en-US" sz="1400" b="1" dirty="0">
              <a:latin typeface="Times New Roman" pitchFamily="18" charset="0"/>
              <a:cs typeface="Times New Roman" pitchFamily="18" charset="0"/>
            </a:endParaRPr>
          </a:p>
          <a:p>
            <a:pPr>
              <a:buFont typeface="Arial" pitchFamily="34" charset="0"/>
              <a:buChar char="•"/>
            </a:pPr>
            <a:r>
              <a:rPr lang="en-US" sz="14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PC</a:t>
            </a:r>
            <a:endParaRPr lang="en-US" sz="1200" dirty="0">
              <a:latin typeface="Times New Roman" pitchFamily="18" charset="0"/>
              <a:cs typeface="Times New Roman" pitchFamily="18" charset="0"/>
            </a:endParaRPr>
          </a:p>
          <a:p>
            <a:pPr marL="457200" indent="-457200">
              <a:buNone/>
            </a:pPr>
            <a:r>
              <a:rPr lang="en-US" sz="1400" b="1" dirty="0">
                <a:latin typeface="Times New Roman" pitchFamily="18" charset="0"/>
                <a:cs typeface="Times New Roman" pitchFamily="18" charset="0"/>
              </a:rPr>
              <a:t>Software </a:t>
            </a:r>
            <a:r>
              <a:rPr lang="en-US" sz="1400" b="1" dirty="0" smtClean="0">
                <a:latin typeface="Times New Roman" pitchFamily="18" charset="0"/>
                <a:cs typeface="Times New Roman" pitchFamily="18" charset="0"/>
              </a:rPr>
              <a:t>Requirement:</a:t>
            </a:r>
          </a:p>
          <a:p>
            <a:pPr lvl="1">
              <a:lnSpc>
                <a:spcPct val="150000"/>
              </a:lnSpc>
            </a:pPr>
            <a:r>
              <a:rPr lang="en-GB" sz="1200" dirty="0" smtClean="0">
                <a:latin typeface="Times New Roman" pitchFamily="18" charset="0"/>
                <a:cs typeface="Times New Roman" pitchFamily="18" charset="0"/>
              </a:rPr>
              <a:t>Sublime </a:t>
            </a:r>
            <a:r>
              <a:rPr lang="en-GB" sz="1200" dirty="0">
                <a:latin typeface="Times New Roman" pitchFamily="18" charset="0"/>
                <a:cs typeface="Times New Roman" pitchFamily="18" charset="0"/>
              </a:rPr>
              <a:t>text 3 compiler </a:t>
            </a:r>
            <a:endParaRPr lang="en-US" sz="1200" dirty="0">
              <a:latin typeface="Times New Roman" pitchFamily="18" charset="0"/>
              <a:cs typeface="Times New Roman" pitchFamily="18" charset="0"/>
            </a:endParaRPr>
          </a:p>
          <a:p>
            <a:pPr lvl="1">
              <a:lnSpc>
                <a:spcPct val="150000"/>
              </a:lnSpc>
            </a:pPr>
            <a:r>
              <a:rPr lang="en-GB" sz="1200" dirty="0" smtClean="0">
                <a:latin typeface="Times New Roman" pitchFamily="18" charset="0"/>
                <a:cs typeface="Times New Roman" pitchFamily="18" charset="0"/>
              </a:rPr>
              <a:t>Microsoft </a:t>
            </a:r>
            <a:r>
              <a:rPr lang="en-GB" sz="1200" dirty="0" err="1" smtClean="0">
                <a:latin typeface="Times New Roman" pitchFamily="18" charset="0"/>
                <a:cs typeface="Times New Roman" pitchFamily="18" charset="0"/>
              </a:rPr>
              <a:t>visio</a:t>
            </a:r>
            <a:endParaRPr lang="en-US" sz="1200" dirty="0">
              <a:latin typeface="Times New Roman" pitchFamily="18" charset="0"/>
              <a:cs typeface="Times New Roman" pitchFamily="18" charset="0"/>
            </a:endParaRPr>
          </a:p>
          <a:p>
            <a:pPr marL="457200" indent="-457200">
              <a:buNone/>
            </a:pPr>
            <a:endParaRPr lang="en-US" sz="14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AB10EA74-A4BB-4109-910B-8DBFD55DB831}"/>
              </a:ext>
            </a:extLst>
          </p:cNvPr>
          <p:cNvSpPr>
            <a:spLocks noGrp="1"/>
          </p:cNvSpPr>
          <p:nvPr>
            <p:ph type="sldNum" sz="quarter" idx="15"/>
          </p:nvPr>
        </p:nvSpPr>
        <p:spPr/>
        <p:txBody>
          <a:bodyPr/>
          <a:lstStyle/>
          <a:p>
            <a:fld id="{1FB5D7CD-19B9-4CB3-A1E3-0673F2CE2818}" type="slidenum">
              <a:rPr lang="en-US" smtClean="0"/>
              <a:pPr/>
              <a:t>13</a:t>
            </a:fld>
            <a:endParaRPr lang="en-US"/>
          </a:p>
        </p:txBody>
      </p:sp>
      <p:sp>
        <p:nvSpPr>
          <p:cNvPr id="5" name="Rectangle 4"/>
          <p:cNvSpPr/>
          <p:nvPr/>
        </p:nvSpPr>
        <p:spPr>
          <a:xfrm>
            <a:off x="683568" y="3140968"/>
            <a:ext cx="7560840" cy="2585323"/>
          </a:xfrm>
          <a:prstGeom prst="rect">
            <a:avLst/>
          </a:prstGeom>
        </p:spPr>
        <p:txBody>
          <a:bodyPr wrap="square">
            <a:spAutoFit/>
          </a:bodyPr>
          <a:lstStyle/>
          <a:p>
            <a:pPr>
              <a:lnSpc>
                <a:spcPct val="150000"/>
              </a:lnSpc>
            </a:pPr>
            <a:r>
              <a:rPr lang="en-US" sz="1200" dirty="0">
                <a:latin typeface="Times New Roman" pitchFamily="18" charset="0"/>
                <a:cs typeface="Times New Roman" pitchFamily="18" charset="0"/>
              </a:rPr>
              <a:t>In this project we use Html, CSS, JavaScript and </a:t>
            </a:r>
            <a:r>
              <a:rPr lang="en-US" sz="1200" dirty="0" err="1">
                <a:latin typeface="Times New Roman" pitchFamily="18" charset="0"/>
                <a:cs typeface="Times New Roman" pitchFamily="18" charset="0"/>
              </a:rPr>
              <a:t>php</a:t>
            </a:r>
            <a:r>
              <a:rPr lang="en-US" sz="1200" dirty="0">
                <a:latin typeface="Times New Roman" pitchFamily="18" charset="0"/>
                <a:cs typeface="Times New Roman" pitchFamily="18" charset="0"/>
              </a:rPr>
              <a:t> programming language. And for compilation of this language we use sublime text 3 compiler. And to make flow chart and the block diagram we use the </a:t>
            </a:r>
            <a:r>
              <a:rPr lang="en-US" sz="1200" dirty="0" smtClean="0">
                <a:latin typeface="Times New Roman" pitchFamily="18" charset="0"/>
                <a:cs typeface="Times New Roman" pitchFamily="18" charset="0"/>
              </a:rPr>
              <a:t>Microsoft Power Point software</a:t>
            </a:r>
            <a:r>
              <a:rPr lang="en-US" sz="1200" dirty="0">
                <a:latin typeface="Times New Roman" pitchFamily="18" charset="0"/>
                <a:cs typeface="Times New Roman" pitchFamily="18" charset="0"/>
              </a:rPr>
              <a:t>. We displayed the result by using desktop.</a:t>
            </a:r>
          </a:p>
          <a:p>
            <a:pPr>
              <a:lnSpc>
                <a:spcPct val="150000"/>
              </a:lnSpc>
            </a:pPr>
            <a:r>
              <a:rPr lang="en-US" sz="1200" dirty="0">
                <a:latin typeface="Times New Roman" pitchFamily="18" charset="0"/>
                <a:cs typeface="Times New Roman" pitchFamily="18" charset="0"/>
              </a:rPr>
              <a:t>To search the needed data’s, we use the following browsers.</a:t>
            </a:r>
          </a:p>
          <a:p>
            <a:pPr marL="628650" lvl="1" indent="-171450">
              <a:lnSpc>
                <a:spcPct val="150000"/>
              </a:lnSpc>
              <a:buFont typeface="Arial" pitchFamily="34" charset="0"/>
              <a:buChar char="•"/>
            </a:pPr>
            <a:r>
              <a:rPr lang="en-GB" sz="1200" dirty="0">
                <a:latin typeface="Times New Roman" pitchFamily="18" charset="0"/>
                <a:cs typeface="Times New Roman" pitchFamily="18" charset="0"/>
              </a:rPr>
              <a:t>Mozilla Firefox </a:t>
            </a:r>
            <a:endParaRPr lang="en-US" sz="1200" dirty="0">
              <a:latin typeface="Times New Roman" pitchFamily="18" charset="0"/>
              <a:cs typeface="Times New Roman" pitchFamily="18" charset="0"/>
            </a:endParaRPr>
          </a:p>
          <a:p>
            <a:pPr marL="628650" lvl="1" indent="-171450">
              <a:lnSpc>
                <a:spcPct val="150000"/>
              </a:lnSpc>
              <a:buFont typeface="Arial" pitchFamily="34" charset="0"/>
              <a:buChar char="•"/>
            </a:pPr>
            <a:r>
              <a:rPr lang="en-GB" sz="1200" dirty="0">
                <a:latin typeface="Times New Roman" pitchFamily="18" charset="0"/>
                <a:cs typeface="Times New Roman" pitchFamily="18" charset="0"/>
              </a:rPr>
              <a:t>Google chrome </a:t>
            </a:r>
            <a:endParaRPr lang="en-US" sz="1200" dirty="0">
              <a:latin typeface="Times New Roman" pitchFamily="18" charset="0"/>
              <a:cs typeface="Times New Roman" pitchFamily="18" charset="0"/>
            </a:endParaRPr>
          </a:p>
          <a:p>
            <a:pPr marL="628650" lvl="1" indent="-171450">
              <a:lnSpc>
                <a:spcPct val="150000"/>
              </a:lnSpc>
              <a:buFont typeface="Arial" pitchFamily="34" charset="0"/>
              <a:buChar char="•"/>
            </a:pPr>
            <a:r>
              <a:rPr lang="en-GB" sz="1200" dirty="0">
                <a:latin typeface="Times New Roman" pitchFamily="18" charset="0"/>
                <a:cs typeface="Times New Roman" pitchFamily="18" charset="0"/>
              </a:rPr>
              <a:t>Internet explorer </a:t>
            </a:r>
            <a:endParaRPr lang="en-US" sz="1200" dirty="0">
              <a:latin typeface="Times New Roman" pitchFamily="18" charset="0"/>
              <a:cs typeface="Times New Roman" pitchFamily="18" charset="0"/>
            </a:endParaRPr>
          </a:p>
          <a:p>
            <a:pPr marL="628650" lvl="1" indent="-171450">
              <a:lnSpc>
                <a:spcPct val="150000"/>
              </a:lnSpc>
              <a:buFont typeface="Arial" pitchFamily="34" charset="0"/>
              <a:buChar char="•"/>
            </a:pPr>
            <a:r>
              <a:rPr lang="en-GB" sz="1200" dirty="0">
                <a:latin typeface="Times New Roman" pitchFamily="18" charset="0"/>
                <a:cs typeface="Times New Roman" pitchFamily="18" charset="0"/>
              </a:rPr>
              <a:t>Safari</a:t>
            </a:r>
            <a:endParaRPr lang="en-US" sz="1200" dirty="0">
              <a:latin typeface="Times New Roman" pitchFamily="18" charset="0"/>
              <a:cs typeface="Times New Roman" pitchFamily="18" charset="0"/>
            </a:endParaRPr>
          </a:p>
          <a:p>
            <a:pPr>
              <a:lnSpc>
                <a:spcPct val="150000"/>
              </a:lnSpc>
            </a:pPr>
            <a:r>
              <a:rPr lang="en-US" sz="1200" dirty="0">
                <a:latin typeface="Times New Roman" pitchFamily="18" charset="0"/>
                <a:cs typeface="Times New Roman" pitchFamily="18" charset="0"/>
              </a:rPr>
              <a:t>Finally, we displayed the result by using desktop.</a:t>
            </a:r>
          </a:p>
        </p:txBody>
      </p:sp>
    </p:spTree>
    <p:extLst>
      <p:ext uri="{BB962C8B-B14F-4D97-AF65-F5344CB8AC3E}">
        <p14:creationId xmlns:p14="http://schemas.microsoft.com/office/powerpoint/2010/main" xmlns="" val="361674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FB5D7CD-19B9-4CB3-A1E3-0673F2CE2818}" type="slidenum">
              <a:rPr lang="en-US" smtClean="0"/>
              <a:pPr/>
              <a:t>14</a:t>
            </a:fld>
            <a:endParaRPr lang="en-US"/>
          </a:p>
        </p:txBody>
      </p:sp>
      <p:sp>
        <p:nvSpPr>
          <p:cNvPr id="3" name="Rectangle 2"/>
          <p:cNvSpPr/>
          <p:nvPr/>
        </p:nvSpPr>
        <p:spPr>
          <a:xfrm>
            <a:off x="539552" y="1628800"/>
            <a:ext cx="7776864" cy="923330"/>
          </a:xfrm>
          <a:prstGeom prst="rect">
            <a:avLst/>
          </a:prstGeom>
        </p:spPr>
        <p:txBody>
          <a:bodyPr wrap="square">
            <a:spAutoFit/>
          </a:bodyPr>
          <a:lstStyle/>
          <a:p>
            <a:pPr>
              <a:lnSpc>
                <a:spcPct val="150000"/>
              </a:lnSpc>
            </a:pPr>
            <a:r>
              <a:rPr lang="en-US" sz="1200" dirty="0">
                <a:latin typeface="Times New Roman" pitchFamily="18" charset="0"/>
                <a:cs typeface="Times New Roman" pitchFamily="18" charset="0"/>
              </a:rPr>
              <a:t>This chapter starts on the discussion about the project research, design and methodology. The second part presents the development of the system. The third part tells the operation process and testing. The last part, discuss the evaluation procedure.</a:t>
            </a:r>
          </a:p>
        </p:txBody>
      </p:sp>
      <p:sp>
        <p:nvSpPr>
          <p:cNvPr id="4" name="Rectangle 3"/>
          <p:cNvSpPr/>
          <p:nvPr/>
        </p:nvSpPr>
        <p:spPr>
          <a:xfrm>
            <a:off x="899592" y="692696"/>
            <a:ext cx="1883849" cy="338554"/>
          </a:xfrm>
          <a:prstGeom prst="rect">
            <a:avLst/>
          </a:prstGeom>
        </p:spPr>
        <p:txBody>
          <a:bodyPr wrap="none">
            <a:spAutoFit/>
          </a:bodyPr>
          <a:lstStyle/>
          <a:p>
            <a:pPr lvl="0"/>
            <a:r>
              <a:rPr lang="en-US" sz="1600" b="1" dirty="0">
                <a:latin typeface="Times New Roman" pitchFamily="18" charset="0"/>
                <a:cs typeface="Times New Roman" pitchFamily="18" charset="0"/>
              </a:rPr>
              <a:t>METHODOLOGY</a:t>
            </a:r>
          </a:p>
        </p:txBody>
      </p:sp>
      <p:sp>
        <p:nvSpPr>
          <p:cNvPr id="5" name="Rectangle 4"/>
          <p:cNvSpPr/>
          <p:nvPr/>
        </p:nvSpPr>
        <p:spPr>
          <a:xfrm>
            <a:off x="527596" y="2683197"/>
            <a:ext cx="7128792" cy="3231654"/>
          </a:xfrm>
          <a:prstGeom prst="rect">
            <a:avLst/>
          </a:prstGeom>
        </p:spPr>
        <p:txBody>
          <a:bodyPr wrap="square">
            <a:spAutoFit/>
          </a:bodyPr>
          <a:lstStyle/>
          <a:p>
            <a:pPr lvl="1"/>
            <a:r>
              <a:rPr lang="en-US" sz="1400" b="1" dirty="0">
                <a:latin typeface="Times New Roman" pitchFamily="18" charset="0"/>
                <a:cs typeface="Times New Roman" pitchFamily="18" charset="0"/>
              </a:rPr>
              <a:t>Proposed system </a:t>
            </a:r>
            <a:r>
              <a:rPr lang="en-US" sz="1400" b="1" dirty="0" smtClean="0">
                <a:latin typeface="Times New Roman" pitchFamily="18" charset="0"/>
                <a:cs typeface="Times New Roman" pitchFamily="18" charset="0"/>
              </a:rPr>
              <a:t>analysis</a:t>
            </a:r>
          </a:p>
          <a:p>
            <a:pPr lvl="1"/>
            <a:endParaRPr lang="en-US" sz="1400" b="1" dirty="0">
              <a:latin typeface="Times New Roman" pitchFamily="18" charset="0"/>
              <a:cs typeface="Times New Roman" pitchFamily="18" charset="0"/>
            </a:endParaRPr>
          </a:p>
          <a:p>
            <a:pPr lvl="1"/>
            <a:endParaRPr lang="en-US" sz="1400" b="1" dirty="0">
              <a:latin typeface="Times New Roman" pitchFamily="18" charset="0"/>
              <a:cs typeface="Times New Roman" pitchFamily="18" charset="0"/>
            </a:endParaRPr>
          </a:p>
          <a:p>
            <a:pPr>
              <a:lnSpc>
                <a:spcPct val="150000"/>
              </a:lnSpc>
            </a:pPr>
            <a:r>
              <a:rPr lang="en-US" sz="1200" dirty="0">
                <a:latin typeface="Times New Roman" pitchFamily="18" charset="0"/>
                <a:cs typeface="Times New Roman" pitchFamily="18" charset="0"/>
              </a:rPr>
              <a:t>The fundamental idea in our project is to make a product that would offer new aspect of </a:t>
            </a:r>
            <a:r>
              <a:rPr lang="en-US" sz="1200" dirty="0" smtClean="0">
                <a:latin typeface="Times New Roman" pitchFamily="18" charset="0"/>
                <a:cs typeface="Times New Roman" pitchFamily="18" charset="0"/>
              </a:rPr>
              <a:t>learning and attend in exam. </a:t>
            </a:r>
            <a:endParaRPr lang="en-US" sz="1200" dirty="0">
              <a:latin typeface="Times New Roman" pitchFamily="18" charset="0"/>
              <a:cs typeface="Times New Roman" pitchFamily="18" charset="0"/>
            </a:endParaRPr>
          </a:p>
          <a:p>
            <a:pPr marL="171450" lvl="0" indent="-171450">
              <a:lnSpc>
                <a:spcPct val="150000"/>
              </a:lnSpc>
              <a:buFont typeface="Arial" pitchFamily="34" charset="0"/>
              <a:buChar char="•"/>
            </a:pPr>
            <a:r>
              <a:rPr lang="en-GB" sz="1200" dirty="0" smtClean="0">
                <a:latin typeface="Times New Roman" pitchFamily="18" charset="0"/>
                <a:cs typeface="Times New Roman" pitchFamily="18" charset="0"/>
              </a:rPr>
              <a:t>Physical presence at a given location is absolutely not necessary</a:t>
            </a:r>
            <a:r>
              <a:rPr lang="en-GB" sz="120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a:p>
            <a:pPr marL="171450" lvl="0" indent="-171450">
              <a:lnSpc>
                <a:spcPct val="150000"/>
              </a:lnSpc>
              <a:buFont typeface="Arial" pitchFamily="34" charset="0"/>
              <a:buChar char="•"/>
            </a:pPr>
            <a:r>
              <a:rPr lang="en-GB" sz="1200" dirty="0" smtClean="0">
                <a:latin typeface="Times New Roman" pitchFamily="18" charset="0"/>
                <a:cs typeface="Times New Roman" pitchFamily="18" charset="0"/>
              </a:rPr>
              <a:t>No time is spent on evaluation question paper</a:t>
            </a:r>
            <a:r>
              <a:rPr lang="en-GB" sz="120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a:p>
            <a:pPr marL="171450" lvl="0" indent="-171450">
              <a:lnSpc>
                <a:spcPct val="150000"/>
              </a:lnSpc>
              <a:buFont typeface="Arial" pitchFamily="34" charset="0"/>
              <a:buChar char="•"/>
            </a:pPr>
            <a:r>
              <a:rPr lang="en-GB" sz="1200" dirty="0" smtClean="0">
                <a:latin typeface="Times New Roman" pitchFamily="18" charset="0"/>
                <a:cs typeface="Times New Roman" pitchFamily="18" charset="0"/>
              </a:rPr>
              <a:t>Being an integrated system it will reduce the paper work</a:t>
            </a:r>
            <a:r>
              <a:rPr lang="en-GB" sz="1200" dirty="0" smtClean="0">
                <a:latin typeface="Times New Roman" pitchFamily="18" charset="0"/>
                <a:cs typeface="Times New Roman" pitchFamily="18" charset="0"/>
              </a:rPr>
              <a:t>.</a:t>
            </a:r>
          </a:p>
          <a:p>
            <a:pPr marL="171450" lvl="0" indent="-171450">
              <a:lnSpc>
                <a:spcPct val="150000"/>
              </a:lnSpc>
              <a:buFont typeface="Arial" pitchFamily="34" charset="0"/>
              <a:buChar char="•"/>
            </a:pPr>
            <a:r>
              <a:rPr lang="en-GB" sz="1200" dirty="0" smtClean="0">
                <a:latin typeface="Times New Roman" pitchFamily="18" charset="0"/>
                <a:cs typeface="Times New Roman" pitchFamily="18" charset="0"/>
              </a:rPr>
              <a:t>The result will be shown immediately to the participating students.</a:t>
            </a:r>
          </a:p>
          <a:p>
            <a:pPr marL="171450" lvl="0" indent="-171450">
              <a:lnSpc>
                <a:spcPct val="150000"/>
              </a:lnSpc>
              <a:buFont typeface="Arial" pitchFamily="34" charset="0"/>
              <a:buChar char="•"/>
            </a:pPr>
            <a:r>
              <a:rPr lang="en-GB" sz="1200" dirty="0" smtClean="0">
                <a:latin typeface="Times New Roman" pitchFamily="18" charset="0"/>
                <a:cs typeface="Times New Roman" pitchFamily="18" charset="0"/>
              </a:rPr>
              <a:t>Results are als</a:t>
            </a:r>
            <a:r>
              <a:rPr lang="en-GB" sz="1200" dirty="0" smtClean="0">
                <a:latin typeface="Times New Roman" pitchFamily="18" charset="0"/>
                <a:cs typeface="Times New Roman" pitchFamily="18" charset="0"/>
              </a:rPr>
              <a:t>o seen by teachers.</a:t>
            </a:r>
            <a:endParaRPr lang="en-US" sz="1200" dirty="0">
              <a:latin typeface="Times New Roman" pitchFamily="18" charset="0"/>
              <a:cs typeface="Times New Roman" pitchFamily="18" charset="0"/>
            </a:endParaRPr>
          </a:p>
          <a:p>
            <a:endParaRPr lang="en-US" dirty="0"/>
          </a:p>
          <a:p>
            <a:r>
              <a:rPr lang="en-US" dirty="0"/>
              <a:t> </a:t>
            </a:r>
          </a:p>
        </p:txBody>
      </p:sp>
    </p:spTree>
    <p:extLst>
      <p:ext uri="{BB962C8B-B14F-4D97-AF65-F5344CB8AC3E}">
        <p14:creationId xmlns:p14="http://schemas.microsoft.com/office/powerpoint/2010/main" xmlns="" val="4271039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0FE1CA-579D-437A-AEE3-4F62B57F6967}"/>
              </a:ext>
            </a:extLst>
          </p:cNvPr>
          <p:cNvSpPr>
            <a:spLocks noGrp="1"/>
          </p:cNvSpPr>
          <p:nvPr>
            <p:ph type="title"/>
          </p:nvPr>
        </p:nvSpPr>
        <p:spPr>
          <a:xfrm>
            <a:off x="457200" y="274638"/>
            <a:ext cx="7467600" cy="715962"/>
          </a:xfrm>
        </p:spPr>
        <p:txBody>
          <a:bodyPr>
            <a:noAutofit/>
          </a:bodyPr>
          <a:lstStyle/>
          <a:p>
            <a:r>
              <a:rPr lang="en-US" sz="1600" b="1" dirty="0" smtClean="0">
                <a:solidFill>
                  <a:schemeClr val="tx1"/>
                </a:solidFill>
                <a:latin typeface="Times New Roman" panose="02020603050405020304" pitchFamily="18" charset="0"/>
                <a:cs typeface="Times New Roman" panose="02020603050405020304" pitchFamily="18" charset="0"/>
              </a:rPr>
              <a:t>Expected output</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D419355-24A5-446D-9E03-AB3838304898}"/>
              </a:ext>
            </a:extLst>
          </p:cNvPr>
          <p:cNvSpPr>
            <a:spLocks noGrp="1"/>
          </p:cNvSpPr>
          <p:nvPr>
            <p:ph sz="quarter" idx="1"/>
          </p:nvPr>
        </p:nvSpPr>
        <p:spPr>
          <a:xfrm>
            <a:off x="457200" y="990600"/>
            <a:ext cx="7772400" cy="5592762"/>
          </a:xfrm>
        </p:spPr>
        <p:txBody>
          <a:bodyPr>
            <a:normAutofit/>
          </a:bodyPr>
          <a:lstStyle/>
          <a:p>
            <a:pPr>
              <a:buNone/>
            </a:pPr>
            <a:endParaRPr lang="en-US" dirty="0"/>
          </a:p>
          <a:p>
            <a:pPr algn="just">
              <a:buNone/>
            </a:pPr>
            <a:r>
              <a:rPr lang="en-US" sz="1200" dirty="0" smtClean="0"/>
              <a:t> </a:t>
            </a:r>
            <a:r>
              <a:rPr lang="en-US" sz="1200" dirty="0" smtClean="0"/>
              <a:t>      The </a:t>
            </a:r>
            <a:r>
              <a:rPr lang="en-US" sz="1200" dirty="0" smtClean="0"/>
              <a:t>main purpose of our project is that offers new aspects of learning and improving knowledge in educational area. We have focused on the automated system, which replaces the manual quiz system. In this system, an educational institute can make their examination procedure automated.  </a:t>
            </a:r>
          </a:p>
          <a:p>
            <a:pPr marL="0" indent="0">
              <a:buNone/>
            </a:pPr>
            <a:endParaRPr lang="en-US" dirty="0"/>
          </a:p>
          <a:p>
            <a:pPr marL="0" indent="0">
              <a:buNone/>
            </a:pPr>
            <a:endParaRPr lang="en-US" dirty="0"/>
          </a:p>
        </p:txBody>
      </p:sp>
      <p:sp>
        <p:nvSpPr>
          <p:cNvPr id="4" name="Slide Number Placeholder 3">
            <a:extLst>
              <a:ext uri="{FF2B5EF4-FFF2-40B4-BE49-F238E27FC236}">
                <a16:creationId xmlns="" xmlns:a16="http://schemas.microsoft.com/office/drawing/2014/main" id="{1F21167C-5A14-4CB8-8788-AB33B17BCA99}"/>
              </a:ext>
            </a:extLst>
          </p:cNvPr>
          <p:cNvSpPr>
            <a:spLocks noGrp="1"/>
          </p:cNvSpPr>
          <p:nvPr>
            <p:ph type="sldNum" sz="quarter" idx="15"/>
          </p:nvPr>
        </p:nvSpPr>
        <p:spPr/>
        <p:txBody>
          <a:bodyPr/>
          <a:lstStyle/>
          <a:p>
            <a:fld id="{1FB5D7CD-19B9-4CB3-A1E3-0673F2CE2818}" type="slidenum">
              <a:rPr lang="en-US" smtClean="0"/>
              <a:pPr/>
              <a:t>15</a:t>
            </a:fld>
            <a:endParaRPr lang="en-US"/>
          </a:p>
        </p:txBody>
      </p:sp>
    </p:spTree>
    <p:extLst>
      <p:ext uri="{BB962C8B-B14F-4D97-AF65-F5344CB8AC3E}">
        <p14:creationId xmlns:p14="http://schemas.microsoft.com/office/powerpoint/2010/main" xmlns="" val="131818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0FE1CA-579D-437A-AEE3-4F62B57F6967}"/>
              </a:ext>
            </a:extLst>
          </p:cNvPr>
          <p:cNvSpPr>
            <a:spLocks noGrp="1"/>
          </p:cNvSpPr>
          <p:nvPr>
            <p:ph type="title"/>
          </p:nvPr>
        </p:nvSpPr>
        <p:spPr>
          <a:xfrm>
            <a:off x="539552" y="692696"/>
            <a:ext cx="7467600" cy="715962"/>
          </a:xfrm>
        </p:spPr>
        <p:txBody>
          <a:bodyPr>
            <a:noAutofit/>
          </a:bodyPr>
          <a:lstStyle/>
          <a:p>
            <a:r>
              <a:rPr lang="en-US" sz="14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 xmlns:a16="http://schemas.microsoft.com/office/drawing/2014/main" id="{DD419355-24A5-446D-9E03-AB3838304898}"/>
              </a:ext>
            </a:extLst>
          </p:cNvPr>
          <p:cNvSpPr>
            <a:spLocks noGrp="1"/>
          </p:cNvSpPr>
          <p:nvPr>
            <p:ph sz="quarter" idx="1"/>
          </p:nvPr>
        </p:nvSpPr>
        <p:spPr>
          <a:xfrm>
            <a:off x="457200" y="990600"/>
            <a:ext cx="7772400" cy="5592762"/>
          </a:xfrm>
        </p:spPr>
        <p:txBody>
          <a:bodyPr>
            <a:normAutofit/>
          </a:bodyPr>
          <a:lstStyle/>
          <a:p>
            <a:pPr>
              <a:buNone/>
            </a:pPr>
            <a:endParaRPr lang="en-US" dirty="0"/>
          </a:p>
          <a:p>
            <a:pPr marL="0" indent="0">
              <a:buNone/>
            </a:pPr>
            <a:endParaRPr lang="en-US" dirty="0"/>
          </a:p>
        </p:txBody>
      </p:sp>
      <p:sp>
        <p:nvSpPr>
          <p:cNvPr id="4" name="Slide Number Placeholder 3">
            <a:extLst>
              <a:ext uri="{FF2B5EF4-FFF2-40B4-BE49-F238E27FC236}">
                <a16:creationId xmlns="" xmlns:a16="http://schemas.microsoft.com/office/drawing/2014/main" id="{1F21167C-5A14-4CB8-8788-AB33B17BCA99}"/>
              </a:ext>
            </a:extLst>
          </p:cNvPr>
          <p:cNvSpPr>
            <a:spLocks noGrp="1"/>
          </p:cNvSpPr>
          <p:nvPr>
            <p:ph type="sldNum" sz="quarter" idx="15"/>
          </p:nvPr>
        </p:nvSpPr>
        <p:spPr/>
        <p:txBody>
          <a:bodyPr/>
          <a:lstStyle/>
          <a:p>
            <a:fld id="{1FB5D7CD-19B9-4CB3-A1E3-0673F2CE2818}" type="slidenum">
              <a:rPr lang="en-US" smtClean="0"/>
              <a:pPr/>
              <a:t>16</a:t>
            </a:fld>
            <a:endParaRPr lang="en-US"/>
          </a:p>
        </p:txBody>
      </p:sp>
      <p:sp>
        <p:nvSpPr>
          <p:cNvPr id="5" name="Rectangle 4"/>
          <p:cNvSpPr/>
          <p:nvPr/>
        </p:nvSpPr>
        <p:spPr>
          <a:xfrm>
            <a:off x="467544" y="1700808"/>
            <a:ext cx="7992888" cy="1661993"/>
          </a:xfrm>
          <a:prstGeom prst="rect">
            <a:avLst/>
          </a:prstGeom>
        </p:spPr>
        <p:txBody>
          <a:bodyPr wrap="square">
            <a:spAutoFit/>
          </a:bodyPr>
          <a:lstStyle/>
          <a:p>
            <a:r>
              <a:rPr lang="en-US" sz="1200" dirty="0" smtClean="0"/>
              <a:t>[1]  </a:t>
            </a:r>
            <a:r>
              <a:rPr lang="en-US" sz="1200" dirty="0" err="1" smtClean="0"/>
              <a:t>Jalote</a:t>
            </a:r>
            <a:r>
              <a:rPr lang="en-US" sz="1200" dirty="0" smtClean="0"/>
              <a:t>, P. (</a:t>
            </a:r>
            <a:r>
              <a:rPr lang="en-US" sz="1200" dirty="0" err="1" smtClean="0"/>
              <a:t>n.d</a:t>
            </a:r>
            <a:r>
              <a:rPr lang="en-US" sz="1200" dirty="0" smtClean="0"/>
              <a:t>.). </a:t>
            </a:r>
            <a:r>
              <a:rPr lang="en-US" sz="1200" i="1" dirty="0" smtClean="0"/>
              <a:t>An Integrated Approach to Software Engineering.</a:t>
            </a:r>
            <a:r>
              <a:rPr lang="en-US" sz="1200" dirty="0" smtClean="0"/>
              <a:t> </a:t>
            </a:r>
            <a:r>
              <a:rPr lang="en-US" sz="1200" dirty="0" err="1" smtClean="0"/>
              <a:t>Narosa</a:t>
            </a:r>
            <a:r>
              <a:rPr lang="en-US" sz="1200" dirty="0" smtClean="0"/>
              <a:t> Publication.</a:t>
            </a:r>
          </a:p>
          <a:p>
            <a:r>
              <a:rPr lang="en-US" sz="1200" dirty="0" smtClean="0"/>
              <a:t>[2]  </a:t>
            </a:r>
            <a:r>
              <a:rPr lang="en-US" sz="1200" dirty="0" err="1" smtClean="0"/>
              <a:t>Langanier</a:t>
            </a:r>
            <a:r>
              <a:rPr lang="en-US" sz="1200" dirty="0" smtClean="0"/>
              <a:t>, T. C.-L. (</a:t>
            </a:r>
            <a:r>
              <a:rPr lang="en-US" sz="1200" dirty="0" err="1" smtClean="0"/>
              <a:t>n.d</a:t>
            </a:r>
            <a:r>
              <a:rPr lang="en-US" sz="1200" dirty="0" smtClean="0"/>
              <a:t>.). </a:t>
            </a:r>
            <a:r>
              <a:rPr lang="en-US" sz="1200" i="1" dirty="0" smtClean="0"/>
              <a:t>Object-Oriented Software Engineering.</a:t>
            </a:r>
            <a:r>
              <a:rPr lang="en-US" sz="1200" dirty="0" smtClean="0"/>
              <a:t> </a:t>
            </a:r>
          </a:p>
          <a:p>
            <a:r>
              <a:rPr lang="en-US" sz="1200" dirty="0" smtClean="0"/>
              <a:t>[3]  Maxim, R. S. (2019). </a:t>
            </a:r>
            <a:r>
              <a:rPr lang="en-US" sz="1200" i="1" dirty="0" smtClean="0"/>
              <a:t>Software Engineering.</a:t>
            </a:r>
            <a:r>
              <a:rPr lang="en-US" sz="1200" dirty="0" smtClean="0"/>
              <a:t> </a:t>
            </a:r>
          </a:p>
          <a:p>
            <a:r>
              <a:rPr lang="en-US" sz="1200" dirty="0" smtClean="0"/>
              <a:t>[4]  Villa, I. S. (</a:t>
            </a:r>
            <a:r>
              <a:rPr lang="en-US" sz="1200" dirty="0" err="1" smtClean="0"/>
              <a:t>n.d</a:t>
            </a:r>
            <a:r>
              <a:rPr lang="en-US" sz="1200" dirty="0" smtClean="0"/>
              <a:t>.). </a:t>
            </a:r>
            <a:r>
              <a:rPr lang="en-US" sz="1200" i="1" dirty="0" smtClean="0"/>
              <a:t>Software Engineering.</a:t>
            </a:r>
            <a:r>
              <a:rPr lang="en-US" sz="1200" dirty="0" smtClean="0"/>
              <a:t> Pearson Education.</a:t>
            </a:r>
          </a:p>
          <a:p>
            <a:pPr marL="285750" lvl="0" indent="-285750">
              <a:lnSpc>
                <a:spcPct val="150000"/>
              </a:lnSpc>
            </a:pPr>
            <a:r>
              <a:rPr lang="en-US" sz="1200" dirty="0" smtClean="0"/>
              <a:t>.  </a:t>
            </a:r>
            <a:endParaRPr lang="en-US" sz="1200" dirty="0" smtClean="0"/>
          </a:p>
          <a:p>
            <a:pPr marL="285750" lvl="0" indent="-285750">
              <a:lnSpc>
                <a:spcPct val="150000"/>
              </a:lnSpc>
              <a:buFont typeface="Arial" pitchFamily="34" charset="0"/>
              <a:buChar char="•"/>
            </a:pPr>
            <a:endParaRPr lang="en-US" sz="1200" dirty="0">
              <a:latin typeface="Times New Roman" pitchFamily="18" charset="0"/>
              <a:cs typeface="Times New Roman" pitchFamily="18" charset="0"/>
            </a:endParaRPr>
          </a:p>
          <a:p>
            <a:r>
              <a:rPr lang="en-GB" dirty="0"/>
              <a:t> </a:t>
            </a:r>
            <a:endParaRPr lang="en-US" dirty="0"/>
          </a:p>
        </p:txBody>
      </p:sp>
    </p:spTree>
    <p:extLst>
      <p:ext uri="{BB962C8B-B14F-4D97-AF65-F5344CB8AC3E}">
        <p14:creationId xmlns:p14="http://schemas.microsoft.com/office/powerpoint/2010/main" xmlns="" val="1318189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chemeClr val="tx1"/>
                </a:solidFill>
              </a:rPr>
              <a:t>APPENDIX</a:t>
            </a:r>
            <a:endParaRPr lang="en-US" dirty="0">
              <a:solidFill>
                <a:schemeClr val="tx1"/>
              </a:solidFill>
            </a:endParaRPr>
          </a:p>
        </p:txBody>
      </p:sp>
      <p:sp>
        <p:nvSpPr>
          <p:cNvPr id="4" name="Slide Number Placeholder 3"/>
          <p:cNvSpPr>
            <a:spLocks noGrp="1"/>
          </p:cNvSpPr>
          <p:nvPr>
            <p:ph type="sldNum" sz="quarter" idx="15"/>
          </p:nvPr>
        </p:nvSpPr>
        <p:spPr/>
        <p:txBody>
          <a:bodyPr/>
          <a:lstStyle/>
          <a:p>
            <a:fld id="{1FB5D7CD-19B9-4CB3-A1E3-0673F2CE2818}" type="slidenum">
              <a:rPr lang="en-US" smtClean="0"/>
              <a:pPr/>
              <a:t>17</a:t>
            </a:fld>
            <a:endParaRPr lang="en-US"/>
          </a:p>
        </p:txBody>
      </p:sp>
      <p:pic>
        <p:nvPicPr>
          <p:cNvPr id="1026" name="Picture 2" descr="C:\Users\acer\Pictures\Screenshots\Screenshot (43).png"/>
          <p:cNvPicPr>
            <a:picLocks noGrp="1" noChangeAspect="1" noChangeArrowheads="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1556792"/>
            <a:ext cx="7200800" cy="36244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5880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5"/>
          </p:nvPr>
        </p:nvSpPr>
        <p:spPr/>
        <p:txBody>
          <a:bodyPr/>
          <a:lstStyle/>
          <a:p>
            <a:fld id="{1FB5D7CD-19B9-4CB3-A1E3-0673F2CE2818}" type="slidenum">
              <a:rPr lang="en-US" smtClean="0"/>
              <a:pPr/>
              <a:t>18</a:t>
            </a:fld>
            <a:endParaRPr lang="en-US"/>
          </a:p>
        </p:txBody>
      </p:sp>
      <p:pic>
        <p:nvPicPr>
          <p:cNvPr id="2050" name="Picture 2" descr="C:\Users\acer\Pictures\Screenshots\Screenshot (40).png"/>
          <p:cNvPicPr>
            <a:picLocks noGrp="1" noChangeAspect="1" noChangeArrowheads="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260648"/>
            <a:ext cx="7715200" cy="504056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1"/>
          <p:cNvSpPr txBox="1">
            <a:spLocks/>
          </p:cNvSpPr>
          <p:nvPr/>
        </p:nvSpPr>
        <p:spPr>
          <a:xfrm>
            <a:off x="467544" y="2132856"/>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p:txBody>
      </p:sp>
      <p:sp>
        <p:nvSpPr>
          <p:cNvPr id="7" name="Title 1"/>
          <p:cNvSpPr txBox="1">
            <a:spLocks/>
          </p:cNvSpPr>
          <p:nvPr/>
        </p:nvSpPr>
        <p:spPr>
          <a:xfrm>
            <a:off x="444078" y="-1827584"/>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p:txBody>
      </p:sp>
    </p:spTree>
    <p:extLst>
      <p:ext uri="{BB962C8B-B14F-4D97-AF65-F5344CB8AC3E}">
        <p14:creationId xmlns:p14="http://schemas.microsoft.com/office/powerpoint/2010/main" xmlns="" val="3095308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5"/>
          </p:nvPr>
        </p:nvSpPr>
        <p:spPr/>
        <p:txBody>
          <a:bodyPr/>
          <a:lstStyle/>
          <a:p>
            <a:fld id="{1FB5D7CD-19B9-4CB3-A1E3-0673F2CE2818}" type="slidenum">
              <a:rPr lang="en-US" smtClean="0"/>
              <a:pPr/>
              <a:t>19</a:t>
            </a:fld>
            <a:endParaRPr lang="en-US"/>
          </a:p>
        </p:txBody>
      </p:sp>
      <p:pic>
        <p:nvPicPr>
          <p:cNvPr id="3074" name="Picture 2" descr="C:\Users\acer\Pictures\Screenshots\Screenshot (42).png"/>
          <p:cNvPicPr>
            <a:picLocks noGrp="1" noChangeAspect="1" noChangeArrowheads="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260648"/>
            <a:ext cx="7787208" cy="41490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589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543800" cy="685800"/>
          </a:xfrm>
        </p:spPr>
        <p:txBody>
          <a:bodyPr>
            <a:noAutofit/>
          </a:bodyPr>
          <a:lstStyle/>
          <a:p>
            <a:r>
              <a:rPr lang="en-US" sz="4000" b="1" dirty="0">
                <a:solidFill>
                  <a:schemeClr val="tx1"/>
                </a:solidFill>
                <a:latin typeface="Times New Roman" pitchFamily="18" charset="0"/>
                <a:cs typeface="Times New Roman" pitchFamily="18" charset="0"/>
              </a:rPr>
              <a:t>                     </a:t>
            </a:r>
            <a:r>
              <a:rPr lang="en-US" sz="4400" b="1" dirty="0">
                <a:solidFill>
                  <a:schemeClr val="tx1"/>
                </a:solidFill>
                <a:latin typeface="Times New Roman" pitchFamily="18" charset="0"/>
                <a:cs typeface="Times New Roman" pitchFamily="18" charset="0"/>
              </a:rPr>
              <a:t>content</a:t>
            </a:r>
          </a:p>
        </p:txBody>
      </p:sp>
      <p:sp>
        <p:nvSpPr>
          <p:cNvPr id="3" name="Content Placeholder 2"/>
          <p:cNvSpPr>
            <a:spLocks noGrp="1"/>
          </p:cNvSpPr>
          <p:nvPr>
            <p:ph sz="quarter" idx="1"/>
          </p:nvPr>
        </p:nvSpPr>
        <p:spPr>
          <a:xfrm>
            <a:off x="228600" y="685800"/>
            <a:ext cx="7696200" cy="5867400"/>
          </a:xfrm>
        </p:spPr>
        <p:txBody>
          <a:bodyPr>
            <a:normAutofit/>
          </a:bodyPr>
          <a:lstStyle/>
          <a:p>
            <a:pPr>
              <a:buNone/>
            </a:pPr>
            <a:r>
              <a:rPr lang="en-US" dirty="0">
                <a:latin typeface="Times New Roman" pitchFamily="18" charset="0"/>
                <a:cs typeface="Times New Roman" pitchFamily="18" charset="0"/>
              </a:rPr>
              <a:t>1. Introduction</a:t>
            </a:r>
          </a:p>
          <a:p>
            <a:pPr>
              <a:buNone/>
            </a:pPr>
            <a:r>
              <a:rPr lang="en-US" dirty="0">
                <a:latin typeface="Times New Roman" pitchFamily="18" charset="0"/>
                <a:cs typeface="Times New Roman" pitchFamily="18" charset="0"/>
              </a:rPr>
              <a:t>2. Problem statement</a:t>
            </a:r>
          </a:p>
          <a:p>
            <a:pPr marL="457200" indent="-457200">
              <a:buNone/>
            </a:pPr>
            <a:r>
              <a:rPr lang="en-US" dirty="0">
                <a:latin typeface="Times New Roman" pitchFamily="18" charset="0"/>
                <a:cs typeface="Times New Roman" pitchFamily="18" charset="0"/>
              </a:rPr>
              <a:t>3. Objectives</a:t>
            </a:r>
          </a:p>
          <a:p>
            <a:pPr marL="457200" indent="-457200">
              <a:buNone/>
            </a:pPr>
            <a:r>
              <a:rPr lang="en-US" dirty="0">
                <a:latin typeface="Times New Roman" pitchFamily="18" charset="0"/>
                <a:cs typeface="Times New Roman" pitchFamily="18" charset="0"/>
              </a:rPr>
              <a:t>4. Application</a:t>
            </a:r>
          </a:p>
          <a:p>
            <a:pPr marL="457200" indent="-457200">
              <a:buNone/>
            </a:pPr>
            <a:r>
              <a:rPr lang="en-US" dirty="0">
                <a:latin typeface="Times New Roman" pitchFamily="18" charset="0"/>
                <a:cs typeface="Times New Roman" pitchFamily="18" charset="0"/>
              </a:rPr>
              <a:t>5.Project </a:t>
            </a:r>
            <a:r>
              <a:rPr lang="en-US" dirty="0" smtClean="0">
                <a:latin typeface="Times New Roman" pitchFamily="18" charset="0"/>
                <a:cs typeface="Times New Roman" pitchFamily="18" charset="0"/>
              </a:rPr>
              <a:t>Features</a:t>
            </a:r>
          </a:p>
          <a:p>
            <a:pPr marL="457200" indent="-457200">
              <a:buNone/>
            </a:pPr>
            <a:r>
              <a:rPr lang="en-US" dirty="0" smtClean="0">
                <a:latin typeface="Times New Roman" pitchFamily="18" charset="0"/>
                <a:cs typeface="Times New Roman" pitchFamily="18" charset="0"/>
              </a:rPr>
              <a:t>6. Literature Review</a:t>
            </a:r>
            <a:endParaRPr lang="en-US" dirty="0">
              <a:latin typeface="Times New Roman" pitchFamily="18" charset="0"/>
              <a:cs typeface="Times New Roman" pitchFamily="18" charset="0"/>
            </a:endParaRPr>
          </a:p>
          <a:p>
            <a:pPr marL="457200" indent="-457200">
              <a:buNone/>
            </a:pPr>
            <a:r>
              <a:rPr lang="en-US" dirty="0">
                <a:latin typeface="Times New Roman" pitchFamily="18" charset="0"/>
                <a:cs typeface="Times New Roman" pitchFamily="18" charset="0"/>
              </a:rPr>
              <a:t>6.Feasibility Study</a:t>
            </a:r>
          </a:p>
          <a:p>
            <a:pPr>
              <a:buNone/>
            </a:pPr>
            <a:r>
              <a:rPr lang="en-US" dirty="0">
                <a:latin typeface="Times New Roman" pitchFamily="18" charset="0"/>
                <a:cs typeface="Times New Roman" pitchFamily="18" charset="0"/>
              </a:rPr>
              <a:t>7. System Requirement</a:t>
            </a:r>
          </a:p>
          <a:p>
            <a:pPr>
              <a:buNone/>
            </a:pPr>
            <a:r>
              <a:rPr lang="en-US" dirty="0" smtClean="0">
                <a:latin typeface="Times New Roman" pitchFamily="18" charset="0"/>
                <a:cs typeface="Times New Roman" pitchFamily="18" charset="0"/>
              </a:rPr>
              <a:t>8.Methodology</a:t>
            </a:r>
          </a:p>
          <a:p>
            <a:pPr>
              <a:buNone/>
            </a:pPr>
            <a:r>
              <a:rPr lang="en-US" dirty="0" smtClean="0">
                <a:latin typeface="Times New Roman" pitchFamily="18" charset="0"/>
                <a:cs typeface="Times New Roman" pitchFamily="18" charset="0"/>
              </a:rPr>
              <a:t>9.Expected Output</a:t>
            </a:r>
            <a:endParaRPr lang="en-US" dirty="0">
              <a:latin typeface="Times New Roman" pitchFamily="18" charset="0"/>
              <a:cs typeface="Times New Roman" pitchFamily="18" charset="0"/>
            </a:endParaRPr>
          </a:p>
          <a:p>
            <a:pPr marL="457200" indent="-457200">
              <a:buNone/>
            </a:pPr>
            <a:r>
              <a:rPr lang="en-US" dirty="0">
                <a:latin typeface="Times New Roman" pitchFamily="18" charset="0"/>
                <a:cs typeface="Times New Roman" pitchFamily="18" charset="0"/>
              </a:rPr>
              <a:t>9.Reference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5"/>
          </p:nvPr>
        </p:nvSpPr>
        <p:spPr/>
        <p:txBody>
          <a:bodyPr/>
          <a:lstStyle/>
          <a:p>
            <a:fld id="{1FB5D7CD-19B9-4CB3-A1E3-0673F2CE2818}" type="slidenum">
              <a:rPr lang="en-US" smtClean="0"/>
              <a:pPr/>
              <a:t>20</a:t>
            </a:fld>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620688"/>
            <a:ext cx="8447584" cy="55618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8428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1FB5D7CD-19B9-4CB3-A1E3-0673F2CE2818}" type="slidenum">
              <a:rPr lang="en-US" smtClean="0"/>
              <a:pPr/>
              <a:t>21</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764704"/>
            <a:ext cx="7813376" cy="45537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81516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1FB5D7CD-19B9-4CB3-A1E3-0673F2CE2818}" type="slidenum">
              <a:rPr lang="en-US" smtClean="0"/>
              <a:pPr/>
              <a:t>22</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20688"/>
            <a:ext cx="8218934" cy="52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90097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1FB5D7CD-19B9-4CB3-A1E3-0673F2CE2818}" type="slidenum">
              <a:rPr lang="en-US" smtClean="0"/>
              <a:pPr/>
              <a:t>23</a:t>
            </a:fld>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620688"/>
            <a:ext cx="7764016" cy="4985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13203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1FB5D7CD-19B9-4CB3-A1E3-0673F2CE2818}" type="slidenum">
              <a:rPr lang="en-US" smtClean="0"/>
              <a:pPr/>
              <a:t>24</a:t>
            </a:fld>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620688"/>
            <a:ext cx="7956376" cy="49137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15331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066800"/>
            <a:ext cx="8305800" cy="2667000"/>
          </a:xfrm>
        </p:spPr>
        <p:txBody>
          <a:bodyPr>
            <a:normAutofit/>
          </a:bodyPr>
          <a:lstStyle/>
          <a:p>
            <a:r>
              <a:rPr lang="en-US" sz="4800" b="1" dirty="0">
                <a:latin typeface="Times New Roman" pitchFamily="18" charset="0"/>
                <a:cs typeface="Times New Roman" pitchFamily="18" charset="0"/>
              </a:rPr>
              <a:t>                   </a:t>
            </a:r>
            <a:r>
              <a:rPr lang="en-US" sz="5400" b="1" dirty="0">
                <a:solidFill>
                  <a:schemeClr val="tx1"/>
                </a:solidFill>
                <a:latin typeface="Times New Roman" pitchFamily="18" charset="0"/>
                <a:cs typeface="Times New Roman" pitchFamily="18" charset="0"/>
              </a:rPr>
              <a:t>Thank you</a:t>
            </a:r>
          </a:p>
        </p:txBody>
      </p:sp>
      <p:sp>
        <p:nvSpPr>
          <p:cNvPr id="4" name="Subtitle 3"/>
          <p:cNvSpPr>
            <a:spLocks noGrp="1"/>
          </p:cNvSpPr>
          <p:nvPr>
            <p:ph type="subTitle" idx="1"/>
          </p:nvPr>
        </p:nvSpPr>
        <p:spPr>
          <a:xfrm>
            <a:off x="5029200" y="4495800"/>
            <a:ext cx="3429000" cy="1752600"/>
          </a:xfrm>
        </p:spPr>
        <p:txBody>
          <a:bodyPr>
            <a:normAutofit fontScale="55000" lnSpcReduction="20000"/>
          </a:bodyPr>
          <a:lstStyle/>
          <a:p>
            <a:endParaRPr lang="en-US" dirty="0">
              <a:solidFill>
                <a:schemeClr val="tx1"/>
              </a:solidFill>
            </a:endParaRPr>
          </a:p>
          <a:p>
            <a:endParaRPr lang="en-US" dirty="0">
              <a:solidFill>
                <a:schemeClr val="tx1"/>
              </a:solidFill>
            </a:endParaRPr>
          </a:p>
          <a:p>
            <a:r>
              <a:rPr lang="en-US" sz="5400" dirty="0">
                <a:solidFill>
                  <a:schemeClr val="tx1"/>
                </a:solidFill>
              </a:rPr>
              <a:t>                                                                                             </a:t>
            </a:r>
            <a:r>
              <a:rPr lang="en-US" sz="6500" dirty="0">
                <a:solidFill>
                  <a:schemeClr val="tx1"/>
                </a:solidFill>
                <a:latin typeface="Times New Roman" pitchFamily="18" charset="0"/>
                <a:cs typeface="Times New Roman" pitchFamily="18" charset="0"/>
              </a:rPr>
              <a:t>Any Question?</a:t>
            </a:r>
          </a:p>
        </p:txBody>
      </p:sp>
    </p:spTree>
  </p:cSld>
  <p:clrMapOvr>
    <a:masterClrMapping/>
  </p:clrMapOvr>
  <p:transition spd="slow">
    <p:comb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r>
              <a:rPr lang="en-US" sz="3600" b="1" dirty="0">
                <a:solidFill>
                  <a:schemeClr val="tx1"/>
                </a:solidFill>
                <a:latin typeface="Times New Roman" pitchFamily="18" charset="0"/>
                <a:cs typeface="Times New Roman" pitchFamily="18" charset="0"/>
              </a:rPr>
              <a:t>  </a:t>
            </a:r>
            <a:r>
              <a:rPr lang="en-US" sz="1600" b="1" dirty="0">
                <a:solidFill>
                  <a:schemeClr val="tx1"/>
                </a:solidFill>
                <a:latin typeface="Times New Roman" pitchFamily="18" charset="0"/>
                <a:cs typeface="Times New Roman" pitchFamily="18" charset="0"/>
              </a:rPr>
              <a:t>INTRODUCTION</a:t>
            </a:r>
          </a:p>
        </p:txBody>
      </p:sp>
      <p:sp>
        <p:nvSpPr>
          <p:cNvPr id="3" name="Content Placeholder 2"/>
          <p:cNvSpPr>
            <a:spLocks noGrp="1"/>
          </p:cNvSpPr>
          <p:nvPr>
            <p:ph sz="quarter" idx="1"/>
          </p:nvPr>
        </p:nvSpPr>
        <p:spPr>
          <a:xfrm>
            <a:off x="611560" y="1484784"/>
            <a:ext cx="7272808" cy="4941987"/>
          </a:xfrm>
        </p:spPr>
        <p:txBody>
          <a:bodyPr>
            <a:noAutofit/>
          </a:bodyPr>
          <a:lstStyle/>
          <a:p>
            <a:pPr algn="just">
              <a:buNone/>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      This </a:t>
            </a:r>
            <a:r>
              <a:rPr lang="en-US" sz="1200" dirty="0" smtClean="0">
                <a:latin typeface="Times New Roman" pitchFamily="18" charset="0"/>
                <a:cs typeface="Times New Roman" pitchFamily="18" charset="0"/>
              </a:rPr>
              <a:t>is a web-based multiple-choice-question examination system for accessing students. It is the system which students can appear in exam from anywhere and there is no interaction between pencil and paper rather interaction between computer and human being. The ‘MCQ QUIZ EXAM’ project will be developed to overcome the time consuming problem of manual system. This web application will check the correct answer and save the examiner time and carry the examination in an effective manner. Any university, college, school or educational institute can use this system to take quiz/exam. One of the benefits of our system is automated marking, that is teacher do not need to check the answer script as they do in manual quiz/exam. The users which are use this system don’t need to high computing knowledge and also system will inform them while entering invalid data. The project will reduce the manual process in managing examinations and all issues regarding that. </a:t>
            </a:r>
          </a:p>
          <a:p>
            <a:pPr marL="0" indent="0">
              <a:lnSpc>
                <a:spcPct val="150000"/>
              </a:lnSpc>
              <a:buNone/>
            </a:pPr>
            <a:endParaRPr lang="en-US" sz="1200" dirty="0"/>
          </a:p>
          <a:p>
            <a:pPr algn="just">
              <a:lnSpc>
                <a:spcPct val="150000"/>
              </a:lnSpc>
              <a:buFont typeface="Arial" pitchFamily="34" charset="0"/>
              <a:buChar char="•"/>
            </a:pPr>
            <a:endParaRPr lang="en-US" sz="1200" dirty="0"/>
          </a:p>
        </p:txBody>
      </p:sp>
      <p:sp>
        <p:nvSpPr>
          <p:cNvPr id="4" name="Slide Number Placeholder 3"/>
          <p:cNvSpPr>
            <a:spLocks noGrp="1"/>
          </p:cNvSpPr>
          <p:nvPr>
            <p:ph type="sldNum" sz="quarter" idx="15"/>
          </p:nvPr>
        </p:nvSpPr>
        <p:spPr/>
        <p:txBody>
          <a:bodyPr/>
          <a:lstStyle/>
          <a:p>
            <a:r>
              <a:rPr lang="en-US" dirty="0"/>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7467600" cy="1295400"/>
          </a:xfrm>
        </p:spPr>
        <p:txBody>
          <a:bodyPr>
            <a:normAutofit/>
          </a:bodyPr>
          <a:lstStyle/>
          <a:p>
            <a:r>
              <a:rPr lang="en-US" sz="1600" b="1" dirty="0">
                <a:solidFill>
                  <a:schemeClr val="tx1"/>
                </a:solidFill>
                <a:latin typeface="Times New Roman" pitchFamily="18" charset="0"/>
                <a:cs typeface="Times New Roman" pitchFamily="18" charset="0"/>
              </a:rPr>
              <a:t>  STATEMENT OF PROBLEM</a:t>
            </a:r>
          </a:p>
        </p:txBody>
      </p:sp>
      <p:sp>
        <p:nvSpPr>
          <p:cNvPr id="4" name="Content Placeholder 3"/>
          <p:cNvSpPr>
            <a:spLocks noGrp="1"/>
          </p:cNvSpPr>
          <p:nvPr>
            <p:ph sz="quarter" idx="1"/>
          </p:nvPr>
        </p:nvSpPr>
        <p:spPr/>
        <p:txBody>
          <a:bodyPr>
            <a:normAutofit/>
          </a:bodyPr>
          <a:lstStyle/>
          <a:p>
            <a:pPr algn="just">
              <a:buNone/>
            </a:pPr>
            <a:r>
              <a:rPr lang="en-US" sz="1200" dirty="0" smtClean="0"/>
              <a:t>       The </a:t>
            </a:r>
            <a:r>
              <a:rPr lang="en-US" sz="1200" dirty="0" smtClean="0"/>
              <a:t>aim of this project is to computerized the existing manual system and help the examiners to save their valuable time and important data. It is essentially required to assist students for the learning and preparation of different tests. This project helps the examiners to manage their services in a good way and provide a better service to their users.</a:t>
            </a:r>
          </a:p>
          <a:p>
            <a:pPr algn="just">
              <a:buFont typeface="Arial" panose="020B0604020202020204" pitchFamily="34" charset="0"/>
              <a:buChar char="•"/>
            </a:pPr>
            <a:endParaRPr lang="en-US" sz="3600" dirty="0">
              <a:latin typeface="Times New Roman" pitchFamily="18" charset="0"/>
              <a:cs typeface="Times New Roman" pitchFamily="18" charset="0"/>
            </a:endParaRPr>
          </a:p>
        </p:txBody>
      </p:sp>
      <p:sp>
        <p:nvSpPr>
          <p:cNvPr id="5" name="Slide Number Placeholder 4"/>
          <p:cNvSpPr>
            <a:spLocks noGrp="1"/>
          </p:cNvSpPr>
          <p:nvPr>
            <p:ph type="sldNum" sz="quarter" idx="15"/>
          </p:nvPr>
        </p:nvSpPr>
        <p:spPr/>
        <p:txBody>
          <a:bodyPr/>
          <a:lstStyle/>
          <a:p>
            <a:r>
              <a:rPr lang="en-US" dirty="0"/>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latin typeface="Times New Roman" pitchFamily="18" charset="0"/>
                <a:cs typeface="Times New Roman" pitchFamily="18" charset="0"/>
              </a:rPr>
              <a:t>   </a:t>
            </a:r>
            <a:r>
              <a:rPr lang="en-US" sz="1600" b="1" dirty="0">
                <a:solidFill>
                  <a:schemeClr val="tx1"/>
                </a:solidFill>
                <a:latin typeface="Times New Roman" pitchFamily="18" charset="0"/>
                <a:cs typeface="Times New Roman" pitchFamily="18" charset="0"/>
              </a:rPr>
              <a:t>OBJECTIVES</a:t>
            </a:r>
          </a:p>
        </p:txBody>
      </p:sp>
      <p:sp>
        <p:nvSpPr>
          <p:cNvPr id="3" name="Content Placeholder 2"/>
          <p:cNvSpPr>
            <a:spLocks noGrp="1"/>
          </p:cNvSpPr>
          <p:nvPr>
            <p:ph sz="quarter" idx="1"/>
          </p:nvPr>
        </p:nvSpPr>
        <p:spPr/>
        <p:txBody>
          <a:bodyPr>
            <a:normAutofit/>
          </a:bodyPr>
          <a:lstStyle/>
          <a:p>
            <a:pPr algn="just">
              <a:buNone/>
            </a:pPr>
            <a:r>
              <a:rPr lang="en-US" sz="1200" dirty="0" smtClean="0"/>
              <a:t>       The </a:t>
            </a:r>
            <a:r>
              <a:rPr lang="en-US" sz="1200" dirty="0" smtClean="0"/>
              <a:t>main objective of the project MCQ QUIZ EXAM is to manage the details of examinations, marks, courses and papers. </a:t>
            </a:r>
          </a:p>
          <a:p>
            <a:pPr algn="just">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r>
              <a:rPr lang="en-US" dirty="0"/>
              <a:t>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066800"/>
          </a:xfrm>
          <a:ln>
            <a:solidFill>
              <a:schemeClr val="bg1"/>
            </a:solidFill>
          </a:ln>
        </p:spPr>
        <p:txBody>
          <a:bodyPr>
            <a:normAutofit/>
          </a:bodyPr>
          <a:lstStyle/>
          <a:p>
            <a:r>
              <a:rPr lang="en-US" sz="4000" b="1" dirty="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APPLICATION</a:t>
            </a:r>
            <a:endParaRPr lang="en-US" sz="16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95400"/>
            <a:ext cx="7467600" cy="5178552"/>
          </a:xfrm>
        </p:spPr>
        <p:txBody>
          <a:bodyPr>
            <a:normAutofit/>
          </a:bodyPr>
          <a:lstStyle/>
          <a:p>
            <a:pPr>
              <a:lnSpc>
                <a:spcPct val="150000"/>
              </a:lnSpc>
            </a:pPr>
            <a:r>
              <a:rPr lang="en-GB" sz="1300" dirty="0">
                <a:latin typeface="Times New Roman" pitchFamily="18" charset="0"/>
                <a:cs typeface="Times New Roman" pitchFamily="18" charset="0"/>
              </a:rPr>
              <a:t>To create an appropriate platform for best managing of MCQ test; </a:t>
            </a:r>
            <a:endParaRPr lang="en-US" sz="1300" dirty="0">
              <a:latin typeface="Times New Roman" pitchFamily="18" charset="0"/>
              <a:cs typeface="Times New Roman" pitchFamily="18" charset="0"/>
            </a:endParaRPr>
          </a:p>
          <a:p>
            <a:pPr>
              <a:lnSpc>
                <a:spcPct val="150000"/>
              </a:lnSpc>
            </a:pPr>
            <a:r>
              <a:rPr lang="en-GB" sz="1300" dirty="0">
                <a:latin typeface="Times New Roman" pitchFamily="18" charset="0"/>
                <a:cs typeface="Times New Roman" pitchFamily="18" charset="0"/>
              </a:rPr>
              <a:t>To overcome the time consuming issues and taking MCQ tests; </a:t>
            </a:r>
            <a:endParaRPr lang="en-US" sz="1300" dirty="0">
              <a:latin typeface="Times New Roman" pitchFamily="18" charset="0"/>
              <a:cs typeface="Times New Roman" pitchFamily="18" charset="0"/>
            </a:endParaRPr>
          </a:p>
          <a:p>
            <a:pPr>
              <a:lnSpc>
                <a:spcPct val="150000"/>
              </a:lnSpc>
            </a:pPr>
            <a:r>
              <a:rPr lang="en-GB" sz="1300" dirty="0">
                <a:latin typeface="Times New Roman" pitchFamily="18" charset="0"/>
                <a:cs typeface="Times New Roman" pitchFamily="18" charset="0"/>
              </a:rPr>
              <a:t>To release the marks of the test taker </a:t>
            </a:r>
            <a:r>
              <a:rPr lang="en-GB" sz="1300" dirty="0" smtClean="0">
                <a:latin typeface="Times New Roman" pitchFamily="18" charset="0"/>
                <a:cs typeface="Times New Roman" pitchFamily="18" charset="0"/>
              </a:rPr>
              <a:t>.</a:t>
            </a:r>
            <a:endParaRPr lang="en-US" sz="1300" dirty="0">
              <a:latin typeface="Times New Roman" pitchFamily="18" charset="0"/>
              <a:cs typeface="Times New Roman" pitchFamily="18" charset="0"/>
            </a:endParaRPr>
          </a:p>
          <a:p>
            <a:pPr marL="0" indent="0">
              <a:buNone/>
            </a:pPr>
            <a:endParaRPr lang="en-US" sz="4400" dirty="0"/>
          </a:p>
          <a:p>
            <a:pPr marL="0" indent="0">
              <a:buNone/>
            </a:pPr>
            <a:endParaRPr lang="en-US" sz="44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5"/>
          </p:nvPr>
        </p:nvSpPr>
        <p:spPr/>
        <p:txBody>
          <a:bodyPr/>
          <a:lstStyle/>
          <a:p>
            <a:r>
              <a:rPr lang="en-US" dirty="0"/>
              <a:t>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69C9DE-73CE-465C-AE5A-06BF543BC548}"/>
              </a:ext>
            </a:extLst>
          </p:cNvPr>
          <p:cNvSpPr>
            <a:spLocks noGrp="1"/>
          </p:cNvSpPr>
          <p:nvPr>
            <p:ph type="title"/>
          </p:nvPr>
        </p:nvSpPr>
        <p:spPr>
          <a:xfrm>
            <a:off x="457200" y="232435"/>
            <a:ext cx="7467600" cy="1143000"/>
          </a:xfrm>
        </p:spPr>
        <p:txBody>
          <a:bodyPr>
            <a:normAutofit/>
          </a:bodyPr>
          <a:lstStyle/>
          <a:p>
            <a:r>
              <a:rPr lang="en-US" sz="1600" b="1" dirty="0">
                <a:solidFill>
                  <a:schemeClr val="accent1"/>
                </a:solidFill>
                <a:latin typeface="Times New Roman" pitchFamily="18" charset="0"/>
                <a:cs typeface="Times New Roman" pitchFamily="18" charset="0"/>
              </a:rPr>
              <a:t>PROJECT  FEATURES</a:t>
            </a:r>
          </a:p>
        </p:txBody>
      </p:sp>
      <p:sp>
        <p:nvSpPr>
          <p:cNvPr id="3" name="Content Placeholder 2">
            <a:extLst>
              <a:ext uri="{FF2B5EF4-FFF2-40B4-BE49-F238E27FC236}">
                <a16:creationId xmlns="" xmlns:a16="http://schemas.microsoft.com/office/drawing/2014/main" id="{AE8412B4-27F9-4994-87A8-B8D972CA5E39}"/>
              </a:ext>
            </a:extLst>
          </p:cNvPr>
          <p:cNvSpPr>
            <a:spLocks noGrp="1"/>
          </p:cNvSpPr>
          <p:nvPr>
            <p:ph sz="quarter" idx="1"/>
          </p:nvPr>
        </p:nvSpPr>
        <p:spPr>
          <a:xfrm>
            <a:off x="457200" y="1642403"/>
            <a:ext cx="7467600" cy="4873752"/>
          </a:xfrm>
        </p:spPr>
        <p:txBody>
          <a:bodyPr>
            <a:normAutofit/>
          </a:bodyPr>
          <a:lstStyle/>
          <a:p>
            <a:pPr lvl="0"/>
            <a:endParaRPr lang="en-US" sz="1200"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Physical presence is not necessary.</a:t>
            </a:r>
            <a:endParaRPr lang="en-US" sz="1200" dirty="0" smtClean="0">
              <a:latin typeface="Times New Roman" panose="02020603050405020304" pitchFamily="18" charset="0"/>
              <a:cs typeface="Times New Roman" panose="02020603050405020304" pitchFamily="18" charset="0"/>
            </a:endParaRPr>
          </a:p>
          <a:p>
            <a:r>
              <a:rPr lang="en-US" sz="1200" dirty="0" smtClean="0"/>
              <a:t>Can be timed allow Y minutes to answer X number of Questions.</a:t>
            </a:r>
            <a:endParaRPr lang="en-US" sz="1200" dirty="0" smtClean="0"/>
          </a:p>
          <a:p>
            <a:r>
              <a:rPr lang="en-US" sz="1200" dirty="0"/>
              <a:t>Student should complete all the question within the limited </a:t>
            </a:r>
            <a:r>
              <a:rPr lang="en-US" sz="1200" dirty="0" smtClean="0"/>
              <a:t>time.</a:t>
            </a:r>
          </a:p>
          <a:p>
            <a:r>
              <a:rPr lang="en-US" sz="1200" dirty="0" smtClean="0"/>
              <a:t>Admin can edit/delete questions, subjects and view the result of student.</a:t>
            </a:r>
          </a:p>
          <a:p>
            <a:r>
              <a:rPr lang="en-US" sz="1200" dirty="0" smtClean="0"/>
              <a:t>The type of questions is only multiple choice.</a:t>
            </a:r>
          </a:p>
          <a:p>
            <a:r>
              <a:rPr lang="en-US" sz="1200" dirty="0" smtClean="0"/>
              <a:t>Result are available </a:t>
            </a:r>
            <a:r>
              <a:rPr lang="en-US" sz="1200" dirty="0" smtClean="0"/>
              <a:t>instantly.</a:t>
            </a:r>
          </a:p>
          <a:p>
            <a:endParaRPr lang="en-US" sz="1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 xmlns:a16="http://schemas.microsoft.com/office/drawing/2014/main" id="{C0AE6F76-42BB-4B7C-ADB7-BB1E1C1D2C6A}"/>
              </a:ext>
            </a:extLst>
          </p:cNvPr>
          <p:cNvSpPr>
            <a:spLocks noGrp="1"/>
          </p:cNvSpPr>
          <p:nvPr>
            <p:ph type="sldNum" sz="quarter" idx="15"/>
          </p:nvPr>
        </p:nvSpPr>
        <p:spPr/>
        <p:txBody>
          <a:bodyPr/>
          <a:lstStyle/>
          <a:p>
            <a:fld id="{1FB5D7CD-19B9-4CB3-A1E3-0673F2CE2818}" type="slidenum">
              <a:rPr lang="en-US" smtClean="0"/>
              <a:pPr/>
              <a:t>7</a:t>
            </a:fld>
            <a:endParaRPr lang="en-US"/>
          </a:p>
        </p:txBody>
      </p:sp>
    </p:spTree>
    <p:extLst>
      <p:ext uri="{BB962C8B-B14F-4D97-AF65-F5344CB8AC3E}">
        <p14:creationId xmlns:p14="http://schemas.microsoft.com/office/powerpoint/2010/main" xmlns="" val="4141339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FFA4AA-FF55-422E-9558-075AE88DF083}"/>
              </a:ext>
            </a:extLst>
          </p:cNvPr>
          <p:cNvSpPr>
            <a:spLocks noGrp="1"/>
          </p:cNvSpPr>
          <p:nvPr>
            <p:ph type="title"/>
          </p:nvPr>
        </p:nvSpPr>
        <p:spPr>
          <a:xfrm>
            <a:off x="457200" y="274638"/>
            <a:ext cx="7467600" cy="1143000"/>
          </a:xfrm>
        </p:spPr>
        <p:txBody>
          <a:bodyPr>
            <a:normAutofit/>
          </a:bodyPr>
          <a:lstStyle/>
          <a:p>
            <a:r>
              <a:rPr lang="en-US" sz="1600" b="1" dirty="0" smtClean="0">
                <a:solidFill>
                  <a:schemeClr val="tx1"/>
                </a:solidFill>
                <a:latin typeface="Times New Roman" panose="02020603050405020304" pitchFamily="18" charset="0"/>
                <a:cs typeface="Times New Roman" panose="02020603050405020304" pitchFamily="18" charset="0"/>
              </a:rPr>
              <a:t>Literature review</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885177D-BFDF-4BC3-BF00-EEF40850FB69}"/>
              </a:ext>
            </a:extLst>
          </p:cNvPr>
          <p:cNvSpPr>
            <a:spLocks noGrp="1"/>
          </p:cNvSpPr>
          <p:nvPr>
            <p:ph sz="quarter" idx="1"/>
          </p:nvPr>
        </p:nvSpPr>
        <p:spPr/>
        <p:txBody>
          <a:bodyPr>
            <a:normAutofit fontScale="85000" lnSpcReduction="10000"/>
          </a:bodyPr>
          <a:lstStyle/>
          <a:p>
            <a:pPr marL="0" indent="0">
              <a:lnSpc>
                <a:spcPct val="170000"/>
              </a:lnSpc>
              <a:buNone/>
            </a:pPr>
            <a:r>
              <a:rPr lang="en-US" sz="1300" dirty="0">
                <a:latin typeface="Times New Roman" pitchFamily="18" charset="0"/>
                <a:cs typeface="Times New Roman" pitchFamily="18" charset="0"/>
              </a:rPr>
              <a:t>This project is inspired from </a:t>
            </a:r>
            <a:r>
              <a:rPr lang="en-US" sz="1300" dirty="0" err="1">
                <a:latin typeface="Times New Roman" pitchFamily="18" charset="0"/>
                <a:cs typeface="Times New Roman" pitchFamily="18" charset="0"/>
              </a:rPr>
              <a:t>Pathsala</a:t>
            </a:r>
            <a:r>
              <a:rPr lang="en-US" sz="1300" dirty="0">
                <a:latin typeface="Times New Roman" pitchFamily="18" charset="0"/>
                <a:cs typeface="Times New Roman" pitchFamily="18" charset="0"/>
              </a:rPr>
              <a:t> Nepal which provides medical quiz for various governmental and medical examination. </a:t>
            </a:r>
            <a:r>
              <a:rPr lang="en-US" sz="1300" dirty="0" err="1">
                <a:latin typeface="Times New Roman" pitchFamily="18" charset="0"/>
                <a:cs typeface="Times New Roman" pitchFamily="18" charset="0"/>
              </a:rPr>
              <a:t>Pathsala</a:t>
            </a:r>
            <a:r>
              <a:rPr lang="en-US" sz="1300" dirty="0">
                <a:latin typeface="Times New Roman" pitchFamily="18" charset="0"/>
                <a:cs typeface="Times New Roman" pitchFamily="18" charset="0"/>
              </a:rPr>
              <a:t> Nepal has hundreds of important GK questions with explanation on computers. These questions are important for governmental examination (like </a:t>
            </a:r>
            <a:r>
              <a:rPr lang="en-US" sz="1300" dirty="0" err="1">
                <a:latin typeface="Times New Roman" pitchFamily="18" charset="0"/>
                <a:cs typeface="Times New Roman" pitchFamily="18" charset="0"/>
              </a:rPr>
              <a:t>Loksewa</a:t>
            </a:r>
            <a:r>
              <a:rPr lang="en-US" sz="1300" dirty="0">
                <a:latin typeface="Times New Roman" pitchFamily="18" charset="0"/>
                <a:cs typeface="Times New Roman" pitchFamily="18" charset="0"/>
              </a:rPr>
              <a:t>) </a:t>
            </a:r>
            <a:r>
              <a:rPr lang="en-US" sz="1300" dirty="0" err="1">
                <a:latin typeface="Times New Roman" pitchFamily="18" charset="0"/>
                <a:cs typeface="Times New Roman" pitchFamily="18" charset="0"/>
              </a:rPr>
              <a:t>ponit</a:t>
            </a:r>
            <a:r>
              <a:rPr lang="en-US" sz="1300" dirty="0">
                <a:latin typeface="Times New Roman" pitchFamily="18" charset="0"/>
                <a:cs typeface="Times New Roman" pitchFamily="18" charset="0"/>
              </a:rPr>
              <a:t> of view and order crucial exams. </a:t>
            </a:r>
            <a:r>
              <a:rPr lang="en-US" sz="1300" dirty="0" err="1">
                <a:latin typeface="Times New Roman" pitchFamily="18" charset="0"/>
                <a:cs typeface="Times New Roman" pitchFamily="18" charset="0"/>
              </a:rPr>
              <a:t>Maths</a:t>
            </a:r>
            <a:r>
              <a:rPr lang="en-US" sz="1300" dirty="0">
                <a:latin typeface="Times New Roman" pitchFamily="18" charset="0"/>
                <a:cs typeface="Times New Roman" pitchFamily="18" charset="0"/>
              </a:rPr>
              <a:t> questions and answer are also available for </a:t>
            </a:r>
            <a:r>
              <a:rPr lang="en-US" sz="1300" dirty="0" err="1">
                <a:latin typeface="Times New Roman" pitchFamily="18" charset="0"/>
                <a:cs typeface="Times New Roman" pitchFamily="18" charset="0"/>
              </a:rPr>
              <a:t>Loksewa</a:t>
            </a:r>
            <a:r>
              <a:rPr lang="en-US" sz="1300" dirty="0">
                <a:latin typeface="Times New Roman" pitchFamily="18" charset="0"/>
                <a:cs typeface="Times New Roman" pitchFamily="18" charset="0"/>
              </a:rPr>
              <a:t> preparation. It includes interesting mathematics puzzles of algebra, arithmetic and geometric questions. </a:t>
            </a:r>
          </a:p>
          <a:p>
            <a:pPr marL="0" indent="0">
              <a:lnSpc>
                <a:spcPct val="170000"/>
              </a:lnSpc>
              <a:buNone/>
            </a:pPr>
            <a:r>
              <a:rPr lang="en-US" sz="1300" dirty="0">
                <a:latin typeface="Times New Roman" pitchFamily="18" charset="0"/>
                <a:cs typeface="Times New Roman" pitchFamily="18" charset="0"/>
              </a:rPr>
              <a:t>We also have </a:t>
            </a:r>
            <a:r>
              <a:rPr lang="en-US" sz="1300" dirty="0" err="1">
                <a:latin typeface="Times New Roman" pitchFamily="18" charset="0"/>
                <a:cs typeface="Times New Roman" pitchFamily="18" charset="0"/>
              </a:rPr>
              <a:t>refrence</a:t>
            </a:r>
            <a:r>
              <a:rPr lang="en-US" sz="1300" dirty="0">
                <a:latin typeface="Times New Roman" pitchFamily="18" charset="0"/>
                <a:cs typeface="Times New Roman" pitchFamily="18" charset="0"/>
              </a:rPr>
              <a:t> the MCQ web application Fantasia#2. This web application gives the general knowledge to children. Many random questions are present with </a:t>
            </a:r>
            <a:r>
              <a:rPr lang="en-US" sz="1300" dirty="0" err="1">
                <a:latin typeface="Times New Roman" pitchFamily="18" charset="0"/>
                <a:cs typeface="Times New Roman" pitchFamily="18" charset="0"/>
              </a:rPr>
              <a:t>randoms</a:t>
            </a:r>
            <a:r>
              <a:rPr lang="en-US" sz="1300" dirty="0">
                <a:latin typeface="Times New Roman" pitchFamily="18" charset="0"/>
                <a:cs typeface="Times New Roman" pitchFamily="18" charset="0"/>
              </a:rPr>
              <a:t> answers. The one important feature is that user gives the answer of one question within 30 second which is new features found </a:t>
            </a:r>
            <a:r>
              <a:rPr lang="en-US" sz="1300" dirty="0" err="1">
                <a:latin typeface="Times New Roman" pitchFamily="18" charset="0"/>
                <a:cs typeface="Times New Roman" pitchFamily="18" charset="0"/>
              </a:rPr>
              <a:t>found</a:t>
            </a:r>
            <a:r>
              <a:rPr lang="en-US" sz="1300" dirty="0">
                <a:latin typeface="Times New Roman" pitchFamily="18" charset="0"/>
                <a:cs typeface="Times New Roman" pitchFamily="18" charset="0"/>
              </a:rPr>
              <a:t> in this application.</a:t>
            </a:r>
          </a:p>
          <a:p>
            <a:pPr marL="0" indent="0">
              <a:lnSpc>
                <a:spcPct val="170000"/>
              </a:lnSpc>
              <a:buNone/>
            </a:pPr>
            <a:r>
              <a:rPr lang="en-US" sz="1300" dirty="0">
                <a:latin typeface="Times New Roman" pitchFamily="18" charset="0"/>
                <a:cs typeface="Times New Roman" pitchFamily="18" charset="0"/>
              </a:rPr>
              <a:t>MCQ web application named Trivia quiz by Wald Disney and others is our another </a:t>
            </a:r>
            <a:r>
              <a:rPr lang="en-US" sz="1300" dirty="0" err="1">
                <a:latin typeface="Times New Roman" pitchFamily="18" charset="0"/>
                <a:cs typeface="Times New Roman" pitchFamily="18" charset="0"/>
              </a:rPr>
              <a:t>refrence</a:t>
            </a:r>
            <a:r>
              <a:rPr lang="en-US" sz="1300" dirty="0">
                <a:latin typeface="Times New Roman" pitchFamily="18" charset="0"/>
                <a:cs typeface="Times New Roman" pitchFamily="18" charset="0"/>
              </a:rPr>
              <a:t>. This web application is about the movie Quiz, which name was “Fantasia”. Wald Disney released the experimental movie “Fantasia” to select the number of outlets in 1940, with disappointing results but it has since become a classic. It is  the quiz about the movie “Fantasia”.</a:t>
            </a:r>
          </a:p>
          <a:p>
            <a:pPr marL="0" indent="0">
              <a:lnSpc>
                <a:spcPct val="170000"/>
              </a:lnSpc>
              <a:buNone/>
            </a:pPr>
            <a:r>
              <a:rPr lang="en-US" sz="1300" dirty="0">
                <a:latin typeface="Times New Roman" pitchFamily="18" charset="0"/>
                <a:cs typeface="Times New Roman" pitchFamily="18" charset="0"/>
              </a:rPr>
              <a:t>The </a:t>
            </a:r>
            <a:r>
              <a:rPr lang="en-US" sz="1300" dirty="0" err="1">
                <a:latin typeface="Times New Roman" pitchFamily="18" charset="0"/>
                <a:cs typeface="Times New Roman" pitchFamily="18" charset="0"/>
              </a:rPr>
              <a:t>Quizopedia</a:t>
            </a:r>
            <a:r>
              <a:rPr lang="en-US" sz="1300" dirty="0">
                <a:latin typeface="Times New Roman" pitchFamily="18" charset="0"/>
                <a:cs typeface="Times New Roman" pitchFamily="18" charset="0"/>
              </a:rPr>
              <a:t> is about the Nepal Quizzes and questions for students. The </a:t>
            </a:r>
            <a:r>
              <a:rPr lang="en-US" sz="1300" dirty="0" err="1">
                <a:latin typeface="Times New Roman" pitchFamily="18" charset="0"/>
                <a:cs typeface="Times New Roman" pitchFamily="18" charset="0"/>
              </a:rPr>
              <a:t>Quizopedia</a:t>
            </a:r>
            <a:r>
              <a:rPr lang="en-US" sz="1300" dirty="0">
                <a:latin typeface="Times New Roman" pitchFamily="18" charset="0"/>
                <a:cs typeface="Times New Roman" pitchFamily="18" charset="0"/>
              </a:rPr>
              <a:t> has a large question answer bank for kids for competitive exams. It boost up the student who are preparing the quiz contest </a:t>
            </a:r>
            <a:r>
              <a:rPr lang="en-US" sz="1300" dirty="0" err="1">
                <a:latin typeface="Times New Roman" pitchFamily="18" charset="0"/>
                <a:cs typeface="Times New Roman" pitchFamily="18" charset="0"/>
              </a:rPr>
              <a:t>competation</a:t>
            </a:r>
            <a:r>
              <a:rPr lang="en-US" sz="1300" dirty="0">
                <a:latin typeface="Times New Roman" pitchFamily="18" charset="0"/>
                <a:cs typeface="Times New Roman" pitchFamily="18" charset="0"/>
              </a:rPr>
              <a:t> about general knowledge. The quiz question are about Nepal history for general studies and others GK preparation are also available.</a:t>
            </a:r>
          </a:p>
          <a:p>
            <a:pPr marL="0" indent="0">
              <a:lnSpc>
                <a:spcPct val="170000"/>
              </a:lnSpc>
              <a:buNone/>
            </a:pPr>
            <a:r>
              <a:rPr lang="en-US" sz="1300" dirty="0">
                <a:latin typeface="Times New Roman" pitchFamily="18" charset="0"/>
                <a:cs typeface="Times New Roman" pitchFamily="18" charset="0"/>
              </a:rPr>
              <a:t> </a:t>
            </a:r>
          </a:p>
          <a:p>
            <a:pPr marL="0" indent="0">
              <a:lnSpc>
                <a:spcPct val="150000"/>
              </a:lnSpc>
              <a:buNone/>
            </a:pPr>
            <a:r>
              <a:rPr lang="en-US" sz="1200" dirty="0">
                <a:latin typeface="Times New Roman" pitchFamily="18" charset="0"/>
                <a:cs typeface="Times New Roman" pitchFamily="18" charset="0"/>
              </a:rPr>
              <a:t> </a:t>
            </a:r>
          </a:p>
          <a:p>
            <a:pPr marL="0" indent="0">
              <a:buNone/>
            </a:pPr>
            <a:endParaRPr lang="en-US" dirty="0"/>
          </a:p>
        </p:txBody>
      </p:sp>
      <p:sp>
        <p:nvSpPr>
          <p:cNvPr id="4" name="Slide Number Placeholder 3">
            <a:extLst>
              <a:ext uri="{FF2B5EF4-FFF2-40B4-BE49-F238E27FC236}">
                <a16:creationId xmlns="" xmlns:a16="http://schemas.microsoft.com/office/drawing/2014/main" id="{9DAE6544-7545-4E75-AEAB-C5CA453EE6FE}"/>
              </a:ext>
            </a:extLst>
          </p:cNvPr>
          <p:cNvSpPr>
            <a:spLocks noGrp="1"/>
          </p:cNvSpPr>
          <p:nvPr>
            <p:ph type="sldNum" sz="quarter" idx="15"/>
          </p:nvPr>
        </p:nvSpPr>
        <p:spPr/>
        <p:txBody>
          <a:bodyPr/>
          <a:lstStyle/>
          <a:p>
            <a:fld id="{1FB5D7CD-19B9-4CB3-A1E3-0673F2CE2818}" type="slidenum">
              <a:rPr lang="en-US" smtClean="0"/>
              <a:pPr/>
              <a:t>8</a:t>
            </a:fld>
            <a:endParaRPr lang="en-US"/>
          </a:p>
        </p:txBody>
      </p:sp>
    </p:spTree>
    <p:extLst>
      <p:ext uri="{BB962C8B-B14F-4D97-AF65-F5344CB8AC3E}">
        <p14:creationId xmlns:p14="http://schemas.microsoft.com/office/powerpoint/2010/main" xmlns="" val="50191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FFA4AA-FF55-422E-9558-075AE88DF083}"/>
              </a:ext>
            </a:extLst>
          </p:cNvPr>
          <p:cNvSpPr>
            <a:spLocks noGrp="1"/>
          </p:cNvSpPr>
          <p:nvPr>
            <p:ph type="title"/>
          </p:nvPr>
        </p:nvSpPr>
        <p:spPr>
          <a:xfrm>
            <a:off x="457200" y="274638"/>
            <a:ext cx="7467600" cy="1143000"/>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FEASIBILITY STUDY</a:t>
            </a:r>
          </a:p>
        </p:txBody>
      </p:sp>
      <p:sp>
        <p:nvSpPr>
          <p:cNvPr id="3" name="Content Placeholder 2">
            <a:extLst>
              <a:ext uri="{FF2B5EF4-FFF2-40B4-BE49-F238E27FC236}">
                <a16:creationId xmlns="" xmlns:a16="http://schemas.microsoft.com/office/drawing/2014/main" id="{B885177D-BFDF-4BC3-BF00-EEF40850FB69}"/>
              </a:ext>
            </a:extLst>
          </p:cNvPr>
          <p:cNvSpPr>
            <a:spLocks noGrp="1"/>
          </p:cNvSpPr>
          <p:nvPr>
            <p:ph sz="quarter" idx="1"/>
          </p:nvPr>
        </p:nvSpPr>
        <p:spPr>
          <a:xfrm>
            <a:off x="539552" y="1772816"/>
            <a:ext cx="7992888" cy="4968552"/>
          </a:xfrm>
        </p:spPr>
        <p:txBody>
          <a:bodyPr>
            <a:normAutofit fontScale="85000" lnSpcReduction="20000"/>
          </a:bodyPr>
          <a:lstStyle/>
          <a:p>
            <a:pPr marL="0" indent="0">
              <a:buNone/>
            </a:pPr>
            <a:r>
              <a:rPr lang="en-US" sz="1600" b="1" dirty="0">
                <a:latin typeface="Times New Roman" pitchFamily="18" charset="0"/>
                <a:cs typeface="Times New Roman" pitchFamily="18" charset="0"/>
              </a:rPr>
              <a:t>Economic </a:t>
            </a:r>
            <a:r>
              <a:rPr lang="en-US" sz="1600" b="1" dirty="0" smtClean="0">
                <a:latin typeface="Times New Roman" pitchFamily="18" charset="0"/>
                <a:cs typeface="Times New Roman" pitchFamily="18" charset="0"/>
              </a:rPr>
              <a:t>Feasibility</a:t>
            </a:r>
          </a:p>
          <a:p>
            <a:pPr marL="0" indent="0">
              <a:lnSpc>
                <a:spcPct val="170000"/>
              </a:lnSpc>
              <a:buNone/>
            </a:pPr>
            <a:r>
              <a:rPr lang="en-US" sz="1200" dirty="0">
                <a:latin typeface="Times New Roman" pitchFamily="18" charset="0"/>
                <a:cs typeface="Times New Roman" pitchFamily="18" charset="0"/>
              </a:rPr>
              <a:t>The project must be cost effective so that its users can purchase it, sometime the selling of large copy of a software product in low price will be more beneficial than that of high cost selling in the prospective of popularity and benefit.</a:t>
            </a:r>
          </a:p>
          <a:p>
            <a:pPr>
              <a:lnSpc>
                <a:spcPct val="170000"/>
              </a:lnSpc>
            </a:pPr>
            <a:r>
              <a:rPr lang="en-GB" sz="1200" dirty="0">
                <a:latin typeface="Times New Roman" pitchFamily="18" charset="0"/>
                <a:cs typeface="Times New Roman" pitchFamily="18" charset="0"/>
              </a:rPr>
              <a:t>Economic analysis is the most frequently used method for evaluating the effectiveness of the new system. </a:t>
            </a:r>
            <a:endParaRPr lang="en-US" sz="1200" dirty="0">
              <a:latin typeface="Times New Roman" pitchFamily="18" charset="0"/>
              <a:cs typeface="Times New Roman" pitchFamily="18" charset="0"/>
            </a:endParaRPr>
          </a:p>
          <a:p>
            <a:pPr>
              <a:lnSpc>
                <a:spcPct val="170000"/>
              </a:lnSpc>
            </a:pPr>
            <a:r>
              <a:rPr lang="en-GB" sz="1200" dirty="0">
                <a:latin typeface="Times New Roman" pitchFamily="18" charset="0"/>
                <a:cs typeface="Times New Roman" pitchFamily="18" charset="0"/>
              </a:rPr>
              <a:t>More commonly known as cost/benefit analysis.</a:t>
            </a:r>
            <a:endParaRPr lang="en-US" sz="1200" dirty="0">
              <a:latin typeface="Times New Roman" pitchFamily="18" charset="0"/>
              <a:cs typeface="Times New Roman" pitchFamily="18" charset="0"/>
            </a:endParaRPr>
          </a:p>
          <a:p>
            <a:pPr>
              <a:lnSpc>
                <a:spcPct val="170000"/>
              </a:lnSpc>
            </a:pPr>
            <a:r>
              <a:rPr lang="en-GB" sz="1200" dirty="0">
                <a:latin typeface="Times New Roman" pitchFamily="18" charset="0"/>
                <a:cs typeface="Times New Roman" pitchFamily="18" charset="0"/>
              </a:rPr>
              <a:t>The development cost of the proposed system is affordable for any organization and it needs no operating cost as to implement the system, we don’t need to purchase any extra equipment.</a:t>
            </a:r>
            <a:endParaRPr lang="en-US" sz="1200" dirty="0">
              <a:latin typeface="Times New Roman" pitchFamily="18" charset="0"/>
              <a:cs typeface="Times New Roman" pitchFamily="18" charset="0"/>
            </a:endParaRPr>
          </a:p>
          <a:p>
            <a:pPr>
              <a:buFont typeface="Arial" panose="020B0604020202020204" pitchFamily="34" charset="0"/>
              <a:buChar char="•"/>
            </a:pPr>
            <a:endParaRPr lang="en-US" sz="1400" b="1"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Technical </a:t>
            </a:r>
            <a:r>
              <a:rPr lang="en-US" sz="1600" b="1" dirty="0" smtClean="0">
                <a:latin typeface="Times New Roman" pitchFamily="18" charset="0"/>
                <a:cs typeface="Times New Roman" pitchFamily="18" charset="0"/>
              </a:rPr>
              <a:t>Feasibility</a:t>
            </a:r>
          </a:p>
          <a:p>
            <a:pPr marL="0" indent="0">
              <a:lnSpc>
                <a:spcPct val="160000"/>
              </a:lnSpc>
              <a:buNone/>
            </a:pPr>
            <a:r>
              <a:rPr lang="en-US" sz="1300" dirty="0">
                <a:latin typeface="Times New Roman" pitchFamily="18" charset="0"/>
                <a:cs typeface="Times New Roman" pitchFamily="18" charset="0"/>
              </a:rPr>
              <a:t>It means that the project must be technically feasible by the use of present and near future hardware and techniques. Also it must be feasible to afford the technical person for new techniques or features required on the software project.</a:t>
            </a:r>
          </a:p>
          <a:p>
            <a:pPr>
              <a:lnSpc>
                <a:spcPct val="160000"/>
              </a:lnSpc>
            </a:pPr>
            <a:r>
              <a:rPr lang="en-GB" sz="1300" dirty="0">
                <a:latin typeface="Times New Roman" pitchFamily="18" charset="0"/>
                <a:cs typeface="Times New Roman" pitchFamily="18" charset="0"/>
              </a:rPr>
              <a:t>Familiarity with Web Application. </a:t>
            </a:r>
            <a:endParaRPr lang="en-US" sz="1300" dirty="0">
              <a:latin typeface="Times New Roman" pitchFamily="18" charset="0"/>
              <a:cs typeface="Times New Roman" pitchFamily="18" charset="0"/>
            </a:endParaRPr>
          </a:p>
          <a:p>
            <a:pPr>
              <a:lnSpc>
                <a:spcPct val="160000"/>
              </a:lnSpc>
            </a:pPr>
            <a:r>
              <a:rPr lang="en-GB" sz="1300" dirty="0">
                <a:latin typeface="Times New Roman" pitchFamily="18" charset="0"/>
                <a:cs typeface="Times New Roman" pitchFamily="18" charset="0"/>
              </a:rPr>
              <a:t> Familiarity with technology. </a:t>
            </a:r>
            <a:endParaRPr lang="en-US" sz="1300" dirty="0">
              <a:latin typeface="Times New Roman" pitchFamily="18" charset="0"/>
              <a:cs typeface="Times New Roman" pitchFamily="18" charset="0"/>
            </a:endParaRPr>
          </a:p>
          <a:p>
            <a:pPr>
              <a:lnSpc>
                <a:spcPct val="160000"/>
              </a:lnSpc>
            </a:pPr>
            <a:r>
              <a:rPr lang="en-GB" sz="1300" dirty="0">
                <a:latin typeface="Times New Roman" pitchFamily="18" charset="0"/>
                <a:cs typeface="Times New Roman" pitchFamily="18" charset="0"/>
              </a:rPr>
              <a:t> The application is built in Microsoft word which MCQ QUIZ WEB APPLICATION, project members have extensive experience with. </a:t>
            </a:r>
            <a:endParaRPr lang="en-US" sz="1300" dirty="0">
              <a:latin typeface="Times New Roman" pitchFamily="18" charset="0"/>
              <a:cs typeface="Times New Roman" pitchFamily="18" charset="0"/>
            </a:endParaRPr>
          </a:p>
          <a:p>
            <a:pPr>
              <a:lnSpc>
                <a:spcPct val="160000"/>
              </a:lnSpc>
            </a:pPr>
            <a:r>
              <a:rPr lang="en-GB" sz="1300" dirty="0">
                <a:latin typeface="Times New Roman" pitchFamily="18" charset="0"/>
                <a:cs typeface="Times New Roman" pitchFamily="18" charset="0"/>
              </a:rPr>
              <a:t>User have virtually experience using Microsoft word and all are comfortable using PCs.</a:t>
            </a:r>
            <a:endParaRPr lang="en-US" sz="1300" dirty="0">
              <a:latin typeface="Times New Roman" pitchFamily="18" charset="0"/>
              <a:cs typeface="Times New Roman" pitchFamily="18" charset="0"/>
            </a:endParaRPr>
          </a:p>
          <a:p>
            <a:pPr marL="0" indent="0">
              <a:lnSpc>
                <a:spcPct val="160000"/>
              </a:lnSpc>
              <a:buNone/>
            </a:pPr>
            <a:r>
              <a:rPr lang="en-US" sz="1300" dirty="0">
                <a:latin typeface="Times New Roman" pitchFamily="18" charset="0"/>
                <a:cs typeface="Times New Roman" pitchFamily="18" charset="0"/>
              </a:rPr>
              <a:t> </a:t>
            </a:r>
          </a:p>
          <a:p>
            <a:pPr>
              <a:buFont typeface="Arial" panose="020B0604020202020204" pitchFamily="34" charset="0"/>
              <a:buChar char="•"/>
            </a:pPr>
            <a:endParaRPr lang="en-US" sz="1400" b="1"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9DAE6544-7545-4E75-AEAB-C5CA453EE6FE}"/>
              </a:ext>
            </a:extLst>
          </p:cNvPr>
          <p:cNvSpPr>
            <a:spLocks noGrp="1"/>
          </p:cNvSpPr>
          <p:nvPr>
            <p:ph type="sldNum" sz="quarter" idx="15"/>
          </p:nvPr>
        </p:nvSpPr>
        <p:spPr/>
        <p:txBody>
          <a:bodyPr/>
          <a:lstStyle/>
          <a:p>
            <a:fld id="{1FB5D7CD-19B9-4CB3-A1E3-0673F2CE2818}" type="slidenum">
              <a:rPr lang="en-US" smtClean="0"/>
              <a:pPr/>
              <a:t>9</a:t>
            </a:fld>
            <a:endParaRPr lang="en-US"/>
          </a:p>
        </p:txBody>
      </p:sp>
    </p:spTree>
    <p:extLst>
      <p:ext uri="{BB962C8B-B14F-4D97-AF65-F5344CB8AC3E}">
        <p14:creationId xmlns:p14="http://schemas.microsoft.com/office/powerpoint/2010/main" xmlns="" val="50191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ustom 2">
      <a:dk1>
        <a:sysClr val="windowText" lastClr="000000"/>
      </a:dk1>
      <a:lt1>
        <a:sysClr val="window" lastClr="FFFFFF"/>
      </a:lt1>
      <a:dk2>
        <a:srgbClr val="1F497D"/>
      </a:dk2>
      <a:lt2>
        <a:srgbClr val="EEECE1"/>
      </a:lt2>
      <a:accent1>
        <a:srgbClr val="00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A5B40559B2E94EA187123D7EFC7A0D" ma:contentTypeVersion="10" ma:contentTypeDescription="Create a new document." ma:contentTypeScope="" ma:versionID="8567d935013e1fd9284d8f8ffc60ff51">
  <xsd:schema xmlns:xsd="http://www.w3.org/2001/XMLSchema" xmlns:xs="http://www.w3.org/2001/XMLSchema" xmlns:p="http://schemas.microsoft.com/office/2006/metadata/properties" xmlns:ns2="a3ab9754-628c-4ca2-b355-0f90ef8985d2" xmlns:ns3="96c5de01-5e33-4ddd-9728-8ac284bb20c9" targetNamespace="http://schemas.microsoft.com/office/2006/metadata/properties" ma:root="true" ma:fieldsID="92fa77cfac3ce9079d5ef2fbd65841e6" ns2:_="" ns3:_="">
    <xsd:import namespace="a3ab9754-628c-4ca2-b355-0f90ef8985d2"/>
    <xsd:import namespace="96c5de01-5e33-4ddd-9728-8ac284bb20c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ab9754-628c-4ca2-b355-0f90ef8985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c5de01-5e33-4ddd-9728-8ac284bb20c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6c5de01-5e33-4ddd-9728-8ac284bb20c9">
      <UserInfo>
        <DisplayName>Students, BE IT, 2018 Members</DisplayName>
        <AccountId>8</AccountId>
        <AccountType/>
      </UserInfo>
    </SharedWithUsers>
  </documentManagement>
</p:properties>
</file>

<file path=customXml/itemProps1.xml><?xml version="1.0" encoding="utf-8"?>
<ds:datastoreItem xmlns:ds="http://schemas.openxmlformats.org/officeDocument/2006/customXml" ds:itemID="{96C218F4-E1E8-4D87-97A7-36B50F2BF4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ab9754-628c-4ca2-b355-0f90ef8985d2"/>
    <ds:schemaRef ds:uri="96c5de01-5e33-4ddd-9728-8ac284bb20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6862D5-251C-4EAE-A42C-CADFF80A7D52}">
  <ds:schemaRefs>
    <ds:schemaRef ds:uri="http://schemas.microsoft.com/sharepoint/v3/contenttype/forms"/>
  </ds:schemaRefs>
</ds:datastoreItem>
</file>

<file path=customXml/itemProps3.xml><?xml version="1.0" encoding="utf-8"?>
<ds:datastoreItem xmlns:ds="http://schemas.openxmlformats.org/officeDocument/2006/customXml" ds:itemID="{7ED90B77-108F-48A4-8B0B-34E2C4DD44C6}">
  <ds:schemaRefs>
    <ds:schemaRef ds:uri="http://schemas.microsoft.com/office/2006/metadata/properties"/>
    <ds:schemaRef ds:uri="http://schemas.microsoft.com/office/infopath/2007/PartnerControls"/>
    <ds:schemaRef ds:uri="96c5de01-5e33-4ddd-9728-8ac284bb20c9"/>
  </ds:schemaRefs>
</ds:datastoreItem>
</file>

<file path=docProps/app.xml><?xml version="1.0" encoding="utf-8"?>
<Properties xmlns="http://schemas.openxmlformats.org/officeDocument/2006/extended-properties" xmlns:vt="http://schemas.openxmlformats.org/officeDocument/2006/docPropsVTypes">
  <Template/>
  <TotalTime>2145</TotalTime>
  <Words>1353</Words>
  <Application>Microsoft Office PowerPoint</Application>
  <PresentationFormat>On-screen Show (4:3)</PresentationFormat>
  <Paragraphs>137</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     EVEREST ENGINEERING COLLEGE </vt:lpstr>
      <vt:lpstr>                     content</vt:lpstr>
      <vt:lpstr>  INTRODUCTION</vt:lpstr>
      <vt:lpstr>  STATEMENT OF PROBLEM</vt:lpstr>
      <vt:lpstr>   OBJECTIVES</vt:lpstr>
      <vt:lpstr>   APPLICATION</vt:lpstr>
      <vt:lpstr>PROJECT  FEATURES</vt:lpstr>
      <vt:lpstr>Literature review</vt:lpstr>
      <vt:lpstr>FEASIBILITY STUDY</vt:lpstr>
      <vt:lpstr>Slide 10</vt:lpstr>
      <vt:lpstr>Cost estimation  </vt:lpstr>
      <vt:lpstr> GANTT CHART </vt:lpstr>
      <vt:lpstr>SYSTEM REQUIREMENT</vt:lpstr>
      <vt:lpstr>Slide 14</vt:lpstr>
      <vt:lpstr>Expected output</vt:lpstr>
      <vt:lpstr>REFERENCES</vt:lpstr>
      <vt:lpstr>APPENDIX</vt:lpstr>
      <vt:lpstr>Slide 18</vt:lpstr>
      <vt:lpstr>Slide 19</vt:lpstr>
      <vt:lpstr>Slide 20</vt:lpstr>
      <vt:lpstr>Slide 21</vt:lpstr>
      <vt:lpstr>Slide 22</vt:lpstr>
      <vt:lpstr>Slide 23</vt:lpstr>
      <vt:lpstr>Slide 24</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EVEREST ENGINEERING  AND MANAGEMENT COLLEGE</dc:title>
  <dc:creator>Dell</dc:creator>
  <cp:lastModifiedBy>user</cp:lastModifiedBy>
  <cp:revision>312</cp:revision>
  <dcterms:created xsi:type="dcterms:W3CDTF">2017-01-04T02:55:46Z</dcterms:created>
  <dcterms:modified xsi:type="dcterms:W3CDTF">2021-06-08T15:59:37Z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0x010100ADA5B40559B2E94EA187123D7EFC7A0D</vt:lpwstr>
  </property>
</Properties>
</file>