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65" r:id="rId2"/>
    <p:sldId id="310" r:id="rId3"/>
    <p:sldId id="324" r:id="rId4"/>
    <p:sldId id="311" r:id="rId5"/>
    <p:sldId id="313" r:id="rId6"/>
    <p:sldId id="314" r:id="rId7"/>
    <p:sldId id="315" r:id="rId8"/>
    <p:sldId id="316" r:id="rId9"/>
    <p:sldId id="317" r:id="rId10"/>
    <p:sldId id="318" r:id="rId11"/>
    <p:sldId id="319" r:id="rId12"/>
    <p:sldId id="320" r:id="rId13"/>
    <p:sldId id="321" r:id="rId14"/>
    <p:sldId id="322" r:id="rId15"/>
    <p:sldId id="323" r:id="rId16"/>
  </p:sldIdLst>
  <p:sldSz cx="12188825" cy="6858000"/>
  <p:notesSz cx="6858000" cy="9144000"/>
  <p:custDataLst>
    <p:tags r:id="rId1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29" autoAdjust="0"/>
  </p:normalViewPr>
  <p:slideViewPr>
    <p:cSldViewPr showGuides="1">
      <p:cViewPr varScale="1">
        <p:scale>
          <a:sx n="110" d="100"/>
          <a:sy n="110" d="100"/>
        </p:scale>
        <p:origin x="492" y="114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5/29/2022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5/29/2022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5/29/2022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5/29/2022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5/29/2022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5/29/2022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5/29/2022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5/29/2022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5/29/2022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5/29/2022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5/29/2022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5/29/2022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5/29/2022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slide" Target="slide4.xml"/><Relationship Id="rId7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10" Type="http://schemas.openxmlformats.org/officeDocument/2006/relationships/slide" Target="slide11.xml"/><Relationship Id="rId4" Type="http://schemas.openxmlformats.org/officeDocument/2006/relationships/slide" Target="slide5.xml"/><Relationship Id="rId9" Type="http://schemas.openxmlformats.org/officeDocument/2006/relationships/slide" Target="slide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Slu</a:t>
            </a:r>
            <a:r>
              <a:rPr lang="sr-Latn-RS" dirty="0" smtClean="0"/>
              <a:t>čajan izbor učenika (zadatak 4.)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227012" y="5638800"/>
            <a:ext cx="8229600" cy="1219200"/>
          </a:xfrm>
        </p:spPr>
        <p:txBody>
          <a:bodyPr/>
          <a:lstStyle/>
          <a:p>
            <a:r>
              <a:rPr lang="sr-Latn-RS" dirty="0" smtClean="0">
                <a:solidFill>
                  <a:srgbClr val="C00000"/>
                </a:solidFill>
              </a:rPr>
              <a:t>Rad radio</a:t>
            </a:r>
            <a:r>
              <a:rPr lang="en-US" dirty="0" smtClean="0">
                <a:solidFill>
                  <a:srgbClr val="C00000"/>
                </a:solidFill>
              </a:rPr>
              <a:t>:</a:t>
            </a:r>
            <a:r>
              <a:rPr lang="sr-Latn-RS" dirty="0" smtClean="0">
                <a:solidFill>
                  <a:srgbClr val="C00000"/>
                </a:solidFill>
              </a:rPr>
              <a:t> Bogićević milan 0284/2020 SI</a:t>
            </a:r>
            <a:endParaRPr lang="it-IT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227012" y="381000"/>
                <a:ext cx="12192000" cy="990600"/>
              </a:xfrm>
            </p:spPr>
            <p:txBody>
              <a:bodyPr/>
              <a:lstStyle/>
              <a:p>
                <a:r>
                  <a:rPr lang="sr-Latn-RS" dirty="0" smtClean="0"/>
                  <a:t>Proširenje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zadatka</a:t>
                </a:r>
                <a:r>
                  <a:rPr lang="en-US" dirty="0" smtClean="0"/>
                  <a:t> </a:t>
                </a:r>
                <a:br>
                  <a:rPr lang="en-US" dirty="0" smtClean="0"/>
                </a:br>
                <a:r>
                  <a:rPr lang="en-US" dirty="0" smtClean="0"/>
                  <a:t>(</a:t>
                </a:r>
                <a:r>
                  <a:rPr lang="en-US" dirty="0" err="1" smtClean="0"/>
                  <a:t>bira</a:t>
                </a:r>
                <a:r>
                  <a:rPr lang="en-US" dirty="0" smtClean="0"/>
                  <a:t> se m u</a:t>
                </a:r>
                <a:r>
                  <a:rPr lang="sr-Latn-RS" dirty="0" smtClean="0"/>
                  <a:t>č</a:t>
                </a:r>
                <a:r>
                  <a:rPr lang="en-US" dirty="0" err="1" smtClean="0"/>
                  <a:t>enika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iz</a:t>
                </a:r>
                <a:r>
                  <a:rPr lang="en-US" dirty="0" smtClean="0"/>
                  <a:t> n </a:t>
                </a:r>
                <a:r>
                  <a:rPr lang="sr-Latn-RS" dirty="0" smtClean="0"/>
                  <a:t>škola,gde svaka ima ki učenika i</a:t>
                </a:r>
                <a14:m>
                  <m:oMath xmlns:m="http://schemas.openxmlformats.org/officeDocument/2006/math">
                    <m:r>
                      <a:rPr lang="sr-Latn-R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sr-Latn-R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27012" y="381000"/>
                <a:ext cx="12192000" cy="990600"/>
              </a:xfrm>
              <a:blipFill>
                <a:blip r:embed="rId2"/>
                <a:stretch>
                  <a:fillRect l="-1500" t="-24074" b="-234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351993" y="1752600"/>
            <a:ext cx="677250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#include &lt;</a:t>
            </a:r>
            <a:r>
              <a:rPr lang="en-US" sz="1200" dirty="0" err="1"/>
              <a:t>iostream</a:t>
            </a:r>
            <a:r>
              <a:rPr lang="en-US" sz="1200" dirty="0"/>
              <a:t>&gt;</a:t>
            </a:r>
          </a:p>
          <a:p>
            <a:endParaRPr lang="en-US" sz="1200" dirty="0"/>
          </a:p>
          <a:p>
            <a:r>
              <a:rPr lang="en-US" sz="1200" dirty="0"/>
              <a:t>using namespace </a:t>
            </a:r>
            <a:r>
              <a:rPr lang="en-US" sz="1200" dirty="0" err="1"/>
              <a:t>std</a:t>
            </a:r>
            <a:r>
              <a:rPr lang="en-US" sz="1200" dirty="0"/>
              <a:t>;</a:t>
            </a:r>
          </a:p>
          <a:p>
            <a:endParaRPr lang="en-US" sz="1200" dirty="0"/>
          </a:p>
          <a:p>
            <a:r>
              <a:rPr lang="sv-SE" sz="1200" dirty="0"/>
              <a:t>int sadrzan(int* arr, int x, int offs) {</a:t>
            </a:r>
          </a:p>
          <a:p>
            <a:r>
              <a:rPr lang="nn-NO" sz="1200" dirty="0"/>
              <a:t>for (int i = 0; i &lt; offs; i++) {</a:t>
            </a:r>
          </a:p>
          <a:p>
            <a:r>
              <a:rPr lang="en-US" sz="1200" dirty="0"/>
              <a:t>if (</a:t>
            </a:r>
            <a:r>
              <a:rPr lang="en-US" sz="1200" dirty="0" err="1"/>
              <a:t>arr</a:t>
            </a:r>
            <a:r>
              <a:rPr lang="en-US" sz="1200" dirty="0"/>
              <a:t>[</a:t>
            </a:r>
            <a:r>
              <a:rPr lang="en-US" sz="1200" dirty="0" err="1"/>
              <a:t>i</a:t>
            </a:r>
            <a:r>
              <a:rPr lang="en-US" sz="1200" dirty="0"/>
              <a:t>] == x) return 1;</a:t>
            </a:r>
          </a:p>
          <a:p>
            <a:r>
              <a:rPr lang="en-US" sz="1200" dirty="0"/>
              <a:t>}</a:t>
            </a:r>
          </a:p>
          <a:p>
            <a:r>
              <a:rPr lang="en-US" sz="1200" dirty="0"/>
              <a:t>return 0;</a:t>
            </a:r>
          </a:p>
          <a:p>
            <a:r>
              <a:rPr lang="en-US" sz="1200" dirty="0" smtClean="0"/>
              <a:t>}</a:t>
            </a:r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void </a:t>
            </a:r>
            <a:r>
              <a:rPr lang="en-US" sz="1200" dirty="0" err="1"/>
              <a:t>prosirenje</a:t>
            </a:r>
            <a:r>
              <a:rPr lang="en-US" sz="1200" dirty="0"/>
              <a:t>() {</a:t>
            </a:r>
          </a:p>
          <a:p>
            <a:r>
              <a:rPr lang="en-US" sz="1200" dirty="0"/>
              <a:t>// </a:t>
            </a:r>
            <a:r>
              <a:rPr lang="en-US" sz="1200" dirty="0" err="1"/>
              <a:t>bira</a:t>
            </a:r>
            <a:r>
              <a:rPr lang="en-US" sz="1200" dirty="0"/>
              <a:t> se m </a:t>
            </a:r>
            <a:r>
              <a:rPr lang="en-US" sz="1200" dirty="0" err="1"/>
              <a:t>ucenika</a:t>
            </a:r>
            <a:r>
              <a:rPr lang="en-US" sz="1200" dirty="0"/>
              <a:t> </a:t>
            </a:r>
            <a:r>
              <a:rPr lang="en-US" sz="1200" dirty="0" err="1"/>
              <a:t>iz</a:t>
            </a:r>
            <a:r>
              <a:rPr lang="en-US" sz="1200" dirty="0"/>
              <a:t> n </a:t>
            </a:r>
            <a:r>
              <a:rPr lang="en-US" sz="1200" dirty="0" err="1"/>
              <a:t>skola</a:t>
            </a:r>
            <a:r>
              <a:rPr lang="en-US" sz="1200" dirty="0"/>
              <a:t>, </a:t>
            </a:r>
            <a:r>
              <a:rPr lang="en-US" sz="1200" dirty="0" err="1"/>
              <a:t>gde</a:t>
            </a:r>
            <a:r>
              <a:rPr lang="en-US" sz="1200" dirty="0"/>
              <a:t> </a:t>
            </a:r>
            <a:r>
              <a:rPr lang="en-US" sz="1200" dirty="0" err="1"/>
              <a:t>svaka</a:t>
            </a:r>
            <a:r>
              <a:rPr lang="en-US" sz="1200" dirty="0"/>
              <a:t> </a:t>
            </a:r>
            <a:r>
              <a:rPr lang="en-US" sz="1200" dirty="0" err="1"/>
              <a:t>ima</a:t>
            </a:r>
            <a:r>
              <a:rPr lang="en-US" sz="1200" dirty="0"/>
              <a:t> k </a:t>
            </a:r>
            <a:r>
              <a:rPr lang="en-US" sz="1200" dirty="0" err="1"/>
              <a:t>ucenika</a:t>
            </a:r>
            <a:endParaRPr lang="en-US" sz="1200" dirty="0"/>
          </a:p>
          <a:p>
            <a:r>
              <a:rPr lang="en-US" sz="1200" dirty="0" err="1"/>
              <a:t>srand</a:t>
            </a:r>
            <a:r>
              <a:rPr lang="en-US" sz="1200" dirty="0"/>
              <a:t>(time(0));</a:t>
            </a:r>
          </a:p>
          <a:p>
            <a:r>
              <a:rPr lang="fr-FR" sz="1200" dirty="0"/>
              <a:t>cout &lt;&lt; "</a:t>
            </a:r>
            <a:r>
              <a:rPr lang="fr-FR" sz="1200" dirty="0" err="1"/>
              <a:t>Unesite</a:t>
            </a:r>
            <a:r>
              <a:rPr lang="fr-FR" sz="1200" dirty="0"/>
              <a:t> </a:t>
            </a:r>
            <a:r>
              <a:rPr lang="fr-FR" sz="1200" dirty="0" err="1"/>
              <a:t>koliko</a:t>
            </a:r>
            <a:r>
              <a:rPr lang="fr-FR" sz="1200" dirty="0"/>
              <a:t> se </a:t>
            </a:r>
            <a:r>
              <a:rPr lang="fr-FR" sz="1200" dirty="0" err="1"/>
              <a:t>ucenika</a:t>
            </a:r>
            <a:r>
              <a:rPr lang="fr-FR" sz="1200" dirty="0"/>
              <a:t> </a:t>
            </a:r>
            <a:r>
              <a:rPr lang="fr-FR" sz="1200" dirty="0" err="1"/>
              <a:t>bira</a:t>
            </a:r>
            <a:r>
              <a:rPr lang="fr-FR" sz="1200" dirty="0"/>
              <a:t>:"; </a:t>
            </a:r>
            <a:r>
              <a:rPr lang="fr-FR" sz="1200" dirty="0" err="1"/>
              <a:t>int</a:t>
            </a:r>
            <a:r>
              <a:rPr lang="fr-FR" sz="1200" dirty="0"/>
              <a:t> m = 0; </a:t>
            </a:r>
            <a:r>
              <a:rPr lang="fr-FR" sz="1200" dirty="0" err="1"/>
              <a:t>cin</a:t>
            </a:r>
            <a:r>
              <a:rPr lang="fr-FR" sz="1200" dirty="0"/>
              <a:t> &gt;&gt; m;// cout &lt;&lt; </a:t>
            </a:r>
            <a:r>
              <a:rPr lang="fr-FR" sz="1200" dirty="0" err="1"/>
              <a:t>endl</a:t>
            </a:r>
            <a:r>
              <a:rPr lang="fr-FR" sz="1200" dirty="0"/>
              <a:t>;</a:t>
            </a:r>
          </a:p>
          <a:p>
            <a:r>
              <a:rPr lang="en-US" sz="1200" dirty="0" err="1"/>
              <a:t>cout</a:t>
            </a:r>
            <a:r>
              <a:rPr lang="en-US" sz="1200" dirty="0"/>
              <a:t> &lt;&lt; "</a:t>
            </a:r>
            <a:r>
              <a:rPr lang="en-US" sz="1200" dirty="0" err="1"/>
              <a:t>Unesite</a:t>
            </a:r>
            <a:r>
              <a:rPr lang="en-US" sz="1200" dirty="0"/>
              <a:t> </a:t>
            </a:r>
            <a:r>
              <a:rPr lang="en-US" sz="1200" dirty="0" err="1"/>
              <a:t>koliko</a:t>
            </a:r>
            <a:r>
              <a:rPr lang="en-US" sz="1200" dirty="0"/>
              <a:t> </a:t>
            </a:r>
            <a:r>
              <a:rPr lang="en-US" sz="1200" dirty="0" err="1"/>
              <a:t>ima</a:t>
            </a:r>
            <a:r>
              <a:rPr lang="en-US" sz="1200" dirty="0"/>
              <a:t> </a:t>
            </a:r>
            <a:r>
              <a:rPr lang="en-US" sz="1200" dirty="0" err="1"/>
              <a:t>skola</a:t>
            </a:r>
            <a:r>
              <a:rPr lang="en-US" sz="1200" dirty="0"/>
              <a:t>:"; </a:t>
            </a:r>
            <a:r>
              <a:rPr lang="en-US" sz="1200" dirty="0" err="1"/>
              <a:t>int</a:t>
            </a:r>
            <a:r>
              <a:rPr lang="en-US" sz="1200" dirty="0"/>
              <a:t> n = 0; </a:t>
            </a:r>
            <a:r>
              <a:rPr lang="en-US" sz="1200" dirty="0" err="1"/>
              <a:t>cin</a:t>
            </a:r>
            <a:r>
              <a:rPr lang="en-US" sz="1200" dirty="0"/>
              <a:t> &gt;&gt; n; </a:t>
            </a:r>
            <a:r>
              <a:rPr lang="en-US" sz="1200" dirty="0" err="1"/>
              <a:t>cout</a:t>
            </a:r>
            <a:r>
              <a:rPr lang="en-US" sz="1200" dirty="0"/>
              <a:t> &lt;&lt; </a:t>
            </a:r>
            <a:r>
              <a:rPr lang="en-US" sz="1200" dirty="0" err="1"/>
              <a:t>endl</a:t>
            </a:r>
            <a:r>
              <a:rPr lang="en-US" sz="1200" dirty="0"/>
              <a:t>;</a:t>
            </a:r>
          </a:p>
          <a:p>
            <a:r>
              <a:rPr lang="en-US" sz="1200" dirty="0" err="1"/>
              <a:t>int</a:t>
            </a:r>
            <a:r>
              <a:rPr lang="en-US" sz="1200" dirty="0"/>
              <a:t>* </a:t>
            </a:r>
            <a:r>
              <a:rPr lang="en-US" sz="1200" dirty="0" err="1"/>
              <a:t>arr</a:t>
            </a:r>
            <a:r>
              <a:rPr lang="en-US" sz="1200" dirty="0"/>
              <a:t> = new </a:t>
            </a:r>
            <a:r>
              <a:rPr lang="en-US" sz="1200" dirty="0" err="1"/>
              <a:t>int</a:t>
            </a:r>
            <a:r>
              <a:rPr lang="en-US" sz="1200" dirty="0"/>
              <a:t>[n+1] {0};</a:t>
            </a:r>
          </a:p>
          <a:p>
            <a:r>
              <a:rPr lang="en-US" sz="1200" dirty="0" err="1"/>
              <a:t>int</a:t>
            </a:r>
            <a:r>
              <a:rPr lang="en-US" sz="1200" dirty="0"/>
              <a:t> </a:t>
            </a:r>
            <a:r>
              <a:rPr lang="en-US" sz="1200" dirty="0" err="1"/>
              <a:t>num</a:t>
            </a:r>
            <a:r>
              <a:rPr lang="en-US" sz="1200" dirty="0"/>
              <a:t> = 0;</a:t>
            </a:r>
          </a:p>
          <a:p>
            <a:r>
              <a:rPr lang="nn-NO" sz="1200" dirty="0"/>
              <a:t>for (int i = 1; i &lt; n+1; i++) {</a:t>
            </a:r>
          </a:p>
          <a:p>
            <a:r>
              <a:rPr lang="pl-PL" sz="1200" dirty="0"/>
              <a:t>cout &lt;&lt; "Unesite broj ucenika u " &lt;&lt; i &lt;&lt; "." &lt;&lt; " skoli:"; </a:t>
            </a:r>
          </a:p>
          <a:p>
            <a:r>
              <a:rPr lang="en-US" sz="1200" dirty="0" err="1"/>
              <a:t>cin</a:t>
            </a:r>
            <a:r>
              <a:rPr lang="en-US" sz="1200" dirty="0"/>
              <a:t> &gt;&gt; </a:t>
            </a:r>
            <a:r>
              <a:rPr lang="en-US" sz="1200" dirty="0" err="1"/>
              <a:t>arr</a:t>
            </a:r>
            <a:r>
              <a:rPr lang="en-US" sz="1200" dirty="0"/>
              <a:t>[</a:t>
            </a:r>
            <a:r>
              <a:rPr lang="en-US" sz="1200" dirty="0" err="1"/>
              <a:t>i</a:t>
            </a:r>
            <a:r>
              <a:rPr lang="en-US" sz="1200" dirty="0"/>
              <a:t>]; </a:t>
            </a:r>
            <a:r>
              <a:rPr lang="en-US" sz="1200" dirty="0" err="1"/>
              <a:t>num</a:t>
            </a:r>
            <a:r>
              <a:rPr lang="en-US" sz="1200" dirty="0"/>
              <a:t> += </a:t>
            </a:r>
            <a:r>
              <a:rPr lang="en-US" sz="1200" dirty="0" err="1"/>
              <a:t>arr</a:t>
            </a:r>
            <a:r>
              <a:rPr lang="en-US" sz="1200" dirty="0"/>
              <a:t>[</a:t>
            </a:r>
            <a:r>
              <a:rPr lang="en-US" sz="1200" dirty="0" err="1"/>
              <a:t>i</a:t>
            </a:r>
            <a:r>
              <a:rPr lang="en-US" sz="1200" dirty="0"/>
              <a:t>];</a:t>
            </a:r>
          </a:p>
          <a:p>
            <a:r>
              <a:rPr lang="en-US" sz="1200" dirty="0"/>
              <a:t>if (</a:t>
            </a:r>
            <a:r>
              <a:rPr lang="en-US" sz="1200" dirty="0" err="1"/>
              <a:t>i</a:t>
            </a:r>
            <a:r>
              <a:rPr lang="en-US" sz="1200" dirty="0"/>
              <a:t> &gt; 0) </a:t>
            </a:r>
            <a:r>
              <a:rPr lang="en-US" sz="1200" dirty="0" err="1"/>
              <a:t>arr</a:t>
            </a:r>
            <a:r>
              <a:rPr lang="en-US" sz="1200" dirty="0"/>
              <a:t>[</a:t>
            </a:r>
            <a:r>
              <a:rPr lang="en-US" sz="1200" dirty="0" err="1"/>
              <a:t>i</a:t>
            </a:r>
            <a:r>
              <a:rPr lang="en-US" sz="1200" dirty="0"/>
              <a:t>] = </a:t>
            </a:r>
            <a:r>
              <a:rPr lang="en-US" sz="1200" dirty="0" err="1"/>
              <a:t>arr</a:t>
            </a:r>
            <a:r>
              <a:rPr lang="en-US" sz="1200" dirty="0"/>
              <a:t>[</a:t>
            </a:r>
            <a:r>
              <a:rPr lang="en-US" sz="1200" dirty="0" err="1"/>
              <a:t>i</a:t>
            </a:r>
            <a:r>
              <a:rPr lang="en-US" sz="1200" dirty="0"/>
              <a:t>] + </a:t>
            </a:r>
            <a:r>
              <a:rPr lang="en-US" sz="1200" dirty="0" err="1"/>
              <a:t>arr</a:t>
            </a:r>
            <a:r>
              <a:rPr lang="en-US" sz="1200" dirty="0"/>
              <a:t>[</a:t>
            </a:r>
            <a:r>
              <a:rPr lang="en-US" sz="1200" dirty="0" err="1"/>
              <a:t>i</a:t>
            </a:r>
            <a:r>
              <a:rPr lang="en-US" sz="1200" dirty="0"/>
              <a:t> - 1];</a:t>
            </a:r>
          </a:p>
          <a:p>
            <a:r>
              <a:rPr lang="en-US" sz="1200" dirty="0" smtClean="0"/>
              <a:t>}</a:t>
            </a:r>
            <a:endParaRPr lang="en-US" sz="1200" dirty="0"/>
          </a:p>
          <a:p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7313612" y="1371600"/>
            <a:ext cx="472440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// </a:t>
            </a:r>
            <a:r>
              <a:rPr lang="en-US" sz="1200" dirty="0" err="1" smtClean="0"/>
              <a:t>nastavak</a:t>
            </a:r>
            <a:r>
              <a:rPr lang="en-US" sz="1200" dirty="0" smtClean="0"/>
              <a:t> </a:t>
            </a:r>
            <a:r>
              <a:rPr lang="en-US" sz="1200" dirty="0" err="1" smtClean="0"/>
              <a:t>funkcije</a:t>
            </a:r>
            <a:r>
              <a:rPr lang="en-US" sz="1200" dirty="0" smtClean="0"/>
              <a:t> </a:t>
            </a:r>
            <a:r>
              <a:rPr lang="en-US" sz="1200" dirty="0" err="1" smtClean="0"/>
              <a:t>prosirenje</a:t>
            </a:r>
            <a:endParaRPr lang="en-US" sz="1200" dirty="0" smtClean="0"/>
          </a:p>
          <a:p>
            <a:r>
              <a:rPr lang="en-US" sz="1200" dirty="0" err="1" smtClean="0"/>
              <a:t>int</a:t>
            </a:r>
            <a:r>
              <a:rPr lang="en-US" sz="1200" dirty="0"/>
              <a:t>* </a:t>
            </a:r>
            <a:r>
              <a:rPr lang="en-US" sz="1200" dirty="0" err="1"/>
              <a:t>ucenici</a:t>
            </a:r>
            <a:r>
              <a:rPr lang="en-US" sz="1200" dirty="0"/>
              <a:t> = new </a:t>
            </a:r>
            <a:r>
              <a:rPr lang="en-US" sz="1200" dirty="0" err="1"/>
              <a:t>int</a:t>
            </a:r>
            <a:r>
              <a:rPr lang="en-US" sz="1200" dirty="0"/>
              <a:t>[m];</a:t>
            </a:r>
          </a:p>
          <a:p>
            <a:r>
              <a:rPr lang="en-US" sz="1200" dirty="0" err="1"/>
              <a:t>int</a:t>
            </a:r>
            <a:r>
              <a:rPr lang="en-US" sz="1200" dirty="0"/>
              <a:t>* </a:t>
            </a:r>
            <a:r>
              <a:rPr lang="en-US" sz="1200" dirty="0" err="1"/>
              <a:t>skola</a:t>
            </a:r>
            <a:r>
              <a:rPr lang="en-US" sz="1200" dirty="0"/>
              <a:t> = new </a:t>
            </a:r>
            <a:r>
              <a:rPr lang="en-US" sz="1200" dirty="0" err="1"/>
              <a:t>int</a:t>
            </a:r>
            <a:r>
              <a:rPr lang="en-US" sz="1200" dirty="0"/>
              <a:t>[n] {0};</a:t>
            </a:r>
          </a:p>
          <a:p>
            <a:r>
              <a:rPr lang="nn-NO" sz="1200" dirty="0"/>
              <a:t>for (int i = 0; i &lt; m; i++) {</a:t>
            </a:r>
          </a:p>
          <a:p>
            <a:r>
              <a:rPr lang="en-US" sz="1200" dirty="0" err="1"/>
              <a:t>int</a:t>
            </a:r>
            <a:r>
              <a:rPr lang="en-US" sz="1200" dirty="0"/>
              <a:t> x= (rand() * 1.0) / RAND_MAX * (num-1) + 1;</a:t>
            </a:r>
          </a:p>
          <a:p>
            <a:r>
              <a:rPr lang="en-US" sz="1200" dirty="0"/>
              <a:t>if (</a:t>
            </a:r>
            <a:r>
              <a:rPr lang="en-US" sz="1200" dirty="0" err="1"/>
              <a:t>sadrzan</a:t>
            </a:r>
            <a:r>
              <a:rPr lang="en-US" sz="1200" dirty="0"/>
              <a:t>(</a:t>
            </a:r>
            <a:r>
              <a:rPr lang="en-US" sz="1200" dirty="0" err="1"/>
              <a:t>ucenici</a:t>
            </a:r>
            <a:r>
              <a:rPr lang="en-US" sz="1200" dirty="0"/>
              <a:t>, </a:t>
            </a:r>
            <a:r>
              <a:rPr lang="en-US" sz="1200" dirty="0" err="1"/>
              <a:t>x,i</a:t>
            </a:r>
            <a:r>
              <a:rPr lang="en-US" sz="1200" dirty="0"/>
              <a:t>)) {</a:t>
            </a:r>
          </a:p>
          <a:p>
            <a:r>
              <a:rPr lang="en-US" sz="1200" dirty="0" err="1"/>
              <a:t>i</a:t>
            </a:r>
            <a:r>
              <a:rPr lang="en-US" sz="1200" dirty="0"/>
              <a:t>--;</a:t>
            </a:r>
          </a:p>
          <a:p>
            <a:r>
              <a:rPr lang="en-US" sz="1200" dirty="0"/>
              <a:t>continue;</a:t>
            </a:r>
          </a:p>
          <a:p>
            <a:r>
              <a:rPr lang="en-US" sz="1200" dirty="0"/>
              <a:t>}</a:t>
            </a:r>
          </a:p>
          <a:p>
            <a:r>
              <a:rPr lang="en-US" sz="1200" dirty="0"/>
              <a:t>else {</a:t>
            </a:r>
          </a:p>
          <a:p>
            <a:r>
              <a:rPr lang="en-US" sz="1200" dirty="0" err="1"/>
              <a:t>ucenici</a:t>
            </a:r>
            <a:r>
              <a:rPr lang="en-US" sz="1200" dirty="0"/>
              <a:t>[</a:t>
            </a:r>
            <a:r>
              <a:rPr lang="en-US" sz="1200" dirty="0" err="1"/>
              <a:t>i</a:t>
            </a:r>
            <a:r>
              <a:rPr lang="en-US" sz="1200" dirty="0"/>
              <a:t>] = x;</a:t>
            </a:r>
          </a:p>
          <a:p>
            <a:r>
              <a:rPr lang="en-US" sz="1200" dirty="0"/>
              <a:t>}</a:t>
            </a:r>
          </a:p>
          <a:p>
            <a:r>
              <a:rPr lang="en-US" sz="1200" dirty="0"/>
              <a:t>for (</a:t>
            </a:r>
            <a:r>
              <a:rPr lang="en-US" sz="1200" dirty="0" err="1"/>
              <a:t>int</a:t>
            </a:r>
            <a:r>
              <a:rPr lang="en-US" sz="1200" dirty="0"/>
              <a:t> j = 0; j &lt; n+1; </a:t>
            </a:r>
            <a:r>
              <a:rPr lang="en-US" sz="1200" dirty="0" err="1"/>
              <a:t>j++</a:t>
            </a:r>
            <a:r>
              <a:rPr lang="en-US" sz="1200" dirty="0"/>
              <a:t>) {</a:t>
            </a:r>
          </a:p>
          <a:p>
            <a:r>
              <a:rPr lang="it-IT" sz="1200" dirty="0"/>
              <a:t>if (arr[j]&lt;ucenici[i] &amp;&amp; ucenici[i] &lt; arr[j+1]) {</a:t>
            </a:r>
          </a:p>
          <a:p>
            <a:r>
              <a:rPr lang="en-US" sz="1200" dirty="0" err="1"/>
              <a:t>skola</a:t>
            </a:r>
            <a:r>
              <a:rPr lang="en-US" sz="1200" dirty="0"/>
              <a:t>[j]++;</a:t>
            </a:r>
            <a:endParaRPr lang="pl-PL" sz="1200" dirty="0"/>
          </a:p>
          <a:p>
            <a:r>
              <a:rPr lang="en-US" sz="1200" dirty="0"/>
              <a:t>}}}</a:t>
            </a:r>
          </a:p>
          <a:p>
            <a:r>
              <a:rPr lang="nn-NO" sz="1200" dirty="0"/>
              <a:t>for (int i = 0; i &lt; n; i++) {</a:t>
            </a:r>
          </a:p>
          <a:p>
            <a:r>
              <a:rPr lang="pl-PL" sz="1200" dirty="0"/>
              <a:t>cout &lt;&lt; "Broj ucenika iz " &lt;&lt; i + 1 &lt;&lt; "." &lt;&lt; " skole je:" &lt;&lt; skola[i];</a:t>
            </a:r>
          </a:p>
          <a:p>
            <a:r>
              <a:rPr lang="en-US" sz="1200" dirty="0" err="1"/>
              <a:t>cout</a:t>
            </a:r>
            <a:r>
              <a:rPr lang="en-US" sz="1200" dirty="0"/>
              <a:t> &lt;&lt; " To </a:t>
            </a:r>
            <a:r>
              <a:rPr lang="en-US" sz="1200" dirty="0" err="1"/>
              <a:t>su</a:t>
            </a:r>
            <a:r>
              <a:rPr lang="en-US" sz="1200" dirty="0"/>
              <a:t>:";</a:t>
            </a:r>
          </a:p>
          <a:p>
            <a:r>
              <a:rPr lang="en-US" sz="1200" dirty="0"/>
              <a:t>for (</a:t>
            </a:r>
            <a:r>
              <a:rPr lang="en-US" sz="1200" dirty="0" err="1"/>
              <a:t>int</a:t>
            </a:r>
            <a:r>
              <a:rPr lang="en-US" sz="1200" dirty="0"/>
              <a:t> j = 0; j &lt; m; </a:t>
            </a:r>
            <a:r>
              <a:rPr lang="en-US" sz="1200" dirty="0" err="1"/>
              <a:t>j++</a:t>
            </a:r>
            <a:r>
              <a:rPr lang="en-US" sz="1200" dirty="0"/>
              <a:t>) {</a:t>
            </a:r>
          </a:p>
          <a:p>
            <a:r>
              <a:rPr lang="en-US" sz="1200" dirty="0"/>
              <a:t>if (</a:t>
            </a:r>
            <a:r>
              <a:rPr lang="en-US" sz="1200" dirty="0" err="1"/>
              <a:t>ucenici</a:t>
            </a:r>
            <a:r>
              <a:rPr lang="en-US" sz="1200" dirty="0"/>
              <a:t>[j]&gt;</a:t>
            </a:r>
            <a:r>
              <a:rPr lang="en-US" sz="1200" dirty="0" err="1"/>
              <a:t>arr</a:t>
            </a:r>
            <a:r>
              <a:rPr lang="en-US" sz="1200" dirty="0"/>
              <a:t>[</a:t>
            </a:r>
            <a:r>
              <a:rPr lang="en-US" sz="1200" dirty="0" err="1"/>
              <a:t>i</a:t>
            </a:r>
            <a:r>
              <a:rPr lang="en-US" sz="1200" dirty="0"/>
              <a:t>] &amp;&amp; </a:t>
            </a:r>
            <a:r>
              <a:rPr lang="en-US" sz="1200" dirty="0" err="1"/>
              <a:t>ucenici</a:t>
            </a:r>
            <a:r>
              <a:rPr lang="en-US" sz="1200" dirty="0"/>
              <a:t>[j] &lt;= </a:t>
            </a:r>
            <a:r>
              <a:rPr lang="en-US" sz="1200" dirty="0" err="1"/>
              <a:t>arr</a:t>
            </a:r>
            <a:r>
              <a:rPr lang="en-US" sz="1200" dirty="0"/>
              <a:t>[i+1]) {</a:t>
            </a:r>
          </a:p>
          <a:p>
            <a:r>
              <a:rPr lang="en-US" sz="1200" dirty="0" err="1"/>
              <a:t>cout</a:t>
            </a:r>
            <a:r>
              <a:rPr lang="en-US" sz="1200" dirty="0"/>
              <a:t> &lt;&lt; </a:t>
            </a:r>
            <a:r>
              <a:rPr lang="en-US" sz="1200" dirty="0" err="1"/>
              <a:t>ucenici</a:t>
            </a:r>
            <a:r>
              <a:rPr lang="en-US" sz="1200" dirty="0"/>
              <a:t>[j] &lt;&lt; " ";</a:t>
            </a:r>
          </a:p>
          <a:p>
            <a:r>
              <a:rPr lang="en-US" sz="1200" dirty="0"/>
              <a:t>}}</a:t>
            </a:r>
          </a:p>
          <a:p>
            <a:r>
              <a:rPr lang="en-US" sz="1200" dirty="0" err="1"/>
              <a:t>cout</a:t>
            </a:r>
            <a:r>
              <a:rPr lang="en-US" sz="1200" dirty="0"/>
              <a:t> &lt;&lt; </a:t>
            </a:r>
            <a:r>
              <a:rPr lang="en-US" sz="1200" dirty="0" err="1"/>
              <a:t>endl</a:t>
            </a:r>
            <a:r>
              <a:rPr lang="en-US" sz="1200" dirty="0"/>
              <a:t>;</a:t>
            </a:r>
          </a:p>
          <a:p>
            <a:r>
              <a:rPr lang="en-US" sz="1200" dirty="0"/>
              <a:t>}}</a:t>
            </a:r>
          </a:p>
          <a:p>
            <a:r>
              <a:rPr lang="en-US" sz="1200" dirty="0" err="1"/>
              <a:t>int</a:t>
            </a:r>
            <a:r>
              <a:rPr lang="en-US" sz="1200" dirty="0"/>
              <a:t> main() {</a:t>
            </a:r>
          </a:p>
          <a:p>
            <a:r>
              <a:rPr lang="en-US" sz="1200" dirty="0" err="1"/>
              <a:t>prosirenje</a:t>
            </a:r>
            <a:r>
              <a:rPr lang="en-US" sz="1200" dirty="0"/>
              <a:t>();</a:t>
            </a:r>
          </a:p>
          <a:p>
            <a:r>
              <a:rPr lang="en-US" sz="1200" dirty="0"/>
              <a:t>return 0;</a:t>
            </a:r>
          </a:p>
          <a:p>
            <a:r>
              <a:rPr lang="en-US" sz="1200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45173" y="6438245"/>
            <a:ext cx="2209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/>
              <a:t>Kod u C</a:t>
            </a:r>
            <a:r>
              <a:rPr lang="en-US" dirty="0" smtClean="0"/>
              <a:t>++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13711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2812" y="381000"/>
            <a:ext cx="9915608" cy="609600"/>
          </a:xfrm>
        </p:spPr>
        <p:txBody>
          <a:bodyPr/>
          <a:lstStyle/>
          <a:p>
            <a:r>
              <a:rPr lang="en-US" dirty="0" err="1" smtClean="0"/>
              <a:t>Rezultati</a:t>
            </a:r>
            <a:r>
              <a:rPr lang="en-US" dirty="0" smtClean="0"/>
              <a:t> </a:t>
            </a:r>
            <a:r>
              <a:rPr lang="en-US" dirty="0" err="1" smtClean="0"/>
              <a:t>pokretanja</a:t>
            </a:r>
            <a:r>
              <a:rPr lang="en-US" dirty="0" smtClean="0"/>
              <a:t> </a:t>
            </a:r>
            <a:r>
              <a:rPr lang="en-US" dirty="0" err="1" smtClean="0"/>
              <a:t>simulacije</a:t>
            </a:r>
            <a:r>
              <a:rPr lang="en-US" dirty="0" smtClean="0"/>
              <a:t> pro</a:t>
            </a:r>
            <a:r>
              <a:rPr lang="sr-Latn-RS" dirty="0" smtClean="0"/>
              <a:t>širenja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979" y="1572950"/>
            <a:ext cx="10058400" cy="293446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04984" y="1047907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/>
              <a:t>1. pokretanje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28784" y="466313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/>
              <a:t>2. pokretanje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84" y="5032462"/>
            <a:ext cx="10058400" cy="1663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50698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 txBox="1">
            <a:spLocks/>
          </p:cNvSpPr>
          <p:nvPr/>
        </p:nvSpPr>
        <p:spPr>
          <a:xfrm>
            <a:off x="912812" y="381000"/>
            <a:ext cx="9915608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Rezultati</a:t>
            </a:r>
            <a:r>
              <a:rPr lang="en-US" dirty="0" smtClean="0"/>
              <a:t> </a:t>
            </a:r>
            <a:r>
              <a:rPr lang="en-US" dirty="0" err="1" smtClean="0"/>
              <a:t>pokretanja</a:t>
            </a:r>
            <a:r>
              <a:rPr lang="en-US" dirty="0" smtClean="0"/>
              <a:t> </a:t>
            </a:r>
            <a:r>
              <a:rPr lang="en-US" dirty="0" err="1" smtClean="0"/>
              <a:t>simulacije</a:t>
            </a:r>
            <a:r>
              <a:rPr lang="en-US" dirty="0" smtClean="0"/>
              <a:t> pro</a:t>
            </a:r>
            <a:r>
              <a:rPr lang="sr-Latn-RS" dirty="0" smtClean="0"/>
              <a:t>širenja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12" y="1295400"/>
            <a:ext cx="8595305" cy="2362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60412" y="926068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/>
              <a:t>3. pokretanje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0412" y="3836432"/>
            <a:ext cx="2286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/>
              <a:t>4. pokretanje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12" y="4217432"/>
            <a:ext cx="8458200" cy="217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09978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 txBox="1">
            <a:spLocks/>
          </p:cNvSpPr>
          <p:nvPr/>
        </p:nvSpPr>
        <p:spPr>
          <a:xfrm>
            <a:off x="912812" y="381000"/>
            <a:ext cx="9915608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Rezultati</a:t>
            </a:r>
            <a:r>
              <a:rPr lang="en-US" dirty="0" smtClean="0"/>
              <a:t> </a:t>
            </a:r>
            <a:r>
              <a:rPr lang="en-US" dirty="0" err="1" smtClean="0"/>
              <a:t>pokretanja</a:t>
            </a:r>
            <a:r>
              <a:rPr lang="en-US" dirty="0" smtClean="0"/>
              <a:t> </a:t>
            </a:r>
            <a:r>
              <a:rPr lang="en-US" dirty="0" err="1" smtClean="0"/>
              <a:t>simulacije</a:t>
            </a:r>
            <a:r>
              <a:rPr lang="en-US" dirty="0" smtClean="0"/>
              <a:t> pro</a:t>
            </a:r>
            <a:r>
              <a:rPr lang="sr-Latn-RS" dirty="0" smtClean="0"/>
              <a:t>širenja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12" y="1447800"/>
            <a:ext cx="8821381" cy="499765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12812" y="990600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/>
              <a:t>5. pokretanje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8876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 txBox="1">
            <a:spLocks/>
          </p:cNvSpPr>
          <p:nvPr/>
        </p:nvSpPr>
        <p:spPr>
          <a:xfrm>
            <a:off x="912812" y="381000"/>
            <a:ext cx="9915608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Rezultati</a:t>
            </a:r>
            <a:r>
              <a:rPr lang="en-US" dirty="0" smtClean="0"/>
              <a:t> </a:t>
            </a:r>
            <a:r>
              <a:rPr lang="en-US" dirty="0" err="1" smtClean="0"/>
              <a:t>pokretanja</a:t>
            </a:r>
            <a:r>
              <a:rPr lang="en-US" dirty="0" smtClean="0"/>
              <a:t> </a:t>
            </a:r>
            <a:r>
              <a:rPr lang="en-US" dirty="0" err="1" smtClean="0"/>
              <a:t>simulacije</a:t>
            </a:r>
            <a:r>
              <a:rPr lang="en-US" dirty="0" smtClean="0"/>
              <a:t> pro</a:t>
            </a:r>
            <a:r>
              <a:rPr lang="sr-Latn-RS" dirty="0" smtClean="0"/>
              <a:t>širenja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70012" y="1371600"/>
            <a:ext cx="594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/>
              <a:t>6.pokretanje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93812" y="5105400"/>
            <a:ext cx="701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 </a:t>
            </a:r>
            <a:r>
              <a:rPr lang="en-US" dirty="0" err="1" smtClean="0"/>
              <a:t>osnovu</a:t>
            </a:r>
            <a:r>
              <a:rPr lang="en-US" dirty="0" smtClean="0"/>
              <a:t> </a:t>
            </a:r>
            <a:r>
              <a:rPr lang="en-US" dirty="0" err="1" smtClean="0"/>
              <a:t>izvedenih</a:t>
            </a:r>
            <a:r>
              <a:rPr lang="en-US" dirty="0" smtClean="0"/>
              <a:t> </a:t>
            </a:r>
            <a:r>
              <a:rPr lang="en-US" dirty="0" err="1" smtClean="0"/>
              <a:t>merenja</a:t>
            </a:r>
            <a:r>
              <a:rPr lang="en-US" dirty="0" smtClean="0"/>
              <a:t> </a:t>
            </a:r>
            <a:r>
              <a:rPr lang="en-US" dirty="0" err="1" smtClean="0"/>
              <a:t>zaklj</a:t>
            </a:r>
            <a:r>
              <a:rPr lang="sr-Latn-RS" dirty="0" smtClean="0"/>
              <a:t>čujemo da što više učenika ima neka škola veća je verovatnoća da će učenik biti izabran baš iz te škole</a:t>
            </a:r>
            <a:r>
              <a:rPr lang="en-US" dirty="0" smtClean="0"/>
              <a:t>, </a:t>
            </a:r>
            <a:r>
              <a:rPr lang="en-US" dirty="0" err="1" smtClean="0"/>
              <a:t>jer</a:t>
            </a:r>
            <a:r>
              <a:rPr lang="en-US" dirty="0" smtClean="0"/>
              <a:t> je interval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kome</a:t>
            </a:r>
            <a:r>
              <a:rPr lang="en-US" dirty="0" smtClean="0"/>
              <a:t> se </a:t>
            </a:r>
            <a:r>
              <a:rPr lang="en-US" dirty="0" err="1" smtClean="0"/>
              <a:t>nalaz</a:t>
            </a:r>
            <a:r>
              <a:rPr lang="sr-Latn-RS" dirty="0" smtClean="0"/>
              <a:t>e ti učenici veći.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37" y="1900024"/>
            <a:ext cx="10058400" cy="3009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6587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miley Face 4"/>
          <p:cNvSpPr/>
          <p:nvPr/>
        </p:nvSpPr>
        <p:spPr>
          <a:xfrm>
            <a:off x="760412" y="2057400"/>
            <a:ext cx="2514600" cy="22098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32412" y="990600"/>
            <a:ext cx="449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>
                <a:solidFill>
                  <a:schemeClr val="tx2"/>
                </a:solidFill>
              </a:rPr>
              <a:t>Hvala</a:t>
            </a:r>
            <a:r>
              <a:rPr lang="en-US" sz="3600" dirty="0" smtClean="0">
                <a:solidFill>
                  <a:schemeClr val="tx2"/>
                </a:solidFill>
              </a:rPr>
              <a:t> </a:t>
            </a:r>
            <a:r>
              <a:rPr lang="en-US" sz="3600" dirty="0" err="1" smtClean="0">
                <a:solidFill>
                  <a:schemeClr val="tx2"/>
                </a:solidFill>
              </a:rPr>
              <a:t>na</a:t>
            </a:r>
            <a:r>
              <a:rPr lang="en-US" sz="3600" dirty="0" smtClean="0">
                <a:solidFill>
                  <a:schemeClr val="tx2"/>
                </a:solidFill>
              </a:rPr>
              <a:t> p</a:t>
            </a:r>
            <a:r>
              <a:rPr lang="sr-Latn-RS" sz="3600" dirty="0" smtClean="0">
                <a:solidFill>
                  <a:schemeClr val="tx2"/>
                </a:solidFill>
              </a:rPr>
              <a:t>ažnji</a:t>
            </a:r>
            <a:r>
              <a:rPr lang="en-US" sz="3600" dirty="0" smtClean="0">
                <a:solidFill>
                  <a:schemeClr val="tx2"/>
                </a:solidFill>
              </a:rPr>
              <a:t>!!!</a:t>
            </a:r>
            <a:endParaRPr lang="en-US" sz="3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254658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25 0 C 0.181 0 0.25 0.069 0.25 0.125 L 0.25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3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3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3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Sadr</a:t>
            </a:r>
            <a:r>
              <a:rPr lang="sr-Latn-RS" dirty="0"/>
              <a:t>ž</a:t>
            </a:r>
            <a:r>
              <a:rPr lang="en-US" dirty="0" err="1" smtClean="0"/>
              <a:t>aj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sr-Latn-RS" dirty="0" smtClean="0"/>
          </a:p>
          <a:p>
            <a:r>
              <a:rPr lang="sr-Latn-RS" dirty="0" smtClean="0">
                <a:hlinkClick r:id="rId2" action="ppaction://hlinksldjump"/>
              </a:rPr>
              <a:t>Monte Karlo metodi</a:t>
            </a:r>
            <a:endParaRPr lang="sr-Latn-RS" dirty="0"/>
          </a:p>
          <a:p>
            <a:r>
              <a:rPr lang="sr-Latn-RS" dirty="0" smtClean="0">
                <a:hlinkClick r:id="rId3" action="ppaction://hlinksldjump"/>
              </a:rPr>
              <a:t>Uniformna(neprekidna) raspodela</a:t>
            </a:r>
            <a:endParaRPr lang="sr-Latn-RS" dirty="0" smtClean="0"/>
          </a:p>
          <a:p>
            <a:r>
              <a:rPr lang="en-US" dirty="0" err="1">
                <a:hlinkClick r:id="rId4" action="ppaction://hlinksldjump"/>
              </a:rPr>
              <a:t>Funkcija</a:t>
            </a:r>
            <a:r>
              <a:rPr lang="en-US" dirty="0">
                <a:hlinkClick r:id="rId4" action="ppaction://hlinksldjump"/>
              </a:rPr>
              <a:t> </a:t>
            </a:r>
            <a:r>
              <a:rPr lang="en-US" dirty="0" err="1">
                <a:hlinkClick r:id="rId4" action="ppaction://hlinksldjump"/>
              </a:rPr>
              <a:t>raspodele</a:t>
            </a:r>
            <a:r>
              <a:rPr lang="en-US" dirty="0">
                <a:hlinkClick r:id="rId4" action="ppaction://hlinksldjump"/>
              </a:rPr>
              <a:t> </a:t>
            </a:r>
            <a:r>
              <a:rPr lang="en-US" dirty="0" err="1">
                <a:hlinkClick r:id="rId4" action="ppaction://hlinksldjump"/>
              </a:rPr>
              <a:t>i</a:t>
            </a:r>
            <a:r>
              <a:rPr lang="en-US" dirty="0">
                <a:hlinkClick r:id="rId4" action="ppaction://hlinksldjump"/>
              </a:rPr>
              <a:t> </a:t>
            </a:r>
            <a:r>
              <a:rPr lang="en-US" dirty="0" err="1">
                <a:hlinkClick r:id="rId4" action="ppaction://hlinksldjump"/>
              </a:rPr>
              <a:t>gustina</a:t>
            </a:r>
            <a:r>
              <a:rPr lang="en-US" dirty="0">
                <a:hlinkClick r:id="rId4" action="ppaction://hlinksldjump"/>
              </a:rPr>
              <a:t> </a:t>
            </a:r>
            <a:r>
              <a:rPr lang="sr-Latn-RS" dirty="0">
                <a:hlinkClick r:id="rId4" action="ppaction://hlinksldjump"/>
              </a:rPr>
              <a:t>X~Unif</a:t>
            </a:r>
            <a:r>
              <a:rPr lang="en-US" dirty="0">
                <a:hlinkClick r:id="rId4" action="ppaction://hlinksldjump"/>
              </a:rPr>
              <a:t>[0,1] </a:t>
            </a:r>
            <a:endParaRPr lang="sr-Latn-RS" dirty="0" smtClean="0"/>
          </a:p>
          <a:p>
            <a:r>
              <a:rPr lang="sr-Latn-RS" dirty="0">
                <a:hlinkClick r:id="rId5" action="ppaction://hlinksldjump"/>
              </a:rPr>
              <a:t>Metod za generisanje </a:t>
            </a:r>
            <a:r>
              <a:rPr lang="en-US" dirty="0" err="1">
                <a:hlinkClick r:id="rId5" action="ppaction://hlinksldjump"/>
              </a:rPr>
              <a:t>uniformne</a:t>
            </a:r>
            <a:r>
              <a:rPr lang="en-US" dirty="0">
                <a:hlinkClick r:id="rId5" action="ppaction://hlinksldjump"/>
              </a:rPr>
              <a:t> </a:t>
            </a:r>
            <a:r>
              <a:rPr lang="en-US" dirty="0" err="1">
                <a:hlinkClick r:id="rId5" action="ppaction://hlinksldjump"/>
              </a:rPr>
              <a:t>raspodele</a:t>
            </a:r>
            <a:r>
              <a:rPr lang="sr-Latn-RS" dirty="0">
                <a:hlinkClick r:id="rId5" action="ppaction://hlinksldjump"/>
              </a:rPr>
              <a:t> na intervalu </a:t>
            </a:r>
            <a:r>
              <a:rPr lang="en-US" dirty="0">
                <a:hlinkClick r:id="rId5" action="ppaction://hlinksldjump"/>
              </a:rPr>
              <a:t>[</a:t>
            </a:r>
            <a:r>
              <a:rPr lang="en-US" dirty="0" err="1">
                <a:hlinkClick r:id="rId5" action="ppaction://hlinksldjump"/>
              </a:rPr>
              <a:t>a,b</a:t>
            </a:r>
            <a:r>
              <a:rPr lang="en-US" dirty="0" smtClean="0">
                <a:hlinkClick r:id="rId5" action="ppaction://hlinksldjump"/>
              </a:rPr>
              <a:t>]</a:t>
            </a:r>
            <a:endParaRPr lang="sr-Latn-RS" dirty="0"/>
          </a:p>
          <a:p>
            <a:r>
              <a:rPr lang="sr-Latn-RS" dirty="0" smtClean="0">
                <a:hlinkClick r:id="rId6" action="ppaction://hlinksldjump"/>
              </a:rPr>
              <a:t>Kod napisan u C</a:t>
            </a:r>
            <a:r>
              <a:rPr lang="en-US" dirty="0" smtClean="0">
                <a:hlinkClick r:id="rId6" action="ppaction://hlinksldjump"/>
              </a:rPr>
              <a:t>++ </a:t>
            </a:r>
            <a:r>
              <a:rPr lang="en-US" dirty="0" err="1" smtClean="0">
                <a:hlinkClick r:id="rId6" action="ppaction://hlinksldjump"/>
              </a:rPr>
              <a:t>i</a:t>
            </a:r>
            <a:r>
              <a:rPr lang="en-US" dirty="0" smtClean="0">
                <a:hlinkClick r:id="rId6" action="ppaction://hlinksldjump"/>
              </a:rPr>
              <a:t> </a:t>
            </a:r>
            <a:r>
              <a:rPr lang="en-US" dirty="0" err="1" smtClean="0">
                <a:hlinkClick r:id="rId6" action="ppaction://hlinksldjump"/>
              </a:rPr>
              <a:t>Javi</a:t>
            </a:r>
            <a:endParaRPr lang="en-US" dirty="0" smtClean="0"/>
          </a:p>
          <a:p>
            <a:r>
              <a:rPr lang="en-US" dirty="0" err="1">
                <a:hlinkClick r:id="rId7" action="ppaction://hlinksldjump"/>
              </a:rPr>
              <a:t>Rezultati</a:t>
            </a:r>
            <a:r>
              <a:rPr lang="en-US" dirty="0">
                <a:hlinkClick r:id="rId7" action="ppaction://hlinksldjump"/>
              </a:rPr>
              <a:t> </a:t>
            </a:r>
            <a:r>
              <a:rPr lang="en-US" dirty="0" err="1">
                <a:hlinkClick r:id="rId7" action="ppaction://hlinksldjump"/>
              </a:rPr>
              <a:t>pokretanja</a:t>
            </a:r>
            <a:r>
              <a:rPr lang="en-US" dirty="0">
                <a:hlinkClick r:id="rId7" action="ppaction://hlinksldjump"/>
              </a:rPr>
              <a:t> </a:t>
            </a:r>
            <a:r>
              <a:rPr lang="en-US" dirty="0" err="1">
                <a:hlinkClick r:id="rId7" action="ppaction://hlinksldjump"/>
              </a:rPr>
              <a:t>na</a:t>
            </a:r>
            <a:r>
              <a:rPr lang="en-US" dirty="0">
                <a:hlinkClick r:id="rId7" action="ppaction://hlinksldjump"/>
              </a:rPr>
              <a:t> C</a:t>
            </a:r>
            <a:r>
              <a:rPr lang="en-US" dirty="0" smtClean="0">
                <a:hlinkClick r:id="rId7" action="ppaction://hlinksldjump"/>
              </a:rPr>
              <a:t>++</a:t>
            </a:r>
            <a:endParaRPr lang="en-US" dirty="0" smtClean="0"/>
          </a:p>
          <a:p>
            <a:r>
              <a:rPr lang="en-US" dirty="0" err="1">
                <a:hlinkClick r:id="rId8" action="ppaction://hlinksldjump"/>
              </a:rPr>
              <a:t>Rezultati</a:t>
            </a:r>
            <a:r>
              <a:rPr lang="en-US" dirty="0">
                <a:hlinkClick r:id="rId8" action="ppaction://hlinksldjump"/>
              </a:rPr>
              <a:t> </a:t>
            </a:r>
            <a:r>
              <a:rPr lang="en-US" dirty="0" err="1">
                <a:hlinkClick r:id="rId8" action="ppaction://hlinksldjump"/>
              </a:rPr>
              <a:t>pokretanja</a:t>
            </a:r>
            <a:r>
              <a:rPr lang="en-US" dirty="0">
                <a:hlinkClick r:id="rId8" action="ppaction://hlinksldjump"/>
              </a:rPr>
              <a:t> </a:t>
            </a:r>
            <a:r>
              <a:rPr lang="en-US" dirty="0" err="1">
                <a:hlinkClick r:id="rId8" action="ppaction://hlinksldjump"/>
              </a:rPr>
              <a:t>na</a:t>
            </a:r>
            <a:r>
              <a:rPr lang="en-US" dirty="0">
                <a:hlinkClick r:id="rId8" action="ppaction://hlinksldjump"/>
              </a:rPr>
              <a:t> </a:t>
            </a:r>
            <a:r>
              <a:rPr lang="en-US" dirty="0" err="1" smtClean="0">
                <a:hlinkClick r:id="rId8" action="ppaction://hlinksldjump"/>
              </a:rPr>
              <a:t>Javi</a:t>
            </a:r>
            <a:endParaRPr lang="en-US" dirty="0" smtClean="0"/>
          </a:p>
          <a:p>
            <a:r>
              <a:rPr lang="sr-Latn-RS" dirty="0">
                <a:hlinkClick r:id="rId9" action="ppaction://hlinksldjump"/>
              </a:rPr>
              <a:t>Proširenje</a:t>
            </a:r>
            <a:r>
              <a:rPr lang="en-US" dirty="0">
                <a:hlinkClick r:id="rId9" action="ppaction://hlinksldjump"/>
              </a:rPr>
              <a:t> </a:t>
            </a:r>
            <a:r>
              <a:rPr lang="en-US" dirty="0" err="1" smtClean="0">
                <a:hlinkClick r:id="rId9" action="ppaction://hlinksldjump"/>
              </a:rPr>
              <a:t>zadatka</a:t>
            </a:r>
            <a:endParaRPr lang="en-US" dirty="0" smtClean="0"/>
          </a:p>
          <a:p>
            <a:r>
              <a:rPr lang="en-US" dirty="0" err="1">
                <a:hlinkClick r:id="rId10" action="ppaction://hlinksldjump"/>
              </a:rPr>
              <a:t>Rezultati</a:t>
            </a:r>
            <a:r>
              <a:rPr lang="en-US" dirty="0">
                <a:hlinkClick r:id="rId10" action="ppaction://hlinksldjump"/>
              </a:rPr>
              <a:t> </a:t>
            </a:r>
            <a:r>
              <a:rPr lang="en-US" dirty="0" err="1">
                <a:hlinkClick r:id="rId10" action="ppaction://hlinksldjump"/>
              </a:rPr>
              <a:t>pokretanja</a:t>
            </a:r>
            <a:r>
              <a:rPr lang="en-US" dirty="0">
                <a:hlinkClick r:id="rId10" action="ppaction://hlinksldjump"/>
              </a:rPr>
              <a:t> </a:t>
            </a:r>
            <a:r>
              <a:rPr lang="en-US" dirty="0" err="1">
                <a:hlinkClick r:id="rId10" action="ppaction://hlinksldjump"/>
              </a:rPr>
              <a:t>simulacije</a:t>
            </a:r>
            <a:r>
              <a:rPr lang="en-US" dirty="0">
                <a:hlinkClick r:id="rId10" action="ppaction://hlinksldjump"/>
              </a:rPr>
              <a:t> pro</a:t>
            </a:r>
            <a:r>
              <a:rPr lang="sr-Latn-RS" dirty="0">
                <a:hlinkClick r:id="rId10" action="ppaction://hlinksldjump"/>
              </a:rPr>
              <a:t>širenja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sr-Latn-RS" dirty="0" smtClean="0"/>
          </a:p>
          <a:p>
            <a:endParaRPr lang="sr-Latn-RS" dirty="0" smtClean="0"/>
          </a:p>
          <a:p>
            <a:endParaRPr lang="sr-Latn-RS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8412" y="-152400"/>
            <a:ext cx="9144001" cy="1371600"/>
          </a:xfrm>
        </p:spPr>
        <p:txBody>
          <a:bodyPr/>
          <a:lstStyle/>
          <a:p>
            <a:r>
              <a:rPr lang="en-US" dirty="0" smtClean="0"/>
              <a:t>Monte- </a:t>
            </a:r>
            <a:r>
              <a:rPr lang="en-US" dirty="0" err="1" smtClean="0"/>
              <a:t>Karlo</a:t>
            </a:r>
            <a:r>
              <a:rPr lang="en-US" dirty="0" smtClean="0"/>
              <a:t> </a:t>
            </a:r>
            <a:r>
              <a:rPr lang="en-US" dirty="0" err="1" smtClean="0"/>
              <a:t>metodi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0012" y="1371600"/>
            <a:ext cx="9134391" cy="548640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Monte </a:t>
            </a:r>
            <a:r>
              <a:rPr lang="en-US" dirty="0" err="1"/>
              <a:t>Karlo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zajedničko</a:t>
            </a:r>
            <a:r>
              <a:rPr lang="en-US" dirty="0"/>
              <a:t> </a:t>
            </a:r>
            <a:r>
              <a:rPr lang="en-US" dirty="0" err="1"/>
              <a:t>ime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široku</a:t>
            </a:r>
            <a:r>
              <a:rPr lang="en-US" dirty="0"/>
              <a:t> </a:t>
            </a:r>
            <a:r>
              <a:rPr lang="en-US" dirty="0" err="1"/>
              <a:t>klasu</a:t>
            </a:r>
            <a:r>
              <a:rPr lang="en-US" dirty="0"/>
              <a:t> </a:t>
            </a:r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en-US" dirty="0" err="1"/>
              <a:t>koje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vezane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rešavanje</a:t>
            </a:r>
            <a:r>
              <a:rPr lang="en-US" dirty="0"/>
              <a:t> </a:t>
            </a:r>
            <a:r>
              <a:rPr lang="en-US" dirty="0" err="1"/>
              <a:t>deterministickih</a:t>
            </a:r>
            <a:r>
              <a:rPr lang="en-US" dirty="0"/>
              <a:t> </a:t>
            </a:r>
            <a:r>
              <a:rPr lang="en-US" dirty="0" err="1"/>
              <a:t>problema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probabilistički</a:t>
            </a:r>
            <a:r>
              <a:rPr lang="en-US" dirty="0"/>
              <a:t> </a:t>
            </a:r>
            <a:r>
              <a:rPr lang="en-US" dirty="0" err="1"/>
              <a:t>način</a:t>
            </a:r>
            <a:r>
              <a:rPr lang="en-US" dirty="0"/>
              <a:t>, </a:t>
            </a:r>
            <a:r>
              <a:rPr lang="en-US" dirty="0" err="1"/>
              <a:t>tj</a:t>
            </a:r>
            <a:r>
              <a:rPr lang="en-US" dirty="0"/>
              <a:t>. </a:t>
            </a:r>
            <a:r>
              <a:rPr lang="en-US" dirty="0" err="1"/>
              <a:t>rešavanje</a:t>
            </a:r>
            <a:r>
              <a:rPr lang="en-US" dirty="0"/>
              <a:t> </a:t>
            </a:r>
            <a:r>
              <a:rPr lang="en-US" dirty="0" err="1"/>
              <a:t>problema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imaju</a:t>
            </a:r>
            <a:r>
              <a:rPr lang="en-US" dirty="0"/>
              <a:t> </a:t>
            </a:r>
            <a:r>
              <a:rPr lang="en-US" dirty="0" err="1"/>
              <a:t>konkretno</a:t>
            </a:r>
            <a:r>
              <a:rPr lang="en-US" dirty="0"/>
              <a:t> </a:t>
            </a:r>
            <a:r>
              <a:rPr lang="en-US" dirty="0" err="1"/>
              <a:t>numeričko</a:t>
            </a:r>
            <a:r>
              <a:rPr lang="en-US" dirty="0"/>
              <a:t> </a:t>
            </a:r>
            <a:r>
              <a:rPr lang="en-US" dirty="0" err="1"/>
              <a:t>rešenje</a:t>
            </a:r>
            <a:r>
              <a:rPr lang="en-US" dirty="0"/>
              <a:t> </a:t>
            </a:r>
            <a:r>
              <a:rPr lang="en-US" dirty="0" err="1"/>
              <a:t>koje</a:t>
            </a:r>
            <a:r>
              <a:rPr lang="en-US" dirty="0"/>
              <a:t> je </a:t>
            </a:r>
            <a:r>
              <a:rPr lang="en-US" dirty="0" err="1"/>
              <a:t>često</a:t>
            </a:r>
            <a:r>
              <a:rPr lang="en-US" dirty="0"/>
              <a:t> </a:t>
            </a:r>
            <a:r>
              <a:rPr lang="en-US" dirty="0" err="1"/>
              <a:t>nemoguće</a:t>
            </a:r>
            <a:r>
              <a:rPr lang="en-US" dirty="0"/>
              <a:t> </a:t>
            </a:r>
            <a:r>
              <a:rPr lang="en-US" dirty="0" err="1" smtClean="0"/>
              <a:t>odrediti</a:t>
            </a:r>
            <a:r>
              <a:rPr lang="en-US" dirty="0" smtClean="0"/>
              <a:t>, </a:t>
            </a:r>
            <a:r>
              <a:rPr lang="en-US" dirty="0" err="1"/>
              <a:t>vršenjem</a:t>
            </a:r>
            <a:r>
              <a:rPr lang="en-US" dirty="0"/>
              <a:t> </a:t>
            </a:r>
            <a:r>
              <a:rPr lang="en-US" dirty="0" err="1"/>
              <a:t>ogromnog</a:t>
            </a:r>
            <a:r>
              <a:rPr lang="en-US" dirty="0"/>
              <a:t> </a:t>
            </a:r>
            <a:r>
              <a:rPr lang="en-US" dirty="0" err="1"/>
              <a:t>broja</a:t>
            </a:r>
            <a:r>
              <a:rPr lang="en-US" dirty="0"/>
              <a:t> </a:t>
            </a:r>
            <a:r>
              <a:rPr lang="en-US" dirty="0" err="1"/>
              <a:t>eksperimenata</a:t>
            </a:r>
            <a:r>
              <a:rPr lang="en-US" dirty="0"/>
              <a:t> </a:t>
            </a:r>
            <a:r>
              <a:rPr lang="en-US" dirty="0" err="1"/>
              <a:t>zarad</a:t>
            </a:r>
            <a:r>
              <a:rPr lang="en-US" dirty="0"/>
              <a:t> </a:t>
            </a:r>
            <a:r>
              <a:rPr lang="en-US" dirty="0" err="1"/>
              <a:t>dobijanja</a:t>
            </a:r>
            <a:r>
              <a:rPr lang="en-US" dirty="0"/>
              <a:t> </a:t>
            </a:r>
            <a:r>
              <a:rPr lang="en-US" dirty="0" err="1"/>
              <a:t>aproksimacije</a:t>
            </a:r>
            <a:r>
              <a:rPr lang="en-US" dirty="0"/>
              <a:t> </a:t>
            </a:r>
            <a:r>
              <a:rPr lang="en-US" dirty="0" err="1"/>
              <a:t>primenom</a:t>
            </a:r>
            <a:r>
              <a:rPr lang="en-US" dirty="0"/>
              <a:t> </a:t>
            </a:r>
            <a:r>
              <a:rPr lang="en-US" dirty="0" err="1"/>
              <a:t>centralne</a:t>
            </a:r>
            <a:r>
              <a:rPr lang="en-US" dirty="0"/>
              <a:t> </a:t>
            </a:r>
            <a:r>
              <a:rPr lang="en-US" dirty="0" err="1" smtClean="0"/>
              <a:t>grani</a:t>
            </a:r>
            <a:r>
              <a:rPr lang="sr-Latn-RS" dirty="0" smtClean="0"/>
              <a:t>č</a:t>
            </a:r>
            <a:r>
              <a:rPr lang="en-US" dirty="0" smtClean="0"/>
              <a:t>ne </a:t>
            </a:r>
            <a:r>
              <a:rPr lang="en-US" dirty="0" err="1" smtClean="0"/>
              <a:t>teoreme</a:t>
            </a:r>
            <a:r>
              <a:rPr lang="en-US" dirty="0" smtClean="0"/>
              <a:t>.</a:t>
            </a:r>
          </a:p>
          <a:p>
            <a:pPr algn="just"/>
            <a:r>
              <a:rPr lang="en-US" dirty="0" err="1" smtClean="0"/>
              <a:t>Mogu</a:t>
            </a:r>
            <a:r>
              <a:rPr lang="en-US" dirty="0"/>
              <a:t> </a:t>
            </a:r>
            <a:r>
              <a:rPr lang="en-US" dirty="0" smtClean="0"/>
              <a:t>se </a:t>
            </a:r>
            <a:r>
              <a:rPr lang="en-US" dirty="0" err="1"/>
              <a:t>izdvojiti</a:t>
            </a:r>
            <a:r>
              <a:rPr lang="en-US" dirty="0"/>
              <a:t> </a:t>
            </a:r>
            <a:r>
              <a:rPr lang="en-US" dirty="0" err="1"/>
              <a:t>zajednički</a:t>
            </a:r>
            <a:r>
              <a:rPr lang="en-US" dirty="0"/>
              <a:t> </a:t>
            </a:r>
            <a:r>
              <a:rPr lang="en-US" dirty="0" err="1"/>
              <a:t>koraci</a:t>
            </a:r>
            <a:r>
              <a:rPr lang="en-US" dirty="0"/>
              <a:t> u </a:t>
            </a:r>
            <a:r>
              <a:rPr lang="en-US" dirty="0" err="1"/>
              <a:t>algoritmima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tu</a:t>
            </a:r>
            <a:r>
              <a:rPr lang="en-US" dirty="0"/>
              <a:t> </a:t>
            </a:r>
            <a:r>
              <a:rPr lang="en-US" dirty="0" err="1"/>
              <a:t>klasu</a:t>
            </a:r>
            <a:r>
              <a:rPr lang="en-US" dirty="0"/>
              <a:t> </a:t>
            </a:r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en-US" dirty="0" err="1"/>
              <a:t>predstavljaju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dirty="0" smtClean="0"/>
              <a:t>1</a:t>
            </a:r>
            <a:r>
              <a:rPr lang="en-US" dirty="0"/>
              <a:t>. </a:t>
            </a:r>
            <a:r>
              <a:rPr lang="en-US" dirty="0" err="1"/>
              <a:t>Definisati</a:t>
            </a:r>
            <a:r>
              <a:rPr lang="en-US" dirty="0"/>
              <a:t> problem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domen</a:t>
            </a:r>
            <a:r>
              <a:rPr lang="en-US" dirty="0"/>
              <a:t> </a:t>
            </a:r>
            <a:r>
              <a:rPr lang="en-US" dirty="0" err="1"/>
              <a:t>ulaznih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</a:t>
            </a:r>
            <a:r>
              <a:rPr lang="en-US" dirty="0" err="1"/>
              <a:t>problema</a:t>
            </a:r>
            <a:r>
              <a:rPr lang="en-US" dirty="0"/>
              <a:t>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2</a:t>
            </a:r>
            <a:r>
              <a:rPr lang="en-US" dirty="0"/>
              <a:t>. </a:t>
            </a:r>
            <a:r>
              <a:rPr lang="en-US" dirty="0" err="1"/>
              <a:t>Generisati</a:t>
            </a:r>
            <a:r>
              <a:rPr lang="en-US" dirty="0"/>
              <a:t> </a:t>
            </a:r>
            <a:r>
              <a:rPr lang="en-US" dirty="0" err="1"/>
              <a:t>niz</a:t>
            </a:r>
            <a:r>
              <a:rPr lang="en-US" dirty="0"/>
              <a:t> </a:t>
            </a:r>
            <a:r>
              <a:rPr lang="en-US" dirty="0" err="1"/>
              <a:t>slučajnih</a:t>
            </a:r>
            <a:r>
              <a:rPr lang="en-US" dirty="0"/>
              <a:t> </a:t>
            </a:r>
            <a:r>
              <a:rPr lang="en-US" dirty="0" err="1"/>
              <a:t>promenljivih</a:t>
            </a:r>
            <a:r>
              <a:rPr lang="en-US" dirty="0"/>
              <a:t> </a:t>
            </a:r>
            <a:r>
              <a:rPr lang="en-US" dirty="0" err="1"/>
              <a:t>iz</a:t>
            </a:r>
            <a:r>
              <a:rPr lang="en-US" dirty="0"/>
              <a:t> tog </a:t>
            </a:r>
            <a:r>
              <a:rPr lang="en-US" dirty="0" err="1"/>
              <a:t>domena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3</a:t>
            </a:r>
            <a:r>
              <a:rPr lang="en-US" dirty="0"/>
              <a:t>. </a:t>
            </a:r>
            <a:r>
              <a:rPr lang="en-US" dirty="0" err="1"/>
              <a:t>Izvršiti</a:t>
            </a:r>
            <a:r>
              <a:rPr lang="en-US" dirty="0"/>
              <a:t> </a:t>
            </a:r>
            <a:r>
              <a:rPr lang="en-US" dirty="0" err="1"/>
              <a:t>determinističke</a:t>
            </a:r>
            <a:r>
              <a:rPr lang="en-US" dirty="0"/>
              <a:t> </a:t>
            </a:r>
            <a:r>
              <a:rPr lang="en-US" dirty="0" err="1"/>
              <a:t>proračune</a:t>
            </a:r>
            <a:r>
              <a:rPr lang="en-US" dirty="0"/>
              <a:t> s </a:t>
            </a:r>
            <a:r>
              <a:rPr lang="en-US" dirty="0" err="1"/>
              <a:t>tim</a:t>
            </a:r>
            <a:r>
              <a:rPr lang="en-US" dirty="0"/>
              <a:t> </a:t>
            </a:r>
            <a:r>
              <a:rPr lang="en-US" dirty="0" err="1"/>
              <a:t>slučajnim</a:t>
            </a:r>
            <a:r>
              <a:rPr lang="en-US" dirty="0"/>
              <a:t> </a:t>
            </a:r>
            <a:r>
              <a:rPr lang="en-US" dirty="0" err="1"/>
              <a:t>nizom</a:t>
            </a:r>
            <a:r>
              <a:rPr lang="en-US" dirty="0"/>
              <a:t>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4</a:t>
            </a:r>
            <a:r>
              <a:rPr lang="en-US" dirty="0"/>
              <a:t>. </a:t>
            </a:r>
            <a:r>
              <a:rPr lang="en-US" dirty="0" err="1"/>
              <a:t>Dati</a:t>
            </a:r>
            <a:r>
              <a:rPr lang="en-US" dirty="0"/>
              <a:t> </a:t>
            </a:r>
            <a:r>
              <a:rPr lang="en-US" dirty="0" err="1"/>
              <a:t>procenu</a:t>
            </a:r>
            <a:r>
              <a:rPr lang="en-US" dirty="0"/>
              <a:t> </a:t>
            </a:r>
            <a:r>
              <a:rPr lang="en-US" dirty="0" err="1"/>
              <a:t>rešenja</a:t>
            </a:r>
            <a:r>
              <a:rPr lang="en-US" dirty="0"/>
              <a:t> </a:t>
            </a:r>
            <a:r>
              <a:rPr lang="en-US" dirty="0" err="1"/>
              <a:t>problema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osnovu</a:t>
            </a:r>
            <a:r>
              <a:rPr lang="en-US" dirty="0"/>
              <a:t> </a:t>
            </a:r>
            <a:r>
              <a:rPr lang="en-US" dirty="0" err="1"/>
              <a:t>dobijenog</a:t>
            </a:r>
            <a:r>
              <a:rPr lang="en-US" dirty="0"/>
              <a:t> </a:t>
            </a:r>
            <a:r>
              <a:rPr lang="en-US" dirty="0" err="1"/>
              <a:t>rezultata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6856671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 </a:t>
            </a:r>
            <a:r>
              <a:rPr lang="sr-Latn-RS" dirty="0" smtClean="0"/>
              <a:t>Uniformna(neprekidna) raspodela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1522413" y="1904999"/>
                <a:ext cx="9134391" cy="4724401"/>
              </a:xfrm>
            </p:spPr>
            <p:txBody>
              <a:bodyPr>
                <a:normAutofit/>
              </a:bodyPr>
              <a:lstStyle/>
              <a:p>
                <a:r>
                  <a:rPr lang="sr-Latn-RS" dirty="0" smtClean="0"/>
                  <a:t>X~Unif</a:t>
                </a:r>
                <a:r>
                  <a:rPr lang="en-US" dirty="0" smtClean="0"/>
                  <a:t>[</a:t>
                </a:r>
                <a:r>
                  <a:rPr lang="en-US" dirty="0" err="1" smtClean="0"/>
                  <a:t>a,b</a:t>
                </a:r>
                <a:r>
                  <a:rPr lang="en-US" dirty="0" smtClean="0"/>
                  <a:t>]</a:t>
                </a:r>
                <a:r>
                  <a:rPr lang="en-US" dirty="0"/>
                  <a:t> </a:t>
                </a:r>
                <a:r>
                  <a:rPr lang="en-US" dirty="0" err="1" smtClean="0"/>
                  <a:t>a,b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dirty="0" smtClean="0">
                        <a:latin typeface="Cambria Math" panose="02040503050406030204" pitchFamily="18" charset="0"/>
                      </a:rPr>
                      <m:t>ℝ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endParaRPr lang="en-US" b="0" dirty="0" smtClean="0"/>
              </a:p>
              <a:p>
                <a:r>
                  <a:rPr lang="sr-Latn-RS" b="0" dirty="0" smtClean="0"/>
                  <a:t>Slučajna promenjljiva X predstavljaslučajan izbor broja iz nekog interval</a:t>
                </a:r>
                <a:r>
                  <a:rPr lang="en-US" dirty="0" smtClean="0"/>
                  <a:t> [</a:t>
                </a:r>
                <a:r>
                  <a:rPr lang="en-US" dirty="0" err="1" smtClean="0"/>
                  <a:t>a,b</a:t>
                </a:r>
                <a:r>
                  <a:rPr lang="en-US" dirty="0" smtClean="0"/>
                  <a:t>]</a:t>
                </a:r>
                <a:endParaRPr lang="sr-Latn-RS" dirty="0"/>
              </a:p>
              <a:p>
                <a:r>
                  <a:rPr lang="sr-Latn-RS" dirty="0" smtClean="0"/>
                  <a:t>U našem slučaju funkcija </a:t>
                </a:r>
                <a:r>
                  <a:rPr lang="en-US" dirty="0" smtClean="0"/>
                  <a:t>Math.</a:t>
                </a:r>
                <a:r>
                  <a:rPr lang="sr-Latn-RS" dirty="0" smtClean="0"/>
                  <a:t>rand</a:t>
                </a:r>
                <a:r>
                  <a:rPr lang="en-US" dirty="0" smtClean="0"/>
                  <a:t>om</a:t>
                </a:r>
                <a:r>
                  <a:rPr lang="sr-Latn-RS" dirty="0" smtClean="0"/>
                  <a:t>()  </a:t>
                </a:r>
                <a:r>
                  <a:rPr lang="sr-Latn-RS" dirty="0" smtClean="0"/>
                  <a:t>daje vrednosti na intervalu </a:t>
                </a:r>
                <a:r>
                  <a:rPr lang="en-US" dirty="0" smtClean="0"/>
                  <a:t>[0,1], </a:t>
                </a:r>
                <a:r>
                  <a:rPr lang="en-US" dirty="0" err="1" smtClean="0"/>
                  <a:t>odnosno</a:t>
                </a:r>
                <a:r>
                  <a:rPr lang="en-US" dirty="0" smtClean="0"/>
                  <a:t> X je </a:t>
                </a:r>
                <a:r>
                  <a:rPr lang="en-US" dirty="0" err="1" smtClean="0"/>
                  <a:t>koncentrisana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na</a:t>
                </a:r>
                <a:r>
                  <a:rPr lang="en-US" dirty="0" smtClean="0"/>
                  <a:t> [0,1], </a:t>
                </a:r>
                <a:r>
                  <a:rPr lang="en-US" dirty="0" err="1" smtClean="0"/>
                  <a:t>tj</a:t>
                </a:r>
                <a:r>
                  <a:rPr lang="en-US" dirty="0" smtClean="0"/>
                  <a:t>. f(x)=0, 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∉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sr-Latn-R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sr-Latn-RS" b="0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sr-Latn-RS" dirty="0" smtClean="0"/>
                  <a:t>P</a:t>
                </a:r>
                <a:r>
                  <a:rPr lang="en-US" b="0" dirty="0" smtClean="0"/>
                  <a:t>o</a:t>
                </a:r>
                <a:r>
                  <a:rPr lang="sr-Latn-RS" dirty="0" smtClean="0"/>
                  <a:t>što je raspodela uniformna gustina je konstantna.</a:t>
                </a: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2413" y="1904999"/>
                <a:ext cx="9134391" cy="4724401"/>
              </a:xfrm>
              <a:blipFill>
                <a:blip r:embed="rId2"/>
                <a:stretch>
                  <a:fillRect l="-1068" t="-16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620685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Funkcija</a:t>
            </a:r>
            <a:r>
              <a:rPr lang="en-US" dirty="0" smtClean="0"/>
              <a:t> </a:t>
            </a:r>
            <a:r>
              <a:rPr lang="en-US" dirty="0" err="1" smtClean="0"/>
              <a:t>raspodele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gustina</a:t>
            </a:r>
            <a:r>
              <a:rPr lang="en-US" dirty="0" smtClean="0"/>
              <a:t> </a:t>
            </a:r>
            <a:r>
              <a:rPr lang="sr-Latn-RS" dirty="0"/>
              <a:t>X~Unif</a:t>
            </a:r>
            <a:r>
              <a:rPr lang="en-US" dirty="0" smtClean="0"/>
              <a:t>[0,1]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217612" y="2590800"/>
                <a:ext cx="4419599" cy="41148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r-Latn-R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sr-Latn-R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r-Latn-R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sr-Latn-R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sr-Latn-R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sr-Latn-R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sr-Latn-RS" i="1">
                                  <a:latin typeface="Cambria Math" panose="02040503050406030204" pitchFamily="18" charset="0"/>
                                </a:rPr>
                                <m:t>1,  </m:t>
                              </m:r>
                              <m:r>
                                <a:rPr lang="sr-Latn-R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[0,1]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sr-Latn-RS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sr-Latn-R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∉[0,1]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217612" y="2590800"/>
                <a:ext cx="4419599" cy="41148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246814" y="2590800"/>
                <a:ext cx="4419600" cy="4114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F(x)=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&lt;0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,0≤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≤1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&gt;1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246814" y="2590800"/>
                <a:ext cx="4419600" cy="4114800"/>
              </a:xfrm>
              <a:blipFill>
                <a:blip r:embed="rId3"/>
                <a:stretch>
                  <a:fillRect l="-2207" t="-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751011" y="3853934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Gustina</a:t>
            </a:r>
            <a:r>
              <a:rPr lang="en-US" dirty="0" smtClean="0"/>
              <a:t> </a:t>
            </a:r>
            <a:r>
              <a:rPr lang="sr-Latn-RS" dirty="0"/>
              <a:t>X~Unif</a:t>
            </a:r>
            <a:r>
              <a:rPr lang="en-US" dirty="0"/>
              <a:t>[0,1]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51757" y="4038600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Funkcija</a:t>
            </a:r>
            <a:r>
              <a:rPr lang="en-US" dirty="0" smtClean="0"/>
              <a:t> </a:t>
            </a:r>
            <a:r>
              <a:rPr lang="en-US" dirty="0" err="1" smtClean="0"/>
              <a:t>raspodele</a:t>
            </a:r>
            <a:r>
              <a:rPr lang="en-US" dirty="0" smtClean="0"/>
              <a:t> </a:t>
            </a:r>
            <a:r>
              <a:rPr lang="sr-Latn-RS" dirty="0"/>
              <a:t>X~Unif</a:t>
            </a:r>
            <a:r>
              <a:rPr lang="en-US" dirty="0"/>
              <a:t>[0,1]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284412" y="4784467"/>
                <a:ext cx="775084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𝐸𝑋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4412" y="4784467"/>
                <a:ext cx="775084" cy="5186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606525" y="4905269"/>
                <a:ext cx="906787" cy="3911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𝑉𝑎𝑟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6525" y="4905269"/>
                <a:ext cx="906787" cy="391133"/>
              </a:xfrm>
              <a:prstGeom prst="rect">
                <a:avLst/>
              </a:prstGeom>
              <a:blipFill>
                <a:blip r:embed="rId5"/>
                <a:stretch>
                  <a:fillRect l="-9459" t="-4688" r="-5405" b="-21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1522413" y="5505994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Matemati</a:t>
            </a:r>
            <a:r>
              <a:rPr lang="sr-Latn-RS" dirty="0" smtClean="0"/>
              <a:t>čko očekivanje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594657" y="5505994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/>
              <a:t>Varijansa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98826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1066800"/>
            <a:ext cx="8692399" cy="762000"/>
          </a:xfrm>
        </p:spPr>
        <p:txBody>
          <a:bodyPr>
            <a:normAutofit fontScale="90000"/>
          </a:bodyPr>
          <a:lstStyle/>
          <a:p>
            <a:r>
              <a:rPr lang="sr-Latn-RS" dirty="0" smtClean="0"/>
              <a:t>Metod za generisanje </a:t>
            </a:r>
            <a:r>
              <a:rPr lang="en-US" dirty="0" err="1" smtClean="0"/>
              <a:t>uniformne</a:t>
            </a:r>
            <a:r>
              <a:rPr lang="en-US" dirty="0" smtClean="0"/>
              <a:t> </a:t>
            </a:r>
            <a:r>
              <a:rPr lang="en-US" dirty="0" err="1" smtClean="0"/>
              <a:t>raspodele</a:t>
            </a:r>
            <a:r>
              <a:rPr lang="sr-Latn-RS" dirty="0" smtClean="0"/>
              <a:t> na intervalu </a:t>
            </a:r>
            <a:r>
              <a:rPr lang="en-US" dirty="0" smtClean="0"/>
              <a:t>[</a:t>
            </a:r>
            <a:r>
              <a:rPr lang="en-US" dirty="0" err="1" smtClean="0"/>
              <a:t>a,b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2" y="4553129"/>
            <a:ext cx="5029734" cy="175260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U </a:t>
            </a:r>
            <a:r>
              <a:rPr lang="en-US" dirty="0" err="1" smtClean="0"/>
              <a:t>ovom</a:t>
            </a:r>
            <a:r>
              <a:rPr lang="en-US" dirty="0" smtClean="0"/>
              <a:t> </a:t>
            </a:r>
            <a:r>
              <a:rPr lang="en-US" dirty="0" err="1" smtClean="0"/>
              <a:t>zadatku</a:t>
            </a:r>
            <a:r>
              <a:rPr lang="en-US" dirty="0" smtClean="0"/>
              <a:t> se </a:t>
            </a:r>
            <a:r>
              <a:rPr lang="en-US" dirty="0" err="1" smtClean="0"/>
              <a:t>generi</a:t>
            </a:r>
            <a:r>
              <a:rPr lang="sr-Latn-RS" dirty="0" smtClean="0"/>
              <a:t>šu brojevi u intervalu od 1 do 300.</a:t>
            </a:r>
          </a:p>
          <a:p>
            <a:r>
              <a:rPr lang="sr-Latn-RS" dirty="0" smtClean="0"/>
              <a:t>AKO DOBIJEMO BROJ MANJI OD 100,</a:t>
            </a:r>
            <a:endParaRPr lang="sr-Latn-RS" dirty="0"/>
          </a:p>
          <a:p>
            <a:r>
              <a:rPr lang="sr-Latn-RS" dirty="0" smtClean="0"/>
              <a:t>Taj učenik je iz škole a.</a:t>
            </a:r>
          </a:p>
          <a:p>
            <a:r>
              <a:rPr lang="sr-Latn-RS" dirty="0" smtClean="0"/>
              <a:t>Ako dobijemo broj od 101, do 200, taj učenik je iz škole b.</a:t>
            </a:r>
          </a:p>
          <a:p>
            <a:r>
              <a:rPr lang="sr-Latn-RS" dirty="0" smtClean="0"/>
              <a:t>Akodobijemo broj između 201 i 300 taj učenik je iz škole c.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93812" y="3352800"/>
            <a:ext cx="8610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Ako</a:t>
            </a:r>
            <a:r>
              <a:rPr lang="en-US" dirty="0" smtClean="0"/>
              <a:t> je U</a:t>
            </a:r>
            <a:r>
              <a:rPr lang="sr-Latn-RS" dirty="0"/>
              <a:t> </a:t>
            </a:r>
            <a:r>
              <a:rPr lang="sr-Latn-RS" dirty="0" smtClean="0"/>
              <a:t>~</a:t>
            </a:r>
            <a:r>
              <a:rPr lang="sr-Latn-RS" dirty="0"/>
              <a:t>Unif</a:t>
            </a:r>
            <a:r>
              <a:rPr lang="en-US" dirty="0" smtClean="0"/>
              <a:t>[0,1] , </a:t>
            </a:r>
            <a:r>
              <a:rPr lang="en-US" dirty="0" err="1" smtClean="0"/>
              <a:t>tada</a:t>
            </a:r>
            <a:r>
              <a:rPr lang="en-US" dirty="0" smtClean="0"/>
              <a:t> X=a+(b-a)U </a:t>
            </a:r>
            <a:r>
              <a:rPr lang="en-US" dirty="0" err="1" smtClean="0"/>
              <a:t>ima</a:t>
            </a:r>
            <a:r>
              <a:rPr lang="en-US" dirty="0" smtClean="0"/>
              <a:t> </a:t>
            </a:r>
            <a:r>
              <a:rPr lang="en-US" dirty="0" err="1" smtClean="0"/>
              <a:t>uniformnu</a:t>
            </a:r>
            <a:r>
              <a:rPr lang="en-US" dirty="0" smtClean="0"/>
              <a:t> </a:t>
            </a:r>
            <a:r>
              <a:rPr lang="en-US" dirty="0" err="1" smtClean="0"/>
              <a:t>raspodelu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[</a:t>
            </a:r>
            <a:r>
              <a:rPr lang="en-US" dirty="0" err="1" smtClean="0"/>
              <a:t>a,b</a:t>
            </a:r>
            <a:r>
              <a:rPr lang="en-US" dirty="0" smtClean="0"/>
              <a:t>]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37379" y="3979090"/>
            <a:ext cx="655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/>
              <a:t>U našem slučaju</a:t>
            </a:r>
            <a:r>
              <a:rPr lang="en-US" dirty="0" smtClean="0"/>
              <a:t>: </a:t>
            </a:r>
            <a:r>
              <a:rPr lang="en-US" dirty="0" err="1"/>
              <a:t>int</a:t>
            </a:r>
            <a:r>
              <a:rPr lang="en-US" dirty="0"/>
              <a:t> x= </a:t>
            </a:r>
            <a:r>
              <a:rPr lang="en-US" dirty="0" err="1" smtClean="0"/>
              <a:t>Math.random</a:t>
            </a:r>
            <a:r>
              <a:rPr lang="en-US" dirty="0" smtClean="0"/>
              <a:t>() * </a:t>
            </a:r>
            <a:r>
              <a:rPr lang="en-US" dirty="0"/>
              <a:t>(300 - 1) + 1;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16014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0212" y="-609600"/>
            <a:ext cx="9144001" cy="1371600"/>
          </a:xfrm>
        </p:spPr>
        <p:txBody>
          <a:bodyPr/>
          <a:lstStyle/>
          <a:p>
            <a:r>
              <a:rPr lang="sr-Latn-RS" dirty="0" smtClean="0"/>
              <a:t>Kod napisan u </a:t>
            </a:r>
            <a:r>
              <a:rPr lang="en-US" dirty="0" smtClean="0"/>
              <a:t>C++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3212" y="0"/>
            <a:ext cx="2590800" cy="7094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#include &lt;</a:t>
            </a:r>
            <a:r>
              <a:rPr lang="en-US" sz="900" dirty="0" err="1"/>
              <a:t>iostream</a:t>
            </a:r>
            <a:r>
              <a:rPr lang="en-US" sz="900" dirty="0"/>
              <a:t>&gt;</a:t>
            </a:r>
          </a:p>
          <a:p>
            <a:endParaRPr lang="en-US" sz="900" dirty="0"/>
          </a:p>
          <a:p>
            <a:r>
              <a:rPr lang="en-US" sz="900" dirty="0"/>
              <a:t>using namespace </a:t>
            </a:r>
            <a:r>
              <a:rPr lang="en-US" sz="900" dirty="0" err="1"/>
              <a:t>std</a:t>
            </a:r>
            <a:r>
              <a:rPr lang="en-US" sz="900" dirty="0"/>
              <a:t>;</a:t>
            </a:r>
          </a:p>
          <a:p>
            <a:endParaRPr lang="en-US" sz="900" dirty="0"/>
          </a:p>
          <a:p>
            <a:r>
              <a:rPr lang="sv-SE" sz="900" dirty="0"/>
              <a:t>int sadrzan(int* arr, int x, int offs) </a:t>
            </a:r>
            <a:r>
              <a:rPr lang="sv-SE" sz="900" dirty="0" smtClean="0"/>
              <a:t>{ // ne dozvoljava ponavljanje indeksa</a:t>
            </a:r>
            <a:endParaRPr lang="sv-SE" sz="900" dirty="0"/>
          </a:p>
          <a:p>
            <a:r>
              <a:rPr lang="nn-NO" sz="900" dirty="0" smtClean="0"/>
              <a:t>for </a:t>
            </a:r>
            <a:r>
              <a:rPr lang="nn-NO" sz="900" dirty="0"/>
              <a:t>(int i = 0; i &lt; offs; i++) {</a:t>
            </a:r>
          </a:p>
          <a:p>
            <a:r>
              <a:rPr lang="en-US" sz="900" dirty="0" smtClean="0"/>
              <a:t>          if </a:t>
            </a:r>
            <a:r>
              <a:rPr lang="en-US" sz="900" dirty="0"/>
              <a:t>(</a:t>
            </a:r>
            <a:r>
              <a:rPr lang="en-US" sz="900" dirty="0" err="1"/>
              <a:t>arr</a:t>
            </a:r>
            <a:r>
              <a:rPr lang="en-US" sz="900" dirty="0"/>
              <a:t>[</a:t>
            </a:r>
            <a:r>
              <a:rPr lang="en-US" sz="900" dirty="0" err="1"/>
              <a:t>i</a:t>
            </a:r>
            <a:r>
              <a:rPr lang="en-US" sz="900" dirty="0"/>
              <a:t>] == x) return 1;</a:t>
            </a:r>
          </a:p>
          <a:p>
            <a:r>
              <a:rPr lang="en-US" sz="900" dirty="0" smtClean="0"/>
              <a:t>}</a:t>
            </a:r>
            <a:endParaRPr lang="en-US" sz="900" dirty="0"/>
          </a:p>
          <a:p>
            <a:r>
              <a:rPr lang="en-US" sz="900" dirty="0" smtClean="0"/>
              <a:t>return </a:t>
            </a:r>
            <a:r>
              <a:rPr lang="en-US" sz="900" dirty="0"/>
              <a:t>0;</a:t>
            </a:r>
          </a:p>
          <a:p>
            <a:r>
              <a:rPr lang="en-US" sz="900" dirty="0"/>
              <a:t>}</a:t>
            </a:r>
          </a:p>
          <a:p>
            <a:r>
              <a:rPr lang="en-US" sz="900" dirty="0"/>
              <a:t>void </a:t>
            </a:r>
            <a:r>
              <a:rPr lang="en-US" sz="900" dirty="0" err="1"/>
              <a:t>domaci</a:t>
            </a:r>
            <a:r>
              <a:rPr lang="en-US" sz="900" dirty="0"/>
              <a:t>() {</a:t>
            </a:r>
          </a:p>
          <a:p>
            <a:r>
              <a:rPr lang="en-US" sz="900" dirty="0"/>
              <a:t> </a:t>
            </a:r>
            <a:r>
              <a:rPr lang="en-US" sz="900" dirty="0" smtClean="0"/>
              <a:t>         </a:t>
            </a:r>
            <a:r>
              <a:rPr lang="en-US" sz="900" dirty="0" err="1" smtClean="0"/>
              <a:t>srand</a:t>
            </a:r>
            <a:r>
              <a:rPr lang="en-US" sz="900" dirty="0" smtClean="0"/>
              <a:t>(time(0</a:t>
            </a:r>
            <a:r>
              <a:rPr lang="en-US" sz="900" dirty="0"/>
              <a:t>));</a:t>
            </a:r>
          </a:p>
          <a:p>
            <a:r>
              <a:rPr lang="en-US" sz="900" dirty="0"/>
              <a:t> </a:t>
            </a:r>
            <a:r>
              <a:rPr lang="en-US" sz="900" dirty="0" smtClean="0"/>
              <a:t>        </a:t>
            </a:r>
            <a:r>
              <a:rPr lang="en-US" sz="900" dirty="0" err="1" smtClean="0"/>
              <a:t>enum</a:t>
            </a:r>
            <a:r>
              <a:rPr lang="en-US" sz="900" dirty="0" smtClean="0"/>
              <a:t> </a:t>
            </a:r>
            <a:r>
              <a:rPr lang="en-US" sz="900" dirty="0" err="1"/>
              <a:t>Grupa</a:t>
            </a:r>
            <a:r>
              <a:rPr lang="en-US" sz="900" dirty="0"/>
              <a:t> { A, B, C };</a:t>
            </a:r>
          </a:p>
          <a:p>
            <a:r>
              <a:rPr lang="en-US" sz="900" dirty="0" smtClean="0"/>
              <a:t>         </a:t>
            </a:r>
            <a:r>
              <a:rPr lang="en-US" sz="900" dirty="0" err="1" smtClean="0"/>
              <a:t>int</a:t>
            </a:r>
            <a:r>
              <a:rPr lang="en-US" sz="900" dirty="0" smtClean="0"/>
              <a:t> </a:t>
            </a:r>
            <a:r>
              <a:rPr lang="en-US" sz="900" dirty="0" err="1"/>
              <a:t>arr</a:t>
            </a:r>
            <a:r>
              <a:rPr lang="en-US" sz="900" dirty="0"/>
              <a:t>[20];</a:t>
            </a:r>
          </a:p>
          <a:p>
            <a:r>
              <a:rPr lang="en-US" sz="900" dirty="0" smtClean="0"/>
              <a:t>        </a:t>
            </a:r>
            <a:r>
              <a:rPr lang="en-US" sz="900" dirty="0" err="1" smtClean="0"/>
              <a:t>int</a:t>
            </a:r>
            <a:r>
              <a:rPr lang="en-US" sz="900" dirty="0" smtClean="0"/>
              <a:t> </a:t>
            </a:r>
            <a:r>
              <a:rPr lang="en-US" sz="900" dirty="0"/>
              <a:t>count[3] = { 0 };</a:t>
            </a:r>
          </a:p>
          <a:p>
            <a:r>
              <a:rPr lang="nn-NO" sz="900" dirty="0" smtClean="0"/>
              <a:t>        for </a:t>
            </a:r>
            <a:r>
              <a:rPr lang="nn-NO" sz="900" dirty="0"/>
              <a:t>(int i = 0; i &lt; 20; i++) {</a:t>
            </a:r>
          </a:p>
          <a:p>
            <a:r>
              <a:rPr lang="en-US" sz="900" dirty="0" smtClean="0"/>
              <a:t>        </a:t>
            </a:r>
            <a:r>
              <a:rPr lang="en-US" sz="900" dirty="0" err="1" smtClean="0"/>
              <a:t>int</a:t>
            </a:r>
            <a:r>
              <a:rPr lang="en-US" sz="900" dirty="0" smtClean="0"/>
              <a:t> </a:t>
            </a:r>
            <a:r>
              <a:rPr lang="en-US" sz="900" dirty="0"/>
              <a:t>x= (rand() * 1.0) / RAND_MAX * (300 - 1) + 1;</a:t>
            </a:r>
          </a:p>
          <a:p>
            <a:r>
              <a:rPr lang="en-US" sz="900" dirty="0" smtClean="0"/>
              <a:t>       if </a:t>
            </a:r>
            <a:r>
              <a:rPr lang="en-US" sz="900" dirty="0"/>
              <a:t>(</a:t>
            </a:r>
            <a:r>
              <a:rPr lang="en-US" sz="900" dirty="0" err="1"/>
              <a:t>sadrzan</a:t>
            </a:r>
            <a:r>
              <a:rPr lang="en-US" sz="900" dirty="0"/>
              <a:t>(</a:t>
            </a:r>
            <a:r>
              <a:rPr lang="en-US" sz="900" dirty="0" err="1"/>
              <a:t>arr</a:t>
            </a:r>
            <a:r>
              <a:rPr lang="en-US" sz="900" dirty="0"/>
              <a:t>, x, </a:t>
            </a:r>
            <a:r>
              <a:rPr lang="en-US" sz="900" dirty="0" err="1"/>
              <a:t>i</a:t>
            </a:r>
            <a:r>
              <a:rPr lang="en-US" sz="900" dirty="0"/>
              <a:t>)) {</a:t>
            </a:r>
          </a:p>
          <a:p>
            <a:r>
              <a:rPr lang="en-US" sz="900" dirty="0" smtClean="0"/>
              <a:t>        </a:t>
            </a:r>
            <a:r>
              <a:rPr lang="en-US" sz="900" dirty="0" err="1" smtClean="0"/>
              <a:t>i</a:t>
            </a:r>
            <a:r>
              <a:rPr lang="en-US" sz="900" dirty="0" smtClean="0"/>
              <a:t>-</a:t>
            </a:r>
            <a:r>
              <a:rPr lang="en-US" sz="900" dirty="0"/>
              <a:t>-;</a:t>
            </a:r>
          </a:p>
          <a:p>
            <a:r>
              <a:rPr lang="en-US" sz="900" dirty="0" smtClean="0"/>
              <a:t>        continue</a:t>
            </a:r>
            <a:r>
              <a:rPr lang="en-US" sz="900" dirty="0"/>
              <a:t>;</a:t>
            </a:r>
          </a:p>
          <a:p>
            <a:r>
              <a:rPr lang="en-US" sz="900" dirty="0" smtClean="0"/>
              <a:t>        }</a:t>
            </a:r>
            <a:endParaRPr lang="en-US" sz="900" dirty="0"/>
          </a:p>
          <a:p>
            <a:r>
              <a:rPr lang="en-US" sz="900" dirty="0" smtClean="0"/>
              <a:t>        else </a:t>
            </a:r>
            <a:r>
              <a:rPr lang="en-US" sz="900" dirty="0"/>
              <a:t>{</a:t>
            </a:r>
          </a:p>
          <a:p>
            <a:r>
              <a:rPr lang="en-US" sz="800" dirty="0" smtClean="0"/>
              <a:t>               </a:t>
            </a:r>
            <a:r>
              <a:rPr lang="en-US" sz="800" dirty="0" err="1" smtClean="0"/>
              <a:t>arr</a:t>
            </a:r>
            <a:r>
              <a:rPr lang="en-US" sz="800" dirty="0" smtClean="0"/>
              <a:t>[</a:t>
            </a:r>
            <a:r>
              <a:rPr lang="en-US" sz="800" dirty="0" err="1" smtClean="0"/>
              <a:t>i</a:t>
            </a:r>
            <a:r>
              <a:rPr lang="en-US" sz="800" dirty="0"/>
              <a:t>] = x;</a:t>
            </a:r>
          </a:p>
          <a:p>
            <a:r>
              <a:rPr lang="en-US" sz="800" dirty="0" smtClean="0"/>
              <a:t>         }</a:t>
            </a:r>
            <a:endParaRPr lang="en-US" sz="800" dirty="0"/>
          </a:p>
          <a:p>
            <a:r>
              <a:rPr lang="en-US" sz="800" dirty="0" smtClean="0"/>
              <a:t>         if </a:t>
            </a:r>
            <a:r>
              <a:rPr lang="en-US" sz="800" dirty="0"/>
              <a:t>(</a:t>
            </a:r>
            <a:r>
              <a:rPr lang="en-US" sz="800" dirty="0" err="1"/>
              <a:t>arr</a:t>
            </a:r>
            <a:r>
              <a:rPr lang="en-US" sz="800" dirty="0"/>
              <a:t>[</a:t>
            </a:r>
            <a:r>
              <a:rPr lang="en-US" sz="800" dirty="0" err="1"/>
              <a:t>i</a:t>
            </a:r>
            <a:r>
              <a:rPr lang="en-US" sz="800" dirty="0"/>
              <a:t>] &lt;= 100) count[A]++;</a:t>
            </a:r>
          </a:p>
          <a:p>
            <a:r>
              <a:rPr lang="en-US" sz="800" dirty="0" smtClean="0"/>
              <a:t>         else </a:t>
            </a:r>
            <a:r>
              <a:rPr lang="en-US" sz="800" dirty="0"/>
              <a:t>if (</a:t>
            </a:r>
            <a:r>
              <a:rPr lang="en-US" sz="800" dirty="0" err="1"/>
              <a:t>arr</a:t>
            </a:r>
            <a:r>
              <a:rPr lang="en-US" sz="800" dirty="0"/>
              <a:t>[</a:t>
            </a:r>
            <a:r>
              <a:rPr lang="en-US" sz="800" dirty="0" err="1"/>
              <a:t>i</a:t>
            </a:r>
            <a:r>
              <a:rPr lang="en-US" sz="800" dirty="0"/>
              <a:t>] &lt;= 200) count[B]++;</a:t>
            </a:r>
          </a:p>
          <a:p>
            <a:r>
              <a:rPr lang="en-US" sz="800" dirty="0" smtClean="0"/>
              <a:t>         else </a:t>
            </a:r>
            <a:r>
              <a:rPr lang="en-US" sz="800" dirty="0"/>
              <a:t>count[C]++;</a:t>
            </a:r>
          </a:p>
          <a:p>
            <a:r>
              <a:rPr lang="en-US" sz="800" dirty="0" smtClean="0"/>
              <a:t>     }</a:t>
            </a:r>
            <a:endParaRPr lang="en-US" sz="800" dirty="0"/>
          </a:p>
          <a:p>
            <a:endParaRPr lang="en-US" sz="800" dirty="0"/>
          </a:p>
          <a:p>
            <a:r>
              <a:rPr lang="en-US" sz="800" dirty="0" err="1"/>
              <a:t>cout</a:t>
            </a:r>
            <a:r>
              <a:rPr lang="en-US" sz="800" dirty="0"/>
              <a:t> &lt;&lt; "</a:t>
            </a:r>
            <a:r>
              <a:rPr lang="en-US" sz="800" dirty="0" err="1"/>
              <a:t>Broj</a:t>
            </a:r>
            <a:r>
              <a:rPr lang="en-US" sz="800" dirty="0"/>
              <a:t> </a:t>
            </a:r>
            <a:r>
              <a:rPr lang="en-US" sz="800" dirty="0" err="1"/>
              <a:t>ucenika</a:t>
            </a:r>
            <a:r>
              <a:rPr lang="en-US" sz="800" dirty="0"/>
              <a:t> </a:t>
            </a:r>
            <a:r>
              <a:rPr lang="en-US" sz="800" dirty="0" err="1"/>
              <a:t>iz</a:t>
            </a:r>
            <a:r>
              <a:rPr lang="en-US" sz="800" dirty="0"/>
              <a:t> </a:t>
            </a:r>
            <a:r>
              <a:rPr lang="en-US" sz="800" dirty="0" err="1"/>
              <a:t>skole</a:t>
            </a:r>
            <a:r>
              <a:rPr lang="en-US" sz="800" dirty="0"/>
              <a:t> A je: " &lt;&lt; count[A] &lt;&lt; ". " &lt;&lt; "To </a:t>
            </a:r>
            <a:r>
              <a:rPr lang="en-US" sz="800" dirty="0" err="1"/>
              <a:t>su</a:t>
            </a:r>
            <a:r>
              <a:rPr lang="en-US" sz="800" dirty="0"/>
              <a:t>: ";</a:t>
            </a:r>
          </a:p>
          <a:p>
            <a:r>
              <a:rPr lang="nn-NO" sz="800" dirty="0"/>
              <a:t>for (int i = 0; i &lt; 20; i++) {</a:t>
            </a:r>
          </a:p>
          <a:p>
            <a:r>
              <a:rPr lang="en-US" sz="800" dirty="0"/>
              <a:t>if (</a:t>
            </a:r>
            <a:r>
              <a:rPr lang="en-US" sz="800" dirty="0" err="1"/>
              <a:t>arr</a:t>
            </a:r>
            <a:r>
              <a:rPr lang="en-US" sz="800" dirty="0"/>
              <a:t>[</a:t>
            </a:r>
            <a:r>
              <a:rPr lang="en-US" sz="800" dirty="0" err="1"/>
              <a:t>i</a:t>
            </a:r>
            <a:r>
              <a:rPr lang="en-US" sz="800" dirty="0"/>
              <a:t>] &lt;= 100) </a:t>
            </a:r>
            <a:r>
              <a:rPr lang="en-US" sz="800" dirty="0" err="1"/>
              <a:t>cout</a:t>
            </a:r>
            <a:r>
              <a:rPr lang="en-US" sz="800" dirty="0"/>
              <a:t> &lt;&lt; </a:t>
            </a:r>
            <a:r>
              <a:rPr lang="en-US" sz="800" dirty="0" err="1"/>
              <a:t>arr</a:t>
            </a:r>
            <a:r>
              <a:rPr lang="en-US" sz="800" dirty="0"/>
              <a:t>[</a:t>
            </a:r>
            <a:r>
              <a:rPr lang="en-US" sz="800" dirty="0" err="1"/>
              <a:t>i</a:t>
            </a:r>
            <a:r>
              <a:rPr lang="en-US" sz="800" dirty="0"/>
              <a:t>] &lt;&lt; " ";</a:t>
            </a:r>
          </a:p>
          <a:p>
            <a:r>
              <a:rPr lang="en-US" sz="800" dirty="0"/>
              <a:t>}</a:t>
            </a:r>
          </a:p>
          <a:p>
            <a:r>
              <a:rPr lang="en-US" sz="800" dirty="0" err="1"/>
              <a:t>cout</a:t>
            </a:r>
            <a:r>
              <a:rPr lang="en-US" sz="800" dirty="0"/>
              <a:t> &lt;&lt; </a:t>
            </a:r>
            <a:r>
              <a:rPr lang="en-US" sz="800" dirty="0" err="1"/>
              <a:t>endl</a:t>
            </a:r>
            <a:r>
              <a:rPr lang="en-US" sz="800" dirty="0"/>
              <a:t>;</a:t>
            </a:r>
          </a:p>
          <a:p>
            <a:r>
              <a:rPr lang="en-US" sz="800" dirty="0" err="1"/>
              <a:t>cout</a:t>
            </a:r>
            <a:r>
              <a:rPr lang="en-US" sz="800" dirty="0"/>
              <a:t> &lt;&lt; "</a:t>
            </a:r>
            <a:r>
              <a:rPr lang="en-US" sz="800" dirty="0" err="1"/>
              <a:t>Broj</a:t>
            </a:r>
            <a:r>
              <a:rPr lang="en-US" sz="800" dirty="0"/>
              <a:t> </a:t>
            </a:r>
            <a:r>
              <a:rPr lang="en-US" sz="800" dirty="0" err="1"/>
              <a:t>ucenika</a:t>
            </a:r>
            <a:r>
              <a:rPr lang="en-US" sz="800" dirty="0"/>
              <a:t> </a:t>
            </a:r>
            <a:r>
              <a:rPr lang="en-US" sz="800" dirty="0" err="1"/>
              <a:t>iz</a:t>
            </a:r>
            <a:r>
              <a:rPr lang="en-US" sz="800" dirty="0"/>
              <a:t> </a:t>
            </a:r>
            <a:r>
              <a:rPr lang="en-US" sz="800" dirty="0" err="1"/>
              <a:t>skole</a:t>
            </a:r>
            <a:r>
              <a:rPr lang="en-US" sz="800" dirty="0"/>
              <a:t> B je: " &lt;&lt; count[B] &lt;&lt; ". " &lt;&lt; "To </a:t>
            </a:r>
            <a:r>
              <a:rPr lang="en-US" sz="800" dirty="0" err="1"/>
              <a:t>su</a:t>
            </a:r>
            <a:r>
              <a:rPr lang="en-US" sz="800" dirty="0"/>
              <a:t>: ";</a:t>
            </a:r>
          </a:p>
          <a:p>
            <a:r>
              <a:rPr lang="nn-NO" sz="800" dirty="0"/>
              <a:t>for (int i = 0; i &lt; 20; i++) {</a:t>
            </a:r>
          </a:p>
          <a:p>
            <a:r>
              <a:rPr lang="en-US" sz="800" dirty="0"/>
              <a:t>if (</a:t>
            </a:r>
            <a:r>
              <a:rPr lang="en-US" sz="800" dirty="0" err="1"/>
              <a:t>arr</a:t>
            </a:r>
            <a:r>
              <a:rPr lang="en-US" sz="800" dirty="0"/>
              <a:t>[</a:t>
            </a:r>
            <a:r>
              <a:rPr lang="en-US" sz="800" dirty="0" err="1"/>
              <a:t>i</a:t>
            </a:r>
            <a:r>
              <a:rPr lang="en-US" sz="800" dirty="0"/>
              <a:t>] &gt; 100 &amp;&amp; </a:t>
            </a:r>
            <a:r>
              <a:rPr lang="en-US" sz="800" dirty="0" err="1"/>
              <a:t>arr</a:t>
            </a:r>
            <a:r>
              <a:rPr lang="en-US" sz="800" dirty="0"/>
              <a:t>[</a:t>
            </a:r>
            <a:r>
              <a:rPr lang="en-US" sz="800" dirty="0" err="1"/>
              <a:t>i</a:t>
            </a:r>
            <a:r>
              <a:rPr lang="en-US" sz="800" dirty="0"/>
              <a:t>] &lt;= 200) </a:t>
            </a:r>
            <a:r>
              <a:rPr lang="en-US" sz="800" dirty="0" err="1"/>
              <a:t>cout</a:t>
            </a:r>
            <a:r>
              <a:rPr lang="en-US" sz="800" dirty="0"/>
              <a:t> &lt;&lt; </a:t>
            </a:r>
            <a:r>
              <a:rPr lang="en-US" sz="800" dirty="0" err="1"/>
              <a:t>arr</a:t>
            </a:r>
            <a:r>
              <a:rPr lang="en-US" sz="800" dirty="0"/>
              <a:t>[</a:t>
            </a:r>
            <a:r>
              <a:rPr lang="en-US" sz="800" dirty="0" err="1"/>
              <a:t>i</a:t>
            </a:r>
            <a:r>
              <a:rPr lang="en-US" sz="800" dirty="0"/>
              <a:t>] &lt;&lt; " ";</a:t>
            </a:r>
          </a:p>
          <a:p>
            <a:r>
              <a:rPr lang="en-US" sz="800" dirty="0"/>
              <a:t>}</a:t>
            </a:r>
          </a:p>
          <a:p>
            <a:r>
              <a:rPr lang="en-US" sz="800" dirty="0" err="1"/>
              <a:t>cout</a:t>
            </a:r>
            <a:r>
              <a:rPr lang="en-US" sz="800" dirty="0"/>
              <a:t> &lt;&lt; </a:t>
            </a:r>
            <a:r>
              <a:rPr lang="en-US" sz="800" dirty="0" err="1"/>
              <a:t>endl</a:t>
            </a:r>
            <a:r>
              <a:rPr lang="en-US" sz="800" dirty="0"/>
              <a:t>;</a:t>
            </a:r>
          </a:p>
          <a:p>
            <a:r>
              <a:rPr lang="pl-PL" sz="800" dirty="0"/>
              <a:t>cout &lt;&lt; "Broj ucenika iz skole C je: " &lt;&lt; count[C] &lt;&lt; ". " &lt;&lt; "To su: ";</a:t>
            </a:r>
          </a:p>
          <a:p>
            <a:r>
              <a:rPr lang="nn-NO" sz="800" dirty="0"/>
              <a:t>for (int i = 0; i &lt; 20; i++) {</a:t>
            </a:r>
          </a:p>
          <a:p>
            <a:r>
              <a:rPr lang="en-US" sz="800" dirty="0"/>
              <a:t>if (</a:t>
            </a:r>
            <a:r>
              <a:rPr lang="en-US" sz="800" dirty="0" err="1"/>
              <a:t>arr</a:t>
            </a:r>
            <a:r>
              <a:rPr lang="en-US" sz="800" dirty="0"/>
              <a:t>[</a:t>
            </a:r>
            <a:r>
              <a:rPr lang="en-US" sz="800" dirty="0" err="1"/>
              <a:t>i</a:t>
            </a:r>
            <a:r>
              <a:rPr lang="en-US" sz="800" dirty="0"/>
              <a:t>] &gt; 200 &amp;&amp; </a:t>
            </a:r>
            <a:r>
              <a:rPr lang="en-US" sz="800" dirty="0" err="1"/>
              <a:t>arr</a:t>
            </a:r>
            <a:r>
              <a:rPr lang="en-US" sz="800" dirty="0"/>
              <a:t>[</a:t>
            </a:r>
            <a:r>
              <a:rPr lang="en-US" sz="800" dirty="0" err="1"/>
              <a:t>i</a:t>
            </a:r>
            <a:r>
              <a:rPr lang="en-US" sz="800" dirty="0"/>
              <a:t>] &lt;= 300) </a:t>
            </a:r>
            <a:r>
              <a:rPr lang="en-US" sz="800" dirty="0" err="1"/>
              <a:t>cout</a:t>
            </a:r>
            <a:r>
              <a:rPr lang="en-US" sz="800" dirty="0"/>
              <a:t> &lt;&lt; </a:t>
            </a:r>
            <a:r>
              <a:rPr lang="en-US" sz="800" dirty="0" err="1"/>
              <a:t>arr</a:t>
            </a:r>
            <a:r>
              <a:rPr lang="en-US" sz="800" dirty="0"/>
              <a:t>[</a:t>
            </a:r>
            <a:r>
              <a:rPr lang="en-US" sz="800" dirty="0" err="1"/>
              <a:t>i</a:t>
            </a:r>
            <a:r>
              <a:rPr lang="en-US" sz="800" dirty="0"/>
              <a:t>] &lt;&lt; " ";</a:t>
            </a:r>
          </a:p>
          <a:p>
            <a:r>
              <a:rPr lang="en-US" sz="800" dirty="0"/>
              <a:t>}</a:t>
            </a:r>
          </a:p>
          <a:p>
            <a:r>
              <a:rPr lang="en-US" sz="800" dirty="0"/>
              <a:t>}</a:t>
            </a:r>
          </a:p>
          <a:p>
            <a:endParaRPr lang="en-US" sz="800" dirty="0"/>
          </a:p>
          <a:p>
            <a:r>
              <a:rPr lang="en-US" sz="800" dirty="0" err="1" smtClean="0"/>
              <a:t>Int</a:t>
            </a:r>
            <a:r>
              <a:rPr lang="en-US" sz="800" dirty="0" smtClean="0"/>
              <a:t> main() </a:t>
            </a:r>
            <a:r>
              <a:rPr lang="en-US" sz="800" dirty="0"/>
              <a:t>{</a:t>
            </a:r>
          </a:p>
          <a:p>
            <a:r>
              <a:rPr lang="en-US" sz="800" dirty="0" err="1"/>
              <a:t>domaci</a:t>
            </a:r>
            <a:r>
              <a:rPr lang="en-US" sz="800" dirty="0"/>
              <a:t>();</a:t>
            </a:r>
          </a:p>
          <a:p>
            <a:r>
              <a:rPr lang="en-US" sz="800" dirty="0"/>
              <a:t>//</a:t>
            </a:r>
            <a:r>
              <a:rPr lang="en-US" sz="800" dirty="0" err="1"/>
              <a:t>prosirenje</a:t>
            </a:r>
            <a:r>
              <a:rPr lang="en-US" sz="800" dirty="0"/>
              <a:t>();</a:t>
            </a:r>
          </a:p>
          <a:p>
            <a:r>
              <a:rPr lang="en-US" sz="800" dirty="0"/>
              <a:t>return 0;</a:t>
            </a:r>
          </a:p>
          <a:p>
            <a:r>
              <a:rPr lang="en-US" sz="800" dirty="0"/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61212" y="228600"/>
            <a:ext cx="4724400" cy="661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package main;</a:t>
            </a:r>
          </a:p>
          <a:p>
            <a:endParaRPr lang="en-US" sz="800" dirty="0"/>
          </a:p>
          <a:p>
            <a:r>
              <a:rPr lang="en-US" sz="800" b="1" dirty="0"/>
              <a:t>public class </a:t>
            </a:r>
            <a:r>
              <a:rPr lang="en-US" sz="800" b="1" dirty="0" err="1"/>
              <a:t>slucajni_brojevi</a:t>
            </a:r>
            <a:r>
              <a:rPr lang="en-US" sz="800" b="1" dirty="0"/>
              <a:t> {</a:t>
            </a:r>
          </a:p>
          <a:p>
            <a:endParaRPr lang="en-US" sz="800" dirty="0"/>
          </a:p>
          <a:p>
            <a:r>
              <a:rPr lang="en-US" sz="800" b="1" dirty="0" err="1"/>
              <a:t>enum</a:t>
            </a:r>
            <a:r>
              <a:rPr lang="en-US" sz="800" b="1" dirty="0"/>
              <a:t> </a:t>
            </a:r>
            <a:r>
              <a:rPr lang="en-US" sz="800" b="1" dirty="0" err="1"/>
              <a:t>Grupa</a:t>
            </a:r>
            <a:r>
              <a:rPr lang="en-US" sz="800" b="1" dirty="0"/>
              <a:t> { </a:t>
            </a:r>
            <a:r>
              <a:rPr lang="en-US" sz="800" b="1" i="1" dirty="0"/>
              <a:t>A, B, C };</a:t>
            </a:r>
          </a:p>
          <a:p>
            <a:endParaRPr lang="en-US" sz="800" dirty="0"/>
          </a:p>
          <a:p>
            <a:r>
              <a:rPr lang="en-US" sz="800" b="1" dirty="0"/>
              <a:t>static </a:t>
            </a:r>
            <a:r>
              <a:rPr lang="en-US" sz="800" b="1" dirty="0" err="1"/>
              <a:t>boolean</a:t>
            </a:r>
            <a:r>
              <a:rPr lang="en-US" sz="800" b="1" dirty="0"/>
              <a:t> </a:t>
            </a:r>
            <a:r>
              <a:rPr lang="en-US" sz="800" b="1" dirty="0" err="1"/>
              <a:t>sadrzan</a:t>
            </a:r>
            <a:r>
              <a:rPr lang="en-US" sz="800" b="1" dirty="0"/>
              <a:t>(</a:t>
            </a:r>
            <a:r>
              <a:rPr lang="en-US" sz="800" b="1" dirty="0" err="1"/>
              <a:t>int</a:t>
            </a:r>
            <a:r>
              <a:rPr lang="en-US" sz="800" b="1" dirty="0"/>
              <a:t>[] </a:t>
            </a:r>
            <a:r>
              <a:rPr lang="en-US" sz="800" b="1" dirty="0" err="1"/>
              <a:t>arr</a:t>
            </a:r>
            <a:r>
              <a:rPr lang="en-US" sz="800" b="1" dirty="0"/>
              <a:t>, </a:t>
            </a:r>
            <a:r>
              <a:rPr lang="en-US" sz="800" b="1" dirty="0" err="1"/>
              <a:t>int</a:t>
            </a:r>
            <a:r>
              <a:rPr lang="en-US" sz="800" b="1" dirty="0"/>
              <a:t> x, </a:t>
            </a:r>
            <a:r>
              <a:rPr lang="en-US" sz="800" b="1" dirty="0" err="1"/>
              <a:t>int</a:t>
            </a:r>
            <a:r>
              <a:rPr lang="en-US" sz="800" b="1" dirty="0"/>
              <a:t> offs) {</a:t>
            </a:r>
          </a:p>
          <a:p>
            <a:r>
              <a:rPr lang="nn-NO" sz="800" b="1" dirty="0"/>
              <a:t>for (int i = 0; i &lt; offs; i++) {</a:t>
            </a:r>
          </a:p>
          <a:p>
            <a:r>
              <a:rPr lang="en-US" sz="800" b="1" dirty="0"/>
              <a:t>if (</a:t>
            </a:r>
            <a:r>
              <a:rPr lang="en-US" sz="800" b="1" dirty="0" err="1"/>
              <a:t>arr</a:t>
            </a:r>
            <a:r>
              <a:rPr lang="en-US" sz="800" b="1" dirty="0"/>
              <a:t>[</a:t>
            </a:r>
            <a:r>
              <a:rPr lang="en-US" sz="800" b="1" dirty="0" err="1"/>
              <a:t>i</a:t>
            </a:r>
            <a:r>
              <a:rPr lang="en-US" sz="800" b="1" dirty="0"/>
              <a:t>] == x) return true;</a:t>
            </a:r>
          </a:p>
          <a:p>
            <a:r>
              <a:rPr lang="en-US" sz="800" dirty="0"/>
              <a:t>}</a:t>
            </a:r>
          </a:p>
          <a:p>
            <a:r>
              <a:rPr lang="en-US" sz="800" b="1" dirty="0"/>
              <a:t>return false;</a:t>
            </a:r>
          </a:p>
          <a:p>
            <a:r>
              <a:rPr lang="en-US" sz="800" dirty="0"/>
              <a:t>}</a:t>
            </a:r>
          </a:p>
          <a:p>
            <a:endParaRPr lang="en-US" sz="800" dirty="0"/>
          </a:p>
          <a:p>
            <a:r>
              <a:rPr lang="en-US" sz="800" b="1" dirty="0"/>
              <a:t>static void </a:t>
            </a:r>
            <a:r>
              <a:rPr lang="en-US" sz="800" b="1" dirty="0" err="1"/>
              <a:t>domaci</a:t>
            </a:r>
            <a:r>
              <a:rPr lang="en-US" sz="800" b="1" dirty="0"/>
              <a:t>() {</a:t>
            </a:r>
          </a:p>
          <a:p>
            <a:endParaRPr lang="en-US" sz="800" dirty="0"/>
          </a:p>
          <a:p>
            <a:endParaRPr lang="en-US" sz="800" dirty="0"/>
          </a:p>
          <a:p>
            <a:r>
              <a:rPr lang="en-US" sz="800" b="1" dirty="0" err="1"/>
              <a:t>int</a:t>
            </a:r>
            <a:r>
              <a:rPr lang="en-US" sz="800" b="1" dirty="0"/>
              <a:t>[] </a:t>
            </a:r>
            <a:r>
              <a:rPr lang="en-US" sz="800" b="1" dirty="0" err="1"/>
              <a:t>arr</a:t>
            </a:r>
            <a:r>
              <a:rPr lang="en-US" sz="800" b="1" dirty="0"/>
              <a:t>=new </a:t>
            </a:r>
            <a:r>
              <a:rPr lang="en-US" sz="800" b="1" dirty="0" err="1"/>
              <a:t>int</a:t>
            </a:r>
            <a:r>
              <a:rPr lang="en-US" sz="800" b="1" dirty="0"/>
              <a:t>[20];</a:t>
            </a:r>
          </a:p>
          <a:p>
            <a:r>
              <a:rPr lang="en-US" sz="800" b="1" dirty="0" err="1"/>
              <a:t>int</a:t>
            </a:r>
            <a:r>
              <a:rPr lang="en-US" sz="800" b="1" dirty="0"/>
              <a:t>[] count = new </a:t>
            </a:r>
            <a:r>
              <a:rPr lang="en-US" sz="800" b="1" dirty="0" err="1"/>
              <a:t>int</a:t>
            </a:r>
            <a:r>
              <a:rPr lang="en-US" sz="800" b="1" dirty="0"/>
              <a:t>[3];</a:t>
            </a:r>
          </a:p>
          <a:p>
            <a:r>
              <a:rPr lang="nn-NO" sz="800" b="1" dirty="0"/>
              <a:t>for (int i = 0; i &lt; 20; i++) {</a:t>
            </a:r>
          </a:p>
          <a:p>
            <a:r>
              <a:rPr lang="sv-SE" sz="800" b="1" dirty="0"/>
              <a:t>int x= (int) ((Math.</a:t>
            </a:r>
            <a:r>
              <a:rPr lang="sv-SE" sz="800" b="1" i="1" dirty="0"/>
              <a:t>random() * 1.0) * (300 - 1) + 1);</a:t>
            </a:r>
          </a:p>
          <a:p>
            <a:r>
              <a:rPr lang="en-US" sz="800" b="1" dirty="0"/>
              <a:t>if (</a:t>
            </a:r>
            <a:r>
              <a:rPr lang="en-US" sz="800" b="1" i="1" dirty="0" err="1"/>
              <a:t>sadrzan</a:t>
            </a:r>
            <a:r>
              <a:rPr lang="en-US" sz="800" b="1" i="1" dirty="0"/>
              <a:t>(</a:t>
            </a:r>
            <a:r>
              <a:rPr lang="en-US" sz="800" b="1" i="1" dirty="0" err="1"/>
              <a:t>arr</a:t>
            </a:r>
            <a:r>
              <a:rPr lang="en-US" sz="800" b="1" i="1" dirty="0"/>
              <a:t>, x, </a:t>
            </a:r>
            <a:r>
              <a:rPr lang="en-US" sz="800" b="1" i="1" dirty="0" err="1"/>
              <a:t>i</a:t>
            </a:r>
            <a:r>
              <a:rPr lang="en-US" sz="800" b="1" i="1" dirty="0"/>
              <a:t>)) {</a:t>
            </a:r>
          </a:p>
          <a:p>
            <a:r>
              <a:rPr lang="en-US" sz="800" dirty="0" err="1"/>
              <a:t>i</a:t>
            </a:r>
            <a:r>
              <a:rPr lang="en-US" sz="800" dirty="0"/>
              <a:t>--;</a:t>
            </a:r>
          </a:p>
          <a:p>
            <a:r>
              <a:rPr lang="en-US" sz="800" b="1" dirty="0"/>
              <a:t>continue;</a:t>
            </a:r>
          </a:p>
          <a:p>
            <a:r>
              <a:rPr lang="en-US" sz="800" dirty="0"/>
              <a:t>}</a:t>
            </a:r>
          </a:p>
          <a:p>
            <a:r>
              <a:rPr lang="en-US" sz="800" b="1" dirty="0"/>
              <a:t>else {</a:t>
            </a:r>
          </a:p>
          <a:p>
            <a:r>
              <a:rPr lang="en-US" sz="800" dirty="0" err="1"/>
              <a:t>arr</a:t>
            </a:r>
            <a:r>
              <a:rPr lang="en-US" sz="800" dirty="0"/>
              <a:t>[</a:t>
            </a:r>
            <a:r>
              <a:rPr lang="en-US" sz="800" dirty="0" err="1"/>
              <a:t>i</a:t>
            </a:r>
            <a:r>
              <a:rPr lang="en-US" sz="800" dirty="0"/>
              <a:t>] = x;</a:t>
            </a:r>
          </a:p>
          <a:p>
            <a:r>
              <a:rPr lang="en-US" sz="800" dirty="0"/>
              <a:t>}</a:t>
            </a:r>
          </a:p>
          <a:p>
            <a:r>
              <a:rPr lang="en-US" sz="800" b="1" dirty="0"/>
              <a:t>if (</a:t>
            </a:r>
            <a:r>
              <a:rPr lang="en-US" sz="800" b="1" dirty="0" err="1"/>
              <a:t>arr</a:t>
            </a:r>
            <a:r>
              <a:rPr lang="en-US" sz="800" b="1" dirty="0"/>
              <a:t>[</a:t>
            </a:r>
            <a:r>
              <a:rPr lang="en-US" sz="800" b="1" dirty="0" err="1"/>
              <a:t>i</a:t>
            </a:r>
            <a:r>
              <a:rPr lang="en-US" sz="800" b="1" dirty="0"/>
              <a:t>] &lt;= 100) count[0]++;</a:t>
            </a:r>
          </a:p>
          <a:p>
            <a:r>
              <a:rPr lang="en-US" sz="800" b="1" dirty="0"/>
              <a:t>else if (</a:t>
            </a:r>
            <a:r>
              <a:rPr lang="en-US" sz="800" b="1" dirty="0" err="1"/>
              <a:t>arr</a:t>
            </a:r>
            <a:r>
              <a:rPr lang="en-US" sz="800" b="1" dirty="0"/>
              <a:t>[</a:t>
            </a:r>
            <a:r>
              <a:rPr lang="en-US" sz="800" b="1" dirty="0" err="1"/>
              <a:t>i</a:t>
            </a:r>
            <a:r>
              <a:rPr lang="en-US" sz="800" b="1" dirty="0"/>
              <a:t>] &lt;= 200) count[1]++;</a:t>
            </a:r>
          </a:p>
          <a:p>
            <a:r>
              <a:rPr lang="en-US" sz="800" b="1" dirty="0"/>
              <a:t>else count[2]++;</a:t>
            </a:r>
          </a:p>
          <a:p>
            <a:r>
              <a:rPr lang="en-US" sz="800" dirty="0"/>
              <a:t>}</a:t>
            </a:r>
          </a:p>
          <a:p>
            <a:endParaRPr lang="en-US" sz="800" dirty="0"/>
          </a:p>
          <a:p>
            <a:r>
              <a:rPr lang="en-US" sz="800" dirty="0" err="1"/>
              <a:t>System.</a:t>
            </a:r>
            <a:r>
              <a:rPr lang="en-US" sz="800" b="1" i="1" dirty="0" err="1"/>
              <a:t>out.println</a:t>
            </a:r>
            <a:r>
              <a:rPr lang="en-US" sz="800" b="1" i="1" dirty="0"/>
              <a:t>("</a:t>
            </a:r>
            <a:r>
              <a:rPr lang="en-US" sz="800" b="1" i="1" dirty="0" err="1"/>
              <a:t>Broj</a:t>
            </a:r>
            <a:r>
              <a:rPr lang="en-US" sz="800" b="1" i="1" dirty="0"/>
              <a:t> </a:t>
            </a:r>
            <a:r>
              <a:rPr lang="en-US" sz="800" b="1" i="1" dirty="0" err="1"/>
              <a:t>ucenika</a:t>
            </a:r>
            <a:r>
              <a:rPr lang="en-US" sz="800" b="1" i="1" dirty="0"/>
              <a:t> </a:t>
            </a:r>
            <a:r>
              <a:rPr lang="en-US" sz="800" b="1" i="1" dirty="0" err="1"/>
              <a:t>iz</a:t>
            </a:r>
            <a:r>
              <a:rPr lang="en-US" sz="800" b="1" i="1" dirty="0"/>
              <a:t> </a:t>
            </a:r>
            <a:r>
              <a:rPr lang="en-US" sz="800" b="1" i="1" dirty="0" err="1"/>
              <a:t>skole</a:t>
            </a:r>
            <a:r>
              <a:rPr lang="en-US" sz="800" b="1" i="1" dirty="0"/>
              <a:t> A je: " + count[0] + ". " +"To </a:t>
            </a:r>
            <a:r>
              <a:rPr lang="en-US" sz="800" b="1" i="1" dirty="0" err="1"/>
              <a:t>su</a:t>
            </a:r>
            <a:r>
              <a:rPr lang="en-US" sz="800" b="1" i="1" dirty="0"/>
              <a:t>: ");</a:t>
            </a:r>
          </a:p>
          <a:p>
            <a:r>
              <a:rPr lang="nn-NO" sz="800" b="1" dirty="0"/>
              <a:t>for (int i = 0; i &lt; 20; i++) {</a:t>
            </a:r>
          </a:p>
          <a:p>
            <a:r>
              <a:rPr lang="en-US" sz="800" b="1" dirty="0"/>
              <a:t>if (</a:t>
            </a:r>
            <a:r>
              <a:rPr lang="en-US" sz="800" b="1" dirty="0" err="1"/>
              <a:t>arr</a:t>
            </a:r>
            <a:r>
              <a:rPr lang="en-US" sz="800" b="1" dirty="0"/>
              <a:t>[</a:t>
            </a:r>
            <a:r>
              <a:rPr lang="en-US" sz="800" b="1" dirty="0" err="1"/>
              <a:t>i</a:t>
            </a:r>
            <a:r>
              <a:rPr lang="en-US" sz="800" b="1" dirty="0"/>
              <a:t>] &lt;= 100) </a:t>
            </a:r>
            <a:r>
              <a:rPr lang="en-US" sz="800" b="1" dirty="0" err="1"/>
              <a:t>System.</a:t>
            </a:r>
            <a:r>
              <a:rPr lang="en-US" sz="800" b="1" i="1" dirty="0" err="1"/>
              <a:t>out.println</a:t>
            </a:r>
            <a:r>
              <a:rPr lang="en-US" sz="800" b="1" i="1" dirty="0"/>
              <a:t>( </a:t>
            </a:r>
            <a:r>
              <a:rPr lang="en-US" sz="800" b="1" i="1" dirty="0" err="1"/>
              <a:t>arr</a:t>
            </a:r>
            <a:r>
              <a:rPr lang="en-US" sz="800" b="1" i="1" dirty="0"/>
              <a:t>[</a:t>
            </a:r>
            <a:r>
              <a:rPr lang="en-US" sz="800" b="1" i="1" dirty="0" err="1"/>
              <a:t>i</a:t>
            </a:r>
            <a:r>
              <a:rPr lang="en-US" sz="800" b="1" i="1" dirty="0"/>
              <a:t>] + " ");</a:t>
            </a:r>
          </a:p>
          <a:p>
            <a:r>
              <a:rPr lang="en-US" sz="800" dirty="0"/>
              <a:t>}</a:t>
            </a:r>
          </a:p>
          <a:p>
            <a:r>
              <a:rPr lang="en-US" sz="800" dirty="0" err="1"/>
              <a:t>System.</a:t>
            </a:r>
            <a:r>
              <a:rPr lang="en-US" sz="800" b="1" i="1" dirty="0" err="1"/>
              <a:t>out.println</a:t>
            </a:r>
            <a:r>
              <a:rPr lang="en-US" sz="800" b="1" i="1" dirty="0"/>
              <a:t>( "</a:t>
            </a:r>
            <a:r>
              <a:rPr lang="en-US" sz="800" b="1" i="1" dirty="0" err="1"/>
              <a:t>Broj</a:t>
            </a:r>
            <a:r>
              <a:rPr lang="en-US" sz="800" b="1" i="1" dirty="0"/>
              <a:t> </a:t>
            </a:r>
            <a:r>
              <a:rPr lang="en-US" sz="800" b="1" i="1" dirty="0" err="1"/>
              <a:t>ucenika</a:t>
            </a:r>
            <a:r>
              <a:rPr lang="en-US" sz="800" b="1" i="1" dirty="0"/>
              <a:t> </a:t>
            </a:r>
            <a:r>
              <a:rPr lang="en-US" sz="800" b="1" i="1" dirty="0" err="1"/>
              <a:t>iz</a:t>
            </a:r>
            <a:r>
              <a:rPr lang="en-US" sz="800" b="1" i="1" dirty="0"/>
              <a:t> </a:t>
            </a:r>
            <a:r>
              <a:rPr lang="en-US" sz="800" b="1" i="1" dirty="0" err="1"/>
              <a:t>skole</a:t>
            </a:r>
            <a:r>
              <a:rPr lang="en-US" sz="800" b="1" i="1" dirty="0"/>
              <a:t> B je: " + count[1] + ". " +"To </a:t>
            </a:r>
            <a:r>
              <a:rPr lang="en-US" sz="800" b="1" i="1" dirty="0" err="1"/>
              <a:t>su</a:t>
            </a:r>
            <a:r>
              <a:rPr lang="en-US" sz="800" b="1" i="1" dirty="0"/>
              <a:t>: ");</a:t>
            </a:r>
          </a:p>
          <a:p>
            <a:r>
              <a:rPr lang="nn-NO" sz="800" b="1" dirty="0"/>
              <a:t>for (int i = 0; i &lt; 20; i++) {</a:t>
            </a:r>
          </a:p>
          <a:p>
            <a:r>
              <a:rPr lang="en-US" sz="800" b="1" dirty="0"/>
              <a:t>if (</a:t>
            </a:r>
            <a:r>
              <a:rPr lang="en-US" sz="800" b="1" dirty="0" err="1"/>
              <a:t>arr</a:t>
            </a:r>
            <a:r>
              <a:rPr lang="en-US" sz="800" b="1" dirty="0"/>
              <a:t>[</a:t>
            </a:r>
            <a:r>
              <a:rPr lang="en-US" sz="800" b="1" dirty="0" err="1"/>
              <a:t>i</a:t>
            </a:r>
            <a:r>
              <a:rPr lang="en-US" sz="800" b="1" dirty="0"/>
              <a:t>] &gt; 100 &amp;&amp; </a:t>
            </a:r>
            <a:r>
              <a:rPr lang="en-US" sz="800" b="1" dirty="0" err="1"/>
              <a:t>arr</a:t>
            </a:r>
            <a:r>
              <a:rPr lang="en-US" sz="800" b="1" dirty="0"/>
              <a:t>[</a:t>
            </a:r>
            <a:r>
              <a:rPr lang="en-US" sz="800" b="1" dirty="0" err="1"/>
              <a:t>i</a:t>
            </a:r>
            <a:r>
              <a:rPr lang="en-US" sz="800" b="1" dirty="0"/>
              <a:t>] &lt;= 200) </a:t>
            </a:r>
            <a:r>
              <a:rPr lang="en-US" sz="800" b="1" dirty="0" err="1"/>
              <a:t>System.</a:t>
            </a:r>
            <a:r>
              <a:rPr lang="en-US" sz="800" b="1" i="1" dirty="0" err="1"/>
              <a:t>out.println</a:t>
            </a:r>
            <a:r>
              <a:rPr lang="en-US" sz="800" b="1" i="1" dirty="0"/>
              <a:t>( </a:t>
            </a:r>
            <a:r>
              <a:rPr lang="en-US" sz="800" b="1" i="1" dirty="0" err="1"/>
              <a:t>arr</a:t>
            </a:r>
            <a:r>
              <a:rPr lang="en-US" sz="800" b="1" i="1" dirty="0"/>
              <a:t>[</a:t>
            </a:r>
            <a:r>
              <a:rPr lang="en-US" sz="800" b="1" i="1" dirty="0" err="1"/>
              <a:t>i</a:t>
            </a:r>
            <a:r>
              <a:rPr lang="en-US" sz="800" b="1" i="1" dirty="0"/>
              <a:t>] + " ");</a:t>
            </a:r>
          </a:p>
          <a:p>
            <a:r>
              <a:rPr lang="en-US" sz="800" dirty="0"/>
              <a:t>}</a:t>
            </a:r>
          </a:p>
          <a:p>
            <a:endParaRPr lang="en-US" sz="800" dirty="0"/>
          </a:p>
          <a:p>
            <a:r>
              <a:rPr lang="en-US" sz="800" dirty="0" err="1"/>
              <a:t>System.</a:t>
            </a:r>
            <a:r>
              <a:rPr lang="en-US" sz="800" b="1" i="1" dirty="0" err="1"/>
              <a:t>out.println</a:t>
            </a:r>
            <a:r>
              <a:rPr lang="en-US" sz="800" b="1" i="1" dirty="0"/>
              <a:t>("</a:t>
            </a:r>
            <a:r>
              <a:rPr lang="en-US" sz="800" b="1" i="1" dirty="0" err="1"/>
              <a:t>Broj</a:t>
            </a:r>
            <a:r>
              <a:rPr lang="en-US" sz="800" b="1" i="1" dirty="0"/>
              <a:t> </a:t>
            </a:r>
            <a:r>
              <a:rPr lang="en-US" sz="800" b="1" i="1" dirty="0" err="1"/>
              <a:t>ucenika</a:t>
            </a:r>
            <a:r>
              <a:rPr lang="en-US" sz="800" b="1" i="1" dirty="0"/>
              <a:t> </a:t>
            </a:r>
            <a:r>
              <a:rPr lang="en-US" sz="800" b="1" i="1" dirty="0" err="1"/>
              <a:t>iz</a:t>
            </a:r>
            <a:r>
              <a:rPr lang="en-US" sz="800" b="1" i="1" dirty="0"/>
              <a:t> </a:t>
            </a:r>
            <a:r>
              <a:rPr lang="en-US" sz="800" b="1" i="1" dirty="0" err="1"/>
              <a:t>skole</a:t>
            </a:r>
            <a:r>
              <a:rPr lang="en-US" sz="800" b="1" i="1" dirty="0"/>
              <a:t> C je: " + count[2] + ". " + "To </a:t>
            </a:r>
            <a:r>
              <a:rPr lang="en-US" sz="800" b="1" i="1" dirty="0" err="1"/>
              <a:t>su</a:t>
            </a:r>
            <a:r>
              <a:rPr lang="en-US" sz="800" b="1" i="1" dirty="0"/>
              <a:t>: ");</a:t>
            </a:r>
          </a:p>
          <a:p>
            <a:r>
              <a:rPr lang="nn-NO" sz="800" b="1" dirty="0"/>
              <a:t>for (int i = 0; i &lt; 20; i++) {</a:t>
            </a:r>
          </a:p>
          <a:p>
            <a:r>
              <a:rPr lang="en-US" sz="800" b="1" dirty="0"/>
              <a:t>if (</a:t>
            </a:r>
            <a:r>
              <a:rPr lang="en-US" sz="800" b="1" dirty="0" err="1"/>
              <a:t>arr</a:t>
            </a:r>
            <a:r>
              <a:rPr lang="en-US" sz="800" b="1" dirty="0"/>
              <a:t>[</a:t>
            </a:r>
            <a:r>
              <a:rPr lang="en-US" sz="800" b="1" dirty="0" err="1"/>
              <a:t>i</a:t>
            </a:r>
            <a:r>
              <a:rPr lang="en-US" sz="800" b="1" dirty="0"/>
              <a:t>] &gt; 200 &amp;&amp; </a:t>
            </a:r>
            <a:r>
              <a:rPr lang="en-US" sz="800" b="1" dirty="0" err="1"/>
              <a:t>arr</a:t>
            </a:r>
            <a:r>
              <a:rPr lang="en-US" sz="800" b="1" dirty="0"/>
              <a:t>[</a:t>
            </a:r>
            <a:r>
              <a:rPr lang="en-US" sz="800" b="1" dirty="0" err="1"/>
              <a:t>i</a:t>
            </a:r>
            <a:r>
              <a:rPr lang="en-US" sz="800" b="1" dirty="0"/>
              <a:t>] &lt;= 300) </a:t>
            </a:r>
            <a:r>
              <a:rPr lang="en-US" sz="800" b="1" dirty="0" err="1"/>
              <a:t>System.</a:t>
            </a:r>
            <a:r>
              <a:rPr lang="en-US" sz="800" b="1" i="1" dirty="0" err="1"/>
              <a:t>out.println</a:t>
            </a:r>
            <a:r>
              <a:rPr lang="en-US" sz="800" b="1" i="1" dirty="0"/>
              <a:t>(</a:t>
            </a:r>
            <a:r>
              <a:rPr lang="en-US" sz="800" b="1" i="1" dirty="0" err="1"/>
              <a:t>arr</a:t>
            </a:r>
            <a:r>
              <a:rPr lang="en-US" sz="800" b="1" i="1" dirty="0"/>
              <a:t>[</a:t>
            </a:r>
            <a:r>
              <a:rPr lang="en-US" sz="800" b="1" i="1" dirty="0" err="1"/>
              <a:t>i</a:t>
            </a:r>
            <a:r>
              <a:rPr lang="en-US" sz="800" b="1" i="1" dirty="0"/>
              <a:t>] + " ");</a:t>
            </a:r>
          </a:p>
          <a:p>
            <a:r>
              <a:rPr lang="en-US" sz="800" dirty="0"/>
              <a:t>}</a:t>
            </a:r>
          </a:p>
          <a:p>
            <a:r>
              <a:rPr lang="en-US" sz="800" dirty="0"/>
              <a:t>}</a:t>
            </a:r>
          </a:p>
          <a:p>
            <a:r>
              <a:rPr lang="en-US" sz="800" b="1" dirty="0"/>
              <a:t>public static void main(String[] </a:t>
            </a:r>
            <a:r>
              <a:rPr lang="en-US" sz="800" b="1" dirty="0" err="1"/>
              <a:t>args</a:t>
            </a:r>
            <a:r>
              <a:rPr lang="en-US" sz="800" b="1" dirty="0"/>
              <a:t>) {</a:t>
            </a:r>
          </a:p>
          <a:p>
            <a:endParaRPr lang="en-US" sz="800" dirty="0"/>
          </a:p>
          <a:p>
            <a:endParaRPr lang="en-US" sz="800" dirty="0"/>
          </a:p>
          <a:p>
            <a:r>
              <a:rPr lang="en-US" sz="800" i="1" dirty="0" err="1"/>
              <a:t>domaci</a:t>
            </a:r>
            <a:r>
              <a:rPr lang="en-US" sz="800" i="1" dirty="0"/>
              <a:t>();</a:t>
            </a:r>
          </a:p>
          <a:p>
            <a:endParaRPr lang="en-US" sz="800" dirty="0"/>
          </a:p>
          <a:p>
            <a:r>
              <a:rPr lang="en-US" sz="800" dirty="0"/>
              <a:t>}</a:t>
            </a:r>
          </a:p>
          <a:p>
            <a:r>
              <a:rPr lang="en-US" sz="800" dirty="0"/>
              <a:t>}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741612" y="762000"/>
            <a:ext cx="990600" cy="1143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097075" y="2066835"/>
            <a:ext cx="403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/>
              <a:t>Kod</a:t>
            </a:r>
            <a:r>
              <a:rPr lang="en-US" sz="3600" dirty="0" smtClean="0"/>
              <a:t> </a:t>
            </a:r>
            <a:r>
              <a:rPr lang="en-US" sz="3600" dirty="0" err="1" smtClean="0"/>
              <a:t>napisan</a:t>
            </a:r>
            <a:r>
              <a:rPr lang="en-US" sz="3600" dirty="0" smtClean="0"/>
              <a:t> u </a:t>
            </a:r>
            <a:r>
              <a:rPr lang="en-US" sz="3600" dirty="0" err="1" smtClean="0"/>
              <a:t>Javi</a:t>
            </a:r>
            <a:r>
              <a:rPr lang="en-US" sz="3600" dirty="0" smtClean="0"/>
              <a:t> 8.0</a:t>
            </a:r>
            <a:endParaRPr lang="en-US" sz="3600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494212" y="3048000"/>
            <a:ext cx="2406331" cy="499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142505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7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7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7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7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7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7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7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7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1" dur="500"/>
                                        <p:tgtEl>
                                          <p:spTgt spid="7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4" dur="500"/>
                                        <p:tgtEl>
                                          <p:spTgt spid="7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500"/>
                                        <p:tgtEl>
                                          <p:spTgt spid="7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0" dur="500"/>
                                        <p:tgtEl>
                                          <p:spTgt spid="7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3" dur="500"/>
                                        <p:tgtEl>
                                          <p:spTgt spid="7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6" dur="500"/>
                                        <p:tgtEl>
                                          <p:spTgt spid="7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7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9" dur="500"/>
                                        <p:tgtEl>
                                          <p:spTgt spid="7">
                                            <p:txEl>
                                              <p:pRg st="37" end="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8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2" dur="500"/>
                                        <p:tgtEl>
                                          <p:spTgt spid="7">
                                            <p:txEl>
                                              <p:pRg st="38" end="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9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5" dur="500"/>
                                        <p:tgtEl>
                                          <p:spTgt spid="7">
                                            <p:txEl>
                                              <p:pRg st="39" end="3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0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8" dur="500"/>
                                        <p:tgtEl>
                                          <p:spTgt spid="7">
                                            <p:txEl>
                                              <p:pRg st="40" end="4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1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1" dur="500"/>
                                        <p:tgtEl>
                                          <p:spTgt spid="7">
                                            <p:txEl>
                                              <p:pRg st="41" end="4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2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4" dur="500"/>
                                        <p:tgtEl>
                                          <p:spTgt spid="7">
                                            <p:txEl>
                                              <p:pRg st="42" end="4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3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7" dur="500"/>
                                        <p:tgtEl>
                                          <p:spTgt spid="7">
                                            <p:txEl>
                                              <p:pRg st="43" end="4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5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0" dur="500"/>
                                        <p:tgtEl>
                                          <p:spTgt spid="7">
                                            <p:txEl>
                                              <p:pRg st="45" end="4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6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3" dur="500"/>
                                        <p:tgtEl>
                                          <p:spTgt spid="7">
                                            <p:txEl>
                                              <p:pRg st="46" end="4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7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6" dur="500"/>
                                        <p:tgtEl>
                                          <p:spTgt spid="7">
                                            <p:txEl>
                                              <p:pRg st="47" end="4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8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9" dur="500"/>
                                        <p:tgtEl>
                                          <p:spTgt spid="7">
                                            <p:txEl>
                                              <p:pRg st="48" end="4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9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2" dur="500"/>
                                        <p:tgtEl>
                                          <p:spTgt spid="7">
                                            <p:txEl>
                                              <p:pRg st="49" end="4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4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0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3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6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9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2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5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8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1" dur="500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4" dur="500"/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7" dur="500"/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0" dur="500"/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3" dur="500"/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6" dur="500"/>
                                        <p:tgtEl>
                                          <p:spTgt spid="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9" dur="500"/>
                                        <p:tgtEl>
                                          <p:spTgt spid="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2" dur="500"/>
                                        <p:tgtEl>
                                          <p:spTgt spid="8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5" dur="500"/>
                                        <p:tgtEl>
                                          <p:spTgt spid="8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8" dur="500"/>
                                        <p:tgtEl>
                                          <p:spTgt spid="8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1" dur="500"/>
                                        <p:tgtEl>
                                          <p:spTgt spid="8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4" dur="500"/>
                                        <p:tgtEl>
                                          <p:spTgt spid="8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7" dur="500"/>
                                        <p:tgtEl>
                                          <p:spTgt spid="8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0" dur="500"/>
                                        <p:tgtEl>
                                          <p:spTgt spid="8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3" dur="500"/>
                                        <p:tgtEl>
                                          <p:spTgt spid="8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6" dur="500"/>
                                        <p:tgtEl>
                                          <p:spTgt spid="8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9" dur="500"/>
                                        <p:tgtEl>
                                          <p:spTgt spid="8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2" dur="500"/>
                                        <p:tgtEl>
                                          <p:spTgt spid="8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5" dur="500"/>
                                        <p:tgtEl>
                                          <p:spTgt spid="8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8" dur="500"/>
                                        <p:tgtEl>
                                          <p:spTgt spid="8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7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1" dur="500"/>
                                        <p:tgtEl>
                                          <p:spTgt spid="8">
                                            <p:txEl>
                                              <p:pRg st="37" end="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8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4" dur="500"/>
                                        <p:tgtEl>
                                          <p:spTgt spid="8">
                                            <p:txEl>
                                              <p:pRg st="38" end="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9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7" dur="500"/>
                                        <p:tgtEl>
                                          <p:spTgt spid="8">
                                            <p:txEl>
                                              <p:pRg st="39" end="3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1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0" dur="500"/>
                                        <p:tgtEl>
                                          <p:spTgt spid="8">
                                            <p:txEl>
                                              <p:pRg st="41" end="4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2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3" dur="500"/>
                                        <p:tgtEl>
                                          <p:spTgt spid="8">
                                            <p:txEl>
                                              <p:pRg st="42" end="4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3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6" dur="500"/>
                                        <p:tgtEl>
                                          <p:spTgt spid="8">
                                            <p:txEl>
                                              <p:pRg st="43" end="4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4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9" dur="500"/>
                                        <p:tgtEl>
                                          <p:spTgt spid="8">
                                            <p:txEl>
                                              <p:pRg st="44" end="4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5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2" dur="500"/>
                                        <p:tgtEl>
                                          <p:spTgt spid="8">
                                            <p:txEl>
                                              <p:pRg st="45" end="4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6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5" dur="500"/>
                                        <p:tgtEl>
                                          <p:spTgt spid="8">
                                            <p:txEl>
                                              <p:pRg st="46" end="4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9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8" dur="500"/>
                                        <p:tgtEl>
                                          <p:spTgt spid="8">
                                            <p:txEl>
                                              <p:pRg st="49" end="4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1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1" dur="500"/>
                                        <p:tgtEl>
                                          <p:spTgt spid="8">
                                            <p:txEl>
                                              <p:pRg st="51" end="5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2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4" dur="500"/>
                                        <p:tgtEl>
                                          <p:spTgt spid="8">
                                            <p:txEl>
                                              <p:pRg st="52" end="5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9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0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Rezultati</a:t>
            </a:r>
            <a:r>
              <a:rPr lang="en-US" dirty="0" smtClean="0"/>
              <a:t> </a:t>
            </a:r>
            <a:r>
              <a:rPr lang="en-US" dirty="0" err="1" smtClean="0"/>
              <a:t>pokretanja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C++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919" y="2235739"/>
            <a:ext cx="7334912" cy="67015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878" y="3403305"/>
            <a:ext cx="5515745" cy="4667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341" y="4411389"/>
            <a:ext cx="6115904" cy="5048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341" y="5413692"/>
            <a:ext cx="5001323" cy="49536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347" y="6200030"/>
            <a:ext cx="5525271" cy="4953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212" y="5733240"/>
            <a:ext cx="5163271" cy="46679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89012" y="1752600"/>
            <a:ext cx="2861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</a:t>
            </a:r>
            <a:r>
              <a:rPr lang="en-US" dirty="0" err="1" smtClean="0"/>
              <a:t>pokretanje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36612" y="2894700"/>
            <a:ext cx="2861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. </a:t>
            </a:r>
            <a:r>
              <a:rPr lang="en-US" dirty="0" err="1" smtClean="0"/>
              <a:t>pokretanje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02692" y="3911114"/>
            <a:ext cx="2861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r>
              <a:rPr lang="en-US" dirty="0" smtClean="0"/>
              <a:t>. </a:t>
            </a:r>
            <a:r>
              <a:rPr lang="en-US" dirty="0" err="1" smtClean="0"/>
              <a:t>pokretanje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02691" y="4978321"/>
            <a:ext cx="2861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r>
              <a:rPr lang="en-US" dirty="0" smtClean="0"/>
              <a:t>. </a:t>
            </a:r>
            <a:r>
              <a:rPr lang="en-US" dirty="0" err="1" smtClean="0"/>
              <a:t>pokretanje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42919" y="5830698"/>
            <a:ext cx="2861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5. </a:t>
            </a:r>
            <a:r>
              <a:rPr lang="en-US" dirty="0" err="1" smtClean="0"/>
              <a:t>pokretanje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664278" y="5324495"/>
            <a:ext cx="2861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  <a:r>
              <a:rPr lang="en-US" dirty="0" smtClean="0"/>
              <a:t>. </a:t>
            </a:r>
            <a:r>
              <a:rPr lang="en-US" dirty="0" err="1" smtClean="0"/>
              <a:t>pokretanje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50665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89012" y="838200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/>
              <a:t>Rezultati</a:t>
            </a:r>
            <a:r>
              <a:rPr lang="en-US" sz="3600" dirty="0"/>
              <a:t> </a:t>
            </a:r>
            <a:r>
              <a:rPr lang="en-US" sz="3600" dirty="0" err="1"/>
              <a:t>pokretanja</a:t>
            </a:r>
            <a:r>
              <a:rPr lang="en-US" sz="3600" dirty="0"/>
              <a:t> </a:t>
            </a:r>
            <a:r>
              <a:rPr lang="en-US" sz="3600" dirty="0" err="1"/>
              <a:t>na</a:t>
            </a:r>
            <a:r>
              <a:rPr lang="en-US" sz="3600" dirty="0"/>
              <a:t> </a:t>
            </a:r>
            <a:r>
              <a:rPr lang="en-US" sz="3600" dirty="0" err="1" smtClean="0"/>
              <a:t>Javi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59" y="1945410"/>
            <a:ext cx="6264553" cy="74897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212" y="1889811"/>
            <a:ext cx="4841345" cy="8473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83" y="3168140"/>
            <a:ext cx="6299629" cy="7230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379" y="3180679"/>
            <a:ext cx="4841345" cy="7430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83" y="5858223"/>
            <a:ext cx="6299629" cy="79068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969" y="4421921"/>
            <a:ext cx="6337844" cy="85737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60412" y="1484531"/>
            <a:ext cx="2085474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</a:t>
            </a:r>
            <a:r>
              <a:rPr lang="en-US" dirty="0" err="1" smtClean="0"/>
              <a:t>pokretanje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188476" y="1410689"/>
            <a:ext cx="2085474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r>
              <a:rPr lang="en-US" dirty="0" smtClean="0"/>
              <a:t>. </a:t>
            </a:r>
            <a:r>
              <a:rPr lang="en-US" dirty="0" err="1" smtClean="0"/>
              <a:t>pokretanje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141434" y="2815253"/>
            <a:ext cx="2085474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  <a:r>
              <a:rPr lang="en-US" dirty="0" smtClean="0"/>
              <a:t>. </a:t>
            </a:r>
            <a:r>
              <a:rPr lang="en-US" dirty="0" err="1" smtClean="0"/>
              <a:t>pokretanje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09183" y="5395674"/>
            <a:ext cx="2085474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r>
              <a:rPr lang="en-US" dirty="0" smtClean="0"/>
              <a:t>. </a:t>
            </a:r>
            <a:r>
              <a:rPr lang="en-US" dirty="0" err="1" smtClean="0"/>
              <a:t>pokretanje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69801" y="2769236"/>
            <a:ext cx="2085474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. </a:t>
            </a:r>
            <a:r>
              <a:rPr lang="en-US" dirty="0" err="1" smtClean="0"/>
              <a:t>pokretanje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92258" y="4020923"/>
            <a:ext cx="2085474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r>
              <a:rPr lang="en-US" dirty="0" smtClean="0"/>
              <a:t>. </a:t>
            </a:r>
            <a:r>
              <a:rPr lang="en-US" dirty="0" err="1" smtClean="0"/>
              <a:t>pokretanje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434" y="4436717"/>
            <a:ext cx="4861123" cy="78115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141434" y="3977629"/>
            <a:ext cx="2085474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7. </a:t>
            </a:r>
            <a:r>
              <a:rPr lang="en-US" dirty="0" err="1" smtClean="0"/>
              <a:t>pokretanje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218118" y="5396515"/>
            <a:ext cx="2089863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  <a:r>
              <a:rPr lang="en-US" dirty="0" smtClean="0"/>
              <a:t>. </a:t>
            </a:r>
            <a:r>
              <a:rPr lang="en-US" dirty="0" err="1" smtClean="0"/>
              <a:t>pokretanje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8690" y="5858223"/>
            <a:ext cx="4776034" cy="80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72234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  <p:bldP spid="18" grpId="0"/>
      <p:bldP spid="1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4CBF9558-C12D-4F51-9AA3-9D0796951DBC}" vid="{FFC159E6-A134-46E7-B1A0-C306E39FC295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239</TotalTime>
  <Words>1578</Words>
  <Application>Microsoft Office PowerPoint</Application>
  <PresentationFormat>Custom</PresentationFormat>
  <Paragraphs>243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Cambria Math</vt:lpstr>
      <vt:lpstr>Corbel</vt:lpstr>
      <vt:lpstr>Wingdings</vt:lpstr>
      <vt:lpstr>Digital Blue Tunnel 16x9</vt:lpstr>
      <vt:lpstr>Slučajan izbor učenika (zadatak 4.)</vt:lpstr>
      <vt:lpstr>Sadržaj</vt:lpstr>
      <vt:lpstr>Monte- Karlo metodi</vt:lpstr>
      <vt:lpstr> Uniformna(neprekidna) raspodela</vt:lpstr>
      <vt:lpstr>Funkcija raspodele i gustina X~Unif[0,1] </vt:lpstr>
      <vt:lpstr>Metod za generisanje uniformne raspodele na intervalu [a,b]</vt:lpstr>
      <vt:lpstr>Kod napisan u C++</vt:lpstr>
      <vt:lpstr>Rezultati pokretanja na C++</vt:lpstr>
      <vt:lpstr>PowerPoint Presentation</vt:lpstr>
      <vt:lpstr>Proširenje zadatka  (bira se m učenika iz n škola,gde svaka ima ki učenika i∈N)</vt:lpstr>
      <vt:lpstr>Rezultati pokretanja simulacije proširenja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Slučajan izbor učenika (zadatak 4.)</dc:title>
  <dc:creator>Korisnik</dc:creator>
  <cp:lastModifiedBy>Korisnik</cp:lastModifiedBy>
  <cp:revision>61</cp:revision>
  <dcterms:created xsi:type="dcterms:W3CDTF">2022-05-25T20:49:47Z</dcterms:created>
  <dcterms:modified xsi:type="dcterms:W3CDTF">2022-05-29T17:14:26Z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