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7" r:id="rId5"/>
    <p:sldId id="273" r:id="rId6"/>
    <p:sldId id="275" r:id="rId7"/>
    <p:sldId id="274" r:id="rId8"/>
    <p:sldId id="276" r:id="rId9"/>
    <p:sldId id="278" r:id="rId10"/>
    <p:sldId id="281" r:id="rId11"/>
    <p:sldId id="279" r:id="rId12"/>
    <p:sldId id="282" r:id="rId13"/>
    <p:sldId id="283" r:id="rId14"/>
    <p:sldId id="284" r:id="rId15"/>
    <p:sldId id="286" r:id="rId16"/>
    <p:sldId id="285" r:id="rId17"/>
    <p:sldId id="280" r:id="rId18"/>
    <p:sldId id="287" r:id="rId19"/>
    <p:sldId id="288" r:id="rId20"/>
    <p:sldId id="289" r:id="rId21"/>
    <p:sldId id="290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7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175" y="842279"/>
            <a:ext cx="10744200" cy="3083767"/>
          </a:xfrm>
        </p:spPr>
        <p:txBody>
          <a:bodyPr>
            <a:normAutofit/>
          </a:bodyPr>
          <a:lstStyle/>
          <a:p>
            <a:r>
              <a:rPr lang="en-US" sz="4000" i="1" dirty="0" err="1" smtClean="0"/>
              <a:t>Automatsko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prilago</a:t>
            </a:r>
            <a:r>
              <a:rPr lang="sr-Latn-RS" sz="4000" i="1" dirty="0" smtClean="0"/>
              <a:t>đavanje klasifikatora rukom pisanog teksta pojedinačnim korisnicima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5762625"/>
            <a:ext cx="8229600" cy="74469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Student:</a:t>
            </a:r>
            <a:r>
              <a:rPr lang="en-US" b="1" dirty="0" smtClean="0"/>
              <a:t> </a:t>
            </a:r>
            <a:r>
              <a:rPr lang="sr-Latn-RS" b="1" dirty="0" smtClean="0"/>
              <a:t>Milan Čugurović 1009</a:t>
            </a:r>
            <a:r>
              <a:rPr lang="en-US" b="1" dirty="0" smtClean="0"/>
              <a:t>/2018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Mentor:</a:t>
            </a:r>
            <a:r>
              <a:rPr lang="en-US" b="1" dirty="0" smtClean="0"/>
              <a:t> </a:t>
            </a:r>
            <a:r>
              <a:rPr lang="en-US" b="1" dirty="0" err="1" smtClean="0"/>
              <a:t>Mladen</a:t>
            </a:r>
            <a:r>
              <a:rPr lang="en-US" b="1" dirty="0" smtClean="0"/>
              <a:t> </a:t>
            </a:r>
            <a:r>
              <a:rPr lang="en-US" b="1" dirty="0" err="1" smtClean="0"/>
              <a:t>Nikoli</a:t>
            </a:r>
            <a:r>
              <a:rPr lang="sr-Latn-RS" b="1" dirty="0"/>
              <a:t>ć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31876"/>
            <a:ext cx="8229600" cy="1001649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Upotreba istorije pisanja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72" y="1994153"/>
            <a:ext cx="8921877" cy="414947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Upotreba</a:t>
            </a:r>
            <a:r>
              <a:rPr lang="en-US" dirty="0" smtClean="0"/>
              <a:t> </a:t>
            </a:r>
            <a:r>
              <a:rPr lang="en-US" dirty="0" err="1" smtClean="0"/>
              <a:t>upravo</a:t>
            </a:r>
            <a:r>
              <a:rPr lang="en-US" dirty="0" smtClean="0"/>
              <a:t> </a:t>
            </a:r>
            <a:r>
              <a:rPr lang="en-US" dirty="0" err="1" smtClean="0"/>
              <a:t>kreirane</a:t>
            </a:r>
            <a:r>
              <a:rPr lang="en-US" dirty="0" smtClean="0"/>
              <a:t> </a:t>
            </a:r>
            <a:r>
              <a:rPr lang="en-US" dirty="0" err="1" smtClean="0"/>
              <a:t>istorije</a:t>
            </a:r>
            <a:r>
              <a:rPr lang="en-US" dirty="0" smtClean="0"/>
              <a:t> </a:t>
            </a:r>
            <a:r>
              <a:rPr lang="en-US" dirty="0" err="1" smtClean="0"/>
              <a:t>pisanja</a:t>
            </a:r>
            <a:endParaRPr lang="sr-Latn-R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/>
              <a:t>Kada verovati baznom CNN a kada modifikovati njegova predviđanja i kako</a:t>
            </a:r>
            <a:r>
              <a:rPr lang="en-US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pobolj</a:t>
            </a:r>
            <a:r>
              <a:rPr lang="sr-Latn-RS" dirty="0"/>
              <a:t>šanja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baznu</a:t>
            </a:r>
            <a:r>
              <a:rPr lang="en-US" dirty="0"/>
              <a:t> CNN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Alternativni</a:t>
            </a:r>
            <a:r>
              <a:rPr lang="en-US" dirty="0"/>
              <a:t> </a:t>
            </a:r>
            <a:r>
              <a:rPr lang="en-US" dirty="0" err="1"/>
              <a:t>klasifikatori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K </a:t>
            </a:r>
            <a:r>
              <a:rPr lang="en-US" dirty="0" err="1"/>
              <a:t>najbli</a:t>
            </a:r>
            <a:r>
              <a:rPr lang="sr-Latn-RS" dirty="0"/>
              <a:t>žih suseda, za razno </a:t>
            </a:r>
            <a:r>
              <a:rPr lang="sr-Latn-RS" dirty="0" smtClean="0"/>
              <a:t>k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poverenja</a:t>
            </a:r>
            <a:r>
              <a:rPr lang="en-US" dirty="0" smtClean="0"/>
              <a:t> </a:t>
            </a:r>
            <a:r>
              <a:rPr lang="en-US" dirty="0" err="1" smtClean="0"/>
              <a:t>baznog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alternativnih</a:t>
            </a:r>
            <a:r>
              <a:rPr lang="en-US" dirty="0" smtClean="0"/>
              <a:t> </a:t>
            </a:r>
            <a:r>
              <a:rPr lang="en-US" dirty="0" err="1" smtClean="0"/>
              <a:t>klasifikatora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2050" name="Picture 2" descr="C:\Program Files (x86)\Microsoft Office\MEDIA\OFFICE14\Lines\j011587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238750"/>
            <a:ext cx="57150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1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poverenja</a:t>
            </a:r>
            <a:r>
              <a:rPr lang="en-US" dirty="0" smtClean="0"/>
              <a:t> </a:t>
            </a:r>
            <a:r>
              <a:rPr lang="en-US" dirty="0" err="1" smtClean="0"/>
              <a:t>klasifikatora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Niz</a:t>
            </a:r>
            <a:r>
              <a:rPr lang="en-US" dirty="0" smtClean="0"/>
              <a:t> o</a:t>
            </a:r>
            <a:r>
              <a:rPr lang="sr-Latn-RS" dirty="0" smtClean="0"/>
              <a:t>čekivanja beta raspodela (62</a:t>
            </a:r>
            <a:r>
              <a:rPr lang="en-US" dirty="0" smtClean="0"/>
              <a:t>/70)</a:t>
            </a:r>
            <a:endParaRPr lang="sr-Latn-RS" dirty="0" smtClean="0"/>
          </a:p>
          <a:p>
            <a:r>
              <a:rPr lang="sr-Latn-RS" dirty="0" smtClean="0"/>
              <a:t>Procena pouzdanosti klasifikatora prilikom predviđanja svake od labela</a:t>
            </a:r>
          </a:p>
          <a:p>
            <a:r>
              <a:rPr lang="sr-Latn-RS" dirty="0" smtClean="0"/>
              <a:t>Za svaku labelu kreira se po jedna beta raspodela</a:t>
            </a:r>
          </a:p>
          <a:p>
            <a:r>
              <a:rPr lang="sr-Latn-RS" dirty="0" smtClean="0"/>
              <a:t>Matematičko očekivanje</a:t>
            </a:r>
          </a:p>
          <a:p>
            <a:r>
              <a:rPr lang="sr-Latn-RS" dirty="0" smtClean="0"/>
              <a:t>Skup za prilagođavanje</a:t>
            </a:r>
          </a:p>
          <a:p>
            <a:pPr lvl="1"/>
            <a:r>
              <a:rPr lang="sr-Latn-RS" dirty="0" smtClean="0"/>
              <a:t>Originalne labele, predviđanja</a:t>
            </a:r>
          </a:p>
          <a:p>
            <a:pPr lvl="1"/>
            <a:r>
              <a:rPr lang="sr-Latn-RS" dirty="0" smtClean="0"/>
              <a:t>Realan scenario, ispravke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3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Vektor poverenja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74" y="1828800"/>
            <a:ext cx="5100318" cy="4467225"/>
          </a:xfrm>
        </p:spPr>
      </p:pic>
    </p:spTree>
    <p:extLst>
      <p:ext uri="{BB962C8B-B14F-4D97-AF65-F5344CB8AC3E}">
        <p14:creationId xmlns:p14="http://schemas.microsoft.com/office/powerpoint/2010/main" val="402919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Vektor poverenja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76" y="1828800"/>
            <a:ext cx="9358447" cy="4348163"/>
          </a:xfrm>
        </p:spPr>
      </p:pic>
    </p:spTree>
    <p:extLst>
      <p:ext uri="{BB962C8B-B14F-4D97-AF65-F5344CB8AC3E}">
        <p14:creationId xmlns:p14="http://schemas.microsoft.com/office/powerpoint/2010/main" val="3916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31876"/>
            <a:ext cx="8229600" cy="1001649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Upotreba istorije pisanja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72" y="1994153"/>
            <a:ext cx="10864978" cy="414947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Simultana </a:t>
            </a:r>
            <a:r>
              <a:rPr lang="sr-Latn-RS" dirty="0" smtClean="0"/>
              <a:t>predviđanja</a:t>
            </a:r>
            <a:endParaRPr lang="sr-Latn-R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Verujemo</a:t>
            </a:r>
            <a:r>
              <a:rPr lang="en-US" dirty="0" smtClean="0"/>
              <a:t> </a:t>
            </a:r>
            <a:r>
              <a:rPr lang="en-US" dirty="0" err="1" smtClean="0"/>
              <a:t>onom</a:t>
            </a:r>
            <a:r>
              <a:rPr lang="en-US" dirty="0" smtClean="0"/>
              <a:t> </a:t>
            </a:r>
            <a:r>
              <a:rPr lang="en-US" dirty="0" err="1" smtClean="0"/>
              <a:t>klasifikatoru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datu</a:t>
            </a:r>
            <a:r>
              <a:rPr lang="en-US" dirty="0" smtClean="0"/>
              <a:t> </a:t>
            </a:r>
            <a:r>
              <a:rPr lang="en-US" dirty="0" err="1" smtClean="0"/>
              <a:t>sliku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najve</a:t>
            </a:r>
            <a:r>
              <a:rPr lang="sr-Latn-RS" dirty="0" smtClean="0"/>
              <a:t>ću pouzdanost za labelu koju predviđa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/>
              <a:t>Konkretna slika </a:t>
            </a:r>
            <a:r>
              <a:rPr lang="en-US" dirty="0" smtClean="0"/>
              <a:t>– CNN </a:t>
            </a:r>
            <a:r>
              <a:rPr lang="en-US" dirty="0" err="1" smtClean="0"/>
              <a:t>predvidi</a:t>
            </a:r>
            <a:r>
              <a:rPr lang="en-US" dirty="0" smtClean="0"/>
              <a:t> </a:t>
            </a:r>
            <a:r>
              <a:rPr lang="en-US" i="1" dirty="0" smtClean="0"/>
              <a:t>l</a:t>
            </a:r>
            <a:endParaRPr lang="sr-Latn-R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Korisnikova </a:t>
            </a:r>
            <a:r>
              <a:rPr lang="en-US" dirty="0" err="1"/>
              <a:t>istorij</a:t>
            </a:r>
            <a:r>
              <a:rPr lang="sr-Latn-RS" dirty="0"/>
              <a:t>a </a:t>
            </a:r>
            <a:r>
              <a:rPr lang="en-US" dirty="0" err="1"/>
              <a:t>pisanja</a:t>
            </a:r>
            <a:endParaRPr lang="sr-Latn-R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dirty="0"/>
              <a:t>(</a:t>
            </a:r>
            <a:r>
              <a:rPr lang="sr-Latn-RS" i="1" dirty="0"/>
              <a:t>l</a:t>
            </a:r>
            <a:r>
              <a:rPr lang="sr-Latn-RS" dirty="0"/>
              <a:t>, .</a:t>
            </a:r>
            <a:r>
              <a:rPr lang="en-US" dirty="0"/>
              <a:t>*)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predvi</a:t>
            </a:r>
            <a:r>
              <a:rPr lang="sr-Latn-RS" dirty="0"/>
              <a:t>đena labela, ispravna labela)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svako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vektorima</a:t>
            </a:r>
            <a:r>
              <a:rPr lang="en-US" dirty="0"/>
              <a:t> </a:t>
            </a:r>
            <a:r>
              <a:rPr lang="en-US" dirty="0" err="1"/>
              <a:t>pokre</a:t>
            </a:r>
            <a:r>
              <a:rPr lang="sr-Latn-RS" dirty="0"/>
              <a:t>ćemo KNN (u odnosu na ispravne labele</a:t>
            </a:r>
            <a:r>
              <a:rPr lang="sr-Latn-R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/>
              <a:t>Vektor poverenja za svaki</a:t>
            </a:r>
            <a:r>
              <a:rPr lang="sr-Latn-RS" dirty="0"/>
              <a:t> </a:t>
            </a:r>
            <a:endParaRPr lang="sr-Latn-R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/>
              <a:t>Ažuriranje parametara</a:t>
            </a:r>
            <a:r>
              <a:rPr lang="en-US" dirty="0" smtClean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708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952625"/>
            <a:ext cx="8515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/>
            <a:endParaRPr lang="en-US" sz="24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950976"/>
            <a:ext cx="8229600" cy="10016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Evaluacija</a:t>
            </a:r>
            <a:r>
              <a:rPr lang="en-US" dirty="0" smtClean="0"/>
              <a:t> re</a:t>
            </a:r>
            <a:r>
              <a:rPr lang="sr-Latn-RS" dirty="0" smtClean="0"/>
              <a:t>šenja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36473" y="1994153"/>
            <a:ext cx="8229600" cy="41494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NIST Special Database </a:t>
            </a:r>
            <a:r>
              <a:rPr lang="en-US" dirty="0" smtClean="0"/>
              <a:t>19: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2.3%-2.5%</a:t>
            </a:r>
          </a:p>
          <a:p>
            <a:pPr marL="617220" lvl="1" indent="-342900"/>
            <a:r>
              <a:rPr lang="en-US" dirty="0" smtClean="0"/>
              <a:t>3600 </a:t>
            </a:r>
            <a:r>
              <a:rPr lang="en-US" dirty="0" err="1" smtClean="0"/>
              <a:t>autora</a:t>
            </a:r>
            <a:r>
              <a:rPr lang="en-US" dirty="0" smtClean="0"/>
              <a:t>, 62 </a:t>
            </a:r>
            <a:r>
              <a:rPr lang="en-US" dirty="0" err="1" smtClean="0"/>
              <a:t>labele</a:t>
            </a:r>
            <a:r>
              <a:rPr lang="en-US" dirty="0" smtClean="0"/>
              <a:t>, 225 </a:t>
            </a:r>
            <a:r>
              <a:rPr lang="en-US" dirty="0" err="1" smtClean="0"/>
              <a:t>slika</a:t>
            </a:r>
            <a:r>
              <a:rPr lang="en-US" dirty="0" smtClean="0"/>
              <a:t>/</a:t>
            </a:r>
            <a:r>
              <a:rPr lang="en-US" dirty="0" err="1" smtClean="0"/>
              <a:t>korisniku</a:t>
            </a:r>
            <a:r>
              <a:rPr lang="en-US" dirty="0" smtClean="0"/>
              <a:t>, 3.6 </a:t>
            </a:r>
            <a:r>
              <a:rPr lang="en-US" dirty="0" err="1" smtClean="0"/>
              <a:t>slika</a:t>
            </a:r>
            <a:r>
              <a:rPr lang="en-US" dirty="0" smtClean="0"/>
              <a:t>/</a:t>
            </a:r>
            <a:r>
              <a:rPr lang="en-US" dirty="0" err="1" smtClean="0"/>
              <a:t>korisnik</a:t>
            </a:r>
            <a:r>
              <a:rPr lang="en-US" dirty="0" smtClean="0"/>
              <a:t> x </a:t>
            </a:r>
            <a:r>
              <a:rPr lang="en-US" dirty="0" err="1" smtClean="0"/>
              <a:t>labela</a:t>
            </a:r>
            <a:endParaRPr lang="en-US" dirty="0" smtClean="0"/>
          </a:p>
          <a:p>
            <a:pPr marL="342900" indent="-342900"/>
            <a:r>
              <a:rPr lang="en-US" dirty="0" err="1" smtClean="0"/>
              <a:t>Deepwriting</a:t>
            </a:r>
            <a:r>
              <a:rPr lang="en-US" dirty="0" smtClean="0"/>
              <a:t> Dataset ETH </a:t>
            </a:r>
            <a:r>
              <a:rPr lang="en-US" dirty="0" err="1" smtClean="0"/>
              <a:t>Cirih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2.7%</a:t>
            </a:r>
          </a:p>
          <a:p>
            <a:pPr marL="617220" lvl="1" indent="-342900"/>
            <a:r>
              <a:rPr lang="en-US" dirty="0" smtClean="0"/>
              <a:t>294 </a:t>
            </a:r>
            <a:r>
              <a:rPr lang="en-US" dirty="0" err="1" smtClean="0"/>
              <a:t>autora</a:t>
            </a:r>
            <a:r>
              <a:rPr lang="en-US" dirty="0" smtClean="0"/>
              <a:t>, 70 </a:t>
            </a:r>
            <a:r>
              <a:rPr lang="en-US" dirty="0" err="1" smtClean="0"/>
              <a:t>labela</a:t>
            </a:r>
            <a:r>
              <a:rPr lang="en-US" dirty="0" smtClean="0"/>
              <a:t>, 1349 </a:t>
            </a:r>
            <a:r>
              <a:rPr lang="en-US" dirty="0" err="1" smtClean="0"/>
              <a:t>slika</a:t>
            </a:r>
            <a:r>
              <a:rPr lang="en-US" dirty="0" smtClean="0"/>
              <a:t>/</a:t>
            </a:r>
            <a:r>
              <a:rPr lang="en-US" dirty="0" err="1" smtClean="0"/>
              <a:t>korisniku</a:t>
            </a:r>
            <a:r>
              <a:rPr lang="en-US" dirty="0" smtClean="0"/>
              <a:t>, 19.2 </a:t>
            </a:r>
            <a:r>
              <a:rPr lang="en-US" dirty="0" err="1" smtClean="0"/>
              <a:t>slika</a:t>
            </a:r>
            <a:r>
              <a:rPr lang="en-US" dirty="0" smtClean="0"/>
              <a:t>/</a:t>
            </a:r>
            <a:r>
              <a:rPr lang="en-US" dirty="0" err="1" smtClean="0"/>
              <a:t>korisnik</a:t>
            </a:r>
            <a:r>
              <a:rPr lang="en-US" dirty="0" smtClean="0"/>
              <a:t> x </a:t>
            </a:r>
            <a:r>
              <a:rPr lang="en-US" dirty="0" err="1" smtClean="0"/>
              <a:t>labela</a:t>
            </a:r>
            <a:endParaRPr lang="en-US" dirty="0" smtClean="0"/>
          </a:p>
          <a:p>
            <a:pPr marL="342900" indent="-342900"/>
            <a:r>
              <a:rPr lang="en-US" dirty="0" err="1" smtClean="0"/>
              <a:t>Izuzetno</a:t>
            </a:r>
            <a:r>
              <a:rPr lang="en-US" dirty="0" smtClean="0"/>
              <a:t> </a:t>
            </a:r>
            <a:r>
              <a:rPr lang="en-US" dirty="0" err="1" smtClean="0"/>
              <a:t>mali</a:t>
            </a:r>
            <a:r>
              <a:rPr lang="en-US" dirty="0" smtClean="0"/>
              <a:t> </a:t>
            </a:r>
            <a:r>
              <a:rPr lang="en-US" dirty="0" err="1" smtClean="0"/>
              <a:t>resursi</a:t>
            </a:r>
            <a:r>
              <a:rPr lang="sr-Latn-RS" dirty="0" smtClean="0"/>
              <a:t> (knn)</a:t>
            </a:r>
          </a:p>
          <a:p>
            <a:pPr marL="342900" indent="-342900"/>
            <a:r>
              <a:rPr lang="sr-Latn-RS" dirty="0" smtClean="0"/>
              <a:t>Bez retreniranja mreže (uređaji bez grafičkih karti)</a:t>
            </a:r>
          </a:p>
          <a:p>
            <a:pPr marL="342900" indent="-342900"/>
            <a:r>
              <a:rPr lang="en-US" dirty="0" smtClean="0"/>
              <a:t>“</a:t>
            </a:r>
            <a:r>
              <a:rPr lang="sr-Latn-RS" dirty="0" smtClean="0"/>
              <a:t>Super</a:t>
            </a:r>
            <a:r>
              <a:rPr lang="en-US" dirty="0" err="1" smtClean="0"/>
              <a:t>skalabilnost</a:t>
            </a:r>
            <a:r>
              <a:rPr lang="en-US" dirty="0" smtClean="0"/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5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952625"/>
            <a:ext cx="8515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/>
            <a:endParaRPr lang="en-US" sz="24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950976"/>
            <a:ext cx="8229600" cy="10016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Pore</a:t>
            </a:r>
            <a:r>
              <a:rPr lang="sr-Latn-RS" dirty="0" smtClean="0"/>
              <a:t>đenje sa najboljim poznatim rezultatima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36473" y="2368123"/>
            <a:ext cx="8229600" cy="41494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sr-Latn-RS" dirty="0" smtClean="0"/>
              <a:t>Prevazilazi sve dosadašnje rezultate objavljene na NISTu (28x28)</a:t>
            </a:r>
            <a:endParaRPr lang="en-US" dirty="0" smtClean="0"/>
          </a:p>
          <a:p>
            <a:pPr marL="342900" indent="-342900"/>
            <a:r>
              <a:rPr lang="sr-Latn-RS" dirty="0"/>
              <a:t>Neki od njih</a:t>
            </a:r>
            <a:r>
              <a:rPr lang="en-US" dirty="0"/>
              <a:t>:</a:t>
            </a:r>
          </a:p>
          <a:p>
            <a:pPr marL="617220" lvl="1" indent="-342900"/>
            <a:r>
              <a:rPr lang="en-US" dirty="0"/>
              <a:t>2011. </a:t>
            </a:r>
            <a:r>
              <a:rPr lang="en-US" dirty="0" err="1"/>
              <a:t>godine</a:t>
            </a:r>
            <a:r>
              <a:rPr lang="en-US" dirty="0"/>
              <a:t>, </a:t>
            </a:r>
            <a:r>
              <a:rPr lang="en-US" dirty="0" err="1"/>
              <a:t>ansambl</a:t>
            </a:r>
            <a:r>
              <a:rPr lang="en-US" dirty="0"/>
              <a:t> CNN: 88.12%</a:t>
            </a:r>
          </a:p>
          <a:p>
            <a:pPr marL="617220" lvl="1" indent="-342900"/>
            <a:r>
              <a:rPr lang="en-US" dirty="0"/>
              <a:t>2012. </a:t>
            </a:r>
            <a:r>
              <a:rPr lang="en-US" dirty="0" err="1"/>
              <a:t>godine</a:t>
            </a:r>
            <a:r>
              <a:rPr lang="en-US" dirty="0"/>
              <a:t>, </a:t>
            </a:r>
            <a:r>
              <a:rPr lang="en-US" dirty="0" err="1"/>
              <a:t>mre</a:t>
            </a:r>
            <a:r>
              <a:rPr lang="sr-Latn-RS" dirty="0"/>
              <a:t>ža sa više stubaca procesiranja</a:t>
            </a:r>
            <a:r>
              <a:rPr lang="en-US" dirty="0"/>
              <a:t>: 88.37%</a:t>
            </a:r>
          </a:p>
          <a:p>
            <a:pPr marL="617220" lvl="1" indent="-342900"/>
            <a:r>
              <a:rPr lang="en-US" dirty="0"/>
              <a:t>2017. </a:t>
            </a:r>
            <a:r>
              <a:rPr lang="en-US" dirty="0" err="1"/>
              <a:t>godine</a:t>
            </a:r>
            <a:r>
              <a:rPr lang="en-US" dirty="0"/>
              <a:t>, CNN+SVM: 88.32%</a:t>
            </a:r>
          </a:p>
          <a:p>
            <a:pPr marL="617220" lvl="1" indent="-342900"/>
            <a:r>
              <a:rPr lang="en-US" dirty="0"/>
              <a:t>2018. </a:t>
            </a:r>
            <a:r>
              <a:rPr lang="en-US" dirty="0" err="1"/>
              <a:t>godine</a:t>
            </a:r>
            <a:r>
              <a:rPr lang="en-US" dirty="0"/>
              <a:t>, </a:t>
            </a:r>
            <a:r>
              <a:rPr lang="en-US" dirty="0" err="1"/>
              <a:t>KNN+Random</a:t>
            </a:r>
            <a:r>
              <a:rPr lang="en-US" dirty="0"/>
              <a:t> Forest: 75%</a:t>
            </a:r>
          </a:p>
          <a:p>
            <a:pPr marL="342900" indent="-34290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87.35% -&gt; 89.60%</a:t>
            </a:r>
          </a:p>
        </p:txBody>
      </p:sp>
    </p:spTree>
    <p:extLst>
      <p:ext uri="{BB962C8B-B14F-4D97-AF65-F5344CB8AC3E}">
        <p14:creationId xmlns:p14="http://schemas.microsoft.com/office/powerpoint/2010/main" val="7523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952625"/>
            <a:ext cx="8515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/>
            <a:endParaRPr lang="en-US" sz="24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950976"/>
            <a:ext cx="8229600" cy="10016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Pore</a:t>
            </a:r>
            <a:r>
              <a:rPr lang="sr-Latn-RS" dirty="0" smtClean="0"/>
              <a:t>đenje sa najboljim poznatim rezultatima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36473" y="2368123"/>
            <a:ext cx="8229600" cy="41494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sr-Latn-RS" dirty="0" smtClean="0"/>
              <a:t>Ni jedan od prethodnih radova ne bavi se poboljšanjem klasifikatora oflajn rukom pisanog teksta</a:t>
            </a:r>
          </a:p>
          <a:p>
            <a:pPr marL="342900" indent="-342900"/>
            <a:r>
              <a:rPr lang="sr-Latn-RS" dirty="0" smtClean="0"/>
              <a:t>Ni jedan od radova ne koristi direktno stil pisanja korisnika</a:t>
            </a:r>
          </a:p>
          <a:p>
            <a:pPr marL="342900" indent="-342900"/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 skupu podataka NIST ne postoje takvi radovi</a:t>
            </a:r>
          </a:p>
          <a:p>
            <a:pPr marL="342900" indent="-342900"/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 ETH Cirih skupu podataka ne postoje objavljeni rezultati klasifikacije</a:t>
            </a:r>
          </a:p>
          <a:p>
            <a:pPr marL="342900" indent="-342900"/>
            <a:r>
              <a:rPr lang="sr-Latn-RS" dirty="0" smtClean="0"/>
              <a:t>Postoje radovi koji se bave poboljšanjem klasifikatora oflajn rukom pisanog teksta</a:t>
            </a:r>
          </a:p>
          <a:p>
            <a:pPr marL="617220" lvl="1" indent="-342900"/>
            <a:r>
              <a:rPr lang="sr-Latn-RS" dirty="0" smtClean="0"/>
              <a:t>Nisu testirani na NIST</a:t>
            </a:r>
            <a:r>
              <a:rPr lang="en-US" dirty="0" smtClean="0"/>
              <a:t>/ETH</a:t>
            </a:r>
          </a:p>
          <a:p>
            <a:pPr marL="617220" lvl="1" indent="-342900"/>
            <a:r>
              <a:rPr lang="en-US" dirty="0" smtClean="0"/>
              <a:t>Ne </a:t>
            </a:r>
            <a:r>
              <a:rPr lang="en-US" dirty="0" err="1" smtClean="0"/>
              <a:t>uzimaju</a:t>
            </a:r>
            <a:r>
              <a:rPr lang="en-US" dirty="0" smtClean="0"/>
              <a:t> </a:t>
            </a:r>
            <a:r>
              <a:rPr lang="en-US" dirty="0" err="1" smtClean="0"/>
              <a:t>stil</a:t>
            </a:r>
            <a:r>
              <a:rPr lang="en-US" dirty="0" smtClean="0"/>
              <a:t> </a:t>
            </a:r>
            <a:r>
              <a:rPr lang="en-US" dirty="0" err="1" smtClean="0"/>
              <a:t>pisanja</a:t>
            </a:r>
            <a:r>
              <a:rPr lang="en-US" dirty="0" smtClean="0"/>
              <a:t> u </a:t>
            </a:r>
            <a:r>
              <a:rPr lang="en-US" dirty="0" err="1" smtClean="0"/>
              <a:t>obzir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594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952625"/>
            <a:ext cx="8515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/>
            <a:endParaRPr lang="en-US" sz="24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950976"/>
            <a:ext cx="8229600" cy="10016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Budu</a:t>
            </a:r>
            <a:r>
              <a:rPr lang="sr-Latn-RS" dirty="0" smtClean="0"/>
              <a:t>ći rad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36473" y="1815673"/>
            <a:ext cx="8229600" cy="41494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sr-Latn-RS" dirty="0" smtClean="0"/>
              <a:t>Transfer učenja (meta learning)</a:t>
            </a:r>
          </a:p>
          <a:p>
            <a:pPr marL="342900" indent="-342900"/>
            <a:r>
              <a:rPr lang="sr-Latn-RS" dirty="0" smtClean="0"/>
              <a:t>Učenje na malim skupovima podataka (few-shot learning)</a:t>
            </a:r>
          </a:p>
          <a:p>
            <a:pPr marL="342900" indent="-342900"/>
            <a:r>
              <a:rPr lang="sr-Latn-RS" dirty="0" smtClean="0"/>
              <a:t>Prilagođavanje trenutnom korisniku</a:t>
            </a:r>
          </a:p>
          <a:p>
            <a:pPr marL="342900" indent="-342900"/>
            <a:r>
              <a:rPr lang="sr-Latn-RS" dirty="0" smtClean="0"/>
              <a:t>Small sample analiza</a:t>
            </a:r>
            <a:r>
              <a:rPr lang="en-US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19" y="3393034"/>
            <a:ext cx="6651945" cy="285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4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milan_cugurovic@matf.bg.ac.rs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Realan</a:t>
            </a:r>
            <a:r>
              <a:rPr lang="en-US" dirty="0" smtClean="0"/>
              <a:t> problem</a:t>
            </a:r>
          </a:p>
          <a:p>
            <a:r>
              <a:rPr lang="sr-Latn-RS" dirty="0" smtClean="0"/>
              <a:t>Onlajn</a:t>
            </a:r>
            <a:r>
              <a:rPr lang="en-US" dirty="0" smtClean="0"/>
              <a:t>/</a:t>
            </a:r>
            <a:r>
              <a:rPr lang="en-US" dirty="0" err="1" smtClean="0"/>
              <a:t>oflajn</a:t>
            </a:r>
            <a:endParaRPr lang="en-US" dirty="0" smtClean="0"/>
          </a:p>
          <a:p>
            <a:r>
              <a:rPr lang="en-US" dirty="0" smtClean="0"/>
              <a:t>Scenario </a:t>
            </a:r>
            <a:r>
              <a:rPr lang="en-US" dirty="0" err="1" smtClean="0"/>
              <a:t>upotrebe</a:t>
            </a:r>
            <a:r>
              <a:rPr lang="en-US" dirty="0" smtClean="0"/>
              <a:t> – </a:t>
            </a:r>
            <a:r>
              <a:rPr lang="en-US" dirty="0" err="1" smtClean="0"/>
              <a:t>zahtevi</a:t>
            </a:r>
            <a:endParaRPr lang="en-US" dirty="0" smtClean="0"/>
          </a:p>
          <a:p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Konvolutivne neurnonske </a:t>
            </a: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mreže</a:t>
            </a:r>
            <a:endParaRPr lang="sr-Latn-R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sr-Latn-RS" dirty="0" smtClean="0"/>
              <a:t>Algoritam K najbližih suseda</a:t>
            </a:r>
          </a:p>
          <a:p>
            <a:r>
              <a:rPr lang="sr-Latn-RS" dirty="0" smtClean="0"/>
              <a:t>Algoritam klasterovanja K </a:t>
            </a:r>
            <a:r>
              <a:rPr lang="sr-Latn-RS" dirty="0" smtClean="0"/>
              <a:t>sredin</a:t>
            </a:r>
            <a:r>
              <a:rPr lang="en-US" dirty="0" smtClean="0"/>
              <a:t>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139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Osnovne</a:t>
            </a:r>
            <a:r>
              <a:rPr lang="en-US" dirty="0" smtClean="0"/>
              <a:t> </a:t>
            </a:r>
            <a:r>
              <a:rPr lang="en-US" dirty="0" err="1" smtClean="0"/>
              <a:t>ideje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Bazni</a:t>
            </a:r>
            <a:r>
              <a:rPr lang="en-US" dirty="0" smtClean="0"/>
              <a:t> </a:t>
            </a:r>
            <a:r>
              <a:rPr lang="en-US" dirty="0" err="1" smtClean="0"/>
              <a:t>klasifikator</a:t>
            </a:r>
            <a:r>
              <a:rPr lang="en-US" dirty="0" smtClean="0"/>
              <a:t>: CNN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Parsirati</a:t>
            </a:r>
            <a:r>
              <a:rPr lang="en-US" dirty="0" smtClean="0"/>
              <a:t>’ </a:t>
            </a:r>
            <a:r>
              <a:rPr lang="en-US" dirty="0" err="1" smtClean="0"/>
              <a:t>stil</a:t>
            </a:r>
            <a:r>
              <a:rPr lang="en-US" dirty="0" smtClean="0"/>
              <a:t> </a:t>
            </a:r>
            <a:r>
              <a:rPr lang="en-US" dirty="0" err="1" smtClean="0"/>
              <a:t>pisanja</a:t>
            </a:r>
            <a:r>
              <a:rPr lang="en-US" dirty="0" smtClean="0"/>
              <a:t> </a:t>
            </a:r>
            <a:r>
              <a:rPr lang="en-US" dirty="0" err="1" smtClean="0"/>
              <a:t>svakog</a:t>
            </a:r>
            <a:r>
              <a:rPr lang="en-US" dirty="0" smtClean="0"/>
              <a:t> od </a:t>
            </a:r>
            <a:r>
              <a:rPr lang="en-US" dirty="0" err="1" smtClean="0"/>
              <a:t>korisnika</a:t>
            </a:r>
            <a:endParaRPr lang="en-US" dirty="0" smtClean="0"/>
          </a:p>
          <a:p>
            <a:pPr lvl="1"/>
            <a:r>
              <a:rPr lang="en-US" dirty="0" err="1" smtClean="0"/>
              <a:t>Stil</a:t>
            </a:r>
            <a:r>
              <a:rPr lang="en-US" dirty="0" smtClean="0"/>
              <a:t> </a:t>
            </a:r>
            <a:r>
              <a:rPr lang="en-US" dirty="0" err="1" smtClean="0"/>
              <a:t>pisanja</a:t>
            </a:r>
            <a:r>
              <a:rPr lang="en-US" dirty="0" smtClean="0"/>
              <a:t> </a:t>
            </a:r>
            <a:r>
              <a:rPr lang="en-US" dirty="0" err="1" smtClean="0"/>
              <a:t>karaktera</a:t>
            </a:r>
            <a:r>
              <a:rPr lang="en-US" dirty="0" smtClean="0"/>
              <a:t>? </a:t>
            </a:r>
            <a:r>
              <a:rPr lang="en-US" dirty="0" smtClean="0"/>
              <a:t>(</a:t>
            </a:r>
            <a:r>
              <a:rPr lang="en-US" dirty="0" err="1" smtClean="0"/>
              <a:t>uklju</a:t>
            </a:r>
            <a:r>
              <a:rPr lang="sr-Latn-RS" dirty="0" smtClean="0"/>
              <a:t>čena CNN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/>
              <a:t>Specifi</a:t>
            </a:r>
            <a:r>
              <a:rPr lang="sr-Latn-RS" dirty="0"/>
              <a:t>čna podela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Trening</a:t>
            </a:r>
            <a:r>
              <a:rPr lang="en-US" dirty="0" smtClean="0"/>
              <a:t>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bazni</a:t>
            </a:r>
            <a:r>
              <a:rPr lang="en-US" dirty="0"/>
              <a:t> </a:t>
            </a:r>
            <a:r>
              <a:rPr lang="en-US" dirty="0" err="1"/>
              <a:t>klasifikator</a:t>
            </a:r>
            <a:endParaRPr lang="en-US" dirty="0"/>
          </a:p>
          <a:p>
            <a:pPr lvl="1"/>
            <a:r>
              <a:rPr lang="en-US" dirty="0" err="1"/>
              <a:t>Validacioni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bazni</a:t>
            </a:r>
            <a:r>
              <a:rPr lang="en-US" dirty="0"/>
              <a:t> </a:t>
            </a:r>
            <a:r>
              <a:rPr lang="en-US" dirty="0" err="1" smtClean="0"/>
              <a:t>klasifikator</a:t>
            </a:r>
            <a:endParaRPr lang="en-US" dirty="0"/>
          </a:p>
          <a:p>
            <a:pPr lvl="1"/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primenu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prilago</a:t>
            </a:r>
            <a:r>
              <a:rPr lang="sr-Latn-RS" dirty="0"/>
              <a:t>đavanje</a:t>
            </a:r>
          </a:p>
          <a:p>
            <a:pPr lvl="2"/>
            <a:r>
              <a:rPr lang="sr-Latn-RS" dirty="0"/>
              <a:t>Skup za testiranje</a:t>
            </a:r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6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Skup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643" y="1781174"/>
            <a:ext cx="9601200" cy="4348163"/>
          </a:xfrm>
        </p:spPr>
        <p:txBody>
          <a:bodyPr/>
          <a:lstStyle/>
          <a:p>
            <a:r>
              <a:rPr lang="sr-Latn-RS" dirty="0" smtClean="0"/>
              <a:t>Problemi</a:t>
            </a:r>
          </a:p>
          <a:p>
            <a:r>
              <a:rPr lang="sr-Latn-RS" dirty="0" smtClean="0"/>
              <a:t>Nist Special Database 19 (1995)</a:t>
            </a:r>
          </a:p>
          <a:p>
            <a:r>
              <a:rPr lang="sr-Latn-RS" dirty="0" smtClean="0"/>
              <a:t>ETH Zurich database (2018)</a:t>
            </a:r>
          </a:p>
          <a:p>
            <a:r>
              <a:rPr lang="en-US" dirty="0"/>
              <a:t>IAM Handwriting </a:t>
            </a:r>
            <a:r>
              <a:rPr lang="en-US" dirty="0" smtClean="0"/>
              <a:t>Database?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036" y="733425"/>
            <a:ext cx="3484964" cy="443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51" y="733425"/>
            <a:ext cx="3489088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Pregled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Trening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validacioni</a:t>
            </a:r>
            <a:r>
              <a:rPr lang="en-US" dirty="0" smtClean="0"/>
              <a:t> </a:t>
            </a:r>
            <a:r>
              <a:rPr lang="en-US" dirty="0" err="1" smtClean="0"/>
              <a:t>skup</a:t>
            </a:r>
            <a:endParaRPr lang="sr-Latn-RS" dirty="0"/>
          </a:p>
          <a:p>
            <a:pPr lvl="1"/>
            <a:r>
              <a:rPr lang="sr-Latn-RS" dirty="0" smtClean="0"/>
              <a:t>Stil pisanja svakog pojedinačnog karaktera </a:t>
            </a:r>
            <a:endParaRPr lang="en-US" dirty="0" smtClean="0"/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svakog</a:t>
            </a:r>
            <a:r>
              <a:rPr lang="en-US" dirty="0" smtClean="0"/>
              <a:t> </a:t>
            </a:r>
            <a:r>
              <a:rPr lang="en-US" dirty="0" err="1" smtClean="0"/>
              <a:t>autora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primenu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prilago</a:t>
            </a:r>
            <a:r>
              <a:rPr lang="sr-Latn-RS" dirty="0" smtClean="0"/>
              <a:t>đavanje </a:t>
            </a:r>
            <a:r>
              <a:rPr lang="en-US" dirty="0" smtClean="0"/>
              <a:t>– </a:t>
            </a:r>
            <a:r>
              <a:rPr lang="en-US" dirty="0" err="1" smtClean="0"/>
              <a:t>istorija</a:t>
            </a:r>
            <a:r>
              <a:rPr lang="en-US" dirty="0" smtClean="0"/>
              <a:t> </a:t>
            </a:r>
            <a:r>
              <a:rPr lang="en-US" dirty="0" err="1" smtClean="0"/>
              <a:t>pisanja</a:t>
            </a:r>
            <a:endParaRPr lang="en-US" dirty="0" smtClean="0"/>
          </a:p>
          <a:p>
            <a:pPr lvl="1"/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prilago</a:t>
            </a:r>
            <a:r>
              <a:rPr lang="sr-Latn-RS" dirty="0" smtClean="0"/>
              <a:t>đavanje </a:t>
            </a:r>
            <a:r>
              <a:rPr lang="en-US" dirty="0" smtClean="0"/>
              <a:t>– </a:t>
            </a:r>
            <a:r>
              <a:rPr lang="en-US" dirty="0" err="1" smtClean="0"/>
              <a:t>alternativni</a:t>
            </a:r>
            <a:r>
              <a:rPr lang="en-US" dirty="0" smtClean="0"/>
              <a:t> </a:t>
            </a:r>
            <a:r>
              <a:rPr lang="en-US" dirty="0" err="1" smtClean="0"/>
              <a:t>klasifikatori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njihovi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vektori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poverenja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testiranje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Primarno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alternativna</a:t>
            </a:r>
            <a:r>
              <a:rPr lang="en-US" dirty="0" smtClean="0"/>
              <a:t> </a:t>
            </a:r>
            <a:r>
              <a:rPr lang="en-US" dirty="0" err="1" smtClean="0"/>
              <a:t>predvi</a:t>
            </a:r>
            <a:r>
              <a:rPr lang="sr-Latn-RS" dirty="0" smtClean="0"/>
              <a:t>đanja</a:t>
            </a:r>
            <a:endParaRPr lang="en-US" dirty="0" smtClean="0"/>
          </a:p>
          <a:p>
            <a:pPr lvl="2"/>
            <a:r>
              <a:rPr lang="en-US" dirty="0" err="1" smtClean="0"/>
              <a:t>Izbor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najpouzdanijeg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 smtClean="0"/>
              <a:t>A</a:t>
            </a:r>
            <a:r>
              <a:rPr lang="sr-Latn-RS" dirty="0" smtClean="0"/>
              <a:t>žuriranje vektora poverenja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2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31876"/>
            <a:ext cx="8229600" cy="1001649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Klasterovanje stilova pisanja pojedinačnih karaktera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373" y="2165603"/>
            <a:ext cx="8229600" cy="414947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Na</a:t>
            </a:r>
            <a:r>
              <a:rPr lang="sr-Latn-RS" dirty="0" smtClean="0"/>
              <a:t>čin poboljšanja </a:t>
            </a:r>
            <a:r>
              <a:rPr lang="en-US" dirty="0" smtClean="0"/>
              <a:t>(</a:t>
            </a:r>
            <a:r>
              <a:rPr lang="en-US" dirty="0" err="1" smtClean="0"/>
              <a:t>stil</a:t>
            </a:r>
            <a:r>
              <a:rPr lang="en-US" dirty="0" smtClean="0"/>
              <a:t> </a:t>
            </a:r>
            <a:r>
              <a:rPr lang="en-US" dirty="0" err="1" smtClean="0"/>
              <a:t>pisanja</a:t>
            </a:r>
            <a:r>
              <a:rPr lang="en-US" dirty="0" smtClean="0"/>
              <a:t>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Motiv</a:t>
            </a:r>
            <a:r>
              <a:rPr lang="en-US" dirty="0" smtClean="0"/>
              <a:t>: </a:t>
            </a:r>
            <a:endParaRPr lang="sr-Latn-R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</a:t>
            </a:r>
            <a:r>
              <a:rPr lang="en-US" dirty="0" smtClean="0"/>
              <a:t>ona</a:t>
            </a:r>
            <a:r>
              <a:rPr lang="sr-Latn-RS" dirty="0" smtClean="0"/>
              <a:t>čan skup varijacija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‘a</a:t>
            </a:r>
            <a:r>
              <a:rPr lang="en-US" dirty="0" smtClean="0"/>
              <a:t>’ (</a:t>
            </a:r>
            <a:r>
              <a:rPr lang="en-US" dirty="0" err="1" smtClean="0"/>
              <a:t>svi</a:t>
            </a:r>
            <a:r>
              <a:rPr lang="en-US" dirty="0" smtClean="0"/>
              <a:t>)</a:t>
            </a:r>
            <a:endParaRPr lang="sr-Latn-R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dirty="0" smtClean="0"/>
              <a:t>Dva razna </a:t>
            </a:r>
            <a:r>
              <a:rPr lang="en-US" dirty="0" smtClean="0"/>
              <a:t>‘a</a:t>
            </a:r>
            <a:r>
              <a:rPr lang="en-US" dirty="0" smtClean="0"/>
              <a:t>’ (</a:t>
            </a:r>
            <a:r>
              <a:rPr lang="en-US" dirty="0" err="1" smtClean="0"/>
              <a:t>jedan</a:t>
            </a:r>
            <a:r>
              <a:rPr lang="en-US" dirty="0" smtClean="0"/>
              <a:t>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Skupovi</a:t>
            </a:r>
            <a:r>
              <a:rPr lang="en-US" dirty="0" smtClean="0"/>
              <a:t> </a:t>
            </a:r>
            <a:r>
              <a:rPr lang="en-US" dirty="0" err="1" smtClean="0"/>
              <a:t>slika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istim</a:t>
            </a:r>
            <a:r>
              <a:rPr lang="en-US" dirty="0" smtClean="0"/>
              <a:t> </a:t>
            </a:r>
            <a:r>
              <a:rPr lang="en-US" dirty="0" err="1" smtClean="0"/>
              <a:t>labelama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Trening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validacioni</a:t>
            </a:r>
            <a:r>
              <a:rPr lang="en-US" dirty="0" smtClean="0"/>
              <a:t>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bazni</a:t>
            </a:r>
            <a:r>
              <a:rPr lang="en-US" dirty="0" smtClean="0"/>
              <a:t> </a:t>
            </a:r>
            <a:r>
              <a:rPr lang="en-US" dirty="0" err="1" smtClean="0"/>
              <a:t>klasifikator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1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31876"/>
            <a:ext cx="8229600" cy="1001649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Klasterovanje stilova pisanja pojedinačnih karaktera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73" y="1994153"/>
            <a:ext cx="8229600" cy="414947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Dobra </a:t>
            </a:r>
            <a:r>
              <a:rPr lang="en-US" dirty="0" err="1" smtClean="0"/>
              <a:t>reprezentacija</a:t>
            </a:r>
            <a:r>
              <a:rPr lang="en-US" dirty="0" smtClean="0"/>
              <a:t> </a:t>
            </a:r>
            <a:r>
              <a:rPr lang="en-US" dirty="0" err="1" smtClean="0"/>
              <a:t>karaktera</a:t>
            </a:r>
            <a:r>
              <a:rPr lang="en-US" dirty="0" smtClean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Naivni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: </a:t>
            </a:r>
            <a:r>
              <a:rPr lang="en-US" dirty="0" err="1" smtClean="0"/>
              <a:t>slika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Naprediniji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? </a:t>
            </a:r>
            <a:r>
              <a:rPr lang="en-US" dirty="0" smtClean="0"/>
              <a:t>(</a:t>
            </a:r>
            <a:r>
              <a:rPr lang="en-US" dirty="0" err="1" smtClean="0"/>
              <a:t>novi</a:t>
            </a:r>
            <a:r>
              <a:rPr lang="en-US" dirty="0" smtClean="0"/>
              <a:t> </a:t>
            </a:r>
            <a:r>
              <a:rPr lang="en-US" dirty="0" err="1" smtClean="0"/>
              <a:t>prostor</a:t>
            </a:r>
            <a:r>
              <a:rPr lang="en-US" dirty="0" smtClean="0"/>
              <a:t> </a:t>
            </a:r>
            <a:r>
              <a:rPr lang="en-US" dirty="0" err="1" smtClean="0"/>
              <a:t>atribta</a:t>
            </a:r>
            <a:r>
              <a:rPr lang="en-US" dirty="0" smtClean="0"/>
              <a:t>, </a:t>
            </a:r>
            <a:r>
              <a:rPr lang="en-US" dirty="0" err="1" smtClean="0"/>
              <a:t>profinjen</a:t>
            </a:r>
            <a:r>
              <a:rPr lang="en-US" dirty="0" smtClean="0"/>
              <a:t>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en-US" dirty="0" smtClean="0"/>
              <a:t>K </a:t>
            </a:r>
            <a:r>
              <a:rPr lang="en-US" dirty="0" err="1" smtClean="0"/>
              <a:t>sredina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/>
              <a:t>k = min(30; 1 + </a:t>
            </a:r>
            <a:r>
              <a:rPr lang="sv-SE" dirty="0" smtClean="0"/>
              <a:t>max(n/1000</a:t>
            </a:r>
            <a:r>
              <a:rPr lang="sv-SE" dirty="0"/>
              <a:t>; 4</a:t>
            </a:r>
            <a:r>
              <a:rPr lang="sv-SE" dirty="0" smtClean="0"/>
              <a:t>))</a:t>
            </a:r>
          </a:p>
          <a:p>
            <a:pPr lvl="1"/>
            <a:r>
              <a:rPr lang="sv-SE" dirty="0"/>
              <a:t> </a:t>
            </a:r>
            <a:r>
              <a:rPr lang="sv-SE" dirty="0" smtClean="0"/>
              <a:t>     (evaluacija kvaliteta klasterovanja)</a:t>
            </a:r>
            <a:endParaRPr lang="sv-SE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 smtClean="0"/>
              <a:t>Te</a:t>
            </a:r>
            <a:r>
              <a:rPr lang="sr-Latn-RS" dirty="0" smtClean="0"/>
              <a:t>žišta klastera </a:t>
            </a:r>
            <a:r>
              <a:rPr lang="en-US" dirty="0" smtClean="0"/>
              <a:t>– </a:t>
            </a:r>
            <a:r>
              <a:rPr lang="en-US" dirty="0" err="1" smtClean="0"/>
              <a:t>stil</a:t>
            </a:r>
            <a:r>
              <a:rPr lang="en-US" dirty="0" smtClean="0"/>
              <a:t> </a:t>
            </a:r>
            <a:r>
              <a:rPr lang="en-US" dirty="0" err="1" smtClean="0"/>
              <a:t>pisanja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Euklidska</a:t>
            </a:r>
            <a:r>
              <a:rPr lang="en-US" dirty="0" smtClean="0"/>
              <a:t> </a:t>
            </a:r>
            <a:r>
              <a:rPr lang="en-US" dirty="0" err="1" smtClean="0"/>
              <a:t>metrika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06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31876"/>
            <a:ext cx="8229600" cy="1001649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Kreiranje istorije pisanja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73" y="1994153"/>
            <a:ext cx="8229600" cy="414947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bazni</a:t>
            </a:r>
            <a:r>
              <a:rPr lang="en-US" dirty="0" smtClean="0"/>
              <a:t> CNN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trenutnog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 </a:t>
            </a:r>
            <a:r>
              <a:rPr lang="en-US" dirty="0" err="1" smtClean="0"/>
              <a:t>gre</a:t>
            </a:r>
            <a:r>
              <a:rPr lang="sr-Latn-RS" dirty="0" smtClean="0"/>
              <a:t>ši, i kako te greške ispraviti</a:t>
            </a:r>
            <a:r>
              <a:rPr lang="en-US" dirty="0" smtClean="0"/>
              <a:t>?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Faza</a:t>
            </a:r>
            <a:r>
              <a:rPr lang="en-US" dirty="0" smtClean="0"/>
              <a:t> </a:t>
            </a:r>
            <a:r>
              <a:rPr lang="en-US" dirty="0" err="1" smtClean="0"/>
              <a:t>upotrebe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r>
              <a:rPr lang="en-US" dirty="0" smtClean="0"/>
              <a:t> (</a:t>
            </a:r>
            <a:r>
              <a:rPr lang="en-US" dirty="0" err="1" smtClean="0"/>
              <a:t>novi</a:t>
            </a:r>
            <a:r>
              <a:rPr lang="en-US" dirty="0" smtClean="0"/>
              <a:t> </a:t>
            </a:r>
            <a:r>
              <a:rPr lang="en-US" dirty="0" err="1" smtClean="0"/>
              <a:t>korisnici</a:t>
            </a:r>
            <a:r>
              <a:rPr lang="en-US" dirty="0"/>
              <a:t>)</a:t>
            </a:r>
            <a:endParaRPr lang="sr-Latn-R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/>
              <a:t>Stil pisanja konkretnog karaktera od strane konkretnog </a:t>
            </a:r>
            <a:r>
              <a:rPr lang="sr-Latn-RS" dirty="0" smtClean="0"/>
              <a:t>korisnika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Imam </a:t>
            </a:r>
            <a:r>
              <a:rPr lang="en-US" dirty="0" err="1" smtClean="0"/>
              <a:t>stil</a:t>
            </a:r>
            <a:r>
              <a:rPr lang="en-US" dirty="0" smtClean="0"/>
              <a:t> </a:t>
            </a:r>
            <a:r>
              <a:rPr lang="en-US" dirty="0" err="1" smtClean="0"/>
              <a:t>pisanja</a:t>
            </a:r>
            <a:r>
              <a:rPr lang="en-US" dirty="0" smtClean="0"/>
              <a:t> </a:t>
            </a:r>
            <a:r>
              <a:rPr lang="en-US" dirty="0" err="1" smtClean="0"/>
              <a:t>karaktera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prilago</a:t>
            </a:r>
            <a:r>
              <a:rPr lang="sr-Latn-RS" dirty="0" smtClean="0"/>
              <a:t>đavanje </a:t>
            </a:r>
            <a:r>
              <a:rPr lang="en-US" dirty="0" smtClean="0"/>
              <a:t>vs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testiranje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8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952625"/>
            <a:ext cx="85153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Ulazna</a:t>
            </a:r>
            <a:r>
              <a:rPr lang="en-US" sz="2400" dirty="0"/>
              <a:t> </a:t>
            </a:r>
            <a:r>
              <a:rPr lang="en-US" sz="2400" dirty="0" err="1"/>
              <a:t>slika</a:t>
            </a:r>
            <a:r>
              <a:rPr lang="en-US" sz="2400" dirty="0"/>
              <a:t>: </a:t>
            </a:r>
            <a:endParaRPr lang="sr-Latn-R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(</a:t>
            </a:r>
            <a:r>
              <a:rPr lang="en-US" sz="2400" dirty="0" err="1"/>
              <a:t>ispravna</a:t>
            </a:r>
            <a:r>
              <a:rPr lang="en-US" sz="2400" dirty="0"/>
              <a:t> </a:t>
            </a:r>
            <a:r>
              <a:rPr lang="en-US" sz="2400" dirty="0" err="1"/>
              <a:t>labela</a:t>
            </a:r>
            <a:r>
              <a:rPr lang="en-US" sz="2400" dirty="0"/>
              <a:t>, </a:t>
            </a:r>
            <a:r>
              <a:rPr lang="en-US" sz="2400" dirty="0" err="1"/>
              <a:t>predvi</a:t>
            </a:r>
            <a:r>
              <a:rPr lang="sr-Latn-RS" sz="2400" dirty="0"/>
              <a:t>đanje CNNa</a:t>
            </a:r>
            <a:r>
              <a:rPr lang="sr-Latn-RS" sz="2400" dirty="0" smtClean="0"/>
              <a:t>)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400" dirty="0"/>
              <a:t>Izlazi neurona pretposlednjeg sloja baznog CNN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N</a:t>
            </a:r>
            <a:r>
              <a:rPr lang="sr-Latn-RS" sz="2400" dirty="0"/>
              <a:t>ajbliži klaster koji odgovata ispravnoj labeli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Interpretacija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400" dirty="0"/>
              <a:t>Prosek</a:t>
            </a:r>
            <a:r>
              <a:rPr lang="en-US" sz="2400" dirty="0"/>
              <a:t>*</a:t>
            </a:r>
            <a:r>
              <a:rPr lang="sr-Latn-RS" sz="2400" dirty="0"/>
              <a:t> težišta klastera za svaki uređeni par</a:t>
            </a:r>
            <a:endParaRPr lang="en-US" sz="2400" dirty="0"/>
          </a:p>
          <a:p>
            <a:pPr lvl="2"/>
            <a:endParaRPr lang="en-US" sz="24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950976"/>
            <a:ext cx="8229600" cy="10016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dirty="0" smtClean="0"/>
              <a:t>Kreiranje istorije pisanja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4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14CB3C-DD6A-4589-8D58-5C0829F3884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719</Words>
  <Application>Microsoft Office PowerPoint</Application>
  <PresentationFormat>Custom</PresentationFormat>
  <Paragraphs>124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Brushed Metal 16x9</vt:lpstr>
      <vt:lpstr>Automatsko prilagođavanje klasifikatora rukom pisanog teksta pojedinačnim korisnicima</vt:lpstr>
      <vt:lpstr>Uvod</vt:lpstr>
      <vt:lpstr>Osnovne ideje</vt:lpstr>
      <vt:lpstr>Skup podataka</vt:lpstr>
      <vt:lpstr>Pregled metoda</vt:lpstr>
      <vt:lpstr>Klasterovanje stilova pisanja pojedinačnih karaktera</vt:lpstr>
      <vt:lpstr>Klasterovanje stilova pisanja pojedinačnih karaktera</vt:lpstr>
      <vt:lpstr>Kreiranje istorije pisanja</vt:lpstr>
      <vt:lpstr>PowerPoint Presentation</vt:lpstr>
      <vt:lpstr>Upotreba istorije pisanja</vt:lpstr>
      <vt:lpstr>Vektor poverenja klasifikatora</vt:lpstr>
      <vt:lpstr>Vektor poverenja</vt:lpstr>
      <vt:lpstr>Vektor poverenja</vt:lpstr>
      <vt:lpstr>Upotreba istorije pisanja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2013-07-31T17:44:39Z</dcterms:created>
  <dcterms:modified xsi:type="dcterms:W3CDTF">2019-09-23T15:15:31Z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