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>
        <p:scale>
          <a:sx n="100" d="100"/>
          <a:sy n="100" d="100"/>
        </p:scale>
        <p:origin x="-1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DoubledMNIST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an offline handwritten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1" y="457200"/>
            <a:ext cx="4028313" cy="1554480"/>
          </a:xfrm>
        </p:spPr>
        <p:txBody>
          <a:bodyPr/>
          <a:lstStyle/>
          <a:p>
            <a:r>
              <a:rPr lang="en-US" dirty="0" err="1" smtClean="0"/>
              <a:t>Utils</a:t>
            </a:r>
            <a:r>
              <a:rPr lang="en-US" dirty="0" smtClean="0"/>
              <a:t> and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extract_dataset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" y="285687"/>
            <a:ext cx="7144747" cy="895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" y="1381187"/>
            <a:ext cx="4382112" cy="1600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" y="3181461"/>
            <a:ext cx="333421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Milan Čugurović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milan_cugurovic@matf.bg.ac.rs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Turing award 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52575"/>
            <a:ext cx="8463632" cy="4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Father of Deep Learning is also MNIST’s father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77" y="1700069"/>
            <a:ext cx="6420746" cy="2048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77" y="4081318"/>
            <a:ext cx="223868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MNIST’s </a:t>
            </a:r>
            <a:r>
              <a:rPr lang="en-US" dirty="0" smtClean="0"/>
              <a:t>grandfather?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NIST Special Database 19, American National Institute of Standards and </a:t>
            </a:r>
            <a:r>
              <a:rPr lang="en-US" dirty="0" err="1" smtClean="0"/>
              <a:t>Tehnology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andprinted</a:t>
            </a:r>
            <a:r>
              <a:rPr lang="en-US" dirty="0" smtClean="0"/>
              <a:t> </a:t>
            </a:r>
            <a:r>
              <a:rPr lang="en-US" dirty="0"/>
              <a:t>sample </a:t>
            </a:r>
            <a:r>
              <a:rPr lang="en-US" dirty="0" smtClean="0"/>
              <a:t>data</a:t>
            </a:r>
          </a:p>
          <a:p>
            <a:r>
              <a:rPr lang="en-US" dirty="0"/>
              <a:t>Separate digit, upper and lower case, and free text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/>
              <a:t>3600 </a:t>
            </a:r>
            <a:r>
              <a:rPr lang="en-US" dirty="0" smtClean="0"/>
              <a:t>writers </a:t>
            </a:r>
          </a:p>
          <a:p>
            <a:r>
              <a:rPr lang="en-US" dirty="0" smtClean="0"/>
              <a:t>~</a:t>
            </a:r>
            <a:r>
              <a:rPr lang="en-US" dirty="0"/>
              <a:t>800,000 images with hand checked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March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-&gt; MNIST, NIST -&gt; </a:t>
            </a:r>
            <a:r>
              <a:rPr lang="en-US" dirty="0" err="1"/>
              <a:t>DoubledMNIST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800k x (128, 128, 1) -&gt; 70k x (28, 28, 1)</a:t>
            </a:r>
          </a:p>
          <a:p>
            <a:r>
              <a:rPr lang="en-US" dirty="0" smtClean="0"/>
              <a:t>800k x (128, 128, 1) -&gt; 140k x (56, 56, 1)</a:t>
            </a:r>
          </a:p>
          <a:p>
            <a:endParaRPr lang="en-US" dirty="0" smtClean="0"/>
          </a:p>
          <a:p>
            <a:r>
              <a:rPr lang="en-US" dirty="0" smtClean="0"/>
              <a:t>Why to duplicate?</a:t>
            </a:r>
          </a:p>
          <a:p>
            <a:pPr lvl="1"/>
            <a:r>
              <a:rPr lang="en-US" dirty="0" smtClean="0"/>
              <a:t>Teaching motivation</a:t>
            </a:r>
          </a:p>
          <a:p>
            <a:r>
              <a:rPr lang="en-US" dirty="0" smtClean="0"/>
              <a:t>How to duplicate?</a:t>
            </a:r>
          </a:p>
          <a:p>
            <a:pPr lvl="1"/>
            <a:r>
              <a:rPr lang="en-US" dirty="0" smtClean="0"/>
              <a:t>Cousin influence (EMNIST)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 image </a:t>
            </a:r>
          </a:p>
          <a:p>
            <a:pPr lvl="1"/>
            <a:r>
              <a:rPr lang="en-US" dirty="0" smtClean="0"/>
              <a:t>Manually</a:t>
            </a:r>
          </a:p>
          <a:p>
            <a:r>
              <a:rPr lang="en-US" dirty="0" smtClean="0"/>
              <a:t>Add Noise</a:t>
            </a:r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Square Image</a:t>
            </a:r>
          </a:p>
          <a:p>
            <a:pPr lvl="1"/>
            <a:r>
              <a:rPr lang="en-US" dirty="0" smtClean="0"/>
              <a:t>Manually</a:t>
            </a:r>
          </a:p>
          <a:p>
            <a:r>
              <a:rPr lang="en-US" dirty="0" smtClean="0"/>
              <a:t>Resize image</a:t>
            </a:r>
          </a:p>
          <a:p>
            <a:pPr lvl="1"/>
            <a:r>
              <a:rPr lang="en-US" dirty="0" smtClean="0"/>
              <a:t>Image Interpolation</a:t>
            </a:r>
          </a:p>
          <a:p>
            <a:pPr lvl="1"/>
            <a:r>
              <a:rPr lang="en-US" dirty="0" smtClean="0"/>
              <a:t>cv2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953"/>
            <a:ext cx="9601200" cy="1069940"/>
          </a:xfrm>
        </p:spPr>
        <p:txBody>
          <a:bodyPr/>
          <a:lstStyle/>
          <a:p>
            <a:r>
              <a:rPr lang="en-US" dirty="0" smtClean="0"/>
              <a:t>Stylish coding AKA Functional programming in Data Science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49" y="2523975"/>
            <a:ext cx="879280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best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= </a:t>
            </a:r>
            <a:r>
              <a:rPr lang="en-US" dirty="0" err="1" smtClean="0"/>
              <a:t>interp</a:t>
            </a:r>
            <a:endParaRPr lang="en-US" dirty="0" smtClean="0"/>
          </a:p>
          <a:p>
            <a:r>
              <a:rPr lang="en-US" dirty="0" err="1"/>
              <a:t>noise_function</a:t>
            </a:r>
            <a:r>
              <a:rPr lang="en-US" dirty="0"/>
              <a:t> = </a:t>
            </a:r>
            <a:r>
              <a:rPr lang="en-US" dirty="0" err="1"/>
              <a:t>noise_function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Gaussian + </a:t>
            </a:r>
            <a:r>
              <a:rPr lang="en-US" dirty="0" err="1" smtClean="0"/>
              <a:t>Bicubic</a:t>
            </a:r>
            <a:endParaRPr lang="en-US" dirty="0" smtClean="0"/>
          </a:p>
          <a:p>
            <a:r>
              <a:rPr lang="en-US" dirty="0" smtClean="0"/>
              <a:t>Sobel + </a:t>
            </a:r>
            <a:r>
              <a:rPr lang="en-US" dirty="0" err="1" smtClean="0"/>
              <a:t>Bicubic</a:t>
            </a:r>
            <a:r>
              <a:rPr lang="en-US" dirty="0" smtClean="0"/>
              <a:t> ?</a:t>
            </a:r>
          </a:p>
          <a:p>
            <a:r>
              <a:rPr lang="en-US" dirty="0" smtClean="0"/>
              <a:t>Laplace + </a:t>
            </a:r>
            <a:r>
              <a:rPr lang="en-US" dirty="0" err="1" smtClean="0"/>
              <a:t>Bicubic</a:t>
            </a:r>
            <a:endParaRPr lang="en-US" dirty="0" smtClean="0"/>
          </a:p>
          <a:p>
            <a:r>
              <a:rPr lang="en-US" dirty="0" smtClean="0"/>
              <a:t>Sigma = 3 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90" y="485603"/>
            <a:ext cx="2467319" cy="2429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90" y="485604"/>
            <a:ext cx="2467319" cy="2429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90" y="3428999"/>
            <a:ext cx="2467319" cy="2447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90" y="3466653"/>
            <a:ext cx="241968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KNeighbours</a:t>
            </a:r>
            <a:r>
              <a:rPr lang="en-US" dirty="0" smtClean="0"/>
              <a:t> Classifier</a:t>
            </a:r>
          </a:p>
          <a:p>
            <a:r>
              <a:rPr lang="en-US" dirty="0" smtClean="0"/>
              <a:t>12k x 2k? (Lazy)</a:t>
            </a:r>
          </a:p>
          <a:p>
            <a:r>
              <a:rPr lang="en-US" dirty="0" smtClean="0"/>
              <a:t>~95% / 77%?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11" y="3619344"/>
            <a:ext cx="467742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Brushed Metal 16x9</vt:lpstr>
      <vt:lpstr>DoubledMNIST</vt:lpstr>
      <vt:lpstr>ACM Turing award 2019</vt:lpstr>
      <vt:lpstr>Father of Deep Learning is also MNIST’s father</vt:lpstr>
      <vt:lpstr>MNIST’s grandfather?</vt:lpstr>
      <vt:lpstr>NIST -&gt; MNIST, NIST -&gt; DoubledMNIST?</vt:lpstr>
      <vt:lpstr>Image Processing</vt:lpstr>
      <vt:lpstr>Stylish coding AKA Functional programming in Data Science</vt:lpstr>
      <vt:lpstr>Choose best params</vt:lpstr>
      <vt:lpstr>Evaluation heuristics</vt:lpstr>
      <vt:lpstr>Utils and Challenges</vt:lpstr>
      <vt:lpstr>Milan Čugurović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2019-07-02T11:24:25Z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