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67" r:id="rId5"/>
    <p:sldId id="280" r:id="rId6"/>
    <p:sldId id="281" r:id="rId7"/>
    <p:sldId id="283" r:id="rId8"/>
    <p:sldId id="284" r:id="rId9"/>
    <p:sldId id="285" r:id="rId10"/>
    <p:sldId id="286" r:id="rId11"/>
    <p:sldId id="288" r:id="rId12"/>
    <p:sldId id="289" r:id="rId13"/>
    <p:sldId id="290" r:id="rId14"/>
    <p:sldId id="291" r:id="rId15"/>
    <p:sldId id="292" r:id="rId16"/>
    <p:sldId id="293" r:id="rId17"/>
    <p:sldId id="294" r:id="rId18"/>
    <p:sldId id="295" r:id="rId19"/>
    <p:sldId id="296" r:id="rId20"/>
    <p:sldId id="279" r:id="rId21"/>
    <p:sldId id="282"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81583" autoAdjust="0"/>
  </p:normalViewPr>
  <p:slideViewPr>
    <p:cSldViewPr snapToGrid="0">
      <p:cViewPr>
        <p:scale>
          <a:sx n="77" d="100"/>
          <a:sy n="77" d="100"/>
        </p:scale>
        <p:origin x="-912"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12/6/2019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AlexNet</a:t>
            </a:r>
            <a:r>
              <a:rPr lang="en-US" dirty="0" smtClean="0"/>
              <a:t> - </a:t>
            </a:r>
            <a:r>
              <a:rPr lang="en-US" dirty="0" err="1" smtClean="0"/>
              <a:t>Relu</a:t>
            </a:r>
            <a:endParaRPr lang="en-US" dirty="0"/>
          </a:p>
        </p:txBody>
      </p:sp>
      <p:sp>
        <p:nvSpPr>
          <p:cNvPr id="4" name="Slide Number Placeholder 3"/>
          <p:cNvSpPr>
            <a:spLocks noGrp="1"/>
          </p:cNvSpPr>
          <p:nvPr>
            <p:ph type="sldNum" sz="quarter" idx="10"/>
          </p:nvPr>
        </p:nvSpPr>
        <p:spPr/>
        <p:txBody>
          <a:bodyPr/>
          <a:lstStyle/>
          <a:p>
            <a:fld id="{23AEF9EC-8318-4FF6-847E-A85BBD2B7E49}" type="slidenum">
              <a:rPr lang="en-US" smtClean="0"/>
              <a:t>9</a:t>
            </a:fld>
            <a:endParaRPr lang="en-US"/>
          </a:p>
        </p:txBody>
      </p:sp>
    </p:spTree>
    <p:extLst>
      <p:ext uri="{BB962C8B-B14F-4D97-AF65-F5344CB8AC3E}">
        <p14:creationId xmlns:p14="http://schemas.microsoft.com/office/powerpoint/2010/main" val="254851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the past few CNNs, we have seen nothing but an increasing number of layers in the design, and achieving better performance. But “with the network depth increasing, accuracy gets saturated (which might be unsurprising) and then degrades rapidly.” The folks from Microsoft Research addressed this problem with </a:t>
            </a:r>
            <a:r>
              <a:rPr lang="en-US" sz="1200" b="0" i="0" kern="1200" dirty="0" err="1" smtClean="0">
                <a:solidFill>
                  <a:schemeClr val="tx1"/>
                </a:solidFill>
                <a:effectLst/>
                <a:latin typeface="+mn-lt"/>
                <a:ea typeface="+mn-ea"/>
                <a:cs typeface="+mn-cs"/>
              </a:rPr>
              <a:t>ResNet</a:t>
            </a:r>
            <a:r>
              <a:rPr lang="en-US" sz="1200" b="0" i="0" kern="1200" dirty="0" smtClean="0">
                <a:solidFill>
                  <a:schemeClr val="tx1"/>
                </a:solidFill>
                <a:effectLst/>
                <a:latin typeface="+mn-lt"/>
                <a:ea typeface="+mn-ea"/>
                <a:cs typeface="+mn-cs"/>
              </a:rPr>
              <a:t> — using skip connections (a.k.a. shortcut connections, residuals), while building deeper models.</a:t>
            </a:r>
            <a:endParaRPr lang="en-US" dirty="0"/>
          </a:p>
        </p:txBody>
      </p:sp>
      <p:sp>
        <p:nvSpPr>
          <p:cNvPr id="4" name="Slide Number Placeholder 3"/>
          <p:cNvSpPr>
            <a:spLocks noGrp="1"/>
          </p:cNvSpPr>
          <p:nvPr>
            <p:ph type="sldNum" sz="quarter" idx="10"/>
          </p:nvPr>
        </p:nvSpPr>
        <p:spPr/>
        <p:txBody>
          <a:bodyPr/>
          <a:lstStyle/>
          <a:p>
            <a:fld id="{23AEF9EC-8318-4FF6-847E-A85BBD2B7E49}" type="slidenum">
              <a:rPr lang="en-US" smtClean="0"/>
              <a:t>10</a:t>
            </a:fld>
            <a:endParaRPr lang="en-US"/>
          </a:p>
        </p:txBody>
      </p:sp>
    </p:spTree>
    <p:extLst>
      <p:ext uri="{BB962C8B-B14F-4D97-AF65-F5344CB8AC3E}">
        <p14:creationId xmlns:p14="http://schemas.microsoft.com/office/powerpoint/2010/main" val="84653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Crossover</a:t>
            </a:r>
          </a:p>
          <a:p>
            <a:r>
              <a:rPr lang="en-US" dirty="0" smtClean="0"/>
              <a:t>Mutation</a:t>
            </a:r>
            <a:endParaRPr lang="en-US" dirty="0"/>
          </a:p>
        </p:txBody>
      </p:sp>
      <p:sp>
        <p:nvSpPr>
          <p:cNvPr id="4" name="Slide Number Placeholder 3"/>
          <p:cNvSpPr>
            <a:spLocks noGrp="1"/>
          </p:cNvSpPr>
          <p:nvPr>
            <p:ph type="sldNum" sz="quarter" idx="10"/>
          </p:nvPr>
        </p:nvSpPr>
        <p:spPr/>
        <p:txBody>
          <a:bodyPr/>
          <a:lstStyle/>
          <a:p>
            <a:fld id="{23AEF9EC-8318-4FF6-847E-A85BBD2B7E49}" type="slidenum">
              <a:rPr lang="en-US" smtClean="0"/>
              <a:t>12</a:t>
            </a:fld>
            <a:endParaRPr lang="en-US"/>
          </a:p>
        </p:txBody>
      </p:sp>
    </p:spTree>
    <p:extLst>
      <p:ext uri="{BB962C8B-B14F-4D97-AF65-F5344CB8AC3E}">
        <p14:creationId xmlns:p14="http://schemas.microsoft.com/office/powerpoint/2010/main" val="2008253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9600" y="3345021"/>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80562-E361-4901-81A9-DC99371C70DE}"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E088F-5C71-4C3B-A46F-E5E332BBC3D1}"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79E80-105D-4CD8-AF07-4CEB9B9063CC}"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612648" y="3346704"/>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9F2C64-0D63-44AF-997A-1B1FE1A96E19}" type="datetime1">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93EA110-C81D-4C5F-84B3-B5F5E7416EB9}" type="datetime1">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8448" y="2331720"/>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27648" y="2331720"/>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8EC5ED-4C80-4726-926C-338D85485045}" type="datetime1">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647976-C764-44D0-930D-1AC5846C8450}" type="datetime1">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A5702-ECF8-4274-B6BF-9D5EEBC26FE5}" type="datetime1">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66C6A-A83C-4E27-990F-89F11F779CE0}" type="datetime1">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800">
                <a:solidFill>
                  <a:schemeClr val="accent1"/>
                </a:solidFill>
              </a:defRPr>
            </a:lvl1pPr>
          </a:lstStyle>
          <a:p>
            <a:fld id="{D14E86EA-95E3-4DA0-97E2-7D1BBAC51A0F}" type="datetime1">
              <a:rPr lang="en-US" smtClean="0"/>
              <a:t>12/6/2019</a:t>
            </a:fld>
            <a:endParaRPr lang="en-US"/>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800">
                <a:solidFill>
                  <a:schemeClr val="accent1"/>
                </a:solidFill>
              </a:defRPr>
            </a:lvl1pPr>
          </a:lstStyle>
          <a:p>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8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nikoladim@gmail.com" TargetMode="External"/><Relationship Id="rId2" Type="http://schemas.openxmlformats.org/officeDocument/2006/relationships/hyperlink" Target="mailto:%7Bmilan_cugurovic@matf.bg.ac.rs"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owardsdatascience.com/illustrated-10-cnn-architectures-95d78ace614d#e4b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49" y="2038350"/>
            <a:ext cx="11487151" cy="1123950"/>
          </a:xfrm>
        </p:spPr>
        <p:txBody>
          <a:bodyPr>
            <a:normAutofit fontScale="90000"/>
          </a:bodyPr>
          <a:lstStyle/>
          <a:p>
            <a:r>
              <a:rPr lang="en-US" sz="4800" dirty="0" smtClean="0"/>
              <a:t>Modified genetic algorithm for training of deep CNN architectures</a:t>
            </a:r>
            <a:endParaRPr lang="en-US" sz="4800" dirty="0"/>
          </a:p>
        </p:txBody>
      </p:sp>
      <p:sp>
        <p:nvSpPr>
          <p:cNvPr id="3" name="Subtitle 2"/>
          <p:cNvSpPr>
            <a:spLocks noGrp="1"/>
          </p:cNvSpPr>
          <p:nvPr>
            <p:ph type="subTitle" idx="1"/>
          </p:nvPr>
        </p:nvSpPr>
        <p:spPr>
          <a:xfrm>
            <a:off x="714374" y="3190875"/>
            <a:ext cx="11049257" cy="3333750"/>
          </a:xfrm>
        </p:spPr>
        <p:txBody>
          <a:bodyPr>
            <a:normAutofit/>
          </a:bodyPr>
          <a:lstStyle/>
          <a:p>
            <a:r>
              <a:rPr lang="en-US" sz="2800" dirty="0" smtClean="0"/>
              <a:t>Milan M. </a:t>
            </a:r>
            <a:r>
              <a:rPr lang="sr-Latn-RS" sz="2800" dirty="0" smtClean="0"/>
              <a:t>Čugurović, Faculty of Mathematics, UB</a:t>
            </a:r>
          </a:p>
          <a:p>
            <a:r>
              <a:rPr lang="sr-Latn-RS" sz="2800" dirty="0" smtClean="0"/>
              <a:t>Nikola Dimitrijević, Microsoft Development Center Serbia</a:t>
            </a:r>
          </a:p>
          <a:p>
            <a:r>
              <a:rPr lang="sr-Latn-RS" sz="2800" dirty="0" smtClean="0"/>
              <a:t>doc dr Stefan Mišković, Faculty of Mathematics, UB</a:t>
            </a:r>
            <a:endParaRPr lang="en-US" sz="2800"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US" dirty="0"/>
          </a:p>
        </p:txBody>
      </p:sp>
      <p:sp>
        <p:nvSpPr>
          <p:cNvPr id="3" name="Content Placeholder 2"/>
          <p:cNvSpPr>
            <a:spLocks noGrp="1"/>
          </p:cNvSpPr>
          <p:nvPr>
            <p:ph idx="1"/>
          </p:nvPr>
        </p:nvSpPr>
        <p:spPr/>
        <p:txBody>
          <a:bodyPr/>
          <a:lstStyle/>
          <a:p>
            <a:r>
              <a:rPr lang="en-US" dirty="0" err="1" smtClean="0"/>
              <a:t>ResNet</a:t>
            </a:r>
            <a:r>
              <a:rPr lang="en-US" dirty="0" smtClean="0"/>
              <a:t> (2015)</a:t>
            </a:r>
          </a:p>
          <a:p>
            <a:pPr lvl="1"/>
            <a:r>
              <a:rPr lang="en-US" dirty="0" smtClean="0"/>
              <a:t>Skip connections</a:t>
            </a:r>
          </a:p>
          <a:p>
            <a:pPr lvl="1"/>
            <a:r>
              <a:rPr lang="en-US" dirty="0" smtClean="0"/>
              <a:t>Very Deep CNN, up to 152 layers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50" y="3214272"/>
            <a:ext cx="11664778" cy="3338072"/>
          </a:xfrm>
          <a:prstGeom prst="rect">
            <a:avLst/>
          </a:prstGeom>
        </p:spPr>
      </p:pic>
    </p:spTree>
    <p:extLst>
      <p:ext uri="{BB962C8B-B14F-4D97-AF65-F5344CB8AC3E}">
        <p14:creationId xmlns:p14="http://schemas.microsoft.com/office/powerpoint/2010/main" val="100071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sSup>
                        <m:sSupPr>
                          <m:ctrlPr>
                            <a:rPr lang="en-US" i="1" dirty="0" smtClean="0">
                              <a:latin typeface="Cambria Math"/>
                            </a:rPr>
                          </m:ctrlPr>
                        </m:sSupPr>
                        <m:e>
                          <m:r>
                            <a:rPr lang="en-US" i="1" dirty="0">
                              <a:latin typeface="Cambria Math"/>
                            </a:rPr>
                            <m:t>𝐿𝑒𝑎𝑟𝑛</m:t>
                          </m:r>
                          <m:r>
                            <a:rPr lang="en-US" i="1" dirty="0">
                              <a:latin typeface="Cambria Math"/>
                            </a:rPr>
                            <m:t> </m:t>
                          </m:r>
                          <m:r>
                            <a:rPr lang="en-US" i="1" dirty="0">
                              <a:latin typeface="Cambria Math"/>
                            </a:rPr>
                            <m:t>𝑎𝑟𝑐h𝑖𝑡𝑒𝑐𝑡𝑢𝑟𝑒</m:t>
                          </m:r>
                        </m:e>
                        <m:sup>
                          <m:r>
                            <m:rPr>
                              <m:nor/>
                            </m:rPr>
                            <a:rPr lang="en-US" dirty="0"/>
                            <m:t>[</m:t>
                          </m:r>
                          <m:r>
                            <m:rPr>
                              <m:nor/>
                            </m:rPr>
                            <a:rPr lang="en-US" dirty="0"/>
                            <m:t>Xie</m:t>
                          </m:r>
                          <m:r>
                            <m:rPr>
                              <m:nor/>
                            </m:rPr>
                            <a:rPr lang="en-US" dirty="0"/>
                            <m:t> </m:t>
                          </m:r>
                          <m:r>
                            <m:rPr>
                              <m:nor/>
                            </m:rPr>
                            <a:rPr lang="en-US" dirty="0"/>
                            <m:t>et</m:t>
                          </m:r>
                          <m:r>
                            <m:rPr>
                              <m:nor/>
                            </m:rPr>
                            <a:rPr lang="en-US" dirty="0"/>
                            <m:t> </m:t>
                          </m:r>
                          <m:r>
                            <m:rPr>
                              <m:nor/>
                            </m:rPr>
                            <a:rPr lang="en-US" dirty="0"/>
                            <m:t>al</m:t>
                          </m:r>
                          <m:r>
                            <m:rPr>
                              <m:nor/>
                            </m:rPr>
                            <a:rPr lang="en-US" dirty="0"/>
                            <m:t>., 2017] </m:t>
                          </m:r>
                        </m:sup>
                      </m:sSup>
                    </m:oMath>
                  </m:oMathPara>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023" y="1828800"/>
            <a:ext cx="9265954" cy="4348163"/>
          </a:xfrm>
        </p:spPr>
      </p:pic>
    </p:spTree>
    <p:extLst>
      <p:ext uri="{BB962C8B-B14F-4D97-AF65-F5344CB8AC3E}">
        <p14:creationId xmlns:p14="http://schemas.microsoft.com/office/powerpoint/2010/main" val="236559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sSup>
                        <m:sSupPr>
                          <m:ctrlPr>
                            <a:rPr lang="en-US" i="1" smtClean="0">
                              <a:latin typeface="Cambria Math"/>
                            </a:rPr>
                          </m:ctrlPr>
                        </m:sSupPr>
                        <m:e>
                          <m:r>
                            <a:rPr lang="en-US" b="0" i="1" smtClean="0">
                              <a:latin typeface="Cambria Math"/>
                            </a:rPr>
                            <m:t>𝐺𝐴</m:t>
                          </m:r>
                        </m:e>
                        <m:sup>
                          <m:r>
                            <m:rPr>
                              <m:nor/>
                            </m:rPr>
                            <a:rPr lang="en-US" b="0" i="0" smtClean="0">
                              <a:latin typeface="Cambria Math"/>
                            </a:rPr>
                            <m:t>[</m:t>
                          </m:r>
                          <m:r>
                            <m:rPr>
                              <m:nor/>
                            </m:rPr>
                            <a:rPr lang="en-US" dirty="0"/>
                            <m:t>Xie</m:t>
                          </m:r>
                          <m:r>
                            <m:rPr>
                              <m:nor/>
                            </m:rPr>
                            <a:rPr lang="en-US" dirty="0"/>
                            <m:t> </m:t>
                          </m:r>
                          <m:r>
                            <m:rPr>
                              <m:nor/>
                            </m:rPr>
                            <a:rPr lang="en-US" dirty="0"/>
                            <m:t>et</m:t>
                          </m:r>
                          <m:r>
                            <m:rPr>
                              <m:nor/>
                            </m:rPr>
                            <a:rPr lang="en-US" dirty="0"/>
                            <m:t> </m:t>
                          </m:r>
                          <m:r>
                            <m:rPr>
                              <m:nor/>
                            </m:rPr>
                            <a:rPr lang="en-US" dirty="0"/>
                            <m:t>al</m:t>
                          </m:r>
                          <m:r>
                            <m:rPr>
                              <m:nor/>
                            </m:rPr>
                            <a:rPr lang="en-US" dirty="0"/>
                            <m:t>., 2017]</m:t>
                          </m:r>
                        </m:sup>
                      </m:sSup>
                    </m:oMath>
                  </m:oMathPara>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9033" y="1852837"/>
            <a:ext cx="9601200" cy="3014986"/>
          </a:xfrm>
        </p:spPr>
      </p:pic>
      <p:sp>
        <p:nvSpPr>
          <p:cNvPr id="5" name="Content Placeholder 2"/>
          <p:cNvSpPr txBox="1">
            <a:spLocks/>
          </p:cNvSpPr>
          <p:nvPr/>
        </p:nvSpPr>
        <p:spPr>
          <a:xfrm>
            <a:off x="1295400" y="5387545"/>
            <a:ext cx="9601200" cy="4348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time-consuming?</a:t>
            </a:r>
            <a:endParaRPr lang="en-US" dirty="0"/>
          </a:p>
        </p:txBody>
      </p:sp>
    </p:spTree>
    <p:extLst>
      <p:ext uri="{BB962C8B-B14F-4D97-AF65-F5344CB8AC3E}">
        <p14:creationId xmlns:p14="http://schemas.microsoft.com/office/powerpoint/2010/main" val="14974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a:t>
            </a:r>
            <a:endParaRPr lang="en-US" dirty="0"/>
          </a:p>
        </p:txBody>
      </p:sp>
      <p:sp>
        <p:nvSpPr>
          <p:cNvPr id="3" name="Content Placeholder 2"/>
          <p:cNvSpPr>
            <a:spLocks noGrp="1"/>
          </p:cNvSpPr>
          <p:nvPr>
            <p:ph idx="1"/>
          </p:nvPr>
        </p:nvSpPr>
        <p:spPr/>
        <p:txBody>
          <a:bodyPr/>
          <a:lstStyle/>
          <a:p>
            <a:r>
              <a:rPr lang="en-US" dirty="0"/>
              <a:t>Reuse of learned </a:t>
            </a:r>
            <a:r>
              <a:rPr lang="en-US" dirty="0" smtClean="0"/>
              <a:t>weights (block level)</a:t>
            </a:r>
          </a:p>
          <a:p>
            <a:r>
              <a:rPr lang="en-US" dirty="0" smtClean="0"/>
              <a:t>Interpretability of CNN</a:t>
            </a:r>
          </a:p>
          <a:p>
            <a:r>
              <a:rPr lang="en-US" dirty="0" smtClean="0"/>
              <a:t>Fast adaptation to new attributes</a:t>
            </a:r>
          </a:p>
          <a:p>
            <a:r>
              <a:rPr lang="en-US" dirty="0" smtClean="0"/>
              <a:t>First 1, 2, 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951" y="3407223"/>
            <a:ext cx="2581977" cy="31104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963" y="982877"/>
            <a:ext cx="5334744" cy="5534797"/>
          </a:xfrm>
          <a:prstGeom prst="rect">
            <a:avLst/>
          </a:prstGeom>
        </p:spPr>
      </p:pic>
    </p:spTree>
    <p:extLst>
      <p:ext uri="{BB962C8B-B14F-4D97-AF65-F5344CB8AC3E}">
        <p14:creationId xmlns:p14="http://schemas.microsoft.com/office/powerpoint/2010/main" val="180744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 10x10x10</a:t>
            </a:r>
          </a:p>
          <a:p>
            <a:r>
              <a:rPr lang="en-US" dirty="0" smtClean="0"/>
              <a:t>Top2: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only 10 epochs, from 99.32 to 99.52 + Same as </a:t>
            </a:r>
            <a:r>
              <a:rPr lang="en-US" dirty="0" err="1" smtClean="0"/>
              <a:t>Biologicaly</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52" y="2384853"/>
            <a:ext cx="4978215" cy="3003887"/>
          </a:xfrm>
          <a:prstGeom prst="rect">
            <a:avLst/>
          </a:prstGeom>
        </p:spPr>
      </p:pic>
    </p:spTree>
    <p:extLst>
      <p:ext uri="{BB962C8B-B14F-4D97-AF65-F5344CB8AC3E}">
        <p14:creationId xmlns:p14="http://schemas.microsoft.com/office/powerpoint/2010/main" val="225883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658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 y="5106543"/>
            <a:ext cx="12192000" cy="17514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 y="2138968"/>
            <a:ext cx="12192000" cy="2494818"/>
          </a:xfrm>
          <a:prstGeom prst="rect">
            <a:avLst/>
          </a:prstGeom>
        </p:spPr>
      </p:pic>
    </p:spTree>
    <p:extLst>
      <p:ext uri="{BB962C8B-B14F-4D97-AF65-F5344CB8AC3E}">
        <p14:creationId xmlns:p14="http://schemas.microsoft.com/office/powerpoint/2010/main" val="135099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results</a:t>
            </a:r>
            <a:endParaRPr lang="en-US" dirty="0"/>
          </a:p>
        </p:txBody>
      </p:sp>
      <p:sp>
        <p:nvSpPr>
          <p:cNvPr id="3" name="Content Placeholder 2"/>
          <p:cNvSpPr>
            <a:spLocks noGrp="1"/>
          </p:cNvSpPr>
          <p:nvPr>
            <p:ph idx="1"/>
          </p:nvPr>
        </p:nvSpPr>
        <p:spPr/>
        <p:txBody>
          <a:bodyPr/>
          <a:lstStyle/>
          <a:p>
            <a:r>
              <a:rPr lang="en-US" dirty="0" smtClean="0"/>
              <a:t>MNIST:</a:t>
            </a:r>
          </a:p>
          <a:p>
            <a:pPr lvl="1"/>
            <a:r>
              <a:rPr lang="en-US" dirty="0"/>
              <a:t>4x4 basic: </a:t>
            </a:r>
            <a:r>
              <a:rPr lang="en-US" dirty="0">
                <a:solidFill>
                  <a:schemeClr val="accent1">
                    <a:lumMod val="60000"/>
                    <a:lumOff val="40000"/>
                  </a:schemeClr>
                </a:solidFill>
              </a:rPr>
              <a:t>32min 44s</a:t>
            </a:r>
            <a:r>
              <a:rPr lang="en-US" dirty="0"/>
              <a:t>, 4x4 modification: </a:t>
            </a:r>
            <a:r>
              <a:rPr lang="en-US" dirty="0">
                <a:solidFill>
                  <a:schemeClr val="accent1">
                    <a:lumMod val="60000"/>
                    <a:lumOff val="40000"/>
                  </a:schemeClr>
                </a:solidFill>
              </a:rPr>
              <a:t>18min 1s</a:t>
            </a:r>
          </a:p>
          <a:p>
            <a:pPr lvl="1"/>
            <a:r>
              <a:rPr lang="en-US" dirty="0"/>
              <a:t>20x2 basic: </a:t>
            </a:r>
            <a:r>
              <a:rPr lang="en-US" dirty="0">
                <a:solidFill>
                  <a:schemeClr val="accent1">
                    <a:lumMod val="60000"/>
                    <a:lumOff val="40000"/>
                  </a:schemeClr>
                </a:solidFill>
              </a:rPr>
              <a:t>1h 22min 22s</a:t>
            </a:r>
            <a:r>
              <a:rPr lang="en-US" dirty="0"/>
              <a:t>, 20x2 modification: </a:t>
            </a:r>
            <a:r>
              <a:rPr lang="en-US" dirty="0">
                <a:solidFill>
                  <a:schemeClr val="accent1">
                    <a:lumMod val="60000"/>
                    <a:lumOff val="40000"/>
                  </a:schemeClr>
                </a:solidFill>
              </a:rPr>
              <a:t>46min 55s</a:t>
            </a:r>
          </a:p>
          <a:p>
            <a:pPr lvl="1"/>
            <a:r>
              <a:rPr lang="en-US" dirty="0"/>
              <a:t>2x20 basic: </a:t>
            </a:r>
            <a:r>
              <a:rPr lang="en-US" dirty="0">
                <a:solidFill>
                  <a:schemeClr val="accent1">
                    <a:lumMod val="60000"/>
                    <a:lumOff val="40000"/>
                  </a:schemeClr>
                </a:solidFill>
              </a:rPr>
              <a:t>25min 25s</a:t>
            </a:r>
            <a:r>
              <a:rPr lang="en-US" dirty="0"/>
              <a:t>, 2x20 modification: </a:t>
            </a:r>
            <a:r>
              <a:rPr lang="en-US" dirty="0">
                <a:solidFill>
                  <a:schemeClr val="accent1">
                    <a:lumMod val="60000"/>
                    <a:lumOff val="40000"/>
                  </a:schemeClr>
                </a:solidFill>
              </a:rPr>
              <a:t>18min 18s</a:t>
            </a:r>
          </a:p>
          <a:p>
            <a:pPr lvl="1"/>
            <a:r>
              <a:rPr lang="en-US" dirty="0"/>
              <a:t>20x20 basic: </a:t>
            </a:r>
            <a:r>
              <a:rPr lang="en-US" dirty="0">
                <a:solidFill>
                  <a:schemeClr val="accent1">
                    <a:lumMod val="60000"/>
                    <a:lumOff val="40000"/>
                  </a:schemeClr>
                </a:solidFill>
              </a:rPr>
              <a:t>2h 33min 54s</a:t>
            </a:r>
            <a:r>
              <a:rPr lang="en-US" dirty="0"/>
              <a:t>, 20x20 modification: </a:t>
            </a:r>
            <a:r>
              <a:rPr lang="en-US" dirty="0">
                <a:solidFill>
                  <a:schemeClr val="accent1">
                    <a:lumMod val="60000"/>
                    <a:lumOff val="40000"/>
                  </a:schemeClr>
                </a:solidFill>
              </a:rPr>
              <a:t>1h 6min 25s </a:t>
            </a:r>
            <a:r>
              <a:rPr lang="en-US" dirty="0"/>
              <a:t>[restricted /6</a:t>
            </a:r>
            <a:r>
              <a:rPr lang="en-US" dirty="0" smtClean="0"/>
              <a:t>]</a:t>
            </a:r>
          </a:p>
          <a:p>
            <a:r>
              <a:rPr lang="en-US" dirty="0" smtClean="0"/>
              <a:t>Doubled MNIST: </a:t>
            </a:r>
          </a:p>
          <a:p>
            <a:pPr lvl="1"/>
            <a:r>
              <a:rPr lang="en-US" dirty="0">
                <a:solidFill>
                  <a:schemeClr val="accent1">
                    <a:lumMod val="60000"/>
                    <a:lumOff val="40000"/>
                  </a:schemeClr>
                </a:solidFill>
              </a:rPr>
              <a:t>29min </a:t>
            </a:r>
            <a:r>
              <a:rPr lang="en-US" dirty="0" smtClean="0">
                <a:solidFill>
                  <a:schemeClr val="accent1">
                    <a:lumMod val="60000"/>
                    <a:lumOff val="40000"/>
                  </a:schemeClr>
                </a:solidFill>
              </a:rPr>
              <a:t>31s</a:t>
            </a:r>
            <a:endParaRPr lang="en-US" dirty="0" smtClean="0"/>
          </a:p>
          <a:p>
            <a:pPr lvl="1"/>
            <a:r>
              <a:rPr lang="en-US" dirty="0" smtClean="0"/>
              <a:t>Early stopping</a:t>
            </a:r>
          </a:p>
          <a:p>
            <a:pPr lvl="1"/>
            <a:r>
              <a:rPr lang="en-US" dirty="0" smtClean="0"/>
              <a:t>14 epochs: </a:t>
            </a:r>
          </a:p>
          <a:p>
            <a:pPr lvl="1"/>
            <a:r>
              <a:rPr lang="en-US" dirty="0" smtClean="0"/>
              <a:t>99.97/99.51/99.495</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681" y="4011508"/>
            <a:ext cx="3848637" cy="26578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599" y="4011508"/>
            <a:ext cx="3934374" cy="2657846"/>
          </a:xfrm>
          <a:prstGeom prst="rect">
            <a:avLst/>
          </a:prstGeom>
        </p:spPr>
      </p:pic>
    </p:spTree>
    <p:extLst>
      <p:ext uri="{BB962C8B-B14F-4D97-AF65-F5344CB8AC3E}">
        <p14:creationId xmlns:p14="http://schemas.microsoft.com/office/powerpoint/2010/main" val="117226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Thank you</a:t>
            </a:r>
            <a:endParaRPr lang="en-US" sz="5400" dirty="0"/>
          </a:p>
        </p:txBody>
      </p:sp>
      <p:sp>
        <p:nvSpPr>
          <p:cNvPr id="3" name="Subtitle 2"/>
          <p:cNvSpPr>
            <a:spLocks noGrp="1"/>
          </p:cNvSpPr>
          <p:nvPr>
            <p:ph type="subTitle" idx="1"/>
          </p:nvPr>
        </p:nvSpPr>
        <p:spPr>
          <a:xfrm>
            <a:off x="609600" y="3345020"/>
            <a:ext cx="8229600" cy="3018709"/>
          </a:xfrm>
        </p:spPr>
        <p:txBody>
          <a:bodyPr/>
          <a:lstStyle/>
          <a:p>
            <a:pPr marL="342900" indent="-342900">
              <a:buFont typeface="Arial" panose="020B0604020202020204" pitchFamily="34" charset="0"/>
              <a:buChar char="•"/>
            </a:pPr>
            <a:r>
              <a:rPr lang="en-US" dirty="0" smtClean="0">
                <a:hlinkClick r:id="rId2"/>
              </a:rPr>
              <a:t>{</a:t>
            </a:r>
            <a:r>
              <a:rPr lang="en-US" dirty="0" err="1" smtClean="0">
                <a:hlinkClick r:id="rId2"/>
              </a:rPr>
              <a:t>milan_cugurovic</a:t>
            </a:r>
            <a:r>
              <a:rPr lang="en-US" dirty="0" smtClean="0">
                <a:hlinkClick r:id="rId2"/>
              </a:rPr>
              <a:t>, </a:t>
            </a:r>
            <a:r>
              <a:rPr lang="en-US" dirty="0" err="1" smtClean="0">
                <a:hlinkClick r:id="rId2"/>
              </a:rPr>
              <a:t>stefan</a:t>
            </a:r>
            <a:r>
              <a:rPr lang="en-US" dirty="0" smtClean="0">
                <a:hlinkClick r:id="rId2"/>
              </a:rPr>
              <a:t>}@matf.bg.ac.rs</a:t>
            </a:r>
            <a:endParaRPr lang="en-US" dirty="0" smtClean="0"/>
          </a:p>
          <a:p>
            <a:pPr marL="342900" indent="-342900">
              <a:buFont typeface="Arial" panose="020B0604020202020204" pitchFamily="34" charset="0"/>
              <a:buChar char="•"/>
            </a:pPr>
            <a:r>
              <a:rPr lang="en-US" dirty="0" smtClean="0">
                <a:hlinkClick r:id="rId3"/>
              </a:rPr>
              <a:t>nikoladim@gmail.com</a:t>
            </a:r>
            <a:endParaRPr lang="en-US" dirty="0" smtClean="0"/>
          </a:p>
        </p:txBody>
      </p:sp>
    </p:spTree>
    <p:extLst>
      <p:ext uri="{BB962C8B-B14F-4D97-AF65-F5344CB8AC3E}">
        <p14:creationId xmlns:p14="http://schemas.microsoft.com/office/powerpoint/2010/main" val="12435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a:t>
            </a:r>
            <a:r>
              <a:rPr lang="en-US" dirty="0" err="1"/>
              <a:t>LeCun</a:t>
            </a:r>
            <a:r>
              <a:rPr lang="en-US" dirty="0"/>
              <a:t> et al., 1998] </a:t>
            </a:r>
          </a:p>
          <a:p>
            <a:pPr lvl="1"/>
            <a:r>
              <a:rPr lang="en-US" dirty="0"/>
              <a:t>Y. </a:t>
            </a:r>
            <a:r>
              <a:rPr lang="en-US" dirty="0" err="1"/>
              <a:t>LeCun</a:t>
            </a:r>
            <a:r>
              <a:rPr lang="en-US" dirty="0"/>
              <a:t>, L. </a:t>
            </a:r>
            <a:r>
              <a:rPr lang="en-US" dirty="0" err="1"/>
              <a:t>Bottou</a:t>
            </a:r>
            <a:r>
              <a:rPr lang="en-US" dirty="0"/>
              <a:t>, Y. </a:t>
            </a:r>
            <a:r>
              <a:rPr lang="en-US" dirty="0" err="1"/>
              <a:t>Bengio</a:t>
            </a:r>
            <a:r>
              <a:rPr lang="en-US" dirty="0"/>
              <a:t>, and P. </a:t>
            </a:r>
            <a:r>
              <a:rPr lang="en-US" dirty="0" err="1"/>
              <a:t>Haffner</a:t>
            </a:r>
            <a:r>
              <a:rPr lang="en-US" dirty="0"/>
              <a:t>. "Gradient-based learning applied to document recognition." </a:t>
            </a:r>
            <a:r>
              <a:rPr lang="en-US" i="1" dirty="0"/>
              <a:t>Proceedings of the IEEE</a:t>
            </a:r>
            <a:r>
              <a:rPr lang="en-US" dirty="0"/>
              <a:t>, 86(11):2278-2324, November 1998</a:t>
            </a:r>
          </a:p>
          <a:p>
            <a:r>
              <a:rPr lang="en-US" dirty="0" smtClean="0"/>
              <a:t>[</a:t>
            </a:r>
            <a:r>
              <a:rPr lang="en-US" dirty="0" err="1" smtClean="0"/>
              <a:t>Grother</a:t>
            </a:r>
            <a:r>
              <a:rPr lang="en-US" dirty="0" smtClean="0"/>
              <a:t>, 1995]</a:t>
            </a:r>
          </a:p>
          <a:p>
            <a:pPr lvl="1"/>
            <a:r>
              <a:rPr lang="en-US" dirty="0" err="1"/>
              <a:t>Grother</a:t>
            </a:r>
            <a:r>
              <a:rPr lang="en-US" dirty="0"/>
              <a:t>, P. J. </a:t>
            </a:r>
            <a:r>
              <a:rPr lang="en-US" dirty="0" smtClean="0"/>
              <a:t>“NIST </a:t>
            </a:r>
            <a:r>
              <a:rPr lang="en-US" dirty="0"/>
              <a:t>special database 19</a:t>
            </a:r>
            <a:r>
              <a:rPr lang="en-US" dirty="0" smtClean="0"/>
              <a:t>.”,</a:t>
            </a:r>
            <a:r>
              <a:rPr lang="en-US" dirty="0"/>
              <a:t> </a:t>
            </a:r>
            <a:r>
              <a:rPr lang="en-US" i="1" dirty="0" err="1"/>
              <a:t>Handprinted</a:t>
            </a:r>
            <a:r>
              <a:rPr lang="en-US" i="1" dirty="0"/>
              <a:t> forms and characters database, National Institute of Standards and </a:t>
            </a:r>
            <a:r>
              <a:rPr lang="en-US" i="1" dirty="0" smtClean="0"/>
              <a:t>Technology</a:t>
            </a:r>
            <a:r>
              <a:rPr lang="en-US" dirty="0" smtClean="0"/>
              <a:t>, 1995</a:t>
            </a:r>
          </a:p>
          <a:p>
            <a:r>
              <a:rPr lang="en-US" dirty="0" smtClean="0"/>
              <a:t>[Cohen et al., 2017]</a:t>
            </a:r>
          </a:p>
          <a:p>
            <a:pPr lvl="1"/>
            <a:r>
              <a:rPr lang="en-US" dirty="0"/>
              <a:t>Cohen, G., </a:t>
            </a:r>
            <a:r>
              <a:rPr lang="en-US" dirty="0" err="1"/>
              <a:t>Afshar</a:t>
            </a:r>
            <a:r>
              <a:rPr lang="en-US" dirty="0"/>
              <a:t>, S., </a:t>
            </a:r>
            <a:r>
              <a:rPr lang="en-US" dirty="0" err="1"/>
              <a:t>Tapson</a:t>
            </a:r>
            <a:r>
              <a:rPr lang="en-US" dirty="0"/>
              <a:t>, J., &amp; van Schaik, A. (2017). </a:t>
            </a:r>
            <a:r>
              <a:rPr lang="en-US" dirty="0" smtClean="0"/>
              <a:t>“EMNIST</a:t>
            </a:r>
            <a:r>
              <a:rPr lang="en-US" dirty="0"/>
              <a:t>: an extension of MNIST to handwritten letters</a:t>
            </a:r>
            <a:r>
              <a:rPr lang="en-US" dirty="0" smtClean="0"/>
              <a:t>.”</a:t>
            </a:r>
            <a:r>
              <a:rPr lang="en-US" dirty="0"/>
              <a:t> </a:t>
            </a:r>
            <a:r>
              <a:rPr lang="en-US" i="1" dirty="0" err="1"/>
              <a:t>arXiv</a:t>
            </a:r>
            <a:r>
              <a:rPr lang="en-US" i="1" dirty="0"/>
              <a:t> preprint arXiv:1702.05373</a:t>
            </a:r>
            <a:r>
              <a:rPr lang="en-US" dirty="0"/>
              <a:t>.</a:t>
            </a:r>
            <a:endParaRPr lang="en-US" dirty="0" smtClean="0"/>
          </a:p>
          <a:p>
            <a:r>
              <a:rPr lang="en-US" dirty="0" smtClean="0"/>
              <a:t>[</a:t>
            </a:r>
            <a:r>
              <a:rPr lang="sr-Latn-RS" dirty="0" smtClean="0"/>
              <a:t>Čugurović et al., 2020</a:t>
            </a:r>
            <a:r>
              <a:rPr lang="en-US" dirty="0" smtClean="0"/>
              <a:t>]</a:t>
            </a:r>
          </a:p>
          <a:p>
            <a:pPr lvl="1"/>
            <a:r>
              <a:rPr lang="en-US" dirty="0" smtClean="0"/>
              <a:t>Milan </a:t>
            </a:r>
            <a:r>
              <a:rPr lang="sr-Latn-RS" dirty="0" smtClean="0"/>
              <a:t>Čugurović, Nikola Dimitrijević, Stefan Mišković, </a:t>
            </a:r>
            <a:r>
              <a:rPr lang="en-US" dirty="0" smtClean="0"/>
              <a:t>“</a:t>
            </a:r>
            <a:r>
              <a:rPr lang="en-US" dirty="0"/>
              <a:t>Modified genetic algorithm for training of deep CNN </a:t>
            </a:r>
            <a:r>
              <a:rPr lang="en-US" dirty="0" smtClean="0"/>
              <a:t>architectures”, </a:t>
            </a:r>
            <a:r>
              <a:rPr lang="en-US" dirty="0" err="1" smtClean="0"/>
              <a:t>Annaunced</a:t>
            </a:r>
            <a:r>
              <a:rPr lang="en-US" dirty="0" smtClean="0"/>
              <a:t> for 2020</a:t>
            </a:r>
          </a:p>
        </p:txBody>
      </p:sp>
    </p:spTree>
    <p:extLst>
      <p:ext uri="{BB962C8B-B14F-4D97-AF65-F5344CB8AC3E}">
        <p14:creationId xmlns:p14="http://schemas.microsoft.com/office/powerpoint/2010/main" val="230937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a:t>
            </a:r>
            <a:r>
              <a:rPr lang="en-US" dirty="0" err="1"/>
              <a:t>Xie</a:t>
            </a:r>
            <a:r>
              <a:rPr lang="en-US" dirty="0"/>
              <a:t> et al, 2017]</a:t>
            </a:r>
          </a:p>
          <a:p>
            <a:pPr lvl="1"/>
            <a:r>
              <a:rPr lang="en-US" dirty="0" err="1"/>
              <a:t>Xie</a:t>
            </a:r>
            <a:r>
              <a:rPr lang="en-US" dirty="0"/>
              <a:t>, L., </a:t>
            </a:r>
            <a:r>
              <a:rPr lang="en-US" dirty="0" err="1"/>
              <a:t>Yuille</a:t>
            </a:r>
            <a:r>
              <a:rPr lang="en-US" dirty="0"/>
              <a:t>, A. Genetic </a:t>
            </a:r>
            <a:r>
              <a:rPr lang="en-US" dirty="0" err="1"/>
              <a:t>cnn</a:t>
            </a:r>
            <a:r>
              <a:rPr lang="en-US" dirty="0"/>
              <a:t>. In Proceedings of the IEEE International Conference on Computer Vision (pp. 1379-1388), 2017</a:t>
            </a:r>
            <a:r>
              <a:rPr lang="en-US" dirty="0" smtClean="0"/>
              <a:t>.</a:t>
            </a:r>
            <a:endParaRPr lang="en-US" dirty="0"/>
          </a:p>
          <a:p>
            <a:r>
              <a:rPr lang="en-US" dirty="0"/>
              <a:t>[Towards Data </a:t>
            </a:r>
            <a:r>
              <a:rPr lang="en-US" dirty="0" smtClean="0"/>
              <a:t>Science, towardsdatascience.com]</a:t>
            </a:r>
          </a:p>
          <a:p>
            <a:pPr lvl="1"/>
            <a:r>
              <a:rPr lang="en-US" dirty="0">
                <a:hlinkClick r:id="rId2"/>
              </a:rPr>
              <a:t>https://towardsdatascience.com/illustrated-10-cnn-architectures-95d78ace614d#e4b1</a:t>
            </a:r>
            <a:endParaRPr lang="en-US" dirty="0" smtClean="0"/>
          </a:p>
          <a:p>
            <a:endParaRPr lang="en-US" dirty="0"/>
          </a:p>
        </p:txBody>
      </p:sp>
    </p:spTree>
    <p:extLst>
      <p:ext uri="{BB962C8B-B14F-4D97-AF65-F5344CB8AC3E}">
        <p14:creationId xmlns:p14="http://schemas.microsoft.com/office/powerpoint/2010/main" val="174213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Focus on </a:t>
            </a:r>
            <a:endParaRPr lang="en-US" dirty="0"/>
          </a:p>
        </p:txBody>
      </p:sp>
      <p:sp>
        <p:nvSpPr>
          <p:cNvPr id="3" name="Content Placeholder 2"/>
          <p:cNvSpPr>
            <a:spLocks noGrp="1"/>
          </p:cNvSpPr>
          <p:nvPr>
            <p:ph idx="1"/>
          </p:nvPr>
        </p:nvSpPr>
        <p:spPr/>
        <p:txBody>
          <a:bodyPr>
            <a:normAutofit/>
          </a:bodyPr>
          <a:lstStyle/>
          <a:p>
            <a:r>
              <a:rPr lang="en-US" dirty="0" smtClean="0"/>
              <a:t>Merge:</a:t>
            </a:r>
          </a:p>
          <a:p>
            <a:pPr lvl="1"/>
            <a:r>
              <a:rPr lang="en-US" dirty="0"/>
              <a:t>Deep Learning</a:t>
            </a:r>
          </a:p>
          <a:p>
            <a:pPr lvl="1"/>
            <a:r>
              <a:rPr lang="en-US" dirty="0"/>
              <a:t>Genetic Algorithms</a:t>
            </a:r>
          </a:p>
          <a:p>
            <a:pPr lvl="1"/>
            <a:r>
              <a:rPr lang="en-US" dirty="0"/>
              <a:t>Handwriting </a:t>
            </a:r>
            <a:r>
              <a:rPr lang="en-US" dirty="0" smtClean="0"/>
              <a:t>recognition</a:t>
            </a:r>
          </a:p>
          <a:p>
            <a:r>
              <a:rPr lang="en-US" dirty="0"/>
              <a:t>Todays section: </a:t>
            </a:r>
            <a:r>
              <a:rPr lang="en-US" dirty="0">
                <a:solidFill>
                  <a:schemeClr val="accent1">
                    <a:lumMod val="60000"/>
                    <a:lumOff val="40000"/>
                  </a:schemeClr>
                </a:solidFill>
              </a:rPr>
              <a:t>Mathematics and its applications </a:t>
            </a:r>
            <a:r>
              <a:rPr lang="en-US" dirty="0" smtClean="0">
                <a:solidFill>
                  <a:schemeClr val="accent1">
                    <a:lumMod val="60000"/>
                    <a:lumOff val="40000"/>
                  </a:schemeClr>
                </a:solidFill>
              </a:rPr>
              <a:t>today</a:t>
            </a:r>
            <a:endParaRPr lang="sr-Latn-RS" dirty="0">
              <a:solidFill>
                <a:schemeClr val="accent1">
                  <a:lumMod val="60000"/>
                  <a:lumOff val="40000"/>
                </a:schemeClr>
              </a:solidFill>
            </a:endParaRPr>
          </a:p>
          <a:p>
            <a:pPr lvl="1"/>
            <a:r>
              <a:rPr lang="en-US" dirty="0"/>
              <a:t>Gradient, Partial Derivate, Function composition, etc</a:t>
            </a:r>
            <a:r>
              <a:rPr lang="en-US" dirty="0" smtClean="0"/>
              <a:t>.</a:t>
            </a:r>
            <a:endParaRPr lang="sr-Latn-RS" dirty="0" smtClean="0">
              <a:solidFill>
                <a:schemeClr val="accent1">
                  <a:lumMod val="60000"/>
                  <a:lumOff val="40000"/>
                </a:schemeClr>
              </a:solidFill>
            </a:endParaRPr>
          </a:p>
          <a:p>
            <a:r>
              <a:rPr lang="en-US" dirty="0"/>
              <a:t>A kind of homage:</a:t>
            </a:r>
          </a:p>
          <a:p>
            <a:pPr lvl="1"/>
            <a:r>
              <a:rPr lang="en-US" dirty="0" err="1"/>
              <a:t>Petrovi</a:t>
            </a:r>
            <a:r>
              <a:rPr lang="sr-Latn-RS" dirty="0"/>
              <a:t>ć, Pejović, Dajović, </a:t>
            </a:r>
            <a:r>
              <a:rPr lang="sr-Latn-RS" dirty="0" smtClean="0"/>
              <a:t>Mateljević</a:t>
            </a:r>
            <a:endParaRPr lang="en-US" dirty="0" smtClean="0"/>
          </a:p>
          <a:p>
            <a:pPr lvl="1"/>
            <a:endParaRPr lang="en-US" dirty="0" smtClean="0"/>
          </a:p>
          <a:p>
            <a:pPr marL="274320" lvl="1" indent="0">
              <a:buNone/>
            </a:pPr>
            <a:endParaRPr lang="en-US" dirty="0" smtClean="0"/>
          </a:p>
          <a:p>
            <a:endParaRPr lang="en-US" dirty="0" smtClean="0"/>
          </a:p>
          <a:p>
            <a:pPr lvl="1"/>
            <a:endParaRPr lang="en-US" dirty="0"/>
          </a:p>
        </p:txBody>
      </p:sp>
    </p:spTree>
    <p:extLst>
      <p:ext uri="{BB962C8B-B14F-4D97-AF65-F5344CB8AC3E}">
        <p14:creationId xmlns:p14="http://schemas.microsoft.com/office/powerpoint/2010/main" val="24594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sSup>
                        <m:sSupPr>
                          <m:ctrlPr>
                            <a:rPr lang="en-US" i="1" smtClean="0">
                              <a:latin typeface="Cambria Math"/>
                            </a:rPr>
                          </m:ctrlPr>
                        </m:sSupPr>
                        <m:e>
                          <m:r>
                            <m:rPr>
                              <m:nor/>
                            </m:rPr>
                            <a:rPr lang="en-US" dirty="0"/>
                            <m:t>MNIST</m:t>
                          </m:r>
                          <m:r>
                            <m:rPr>
                              <m:nor/>
                            </m:rPr>
                            <a:rPr lang="en-US" dirty="0"/>
                            <m:t> </m:t>
                          </m:r>
                          <m:r>
                            <m:rPr>
                              <m:nor/>
                            </m:rPr>
                            <a:rPr lang="en-US" dirty="0"/>
                            <m:t>dataset</m:t>
                          </m:r>
                        </m:e>
                        <m:sup>
                          <m:r>
                            <m:rPr>
                              <m:nor/>
                            </m:rPr>
                            <a:rPr lang="en-US" dirty="0"/>
                            <m:t>[</m:t>
                          </m:r>
                          <m:r>
                            <m:rPr>
                              <m:nor/>
                            </m:rPr>
                            <a:rPr lang="en-US" dirty="0" smtClean="0"/>
                            <m:t>LeCun</m:t>
                          </m:r>
                          <m:r>
                            <m:rPr>
                              <m:nor/>
                            </m:rPr>
                            <a:rPr lang="en-US" dirty="0" smtClean="0"/>
                            <m:t> </m:t>
                          </m:r>
                          <m:r>
                            <m:rPr>
                              <m:nor/>
                            </m:rPr>
                            <a:rPr lang="en-US" dirty="0" smtClean="0"/>
                            <m:t>et</m:t>
                          </m:r>
                          <m:r>
                            <m:rPr>
                              <m:nor/>
                            </m:rPr>
                            <a:rPr lang="en-US" dirty="0" smtClean="0"/>
                            <m:t> </m:t>
                          </m:r>
                          <m:r>
                            <m:rPr>
                              <m:nor/>
                            </m:rPr>
                            <a:rPr lang="en-US" dirty="0" smtClean="0"/>
                            <m:t>al</m:t>
                          </m:r>
                          <m:r>
                            <m:rPr>
                              <m:nor/>
                            </m:rPr>
                            <a:rPr lang="en-US" dirty="0" smtClean="0"/>
                            <m:t>., 1998]</m:t>
                          </m:r>
                        </m:sup>
                      </m:sSup>
                    </m:oMath>
                  </m:oMathPara>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The </a:t>
            </a:r>
            <a:r>
              <a:rPr lang="en-US" dirty="0"/>
              <a:t>most famous set of </a:t>
            </a:r>
            <a:r>
              <a:rPr lang="en-US" dirty="0" smtClean="0"/>
              <a:t>handwritten characters (digits)</a:t>
            </a:r>
          </a:p>
          <a:p>
            <a:r>
              <a:rPr lang="en-US" dirty="0" smtClean="0"/>
              <a:t>60k+10k, 28x28x1</a:t>
            </a:r>
          </a:p>
          <a:p>
            <a:r>
              <a:rPr lang="en-US" dirty="0" smtClean="0"/>
              <a:t>Yann et. all, 1997</a:t>
            </a:r>
          </a:p>
          <a:p>
            <a:r>
              <a:rPr lang="en-US" dirty="0" smtClean="0"/>
              <a:t>Example: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94" y="3601996"/>
            <a:ext cx="4544059" cy="2600688"/>
          </a:xfrm>
          <a:prstGeom prst="rect">
            <a:avLst/>
          </a:prstGeom>
        </p:spPr>
      </p:pic>
    </p:spTree>
    <p:extLst>
      <p:ext uri="{BB962C8B-B14F-4D97-AF65-F5344CB8AC3E}">
        <p14:creationId xmlns:p14="http://schemas.microsoft.com/office/powerpoint/2010/main" val="362441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sSup>
                        <m:sSupPr>
                          <m:ctrlPr>
                            <a:rPr lang="en-US" i="1" dirty="0" smtClean="0">
                              <a:latin typeface="Cambria Math"/>
                            </a:rPr>
                          </m:ctrlPr>
                        </m:sSupPr>
                        <m:e>
                          <m:r>
                            <a:rPr lang="en-US" i="1" dirty="0">
                              <a:latin typeface="Cambria Math"/>
                            </a:rPr>
                            <m:t>𝑁𝐼𝑆𝑇</m:t>
                          </m:r>
                          <m:r>
                            <a:rPr lang="en-US" i="1" dirty="0">
                              <a:latin typeface="Cambria Math"/>
                            </a:rPr>
                            <m:t> </m:t>
                          </m:r>
                          <m:r>
                            <a:rPr lang="en-US" i="1" dirty="0">
                              <a:latin typeface="Cambria Math"/>
                            </a:rPr>
                            <m:t>𝑆𝑝𝑒𝑐𝑖𝑎𝑙</m:t>
                          </m:r>
                          <m:r>
                            <a:rPr lang="en-US" i="1" dirty="0">
                              <a:latin typeface="Cambria Math"/>
                            </a:rPr>
                            <m:t> </m:t>
                          </m:r>
                          <m:r>
                            <a:rPr lang="en-US" i="1" dirty="0">
                              <a:latin typeface="Cambria Math"/>
                            </a:rPr>
                            <m:t>𝐷𝑎𝑡𝑎𝑏𝑎𝑠𝑒</m:t>
                          </m:r>
                          <m:r>
                            <a:rPr lang="en-US" i="1" dirty="0">
                              <a:latin typeface="Cambria Math"/>
                            </a:rPr>
                            <m:t> 19</m:t>
                          </m:r>
                        </m:e>
                        <m:sup>
                          <m:r>
                            <m:rPr>
                              <m:nor/>
                            </m:rPr>
                            <a:rPr lang="en-US" dirty="0"/>
                            <m:t>[</m:t>
                          </m:r>
                          <m:r>
                            <m:rPr>
                              <m:nor/>
                            </m:rPr>
                            <a:rPr lang="en-US" dirty="0"/>
                            <m:t>Grother</m:t>
                          </m:r>
                          <m:r>
                            <m:rPr>
                              <m:nor/>
                            </m:rPr>
                            <a:rPr lang="en-US" dirty="0"/>
                            <m:t>, 1995] </m:t>
                          </m:r>
                        </m:sup>
                      </m:sSup>
                    </m:oMath>
                  </m:oMathPara>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95400" y="1828799"/>
                <a:ext cx="5266038" cy="4348163"/>
              </a:xfrm>
            </p:spPr>
            <p:txBody>
              <a:bodyPr/>
              <a:lstStyle/>
              <a:p>
                <a:r>
                  <a:rPr lang="en-US" dirty="0" smtClean="0"/>
                  <a:t>American National Institute of Standards and Technology</a:t>
                </a:r>
              </a:p>
              <a:p>
                <a:r>
                  <a:rPr lang="en-US" dirty="0" smtClean="0"/>
                  <a:t>&gt;800k images, &gt;3600 writers</a:t>
                </a:r>
              </a:p>
              <a:p>
                <a:r>
                  <a:rPr lang="en-US" dirty="0" smtClean="0"/>
                  <a:t>128x128x1, 62 labels</a:t>
                </a:r>
              </a:p>
              <a:p>
                <a14:m>
                  <m:oMath xmlns:m="http://schemas.openxmlformats.org/officeDocument/2006/math">
                    <m:sSup>
                      <m:sSupPr>
                        <m:ctrlPr>
                          <a:rPr lang="en-US" i="1" smtClean="0">
                            <a:latin typeface="Cambria Math"/>
                          </a:rPr>
                        </m:ctrlPr>
                      </m:sSupPr>
                      <m:e>
                        <m:r>
                          <a:rPr lang="en-US" b="0" i="1" smtClean="0">
                            <a:latin typeface="Cambria Math"/>
                          </a:rPr>
                          <m:t>𝐸𝑀𝑁𝐼𝑆𝑇</m:t>
                        </m:r>
                      </m:e>
                      <m:sup>
                        <m:r>
                          <m:rPr>
                            <m:nor/>
                          </m:rPr>
                          <a:rPr lang="en-US" dirty="0"/>
                          <m:t>[</m:t>
                        </m:r>
                        <m:r>
                          <m:rPr>
                            <m:nor/>
                          </m:rPr>
                          <a:rPr lang="en-US" dirty="0"/>
                          <m:t>Cohen</m:t>
                        </m:r>
                        <m:r>
                          <m:rPr>
                            <m:nor/>
                          </m:rPr>
                          <a:rPr lang="en-US" dirty="0"/>
                          <m:t> </m:t>
                        </m:r>
                        <m:r>
                          <m:rPr>
                            <m:nor/>
                          </m:rPr>
                          <a:rPr lang="en-US" dirty="0"/>
                          <m:t>et</m:t>
                        </m:r>
                        <m:r>
                          <m:rPr>
                            <m:nor/>
                          </m:rPr>
                          <a:rPr lang="en-US" dirty="0"/>
                          <m:t> </m:t>
                        </m:r>
                        <m:r>
                          <m:rPr>
                            <m:nor/>
                          </m:rPr>
                          <a:rPr lang="en-US" dirty="0"/>
                          <m:t>al</m:t>
                        </m:r>
                        <m:r>
                          <m:rPr>
                            <m:nor/>
                          </m:rPr>
                          <a:rPr lang="en-US" dirty="0"/>
                          <m:t>., 2017] </m:t>
                        </m:r>
                      </m:sup>
                    </m:sSup>
                  </m:oMath>
                </a14:m>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5400" y="1828799"/>
                <a:ext cx="5266038" cy="4348163"/>
              </a:xfrm>
              <a:blipFill rotWithShape="1">
                <a:blip r:embed="rId3"/>
                <a:stretch>
                  <a:fillRect l="-1043" t="-1543"/>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862" y="1371600"/>
            <a:ext cx="3908244" cy="5128053"/>
          </a:xfrm>
          <a:prstGeom prst="rect">
            <a:avLst/>
          </a:prstGeom>
        </p:spPr>
      </p:pic>
    </p:spTree>
    <p:extLst>
      <p:ext uri="{BB962C8B-B14F-4D97-AF65-F5344CB8AC3E}">
        <p14:creationId xmlns:p14="http://schemas.microsoft.com/office/powerpoint/2010/main" val="123637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sSup>
                        <m:sSupPr>
                          <m:ctrlPr>
                            <a:rPr lang="en-US" i="1" dirty="0" smtClean="0">
                              <a:latin typeface="Cambria Math"/>
                            </a:rPr>
                          </m:ctrlPr>
                        </m:sSupPr>
                        <m:e>
                          <m:r>
                            <a:rPr lang="en-US" i="1" dirty="0">
                              <a:latin typeface="Cambria Math"/>
                            </a:rPr>
                            <m:t>𝐷𝑜𝑢𝑏𝑙𝑒𝑑</m:t>
                          </m:r>
                          <m:r>
                            <a:rPr lang="en-US" i="1" dirty="0">
                              <a:latin typeface="Cambria Math"/>
                            </a:rPr>
                            <m:t> </m:t>
                          </m:r>
                          <m:r>
                            <a:rPr lang="en-US" i="1" dirty="0">
                              <a:latin typeface="Cambria Math"/>
                            </a:rPr>
                            <m:t>𝑀𝑁𝐼𝑆𝑇</m:t>
                          </m:r>
                        </m:e>
                        <m:sup>
                          <m:r>
                            <a:rPr lang="en-US" b="0" i="1" dirty="0" smtClean="0">
                              <a:latin typeface="Cambria Math"/>
                            </a:rPr>
                            <m:t>[</m:t>
                          </m:r>
                          <m:r>
                            <a:rPr lang="sr-Latn-RS" b="0" i="1" dirty="0" smtClean="0">
                              <a:latin typeface="Cambria Math"/>
                            </a:rPr>
                            <m:t>Č</m:t>
                          </m:r>
                          <m:r>
                            <a:rPr lang="sr-Latn-RS" b="0" i="1" dirty="0" smtClean="0">
                              <a:latin typeface="Cambria Math"/>
                            </a:rPr>
                            <m:t>𝑢𝑔𝑢𝑟𝑜𝑣𝑖</m:t>
                          </m:r>
                          <m:r>
                            <a:rPr lang="sr-Latn-RS" b="0" i="1" dirty="0" smtClean="0">
                              <a:latin typeface="Cambria Math"/>
                            </a:rPr>
                            <m:t>ć </m:t>
                          </m:r>
                          <m:r>
                            <a:rPr lang="sr-Latn-RS" b="0" i="1" dirty="0" smtClean="0">
                              <a:latin typeface="Cambria Math"/>
                            </a:rPr>
                            <m:t>𝑒𝑡</m:t>
                          </m:r>
                          <m:r>
                            <a:rPr lang="sr-Latn-RS" b="0" i="1" dirty="0" smtClean="0">
                              <a:latin typeface="Cambria Math"/>
                            </a:rPr>
                            <m:t> </m:t>
                          </m:r>
                          <m:r>
                            <a:rPr lang="sr-Latn-RS" b="0" i="1" dirty="0" smtClean="0">
                              <a:latin typeface="Cambria Math"/>
                            </a:rPr>
                            <m:t>𝑎𝑙</m:t>
                          </m:r>
                          <m:r>
                            <a:rPr lang="sr-Latn-RS" b="0" i="1" dirty="0" smtClean="0">
                              <a:latin typeface="Cambria Math"/>
                            </a:rPr>
                            <m:t>., 2020]</m:t>
                          </m:r>
                        </m:sup>
                      </m:sSup>
                    </m:oMath>
                  </m:oMathPara>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Doubled in relation to MNIST in number of samples and in each sample resolution</a:t>
                </a:r>
              </a:p>
              <a:p>
                <a:r>
                  <a:rPr lang="en-US" dirty="0" smtClean="0"/>
                  <a:t>120k+20k, 56x56x1</a:t>
                </a:r>
              </a:p>
              <a:p>
                <a:r>
                  <a:rPr lang="en-US" dirty="0" smtClean="0"/>
                  <a:t>62 labels, ‘0’-’9’, ‘A’-’Z’, ‘a’-’z’</a:t>
                </a:r>
              </a:p>
              <a:p>
                <a14:m>
                  <m:oMath xmlns:m="http://schemas.openxmlformats.org/officeDocument/2006/math">
                    <m:r>
                      <m:rPr>
                        <m:nor/>
                      </m:rPr>
                      <a:rPr lang="en-US" dirty="0"/>
                      <m:t>[</m:t>
                    </m:r>
                    <m:r>
                      <m:rPr>
                        <m:nor/>
                      </m:rPr>
                      <a:rPr lang="en-US" dirty="0"/>
                      <m:t>Cohen</m:t>
                    </m:r>
                    <m:r>
                      <m:rPr>
                        <m:nor/>
                      </m:rPr>
                      <a:rPr lang="en-US" dirty="0"/>
                      <m:t> </m:t>
                    </m:r>
                    <m:r>
                      <m:rPr>
                        <m:nor/>
                      </m:rPr>
                      <a:rPr lang="en-US" dirty="0"/>
                      <m:t>et</m:t>
                    </m:r>
                    <m:r>
                      <m:rPr>
                        <m:nor/>
                      </m:rPr>
                      <a:rPr lang="en-US" dirty="0"/>
                      <m:t> </m:t>
                    </m:r>
                    <m:r>
                      <m:rPr>
                        <m:nor/>
                      </m:rPr>
                      <a:rPr lang="en-US" dirty="0"/>
                      <m:t>al</m:t>
                    </m:r>
                    <m:r>
                      <m:rPr>
                        <m:nor/>
                      </m:rPr>
                      <a:rPr lang="en-US" dirty="0"/>
                      <m:t>., 2017</m:t>
                    </m:r>
                  </m:oMath>
                </a14:m>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71" t="-1543"/>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016" y="4178221"/>
            <a:ext cx="10058400" cy="2365568"/>
          </a:xfrm>
          <a:prstGeom prst="rect">
            <a:avLst/>
          </a:prstGeom>
        </p:spPr>
      </p:pic>
    </p:spTree>
    <p:extLst>
      <p:ext uri="{BB962C8B-B14F-4D97-AF65-F5344CB8AC3E}">
        <p14:creationId xmlns:p14="http://schemas.microsoft.com/office/powerpoint/2010/main" val="280686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Conversion </a:t>
                </a:r>
                <a:r>
                  <a:rPr lang="en-US" dirty="0"/>
                  <a:t>process inspired by </a:t>
                </a:r>
                <a14:m>
                  <m:oMath xmlns:m="http://schemas.openxmlformats.org/officeDocument/2006/math">
                    <m:r>
                      <m:rPr>
                        <m:nor/>
                      </m:rPr>
                      <a:rPr lang="en-US" dirty="0"/>
                      <m:t>[</m:t>
                    </m:r>
                    <m:r>
                      <m:rPr>
                        <m:nor/>
                      </m:rPr>
                      <a:rPr lang="en-US" dirty="0"/>
                      <m:t>Cohen</m:t>
                    </m:r>
                    <m:r>
                      <m:rPr>
                        <m:nor/>
                      </m:rPr>
                      <a:rPr lang="en-US" dirty="0"/>
                      <m:t> </m:t>
                    </m:r>
                    <m:r>
                      <m:rPr>
                        <m:nor/>
                      </m:rPr>
                      <a:rPr lang="en-US" dirty="0"/>
                      <m:t>et</m:t>
                    </m:r>
                    <m:r>
                      <m:rPr>
                        <m:nor/>
                      </m:rPr>
                      <a:rPr lang="en-US" dirty="0"/>
                      <m:t> </m:t>
                    </m:r>
                    <m:r>
                      <m:rPr>
                        <m:nor/>
                      </m:rPr>
                      <a:rPr lang="en-US" dirty="0"/>
                      <m:t>al</m:t>
                    </m:r>
                    <m:r>
                      <m:rPr>
                        <m:nor/>
                      </m:rPr>
                      <a:rPr lang="en-US" dirty="0"/>
                      <m:t>., 2017]</m:t>
                    </m:r>
                  </m:oMath>
                </a14:m>
                <a:endParaRPr lang="en-US" dirty="0" smtClean="0"/>
              </a:p>
              <a:p>
                <a:r>
                  <a:rPr lang="en-US" dirty="0"/>
                  <a:t>128x128 pixel NIST binary images -&gt; 56x56 pixel images with 8-bit grayscale resolution</a:t>
                </a:r>
              </a:p>
              <a:p>
                <a:pPr marL="617220" lvl="1" indent="-342900">
                  <a:buFont typeface="+mj-lt"/>
                  <a:buAutoNum type="arabicPeriod"/>
                </a:pPr>
                <a:r>
                  <a:rPr lang="en-US" dirty="0" smtClean="0"/>
                  <a:t>Each </a:t>
                </a:r>
                <a:r>
                  <a:rPr lang="en-US" dirty="0"/>
                  <a:t>image loaded individually</a:t>
                </a:r>
              </a:p>
              <a:p>
                <a:pPr marL="617220" lvl="1" indent="-342900">
                  <a:buFont typeface="+mj-lt"/>
                  <a:buAutoNum type="arabicPeriod"/>
                </a:pPr>
                <a:r>
                  <a:rPr lang="en-US" dirty="0"/>
                  <a:t>Fitting bounding box to character</a:t>
                </a:r>
              </a:p>
              <a:p>
                <a:pPr marL="617220" lvl="1" indent="-342900">
                  <a:buFont typeface="+mj-lt"/>
                  <a:buAutoNum type="arabicPeriod"/>
                </a:pPr>
                <a:r>
                  <a:rPr lang="en-US" dirty="0"/>
                  <a:t>Extracting character (2 pixel padding)</a:t>
                </a:r>
              </a:p>
              <a:p>
                <a:pPr marL="617220" lvl="1" indent="-342900">
                  <a:buFont typeface="+mj-lt"/>
                  <a:buAutoNum type="arabicPeriod"/>
                </a:pPr>
                <a:r>
                  <a:rPr lang="en-US" dirty="0" smtClean="0"/>
                  <a:t>Apply Gaussian </a:t>
                </a:r>
                <a:r>
                  <a:rPr lang="en-US" dirty="0"/>
                  <a:t>filter with standard deviation set to 2</a:t>
                </a:r>
              </a:p>
              <a:p>
                <a:pPr marL="617220" lvl="1" indent="-342900">
                  <a:buFont typeface="+mj-lt"/>
                  <a:buAutoNum type="arabicPeriod"/>
                </a:pPr>
                <a:r>
                  <a:rPr lang="en-US" dirty="0"/>
                  <a:t>Centering into a </a:t>
                </a:r>
                <a:r>
                  <a:rPr lang="en-US" dirty="0" smtClean="0"/>
                  <a:t>square frame</a:t>
                </a:r>
                <a:r>
                  <a:rPr lang="en-US" dirty="0"/>
                  <a:t> </a:t>
                </a:r>
                <a:r>
                  <a:rPr lang="en-US" dirty="0" smtClean="0"/>
                  <a:t>(preserving aspect ratio)</a:t>
                </a:r>
              </a:p>
              <a:p>
                <a:pPr marL="617220" lvl="1" indent="-342900">
                  <a:buFont typeface="+mj-lt"/>
                  <a:buAutoNum type="arabicPeriod"/>
                </a:pPr>
                <a:r>
                  <a:rPr lang="en-US" dirty="0" smtClean="0"/>
                  <a:t>Resizing image using bi-cubic interpolation</a:t>
                </a:r>
              </a:p>
              <a:p>
                <a:pPr marL="617220" lvl="1" indent="-342900">
                  <a:buFont typeface="+mj-lt"/>
                  <a:buAutoNum type="arabicPeriod"/>
                </a:pPr>
                <a:r>
                  <a:rPr lang="en-US" dirty="0" smtClean="0"/>
                  <a:t>Scaling pixels to 8-bit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71" t="-15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itle 1"/>
              <p:cNvSpPr>
                <a:spLocks noGrp="1"/>
              </p:cNvSpPr>
              <p:nvPr>
                <p:ph type="title"/>
              </p:nvPr>
            </p:nvSpPr>
            <p:spPr>
              <a:xfrm>
                <a:off x="1295400" y="362303"/>
                <a:ext cx="9601200" cy="1069940"/>
              </a:xfrm>
            </p:spPr>
            <p:txBody>
              <a:bodyPr/>
              <a:lstStyle/>
              <a:p>
                <a:pPr/>
                <a14:m>
                  <m:oMathPara xmlns:m="http://schemas.openxmlformats.org/officeDocument/2006/math">
                    <m:oMathParaPr>
                      <m:jc m:val="left"/>
                    </m:oMathParaPr>
                    <m:oMath xmlns:m="http://schemas.openxmlformats.org/officeDocument/2006/math">
                      <m:sSup>
                        <m:sSupPr>
                          <m:ctrlPr>
                            <a:rPr lang="en-US" i="1" dirty="0" smtClean="0">
                              <a:latin typeface="Cambria Math"/>
                            </a:rPr>
                          </m:ctrlPr>
                        </m:sSupPr>
                        <m:e>
                          <m:r>
                            <a:rPr lang="en-US" i="1" dirty="0">
                              <a:latin typeface="Cambria Math"/>
                            </a:rPr>
                            <m:t>𝐷𝑜𝑢𝑏𝑙𝑒𝑑</m:t>
                          </m:r>
                          <m:r>
                            <a:rPr lang="en-US" i="1" dirty="0">
                              <a:latin typeface="Cambria Math"/>
                            </a:rPr>
                            <m:t> </m:t>
                          </m:r>
                          <m:r>
                            <a:rPr lang="en-US" i="1" dirty="0">
                              <a:latin typeface="Cambria Math"/>
                            </a:rPr>
                            <m:t>𝑀𝑁𝐼𝑆𝑇</m:t>
                          </m:r>
                        </m:e>
                        <m:sup>
                          <m:r>
                            <a:rPr lang="en-US" b="0" i="1" dirty="0" smtClean="0">
                              <a:latin typeface="Cambria Math"/>
                            </a:rPr>
                            <m:t>[</m:t>
                          </m:r>
                          <m:r>
                            <a:rPr lang="sr-Latn-RS" b="0" i="1" dirty="0" smtClean="0">
                              <a:latin typeface="Cambria Math"/>
                            </a:rPr>
                            <m:t>Č</m:t>
                          </m:r>
                          <m:r>
                            <a:rPr lang="sr-Latn-RS" b="0" i="1" dirty="0" smtClean="0">
                              <a:latin typeface="Cambria Math"/>
                            </a:rPr>
                            <m:t>𝑢𝑔𝑢𝑟𝑜𝑣𝑖</m:t>
                          </m:r>
                          <m:r>
                            <a:rPr lang="sr-Latn-RS" b="0" i="1" dirty="0" smtClean="0">
                              <a:latin typeface="Cambria Math"/>
                            </a:rPr>
                            <m:t>ć </m:t>
                          </m:r>
                          <m:r>
                            <a:rPr lang="sr-Latn-RS" b="0" i="1" dirty="0" smtClean="0">
                              <a:latin typeface="Cambria Math"/>
                            </a:rPr>
                            <m:t>𝑒𝑡</m:t>
                          </m:r>
                          <m:r>
                            <a:rPr lang="sr-Latn-RS" b="0" i="1" dirty="0" smtClean="0">
                              <a:latin typeface="Cambria Math"/>
                            </a:rPr>
                            <m:t> </m:t>
                          </m:r>
                          <m:r>
                            <a:rPr lang="sr-Latn-RS" b="0" i="1" dirty="0" smtClean="0">
                              <a:latin typeface="Cambria Math"/>
                            </a:rPr>
                            <m:t>𝑎𝑙</m:t>
                          </m:r>
                          <m:r>
                            <a:rPr lang="sr-Latn-RS" b="0" i="1" dirty="0" smtClean="0">
                              <a:latin typeface="Cambria Math"/>
                            </a:rPr>
                            <m:t>., 2020]</m:t>
                          </m:r>
                        </m:sup>
                      </m:sSup>
                    </m:oMath>
                  </m:oMathPara>
                </a14:m>
                <a:endParaRPr lang="en-US" dirty="0"/>
              </a:p>
            </p:txBody>
          </p:sp>
        </mc:Choice>
        <mc:Fallback>
          <p:sp>
            <p:nvSpPr>
              <p:cNvPr id="4" name="Title 1"/>
              <p:cNvSpPr>
                <a:spLocks noGrp="1" noRot="1" noChangeAspect="1" noMove="1" noResize="1" noEditPoints="1" noAdjustHandles="1" noChangeArrowheads="1" noChangeShapeType="1" noTextEdit="1"/>
              </p:cNvSpPr>
              <p:nvPr>
                <p:ph type="title"/>
              </p:nvPr>
            </p:nvSpPr>
            <p:spPr>
              <a:xfrm>
                <a:off x="1295400" y="362303"/>
                <a:ext cx="9601200" cy="1069940"/>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7162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Inspired by paper Genetic CNN [</a:t>
                </a:r>
                <a:r>
                  <a:rPr lang="en-US" dirty="0" err="1" smtClean="0"/>
                  <a:t>Xie</a:t>
                </a:r>
                <a:r>
                  <a:rPr lang="en-US" dirty="0" smtClean="0"/>
                  <a:t> et al., 2017]</a:t>
                </a:r>
              </a:p>
              <a:p>
                <a:r>
                  <a:rPr lang="en-US" dirty="0" smtClean="0"/>
                  <a:t>How to design the best deep CNN architecture?</a:t>
                </a:r>
              </a:p>
              <a:p>
                <a:r>
                  <a:rPr lang="en-US" dirty="0" smtClean="0"/>
                  <a:t>Le-Net-5 </a:t>
                </a:r>
                <a14:m>
                  <m:oMath xmlns:m="http://schemas.openxmlformats.org/officeDocument/2006/math">
                    <m:r>
                      <m:rPr>
                        <m:nor/>
                      </m:rPr>
                      <a:rPr lang="en-US" dirty="0"/>
                      <m:t>[</m:t>
                    </m:r>
                    <m:r>
                      <m:rPr>
                        <m:nor/>
                      </m:rPr>
                      <a:rPr lang="en-US" dirty="0"/>
                      <m:t>LeCun</m:t>
                    </m:r>
                    <m:r>
                      <m:rPr>
                        <m:nor/>
                      </m:rPr>
                      <a:rPr lang="en-US" dirty="0"/>
                      <m:t> </m:t>
                    </m:r>
                    <m:r>
                      <m:rPr>
                        <m:nor/>
                      </m:rPr>
                      <a:rPr lang="en-US" dirty="0"/>
                      <m:t>et</m:t>
                    </m:r>
                    <m:r>
                      <m:rPr>
                        <m:nor/>
                      </m:rPr>
                      <a:rPr lang="en-US" dirty="0"/>
                      <m:t> </m:t>
                    </m:r>
                    <m:r>
                      <m:rPr>
                        <m:nor/>
                      </m:rPr>
                      <a:rPr lang="en-US" dirty="0"/>
                      <m:t>al</m:t>
                    </m:r>
                    <m:r>
                      <m:rPr>
                        <m:nor/>
                      </m:rPr>
                      <a:rPr lang="en-US" dirty="0"/>
                      <m:t>., 1998</m:t>
                    </m:r>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71" t="-1543"/>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390" y="3632854"/>
            <a:ext cx="10058400" cy="2783104"/>
          </a:xfrm>
          <a:prstGeom prst="rect">
            <a:avLst/>
          </a:prstGeom>
        </p:spPr>
      </p:pic>
    </p:spTree>
    <p:extLst>
      <p:ext uri="{BB962C8B-B14F-4D97-AF65-F5344CB8AC3E}">
        <p14:creationId xmlns:p14="http://schemas.microsoft.com/office/powerpoint/2010/main" val="16572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6562" y="2006486"/>
            <a:ext cx="11796584" cy="3399567"/>
          </a:xfrm>
        </p:spPr>
      </p:pic>
    </p:spTree>
    <p:extLst>
      <p:ext uri="{BB962C8B-B14F-4D97-AF65-F5344CB8AC3E}">
        <p14:creationId xmlns:p14="http://schemas.microsoft.com/office/powerpoint/2010/main" val="66054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US" dirty="0"/>
          </a:p>
        </p:txBody>
      </p:sp>
      <p:sp>
        <p:nvSpPr>
          <p:cNvPr id="3" name="Content Placeholder 2"/>
          <p:cNvSpPr>
            <a:spLocks noGrp="1"/>
          </p:cNvSpPr>
          <p:nvPr>
            <p:ph idx="1"/>
          </p:nvPr>
        </p:nvSpPr>
        <p:spPr>
          <a:xfrm>
            <a:off x="1295400" y="1828799"/>
            <a:ext cx="9601200" cy="4806779"/>
          </a:xfrm>
        </p:spPr>
        <p:txBody>
          <a:bodyPr>
            <a:normAutofit lnSpcReduction="10000"/>
          </a:bodyPr>
          <a:lstStyle/>
          <a:p>
            <a:r>
              <a:rPr lang="en-US" dirty="0" smtClean="0"/>
              <a:t>Lenet5 (1998, 60k </a:t>
            </a:r>
            <a:r>
              <a:rPr lang="en-US" dirty="0" err="1" smtClean="0"/>
              <a:t>params</a:t>
            </a:r>
            <a:r>
              <a:rPr lang="en-US" dirty="0" smtClean="0"/>
              <a:t>)</a:t>
            </a:r>
          </a:p>
          <a:p>
            <a:endParaRPr lang="en-US" dirty="0"/>
          </a:p>
          <a:p>
            <a:endParaRPr lang="en-US" dirty="0" smtClean="0"/>
          </a:p>
          <a:p>
            <a:pPr marL="0" indent="0">
              <a:buNone/>
            </a:pPr>
            <a:endParaRPr lang="en-US" dirty="0"/>
          </a:p>
          <a:p>
            <a:r>
              <a:rPr lang="en-US" dirty="0" err="1" smtClean="0"/>
              <a:t>AlexNet</a:t>
            </a:r>
            <a:r>
              <a:rPr lang="en-US" dirty="0" smtClean="0"/>
              <a:t> (2012, 60M </a:t>
            </a:r>
            <a:r>
              <a:rPr lang="en-US" dirty="0" err="1" smtClean="0"/>
              <a:t>params</a:t>
            </a:r>
            <a:r>
              <a:rPr lang="en-US" dirty="0" smtClean="0"/>
              <a:t>)</a:t>
            </a:r>
          </a:p>
          <a:p>
            <a:endParaRPr lang="en-US" dirty="0"/>
          </a:p>
          <a:p>
            <a:endParaRPr lang="en-US" dirty="0" smtClean="0"/>
          </a:p>
          <a:p>
            <a:endParaRPr lang="en-US" dirty="0"/>
          </a:p>
          <a:p>
            <a:endParaRPr lang="en-US" dirty="0" smtClean="0"/>
          </a:p>
          <a:p>
            <a:r>
              <a:rPr lang="en-US" dirty="0" smtClean="0"/>
              <a:t>VGG 16/19 (2014, 138M </a:t>
            </a:r>
            <a:r>
              <a:rPr lang="en-US" dirty="0" err="1" smtClean="0"/>
              <a:t>params</a:t>
            </a:r>
            <a:r>
              <a:rPr lang="en-US" dirty="0" smtClean="0"/>
              <a:t>)</a:t>
            </a:r>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146" y="2243136"/>
            <a:ext cx="5546767" cy="14136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1379" y="4457547"/>
            <a:ext cx="7218534" cy="1431012"/>
          </a:xfrm>
          <a:prstGeom prst="rect">
            <a:avLst/>
          </a:prstGeom>
        </p:spPr>
      </p:pic>
    </p:spTree>
    <p:extLst>
      <p:ext uri="{BB962C8B-B14F-4D97-AF65-F5344CB8AC3E}">
        <p14:creationId xmlns:p14="http://schemas.microsoft.com/office/powerpoint/2010/main" val="9509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14CB3C-DD6A-4589-8D58-5C0829F3884F}">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4FFF20D-36EF-4221-967D-256FA4FE1D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C5835C7-785B-4573-B65C-743B0CF8D8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658</Words>
  <Application>Microsoft Office PowerPoint</Application>
  <PresentationFormat>Custom</PresentationFormat>
  <Paragraphs>113</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Brushed Metal 16x9</vt:lpstr>
      <vt:lpstr>Modified genetic algorithm for training of deep CNN architectures</vt:lpstr>
      <vt:lpstr>Focus on </vt:lpstr>
      <vt:lpstr>〖"MNIST dataset" 〗^"[LeCun et al., 1998]" </vt:lpstr>
      <vt:lpstr>〖NIST Special Database 19〗^"[Grother, 1995] " </vt:lpstr>
      <vt:lpstr>〖Doubled MNIST〗^([Čugurović et al., 2020])</vt:lpstr>
      <vt:lpstr>〖Doubled MNIST〗^([Čugurović et al., 2020])</vt:lpstr>
      <vt:lpstr>Genetic algorithm</vt:lpstr>
      <vt:lpstr>Genetic algorithm</vt:lpstr>
      <vt:lpstr>Architectures</vt:lpstr>
      <vt:lpstr>Architectures</vt:lpstr>
      <vt:lpstr>〖Learn architecture〗^"[Xie et al., 2017] " </vt:lpstr>
      <vt:lpstr>〖GA〗^"[Xie et al., 2017]" </vt:lpstr>
      <vt:lpstr>Our Contribution</vt:lpstr>
      <vt:lpstr>Our Results</vt:lpstr>
      <vt:lpstr>PowerPoint Presentation</vt:lpstr>
      <vt:lpstr>Time results</vt:lpstr>
      <vt:lpstr>Thank you</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2013-07-31T17:44:39Z</dcterms:created>
  <dcterms:modified xsi:type="dcterms:W3CDTF">2019-12-06T19:26:45Z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