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8" r:id="rId6"/>
    <p:sldId id="274" r:id="rId7"/>
    <p:sldId id="278" r:id="rId8"/>
    <p:sldId id="270" r:id="rId9"/>
    <p:sldId id="27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Can we do better?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Problem određivanja unije intervala na realnoj pravoj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Klee</a:t>
            </a:r>
            <a:r>
              <a:rPr lang="en-US" i="1" dirty="0" smtClean="0"/>
              <a:t>’s measure problem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Dato je </a:t>
            </a:r>
            <a:r>
              <a:rPr lang="sr-Latn-RS" i="1" dirty="0" smtClean="0"/>
              <a:t>n </a:t>
            </a:r>
            <a:r>
              <a:rPr lang="sr-Latn-RS" dirty="0" smtClean="0"/>
              <a:t>intervala realne prave</a:t>
            </a:r>
            <a:endParaRPr lang="en-US" i="1" dirty="0" smtClean="0"/>
          </a:p>
          <a:p>
            <a:r>
              <a:rPr lang="sr-Latn-RS" dirty="0" smtClean="0"/>
              <a:t>Originalni problem jeste pronalaženje ukupne dužine njihove unije</a:t>
            </a:r>
          </a:p>
          <a:p>
            <a:r>
              <a:rPr lang="sr-Latn-RS" dirty="0" smtClean="0"/>
              <a:t>Problem koji se razmatra</a:t>
            </a:r>
            <a:r>
              <a:rPr lang="en-US" dirty="0" smtClean="0"/>
              <a:t>: </a:t>
            </a:r>
            <a:r>
              <a:rPr lang="en-US" dirty="0" err="1" smtClean="0"/>
              <a:t>na</a:t>
            </a:r>
            <a:r>
              <a:rPr lang="sr-Latn-RS" dirty="0" smtClean="0"/>
              <a:t>ći uniju, a ne samo njenu dužinu</a:t>
            </a:r>
            <a:endParaRPr lang="en-US" dirty="0" smtClean="0"/>
          </a:p>
          <a:p>
            <a:r>
              <a:rPr lang="sr-Latn-RS" dirty="0" smtClean="0"/>
              <a:t>Zašto je problem težak</a:t>
            </a:r>
            <a:r>
              <a:rPr lang="en-US" dirty="0" smtClean="0"/>
              <a:t>?</a:t>
            </a:r>
          </a:p>
          <a:p>
            <a:r>
              <a:rPr lang="en-US" dirty="0" smtClean="0"/>
              <a:t>Me</a:t>
            </a:r>
            <a:r>
              <a:rPr lang="sr-Latn-RS" dirty="0" smtClean="0"/>
              <a:t>đusobni odnos, incidencija, inkluzija</a:t>
            </a:r>
          </a:p>
          <a:p>
            <a:r>
              <a:rPr lang="sr-Latn-RS" dirty="0" smtClean="0"/>
              <a:t>Koliko je problem težak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i="1" dirty="0" smtClean="0"/>
              <a:t>O(n logn)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smtClean="0"/>
              <a:t>šenje 1977, </a:t>
            </a:r>
            <a:r>
              <a:rPr lang="sr-Latn-RS" i="1" dirty="0" smtClean="0"/>
              <a:t>O(n logn)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695449"/>
            <a:ext cx="7129317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4" y="2019299"/>
            <a:ext cx="629866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def add(self, dot)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846592"/>
            <a:ext cx="5067300" cy="968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" y="4159954"/>
            <a:ext cx="3719513" cy="722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9" y="1846592"/>
            <a:ext cx="3758534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92" y="3492124"/>
            <a:ext cx="6683108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362303"/>
            <a:ext cx="9601200" cy="1069940"/>
          </a:xfrm>
        </p:spPr>
        <p:txBody>
          <a:bodyPr/>
          <a:lstStyle/>
          <a:p>
            <a:r>
              <a:rPr lang="en-US" dirty="0" err="1" smtClean="0"/>
              <a:t>Iza</a:t>
            </a:r>
            <a:r>
              <a:rPr lang="en-US" dirty="0" smtClean="0"/>
              <a:t> </a:t>
            </a:r>
            <a:r>
              <a:rPr lang="en-US" dirty="0" err="1" smtClean="0"/>
              <a:t>svega</a:t>
            </a:r>
            <a:r>
              <a:rPr lang="en-US" dirty="0" smtClean="0"/>
              <a:t> se </a:t>
            </a:r>
            <a:r>
              <a:rPr lang="en-US" dirty="0" err="1" smtClean="0"/>
              <a:t>krije</a:t>
            </a:r>
            <a:r>
              <a:rPr lang="en-US" dirty="0" smtClean="0"/>
              <a:t> </a:t>
            </a:r>
            <a:r>
              <a:rPr lang="en-US" dirty="0" err="1" smtClean="0"/>
              <a:t>ozbiljna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Asimptotski isto</a:t>
                </a:r>
                <a:endParaRPr lang="en-US" dirty="0" smtClean="0"/>
              </a:p>
              <a:p>
                <a:r>
                  <a:rPr lang="sr-Latn-RS" dirty="0" smtClean="0"/>
                  <a:t>Konkretno bolje</a:t>
                </a:r>
                <a:endParaRPr lang="en-US" dirty="0" smtClean="0"/>
              </a:p>
              <a:p>
                <a:r>
                  <a:rPr lang="sr-Latn-RS" dirty="0" smtClean="0"/>
                  <a:t>Kada i zašto</a:t>
                </a:r>
                <a:r>
                  <a:rPr lang="en-US" dirty="0" smtClean="0"/>
                  <a:t>?</a:t>
                </a:r>
              </a:p>
              <a:p>
                <a:r>
                  <a:rPr lang="en-US" i="1" dirty="0" smtClean="0"/>
                  <a:t>log1+log2+…+</a:t>
                </a:r>
                <a:r>
                  <a:rPr lang="en-US" i="1" dirty="0" err="1" smtClean="0"/>
                  <a:t>logn</a:t>
                </a:r>
                <a:r>
                  <a:rPr lang="en-US" i="1" dirty="0" smtClean="0"/>
                  <a:t> = </a:t>
                </a:r>
                <a:r>
                  <a:rPr lang="en-US" i="1" dirty="0" err="1" smtClean="0"/>
                  <a:t>logn</a:t>
                </a:r>
                <a:r>
                  <a:rPr lang="en-US" i="1" dirty="0" smtClean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0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05020"/>
              </p:ext>
            </p:extLst>
          </p:nvPr>
        </p:nvGraphicFramePr>
        <p:xfrm>
          <a:off x="5334000" y="2009775"/>
          <a:ext cx="546735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2450"/>
                <a:gridCol w="1822450"/>
                <a:gridCol w="182245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Broj</a:t>
                      </a:r>
                      <a:r>
                        <a:rPr lang="en-US" dirty="0" smtClean="0"/>
                        <a:t> ta</a:t>
                      </a:r>
                      <a:r>
                        <a:rPr lang="sr-Latn-RS" dirty="0" smtClean="0"/>
                        <a:t>čaka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2018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1.64ms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643ms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1.8ms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1.67ms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10 000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37.3ms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31.3ms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1 000 000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51ms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25.9s</a:t>
                      </a: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300"/>
            <a:ext cx="9601200" cy="1447800"/>
          </a:xfrm>
        </p:spPr>
        <p:txBody>
          <a:bodyPr>
            <a:normAutofit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range(10, 1 000 000, 10 000)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857375"/>
            <a:ext cx="602006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Milan Čugurović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milan_cugurovic@matf.bg.ac.rs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Brushed Metal 16x9</vt:lpstr>
      <vt:lpstr>Can we do better?</vt:lpstr>
      <vt:lpstr>Klee’s measure problem</vt:lpstr>
      <vt:lpstr>Rešenje 1977, O(n logn)</vt:lpstr>
      <vt:lpstr>def add(self, dot)</vt:lpstr>
      <vt:lpstr>Iza svega se krije ozbiljna matematika</vt:lpstr>
      <vt:lpstr> range(10, 1 000 000, 10 000) </vt:lpstr>
      <vt:lpstr>Milan Čugurović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2013-07-31T17:44:39Z</dcterms:created>
  <dcterms:modified xsi:type="dcterms:W3CDTF">2019-02-05T15:15:15Z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