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80" r:id="rId13"/>
    <p:sldId id="281" r:id="rId14"/>
    <p:sldId id="274" r:id="rId15"/>
    <p:sldId id="278" r:id="rId16"/>
    <p:sldId id="282" r:id="rId17"/>
    <p:sldId id="277" r:id="rId18"/>
    <p:sldId id="283" r:id="rId19"/>
    <p:sldId id="286" r:id="rId20"/>
    <p:sldId id="279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>
        <p:scale>
          <a:sx n="100" d="100"/>
          <a:sy n="100" d="100"/>
        </p:scale>
        <p:origin x="-18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261254"/>
            <a:ext cx="11515725" cy="3083767"/>
          </a:xfrm>
        </p:spPr>
        <p:txBody>
          <a:bodyPr>
            <a:normAutofit/>
          </a:bodyPr>
          <a:lstStyle/>
          <a:p>
            <a:r>
              <a:rPr lang="en-US" sz="4000" dirty="0"/>
              <a:t>Deep Adaptive Learning for Writer </a:t>
            </a:r>
            <a:r>
              <a:rPr lang="en-US" sz="4000" dirty="0" err="1"/>
              <a:t>Identication</a:t>
            </a:r>
            <a:r>
              <a:rPr lang="en-US" sz="4000" dirty="0"/>
              <a:t> </a:t>
            </a:r>
            <a:r>
              <a:rPr lang="en-US" sz="4000" dirty="0" smtClean="0"/>
              <a:t>based on </a:t>
            </a:r>
            <a:r>
              <a:rPr lang="en-US" sz="4000" dirty="0"/>
              <a:t>Single Handwritten Word Images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9810750" cy="2512854"/>
          </a:xfrm>
        </p:spPr>
        <p:txBody>
          <a:bodyPr>
            <a:normAutofit/>
          </a:bodyPr>
          <a:lstStyle/>
          <a:p>
            <a:r>
              <a:rPr lang="fr-FR" i="1" dirty="0"/>
              <a:t>Pattern </a:t>
            </a:r>
            <a:r>
              <a:rPr lang="fr-FR" i="1" dirty="0" smtClean="0"/>
              <a:t>Recognition Elsevier, vol.88, pp.64-74</a:t>
            </a:r>
          </a:p>
          <a:p>
            <a:r>
              <a:rPr lang="fr-FR" i="1" dirty="0" err="1" smtClean="0"/>
              <a:t>November</a:t>
            </a:r>
            <a:r>
              <a:rPr lang="fr-FR" i="1" dirty="0" smtClean="0"/>
              <a:t> 2018</a:t>
            </a:r>
          </a:p>
          <a:p>
            <a:r>
              <a:rPr lang="fr-FR" i="1" dirty="0" smtClean="0"/>
              <a:t>6th on Google </a:t>
            </a:r>
            <a:r>
              <a:rPr lang="fr-FR" i="1" dirty="0" err="1" smtClean="0"/>
              <a:t>Schoolar</a:t>
            </a:r>
            <a:r>
              <a:rPr lang="fr-FR" i="1" dirty="0" smtClean="0"/>
              <a:t> Computer Vision and Pattern Recognition</a:t>
            </a:r>
          </a:p>
          <a:p>
            <a:r>
              <a:rPr lang="fr-FR" i="1" dirty="0"/>
              <a:t>IF 5.898</a:t>
            </a:r>
            <a:endParaRPr lang="fr-FR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still seminary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6" y="1964505"/>
            <a:ext cx="3801005" cy="3810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6" y="2586010"/>
            <a:ext cx="4753638" cy="39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6" y="3257466"/>
            <a:ext cx="8116433" cy="1181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6" y="5372057"/>
            <a:ext cx="8849960" cy="609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6" y="4790969"/>
            <a:ext cx="721143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28775"/>
            <a:ext cx="9601200" cy="4548187"/>
          </a:xfrm>
        </p:spPr>
        <p:txBody>
          <a:bodyPr>
            <a:normAutofit/>
          </a:bodyPr>
          <a:lstStyle/>
          <a:p>
            <a:r>
              <a:rPr lang="en-US" dirty="0" smtClean="0"/>
              <a:t>Conv2D: </a:t>
            </a:r>
            <a:r>
              <a:rPr lang="en-US" dirty="0" err="1" smtClean="0"/>
              <a:t>kernel_size</a:t>
            </a:r>
            <a:r>
              <a:rPr lang="en-US" dirty="0"/>
              <a:t> </a:t>
            </a:r>
            <a:r>
              <a:rPr lang="en-US" dirty="0" smtClean="0"/>
              <a:t>= (3, 3)</a:t>
            </a:r>
          </a:p>
          <a:p>
            <a:r>
              <a:rPr lang="en-US" dirty="0" smtClean="0"/>
              <a:t>MaxPool2D: </a:t>
            </a:r>
            <a:r>
              <a:rPr lang="en-US" dirty="0" err="1" smtClean="0"/>
              <a:t>pool_size</a:t>
            </a:r>
            <a:r>
              <a:rPr lang="en-US" dirty="0" smtClean="0"/>
              <a:t> = (2, 2)</a:t>
            </a:r>
          </a:p>
          <a:p>
            <a:r>
              <a:rPr lang="en-US" dirty="0" err="1" smtClean="0"/>
              <a:t>LeakyRelu</a:t>
            </a:r>
            <a:r>
              <a:rPr lang="en-US" dirty="0" smtClean="0"/>
              <a:t>(0.1)</a:t>
            </a:r>
          </a:p>
          <a:p>
            <a:r>
              <a:rPr lang="en-US" dirty="0" smtClean="0"/>
              <a:t>Dropout(0.5)</a:t>
            </a:r>
          </a:p>
          <a:p>
            <a:r>
              <a:rPr lang="en-US" dirty="0" smtClean="0"/>
              <a:t>cross-entropy loss (</a:t>
            </a:r>
            <a:r>
              <a:rPr lang="en-US" dirty="0" err="1" smtClean="0"/>
              <a:t>softmax</a:t>
            </a:r>
            <a:r>
              <a:rPr lang="en-US" dirty="0" smtClean="0"/>
              <a:t> activation/sigmoid activation?)</a:t>
            </a:r>
          </a:p>
          <a:p>
            <a:r>
              <a:rPr lang="en-US" dirty="0" smtClean="0"/>
              <a:t>Xavier initialization</a:t>
            </a:r>
          </a:p>
          <a:p>
            <a:r>
              <a:rPr lang="en-US" dirty="0" smtClean="0"/>
              <a:t>Adam(0.001)</a:t>
            </a:r>
          </a:p>
          <a:p>
            <a:r>
              <a:rPr lang="en-US" dirty="0" err="1" smtClean="0"/>
              <a:t>batch_size</a:t>
            </a:r>
            <a:r>
              <a:rPr lang="en-US" dirty="0" smtClean="0"/>
              <a:t>=100, </a:t>
            </a:r>
            <a:r>
              <a:rPr lang="en-US" dirty="0" err="1" smtClean="0"/>
              <a:t>n_iter</a:t>
            </a:r>
            <a:r>
              <a:rPr lang="en-US" dirty="0" smtClean="0"/>
              <a:t>=40 000 ~ 40 epoch</a:t>
            </a:r>
            <a:r>
              <a:rPr lang="en-US" dirty="0" smtClean="0"/>
              <a:t>!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(My problem?)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83,589,227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6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3925" y="1571625"/>
                <a:ext cx="9601200" cy="47767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Combine two losses (O -&gt; T, R)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r>
                  <a:rPr lang="en-US" dirty="0" smtClean="0"/>
                  <a:t> (10 epoch) + 0.066 (5 epoch) </a:t>
                </a:r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increasing lambda effect?  </a:t>
                </a:r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0.896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(0 </a:t>
                </a:r>
                <a:r>
                  <a:rPr lang="en-US" dirty="0"/>
                  <a:t>epoch) + </a:t>
                </a:r>
                <a:r>
                  <a:rPr lang="en-US" dirty="0" smtClean="0"/>
                  <a:t>0.01 (every epoch</a:t>
                </a:r>
                <a:r>
                  <a:rPr lang="en-US" dirty="0"/>
                  <a:t>)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better one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0.9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Weird lambda?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571625"/>
                <a:ext cx="9601200" cy="4776787"/>
              </a:xfrm>
              <a:blipFill rotWithShape="1">
                <a:blip r:embed="rId2"/>
                <a:stretch>
                  <a:fillRect l="-571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91" y="2104937"/>
            <a:ext cx="496321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stopping? Overfitting? 15/40? Split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7" y="1635627"/>
            <a:ext cx="4944660" cy="46984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99899"/>
            <a:ext cx="4810125" cy="47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Top1/Top5?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evaluation?</a:t>
            </a:r>
          </a:p>
          <a:p>
            <a:r>
              <a:rPr lang="en-US" dirty="0" err="1" smtClean="0"/>
              <a:t>Identifcation</a:t>
            </a:r>
            <a:r>
              <a:rPr lang="en-US" dirty="0" smtClean="0"/>
              <a:t> </a:t>
            </a:r>
            <a:r>
              <a:rPr lang="en-US" dirty="0"/>
              <a:t>based on N </a:t>
            </a:r>
            <a:r>
              <a:rPr lang="en-US" dirty="0" smtClean="0"/>
              <a:t>word images </a:t>
            </a:r>
            <a:r>
              <a:rPr lang="en-US" dirty="0"/>
              <a:t>from the same </a:t>
            </a:r>
            <a:r>
              <a:rPr lang="en-US" dirty="0" smtClean="0"/>
              <a:t>writer</a:t>
            </a:r>
          </a:p>
          <a:p>
            <a:r>
              <a:rPr lang="en-US" dirty="0" smtClean="0"/>
              <a:t>Randomly </a:t>
            </a:r>
            <a:r>
              <a:rPr lang="en-US" dirty="0"/>
              <a:t>selected N word images for </a:t>
            </a:r>
            <a:r>
              <a:rPr lang="en-US" dirty="0" smtClean="0"/>
              <a:t>each writer</a:t>
            </a:r>
          </a:p>
          <a:p>
            <a:r>
              <a:rPr lang="en-US" dirty="0" smtClean="0"/>
              <a:t>Put them into CNN</a:t>
            </a:r>
          </a:p>
          <a:p>
            <a:r>
              <a:rPr lang="en-US" dirty="0" smtClean="0"/>
              <a:t>Use average response of the last CNN layer to recognize writer (x20 times, 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21" y="4309990"/>
            <a:ext cx="273405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(Paper)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7" y="1616711"/>
            <a:ext cx="5620534" cy="22577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51" y="1633248"/>
            <a:ext cx="5353797" cy="41249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" y="4080986"/>
            <a:ext cx="454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Baseline: </a:t>
            </a:r>
            <a:r>
              <a:rPr lang="en-US" dirty="0" smtClean="0">
                <a:solidFill>
                  <a:srgbClr val="00B050"/>
                </a:solidFill>
              </a:rPr>
              <a:t>68.62%</a:t>
            </a:r>
          </a:p>
          <a:p>
            <a:pPr lvl="1"/>
            <a:r>
              <a:rPr lang="en-US" dirty="0" smtClean="0"/>
              <a:t>Deep-adaptive: </a:t>
            </a:r>
            <a:r>
              <a:rPr lang="en-US" dirty="0" smtClean="0">
                <a:solidFill>
                  <a:srgbClr val="00B050"/>
                </a:solidFill>
              </a:rPr>
              <a:t>72.37%/92.02% </a:t>
            </a:r>
            <a:r>
              <a:rPr lang="en-US" dirty="0"/>
              <a:t>(T/R)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1675" y="5772533"/>
            <a:ext cx="1076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1501810"/>
            <a:ext cx="9601200" cy="1069940"/>
          </a:xfrm>
        </p:spPr>
        <p:txBody>
          <a:bodyPr/>
          <a:lstStyle/>
          <a:p>
            <a:r>
              <a:rPr lang="en-US" dirty="0" smtClean="0"/>
              <a:t>Misunderstanding?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0" y="781050"/>
            <a:ext cx="6762830" cy="57721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724150"/>
            <a:ext cx="3153040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79" y="3324134"/>
            <a:ext cx="638264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10363200" cy="4348163"/>
          </a:xfrm>
        </p:spPr>
        <p:txBody>
          <a:bodyPr>
            <a:normAutofit/>
          </a:bodyPr>
          <a:lstStyle/>
          <a:p>
            <a:r>
              <a:rPr lang="en-US" dirty="0" smtClean="0"/>
              <a:t>Next-To-Last layer</a:t>
            </a:r>
          </a:p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Last: Top1/Top5/Top10:                   </a:t>
            </a:r>
            <a:r>
              <a:rPr lang="en-US" dirty="0" smtClean="0">
                <a:solidFill>
                  <a:srgbClr val="00B050"/>
                </a:solidFill>
              </a:rPr>
              <a:t>67.90%/95.03%/98.87%</a:t>
            </a:r>
          </a:p>
          <a:p>
            <a:pPr lvl="1"/>
            <a:r>
              <a:rPr lang="en-US" dirty="0" smtClean="0"/>
              <a:t>Next-To-Last: Top1/Top5/Top10:   </a:t>
            </a:r>
            <a:r>
              <a:rPr lang="en-US" dirty="0" smtClean="0">
                <a:solidFill>
                  <a:srgbClr val="00B050"/>
                </a:solidFill>
              </a:rPr>
              <a:t>66.99%/98.75%/99.73% (on Top1 is the small sample)</a:t>
            </a:r>
          </a:p>
          <a:p>
            <a:pPr marL="274320" lvl="1" indent="0">
              <a:buNone/>
            </a:pP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+3.72%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Deep:</a:t>
            </a:r>
          </a:p>
          <a:p>
            <a:pPr lvl="1"/>
            <a:r>
              <a:rPr lang="en-US" dirty="0"/>
              <a:t>Last: Top1/Top5/Top10: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72.11%/97.20%/99.50% </a:t>
            </a:r>
            <a:r>
              <a:rPr lang="en-US" dirty="0" smtClean="0">
                <a:solidFill>
                  <a:srgbClr val="FFFF00"/>
                </a:solidFill>
              </a:rPr>
              <a:t>VS </a:t>
            </a:r>
            <a:r>
              <a:rPr lang="en-US" dirty="0" smtClean="0">
                <a:solidFill>
                  <a:srgbClr val="FF0000"/>
                </a:solidFill>
              </a:rPr>
              <a:t>79.10%/99.80</a:t>
            </a:r>
            <a:r>
              <a:rPr lang="en-US" dirty="0" smtClean="0">
                <a:solidFill>
                  <a:srgbClr val="FF0000"/>
                </a:solidFill>
              </a:rPr>
              <a:t>%??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Next-To-Last</a:t>
            </a:r>
            <a:r>
              <a:rPr lang="en-US" dirty="0"/>
              <a:t>: Top1/Top5/Top10: </a:t>
            </a:r>
            <a:r>
              <a:rPr lang="en-US" dirty="0" smtClean="0">
                <a:solidFill>
                  <a:srgbClr val="00B050"/>
                </a:solidFill>
              </a:rPr>
              <a:t>70.53%/99.29%/</a:t>
            </a:r>
            <a:r>
              <a:rPr lang="en-US" dirty="0" smtClean="0">
                <a:solidFill>
                  <a:srgbClr val="00B050"/>
                </a:solidFill>
              </a:rPr>
              <a:t>99.98</a:t>
            </a:r>
            <a:r>
              <a:rPr lang="en-US" dirty="0" smtClean="0">
                <a:solidFill>
                  <a:srgbClr val="00B050"/>
                </a:solidFill>
              </a:rPr>
              <a:t>%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+2.09%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0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Babysitting the learning process </a:t>
            </a:r>
          </a:p>
          <a:p>
            <a:pPr lvl="1"/>
            <a:r>
              <a:rPr lang="en-US" dirty="0" smtClean="0"/>
              <a:t>(O</a:t>
            </a:r>
            <a:r>
              <a:rPr lang="en-US" dirty="0"/>
              <a:t>? </a:t>
            </a:r>
            <a:r>
              <a:rPr lang="en-US" dirty="0" smtClean="0"/>
              <a:t>Better guidance through loss surface?)</a:t>
            </a:r>
            <a:endParaRPr lang="en-US" dirty="0" smtClean="0"/>
          </a:p>
          <a:p>
            <a:r>
              <a:rPr lang="en-US" dirty="0" smtClean="0"/>
              <a:t>Preprocessing? </a:t>
            </a:r>
          </a:p>
          <a:p>
            <a:pPr lvl="1"/>
            <a:r>
              <a:rPr lang="en-US" dirty="0" smtClean="0"/>
              <a:t>(Why n is the best auxiliary?)</a:t>
            </a:r>
          </a:p>
          <a:p>
            <a:r>
              <a:rPr lang="en-US" dirty="0" smtClean="0"/>
              <a:t>One word cropping</a:t>
            </a:r>
            <a:r>
              <a:rPr lang="en-US" dirty="0" smtClean="0"/>
              <a:t>? </a:t>
            </a:r>
            <a:endParaRPr lang="en-US" dirty="0" smtClean="0"/>
          </a:p>
          <a:p>
            <a:pPr marL="457200" lvl="2">
              <a:spcBef>
                <a:spcPts val="1800"/>
              </a:spcBef>
            </a:pPr>
            <a:r>
              <a:rPr lang="en-US" dirty="0"/>
              <a:t>(Augmentation some kind? </a:t>
            </a:r>
            <a:r>
              <a:rPr lang="en-US" dirty="0" smtClean="0"/>
              <a:t>Histogram with respect to n? ~Top3/5</a:t>
            </a:r>
            <a:r>
              <a:rPr lang="en-US" dirty="0" smtClean="0"/>
              <a:t>)</a:t>
            </a:r>
          </a:p>
          <a:p>
            <a:pPr marL="274320" lvl="2" indent="0">
              <a:spcBef>
                <a:spcPts val="1800"/>
              </a:spcBef>
              <a:buNone/>
            </a:pPr>
            <a:endParaRPr lang="en-US" dirty="0" smtClean="0"/>
          </a:p>
          <a:p>
            <a:r>
              <a:rPr lang="en-US" dirty="0" smtClean="0"/>
              <a:t>Baseline </a:t>
            </a:r>
            <a:r>
              <a:rPr lang="en-US" dirty="0"/>
              <a:t>(Hinton) </a:t>
            </a:r>
            <a:r>
              <a:rPr lang="en-US" dirty="0" smtClean="0"/>
              <a:t>to 75.3% and Next-To-Last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Top5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Improvements publication!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Milan </a:t>
            </a:r>
            <a:r>
              <a:rPr lang="sr-Latn-RS" dirty="0" smtClean="0"/>
              <a:t>M. </a:t>
            </a:r>
            <a:r>
              <a:rPr lang="sr-Latn-RS" dirty="0" smtClean="0"/>
              <a:t>Čugurović</a:t>
            </a:r>
            <a:endParaRPr lang="en-US" dirty="0" smtClean="0"/>
          </a:p>
          <a:p>
            <a:r>
              <a:rPr lang="en-US" dirty="0" smtClean="0"/>
              <a:t>milan_cugurovic@matf.bg.ac.rs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285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Explicit/Implicit information (use as much information as you can)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Main/Auxiliary task (multi-task learning)</a:t>
            </a:r>
          </a:p>
          <a:p>
            <a:r>
              <a:rPr lang="en-US" dirty="0" smtClean="0"/>
              <a:t>Regularization?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3" y="2395425"/>
            <a:ext cx="741148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310 Writers x 5 pages (English/German)</a:t>
            </a:r>
          </a:p>
          <a:p>
            <a:r>
              <a:rPr lang="en-US" dirty="0" smtClean="0"/>
              <a:t>Document, Line, Word level (two students manually)</a:t>
            </a:r>
          </a:p>
          <a:p>
            <a:r>
              <a:rPr lang="en-US" dirty="0" smtClean="0"/>
              <a:t>filter(min 20 instances, length&gt;0) : 99,513 -&gt; 28,735/70,788 (70,853/28,660)</a:t>
            </a:r>
          </a:p>
          <a:p>
            <a:r>
              <a:rPr lang="en-US" dirty="0" smtClean="0"/>
              <a:t>Image Preprocessing?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83" y="3847959"/>
            <a:ext cx="4353533" cy="201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49" y="3847959"/>
            <a:ext cx="429759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" y="733425"/>
            <a:ext cx="5526037" cy="52597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8" y="733425"/>
            <a:ext cx="5468113" cy="53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word images</a:t>
            </a:r>
          </a:p>
          <a:p>
            <a:r>
              <a:rPr lang="en-US" dirty="0" smtClean="0"/>
              <a:t>CNN for multi task learning (writer identification main task, auxiliary task?)</a:t>
            </a:r>
          </a:p>
          <a:p>
            <a:r>
              <a:rPr lang="en-US" dirty="0" smtClean="0"/>
              <a:t>Two pathways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AlexNet</a:t>
            </a:r>
            <a:r>
              <a:rPr lang="en-US" dirty="0" smtClean="0"/>
              <a:t>, NIPS, 2012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763447"/>
            <a:ext cx="7611112" cy="25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2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2" y="2114550"/>
            <a:ext cx="11147136" cy="3517449"/>
          </a:xfrm>
        </p:spPr>
      </p:pic>
    </p:spTree>
    <p:extLst>
      <p:ext uri="{BB962C8B-B14F-4D97-AF65-F5344CB8AC3E}">
        <p14:creationId xmlns:p14="http://schemas.microsoft.com/office/powerpoint/2010/main" val="18845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A</m:t>
                      </m:r>
                      <m:r>
                        <a:rPr lang="en-US" b="0" i="1" smtClean="0">
                          <a:latin typeface="Cambria Math"/>
                        </a:rPr>
                        <m:t>𝑢𝑥𝑖𝑙𝑖𝑎𝑟𝑦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𝑡𝑎𝑠𝑘𝑠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recognition</a:t>
            </a:r>
          </a:p>
          <a:p>
            <a:r>
              <a:rPr lang="en-US" dirty="0" smtClean="0"/>
              <a:t>Character </a:t>
            </a:r>
            <a:r>
              <a:rPr lang="en-US" dirty="0" err="1" smtClean="0"/>
              <a:t>atribute</a:t>
            </a:r>
            <a:r>
              <a:rPr lang="en-US" dirty="0" smtClean="0"/>
              <a:t> recognition</a:t>
            </a:r>
          </a:p>
          <a:p>
            <a:r>
              <a:rPr lang="en-US" dirty="0" smtClean="0"/>
              <a:t>Word length estimation (1-13)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92" y="923640"/>
            <a:ext cx="5668166" cy="2038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38" y="3429000"/>
            <a:ext cx="999312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formula</a:t>
            </a:r>
          </a:p>
          <a:p>
            <a:endParaRPr lang="en-US" dirty="0"/>
          </a:p>
          <a:p>
            <a:r>
              <a:rPr lang="en-US" dirty="0" smtClean="0"/>
              <a:t>Baseline</a:t>
            </a:r>
          </a:p>
          <a:p>
            <a:endParaRPr lang="en-US" dirty="0"/>
          </a:p>
          <a:p>
            <a:r>
              <a:rPr lang="en-US" dirty="0" smtClean="0"/>
              <a:t>Linear</a:t>
            </a:r>
          </a:p>
          <a:p>
            <a:endParaRPr lang="en-US" dirty="0"/>
          </a:p>
          <a:p>
            <a:r>
              <a:rPr lang="en-US" dirty="0" smtClean="0"/>
              <a:t>Deep Adaptive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9" y="1583479"/>
            <a:ext cx="4172532" cy="743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9" y="2747880"/>
            <a:ext cx="1267002" cy="390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8" y="3605254"/>
            <a:ext cx="5525271" cy="600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8" y="4543376"/>
            <a:ext cx="413442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6363"/>
            <a:ext cx="11906250" cy="65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Custom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Brushed Metal 16x9</vt:lpstr>
      <vt:lpstr>Deep Adaptive Learning for Writer Identication based on Single Handwritten Word Images</vt:lpstr>
      <vt:lpstr>Main idea</vt:lpstr>
      <vt:lpstr>CVL Dataset</vt:lpstr>
      <vt:lpstr>PowerPoint Presentation</vt:lpstr>
      <vt:lpstr>Proposed Method</vt:lpstr>
      <vt:lpstr>Architecture</vt:lpstr>
      <vt:lpstr>Auxiliary tasks</vt:lpstr>
      <vt:lpstr>Model?</vt:lpstr>
      <vt:lpstr>PowerPoint Presentation</vt:lpstr>
      <vt:lpstr>This is still seminary work</vt:lpstr>
      <vt:lpstr>Implementation details</vt:lpstr>
      <vt:lpstr>Training</vt:lpstr>
      <vt:lpstr>Early stopping? Overfitting? 15/40? Split?</vt:lpstr>
      <vt:lpstr>Top1/Top5?</vt:lpstr>
      <vt:lpstr>Results (Paper)</vt:lpstr>
      <vt:lpstr>Misunderstanding?</vt:lpstr>
      <vt:lpstr>My improvements</vt:lpstr>
      <vt:lpstr>More ideas?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2019-07-08T09:58:13Z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