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9" r:id="rId2"/>
    <p:sldId id="256" r:id="rId3"/>
    <p:sldId id="260" r:id="rId4"/>
    <p:sldId id="265" r:id="rId5"/>
    <p:sldId id="266" r:id="rId6"/>
    <p:sldId id="267" r:id="rId7"/>
    <p:sldId id="268" r:id="rId8"/>
    <p:sldId id="269" r:id="rId9"/>
    <p:sldId id="270" r:id="rId10"/>
    <p:sldId id="287" r:id="rId11"/>
    <p:sldId id="288"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82" r:id="rId28"/>
  </p:sldIdLst>
  <p:sldSz cx="17338675" cy="9753600"/>
  <p:notesSz cx="7099300" cy="10234613"/>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713" autoAdjust="0"/>
  </p:normalViewPr>
  <p:slideViewPr>
    <p:cSldViewPr snapToGrid="0" showGuides="1">
      <p:cViewPr varScale="1">
        <p:scale>
          <a:sx n="44" d="100"/>
          <a:sy n="44" d="100"/>
        </p:scale>
        <p:origin x="-132" y="-564"/>
      </p:cViewPr>
      <p:guideLst>
        <p:guide orient="horz" pos="3072"/>
        <p:guide pos="5461"/>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86680C0C-85DF-417F-8238-DB0D15743621}" type="datetimeFigureOut">
              <a:rPr lang="en-GB" smtClean="0"/>
              <a:pPr/>
              <a:t>09/10/2017</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39A0A48-EDB1-4AFE-B1B7-10CE2A416496}" type="slidenum">
              <a:rPr lang="en-GB" smtClean="0"/>
              <a:pPr/>
              <a:t>‹#›</a:t>
            </a:fld>
            <a:endParaRPr lang="en-GB"/>
          </a:p>
        </p:txBody>
      </p:sp>
    </p:spTree>
    <p:extLst>
      <p:ext uri="{BB962C8B-B14F-4D97-AF65-F5344CB8AC3E}">
        <p14:creationId xmlns=""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pPr/>
              <a:t>3</a:t>
            </a:fld>
            <a:endParaRPr lang="en-GB"/>
          </a:p>
        </p:txBody>
      </p:sp>
    </p:spTree>
    <p:extLst>
      <p:ext uri="{BB962C8B-B14F-4D97-AF65-F5344CB8AC3E}">
        <p14:creationId xmlns="" xmlns:p14="http://schemas.microsoft.com/office/powerpoint/2010/main" val="3871061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pPr/>
              <a:t>9-10-2017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pPr/>
              <a:t>‹#›</a:t>
            </a:fld>
            <a:endParaRPr lang="en-GB"/>
          </a:p>
        </p:txBody>
      </p:sp>
      <p:pic>
        <p:nvPicPr>
          <p:cNvPr id="9" name="Logo Large"/>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smtClean="0"/>
              <a:t>Click to edit Master title style</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smtClean="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BE" noProof="0" dirty="0"/>
          </a:p>
        </p:txBody>
      </p:sp>
      <p:sp>
        <p:nvSpPr>
          <p:cNvPr id="3" name="Content Placeholder 2"/>
          <p:cNvSpPr>
            <a:spLocks noGrp="1"/>
          </p:cNvSpPr>
          <p:nvPr>
            <p:ph idx="1"/>
          </p:nvPr>
        </p:nvSpPr>
        <p:spPr>
          <a:xfrm>
            <a:off x="835825" y="1194364"/>
            <a:ext cx="15699575" cy="6696000"/>
          </a:xfrm>
        </p:spPr>
        <p:txBody>
          <a:bodyPr/>
          <a:lstStyle>
            <a:lvl1pPr defTabSz="457200">
              <a:lnSpc>
                <a:spcPct val="120000"/>
              </a:lnSpc>
              <a:buFont typeface="Wingdings" pitchFamily="2" charset="2"/>
              <a:buChar char="§"/>
              <a:defRPr b="1"/>
            </a:lvl1pPr>
            <a:lvl2pPr>
              <a:lnSpc>
                <a:spcPct val="120000"/>
              </a:lnSpc>
              <a:buFont typeface="Courier New" pitchFamily="49" charset="0"/>
              <a:buChar char="o"/>
              <a:defRPr sz="4400"/>
            </a:lvl2pPr>
            <a:lvl3pPr defTabSz="457200">
              <a:lnSpc>
                <a:spcPct val="120000"/>
              </a:lnSpc>
              <a:buFont typeface="Arial" pitchFamily="34" charset="0"/>
              <a:buChar char="•"/>
              <a:defRPr sz="4000"/>
            </a:lvl3pPr>
            <a:lvl4pPr marL="2328863" indent="-550863" defTabSz="1912938">
              <a:lnSpc>
                <a:spcPct val="120000"/>
              </a:lnSpc>
              <a:tabLst/>
              <a:defRPr sz="4000"/>
            </a:lvl4pPr>
            <a:lvl5pPr marL="2962275" indent="-442913" defTabSz="457200">
              <a:lnSpc>
                <a:spcPct val="120000"/>
              </a:lnSpc>
              <a:buFont typeface="Arial" panose="020B0604020202020204" pitchFamily="34" charset="0"/>
              <a:buChar char="̶"/>
              <a:defRPr sz="4000"/>
            </a:lvl5pPr>
          </a:lstStyle>
          <a:p>
            <a:pPr lvl="0"/>
            <a:r>
              <a:rPr lang="nl-BE" noProof="0" dirty="0"/>
              <a:t>Click to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smtClean="0"/>
              <a:t>Third</a:t>
            </a:r>
            <a:r>
              <a:rPr lang="nl-BE" noProof="0" dirty="0" smtClean="0"/>
              <a:t> </a:t>
            </a:r>
            <a:r>
              <a:rPr lang="nl-BE" noProof="0" dirty="0"/>
              <a:t>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pPr/>
              <a:t>9/10/2017</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pPr/>
              <a:t>‹#›</a:t>
            </a:fld>
            <a:endParaRPr lang="nl-BE" noProof="0" dirty="0"/>
          </a:p>
        </p:txBody>
      </p:sp>
    </p:spTree>
    <p:extLst>
      <p:ext uri="{BB962C8B-B14F-4D97-AF65-F5344CB8AC3E}">
        <p14:creationId xmlns=""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pPr/>
              <a:t>9/10/2017</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pPr/>
              <a:t>9/10/2017</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pPr/>
              <a:t>‹#›</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pPr/>
              <a:t>9-10-2017</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Afbeelding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pPr/>
              <a:t>9/10/2017</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7" name="Title positioning box" hidden="1"/>
          <p:cNvSpPr/>
          <p:nvPr/>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25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07. Formuleren / REDENEREN</a:t>
            </a:r>
            <a:endParaRPr lang="nl-BE" dirty="0"/>
          </a:p>
        </p:txBody>
      </p:sp>
      <p:sp>
        <p:nvSpPr>
          <p:cNvPr id="3" name="Content Placeholder 2"/>
          <p:cNvSpPr>
            <a:spLocks noGrp="1"/>
          </p:cNvSpPr>
          <p:nvPr>
            <p:ph idx="1"/>
          </p:nvPr>
        </p:nvSpPr>
        <p:spPr/>
        <p:txBody>
          <a:bodyPr>
            <a:normAutofit/>
          </a:bodyPr>
          <a:lstStyle/>
          <a:p>
            <a:r>
              <a:rPr lang="nl-BE" dirty="0" smtClean="0">
                <a:solidFill>
                  <a:schemeClr val="tx2"/>
                </a:solidFill>
              </a:rPr>
              <a:t>Gevraagd</a:t>
            </a:r>
          </a:p>
          <a:p>
            <a:pPr lvl="1"/>
            <a:r>
              <a:rPr lang="nl-BE" dirty="0" smtClean="0"/>
              <a:t>Is volgende gevolgtrekking geldig?</a:t>
            </a:r>
          </a:p>
          <a:p>
            <a:pPr lvl="2"/>
            <a:r>
              <a:rPr lang="nl-BE" dirty="0" smtClean="0"/>
              <a:t>Als het zondag is, dan is de supermarkt gesloten.</a:t>
            </a:r>
          </a:p>
          <a:p>
            <a:pPr lvl="2"/>
            <a:r>
              <a:rPr lang="nl-BE" dirty="0" smtClean="0"/>
              <a:t>De supermarkt is gesloten.</a:t>
            </a:r>
          </a:p>
          <a:p>
            <a:pPr lvl="2"/>
            <a:r>
              <a:rPr lang="nl-BE" dirty="0" smtClean="0"/>
              <a:t>DUS: Het is zondag.</a:t>
            </a:r>
          </a:p>
          <a:p>
            <a:pPr lvl="1"/>
            <a:r>
              <a:rPr lang="nl-BE" dirty="0" smtClean="0"/>
              <a:t>Formuleer dit en verifieer dit met een waarheidstabel.</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10</a:t>
            </a:fld>
            <a:endParaRPr lang="nl-BE"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08. Formuleren / REDENEREN</a:t>
            </a:r>
            <a:endParaRPr lang="nl-BE" dirty="0"/>
          </a:p>
        </p:txBody>
      </p:sp>
      <p:sp>
        <p:nvSpPr>
          <p:cNvPr id="3" name="Content Placeholder 2"/>
          <p:cNvSpPr>
            <a:spLocks noGrp="1"/>
          </p:cNvSpPr>
          <p:nvPr>
            <p:ph idx="1"/>
          </p:nvPr>
        </p:nvSpPr>
        <p:spPr/>
        <p:txBody>
          <a:bodyPr>
            <a:normAutofit/>
          </a:bodyPr>
          <a:lstStyle/>
          <a:p>
            <a:r>
              <a:rPr lang="nl-BE" dirty="0" smtClean="0">
                <a:solidFill>
                  <a:schemeClr val="tx2"/>
                </a:solidFill>
              </a:rPr>
              <a:t>Gevraagd</a:t>
            </a:r>
          </a:p>
          <a:p>
            <a:pPr lvl="1"/>
            <a:r>
              <a:rPr lang="nl-BE" dirty="0" smtClean="0"/>
              <a:t>Is volgende gevolgtrekking geldig?</a:t>
            </a:r>
          </a:p>
          <a:p>
            <a:pPr lvl="2"/>
            <a:r>
              <a:rPr lang="nl-BE" dirty="0" smtClean="0"/>
              <a:t>De butler en de kok zijn niet allebei onschuldig.</a:t>
            </a:r>
          </a:p>
          <a:p>
            <a:pPr lvl="2"/>
            <a:r>
              <a:rPr lang="nl-BE" dirty="0" smtClean="0"/>
              <a:t>De butler liegt of de kok is onschuldig.</a:t>
            </a:r>
          </a:p>
          <a:p>
            <a:pPr lvl="2"/>
            <a:r>
              <a:rPr lang="nl-BE" dirty="0" smtClean="0"/>
              <a:t>DUS: De butler liegt of hij is schuldig.</a:t>
            </a:r>
          </a:p>
          <a:p>
            <a:pPr lvl="1"/>
            <a:r>
              <a:rPr lang="nl-BE" dirty="0" smtClean="0"/>
              <a:t>Formuleer dit en verifieer dit met een waarheidstabel.</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11</a:t>
            </a:fld>
            <a:endParaRPr lang="nl-BE" noProof="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09.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nl-BE" dirty="0" smtClean="0"/>
              <a:t>Bewijs onderstaande equivalenties op een </a:t>
            </a:r>
            <a:r>
              <a:rPr lang="nl-BE" dirty="0" err="1" smtClean="0"/>
              <a:t>calculationele</a:t>
            </a:r>
            <a:r>
              <a:rPr lang="nl-BE" dirty="0" smtClean="0"/>
              <a:t> manier. Verklaar elke stap.</a:t>
            </a:r>
          </a:p>
          <a:p>
            <a:pPr marL="2048725" lvl="2" indent="-742950">
              <a:buFont typeface="+mj-lt"/>
              <a:buAutoNum type="alphaLcParenR"/>
            </a:pPr>
            <a:r>
              <a:rPr lang="nl-BE" dirty="0" smtClean="0"/>
              <a:t>(</a:t>
            </a:r>
            <a:r>
              <a:rPr lang="nl-BE" i="1" dirty="0" smtClean="0"/>
              <a:t>x</a:t>
            </a:r>
            <a:r>
              <a:rPr lang="nl-BE" dirty="0" smtClean="0"/>
              <a:t> </a:t>
            </a:r>
            <a:r>
              <a:rPr lang="nl-BE" dirty="0" smtClean="0">
                <a:latin typeface="Cambria Math" pitchFamily="18" charset="0"/>
                <a:ea typeface="Cambria Math" pitchFamily="18" charset="0"/>
              </a:rPr>
              <a:t>⇒</a:t>
            </a:r>
            <a:r>
              <a:rPr lang="nl-BE" dirty="0" smtClean="0"/>
              <a:t> </a:t>
            </a:r>
            <a:r>
              <a:rPr lang="nl-BE" i="1" dirty="0" smtClean="0"/>
              <a:t>y</a:t>
            </a:r>
            <a:r>
              <a:rPr lang="nl-BE" dirty="0" smtClean="0"/>
              <a:t>) </a:t>
            </a:r>
            <a:r>
              <a:rPr lang="nl-BE" dirty="0" smtClean="0">
                <a:latin typeface="Cambria Math"/>
                <a:ea typeface="Cambria Math"/>
              </a:rPr>
              <a:t>∧</a:t>
            </a:r>
            <a:r>
              <a:rPr lang="nl-BE" dirty="0" smtClean="0"/>
              <a:t> (</a:t>
            </a:r>
            <a:r>
              <a:rPr lang="nl-BE" i="1" dirty="0" smtClean="0"/>
              <a:t>x</a:t>
            </a:r>
            <a:r>
              <a:rPr lang="nl-BE" dirty="0" smtClean="0"/>
              <a:t> </a:t>
            </a:r>
            <a:r>
              <a:rPr lang="nl-BE" dirty="0" smtClean="0">
                <a:latin typeface="Cambria Math" pitchFamily="18" charset="0"/>
                <a:ea typeface="Cambria Math" pitchFamily="18" charset="0"/>
              </a:rPr>
              <a:t>⇒</a:t>
            </a:r>
            <a:r>
              <a:rPr lang="nl-BE" dirty="0" smtClean="0"/>
              <a:t> </a:t>
            </a:r>
            <a:r>
              <a:rPr lang="nl-BE" i="1" dirty="0" smtClean="0"/>
              <a:t>z</a:t>
            </a:r>
            <a:r>
              <a:rPr lang="nl-BE" dirty="0" smtClean="0"/>
              <a:t>)  </a:t>
            </a:r>
            <a:r>
              <a:rPr lang="nl-BE" dirty="0" smtClean="0">
                <a:latin typeface="Cambria Math"/>
                <a:ea typeface="Cambria Math"/>
              </a:rPr>
              <a:t>≡</a:t>
            </a:r>
            <a:r>
              <a:rPr lang="nl-BE" dirty="0" smtClean="0"/>
              <a:t>  </a:t>
            </a:r>
            <a:r>
              <a:rPr lang="nl-BE" i="1" dirty="0" smtClean="0"/>
              <a:t>x</a:t>
            </a:r>
            <a:r>
              <a:rPr lang="nl-BE" dirty="0" smtClean="0"/>
              <a:t> </a:t>
            </a:r>
            <a:r>
              <a:rPr lang="nl-BE" dirty="0" smtClean="0">
                <a:latin typeface="Cambria Math" pitchFamily="18" charset="0"/>
                <a:ea typeface="Cambria Math" pitchFamily="18" charset="0"/>
              </a:rPr>
              <a:t>⇒</a:t>
            </a:r>
            <a:r>
              <a:rPr lang="nl-BE" dirty="0" smtClean="0"/>
              <a:t> </a:t>
            </a:r>
            <a:r>
              <a:rPr lang="nl-BE" i="1" dirty="0" smtClean="0"/>
              <a:t>y</a:t>
            </a:r>
            <a:r>
              <a:rPr lang="nl-BE" dirty="0" smtClean="0"/>
              <a:t> </a:t>
            </a:r>
            <a:r>
              <a:rPr lang="nl-BE" dirty="0" smtClean="0">
                <a:latin typeface="Cambria Math"/>
                <a:ea typeface="Cambria Math"/>
              </a:rPr>
              <a:t>∧</a:t>
            </a:r>
            <a:r>
              <a:rPr lang="nl-BE" dirty="0" smtClean="0"/>
              <a:t> </a:t>
            </a:r>
            <a:r>
              <a:rPr lang="nl-BE" i="1" dirty="0" smtClean="0"/>
              <a:t>z</a:t>
            </a:r>
          </a:p>
          <a:p>
            <a:pPr marL="2048725" lvl="2" indent="-742950">
              <a:buFont typeface="+mj-lt"/>
              <a:buAutoNum type="alphaLcParenR"/>
            </a:pPr>
            <a:r>
              <a:rPr lang="nl-BE" dirty="0" smtClean="0"/>
              <a:t>(</a:t>
            </a:r>
            <a:r>
              <a:rPr lang="nl-BE" i="1" dirty="0" smtClean="0"/>
              <a:t>a</a:t>
            </a:r>
            <a:r>
              <a:rPr lang="nl-BE" dirty="0" smtClean="0">
                <a:latin typeface="Cambria Math"/>
                <a:ea typeface="Cambria Math"/>
              </a:rPr>
              <a:t> ∨ </a:t>
            </a:r>
            <a:r>
              <a:rPr lang="en-US" dirty="0" smtClean="0">
                <a:latin typeface="Cambria Math"/>
                <a:ea typeface="Cambria Math"/>
              </a:rPr>
              <a:t>¬</a:t>
            </a:r>
            <a:r>
              <a:rPr lang="nl-BE" i="1" dirty="0" smtClean="0"/>
              <a:t>b</a:t>
            </a:r>
            <a:r>
              <a:rPr lang="nl-BE" dirty="0" smtClean="0"/>
              <a:t>) </a:t>
            </a:r>
            <a:r>
              <a:rPr lang="nl-BE" dirty="0" smtClean="0">
                <a:latin typeface="Cambria Math"/>
                <a:ea typeface="Cambria Math"/>
              </a:rPr>
              <a:t>≡</a:t>
            </a:r>
            <a:r>
              <a:rPr lang="en-US" dirty="0" smtClean="0">
                <a:latin typeface="Cambria Math"/>
                <a:ea typeface="Cambria Math"/>
              </a:rPr>
              <a:t> </a:t>
            </a:r>
            <a:r>
              <a:rPr lang="nl-BE" dirty="0" smtClean="0"/>
              <a:t>(</a:t>
            </a:r>
            <a:r>
              <a:rPr lang="nl-BE" i="1" dirty="0" smtClean="0"/>
              <a:t>a </a:t>
            </a:r>
            <a:r>
              <a:rPr lang="nl-BE" dirty="0" smtClean="0">
                <a:latin typeface="Cambria Math"/>
                <a:ea typeface="Cambria Math"/>
              </a:rPr>
              <a:t>∧</a:t>
            </a:r>
            <a:r>
              <a:rPr lang="en-US" dirty="0" smtClean="0">
                <a:latin typeface="Cambria Math"/>
                <a:ea typeface="Cambria Math"/>
              </a:rPr>
              <a:t> ¬</a:t>
            </a:r>
            <a:r>
              <a:rPr lang="nl-BE" i="1" dirty="0" smtClean="0"/>
              <a:t>b</a:t>
            </a:r>
            <a:r>
              <a:rPr lang="nl-BE" dirty="0" smtClean="0"/>
              <a:t>) </a:t>
            </a:r>
            <a:r>
              <a:rPr lang="nl-BE" dirty="0" smtClean="0">
                <a:latin typeface="Cambria Math"/>
                <a:ea typeface="Cambria Math"/>
              </a:rPr>
              <a:t>∨ </a:t>
            </a:r>
            <a:r>
              <a:rPr lang="nl-BE" dirty="0" smtClean="0"/>
              <a:t>(</a:t>
            </a:r>
            <a:r>
              <a:rPr lang="nl-BE" i="1" dirty="0" smtClean="0"/>
              <a:t>a </a:t>
            </a:r>
            <a:r>
              <a:rPr lang="nl-BE" dirty="0" smtClean="0">
                <a:latin typeface="Cambria Math"/>
                <a:ea typeface="Cambria Math"/>
              </a:rPr>
              <a:t>∨</a:t>
            </a:r>
            <a:r>
              <a:rPr lang="en-US" dirty="0" smtClean="0">
                <a:latin typeface="Cambria Math"/>
                <a:ea typeface="Cambria Math"/>
              </a:rPr>
              <a:t> ¬</a:t>
            </a:r>
            <a:r>
              <a:rPr lang="nl-BE" i="1" dirty="0" smtClean="0"/>
              <a:t>b</a:t>
            </a:r>
            <a:r>
              <a:rPr lang="nl-BE" dirty="0" smtClean="0"/>
              <a:t>)</a:t>
            </a:r>
          </a:p>
          <a:p>
            <a:pPr marL="2048725" lvl="2" indent="-742950">
              <a:buFont typeface="+mj-lt"/>
              <a:buAutoNum type="alphaLcParenR"/>
            </a:pPr>
            <a:r>
              <a:rPr lang="nl-BE" dirty="0" smtClean="0"/>
              <a:t>(</a:t>
            </a:r>
            <a:r>
              <a:rPr lang="en-US" dirty="0" smtClean="0">
                <a:latin typeface="Cambria Math"/>
                <a:ea typeface="Cambria Math"/>
              </a:rPr>
              <a:t>¬</a:t>
            </a:r>
            <a:r>
              <a:rPr lang="nl-BE" dirty="0" smtClean="0"/>
              <a:t>(</a:t>
            </a:r>
            <a:r>
              <a:rPr lang="en-US" dirty="0" smtClean="0">
                <a:latin typeface="Cambria Math"/>
                <a:ea typeface="Cambria Math"/>
              </a:rPr>
              <a:t>¬</a:t>
            </a:r>
            <a:r>
              <a:rPr lang="nl-BE" i="1" dirty="0" smtClean="0"/>
              <a:t>a</a:t>
            </a:r>
            <a:r>
              <a:rPr lang="nl-BE" dirty="0" smtClean="0">
                <a:latin typeface="Cambria Math"/>
                <a:ea typeface="Cambria Math"/>
              </a:rPr>
              <a:t> ∨ </a:t>
            </a:r>
            <a:r>
              <a:rPr lang="en-US" dirty="0" smtClean="0">
                <a:latin typeface="Cambria Math"/>
                <a:ea typeface="Cambria Math"/>
              </a:rPr>
              <a:t>¬</a:t>
            </a:r>
            <a:r>
              <a:rPr lang="nl-BE" i="1" dirty="0" smtClean="0"/>
              <a:t>b</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en-US" dirty="0" smtClean="0">
                <a:latin typeface="Cambria Math"/>
                <a:ea typeface="Cambria Math"/>
              </a:rPr>
              <a:t>¬</a:t>
            </a:r>
            <a:r>
              <a:rPr lang="nl-BE" i="1" dirty="0" smtClean="0"/>
              <a:t>a</a:t>
            </a:r>
            <a:r>
              <a:rPr lang="nl-BE" dirty="0" smtClean="0">
                <a:latin typeface="Cambria Math"/>
                <a:ea typeface="Cambria Math"/>
              </a:rPr>
              <a:t> ∨ </a:t>
            </a:r>
            <a:r>
              <a:rPr lang="nl-BE" i="1" dirty="0" smtClean="0"/>
              <a:t>b</a:t>
            </a:r>
            <a:r>
              <a:rPr lang="nl-BE" dirty="0" smtClean="0"/>
              <a:t>)) </a:t>
            </a:r>
            <a:r>
              <a:rPr lang="nl-BE" dirty="0" smtClean="0">
                <a:latin typeface="Cambria Math"/>
                <a:ea typeface="Cambria Math"/>
              </a:rPr>
              <a:t>∨ </a:t>
            </a:r>
            <a:r>
              <a:rPr lang="nl-BE" dirty="0" smtClean="0"/>
              <a:t>(</a:t>
            </a:r>
            <a:r>
              <a:rPr lang="en-US" dirty="0" smtClean="0">
                <a:latin typeface="Cambria Math"/>
                <a:ea typeface="Cambria Math"/>
              </a:rPr>
              <a:t>¬</a:t>
            </a:r>
            <a:r>
              <a:rPr lang="nl-BE" dirty="0" smtClean="0"/>
              <a:t>(</a:t>
            </a:r>
            <a:r>
              <a:rPr lang="nl-BE" i="1" dirty="0" smtClean="0"/>
              <a:t>a</a:t>
            </a:r>
            <a:r>
              <a:rPr lang="nl-BE" dirty="0" smtClean="0">
                <a:latin typeface="Cambria Math"/>
                <a:ea typeface="Cambria Math"/>
              </a:rPr>
              <a:t> ∨ </a:t>
            </a:r>
            <a:r>
              <a:rPr lang="en-US" dirty="0" smtClean="0">
                <a:latin typeface="Cambria Math"/>
                <a:ea typeface="Cambria Math"/>
              </a:rPr>
              <a:t>¬</a:t>
            </a:r>
            <a:r>
              <a:rPr lang="nl-BE" i="1" dirty="0" smtClean="0"/>
              <a:t>b</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nl-BE" i="1" dirty="0" smtClean="0"/>
              <a:t>a</a:t>
            </a:r>
            <a:r>
              <a:rPr lang="nl-BE" dirty="0" smtClean="0">
                <a:latin typeface="Cambria Math"/>
                <a:ea typeface="Cambria Math"/>
              </a:rPr>
              <a:t> ∨ </a:t>
            </a:r>
            <a:r>
              <a:rPr lang="nl-BE" i="1" dirty="0" smtClean="0"/>
              <a:t>b</a:t>
            </a:r>
            <a:r>
              <a:rPr lang="nl-BE" dirty="0" smtClean="0"/>
              <a:t>)) </a:t>
            </a:r>
            <a:r>
              <a:rPr lang="nl-BE" dirty="0" smtClean="0">
                <a:latin typeface="Cambria Math"/>
                <a:ea typeface="Cambria Math"/>
              </a:rPr>
              <a:t>≡</a:t>
            </a:r>
            <a:r>
              <a:rPr lang="en-US" dirty="0" smtClean="0">
                <a:latin typeface="Cambria Math"/>
                <a:ea typeface="Cambria Math"/>
              </a:rPr>
              <a:t> </a:t>
            </a:r>
            <a:r>
              <a:rPr lang="nl-BE" dirty="0" smtClean="0"/>
              <a:t>1</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12</a:t>
            </a:fld>
            <a:endParaRPr lang="nl-BE" noProof="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10. Propositielogica</a:t>
            </a:r>
            <a:endParaRPr lang="nl-BE" dirty="0"/>
          </a:p>
        </p:txBody>
      </p:sp>
      <p:sp>
        <p:nvSpPr>
          <p:cNvPr id="3" name="Content Placeholder 2"/>
          <p:cNvSpPr>
            <a:spLocks noGrp="1"/>
          </p:cNvSpPr>
          <p:nvPr>
            <p:ph idx="1"/>
          </p:nvPr>
        </p:nvSpPr>
        <p:spPr/>
        <p:txBody>
          <a:bodyPr>
            <a:normAutofit/>
          </a:bodyPr>
          <a:lstStyle/>
          <a:p>
            <a:r>
              <a:rPr lang="nl-BE" dirty="0" smtClean="0">
                <a:solidFill>
                  <a:schemeClr val="tx2"/>
                </a:solidFill>
              </a:rPr>
              <a:t>Gevraagd</a:t>
            </a:r>
          </a:p>
          <a:p>
            <a:pPr lvl="1"/>
            <a:r>
              <a:rPr lang="nl-BE" dirty="0" smtClean="0"/>
              <a:t>Bewijs onderstaande implicaties en logische gevolgtrekkingen op een </a:t>
            </a:r>
            <a:r>
              <a:rPr lang="nl-BE" dirty="0" err="1" smtClean="0"/>
              <a:t>calculationele</a:t>
            </a:r>
            <a:r>
              <a:rPr lang="nl-BE" dirty="0" smtClean="0"/>
              <a:t> manier door enkel gebruik te maken van de regels in Tabellen 1.1, 1.2, 1.3, 1.4, 1.5 en 1.6. Verklaar elke stap.</a:t>
            </a:r>
          </a:p>
          <a:p>
            <a:pPr marL="2048725" lvl="2" indent="-742950">
              <a:buFont typeface="+mj-lt"/>
              <a:buAutoNum type="alphaLcParenR"/>
            </a:pPr>
            <a:r>
              <a:rPr lang="nl-BE" dirty="0" smtClean="0"/>
              <a:t>(</a:t>
            </a:r>
            <a:r>
              <a:rPr lang="nl-BE" i="1" dirty="0" smtClean="0"/>
              <a:t>r</a:t>
            </a:r>
            <a:r>
              <a:rPr lang="nl-BE" dirty="0" smtClean="0"/>
              <a:t> </a:t>
            </a:r>
            <a:r>
              <a:rPr lang="nl-BE" dirty="0" smtClean="0">
                <a:latin typeface="Cambria Math" pitchFamily="18" charset="0"/>
                <a:ea typeface="Cambria Math" pitchFamily="18" charset="0"/>
              </a:rPr>
              <a:t>⇒</a:t>
            </a:r>
            <a:r>
              <a:rPr lang="nl-BE" dirty="0" smtClean="0"/>
              <a:t> </a:t>
            </a:r>
            <a:r>
              <a:rPr lang="nl-BE" i="1" dirty="0" smtClean="0"/>
              <a:t>p</a:t>
            </a:r>
            <a:r>
              <a:rPr lang="nl-BE" dirty="0" smtClean="0"/>
              <a:t>) </a:t>
            </a:r>
            <a:r>
              <a:rPr lang="nl-BE" dirty="0" smtClean="0">
                <a:latin typeface="Cambria Math"/>
                <a:ea typeface="Cambria Math"/>
              </a:rPr>
              <a:t>∧</a:t>
            </a:r>
            <a:r>
              <a:rPr lang="nl-BE" dirty="0" smtClean="0"/>
              <a:t> (</a:t>
            </a:r>
            <a:r>
              <a:rPr lang="nl-BE" i="1" dirty="0" smtClean="0"/>
              <a:t>q</a:t>
            </a:r>
            <a:r>
              <a:rPr lang="nl-BE" dirty="0" smtClean="0"/>
              <a:t> </a:t>
            </a:r>
            <a:r>
              <a:rPr lang="nl-BE" dirty="0" smtClean="0">
                <a:latin typeface="Cambria Math" pitchFamily="18" charset="0"/>
                <a:ea typeface="Cambria Math" pitchFamily="18" charset="0"/>
              </a:rPr>
              <a:t>⇒</a:t>
            </a:r>
            <a:r>
              <a:rPr lang="nl-BE" dirty="0" smtClean="0"/>
              <a:t> </a:t>
            </a:r>
            <a:r>
              <a:rPr lang="nl-BE" i="1" dirty="0" smtClean="0"/>
              <a:t>r</a:t>
            </a:r>
            <a:r>
              <a:rPr lang="nl-BE" dirty="0" smtClean="0"/>
              <a:t>) </a:t>
            </a:r>
            <a:r>
              <a:rPr lang="nl-BE" dirty="0" smtClean="0">
                <a:latin typeface="Cambria Math" pitchFamily="18" charset="0"/>
                <a:ea typeface="Cambria Math" pitchFamily="18" charset="0"/>
              </a:rPr>
              <a:t>⇒</a:t>
            </a:r>
            <a:r>
              <a:rPr lang="nl-BE" dirty="0" smtClean="0"/>
              <a:t> </a:t>
            </a:r>
            <a:r>
              <a:rPr lang="en-US" dirty="0" smtClean="0">
                <a:latin typeface="Cambria Math"/>
                <a:ea typeface="Cambria Math"/>
              </a:rPr>
              <a:t>¬</a:t>
            </a:r>
            <a:r>
              <a:rPr lang="nl-BE" i="1" dirty="0" smtClean="0"/>
              <a:t>q </a:t>
            </a:r>
            <a:r>
              <a:rPr lang="nl-BE" dirty="0" smtClean="0">
                <a:latin typeface="Cambria Math"/>
                <a:ea typeface="Cambria Math"/>
              </a:rPr>
              <a:t>∨</a:t>
            </a:r>
            <a:r>
              <a:rPr lang="en-US" dirty="0" smtClean="0">
                <a:latin typeface="Cambria Math"/>
                <a:ea typeface="Cambria Math"/>
              </a:rPr>
              <a:t> </a:t>
            </a:r>
            <a:r>
              <a:rPr lang="nl-BE" i="1" dirty="0" smtClean="0"/>
              <a:t>p</a:t>
            </a:r>
          </a:p>
          <a:p>
            <a:pPr marL="2048725" lvl="2" indent="-742950">
              <a:buFont typeface="+mj-lt"/>
              <a:buAutoNum type="alphaLcParenR"/>
            </a:pPr>
            <a:r>
              <a:rPr lang="nl-BE" dirty="0" smtClean="0"/>
              <a:t>(</a:t>
            </a:r>
            <a:r>
              <a:rPr lang="nl-BE" i="1" dirty="0" smtClean="0"/>
              <a:t>p</a:t>
            </a:r>
            <a:r>
              <a:rPr lang="nl-BE" dirty="0" smtClean="0">
                <a:latin typeface="Cambria Math"/>
                <a:ea typeface="Cambria Math"/>
              </a:rPr>
              <a:t> ∧ </a:t>
            </a:r>
            <a:r>
              <a:rPr lang="en-US" dirty="0" smtClean="0">
                <a:latin typeface="Cambria Math"/>
                <a:ea typeface="Cambria Math"/>
              </a:rPr>
              <a:t>¬</a:t>
            </a:r>
            <a:r>
              <a:rPr lang="nl-BE" i="1" dirty="0" smtClean="0"/>
              <a:t>q</a:t>
            </a:r>
            <a:r>
              <a:rPr lang="nl-BE" dirty="0" smtClean="0"/>
              <a:t>) </a:t>
            </a:r>
            <a:r>
              <a:rPr lang="nl-BE" dirty="0" smtClean="0">
                <a:latin typeface="Cambria Math"/>
                <a:ea typeface="Cambria Math"/>
              </a:rPr>
              <a:t>∧</a:t>
            </a:r>
            <a:r>
              <a:rPr lang="en-US" dirty="0" smtClean="0">
                <a:latin typeface="Cambria Math"/>
                <a:ea typeface="Cambria Math"/>
              </a:rPr>
              <a:t> </a:t>
            </a:r>
            <a:r>
              <a:rPr lang="nl-BE" dirty="0" smtClean="0"/>
              <a:t>(</a:t>
            </a:r>
            <a:r>
              <a:rPr lang="en-US" dirty="0" smtClean="0">
                <a:latin typeface="Cambria Math"/>
                <a:ea typeface="Cambria Math"/>
              </a:rPr>
              <a:t>¬</a:t>
            </a:r>
            <a:r>
              <a:rPr lang="nl-BE" i="1" dirty="0" smtClean="0"/>
              <a:t>r</a:t>
            </a:r>
            <a:r>
              <a:rPr lang="nl-BE" dirty="0" smtClean="0"/>
              <a:t> </a:t>
            </a:r>
            <a:r>
              <a:rPr lang="nl-BE" dirty="0" smtClean="0">
                <a:latin typeface="Cambria Math" pitchFamily="18" charset="0"/>
                <a:ea typeface="Cambria Math" pitchFamily="18" charset="0"/>
              </a:rPr>
              <a:t>⇒</a:t>
            </a:r>
            <a:r>
              <a:rPr lang="nl-BE" dirty="0" smtClean="0"/>
              <a:t> </a:t>
            </a:r>
            <a:r>
              <a:rPr lang="nl-BE" i="1" dirty="0" smtClean="0"/>
              <a:t>q</a:t>
            </a:r>
            <a:r>
              <a:rPr lang="nl-BE" dirty="0" smtClean="0"/>
              <a:t>)</a:t>
            </a:r>
            <a:r>
              <a:rPr lang="nl-BE" dirty="0" smtClean="0">
                <a:latin typeface="Cambria Math" pitchFamily="18" charset="0"/>
                <a:ea typeface="Cambria Math" pitchFamily="18" charset="0"/>
              </a:rPr>
              <a:t> ⇒</a:t>
            </a:r>
            <a:r>
              <a:rPr lang="nl-BE" dirty="0" smtClean="0"/>
              <a:t> </a:t>
            </a:r>
            <a:r>
              <a:rPr lang="nl-BE" i="1" dirty="0" smtClean="0"/>
              <a:t>p </a:t>
            </a:r>
            <a:r>
              <a:rPr lang="nl-BE" dirty="0" smtClean="0">
                <a:latin typeface="Cambria Math"/>
                <a:ea typeface="Cambria Math"/>
              </a:rPr>
              <a:t>∧</a:t>
            </a:r>
            <a:r>
              <a:rPr lang="en-US" dirty="0" smtClean="0">
                <a:latin typeface="Cambria Math"/>
                <a:ea typeface="Cambria Math"/>
              </a:rPr>
              <a:t> </a:t>
            </a:r>
            <a:r>
              <a:rPr lang="nl-BE" i="1" dirty="0" smtClean="0"/>
              <a:t>r</a:t>
            </a:r>
            <a:endParaRPr lang="nl-BE" dirty="0" smtClean="0"/>
          </a:p>
          <a:p>
            <a:pPr marL="2048725" lvl="2" indent="-742950">
              <a:buFont typeface="+mj-lt"/>
              <a:buAutoNum type="alphaLcParenR"/>
            </a:pPr>
            <a:r>
              <a:rPr lang="nl-BE" dirty="0" smtClean="0"/>
              <a:t>(</a:t>
            </a:r>
            <a:r>
              <a:rPr lang="nl-BE" i="1" dirty="0" smtClean="0"/>
              <a:t>q</a:t>
            </a:r>
            <a:r>
              <a:rPr lang="nl-BE" dirty="0" smtClean="0"/>
              <a:t> </a:t>
            </a:r>
            <a:r>
              <a:rPr lang="nl-BE" dirty="0" smtClean="0">
                <a:latin typeface="Cambria Math" pitchFamily="18" charset="0"/>
                <a:ea typeface="Cambria Math" pitchFamily="18" charset="0"/>
              </a:rPr>
              <a:t>⇒</a:t>
            </a:r>
            <a:r>
              <a:rPr lang="nl-BE" dirty="0" smtClean="0"/>
              <a:t> </a:t>
            </a:r>
            <a:r>
              <a:rPr lang="nl-BE" i="1" dirty="0" smtClean="0"/>
              <a:t>r</a:t>
            </a:r>
            <a:r>
              <a:rPr lang="nl-BE" dirty="0" smtClean="0"/>
              <a:t>) </a:t>
            </a:r>
            <a:r>
              <a:rPr lang="nl-BE" dirty="0" smtClean="0">
                <a:latin typeface="Cambria Math" pitchFamily="18" charset="0"/>
                <a:ea typeface="Cambria Math" pitchFamily="18" charset="0"/>
              </a:rPr>
              <a:t>⇒</a:t>
            </a:r>
            <a:r>
              <a:rPr lang="nl-BE" dirty="0" smtClean="0"/>
              <a:t> </a:t>
            </a:r>
            <a:r>
              <a:rPr lang="en-US" dirty="0" smtClean="0">
                <a:latin typeface="Cambria Math"/>
                <a:ea typeface="Cambria Math"/>
              </a:rPr>
              <a:t>¬</a:t>
            </a:r>
            <a:r>
              <a:rPr lang="nl-BE" i="1" dirty="0" smtClean="0"/>
              <a:t>q</a:t>
            </a:r>
            <a:r>
              <a:rPr lang="nl-BE" dirty="0" smtClean="0">
                <a:latin typeface="Cambria Math"/>
                <a:ea typeface="Cambria Math"/>
              </a:rPr>
              <a:t> ∨</a:t>
            </a:r>
            <a:r>
              <a:rPr lang="en-US" dirty="0" smtClean="0">
                <a:latin typeface="Cambria Math"/>
                <a:ea typeface="Cambria Math"/>
              </a:rPr>
              <a:t> </a:t>
            </a:r>
            <a:r>
              <a:rPr lang="nl-BE" dirty="0" smtClean="0"/>
              <a:t>(</a:t>
            </a:r>
            <a:r>
              <a:rPr lang="nl-BE" i="1" dirty="0" smtClean="0"/>
              <a:t>p</a:t>
            </a:r>
            <a:r>
              <a:rPr lang="nl-BE" dirty="0" smtClean="0">
                <a:latin typeface="Cambria Math"/>
                <a:ea typeface="Cambria Math"/>
              </a:rPr>
              <a:t> ∨ </a:t>
            </a:r>
            <a:r>
              <a:rPr lang="nl-BE" i="1" dirty="0" smtClean="0"/>
              <a:t>r</a:t>
            </a:r>
            <a:r>
              <a:rPr lang="nl-BE" dirty="0" smtClean="0"/>
              <a:t>)</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13</a:t>
            </a:fld>
            <a:endParaRPr lang="nl-BE" noProof="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11.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nl-BE" dirty="0" smtClean="0"/>
              <a:t>Bewijs onderstaande proposities op een </a:t>
            </a:r>
            <a:r>
              <a:rPr lang="nl-BE" dirty="0" err="1" smtClean="0"/>
              <a:t>calculationele</a:t>
            </a:r>
            <a:r>
              <a:rPr lang="nl-BE" dirty="0" smtClean="0"/>
              <a:t> manier of geef een tegenvoorbeeld.</a:t>
            </a:r>
          </a:p>
          <a:p>
            <a:pPr marL="2048725" lvl="2" indent="-742950">
              <a:buFont typeface="+mj-lt"/>
              <a:buAutoNum type="alphaLcParenR"/>
            </a:pPr>
            <a:r>
              <a:rPr lang="nl-BE" dirty="0" smtClean="0"/>
              <a:t>((</a:t>
            </a:r>
            <a:r>
              <a:rPr lang="nl-BE" i="1" dirty="0" smtClean="0"/>
              <a:t>x</a:t>
            </a:r>
            <a:r>
              <a:rPr lang="nl-BE" dirty="0" smtClean="0"/>
              <a:t> </a:t>
            </a:r>
            <a:r>
              <a:rPr lang="nl-BE" dirty="0" smtClean="0">
                <a:latin typeface="Cambria Math" pitchFamily="18" charset="0"/>
                <a:ea typeface="Cambria Math" pitchFamily="18" charset="0"/>
              </a:rPr>
              <a:t>⇒</a:t>
            </a:r>
            <a:r>
              <a:rPr lang="nl-BE" dirty="0" smtClean="0"/>
              <a:t> </a:t>
            </a:r>
            <a:r>
              <a:rPr lang="nl-BE" i="1" dirty="0" smtClean="0"/>
              <a:t>y</a:t>
            </a:r>
            <a:r>
              <a:rPr lang="nl-BE" dirty="0" smtClean="0"/>
              <a:t>) </a:t>
            </a:r>
            <a:r>
              <a:rPr lang="nl-BE" dirty="0" smtClean="0">
                <a:latin typeface="Cambria Math"/>
                <a:ea typeface="Cambria Math"/>
              </a:rPr>
              <a:t>∧</a:t>
            </a:r>
            <a:r>
              <a:rPr lang="nl-BE" dirty="0" smtClean="0"/>
              <a:t> (</a:t>
            </a:r>
            <a:r>
              <a:rPr lang="nl-BE" i="1" dirty="0" smtClean="0"/>
              <a:t>y</a:t>
            </a:r>
            <a:r>
              <a:rPr lang="nl-BE" dirty="0" smtClean="0"/>
              <a:t> </a:t>
            </a:r>
            <a:r>
              <a:rPr lang="nl-BE" dirty="0" smtClean="0">
                <a:latin typeface="Cambria Math" pitchFamily="18" charset="0"/>
                <a:ea typeface="Cambria Math" pitchFamily="18" charset="0"/>
              </a:rPr>
              <a:t>⇒</a:t>
            </a:r>
            <a:r>
              <a:rPr lang="nl-BE" dirty="0" smtClean="0"/>
              <a:t> </a:t>
            </a:r>
            <a:r>
              <a:rPr lang="nl-BE" i="1" dirty="0" smtClean="0"/>
              <a:t>x</a:t>
            </a:r>
            <a:r>
              <a:rPr lang="nl-BE" dirty="0" smtClean="0"/>
              <a:t>)) </a:t>
            </a:r>
            <a:r>
              <a:rPr lang="nl-BE" dirty="0" smtClean="0">
                <a:latin typeface="Cambria Math" pitchFamily="18" charset="0"/>
                <a:ea typeface="Cambria Math" pitchFamily="18" charset="0"/>
              </a:rPr>
              <a:t>⇒</a:t>
            </a:r>
            <a:r>
              <a:rPr lang="nl-BE" dirty="0" smtClean="0"/>
              <a:t> </a:t>
            </a:r>
            <a:r>
              <a:rPr lang="nl-BE" i="1" dirty="0" smtClean="0"/>
              <a:t>x</a:t>
            </a:r>
          </a:p>
          <a:p>
            <a:pPr marL="2048725" lvl="2" indent="-742950">
              <a:buFont typeface="+mj-lt"/>
              <a:buAutoNum type="alphaLcParenR"/>
            </a:pPr>
            <a:r>
              <a:rPr lang="nl-BE" dirty="0" smtClean="0"/>
              <a:t>(</a:t>
            </a:r>
            <a:r>
              <a:rPr lang="nl-BE" i="1" dirty="0" smtClean="0"/>
              <a:t>x</a:t>
            </a:r>
            <a:r>
              <a:rPr lang="nl-BE" dirty="0" smtClean="0"/>
              <a:t> </a:t>
            </a:r>
            <a:r>
              <a:rPr lang="nl-BE" dirty="0" smtClean="0">
                <a:latin typeface="Cambria Math" pitchFamily="18" charset="0"/>
                <a:ea typeface="Cambria Math" pitchFamily="18" charset="0"/>
              </a:rPr>
              <a:t>⇒</a:t>
            </a:r>
            <a:r>
              <a:rPr lang="nl-BE" dirty="0" smtClean="0"/>
              <a:t> (</a:t>
            </a:r>
            <a:r>
              <a:rPr lang="nl-BE" i="1" dirty="0" smtClean="0"/>
              <a:t>y</a:t>
            </a:r>
            <a:r>
              <a:rPr lang="nl-BE" dirty="0" smtClean="0"/>
              <a:t> </a:t>
            </a:r>
            <a:r>
              <a:rPr lang="nl-BE" dirty="0" smtClean="0">
                <a:latin typeface="Cambria Math" pitchFamily="18" charset="0"/>
                <a:ea typeface="Cambria Math" pitchFamily="18" charset="0"/>
              </a:rPr>
              <a:t>⇒</a:t>
            </a:r>
            <a:r>
              <a:rPr lang="nl-BE" dirty="0" smtClean="0"/>
              <a:t> </a:t>
            </a:r>
            <a:r>
              <a:rPr lang="nl-BE" i="1" dirty="0" smtClean="0"/>
              <a:t>z</a:t>
            </a:r>
            <a:r>
              <a:rPr lang="nl-BE" dirty="0" smtClean="0"/>
              <a:t>))</a:t>
            </a:r>
            <a:r>
              <a:rPr lang="nl-BE" dirty="0" smtClean="0">
                <a:latin typeface="Cambria Math" pitchFamily="18" charset="0"/>
                <a:ea typeface="Cambria Math" pitchFamily="18" charset="0"/>
              </a:rPr>
              <a:t> </a:t>
            </a:r>
            <a:r>
              <a:rPr lang="nl-BE" dirty="0" smtClean="0">
                <a:latin typeface="Cambria Math"/>
                <a:ea typeface="Cambria Math"/>
              </a:rPr>
              <a:t>∧ </a:t>
            </a:r>
            <a:r>
              <a:rPr lang="nl-BE" i="1" dirty="0" smtClean="0"/>
              <a:t>z </a:t>
            </a:r>
            <a:r>
              <a:rPr lang="nl-BE" dirty="0" smtClean="0">
                <a:latin typeface="Cambria Math"/>
                <a:ea typeface="Cambria Math"/>
              </a:rPr>
              <a:t>≡ </a:t>
            </a:r>
            <a:r>
              <a:rPr lang="nl-BE" i="1" dirty="0" smtClean="0"/>
              <a:t>z</a:t>
            </a:r>
            <a:endParaRPr lang="nl-BE" dirty="0" smtClean="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14</a:t>
            </a:fld>
            <a:endParaRPr lang="nl-BE" noProof="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12. Propositielogica</a:t>
            </a:r>
            <a:endParaRPr lang="nl-BE" dirty="0"/>
          </a:p>
        </p:txBody>
      </p:sp>
      <p:sp>
        <p:nvSpPr>
          <p:cNvPr id="3" name="Content Placeholder 2"/>
          <p:cNvSpPr>
            <a:spLocks noGrp="1"/>
          </p:cNvSpPr>
          <p:nvPr>
            <p:ph idx="1"/>
          </p:nvPr>
        </p:nvSpPr>
        <p:spPr/>
        <p:txBody>
          <a:bodyPr/>
          <a:lstStyle/>
          <a:p>
            <a:r>
              <a:rPr lang="en-US" dirty="0" err="1" smtClean="0">
                <a:solidFill>
                  <a:schemeClr val="tx2"/>
                </a:solidFill>
              </a:rPr>
              <a:t>Gevraagd</a:t>
            </a:r>
            <a:endParaRPr lang="en-US" dirty="0" smtClean="0">
              <a:solidFill>
                <a:schemeClr val="tx2"/>
              </a:solidFill>
            </a:endParaRPr>
          </a:p>
          <a:p>
            <a:pPr lvl="1"/>
            <a:r>
              <a:rPr lang="en-US" dirty="0" err="1" smtClean="0"/>
              <a:t>Bewijs</a:t>
            </a:r>
            <a:r>
              <a:rPr lang="en-US" dirty="0" smtClean="0"/>
              <a:t/>
            </a:r>
            <a:br>
              <a:rPr lang="en-US" dirty="0" smtClean="0"/>
            </a:br>
            <a:r>
              <a:rPr lang="en-US" dirty="0" smtClean="0"/>
              <a:t>(</a:t>
            </a:r>
            <a:r>
              <a:rPr lang="en-US" i="1" dirty="0" smtClean="0"/>
              <a:t>x</a:t>
            </a:r>
            <a:r>
              <a:rPr lang="nl-BE" dirty="0" smtClean="0">
                <a:latin typeface="Cambria Math"/>
                <a:ea typeface="Cambria Math"/>
              </a:rPr>
              <a:t> ≡ </a:t>
            </a:r>
            <a:r>
              <a:rPr lang="en-US" i="1" dirty="0" smtClean="0"/>
              <a:t>y</a:t>
            </a:r>
            <a:r>
              <a:rPr lang="nl-BE" dirty="0" smtClean="0">
                <a:latin typeface="Cambria Math"/>
                <a:ea typeface="Cambria Math"/>
              </a:rPr>
              <a:t> ≡ </a:t>
            </a:r>
            <a:r>
              <a:rPr lang="en-US" i="1" dirty="0" smtClean="0"/>
              <a:t>z</a:t>
            </a:r>
            <a:r>
              <a:rPr lang="en-US" dirty="0" smtClean="0"/>
              <a:t>)</a:t>
            </a:r>
            <a:r>
              <a:rPr lang="nl-BE" dirty="0" smtClean="0">
                <a:latin typeface="Cambria Math"/>
                <a:ea typeface="Cambria Math"/>
              </a:rPr>
              <a:t> ≡ </a:t>
            </a:r>
            <a:r>
              <a:rPr lang="en-US" dirty="0" smtClean="0"/>
              <a:t>(</a:t>
            </a:r>
            <a:r>
              <a:rPr lang="en-US" i="1" dirty="0" smtClean="0"/>
              <a:t>x</a:t>
            </a:r>
            <a:r>
              <a:rPr lang="en-US" dirty="0" smtClean="0">
                <a:latin typeface="Cambria Math"/>
                <a:ea typeface="Cambria Math"/>
              </a:rPr>
              <a:t> ≢ </a:t>
            </a:r>
            <a:r>
              <a:rPr lang="en-US" i="1" dirty="0" smtClean="0"/>
              <a:t>y</a:t>
            </a:r>
            <a:r>
              <a:rPr lang="en-US" dirty="0" smtClean="0">
                <a:latin typeface="Cambria Math"/>
                <a:ea typeface="Cambria Math"/>
              </a:rPr>
              <a:t> ≢ </a:t>
            </a:r>
            <a:r>
              <a:rPr lang="en-US" i="1" dirty="0" smtClean="0"/>
              <a:t>z</a:t>
            </a:r>
            <a:r>
              <a:rPr lang="en-US" dirty="0" smtClean="0"/>
              <a:t>)</a:t>
            </a:r>
            <a:endParaRPr lang="nl-BE" dirty="0" smtClean="0"/>
          </a:p>
          <a:p>
            <a:pPr lvl="1"/>
            <a:endParaRPr lang="en-US" dirty="0" smtClean="0"/>
          </a:p>
          <a:p>
            <a:pPr lvl="1"/>
            <a:r>
              <a:rPr lang="en-US" dirty="0" err="1" smtClean="0"/>
              <a:t>Bereken</a:t>
            </a:r>
            <a:r>
              <a:rPr lang="en-US" dirty="0" smtClean="0"/>
              <a:t>:</a:t>
            </a:r>
            <a:br>
              <a:rPr lang="en-US" dirty="0" smtClean="0"/>
            </a:br>
            <a:r>
              <a:rPr lang="en-US" i="1" dirty="0" smtClean="0"/>
              <a:t>x</a:t>
            </a:r>
            <a:r>
              <a:rPr lang="nl-BE" dirty="0" smtClean="0">
                <a:latin typeface="Cambria Math"/>
                <a:ea typeface="Cambria Math"/>
              </a:rPr>
              <a:t> ≡ </a:t>
            </a:r>
            <a:r>
              <a:rPr lang="en-US" i="1" dirty="0" smtClean="0"/>
              <a:t>y</a:t>
            </a:r>
            <a:r>
              <a:rPr lang="nl-BE" dirty="0" smtClean="0">
                <a:latin typeface="Cambria Math"/>
                <a:ea typeface="Cambria Math"/>
              </a:rPr>
              <a:t> ≡ </a:t>
            </a:r>
            <a:r>
              <a:rPr lang="en-US" i="1" dirty="0" smtClean="0"/>
              <a:t>p</a:t>
            </a:r>
            <a:r>
              <a:rPr lang="en-US" dirty="0" smtClean="0">
                <a:latin typeface="Cambria Math"/>
                <a:ea typeface="Cambria Math"/>
              </a:rPr>
              <a:t> ≢ </a:t>
            </a:r>
            <a:r>
              <a:rPr lang="en-US" i="1" dirty="0" smtClean="0"/>
              <a:t>y</a:t>
            </a:r>
            <a:r>
              <a:rPr lang="en-US" dirty="0" smtClean="0">
                <a:latin typeface="Cambria Math"/>
                <a:ea typeface="Cambria Math"/>
              </a:rPr>
              <a:t> ≢ </a:t>
            </a:r>
            <a:r>
              <a:rPr lang="en-US" dirty="0" smtClean="0"/>
              <a:t>z</a:t>
            </a:r>
            <a:r>
              <a:rPr lang="nl-BE" dirty="0" smtClean="0">
                <a:latin typeface="Cambria Math"/>
                <a:ea typeface="Cambria Math"/>
              </a:rPr>
              <a:t> ≡ </a:t>
            </a:r>
            <a:r>
              <a:rPr lang="en-US" i="1" dirty="0" smtClean="0"/>
              <a:t>x</a:t>
            </a:r>
            <a:r>
              <a:rPr lang="nl-BE" dirty="0" smtClean="0">
                <a:latin typeface="Cambria Math"/>
                <a:ea typeface="Cambria Math"/>
              </a:rPr>
              <a:t> ≡ </a:t>
            </a:r>
            <a:r>
              <a:rPr lang="en-US" i="1" dirty="0" smtClean="0"/>
              <a:t>z</a:t>
            </a:r>
            <a:r>
              <a:rPr lang="en-US" dirty="0" smtClean="0">
                <a:latin typeface="Cambria Math"/>
                <a:ea typeface="Cambria Math"/>
              </a:rPr>
              <a:t> ≢ </a:t>
            </a:r>
            <a:r>
              <a:rPr lang="en-US" i="1" dirty="0" smtClean="0"/>
              <a:t>p</a:t>
            </a:r>
            <a:r>
              <a:rPr lang="en-US" dirty="0" smtClean="0">
                <a:latin typeface="Cambria Math"/>
                <a:ea typeface="Cambria Math"/>
              </a:rPr>
              <a:t> </a:t>
            </a:r>
            <a:endParaRPr lang="nl-BE" dirty="0" smtClean="0"/>
          </a:p>
          <a:p>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15</a:t>
            </a:fld>
            <a:endParaRPr lang="nl-BE" noProof="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13.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Bewijs</a:t>
            </a:r>
            <a:r>
              <a:rPr lang="en-US" dirty="0" smtClean="0"/>
              <a:t>:</a:t>
            </a:r>
            <a:br>
              <a:rPr lang="en-US" dirty="0" smtClean="0"/>
            </a:br>
            <a:r>
              <a:rPr lang="en-US" dirty="0" smtClean="0"/>
              <a:t>((</a:t>
            </a:r>
            <a:r>
              <a:rPr lang="en-US" i="1" dirty="0" smtClean="0"/>
              <a:t>p</a:t>
            </a:r>
            <a:r>
              <a:rPr lang="nl-BE" dirty="0" smtClean="0">
                <a:latin typeface="Cambria Math"/>
                <a:ea typeface="Cambria Math"/>
              </a:rPr>
              <a:t> ⇒ </a:t>
            </a:r>
            <a:r>
              <a:rPr lang="en-US" i="1" dirty="0" smtClean="0"/>
              <a:t>q</a:t>
            </a:r>
            <a:r>
              <a:rPr lang="en-US" dirty="0" smtClean="0"/>
              <a:t>)</a:t>
            </a:r>
            <a:r>
              <a:rPr lang="nl-BE" dirty="0" smtClean="0">
                <a:latin typeface="Cambria Math"/>
                <a:ea typeface="Cambria Math"/>
              </a:rPr>
              <a:t> ⇒ </a:t>
            </a:r>
            <a:r>
              <a:rPr lang="en-US" i="1" dirty="0" smtClean="0"/>
              <a:t>r</a:t>
            </a:r>
            <a:r>
              <a:rPr lang="en-US" dirty="0" smtClean="0"/>
              <a:t>)</a:t>
            </a:r>
            <a:r>
              <a:rPr lang="nl-BE" dirty="0" smtClean="0">
                <a:latin typeface="Cambria Math"/>
                <a:ea typeface="Cambria Math"/>
              </a:rPr>
              <a:t> ⇒</a:t>
            </a:r>
            <a:r>
              <a:rPr lang="en-US" i="1" dirty="0" smtClean="0"/>
              <a:t> p</a:t>
            </a:r>
            <a:r>
              <a:rPr lang="nl-BE" dirty="0" smtClean="0">
                <a:latin typeface="Cambria Math"/>
                <a:ea typeface="Cambria Math"/>
              </a:rPr>
              <a:t> ⇒ </a:t>
            </a:r>
            <a:r>
              <a:rPr lang="en-US" i="1" dirty="0" smtClean="0"/>
              <a:t>q</a:t>
            </a:r>
            <a:r>
              <a:rPr lang="nl-BE" dirty="0" smtClean="0">
                <a:latin typeface="Cambria Math"/>
                <a:ea typeface="Cambria Math"/>
              </a:rPr>
              <a:t> ⇒ </a:t>
            </a:r>
            <a:r>
              <a:rPr lang="en-US" i="1" dirty="0" smtClean="0"/>
              <a:t>r</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16</a:t>
            </a:fld>
            <a:endParaRPr lang="nl-BE" noProof="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14.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Bewijs</a:t>
            </a:r>
            <a:r>
              <a:rPr lang="en-US" dirty="0" smtClean="0"/>
              <a:t>:</a:t>
            </a:r>
            <a:br>
              <a:rPr lang="en-US" dirty="0" smtClean="0"/>
            </a:br>
            <a:r>
              <a:rPr lang="en-US" dirty="0" smtClean="0"/>
              <a:t>((</a:t>
            </a:r>
            <a:r>
              <a:rPr lang="en-US" i="1" dirty="0" smtClean="0"/>
              <a:t>p</a:t>
            </a:r>
            <a:r>
              <a:rPr lang="nl-BE" dirty="0" smtClean="0">
                <a:latin typeface="Cambria Math"/>
                <a:ea typeface="Cambria Math"/>
              </a:rPr>
              <a:t> ⇒ </a:t>
            </a:r>
            <a:r>
              <a:rPr lang="en-US" i="1" dirty="0" smtClean="0"/>
              <a:t>q</a:t>
            </a:r>
            <a:r>
              <a:rPr lang="en-US" dirty="0" smtClean="0"/>
              <a:t>)</a:t>
            </a:r>
            <a:r>
              <a:rPr lang="nl-BE" dirty="0" smtClean="0">
                <a:latin typeface="Cambria Math"/>
                <a:ea typeface="Cambria Math"/>
              </a:rPr>
              <a:t> ⇒ </a:t>
            </a:r>
            <a:r>
              <a:rPr lang="en-US" i="1" dirty="0" smtClean="0"/>
              <a:t>r</a:t>
            </a:r>
            <a:r>
              <a:rPr lang="en-US" dirty="0" smtClean="0"/>
              <a:t>)</a:t>
            </a:r>
            <a:r>
              <a:rPr lang="nl-BE" dirty="0" smtClean="0">
                <a:latin typeface="Cambria Math"/>
                <a:ea typeface="Cambria Math"/>
              </a:rPr>
              <a:t> ⇒</a:t>
            </a:r>
            <a:r>
              <a:rPr lang="en-US" i="1" dirty="0" smtClean="0"/>
              <a:t> </a:t>
            </a:r>
            <a:r>
              <a:rPr lang="en-US" dirty="0" smtClean="0"/>
              <a:t>(</a:t>
            </a:r>
            <a:r>
              <a:rPr lang="en-US" i="1" dirty="0" smtClean="0"/>
              <a:t>p</a:t>
            </a:r>
            <a:r>
              <a:rPr lang="nl-BE" dirty="0" smtClean="0">
                <a:latin typeface="Cambria Math"/>
                <a:ea typeface="Cambria Math"/>
              </a:rPr>
              <a:t> ⇒ </a:t>
            </a:r>
            <a:r>
              <a:rPr lang="en-US" i="1" dirty="0" smtClean="0"/>
              <a:t>r</a:t>
            </a:r>
            <a:r>
              <a:rPr lang="en-US" dirty="0" smtClean="0"/>
              <a:t>)</a:t>
            </a:r>
            <a:r>
              <a:rPr lang="nl-BE" dirty="0" smtClean="0">
                <a:latin typeface="Cambria Math"/>
                <a:ea typeface="Cambria Math"/>
              </a:rPr>
              <a:t> ⇒ </a:t>
            </a:r>
            <a:r>
              <a:rPr lang="en-US" dirty="0" smtClean="0"/>
              <a:t>(</a:t>
            </a:r>
            <a:r>
              <a:rPr lang="en-US" i="1" dirty="0" smtClean="0"/>
              <a:t>q</a:t>
            </a:r>
            <a:r>
              <a:rPr lang="nl-BE" dirty="0" smtClean="0">
                <a:latin typeface="Cambria Math"/>
                <a:ea typeface="Cambria Math"/>
              </a:rPr>
              <a:t> ⇒ </a:t>
            </a:r>
            <a:r>
              <a:rPr lang="en-US" i="1" dirty="0" smtClean="0"/>
              <a:t>r</a:t>
            </a:r>
            <a:r>
              <a:rPr lang="en-US" dirty="0" smtClean="0"/>
              <a:t>)</a:t>
            </a:r>
            <a:endParaRPr lang="en-US" i="1" dirty="0" smtClean="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17</a:t>
            </a:fld>
            <a:endParaRPr lang="nl-BE" noProof="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15.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Bewijs</a:t>
            </a:r>
            <a:r>
              <a:rPr lang="en-US" dirty="0" smtClean="0"/>
              <a:t>:</a:t>
            </a:r>
            <a:br>
              <a:rPr lang="en-US" dirty="0" smtClean="0"/>
            </a:br>
            <a:r>
              <a:rPr lang="en-US" dirty="0" smtClean="0"/>
              <a:t>(</a:t>
            </a:r>
            <a:r>
              <a:rPr lang="en-US" i="1" dirty="0" smtClean="0"/>
              <a:t>p</a:t>
            </a:r>
            <a:r>
              <a:rPr lang="nl-BE" dirty="0" smtClean="0">
                <a:latin typeface="Cambria Math"/>
                <a:ea typeface="Cambria Math"/>
              </a:rPr>
              <a:t> ⇒ </a:t>
            </a:r>
            <a:r>
              <a:rPr lang="en-US" i="1" dirty="0" smtClean="0"/>
              <a:t>q</a:t>
            </a:r>
            <a:r>
              <a:rPr lang="en-US" dirty="0" smtClean="0"/>
              <a:t>)</a:t>
            </a:r>
            <a:r>
              <a:rPr lang="nl-BE" dirty="0" smtClean="0">
                <a:latin typeface="Cambria Math"/>
                <a:ea typeface="Cambria Math"/>
              </a:rPr>
              <a:t> ⇒ </a:t>
            </a:r>
            <a:r>
              <a:rPr lang="en-US" dirty="0" smtClean="0"/>
              <a:t>(</a:t>
            </a:r>
            <a:r>
              <a:rPr lang="en-US" i="1" dirty="0" smtClean="0"/>
              <a:t>r</a:t>
            </a:r>
            <a:r>
              <a:rPr lang="nl-BE" dirty="0" smtClean="0">
                <a:latin typeface="Cambria Math"/>
                <a:ea typeface="Cambria Math"/>
              </a:rPr>
              <a:t> ⇒ </a:t>
            </a:r>
            <a:r>
              <a:rPr lang="en-US" i="1" dirty="0" smtClean="0"/>
              <a:t>s</a:t>
            </a:r>
            <a:r>
              <a:rPr lang="en-US" dirty="0" smtClean="0"/>
              <a:t>)</a:t>
            </a:r>
            <a:r>
              <a:rPr lang="nl-BE" dirty="0" smtClean="0">
                <a:latin typeface="Cambria Math"/>
                <a:ea typeface="Cambria Math"/>
              </a:rPr>
              <a:t> ⇒ </a:t>
            </a:r>
            <a:r>
              <a:rPr lang="en-US" dirty="0" smtClean="0"/>
              <a:t>(</a:t>
            </a:r>
            <a:r>
              <a:rPr lang="en-US" i="1" dirty="0" smtClean="0"/>
              <a:t>s</a:t>
            </a:r>
            <a:r>
              <a:rPr lang="nl-BE" dirty="0" smtClean="0">
                <a:latin typeface="Cambria Math"/>
                <a:ea typeface="Cambria Math"/>
              </a:rPr>
              <a:t> ⇒ </a:t>
            </a:r>
            <a:r>
              <a:rPr lang="en-US" i="1" dirty="0" smtClean="0"/>
              <a:t>p</a:t>
            </a:r>
            <a:r>
              <a:rPr lang="en-US" dirty="0" smtClean="0"/>
              <a:t>)</a:t>
            </a:r>
            <a:r>
              <a:rPr lang="nl-BE" dirty="0" smtClean="0">
                <a:latin typeface="Cambria Math"/>
                <a:ea typeface="Cambria Math"/>
              </a:rPr>
              <a:t> ⇒</a:t>
            </a:r>
            <a:r>
              <a:rPr lang="en-US" i="1" dirty="0" smtClean="0"/>
              <a:t> r</a:t>
            </a:r>
            <a:r>
              <a:rPr lang="nl-BE" dirty="0" smtClean="0">
                <a:latin typeface="Cambria Math"/>
                <a:ea typeface="Cambria Math"/>
              </a:rPr>
              <a:t> ⇒ </a:t>
            </a:r>
            <a:r>
              <a:rPr lang="en-US" i="1" dirty="0" smtClean="0"/>
              <a:t>q</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18</a:t>
            </a:fld>
            <a:endParaRPr lang="nl-BE" noProof="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16.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Bewijs</a:t>
            </a:r>
            <a:r>
              <a:rPr lang="en-US" dirty="0" smtClean="0"/>
              <a:t>:</a:t>
            </a:r>
            <a:br>
              <a:rPr lang="en-US" dirty="0" smtClean="0"/>
            </a:br>
            <a:r>
              <a:rPr lang="en-US" dirty="0" smtClean="0"/>
              <a:t>(</a:t>
            </a:r>
            <a:r>
              <a:rPr lang="en-US" dirty="0" smtClean="0">
                <a:latin typeface="Cambria Math"/>
                <a:ea typeface="Cambria Math"/>
              </a:rPr>
              <a:t>¬</a:t>
            </a:r>
            <a:r>
              <a:rPr lang="en-US" i="1" dirty="0" smtClean="0"/>
              <a:t>c</a:t>
            </a:r>
            <a:r>
              <a:rPr lang="nl-BE" dirty="0" smtClean="0">
                <a:latin typeface="Cambria Math"/>
                <a:ea typeface="Cambria Math"/>
              </a:rPr>
              <a:t> ∨ </a:t>
            </a:r>
            <a:r>
              <a:rPr lang="en-US" i="1" dirty="0" smtClean="0"/>
              <a:t>b</a:t>
            </a:r>
            <a:r>
              <a:rPr lang="en-US" dirty="0" smtClean="0"/>
              <a:t>)</a:t>
            </a:r>
            <a:r>
              <a:rPr lang="nl-BE" dirty="0" smtClean="0">
                <a:latin typeface="Cambria Math"/>
                <a:ea typeface="Cambria Math"/>
              </a:rPr>
              <a:t> ∧ </a:t>
            </a:r>
            <a:r>
              <a:rPr lang="en-US" dirty="0" smtClean="0"/>
              <a:t>(</a:t>
            </a:r>
            <a:r>
              <a:rPr lang="en-US" i="1" dirty="0" smtClean="0"/>
              <a:t>c</a:t>
            </a:r>
            <a:r>
              <a:rPr lang="nl-BE" dirty="0" smtClean="0">
                <a:latin typeface="Cambria Math"/>
                <a:ea typeface="Cambria Math"/>
              </a:rPr>
              <a:t> ∨ </a:t>
            </a:r>
            <a:r>
              <a:rPr lang="en-US" i="1" dirty="0" smtClean="0"/>
              <a:t>a</a:t>
            </a:r>
            <a:r>
              <a:rPr lang="en-US" dirty="0" smtClean="0"/>
              <a:t>)</a:t>
            </a:r>
            <a:r>
              <a:rPr lang="nl-BE" dirty="0" smtClean="0">
                <a:latin typeface="Cambria Math"/>
                <a:ea typeface="Cambria Math"/>
              </a:rPr>
              <a:t> ∧ </a:t>
            </a:r>
            <a:r>
              <a:rPr lang="en-US" dirty="0" smtClean="0"/>
              <a:t>(</a:t>
            </a:r>
            <a:r>
              <a:rPr lang="en-US" i="1" dirty="0" smtClean="0"/>
              <a:t>a</a:t>
            </a:r>
            <a:r>
              <a:rPr lang="nl-BE" dirty="0" smtClean="0">
                <a:latin typeface="Cambria Math"/>
                <a:ea typeface="Cambria Math"/>
              </a:rPr>
              <a:t> ∨ </a:t>
            </a:r>
            <a:r>
              <a:rPr lang="en-US" i="1" dirty="0" smtClean="0"/>
              <a:t>b</a:t>
            </a:r>
            <a:r>
              <a:rPr lang="en-US" dirty="0" smtClean="0"/>
              <a:t>) </a:t>
            </a:r>
            <a:r>
              <a:rPr lang="nl-BE" dirty="0" smtClean="0">
                <a:latin typeface="Cambria Math"/>
                <a:ea typeface="Cambria Math"/>
              </a:rPr>
              <a:t>≡ </a:t>
            </a:r>
            <a:r>
              <a:rPr lang="en-US" dirty="0" smtClean="0"/>
              <a:t>(</a:t>
            </a:r>
            <a:r>
              <a:rPr lang="en-US" dirty="0" smtClean="0">
                <a:latin typeface="Cambria Math"/>
                <a:ea typeface="Cambria Math"/>
              </a:rPr>
              <a:t>¬</a:t>
            </a:r>
            <a:r>
              <a:rPr lang="en-US" i="1" dirty="0" smtClean="0"/>
              <a:t>c</a:t>
            </a:r>
            <a:r>
              <a:rPr lang="nl-BE" dirty="0" smtClean="0">
                <a:latin typeface="Cambria Math"/>
                <a:ea typeface="Cambria Math"/>
              </a:rPr>
              <a:t> ∨ </a:t>
            </a:r>
            <a:r>
              <a:rPr lang="en-US" i="1" dirty="0" smtClean="0"/>
              <a:t>b</a:t>
            </a:r>
            <a:r>
              <a:rPr lang="en-US" dirty="0" smtClean="0"/>
              <a:t>)</a:t>
            </a:r>
            <a:r>
              <a:rPr lang="nl-BE" dirty="0" smtClean="0">
                <a:latin typeface="Cambria Math"/>
                <a:ea typeface="Cambria Math"/>
              </a:rPr>
              <a:t> ∧ </a:t>
            </a:r>
            <a:r>
              <a:rPr lang="en-US" dirty="0" smtClean="0"/>
              <a:t>(</a:t>
            </a:r>
            <a:r>
              <a:rPr lang="en-US" i="1" dirty="0" smtClean="0"/>
              <a:t>c</a:t>
            </a:r>
            <a:r>
              <a:rPr lang="nl-BE" dirty="0" smtClean="0">
                <a:latin typeface="Cambria Math"/>
                <a:ea typeface="Cambria Math"/>
              </a:rPr>
              <a:t> ∨ </a:t>
            </a:r>
            <a:r>
              <a:rPr lang="en-US" i="1" dirty="0" smtClean="0"/>
              <a:t>a</a:t>
            </a:r>
            <a:r>
              <a:rPr lang="en-US" dirty="0" smtClean="0"/>
              <a:t>)</a:t>
            </a:r>
            <a:endParaRPr lang="nl-BE" dirty="0" smtClean="0"/>
          </a:p>
          <a:p>
            <a:pPr lvl="2"/>
            <a:r>
              <a:rPr lang="en-US" i="1" dirty="0" smtClean="0"/>
              <a:t>Hint: </a:t>
            </a:r>
            <a:r>
              <a:rPr lang="en-US" i="1" dirty="0" err="1" smtClean="0"/>
              <a:t>gebruik</a:t>
            </a:r>
            <a:r>
              <a:rPr lang="en-US" i="1" dirty="0" smtClean="0"/>
              <a:t> </a:t>
            </a:r>
            <a:r>
              <a:rPr lang="en-US" i="1" dirty="0" err="1" smtClean="0"/>
              <a:t>gevalsanalyse</a:t>
            </a:r>
            <a:endParaRPr lang="en-US" i="1" dirty="0" smtClean="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19</a:t>
            </a:fld>
            <a:endParaRPr lang="nl-BE" noProof="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smtClean="0"/>
              <a:t>Redeneren, abstraheren en formuleren</a:t>
            </a:r>
            <a:endParaRPr lang="nl-NL" dirty="0"/>
          </a:p>
        </p:txBody>
      </p:sp>
      <p:sp>
        <p:nvSpPr>
          <p:cNvPr id="18" name="Ondertitel 17"/>
          <p:cNvSpPr>
            <a:spLocks noGrp="1"/>
          </p:cNvSpPr>
          <p:nvPr>
            <p:ph type="subTitle" idx="1"/>
          </p:nvPr>
        </p:nvSpPr>
        <p:spPr/>
        <p:txBody>
          <a:bodyPr/>
          <a:lstStyle/>
          <a:p>
            <a:r>
              <a:rPr lang="nl-NL" dirty="0" smtClean="0"/>
              <a:t>Eric </a:t>
            </a:r>
            <a:r>
              <a:rPr lang="nl-NL" dirty="0" err="1" smtClean="0"/>
              <a:t>Laermans</a:t>
            </a:r>
            <a:r>
              <a:rPr lang="nl-NL" dirty="0" smtClean="0"/>
              <a:t> (</a:t>
            </a:r>
            <a:r>
              <a:rPr lang="nl-NL" dirty="0" err="1" smtClean="0"/>
              <a:t>eric.laermans</a:t>
            </a:r>
            <a:r>
              <a:rPr lang="nl-NL" dirty="0" smtClean="0"/>
              <a:t>@</a:t>
            </a:r>
            <a:r>
              <a:rPr lang="nl-NL" dirty="0" err="1" smtClean="0"/>
              <a:t>ugent.be</a:t>
            </a:r>
            <a:r>
              <a:rPr lang="nl-NL" dirty="0" smtClean="0"/>
              <a:t>)</a:t>
            </a:r>
          </a:p>
        </p:txBody>
      </p:sp>
      <p:sp>
        <p:nvSpPr>
          <p:cNvPr id="6" name="Text Placeholder Organsation L1/L2"/>
          <p:cNvSpPr>
            <a:spLocks noGrp="1"/>
          </p:cNvSpPr>
          <p:nvPr>
            <p:ph type="body" sz="quarter" idx="10"/>
          </p:nvPr>
        </p:nvSpPr>
        <p:spPr/>
        <p:txBody>
          <a:bodyPr/>
          <a:lstStyle/>
          <a:p>
            <a:pPr marL="0" indent="0">
              <a:buNone/>
            </a:pPr>
            <a:r>
              <a:rPr lang="nl-BE" dirty="0" smtClean="0"/>
              <a:t>vakgroep Informatietechnologie</a:t>
            </a:r>
          </a:p>
          <a:p>
            <a:pPr lvl="1"/>
            <a:r>
              <a:rPr lang="en-GB" dirty="0" smtClean="0"/>
              <a:t>IDLAB</a:t>
            </a:r>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Tree>
    <p:extLst>
      <p:ext uri="{BB962C8B-B14F-4D97-AF65-F5344CB8AC3E}">
        <p14:creationId xmlns="" xmlns:p14="http://schemas.microsoft.com/office/powerpoint/2010/main" val="3355618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17.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Bewijs</a:t>
            </a:r>
            <a:r>
              <a:rPr lang="en-US" dirty="0" smtClean="0"/>
              <a:t>:</a:t>
            </a:r>
            <a:br>
              <a:rPr lang="en-US" dirty="0" smtClean="0"/>
            </a:br>
            <a:r>
              <a:rPr lang="en-US" i="1" dirty="0" smtClean="0"/>
              <a:t>x</a:t>
            </a:r>
            <a:r>
              <a:rPr lang="nl-BE" dirty="0" smtClean="0">
                <a:latin typeface="Cambria Math"/>
                <a:ea typeface="Cambria Math"/>
              </a:rPr>
              <a:t> ∧ </a:t>
            </a:r>
            <a:r>
              <a:rPr lang="en-US" i="1" dirty="0" smtClean="0"/>
              <a:t>y</a:t>
            </a:r>
            <a:r>
              <a:rPr lang="nl-BE" dirty="0" smtClean="0">
                <a:latin typeface="Cambria Math"/>
                <a:ea typeface="Cambria Math"/>
              </a:rPr>
              <a:t> ⇒ </a:t>
            </a:r>
            <a:r>
              <a:rPr lang="en-US" i="1" dirty="0" smtClean="0"/>
              <a:t>z</a:t>
            </a:r>
            <a:r>
              <a:rPr lang="nl-BE" dirty="0" smtClean="0">
                <a:latin typeface="Cambria Math"/>
                <a:ea typeface="Cambria Math"/>
              </a:rPr>
              <a:t>   ≡   </a:t>
            </a:r>
            <a:r>
              <a:rPr lang="en-US" i="1" dirty="0" smtClean="0"/>
              <a:t>x</a:t>
            </a:r>
            <a:r>
              <a:rPr lang="nl-BE" dirty="0" smtClean="0">
                <a:latin typeface="Cambria Math"/>
                <a:ea typeface="Cambria Math"/>
              </a:rPr>
              <a:t> ∧ </a:t>
            </a:r>
            <a:r>
              <a:rPr lang="en-US" dirty="0" smtClean="0"/>
              <a:t>(</a:t>
            </a:r>
            <a:r>
              <a:rPr lang="en-US" i="1" dirty="0" smtClean="0"/>
              <a:t>y</a:t>
            </a:r>
            <a:r>
              <a:rPr lang="nl-BE" dirty="0" smtClean="0">
                <a:latin typeface="Cambria Math"/>
                <a:ea typeface="Cambria Math"/>
              </a:rPr>
              <a:t> ⇒ </a:t>
            </a:r>
            <a:r>
              <a:rPr lang="en-US" i="1" dirty="0" smtClean="0"/>
              <a:t>z</a:t>
            </a:r>
            <a:r>
              <a:rPr lang="en-US" dirty="0" smtClean="0"/>
              <a:t>)</a:t>
            </a:r>
            <a:r>
              <a:rPr lang="en-US" i="1" dirty="0" smtClean="0"/>
              <a:t>   </a:t>
            </a:r>
            <a:r>
              <a:rPr lang="nl-BE" dirty="0" smtClean="0">
                <a:latin typeface="Cambria Math"/>
                <a:ea typeface="Cambria Math"/>
              </a:rPr>
              <a:t>≡   </a:t>
            </a:r>
            <a:r>
              <a:rPr lang="en-US" i="1" dirty="0" smtClean="0"/>
              <a:t>x</a:t>
            </a:r>
            <a:endParaRPr lang="nl-BE" dirty="0" smtClean="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20</a:t>
            </a:fld>
            <a:endParaRPr lang="nl-BE" noProof="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18.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Bepaal</a:t>
            </a:r>
            <a:r>
              <a:rPr lang="en-US" dirty="0" smtClean="0"/>
              <a:t> de </a:t>
            </a:r>
            <a:r>
              <a:rPr lang="en-US" dirty="0" err="1" smtClean="0"/>
              <a:t>nodige</a:t>
            </a:r>
            <a:r>
              <a:rPr lang="en-US" dirty="0" smtClean="0"/>
              <a:t> en </a:t>
            </a:r>
            <a:r>
              <a:rPr lang="en-US" dirty="0" err="1" smtClean="0"/>
              <a:t>voldoende</a:t>
            </a:r>
            <a:r>
              <a:rPr lang="en-US" dirty="0" smtClean="0"/>
              <a:t> </a:t>
            </a:r>
            <a:r>
              <a:rPr lang="en-US" dirty="0" err="1" smtClean="0"/>
              <a:t>voorwaarde</a:t>
            </a:r>
            <a:r>
              <a:rPr lang="en-US" dirty="0" smtClean="0"/>
              <a:t> </a:t>
            </a:r>
            <a:r>
              <a:rPr lang="en-US" dirty="0" err="1" smtClean="0"/>
              <a:t>opdat</a:t>
            </a:r>
            <a:r>
              <a:rPr lang="en-US" dirty="0" smtClean="0"/>
              <a:t>:</a:t>
            </a:r>
            <a:br>
              <a:rPr lang="en-US" dirty="0" smtClean="0"/>
            </a:br>
            <a:r>
              <a:rPr lang="en-US" dirty="0" smtClean="0"/>
              <a:t>((</a:t>
            </a:r>
            <a:r>
              <a:rPr lang="en-US" i="1" dirty="0" smtClean="0"/>
              <a:t>p</a:t>
            </a:r>
            <a:r>
              <a:rPr lang="nl-BE" dirty="0" smtClean="0">
                <a:latin typeface="Cambria Math"/>
                <a:ea typeface="Cambria Math"/>
              </a:rPr>
              <a:t> ⇒ </a:t>
            </a:r>
            <a:r>
              <a:rPr lang="en-US" i="1" dirty="0" smtClean="0"/>
              <a:t>q</a:t>
            </a:r>
            <a:r>
              <a:rPr lang="en-US" dirty="0" smtClean="0"/>
              <a:t>)</a:t>
            </a:r>
            <a:r>
              <a:rPr lang="nl-BE" dirty="0" smtClean="0">
                <a:latin typeface="Cambria Math"/>
                <a:ea typeface="Cambria Math"/>
              </a:rPr>
              <a:t> ⇒ </a:t>
            </a:r>
            <a:r>
              <a:rPr lang="en-US" i="1" dirty="0" smtClean="0"/>
              <a:t>r</a:t>
            </a:r>
            <a:r>
              <a:rPr lang="en-US" dirty="0" smtClean="0"/>
              <a:t>)</a:t>
            </a:r>
            <a:r>
              <a:rPr lang="nl-BE" dirty="0" smtClean="0">
                <a:latin typeface="Cambria Math"/>
                <a:ea typeface="Cambria Math"/>
              </a:rPr>
              <a:t> ≡</a:t>
            </a:r>
            <a:r>
              <a:rPr lang="en-US" i="1" dirty="0" smtClean="0"/>
              <a:t> p</a:t>
            </a:r>
            <a:r>
              <a:rPr lang="nl-BE" dirty="0" smtClean="0">
                <a:latin typeface="Cambria Math"/>
                <a:ea typeface="Cambria Math"/>
              </a:rPr>
              <a:t> ⇒ </a:t>
            </a:r>
            <a:r>
              <a:rPr lang="en-US" i="1" dirty="0" smtClean="0"/>
              <a:t>q</a:t>
            </a:r>
            <a:r>
              <a:rPr lang="nl-BE" dirty="0" smtClean="0">
                <a:latin typeface="Cambria Math"/>
                <a:ea typeface="Cambria Math"/>
              </a:rPr>
              <a:t> ⇒ </a:t>
            </a:r>
            <a:r>
              <a:rPr lang="en-US" i="1" dirty="0" smtClean="0"/>
              <a:t>r</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21</a:t>
            </a:fld>
            <a:endParaRPr lang="nl-BE" noProof="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19. Propositielogica</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en-US" dirty="0" err="1" smtClean="0"/>
              <a:t>Bewijs</a:t>
            </a:r>
            <a:r>
              <a:rPr lang="en-US" dirty="0" smtClean="0"/>
              <a:t>:</a:t>
            </a:r>
            <a:br>
              <a:rPr lang="en-US" dirty="0" smtClean="0"/>
            </a:br>
            <a:r>
              <a:rPr lang="en-US" dirty="0" smtClean="0"/>
              <a:t>(</a:t>
            </a:r>
            <a:r>
              <a:rPr lang="en-US" i="1" dirty="0" smtClean="0"/>
              <a:t>p</a:t>
            </a:r>
            <a:r>
              <a:rPr lang="nl-BE" dirty="0" smtClean="0">
                <a:latin typeface="Cambria Math"/>
                <a:ea typeface="Cambria Math"/>
              </a:rPr>
              <a:t> ⇒ </a:t>
            </a:r>
            <a:r>
              <a:rPr lang="en-US" i="1" dirty="0" smtClean="0"/>
              <a:t>q</a:t>
            </a:r>
            <a:r>
              <a:rPr lang="en-US" dirty="0" smtClean="0"/>
              <a:t>)</a:t>
            </a:r>
            <a:r>
              <a:rPr lang="nl-BE" dirty="0" smtClean="0">
                <a:latin typeface="Cambria Math"/>
                <a:ea typeface="Cambria Math"/>
              </a:rPr>
              <a:t> ⇒ </a:t>
            </a:r>
            <a:r>
              <a:rPr lang="en-US" i="1" dirty="0" smtClean="0"/>
              <a:t>r</a:t>
            </a:r>
            <a:r>
              <a:rPr lang="nl-BE" dirty="0" smtClean="0">
                <a:latin typeface="Cambria Math"/>
                <a:ea typeface="Cambria Math"/>
              </a:rPr>
              <a:t> ≡</a:t>
            </a:r>
            <a:r>
              <a:rPr lang="en-US" i="1" dirty="0" smtClean="0"/>
              <a:t> </a:t>
            </a:r>
            <a:r>
              <a:rPr lang="en-US" dirty="0" smtClean="0"/>
              <a:t>(</a:t>
            </a:r>
            <a:r>
              <a:rPr lang="en-US" i="1" dirty="0" smtClean="0"/>
              <a:t>p</a:t>
            </a:r>
            <a:r>
              <a:rPr lang="nl-BE" dirty="0" smtClean="0">
                <a:latin typeface="Cambria Math"/>
                <a:ea typeface="Cambria Math"/>
              </a:rPr>
              <a:t> ⇒ </a:t>
            </a:r>
            <a:r>
              <a:rPr lang="en-US" i="1" dirty="0" smtClean="0"/>
              <a:t>r</a:t>
            </a:r>
            <a:r>
              <a:rPr lang="en-US" dirty="0" smtClean="0"/>
              <a:t>)</a:t>
            </a:r>
            <a:r>
              <a:rPr lang="nl-BE" dirty="0" smtClean="0">
                <a:latin typeface="Cambria Math"/>
                <a:ea typeface="Cambria Math"/>
              </a:rPr>
              <a:t> ⇒ </a:t>
            </a:r>
            <a:r>
              <a:rPr lang="en-US" dirty="0" smtClean="0"/>
              <a:t>(</a:t>
            </a:r>
            <a:r>
              <a:rPr lang="en-US" i="1" dirty="0" smtClean="0"/>
              <a:t>q</a:t>
            </a:r>
            <a:r>
              <a:rPr lang="nl-BE" dirty="0" smtClean="0">
                <a:latin typeface="Cambria Math"/>
                <a:ea typeface="Cambria Math"/>
              </a:rPr>
              <a:t> ⇒ </a:t>
            </a:r>
            <a:r>
              <a:rPr lang="en-US" i="1" dirty="0" smtClean="0"/>
              <a:t>r</a:t>
            </a:r>
            <a:r>
              <a:rPr lang="en-US" dirty="0" smtClean="0"/>
              <a:t>) </a:t>
            </a:r>
            <a:r>
              <a:rPr lang="nl-BE" dirty="0" smtClean="0">
                <a:latin typeface="Cambria Math"/>
                <a:ea typeface="Cambria Math"/>
              </a:rPr>
              <a:t>≡ </a:t>
            </a:r>
            <a:r>
              <a:rPr lang="en-US" i="1" dirty="0" smtClean="0"/>
              <a:t>r</a:t>
            </a:r>
            <a:r>
              <a:rPr lang="nl-BE" dirty="0" smtClean="0">
                <a:latin typeface="Cambria Math"/>
                <a:ea typeface="Cambria Math"/>
              </a:rPr>
              <a:t> ∨</a:t>
            </a:r>
            <a:r>
              <a:rPr lang="en-US" dirty="0" smtClean="0"/>
              <a:t> (</a:t>
            </a:r>
            <a:r>
              <a:rPr lang="en-US" i="1" dirty="0" smtClean="0"/>
              <a:t>p</a:t>
            </a:r>
            <a:r>
              <a:rPr lang="nl-BE" dirty="0" smtClean="0">
                <a:latin typeface="Cambria Math"/>
                <a:ea typeface="Cambria Math"/>
              </a:rPr>
              <a:t> </a:t>
            </a:r>
            <a:r>
              <a:rPr lang="en-US" dirty="0" smtClean="0">
                <a:latin typeface="Cambria Math"/>
                <a:ea typeface="Cambria Math"/>
              </a:rPr>
              <a:t>≢</a:t>
            </a:r>
            <a:r>
              <a:rPr lang="nl-BE" dirty="0" smtClean="0">
                <a:latin typeface="Cambria Math"/>
                <a:ea typeface="Cambria Math"/>
              </a:rPr>
              <a:t> </a:t>
            </a:r>
            <a:r>
              <a:rPr lang="en-US" i="1" dirty="0" smtClean="0"/>
              <a:t>q</a:t>
            </a:r>
            <a:r>
              <a:rPr lang="en-US" dirty="0" smtClean="0"/>
              <a:t>)</a:t>
            </a:r>
            <a:endParaRPr lang="en-US" i="1" dirty="0" smtClean="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22</a:t>
            </a:fld>
            <a:endParaRPr lang="nl-BE" noProof="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20. Formuleren: raadsels (1)</a:t>
            </a:r>
            <a:endParaRPr lang="nl-BE" dirty="0"/>
          </a:p>
        </p:txBody>
      </p:sp>
      <p:sp>
        <p:nvSpPr>
          <p:cNvPr id="3" name="Content Placeholder 2"/>
          <p:cNvSpPr>
            <a:spLocks noGrp="1"/>
          </p:cNvSpPr>
          <p:nvPr>
            <p:ph idx="1"/>
          </p:nvPr>
        </p:nvSpPr>
        <p:spPr/>
        <p:txBody>
          <a:bodyPr>
            <a:normAutofit fontScale="85000" lnSpcReduction="10000"/>
          </a:bodyPr>
          <a:lstStyle/>
          <a:p>
            <a:r>
              <a:rPr lang="nl-BE" dirty="0" smtClean="0">
                <a:solidFill>
                  <a:schemeClr val="tx2"/>
                </a:solidFill>
              </a:rPr>
              <a:t>Gegeven</a:t>
            </a:r>
          </a:p>
          <a:p>
            <a:pPr lvl="1"/>
            <a:r>
              <a:rPr lang="nl-BE" dirty="0" smtClean="0"/>
              <a:t>Deze vragen gaan over een eiland waar enkel ridders en schurken wonen. Ridders spreken altijd de waarheid en schurken liegen altijd. Gebruik de volgende namen bij het formaliseren van de beweringen:</a:t>
            </a:r>
          </a:p>
          <a:p>
            <a:pPr lvl="2"/>
            <a:r>
              <a:rPr lang="nl-BE" i="1" dirty="0" smtClean="0"/>
              <a:t>b</a:t>
            </a:r>
            <a:r>
              <a:rPr lang="nl-BE" dirty="0" smtClean="0"/>
              <a:t> : </a:t>
            </a:r>
            <a:r>
              <a:rPr lang="nl-BE" i="1" dirty="0" smtClean="0"/>
              <a:t>B</a:t>
            </a:r>
            <a:r>
              <a:rPr lang="nl-BE" dirty="0" smtClean="0"/>
              <a:t> is een ridder</a:t>
            </a:r>
          </a:p>
          <a:p>
            <a:pPr lvl="2"/>
            <a:r>
              <a:rPr lang="nl-BE" i="1" dirty="0" smtClean="0"/>
              <a:t>c</a:t>
            </a:r>
            <a:r>
              <a:rPr lang="nl-BE" dirty="0" smtClean="0"/>
              <a:t> : </a:t>
            </a:r>
            <a:r>
              <a:rPr lang="nl-BE" i="1" dirty="0" smtClean="0"/>
              <a:t>C</a:t>
            </a:r>
            <a:r>
              <a:rPr lang="nl-BE" dirty="0" smtClean="0"/>
              <a:t> is een ridder</a:t>
            </a:r>
          </a:p>
          <a:p>
            <a:pPr lvl="2"/>
            <a:r>
              <a:rPr lang="nl-BE" i="1" dirty="0" smtClean="0"/>
              <a:t>d</a:t>
            </a:r>
            <a:r>
              <a:rPr lang="nl-BE" dirty="0" smtClean="0"/>
              <a:t> : </a:t>
            </a:r>
            <a:r>
              <a:rPr lang="nl-BE" i="1" dirty="0" smtClean="0"/>
              <a:t>D</a:t>
            </a:r>
            <a:r>
              <a:rPr lang="nl-BE" dirty="0" smtClean="0"/>
              <a:t> is een ridder</a:t>
            </a:r>
          </a:p>
          <a:p>
            <a:pPr lvl="1"/>
            <a:r>
              <a:rPr lang="nl-BE" dirty="0" smtClean="0"/>
              <a:t>Indien </a:t>
            </a:r>
            <a:r>
              <a:rPr lang="nl-BE" i="1" dirty="0" smtClean="0"/>
              <a:t>B</a:t>
            </a:r>
            <a:r>
              <a:rPr lang="nl-BE" dirty="0" smtClean="0"/>
              <a:t> een bewering “</a:t>
            </a:r>
            <a:r>
              <a:rPr lang="nl-BE" i="1" dirty="0" smtClean="0"/>
              <a:t>X</a:t>
            </a:r>
            <a:r>
              <a:rPr lang="nl-BE" dirty="0" smtClean="0"/>
              <a:t>” doet dan levert dat een propositie </a:t>
            </a:r>
            <a:r>
              <a:rPr lang="nl-BE" i="1" dirty="0" smtClean="0"/>
              <a:t>b </a:t>
            </a:r>
            <a:r>
              <a:rPr lang="nl-BE" dirty="0" smtClean="0">
                <a:latin typeface="Cambria Math"/>
                <a:ea typeface="Cambria Math"/>
              </a:rPr>
              <a:t>≡</a:t>
            </a:r>
            <a:r>
              <a:rPr lang="nl-BE" i="1" dirty="0" smtClean="0"/>
              <a:t> X</a:t>
            </a:r>
            <a:r>
              <a:rPr lang="nl-BE" dirty="0" smtClean="0"/>
              <a:t> op, want als </a:t>
            </a:r>
            <a:r>
              <a:rPr lang="nl-BE" i="1" dirty="0" smtClean="0"/>
              <a:t>b</a:t>
            </a:r>
            <a:r>
              <a:rPr lang="nl-BE" dirty="0" smtClean="0"/>
              <a:t> geldt, dan is </a:t>
            </a:r>
            <a:r>
              <a:rPr lang="nl-BE" i="1" dirty="0" smtClean="0"/>
              <a:t>B</a:t>
            </a:r>
            <a:r>
              <a:rPr lang="nl-BE" dirty="0" smtClean="0"/>
              <a:t> een ridder en vertelt hij dus de waarheid. Als </a:t>
            </a:r>
            <a:r>
              <a:rPr lang="en-US" dirty="0" smtClean="0">
                <a:latin typeface="Cambria Math"/>
                <a:ea typeface="Cambria Math"/>
              </a:rPr>
              <a:t>¬</a:t>
            </a:r>
            <a:r>
              <a:rPr lang="nl-BE" i="1" dirty="0" smtClean="0"/>
              <a:t>b</a:t>
            </a:r>
            <a:r>
              <a:rPr lang="nl-BE" dirty="0" smtClean="0"/>
              <a:t> geldt, dan is </a:t>
            </a:r>
            <a:r>
              <a:rPr lang="nl-BE" i="1" dirty="0" smtClean="0"/>
              <a:t>B</a:t>
            </a:r>
            <a:r>
              <a:rPr lang="nl-BE" dirty="0" smtClean="0"/>
              <a:t> een schurk en liegt hij.</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23</a:t>
            </a:fld>
            <a:endParaRPr lang="nl-BE" noProof="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20. Formuleren: raadsels (2)</a:t>
            </a:r>
            <a:endParaRPr lang="nl-BE" dirty="0"/>
          </a:p>
        </p:txBody>
      </p:sp>
      <p:sp>
        <p:nvSpPr>
          <p:cNvPr id="3" name="Content Placeholder 2"/>
          <p:cNvSpPr>
            <a:spLocks noGrp="1"/>
          </p:cNvSpPr>
          <p:nvPr>
            <p:ph idx="1"/>
          </p:nvPr>
        </p:nvSpPr>
        <p:spPr/>
        <p:txBody>
          <a:bodyPr>
            <a:normAutofit fontScale="92500" lnSpcReduction="10000"/>
          </a:bodyPr>
          <a:lstStyle/>
          <a:p>
            <a:r>
              <a:rPr lang="nl-BE" dirty="0" smtClean="0">
                <a:solidFill>
                  <a:schemeClr val="tx2"/>
                </a:solidFill>
              </a:rPr>
              <a:t>Gevraagd (1)</a:t>
            </a:r>
          </a:p>
          <a:p>
            <a:pPr marL="1462088" lvl="1" indent="-742950">
              <a:buFont typeface="+mj-lt"/>
              <a:buAutoNum type="alphaLcParenR"/>
            </a:pPr>
            <a:r>
              <a:rPr lang="nl-BE" dirty="0" smtClean="0"/>
              <a:t>Je ontmoet </a:t>
            </a:r>
            <a:r>
              <a:rPr lang="nl-BE" i="1" dirty="0" smtClean="0"/>
              <a:t>B</a:t>
            </a:r>
            <a:r>
              <a:rPr lang="nl-BE" dirty="0" smtClean="0"/>
              <a:t> die zegt: “Ik ben een schurk.”. Is </a:t>
            </a:r>
            <a:r>
              <a:rPr lang="nl-BE" i="1" dirty="0" smtClean="0"/>
              <a:t>B</a:t>
            </a:r>
            <a:r>
              <a:rPr lang="nl-BE" dirty="0" smtClean="0"/>
              <a:t> dan een eilandbewoner of een toerist net als jij?</a:t>
            </a:r>
          </a:p>
          <a:p>
            <a:pPr marL="1462088" lvl="1" indent="-742950">
              <a:buFont typeface="+mj-lt"/>
              <a:buAutoNum type="alphaLcParenR"/>
            </a:pPr>
            <a:r>
              <a:rPr lang="nl-BE" dirty="0" smtClean="0"/>
              <a:t>Iemand vraagt aan </a:t>
            </a:r>
            <a:r>
              <a:rPr lang="nl-BE" i="1" dirty="0" smtClean="0"/>
              <a:t>B</a:t>
            </a:r>
            <a:r>
              <a:rPr lang="nl-BE" dirty="0" smtClean="0"/>
              <a:t>: “Bent u een ridder?” Hij antwoordt: “Als ik een ridder ben dan eet ik mijn hoed op.</a:t>
            </a:r>
            <a:r>
              <a:rPr lang="nl-BE" i="1" dirty="0" smtClean="0"/>
              <a:t>"</a:t>
            </a:r>
            <a:r>
              <a:rPr lang="nl-BE" dirty="0" smtClean="0"/>
              <a:t> Toon aan dat </a:t>
            </a:r>
            <a:r>
              <a:rPr lang="nl-BE" i="1" dirty="0" smtClean="0"/>
              <a:t>B</a:t>
            </a:r>
            <a:r>
              <a:rPr lang="nl-BE" dirty="0" smtClean="0"/>
              <a:t> zijn hoed moet opeten.</a:t>
            </a:r>
          </a:p>
          <a:p>
            <a:pPr marL="1462088" lvl="1" indent="-742950">
              <a:buFont typeface="+mj-lt"/>
              <a:buAutoNum type="alphaLcParenR"/>
            </a:pPr>
            <a:r>
              <a:rPr lang="nl-BE" dirty="0" smtClean="0"/>
              <a:t> </a:t>
            </a:r>
            <a:r>
              <a:rPr lang="nl-BE" i="1" dirty="0" smtClean="0"/>
              <a:t>B</a:t>
            </a:r>
            <a:r>
              <a:rPr lang="nl-BE" dirty="0" smtClean="0"/>
              <a:t>, </a:t>
            </a:r>
            <a:r>
              <a:rPr lang="nl-BE" i="1" dirty="0" smtClean="0"/>
              <a:t>C</a:t>
            </a:r>
            <a:r>
              <a:rPr lang="nl-BE" dirty="0" smtClean="0"/>
              <a:t> en </a:t>
            </a:r>
            <a:r>
              <a:rPr lang="nl-BE" i="1" dirty="0" smtClean="0"/>
              <a:t>D</a:t>
            </a:r>
            <a:r>
              <a:rPr lang="nl-BE" dirty="0" smtClean="0"/>
              <a:t> zitten samen. </a:t>
            </a:r>
            <a:r>
              <a:rPr lang="nl-BE" i="1" dirty="0" smtClean="0"/>
              <a:t>C</a:t>
            </a:r>
            <a:r>
              <a:rPr lang="nl-BE" dirty="0" smtClean="0"/>
              <a:t> zegt: “Er is één ridder onder ons.” </a:t>
            </a:r>
            <a:r>
              <a:rPr lang="nl-BE" i="1" dirty="0" smtClean="0"/>
              <a:t>D</a:t>
            </a:r>
            <a:r>
              <a:rPr lang="nl-BE" dirty="0" smtClean="0"/>
              <a:t> zegt: “Je liegt.” Wat kan je zeggen over het ridderschap van de drie mannen?</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24</a:t>
            </a:fld>
            <a:endParaRPr lang="nl-BE" noProof="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20. Formuleren: raadsels (3)</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solidFill>
                  <a:schemeClr val="tx2"/>
                </a:solidFill>
              </a:rPr>
              <a:t>Gevraagd (2)</a:t>
            </a:r>
          </a:p>
          <a:p>
            <a:pPr marL="1462088" lvl="1" indent="-742950">
              <a:buFont typeface="+mj-lt"/>
              <a:buAutoNum type="alphaLcParenR" startAt="4"/>
            </a:pPr>
            <a:r>
              <a:rPr lang="nl-BE" dirty="0" smtClean="0"/>
              <a:t>Een niet-inwoner ontmoet drie inwoners, </a:t>
            </a:r>
            <a:r>
              <a:rPr lang="nl-BE" i="1" dirty="0" smtClean="0"/>
              <a:t>B</a:t>
            </a:r>
            <a:r>
              <a:rPr lang="nl-BE" dirty="0" smtClean="0"/>
              <a:t>, </a:t>
            </a:r>
            <a:r>
              <a:rPr lang="nl-BE" i="1" dirty="0" smtClean="0"/>
              <a:t>C</a:t>
            </a:r>
            <a:r>
              <a:rPr lang="nl-BE" dirty="0" smtClean="0"/>
              <a:t> en </a:t>
            </a:r>
            <a:r>
              <a:rPr lang="nl-BE" i="1" dirty="0" smtClean="0"/>
              <a:t>D</a:t>
            </a:r>
            <a:r>
              <a:rPr lang="nl-BE" dirty="0" smtClean="0"/>
              <a:t>. Hij stelt een vraag en </a:t>
            </a:r>
            <a:r>
              <a:rPr lang="nl-BE" i="1" dirty="0" smtClean="0"/>
              <a:t>B </a:t>
            </a:r>
            <a:r>
              <a:rPr lang="nl-BE" dirty="0" smtClean="0"/>
              <a:t>antwoordt onduidelijk. Dus vraagt de vreemdeling aan </a:t>
            </a:r>
            <a:r>
              <a:rPr lang="nl-BE" i="1" dirty="0" smtClean="0"/>
              <a:t>C</a:t>
            </a:r>
            <a:r>
              <a:rPr lang="nl-BE" dirty="0" smtClean="0"/>
              <a:t>: “Wat heeft hij gezegd?” </a:t>
            </a:r>
            <a:r>
              <a:rPr lang="nl-BE" i="1" dirty="0" smtClean="0"/>
              <a:t>C</a:t>
            </a:r>
            <a:r>
              <a:rPr lang="nl-BE" dirty="0" smtClean="0"/>
              <a:t> antwoordt: “</a:t>
            </a:r>
            <a:r>
              <a:rPr lang="nl-BE" i="1" dirty="0" smtClean="0"/>
              <a:t>B</a:t>
            </a:r>
            <a:r>
              <a:rPr lang="nl-BE" dirty="0" smtClean="0"/>
              <a:t> heeft gezegd dat er één ridder onder ons is.” Dan zegt </a:t>
            </a:r>
            <a:r>
              <a:rPr lang="nl-BE" i="1" dirty="0" smtClean="0"/>
              <a:t>D</a:t>
            </a:r>
            <a:r>
              <a:rPr lang="nl-BE" dirty="0" smtClean="0"/>
              <a:t>: “</a:t>
            </a:r>
            <a:r>
              <a:rPr lang="nl-BE" i="1" dirty="0" smtClean="0"/>
              <a:t>C </a:t>
            </a:r>
            <a:r>
              <a:rPr lang="nl-BE" dirty="0" smtClean="0"/>
              <a:t>moet je niet geloven want hij liegt.” Wat zijn </a:t>
            </a:r>
            <a:r>
              <a:rPr lang="nl-BE" i="1" dirty="0" smtClean="0"/>
              <a:t>B</a:t>
            </a:r>
            <a:r>
              <a:rPr lang="nl-BE" dirty="0" smtClean="0"/>
              <a:t>, </a:t>
            </a:r>
            <a:r>
              <a:rPr lang="nl-BE" i="1" dirty="0" smtClean="0"/>
              <a:t>C</a:t>
            </a:r>
            <a:r>
              <a:rPr lang="nl-BE" dirty="0" smtClean="0"/>
              <a:t> en </a:t>
            </a:r>
            <a:r>
              <a:rPr lang="nl-BE" i="1" dirty="0" smtClean="0"/>
              <a:t>D</a:t>
            </a:r>
            <a:r>
              <a:rPr lang="nl-BE" dirty="0" smtClean="0"/>
              <a:t>?</a:t>
            </a:r>
          </a:p>
          <a:p>
            <a:pPr marL="1462088" lvl="1" indent="-742950">
              <a:buFont typeface="+mj-lt"/>
              <a:buAutoNum type="alphaLcParenR" startAt="4"/>
            </a:pPr>
            <a:r>
              <a:rPr lang="nl-BE" dirty="0" smtClean="0"/>
              <a:t>In een groep van drie inwoners zegt </a:t>
            </a:r>
            <a:r>
              <a:rPr lang="nl-BE" i="1" dirty="0" smtClean="0"/>
              <a:t>B</a:t>
            </a:r>
            <a:r>
              <a:rPr lang="nl-BE" dirty="0" smtClean="0"/>
              <a:t> dat ze alle drie schurken zijn. </a:t>
            </a:r>
            <a:r>
              <a:rPr lang="nl-BE" i="1" dirty="0" smtClean="0"/>
              <a:t>C</a:t>
            </a:r>
            <a:r>
              <a:rPr lang="nl-BE" dirty="0" smtClean="0"/>
              <a:t> daarentegen zegt dat juist één van de drie een schurk is en </a:t>
            </a:r>
            <a:r>
              <a:rPr lang="nl-BE" i="1" dirty="0" smtClean="0"/>
              <a:t>D</a:t>
            </a:r>
            <a:r>
              <a:rPr lang="nl-BE" dirty="0" smtClean="0"/>
              <a:t> zegt ten slotte dat er twee schurken in het groepje zitten. Wat zijn </a:t>
            </a:r>
            <a:r>
              <a:rPr lang="nl-BE" i="1" dirty="0" smtClean="0"/>
              <a:t>B</a:t>
            </a:r>
            <a:r>
              <a:rPr lang="nl-BE" dirty="0" smtClean="0"/>
              <a:t>, </a:t>
            </a:r>
            <a:r>
              <a:rPr lang="nl-BE" i="1" dirty="0" smtClean="0"/>
              <a:t>C</a:t>
            </a:r>
            <a:r>
              <a:rPr lang="nl-BE" dirty="0" smtClean="0"/>
              <a:t> en </a:t>
            </a:r>
            <a:r>
              <a:rPr lang="nl-BE" i="1" dirty="0" smtClean="0"/>
              <a:t>D</a:t>
            </a:r>
            <a:r>
              <a:rPr lang="nl-BE" dirty="0" smtClean="0"/>
              <a:t>?</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25</a:t>
            </a:fld>
            <a:endParaRPr lang="nl-BE" noProof="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21. Formuleren: raadsels</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solidFill>
                  <a:schemeClr val="tx2"/>
                </a:solidFill>
              </a:rPr>
              <a:t>Gegeven</a:t>
            </a:r>
          </a:p>
          <a:p>
            <a:pPr lvl="1"/>
            <a:r>
              <a:rPr lang="nl-BE" dirty="0" smtClean="0"/>
              <a:t>De meid zei dat ze de butler in de living zag. De living ligt naast de keuken. Het schot werd afgevuurd in de keuken en kon gehoord worden in alle aanpalende kamers. De butler, die goed hoort, zegt dat hij het schot </a:t>
            </a:r>
            <a:r>
              <a:rPr lang="nl-BE" smtClean="0"/>
              <a:t>niet gehoord heeft. </a:t>
            </a:r>
            <a:endParaRPr lang="nl-BE" dirty="0" smtClean="0"/>
          </a:p>
          <a:p>
            <a:r>
              <a:rPr lang="nl-BE" dirty="0" smtClean="0">
                <a:solidFill>
                  <a:schemeClr val="tx2"/>
                </a:solidFill>
              </a:rPr>
              <a:t>Gevraagd</a:t>
            </a:r>
          </a:p>
          <a:p>
            <a:pPr marL="1462088" lvl="1" indent="-742950">
              <a:buFont typeface="+mj-lt"/>
              <a:buAutoNum type="alphaLcParenR"/>
            </a:pPr>
            <a:r>
              <a:rPr lang="nl-BE" dirty="0" smtClean="0"/>
              <a:t>Toon aan dat als de meid de waarheid spreekt, dat de butler dan loog.</a:t>
            </a:r>
          </a:p>
          <a:p>
            <a:pPr marL="1462088" lvl="1" indent="-742950">
              <a:buFont typeface="+mj-lt"/>
              <a:buAutoNum type="alphaLcParenR"/>
            </a:pPr>
            <a:r>
              <a:rPr lang="nl-BE" dirty="0" smtClean="0"/>
              <a:t>Toon aan dat uit de feiten niet kan afgeleid worden dat de meid de waarheid spreekt.</a:t>
            </a:r>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26</a:t>
            </a:fld>
            <a:endParaRPr lang="nl-BE" noProof="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Propositielogica</a:t>
            </a:r>
            <a:endParaRPr lang="nl-BE" dirty="0"/>
          </a:p>
        </p:txBody>
      </p:sp>
      <p:sp>
        <p:nvSpPr>
          <p:cNvPr id="3" name="Content Placeholder 2"/>
          <p:cNvSpPr>
            <a:spLocks noGrp="1"/>
          </p:cNvSpPr>
          <p:nvPr>
            <p:ph idx="1"/>
          </p:nvPr>
        </p:nvSpPr>
        <p:spPr>
          <a:xfrm>
            <a:off x="835825" y="1194363"/>
            <a:ext cx="15699575" cy="7666607"/>
          </a:xfrm>
        </p:spPr>
        <p:txBody>
          <a:bodyPr>
            <a:normAutofit/>
          </a:bodyPr>
          <a:lstStyle/>
          <a:p>
            <a:r>
              <a:rPr lang="nl-BE" dirty="0" smtClean="0">
                <a:solidFill>
                  <a:schemeClr val="tx2"/>
                </a:solidFill>
              </a:rPr>
              <a:t>Gegeven</a:t>
            </a:r>
          </a:p>
          <a:p>
            <a:pPr lvl="1"/>
            <a:r>
              <a:rPr lang="nl-BE" dirty="0" smtClean="0"/>
              <a:t>Enkele stellingen om af te ronden (zonder bewijs)</a:t>
            </a:r>
          </a:p>
          <a:p>
            <a:pPr lvl="2"/>
            <a:r>
              <a:rPr lang="en-US" i="1" dirty="0" smtClean="0">
                <a:solidFill>
                  <a:srgbClr val="C00000"/>
                </a:solidFill>
              </a:rPr>
              <a:t>z </a:t>
            </a:r>
            <a:r>
              <a:rPr lang="nl-BE" dirty="0" smtClean="0">
                <a:solidFill>
                  <a:srgbClr val="C00000"/>
                </a:solidFill>
                <a:latin typeface="Cambria Math"/>
                <a:ea typeface="Cambria Math"/>
              </a:rPr>
              <a:t>∧ </a:t>
            </a:r>
            <a:r>
              <a:rPr lang="en-US" dirty="0" smtClean="0">
                <a:solidFill>
                  <a:srgbClr val="C00000"/>
                </a:solidFill>
              </a:rPr>
              <a:t>(</a:t>
            </a:r>
            <a:r>
              <a:rPr lang="en-US" i="1" dirty="0" smtClean="0">
                <a:solidFill>
                  <a:srgbClr val="C00000"/>
                </a:solidFill>
              </a:rPr>
              <a:t>x </a:t>
            </a:r>
            <a:r>
              <a:rPr lang="nl-BE" dirty="0" smtClean="0">
                <a:solidFill>
                  <a:srgbClr val="C00000"/>
                </a:solidFill>
                <a:latin typeface="Cambria Math"/>
                <a:ea typeface="Cambria Math"/>
              </a:rPr>
              <a:t>≡</a:t>
            </a:r>
            <a:r>
              <a:rPr lang="en-US" i="1" dirty="0" smtClean="0">
                <a:solidFill>
                  <a:srgbClr val="C00000"/>
                </a:solidFill>
              </a:rPr>
              <a:t> y</a:t>
            </a:r>
            <a:r>
              <a:rPr lang="en-US" dirty="0" smtClean="0">
                <a:solidFill>
                  <a:srgbClr val="C00000"/>
                </a:solidFill>
              </a:rPr>
              <a:t>)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x</a:t>
            </a:r>
            <a:r>
              <a:rPr lang="nl-BE" dirty="0" smtClean="0">
                <a:solidFill>
                  <a:srgbClr val="C00000"/>
                </a:solidFill>
                <a:latin typeface="Cambria Math"/>
                <a:ea typeface="Cambria Math"/>
              </a:rPr>
              <a:t> ≡ </a:t>
            </a:r>
            <a:r>
              <a:rPr lang="en-US" i="1" dirty="0" smtClean="0">
                <a:solidFill>
                  <a:srgbClr val="C00000"/>
                </a:solidFill>
              </a:rPr>
              <a:t>z </a:t>
            </a:r>
            <a:r>
              <a:rPr lang="nl-BE" dirty="0" smtClean="0">
                <a:solidFill>
                  <a:srgbClr val="C00000"/>
                </a:solidFill>
                <a:latin typeface="Cambria Math"/>
                <a:ea typeface="Cambria Math"/>
              </a:rPr>
              <a:t>∧ </a:t>
            </a:r>
            <a:r>
              <a:rPr lang="en-US" dirty="0" smtClean="0">
                <a:solidFill>
                  <a:srgbClr val="C00000"/>
                </a:solidFill>
              </a:rPr>
              <a:t>(</a:t>
            </a:r>
            <a:r>
              <a:rPr lang="en-US" i="1" dirty="0" smtClean="0">
                <a:solidFill>
                  <a:srgbClr val="C00000"/>
                </a:solidFill>
              </a:rPr>
              <a:t>x </a:t>
            </a:r>
            <a:r>
              <a:rPr lang="nl-BE" dirty="0" smtClean="0">
                <a:solidFill>
                  <a:srgbClr val="C00000"/>
                </a:solidFill>
                <a:latin typeface="Cambria Math"/>
                <a:ea typeface="Cambria Math"/>
              </a:rPr>
              <a:t>≡</a:t>
            </a:r>
            <a:r>
              <a:rPr lang="en-US" i="1" dirty="0" smtClean="0">
                <a:solidFill>
                  <a:srgbClr val="C00000"/>
                </a:solidFill>
              </a:rPr>
              <a:t> y</a:t>
            </a:r>
            <a:r>
              <a:rPr lang="en-US" dirty="0" smtClean="0">
                <a:solidFill>
                  <a:srgbClr val="C00000"/>
                </a:solidFill>
              </a:rPr>
              <a:t>)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y</a:t>
            </a:r>
            <a:r>
              <a:rPr lang="nl-BE" dirty="0" smtClean="0">
                <a:solidFill>
                  <a:srgbClr val="C00000"/>
                </a:solidFill>
                <a:latin typeface="Cambria Math"/>
                <a:ea typeface="Cambria Math"/>
              </a:rPr>
              <a:t> </a:t>
            </a:r>
            <a:endParaRPr lang="nl-BE" dirty="0" smtClean="0">
              <a:solidFill>
                <a:srgbClr val="C00000"/>
              </a:solidFill>
              <a:latin typeface="Cambria Math"/>
              <a:ea typeface="Cambria Math"/>
            </a:endParaRPr>
          </a:p>
          <a:p>
            <a:pPr lvl="2"/>
            <a:r>
              <a:rPr lang="en-US" smtClean="0">
                <a:solidFill>
                  <a:srgbClr val="C00000"/>
                </a:solidFill>
              </a:rPr>
              <a:t>(</a:t>
            </a:r>
            <a:r>
              <a:rPr lang="en-US" i="1" smtClean="0">
                <a:solidFill>
                  <a:srgbClr val="C00000"/>
                </a:solidFill>
              </a:rPr>
              <a:t>x </a:t>
            </a:r>
            <a:r>
              <a:rPr lang="nl-BE" dirty="0" smtClean="0">
                <a:solidFill>
                  <a:srgbClr val="C00000"/>
                </a:solidFill>
                <a:latin typeface="Cambria Math"/>
                <a:ea typeface="Cambria Math"/>
              </a:rPr>
              <a:t>≡</a:t>
            </a:r>
            <a:r>
              <a:rPr lang="en-US" i="1" dirty="0" smtClean="0">
                <a:solidFill>
                  <a:srgbClr val="C00000"/>
                </a:solidFill>
              </a:rPr>
              <a:t> y</a:t>
            </a:r>
            <a:r>
              <a:rPr lang="en-US" dirty="0" smtClean="0">
                <a:solidFill>
                  <a:srgbClr val="C00000"/>
                </a:solidFill>
              </a:rPr>
              <a:t>) </a:t>
            </a:r>
            <a:r>
              <a:rPr lang="nl-BE" dirty="0" smtClean="0">
                <a:solidFill>
                  <a:srgbClr val="C00000"/>
                </a:solidFill>
                <a:latin typeface="Cambria Math"/>
                <a:ea typeface="Cambria Math"/>
              </a:rPr>
              <a:t>∧</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x</a:t>
            </a:r>
            <a:r>
              <a:rPr lang="nl-BE" dirty="0" smtClean="0">
                <a:solidFill>
                  <a:srgbClr val="C00000"/>
                </a:solidFill>
                <a:latin typeface="Cambria Math"/>
                <a:ea typeface="Cambria Math"/>
              </a:rPr>
              <a:t> ≡ </a:t>
            </a:r>
            <a:r>
              <a:rPr lang="en-US" dirty="0" smtClean="0">
                <a:solidFill>
                  <a:srgbClr val="C00000"/>
                </a:solidFill>
              </a:rPr>
              <a:t>(</a:t>
            </a:r>
            <a:r>
              <a:rPr lang="en-US" i="1" dirty="0" smtClean="0">
                <a:solidFill>
                  <a:srgbClr val="C00000"/>
                </a:solidFill>
              </a:rPr>
              <a:t>x </a:t>
            </a:r>
            <a:r>
              <a:rPr lang="nl-BE" dirty="0" smtClean="0">
                <a:solidFill>
                  <a:srgbClr val="C00000"/>
                </a:solidFill>
                <a:latin typeface="Cambria Math"/>
                <a:ea typeface="Cambria Math"/>
              </a:rPr>
              <a:t>≡</a:t>
            </a:r>
            <a:r>
              <a:rPr lang="en-US" i="1" dirty="0" smtClean="0">
                <a:solidFill>
                  <a:srgbClr val="C00000"/>
                </a:solidFill>
              </a:rPr>
              <a:t> y</a:t>
            </a:r>
            <a:r>
              <a:rPr lang="en-US" dirty="0" smtClean="0">
                <a:solidFill>
                  <a:srgbClr val="C00000"/>
                </a:solidFill>
              </a:rPr>
              <a:t>) </a:t>
            </a:r>
            <a:r>
              <a:rPr lang="nl-BE" dirty="0" smtClean="0">
                <a:solidFill>
                  <a:srgbClr val="C00000"/>
                </a:solidFill>
                <a:latin typeface="Cambria Math"/>
                <a:ea typeface="Cambria Math"/>
              </a:rPr>
              <a:t>∧</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y</a:t>
            </a:r>
            <a:r>
              <a:rPr lang="nl-BE" dirty="0" smtClean="0">
                <a:solidFill>
                  <a:srgbClr val="C00000"/>
                </a:solidFill>
                <a:latin typeface="Cambria Math"/>
                <a:ea typeface="Cambria Math"/>
              </a:rPr>
              <a:t> </a:t>
            </a:r>
            <a:endParaRPr lang="nl-BE" dirty="0" smtClean="0">
              <a:solidFill>
                <a:srgbClr val="C00000"/>
              </a:solidFill>
              <a:latin typeface="Cambria Math"/>
              <a:ea typeface="Cambria Math"/>
            </a:endParaRPr>
          </a:p>
          <a:p>
            <a:pPr lvl="2"/>
            <a:r>
              <a:rPr lang="en-US" i="1" dirty="0" smtClean="0">
                <a:solidFill>
                  <a:srgbClr val="C00000"/>
                </a:solidFill>
              </a:rPr>
              <a:t>p</a:t>
            </a:r>
            <a:r>
              <a:rPr lang="nl-BE" dirty="0" smtClean="0">
                <a:solidFill>
                  <a:srgbClr val="C00000"/>
                </a:solidFill>
                <a:latin typeface="Cambria Math"/>
                <a:ea typeface="Cambria Math"/>
              </a:rPr>
              <a:t> </a:t>
            </a:r>
            <a:r>
              <a:rPr lang="nl-BE" dirty="0" smtClean="0">
                <a:solidFill>
                  <a:srgbClr val="C00000"/>
                </a:solidFill>
                <a:latin typeface="Cambria Math"/>
                <a:ea typeface="Cambria Math"/>
              </a:rPr>
              <a:t>≡ </a:t>
            </a:r>
            <a:r>
              <a:rPr lang="en-US" dirty="0" smtClean="0">
                <a:solidFill>
                  <a:srgbClr val="C00000"/>
                </a:solidFill>
              </a:rPr>
              <a:t>(</a:t>
            </a:r>
            <a:r>
              <a:rPr lang="en-US" dirty="0" smtClean="0">
                <a:solidFill>
                  <a:srgbClr val="C00000"/>
                </a:solidFill>
                <a:latin typeface="Cambria Math"/>
                <a:ea typeface="Cambria Math"/>
              </a:rPr>
              <a:t>¬</a:t>
            </a:r>
            <a:r>
              <a:rPr lang="en-US" i="1" dirty="0" smtClean="0">
                <a:solidFill>
                  <a:srgbClr val="C00000"/>
                </a:solidFill>
              </a:rPr>
              <a:t>x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x</a:t>
            </a:r>
            <a:r>
              <a:rPr lang="nl-NL" baseline="-30000" dirty="0" smtClean="0">
                <a:solidFill>
                  <a:srgbClr val="C00000"/>
                </a:solidFill>
                <a:latin typeface="Arial" pitchFamily="34" charset="0"/>
                <a:cs typeface="Arial" pitchFamily="34" charset="0"/>
              </a:rPr>
              <a:t>0</a:t>
            </a:r>
            <a:r>
              <a:rPr lang="en-US" dirty="0" smtClean="0">
                <a:solidFill>
                  <a:srgbClr val="C00000"/>
                </a:solidFill>
              </a:rPr>
              <a:t>) </a:t>
            </a:r>
            <a:r>
              <a:rPr lang="nl-BE" dirty="0" smtClean="0">
                <a:solidFill>
                  <a:srgbClr val="C00000"/>
                </a:solidFill>
                <a:latin typeface="Cambria Math"/>
                <a:ea typeface="Cambria Math"/>
              </a:rPr>
              <a:t>∨ </a:t>
            </a:r>
            <a:r>
              <a:rPr lang="en-US" dirty="0" smtClean="0">
                <a:solidFill>
                  <a:srgbClr val="C00000"/>
                </a:solidFill>
              </a:rPr>
              <a:t>(</a:t>
            </a:r>
            <a:r>
              <a:rPr lang="en-US" i="1" dirty="0" smtClean="0">
                <a:solidFill>
                  <a:srgbClr val="C00000"/>
                </a:solidFill>
              </a:rPr>
              <a:t>x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x</a:t>
            </a:r>
            <a:r>
              <a:rPr lang="nl-NL" baseline="-30000" dirty="0" smtClean="0">
                <a:solidFill>
                  <a:srgbClr val="C00000"/>
                </a:solidFill>
                <a:latin typeface="Arial" pitchFamily="34" charset="0"/>
                <a:cs typeface="Arial" pitchFamily="34" charset="0"/>
              </a:rPr>
              <a:t>1</a:t>
            </a:r>
            <a:r>
              <a:rPr lang="en-US" dirty="0" smtClean="0">
                <a:solidFill>
                  <a:srgbClr val="C00000"/>
                </a:solidFill>
              </a:rPr>
              <a:t>) </a:t>
            </a:r>
          </a:p>
          <a:p>
            <a:pPr lvl="2"/>
            <a:r>
              <a:rPr lang="en-US" i="1" dirty="0" smtClean="0">
                <a:solidFill>
                  <a:srgbClr val="C00000"/>
                </a:solidFill>
              </a:rPr>
              <a:t>p</a:t>
            </a:r>
            <a:r>
              <a:rPr lang="nl-BE" dirty="0" smtClean="0">
                <a:solidFill>
                  <a:srgbClr val="C00000"/>
                </a:solidFill>
                <a:latin typeface="Cambria Math"/>
                <a:ea typeface="Cambria Math"/>
              </a:rPr>
              <a:t> ≡ </a:t>
            </a:r>
            <a:r>
              <a:rPr lang="en-US" dirty="0" smtClean="0">
                <a:solidFill>
                  <a:srgbClr val="C00000"/>
                </a:solidFill>
              </a:rPr>
              <a:t>(</a:t>
            </a:r>
            <a:r>
              <a:rPr lang="en-US" dirty="0" smtClean="0">
                <a:solidFill>
                  <a:srgbClr val="C00000"/>
                </a:solidFill>
                <a:latin typeface="Cambria Math"/>
                <a:ea typeface="Cambria Math"/>
              </a:rPr>
              <a:t>¬</a:t>
            </a:r>
            <a:r>
              <a:rPr lang="en-US" i="1" dirty="0" smtClean="0">
                <a:solidFill>
                  <a:srgbClr val="C00000"/>
                </a:solidFill>
              </a:rPr>
              <a:t>x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x</a:t>
            </a:r>
            <a:r>
              <a:rPr lang="nl-NL" baseline="-30000" dirty="0" smtClean="0">
                <a:solidFill>
                  <a:srgbClr val="C00000"/>
                </a:solidFill>
                <a:latin typeface="Arial" pitchFamily="34" charset="0"/>
                <a:cs typeface="Arial" pitchFamily="34" charset="0"/>
              </a:rPr>
              <a:t>0</a:t>
            </a:r>
            <a:r>
              <a:rPr lang="en-US" dirty="0" smtClean="0">
                <a:solidFill>
                  <a:srgbClr val="C00000"/>
                </a:solidFill>
              </a:rPr>
              <a:t>) </a:t>
            </a:r>
            <a:r>
              <a:rPr lang="nl-BE" dirty="0" smtClean="0">
                <a:solidFill>
                  <a:srgbClr val="C00000"/>
                </a:solidFill>
                <a:latin typeface="Cambria Math"/>
                <a:ea typeface="Cambria Math"/>
              </a:rPr>
              <a:t>∧ </a:t>
            </a:r>
            <a:r>
              <a:rPr lang="en-US" dirty="0" smtClean="0">
                <a:solidFill>
                  <a:srgbClr val="C00000"/>
                </a:solidFill>
              </a:rPr>
              <a:t>(</a:t>
            </a:r>
            <a:r>
              <a:rPr lang="en-US" i="1" dirty="0" smtClean="0">
                <a:solidFill>
                  <a:srgbClr val="C00000"/>
                </a:solidFill>
              </a:rPr>
              <a:t>x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x</a:t>
            </a:r>
            <a:r>
              <a:rPr lang="nl-NL" baseline="-30000" dirty="0" smtClean="0">
                <a:solidFill>
                  <a:srgbClr val="C00000"/>
                </a:solidFill>
                <a:latin typeface="Arial" pitchFamily="34" charset="0"/>
                <a:cs typeface="Arial" pitchFamily="34" charset="0"/>
              </a:rPr>
              <a:t>1</a:t>
            </a:r>
            <a:r>
              <a:rPr lang="en-US" dirty="0" smtClean="0">
                <a:solidFill>
                  <a:srgbClr val="C00000"/>
                </a:solidFill>
              </a:rPr>
              <a:t>) </a:t>
            </a:r>
          </a:p>
          <a:p>
            <a:pPr lvl="2"/>
            <a:r>
              <a:rPr lang="en-US" i="1" dirty="0" smtClean="0">
                <a:solidFill>
                  <a:srgbClr val="C00000"/>
                </a:solidFill>
              </a:rPr>
              <a:t>q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q</a:t>
            </a:r>
            <a:r>
              <a:rPr lang="nl-BE" dirty="0" smtClean="0">
                <a:solidFill>
                  <a:srgbClr val="C00000"/>
                </a:solidFill>
                <a:latin typeface="Cambria Math"/>
                <a:ea typeface="Cambria Math"/>
              </a:rPr>
              <a:t> ≡ </a:t>
            </a:r>
            <a:r>
              <a:rPr lang="en-US" i="1" dirty="0" smtClean="0">
                <a:solidFill>
                  <a:srgbClr val="C00000"/>
                </a:solidFill>
              </a:rPr>
              <a:t>q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v</a:t>
            </a:r>
            <a:r>
              <a:rPr lang="en-US" baseline="-25000" dirty="0" smtClean="0">
                <a:solidFill>
                  <a:srgbClr val="C00000"/>
                </a:solidFill>
              </a:rPr>
              <a:t>1</a:t>
            </a:r>
            <a:r>
              <a:rPr lang="en-US" dirty="0" smtClean="0">
                <a:solidFill>
                  <a:srgbClr val="C00000"/>
                </a:solidFill>
              </a:rPr>
              <a:t>  </a:t>
            </a:r>
          </a:p>
          <a:p>
            <a:pPr lvl="2"/>
            <a:r>
              <a:rPr lang="en-US" i="1" dirty="0" smtClean="0">
                <a:solidFill>
                  <a:srgbClr val="C00000"/>
                </a:solidFill>
              </a:rPr>
              <a:t>q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q</a:t>
            </a:r>
            <a:r>
              <a:rPr lang="nl-BE" dirty="0" smtClean="0">
                <a:solidFill>
                  <a:srgbClr val="C00000"/>
                </a:solidFill>
                <a:latin typeface="Cambria Math"/>
                <a:ea typeface="Cambria Math"/>
              </a:rPr>
              <a:t> ≡ </a:t>
            </a:r>
            <a:r>
              <a:rPr lang="en-US" i="1" dirty="0" smtClean="0">
                <a:solidFill>
                  <a:srgbClr val="C00000"/>
                </a:solidFill>
              </a:rPr>
              <a:t>q </a:t>
            </a:r>
            <a:r>
              <a:rPr lang="nl-BE" dirty="0" smtClean="0">
                <a:solidFill>
                  <a:srgbClr val="C00000"/>
                </a:solidFill>
                <a:latin typeface="Cambria Math"/>
                <a:ea typeface="Cambria Math"/>
              </a:rPr>
              <a:t>⇒ </a:t>
            </a:r>
            <a:r>
              <a:rPr lang="en-US" i="1" dirty="0" smtClean="0">
                <a:solidFill>
                  <a:srgbClr val="C00000"/>
                </a:solidFill>
              </a:rPr>
              <a:t>p</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v</a:t>
            </a:r>
            <a:r>
              <a:rPr lang="en-US" baseline="-25000" dirty="0" smtClean="0">
                <a:solidFill>
                  <a:srgbClr val="C00000"/>
                </a:solidFill>
              </a:rPr>
              <a:t>1</a:t>
            </a:r>
            <a:r>
              <a:rPr lang="en-US" dirty="0" smtClean="0">
                <a:solidFill>
                  <a:srgbClr val="C00000"/>
                </a:solidFill>
              </a:rPr>
              <a:t>  </a:t>
            </a:r>
          </a:p>
          <a:p>
            <a:pPr lvl="2"/>
            <a:r>
              <a:rPr lang="en-US" dirty="0" smtClean="0">
                <a:solidFill>
                  <a:srgbClr val="C00000"/>
                </a:solidFill>
              </a:rPr>
              <a:t>(</a:t>
            </a:r>
            <a:r>
              <a:rPr lang="en-US" i="1" dirty="0" smtClean="0">
                <a:solidFill>
                  <a:srgbClr val="C00000"/>
                </a:solidFill>
              </a:rPr>
              <a:t>p </a:t>
            </a:r>
            <a:r>
              <a:rPr lang="nl-BE" dirty="0" smtClean="0">
                <a:solidFill>
                  <a:srgbClr val="C00000"/>
                </a:solidFill>
                <a:latin typeface="Cambria Math"/>
                <a:ea typeface="Cambria Math"/>
              </a:rPr>
              <a:t>⇒ </a:t>
            </a:r>
            <a:r>
              <a:rPr lang="en-US" i="1" dirty="0" smtClean="0">
                <a:solidFill>
                  <a:srgbClr val="C00000"/>
                </a:solidFill>
              </a:rPr>
              <a:t>x </a:t>
            </a:r>
            <a:r>
              <a:rPr lang="en-US" dirty="0" smtClean="0">
                <a:solidFill>
                  <a:srgbClr val="C00000"/>
                </a:solidFill>
              </a:rPr>
              <a:t>=</a:t>
            </a:r>
            <a:r>
              <a:rPr lang="en-US" i="1" dirty="0" smtClean="0">
                <a:solidFill>
                  <a:srgbClr val="C00000"/>
                </a:solidFill>
              </a:rPr>
              <a:t> y</a:t>
            </a:r>
            <a:r>
              <a:rPr lang="en-US" dirty="0" smtClean="0">
                <a:solidFill>
                  <a:srgbClr val="C00000"/>
                </a:solidFill>
              </a:rPr>
              <a:t>) </a:t>
            </a:r>
            <a:r>
              <a:rPr lang="nl-BE" dirty="0" smtClean="0">
                <a:solidFill>
                  <a:srgbClr val="C00000"/>
                </a:solidFill>
                <a:latin typeface="Cambria Math"/>
                <a:ea typeface="Cambria Math"/>
              </a:rPr>
              <a:t> ⇒  </a:t>
            </a:r>
            <a:r>
              <a:rPr lang="en-US" dirty="0" smtClean="0">
                <a:solidFill>
                  <a:srgbClr val="C00000"/>
                </a:solidFill>
              </a:rPr>
              <a:t>(</a:t>
            </a:r>
            <a:r>
              <a:rPr lang="en-US" i="1" dirty="0" smtClean="0">
                <a:solidFill>
                  <a:srgbClr val="C00000"/>
                </a:solidFill>
              </a:rPr>
              <a:t>p </a:t>
            </a:r>
            <a:r>
              <a:rPr lang="nl-BE" dirty="0" smtClean="0">
                <a:solidFill>
                  <a:srgbClr val="C00000"/>
                </a:solidFill>
                <a:latin typeface="Cambria Math"/>
                <a:ea typeface="Cambria Math"/>
              </a:rPr>
              <a:t>⇒ </a:t>
            </a:r>
            <a:r>
              <a:rPr lang="en-US" i="1" dirty="0" smtClean="0">
                <a:solidFill>
                  <a:srgbClr val="C00000"/>
                </a:solidFill>
              </a:rPr>
              <a:t>e</a:t>
            </a:r>
            <a:r>
              <a:rPr lang="nl-NL" dirty="0" smtClean="0">
                <a:solidFill>
                  <a:srgbClr val="C00000"/>
                </a:solidFill>
                <a:latin typeface="Arial" pitchFamily="34" charset="0"/>
                <a:cs typeface="Arial" pitchFamily="34" charset="0"/>
              </a:rPr>
              <a:t>[</a:t>
            </a:r>
            <a:r>
              <a:rPr lang="nl-NL" i="1" spc="-1200" baseline="40000" dirty="0" err="1" smtClean="0">
                <a:solidFill>
                  <a:srgbClr val="C00000"/>
                </a:solidFill>
                <a:latin typeface="Arial" pitchFamily="34" charset="0"/>
                <a:cs typeface="Arial" pitchFamily="34" charset="0"/>
              </a:rPr>
              <a:t>v</a:t>
            </a:r>
            <a:r>
              <a:rPr lang="nl-NL" i="1" baseline="-30000" dirty="0" err="1" smtClean="0">
                <a:solidFill>
                  <a:srgbClr val="C00000"/>
                </a:solidFill>
                <a:latin typeface="Arial" pitchFamily="34" charset="0"/>
                <a:cs typeface="Arial" pitchFamily="34" charset="0"/>
              </a:rPr>
              <a:t>x</a:t>
            </a:r>
            <a:r>
              <a:rPr lang="nl-BE" dirty="0" smtClean="0">
                <a:solidFill>
                  <a:srgbClr val="C00000"/>
                </a:solidFill>
                <a:latin typeface="Cambria Math"/>
                <a:ea typeface="Cambria Math"/>
              </a:rPr>
              <a:t> </a:t>
            </a:r>
            <a:r>
              <a:rPr lang="en-US" dirty="0" smtClean="0">
                <a:solidFill>
                  <a:srgbClr val="C00000"/>
                </a:solidFill>
              </a:rPr>
              <a:t>=</a:t>
            </a:r>
            <a:r>
              <a:rPr lang="nl-BE" dirty="0" smtClean="0">
                <a:solidFill>
                  <a:srgbClr val="C00000"/>
                </a:solidFill>
                <a:latin typeface="Cambria Math"/>
                <a:ea typeface="Cambria Math"/>
              </a:rPr>
              <a:t> </a:t>
            </a:r>
            <a:r>
              <a:rPr lang="en-US" i="1" dirty="0" smtClean="0">
                <a:solidFill>
                  <a:srgbClr val="C00000"/>
                </a:solidFill>
              </a:rPr>
              <a:t>e</a:t>
            </a:r>
            <a:r>
              <a:rPr lang="nl-NL" dirty="0" smtClean="0">
                <a:solidFill>
                  <a:srgbClr val="C00000"/>
                </a:solidFill>
                <a:latin typeface="Arial" pitchFamily="34" charset="0"/>
                <a:cs typeface="Arial" pitchFamily="34" charset="0"/>
              </a:rPr>
              <a:t>[</a:t>
            </a:r>
            <a:r>
              <a:rPr lang="nl-NL" i="1" spc="-1200" baseline="40000" dirty="0" smtClean="0">
                <a:solidFill>
                  <a:srgbClr val="C00000"/>
                </a:solidFill>
                <a:latin typeface="Arial" pitchFamily="34" charset="0"/>
                <a:cs typeface="Arial" pitchFamily="34" charset="0"/>
              </a:rPr>
              <a:t>v</a:t>
            </a:r>
            <a:r>
              <a:rPr lang="en-US" i="1" baseline="-25000" dirty="0" smtClean="0">
                <a:solidFill>
                  <a:srgbClr val="C00000"/>
                </a:solidFill>
              </a:rPr>
              <a:t>y</a:t>
            </a:r>
            <a:r>
              <a:rPr lang="en-US" dirty="0" smtClean="0">
                <a:solidFill>
                  <a:srgbClr val="C00000"/>
                </a:solidFill>
              </a:rPr>
              <a:t>)</a:t>
            </a:r>
            <a:endParaRPr lang="nl-BE" dirty="0" smtClean="0">
              <a:solidFill>
                <a:srgbClr val="C00000"/>
              </a:solidFill>
            </a:endParaRPr>
          </a:p>
          <a:p>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27</a:t>
            </a:fld>
            <a:endParaRPr lang="nl-BE" noProof="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en-US" dirty="0" err="1" smtClean="0"/>
              <a:t>Propositielogica</a:t>
            </a:r>
            <a:r>
              <a:rPr lang="en-US" dirty="0" smtClean="0"/>
              <a:t/>
            </a:r>
            <a:br>
              <a:rPr lang="en-US" dirty="0" smtClean="0"/>
            </a:br>
            <a:r>
              <a:rPr lang="en-US" dirty="0" smtClean="0"/>
              <a:t>(</a:t>
            </a:r>
            <a:r>
              <a:rPr lang="en-US" dirty="0" err="1" smtClean="0"/>
              <a:t>oefeningen</a:t>
            </a:r>
            <a:r>
              <a:rPr lang="en-US" dirty="0" smtClean="0"/>
              <a:t>)</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dirty="0"/>
          </a:p>
        </p:txBody>
      </p:sp>
    </p:spTree>
    <p:extLst>
      <p:ext uri="{BB962C8B-B14F-4D97-AF65-F5344CB8AC3E}">
        <p14:creationId xmlns="" xmlns:p14="http://schemas.microsoft.com/office/powerpoint/2010/main" val="276018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01. Formuleren</a:t>
            </a:r>
            <a:endParaRPr lang="nl-NL" dirty="0"/>
          </a:p>
        </p:txBody>
      </p:sp>
      <p:sp>
        <p:nvSpPr>
          <p:cNvPr id="3" name="Tijdelijke aanduiding voor inhoud 2"/>
          <p:cNvSpPr>
            <a:spLocks noGrp="1"/>
          </p:cNvSpPr>
          <p:nvPr>
            <p:ph idx="1"/>
          </p:nvPr>
        </p:nvSpPr>
        <p:spPr/>
        <p:txBody>
          <a:bodyPr>
            <a:normAutofit fontScale="92500" lnSpcReduction="20000"/>
          </a:bodyPr>
          <a:lstStyle/>
          <a:p>
            <a:r>
              <a:rPr lang="nl-BE" dirty="0" smtClean="0">
                <a:solidFill>
                  <a:schemeClr val="tx2"/>
                </a:solidFill>
              </a:rPr>
              <a:t>Gegeven</a:t>
            </a:r>
          </a:p>
          <a:p>
            <a:pPr lvl="1"/>
            <a:r>
              <a:rPr lang="nl-BE" dirty="0" smtClean="0"/>
              <a:t>Veranderlijken </a:t>
            </a:r>
            <a:r>
              <a:rPr lang="nl-BE" i="1" dirty="0" smtClean="0"/>
              <a:t>j</a:t>
            </a:r>
            <a:r>
              <a:rPr lang="nl-BE" dirty="0" smtClean="0"/>
              <a:t> en </a:t>
            </a:r>
            <a:r>
              <a:rPr lang="nl-BE" i="1" dirty="0" smtClean="0"/>
              <a:t>t</a:t>
            </a:r>
            <a:r>
              <a:rPr lang="nl-BE" dirty="0" smtClean="0"/>
              <a:t> staan voor de volgende uitspraken:</a:t>
            </a:r>
          </a:p>
          <a:p>
            <a:pPr lvl="2"/>
            <a:r>
              <a:rPr lang="nl-BE" i="1" dirty="0" smtClean="0"/>
              <a:t>j</a:t>
            </a:r>
            <a:r>
              <a:rPr lang="nl-BE" dirty="0" smtClean="0"/>
              <a:t>: ik koop de jeans</a:t>
            </a:r>
          </a:p>
          <a:p>
            <a:pPr lvl="2"/>
            <a:r>
              <a:rPr lang="nl-BE" i="1" dirty="0" smtClean="0"/>
              <a:t>t</a:t>
            </a:r>
            <a:r>
              <a:rPr lang="nl-BE" dirty="0" smtClean="0"/>
              <a:t>: ik koop de trui</a:t>
            </a:r>
          </a:p>
          <a:p>
            <a:pPr lvl="2">
              <a:buNone/>
            </a:pPr>
            <a:endParaRPr lang="nl-BE" dirty="0" smtClean="0"/>
          </a:p>
          <a:p>
            <a:r>
              <a:rPr lang="nl-BE" dirty="0" smtClean="0">
                <a:solidFill>
                  <a:schemeClr val="tx2"/>
                </a:solidFill>
              </a:rPr>
              <a:t>Gevraagd</a:t>
            </a:r>
          </a:p>
          <a:p>
            <a:pPr lvl="1"/>
            <a:r>
              <a:rPr lang="nl-BE" dirty="0" smtClean="0"/>
              <a:t>Welke beweringen in het Nederlands komen overeen met de volgende proposities?</a:t>
            </a:r>
          </a:p>
          <a:p>
            <a:pPr marL="2048725" lvl="2" indent="-742950">
              <a:buFont typeface="+mj-lt"/>
              <a:buAutoNum type="alphaLcParenR"/>
            </a:pPr>
            <a:r>
              <a:rPr lang="nl-BE" dirty="0" smtClean="0"/>
              <a:t> </a:t>
            </a:r>
            <a:r>
              <a:rPr lang="en-US" dirty="0" smtClean="0">
                <a:latin typeface="Cambria Math"/>
                <a:ea typeface="Cambria Math"/>
              </a:rPr>
              <a:t>¬</a:t>
            </a:r>
            <a:r>
              <a:rPr lang="nl-BE" i="1" dirty="0" smtClean="0"/>
              <a:t>j</a:t>
            </a:r>
            <a:r>
              <a:rPr lang="nl-BE" dirty="0" smtClean="0">
                <a:latin typeface="Cambria Math"/>
                <a:ea typeface="Cambria Math"/>
              </a:rPr>
              <a:t> ∧</a:t>
            </a:r>
            <a:r>
              <a:rPr lang="en-US" dirty="0" smtClean="0">
                <a:latin typeface="Cambria Math"/>
                <a:ea typeface="Cambria Math"/>
              </a:rPr>
              <a:t> ¬</a:t>
            </a:r>
            <a:r>
              <a:rPr lang="nl-BE" i="1" dirty="0" smtClean="0"/>
              <a:t>t</a:t>
            </a:r>
            <a:endParaRPr lang="nl-BE" dirty="0" smtClean="0"/>
          </a:p>
          <a:p>
            <a:pPr marL="2048725" lvl="2" indent="-742950">
              <a:buFont typeface="+mj-lt"/>
              <a:buAutoNum type="alphaLcParenR"/>
            </a:pPr>
            <a:r>
              <a:rPr lang="nl-BE" dirty="0" smtClean="0"/>
              <a:t> </a:t>
            </a:r>
            <a:r>
              <a:rPr lang="en-US" dirty="0" smtClean="0">
                <a:latin typeface="Cambria Math"/>
                <a:ea typeface="Cambria Math"/>
              </a:rPr>
              <a:t>¬</a:t>
            </a:r>
            <a:r>
              <a:rPr lang="nl-BE" dirty="0" smtClean="0"/>
              <a:t>(</a:t>
            </a:r>
            <a:r>
              <a:rPr lang="nl-BE" i="1" dirty="0" smtClean="0"/>
              <a:t>j</a:t>
            </a:r>
            <a:r>
              <a:rPr lang="nl-BE" dirty="0" smtClean="0">
                <a:latin typeface="Cambria Math"/>
                <a:ea typeface="Cambria Math"/>
              </a:rPr>
              <a:t> ∧</a:t>
            </a:r>
            <a:r>
              <a:rPr lang="en-US" dirty="0" smtClean="0">
                <a:latin typeface="Cambria Math"/>
                <a:ea typeface="Cambria Math"/>
              </a:rPr>
              <a:t> ¬</a:t>
            </a:r>
            <a:r>
              <a:rPr lang="nl-BE" i="1" dirty="0" smtClean="0"/>
              <a:t>t</a:t>
            </a:r>
            <a:r>
              <a:rPr lang="nl-BE" dirty="0" smtClean="0"/>
              <a:t>)</a:t>
            </a:r>
          </a:p>
          <a:p>
            <a:pPr marL="2048725" lvl="2" indent="-742950">
              <a:buFont typeface="+mj-lt"/>
              <a:buAutoNum type="alphaLcParenR"/>
            </a:pPr>
            <a:r>
              <a:rPr lang="nl-BE" dirty="0" smtClean="0"/>
              <a:t> </a:t>
            </a:r>
            <a:r>
              <a:rPr lang="en-US" dirty="0" smtClean="0">
                <a:latin typeface="Cambria Math"/>
                <a:ea typeface="Cambria Math"/>
              </a:rPr>
              <a:t>¬</a:t>
            </a:r>
            <a:r>
              <a:rPr lang="nl-BE" i="1" dirty="0" smtClean="0"/>
              <a:t>j</a:t>
            </a:r>
            <a:r>
              <a:rPr lang="nl-BE" dirty="0" smtClean="0">
                <a:latin typeface="Cambria Math"/>
                <a:ea typeface="Cambria Math"/>
              </a:rPr>
              <a:t> ∨</a:t>
            </a:r>
            <a:r>
              <a:rPr lang="en-US" dirty="0" smtClean="0">
                <a:latin typeface="Cambria Math"/>
                <a:ea typeface="Cambria Math"/>
              </a:rPr>
              <a:t> ¬</a:t>
            </a:r>
            <a:r>
              <a:rPr lang="nl-BE" i="1" dirty="0" smtClean="0"/>
              <a:t>t</a:t>
            </a:r>
            <a:endParaRPr lang="nl-BE" dirty="0" smtClean="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pPr/>
              <a:t>4</a:t>
            </a:fld>
            <a:endParaRPr lang="nl-BE" noProof="0" dirty="0"/>
          </a:p>
        </p:txBody>
      </p:sp>
    </p:spTree>
    <p:extLst>
      <p:ext uri="{BB962C8B-B14F-4D97-AF65-F5344CB8AC3E}">
        <p14:creationId xmlns="" xmlns:p14="http://schemas.microsoft.com/office/powerpoint/2010/main" val="1888289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02. Formuleren / Abstraheren</a:t>
            </a:r>
            <a:endParaRPr lang="nl-BE" dirty="0"/>
          </a:p>
        </p:txBody>
      </p:sp>
      <p:sp>
        <p:nvSpPr>
          <p:cNvPr id="3" name="Content Placeholder 2"/>
          <p:cNvSpPr>
            <a:spLocks noGrp="1"/>
          </p:cNvSpPr>
          <p:nvPr>
            <p:ph idx="1"/>
          </p:nvPr>
        </p:nvSpPr>
        <p:spPr/>
        <p:txBody>
          <a:bodyPr/>
          <a:lstStyle/>
          <a:p>
            <a:r>
              <a:rPr lang="nl-BE" dirty="0" smtClean="0">
                <a:solidFill>
                  <a:schemeClr val="tx2"/>
                </a:solidFill>
              </a:rPr>
              <a:t>Gevraagd</a:t>
            </a:r>
          </a:p>
          <a:p>
            <a:pPr lvl="1"/>
            <a:r>
              <a:rPr lang="nl-BE" dirty="0" smtClean="0"/>
              <a:t>Zet de volgende zinnen om in proposities.</a:t>
            </a:r>
          </a:p>
          <a:p>
            <a:pPr marL="2048725" lvl="2" indent="-742950">
              <a:buFont typeface="+mj-lt"/>
              <a:buAutoNum type="alphaLcParenR"/>
            </a:pPr>
            <a:r>
              <a:rPr lang="nl-BE" dirty="0" smtClean="0"/>
              <a:t>Ik bestel vanavond noch frietjes, noch chinees, noch pizza.</a:t>
            </a:r>
          </a:p>
          <a:p>
            <a:pPr marL="2048725" lvl="2" indent="-742950">
              <a:buFont typeface="+mj-lt"/>
              <a:buAutoNum type="alphaLcParenR"/>
            </a:pPr>
            <a:r>
              <a:rPr lang="nl-BE" dirty="0" smtClean="0"/>
              <a:t>Ik bestel vanavond frietjes of chinees, maar zeker geen pizza.</a:t>
            </a:r>
          </a:p>
          <a:p>
            <a:pPr marL="2048725" lvl="2" indent="-742950">
              <a:buFont typeface="+mj-lt"/>
              <a:buAutoNum type="alphaLcParenR"/>
            </a:pPr>
            <a:r>
              <a:rPr lang="nl-BE" dirty="0" smtClean="0"/>
              <a:t>Ik bestel vanavond ofwel frietjes, ofwel chinees, ofwel pizza.</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5</a:t>
            </a:fld>
            <a:endParaRPr lang="nl-BE" noProof="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03. Formuleren / abstraheren</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solidFill>
                  <a:schemeClr val="tx2"/>
                </a:solidFill>
              </a:rPr>
              <a:t>Gevraagd</a:t>
            </a:r>
          </a:p>
          <a:p>
            <a:pPr lvl="1"/>
            <a:r>
              <a:rPr lang="nl-BE" dirty="0" smtClean="0"/>
              <a:t>Zet de volgende zinnen om in proposities. Geef ook telkens de waarheidstabel om na te gaan of jouw oplossing correct is.</a:t>
            </a:r>
          </a:p>
          <a:p>
            <a:pPr marL="2048725" lvl="2" indent="-742950">
              <a:buFont typeface="+mj-lt"/>
              <a:buAutoNum type="alphaLcParenR"/>
            </a:pPr>
            <a:r>
              <a:rPr lang="nl-BE" dirty="0" smtClean="0"/>
              <a:t>Om de film te zien, moet je meerderjarig zijn.</a:t>
            </a:r>
          </a:p>
          <a:p>
            <a:pPr marL="2048725" lvl="2" indent="-742950">
              <a:buFont typeface="+mj-lt"/>
              <a:buAutoNum type="alphaLcParenR"/>
            </a:pPr>
            <a:r>
              <a:rPr lang="nl-BE" dirty="0" smtClean="0"/>
              <a:t>Als ik een uitnodiging zou ontvangen, zou ik zeker naar dat </a:t>
            </a:r>
            <a:r>
              <a:rPr lang="nl-BE" dirty="0" err="1" smtClean="0"/>
              <a:t>event</a:t>
            </a:r>
            <a:r>
              <a:rPr lang="nl-BE" dirty="0" smtClean="0"/>
              <a:t> gaan.</a:t>
            </a:r>
          </a:p>
          <a:p>
            <a:pPr marL="2048725" lvl="2" indent="-742950">
              <a:buFont typeface="+mj-lt"/>
              <a:buAutoNum type="alphaLcParenR"/>
            </a:pPr>
            <a:r>
              <a:rPr lang="nl-BE" dirty="0" smtClean="0"/>
              <a:t>Ik speel zelden computerspelletjes, enkel en alleen als het regent.</a:t>
            </a:r>
          </a:p>
          <a:p>
            <a:pPr marL="2048725" lvl="2" indent="-742950">
              <a:buFont typeface="+mj-lt"/>
              <a:buAutoNum type="alphaLcParenR"/>
            </a:pPr>
            <a:r>
              <a:rPr lang="nl-BE" dirty="0" smtClean="0"/>
              <a:t>Enkel als mijn broer helpt, doe ik de afwas.</a:t>
            </a:r>
          </a:p>
          <a:p>
            <a:pPr marL="2048725" lvl="2" indent="-742950">
              <a:buFont typeface="+mj-lt"/>
              <a:buAutoNum type="alphaLcParenR"/>
            </a:pPr>
            <a:r>
              <a:rPr lang="nl-BE" dirty="0" smtClean="0"/>
              <a:t>Alleen met een juist wachtwoord kan je inloggen.</a:t>
            </a:r>
          </a:p>
          <a:p>
            <a:pPr marL="2048725" lvl="2" indent="-742950">
              <a:buFont typeface="+mj-lt"/>
              <a:buAutoNum type="alphaLcParenR"/>
            </a:pPr>
            <a:r>
              <a:rPr lang="nl-BE" dirty="0" smtClean="0"/>
              <a:t>Ik doe de afwas op voorwaarde dat mijn broer helpt.</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6</a:t>
            </a:fld>
            <a:endParaRPr lang="nl-BE" noProof="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04. Redeneren</a:t>
            </a:r>
            <a:endParaRPr lang="nl-BE" dirty="0"/>
          </a:p>
        </p:txBody>
      </p:sp>
      <p:sp>
        <p:nvSpPr>
          <p:cNvPr id="3" name="Content Placeholder 2"/>
          <p:cNvSpPr>
            <a:spLocks noGrp="1"/>
          </p:cNvSpPr>
          <p:nvPr>
            <p:ph idx="1"/>
          </p:nvPr>
        </p:nvSpPr>
        <p:spPr/>
        <p:txBody>
          <a:bodyPr>
            <a:normAutofit lnSpcReduction="10000"/>
          </a:bodyPr>
          <a:lstStyle/>
          <a:p>
            <a:r>
              <a:rPr lang="nl-BE" dirty="0" smtClean="0">
                <a:solidFill>
                  <a:schemeClr val="tx2"/>
                </a:solidFill>
              </a:rPr>
              <a:t>Gevraagd</a:t>
            </a:r>
          </a:p>
          <a:p>
            <a:pPr lvl="1"/>
            <a:r>
              <a:rPr lang="nl-BE" dirty="0" smtClean="0"/>
              <a:t>Welke van onderstaande proposities zijn equivalent aan elkaar? Gebruik waarheidstabellen om je antwoord te motiveren.</a:t>
            </a:r>
          </a:p>
          <a:p>
            <a:pPr marL="2048725" lvl="2" indent="-742950">
              <a:buFont typeface="+mj-lt"/>
              <a:buAutoNum type="alphaLcParenR"/>
            </a:pPr>
            <a:r>
              <a:rPr lang="nl-BE" dirty="0" smtClean="0"/>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en-US" dirty="0" smtClean="0">
                <a:latin typeface="Cambria Math"/>
                <a:ea typeface="Cambria Math"/>
              </a:rPr>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p>
          <a:p>
            <a:pPr marL="2048725" lvl="2" indent="-742950">
              <a:buFont typeface="+mj-lt"/>
              <a:buAutoNum type="alphaLcParenR"/>
            </a:pPr>
            <a:r>
              <a:rPr lang="nl-BE" dirty="0" smtClean="0"/>
              <a:t> </a:t>
            </a:r>
            <a:r>
              <a:rPr lang="en-US" dirty="0" smtClean="0">
                <a:latin typeface="Cambria Math"/>
                <a:ea typeface="Cambria Math"/>
              </a:rPr>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endParaRPr lang="nl-BE" dirty="0" smtClean="0"/>
          </a:p>
          <a:p>
            <a:pPr marL="2048725" lvl="2" indent="-742950">
              <a:buFont typeface="+mj-lt"/>
              <a:buAutoNum type="alphaLcParenR"/>
            </a:pPr>
            <a:r>
              <a:rPr lang="nl-BE" dirty="0" smtClean="0"/>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nl-BE" i="1" dirty="0" smtClean="0"/>
              <a:t>q</a:t>
            </a:r>
            <a:r>
              <a:rPr lang="nl-BE" dirty="0" smtClean="0">
                <a:latin typeface="Cambria Math"/>
                <a:ea typeface="Cambria Math"/>
              </a:rPr>
              <a:t> ∨</a:t>
            </a:r>
            <a:r>
              <a:rPr lang="en-US" dirty="0" smtClean="0">
                <a:latin typeface="Cambria Math"/>
                <a:ea typeface="Cambria Math"/>
              </a:rPr>
              <a:t> ¬</a:t>
            </a:r>
            <a:r>
              <a:rPr lang="nl-BE" i="1" dirty="0" smtClean="0"/>
              <a:t>p</a:t>
            </a:r>
            <a:r>
              <a:rPr lang="nl-BE" dirty="0" smtClean="0"/>
              <a:t>)</a:t>
            </a:r>
          </a:p>
          <a:p>
            <a:pPr marL="2048725" lvl="2" indent="-742950">
              <a:buFont typeface="+mj-lt"/>
              <a:buAutoNum type="alphaLcParenR"/>
            </a:pPr>
            <a:r>
              <a:rPr lang="nl-BE" dirty="0" smtClean="0"/>
              <a:t> </a:t>
            </a:r>
            <a:r>
              <a:rPr lang="en-US" dirty="0" smtClean="0">
                <a:latin typeface="Cambria Math"/>
                <a:ea typeface="Cambria Math"/>
              </a:rPr>
              <a:t>¬</a:t>
            </a:r>
            <a:r>
              <a:rPr lang="nl-BE" dirty="0" smtClean="0"/>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p>
          <a:p>
            <a:pPr marL="2048725" lvl="2" indent="-742950">
              <a:buFont typeface="+mj-lt"/>
              <a:buAutoNum type="alphaLcParenR"/>
            </a:pPr>
            <a:r>
              <a:rPr lang="nl-BE" dirty="0" smtClean="0"/>
              <a:t>(</a:t>
            </a:r>
            <a:r>
              <a:rPr lang="nl-BE" i="1" dirty="0" smtClean="0"/>
              <a:t>q</a:t>
            </a:r>
            <a:r>
              <a:rPr lang="nl-BE" dirty="0" smtClean="0">
                <a:latin typeface="Cambria Math"/>
                <a:ea typeface="Cambria Math"/>
              </a:rPr>
              <a:t> ∧</a:t>
            </a:r>
            <a:r>
              <a:rPr lang="en-US" dirty="0" smtClean="0">
                <a:latin typeface="Cambria Math"/>
                <a:ea typeface="Cambria Math"/>
              </a:rPr>
              <a:t> </a:t>
            </a:r>
            <a:r>
              <a:rPr lang="nl-BE" i="1" dirty="0" smtClean="0"/>
              <a:t>p</a:t>
            </a:r>
            <a:r>
              <a:rPr lang="nl-BE" dirty="0" smtClean="0"/>
              <a:t>)</a:t>
            </a:r>
            <a:r>
              <a:rPr lang="nl-BE" dirty="0" smtClean="0">
                <a:latin typeface="Cambria Math"/>
                <a:ea typeface="Cambria Math"/>
              </a:rPr>
              <a:t> ∨</a:t>
            </a:r>
            <a:r>
              <a:rPr lang="en-US" dirty="0" smtClean="0">
                <a:latin typeface="Cambria Math"/>
                <a:ea typeface="Cambria Math"/>
              </a:rPr>
              <a:t> ¬</a:t>
            </a:r>
            <a:r>
              <a:rPr lang="nl-BE" i="1" dirty="0" smtClean="0"/>
              <a:t>p</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7</a:t>
            </a:fld>
            <a:endParaRPr lang="nl-BE" noProof="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05. Redeneren</a:t>
            </a:r>
            <a:endParaRPr lang="nl-BE" dirty="0"/>
          </a:p>
        </p:txBody>
      </p:sp>
      <p:sp>
        <p:nvSpPr>
          <p:cNvPr id="3" name="Content Placeholder 2"/>
          <p:cNvSpPr>
            <a:spLocks noGrp="1"/>
          </p:cNvSpPr>
          <p:nvPr>
            <p:ph idx="1"/>
          </p:nvPr>
        </p:nvSpPr>
        <p:spPr/>
        <p:txBody>
          <a:bodyPr>
            <a:normAutofit/>
          </a:bodyPr>
          <a:lstStyle/>
          <a:p>
            <a:r>
              <a:rPr lang="nl-BE" dirty="0" smtClean="0">
                <a:solidFill>
                  <a:schemeClr val="tx2"/>
                </a:solidFill>
              </a:rPr>
              <a:t>Gevraagd</a:t>
            </a:r>
          </a:p>
          <a:p>
            <a:pPr lvl="1"/>
            <a:r>
              <a:rPr lang="nl-BE" dirty="0" smtClean="0"/>
              <a:t>Welke van de onderstaande proposities zijn tautologieën? En welke uitspraken zijn contradicties?</a:t>
            </a:r>
          </a:p>
          <a:p>
            <a:pPr lvl="1"/>
            <a:r>
              <a:rPr lang="nl-BE" dirty="0" smtClean="0"/>
              <a:t>Toon je antwoord aan met een waarheidstabel en geef een </a:t>
            </a:r>
            <a:r>
              <a:rPr lang="nl-BE" dirty="0" err="1" smtClean="0"/>
              <a:t>calculationeel</a:t>
            </a:r>
            <a:r>
              <a:rPr lang="nl-BE" dirty="0" smtClean="0"/>
              <a:t> bewijs voor de tautologieën.</a:t>
            </a:r>
          </a:p>
          <a:p>
            <a:pPr marL="2048725" lvl="2" indent="-742950">
              <a:buFont typeface="+mj-lt"/>
              <a:buAutoNum type="alphaLcParenR"/>
            </a:pPr>
            <a:r>
              <a:rPr lang="nl-BE" dirty="0" smtClean="0"/>
              <a:t>(</a:t>
            </a:r>
            <a:r>
              <a:rPr lang="en-US" dirty="0" smtClean="0">
                <a:latin typeface="Cambria Math"/>
                <a:ea typeface="Cambria Math"/>
              </a:rPr>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p>
          <a:p>
            <a:pPr marL="2048725" lvl="2" indent="-742950">
              <a:buFont typeface="+mj-lt"/>
              <a:buAutoNum type="alphaLcParenR"/>
            </a:pPr>
            <a:r>
              <a:rPr lang="nl-BE" dirty="0" smtClean="0"/>
              <a:t>(</a:t>
            </a:r>
            <a:r>
              <a:rPr lang="en-US" dirty="0" smtClean="0">
                <a:latin typeface="Cambria Math"/>
                <a:ea typeface="Cambria Math"/>
              </a:rPr>
              <a:t>¬</a:t>
            </a:r>
            <a:r>
              <a:rPr lang="nl-BE" i="1" dirty="0" smtClean="0"/>
              <a:t>p</a:t>
            </a:r>
            <a:r>
              <a:rPr lang="nl-BE" dirty="0" smtClean="0">
                <a:latin typeface="Cambria Math"/>
                <a:ea typeface="Cambria Math"/>
              </a:rPr>
              <a:t>∧</a:t>
            </a:r>
            <a:r>
              <a:rPr lang="nl-BE" i="1" dirty="0" smtClean="0"/>
              <a:t>q</a:t>
            </a:r>
            <a:r>
              <a:rPr lang="nl-BE" dirty="0" smtClean="0"/>
              <a:t>) </a:t>
            </a:r>
            <a:r>
              <a:rPr lang="nl-BE" dirty="0" smtClean="0">
                <a:latin typeface="Cambria Math"/>
                <a:ea typeface="Cambria Math"/>
              </a:rPr>
              <a:t>∨ </a:t>
            </a:r>
            <a:r>
              <a:rPr lang="nl-BE" dirty="0" smtClean="0"/>
              <a:t>(</a:t>
            </a:r>
            <a:r>
              <a:rPr lang="nl-BE" i="1" dirty="0" smtClean="0"/>
              <a:t>p</a:t>
            </a:r>
            <a:r>
              <a:rPr lang="nl-BE" dirty="0" smtClean="0">
                <a:latin typeface="Cambria Math"/>
                <a:ea typeface="Cambria Math"/>
              </a:rPr>
              <a:t>∧</a:t>
            </a:r>
            <a:r>
              <a:rPr lang="en-US" dirty="0" smtClean="0">
                <a:latin typeface="Cambria Math"/>
                <a:ea typeface="Cambria Math"/>
              </a:rPr>
              <a:t>¬</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en-US" dirty="0" smtClean="0">
                <a:latin typeface="Cambria Math"/>
                <a:ea typeface="Cambria Math"/>
              </a:rPr>
              <a:t>¬</a:t>
            </a:r>
            <a:r>
              <a:rPr lang="nl-BE" i="1" dirty="0" smtClean="0"/>
              <a:t>p</a:t>
            </a:r>
            <a:r>
              <a:rPr lang="nl-BE" dirty="0" smtClean="0">
                <a:latin typeface="Cambria Math"/>
                <a:ea typeface="Cambria Math"/>
              </a:rPr>
              <a:t>∧</a:t>
            </a:r>
            <a:r>
              <a:rPr lang="nl-BE" i="1" dirty="0" smtClean="0"/>
              <a:t>p</a:t>
            </a:r>
            <a:r>
              <a:rPr lang="nl-BE" dirty="0" smtClean="0"/>
              <a:t>)</a:t>
            </a:r>
            <a:r>
              <a:rPr lang="nl-BE" dirty="0" smtClean="0">
                <a:latin typeface="Cambria Math"/>
                <a:ea typeface="Cambria Math"/>
              </a:rPr>
              <a:t>∨</a:t>
            </a:r>
            <a:r>
              <a:rPr lang="nl-BE" dirty="0" smtClean="0"/>
              <a:t>(</a:t>
            </a:r>
            <a:r>
              <a:rPr lang="en-US" dirty="0" smtClean="0">
                <a:latin typeface="Cambria Math"/>
                <a:ea typeface="Cambria Math"/>
              </a:rPr>
              <a:t>¬</a:t>
            </a:r>
            <a:r>
              <a:rPr lang="nl-BE" i="1" dirty="0" smtClean="0"/>
              <a:t>p</a:t>
            </a:r>
            <a:r>
              <a:rPr lang="nl-BE" dirty="0" smtClean="0">
                <a:latin typeface="Cambria Math"/>
                <a:ea typeface="Cambria Math"/>
              </a:rPr>
              <a:t>∧</a:t>
            </a:r>
            <a:r>
              <a:rPr lang="en-US" dirty="0" smtClean="0">
                <a:latin typeface="Cambria Math"/>
                <a:ea typeface="Cambria Math"/>
              </a:rPr>
              <a:t>¬</a:t>
            </a:r>
            <a:r>
              <a:rPr lang="nl-BE" i="1" dirty="0" smtClean="0"/>
              <a:t>q</a:t>
            </a:r>
            <a:r>
              <a:rPr lang="nl-BE" dirty="0" smtClean="0"/>
              <a:t>))</a:t>
            </a:r>
            <a:r>
              <a:rPr lang="nl-BE" dirty="0" smtClean="0">
                <a:latin typeface="Cambria Math"/>
                <a:ea typeface="Cambria Math"/>
              </a:rPr>
              <a:t> ∨ </a:t>
            </a:r>
            <a:r>
              <a:rPr lang="nl-BE" dirty="0" smtClean="0"/>
              <a:t>((</a:t>
            </a:r>
            <a:r>
              <a:rPr lang="nl-BE" i="1" dirty="0" smtClean="0"/>
              <a:t>p</a:t>
            </a:r>
            <a:r>
              <a:rPr lang="nl-BE" dirty="0" smtClean="0">
                <a:latin typeface="Cambria Math"/>
                <a:ea typeface="Cambria Math"/>
              </a:rPr>
              <a:t>∧</a:t>
            </a:r>
            <a:r>
              <a:rPr lang="nl-BE" i="1" dirty="0" smtClean="0"/>
              <a:t>q</a:t>
            </a:r>
            <a:r>
              <a:rPr lang="nl-BE" dirty="0" smtClean="0"/>
              <a:t>)</a:t>
            </a:r>
            <a:r>
              <a:rPr lang="nl-BE" dirty="0" smtClean="0">
                <a:latin typeface="Cambria Math"/>
                <a:ea typeface="Cambria Math"/>
              </a:rPr>
              <a:t>∨</a:t>
            </a:r>
            <a:r>
              <a:rPr lang="nl-BE" dirty="0" smtClean="0"/>
              <a:t>(</a:t>
            </a:r>
            <a:r>
              <a:rPr lang="nl-BE" i="1" dirty="0" smtClean="0"/>
              <a:t>q</a:t>
            </a:r>
            <a:r>
              <a:rPr lang="nl-BE" dirty="0" smtClean="0">
                <a:latin typeface="Cambria Math"/>
                <a:ea typeface="Cambria Math"/>
              </a:rPr>
              <a:t>∧</a:t>
            </a:r>
            <a:r>
              <a:rPr lang="en-US" dirty="0" smtClean="0">
                <a:latin typeface="Cambria Math"/>
                <a:ea typeface="Cambria Math"/>
              </a:rPr>
              <a:t>¬</a:t>
            </a:r>
            <a:r>
              <a:rPr lang="nl-BE" i="1" dirty="0" smtClean="0"/>
              <a:t>q</a:t>
            </a:r>
            <a:r>
              <a:rPr lang="nl-BE" dirty="0" smtClean="0"/>
              <a:t>)))</a:t>
            </a:r>
          </a:p>
          <a:p>
            <a:pPr marL="2048725" lvl="2" indent="-742950">
              <a:buFont typeface="+mj-lt"/>
              <a:buAutoNum type="alphaLcParenR"/>
            </a:pPr>
            <a:r>
              <a:rPr lang="nl-BE" dirty="0" smtClean="0"/>
              <a:t>(</a:t>
            </a:r>
            <a:r>
              <a:rPr lang="nl-BE" i="1" dirty="0" smtClean="0"/>
              <a:t>p</a:t>
            </a:r>
            <a:r>
              <a:rPr lang="nl-BE" dirty="0" smtClean="0">
                <a:latin typeface="Cambria Math"/>
                <a:ea typeface="Cambria Math"/>
              </a:rPr>
              <a:t> ∧</a:t>
            </a:r>
            <a:r>
              <a:rPr lang="en-US" dirty="0" smtClean="0">
                <a:latin typeface="Cambria Math"/>
                <a:ea typeface="Cambria Math"/>
              </a:rPr>
              <a:t> </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dirty="0" smtClean="0"/>
              <a:t>(</a:t>
            </a:r>
            <a:r>
              <a:rPr lang="nl-BE" i="1" dirty="0" smtClean="0"/>
              <a:t>p</a:t>
            </a:r>
            <a:r>
              <a:rPr lang="nl-BE" dirty="0" smtClean="0">
                <a:latin typeface="Cambria Math"/>
                <a:ea typeface="Cambria Math"/>
              </a:rPr>
              <a:t> ∧</a:t>
            </a:r>
            <a:r>
              <a:rPr lang="en-US" dirty="0" smtClean="0">
                <a:latin typeface="Cambria Math"/>
                <a:ea typeface="Cambria Math"/>
              </a:rPr>
              <a:t> ¬ </a:t>
            </a:r>
            <a:r>
              <a:rPr lang="nl-BE" i="1" dirty="0" smtClean="0"/>
              <a:t>q</a:t>
            </a:r>
            <a:r>
              <a:rPr lang="nl-BE" dirty="0" smtClean="0"/>
              <a:t>)</a:t>
            </a:r>
            <a:r>
              <a:rPr lang="nl-BE" dirty="0" smtClean="0">
                <a:latin typeface="Cambria Math"/>
                <a:ea typeface="Cambria Math"/>
              </a:rPr>
              <a:t> ≡</a:t>
            </a:r>
            <a:r>
              <a:rPr lang="en-US" dirty="0" smtClean="0">
                <a:latin typeface="Cambria Math"/>
                <a:ea typeface="Cambria Math"/>
              </a:rPr>
              <a:t> ¬</a:t>
            </a:r>
            <a:r>
              <a:rPr lang="nl-BE" i="1" dirty="0" smtClean="0"/>
              <a:t>p</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8</a:t>
            </a:fld>
            <a:endParaRPr lang="nl-BE" noProof="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06. Formuleren / abstraheren</a:t>
            </a:r>
            <a:endParaRPr lang="nl-BE" dirty="0"/>
          </a:p>
        </p:txBody>
      </p:sp>
      <p:sp>
        <p:nvSpPr>
          <p:cNvPr id="3" name="Content Placeholder 2"/>
          <p:cNvSpPr>
            <a:spLocks noGrp="1"/>
          </p:cNvSpPr>
          <p:nvPr>
            <p:ph idx="1"/>
          </p:nvPr>
        </p:nvSpPr>
        <p:spPr/>
        <p:txBody>
          <a:bodyPr>
            <a:normAutofit lnSpcReduction="10000"/>
          </a:bodyPr>
          <a:lstStyle/>
          <a:p>
            <a:r>
              <a:rPr lang="nl-BE" dirty="0" smtClean="0">
                <a:solidFill>
                  <a:schemeClr val="tx2"/>
                </a:solidFill>
              </a:rPr>
              <a:t>Gevraagd</a:t>
            </a:r>
          </a:p>
          <a:p>
            <a:pPr lvl="1"/>
            <a:r>
              <a:rPr lang="nl-BE" dirty="0" smtClean="0"/>
              <a:t>Zet volgende zinnen om in proposities en zwak ze af tot een zinvolle conclusie op een </a:t>
            </a:r>
            <a:r>
              <a:rPr lang="nl-BE" dirty="0" err="1" smtClean="0"/>
              <a:t>calculationele</a:t>
            </a:r>
            <a:r>
              <a:rPr lang="nl-BE" dirty="0" smtClean="0"/>
              <a:t> manier. Gebruik enkel de rekenregels voor de conjunctie en de disjunctie en de wet van de implicatie. Verklaar elke stap. Zet je oplossing terug om naar een zin.</a:t>
            </a:r>
          </a:p>
          <a:p>
            <a:pPr marL="2048725" lvl="2" indent="-742950">
              <a:buFont typeface="+mj-lt"/>
              <a:buAutoNum type="alphaLcParenR"/>
            </a:pPr>
            <a:r>
              <a:rPr lang="nl-BE" dirty="0" smtClean="0"/>
              <a:t>Elke werkdag fiets ik naar het werk. Vandaag is het maandag.</a:t>
            </a:r>
          </a:p>
          <a:p>
            <a:pPr marL="2048725" lvl="2" indent="-742950">
              <a:buFont typeface="+mj-lt"/>
              <a:buAutoNum type="alphaLcParenR"/>
            </a:pPr>
            <a:r>
              <a:rPr lang="nl-BE" dirty="0" smtClean="0"/>
              <a:t>Ik ben klaarwakker, maar als ik moe ben, dan ga ik slapen.</a:t>
            </a:r>
            <a:endParaRPr lang="nl-BE" dirty="0"/>
          </a:p>
        </p:txBody>
      </p:sp>
      <p:sp>
        <p:nvSpPr>
          <p:cNvPr id="4" name="Slide Number Placeholder 3"/>
          <p:cNvSpPr>
            <a:spLocks noGrp="1"/>
          </p:cNvSpPr>
          <p:nvPr>
            <p:ph type="sldNum" sz="quarter" idx="12"/>
          </p:nvPr>
        </p:nvSpPr>
        <p:spPr/>
        <p:txBody>
          <a:bodyPr/>
          <a:lstStyle/>
          <a:p>
            <a:fld id="{7AE184E0-0BD4-4705-A12B-9B71DDE63301}" type="slidenum">
              <a:rPr lang="nl-BE" noProof="0" smtClean="0"/>
              <a:pPr/>
              <a:t>9</a:t>
            </a:fld>
            <a:endParaRPr lang="nl-BE" noProof="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_UGent_NL_E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 xmlns:thm15="http://schemas.microsoft.com/office/thememl/2012/main" name="Presentatie-NL-EA_1_0_13.potx" id="{5F6C1209-3523-440E-8533-DCE97EC5C651}" vid="{6C779022-81AC-4A5D-B0C5-44F49FEE6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22730</TotalTime>
  <Words>1428</Words>
  <Application>Microsoft Office PowerPoint</Application>
  <PresentationFormat>Custom</PresentationFormat>
  <Paragraphs>167</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Powerpoint_UGent_NL_EA</vt:lpstr>
      <vt:lpstr>Slide 1</vt:lpstr>
      <vt:lpstr>Redeneren, abstraheren en formuleren</vt:lpstr>
      <vt:lpstr>Propositielogica (oefeningen)</vt:lpstr>
      <vt:lpstr>01. Formuleren</vt:lpstr>
      <vt:lpstr>02. Formuleren / Abstraheren</vt:lpstr>
      <vt:lpstr>03. Formuleren / abstraheren</vt:lpstr>
      <vt:lpstr>04. Redeneren</vt:lpstr>
      <vt:lpstr>05. Redeneren</vt:lpstr>
      <vt:lpstr>06. Formuleren / abstraheren</vt:lpstr>
      <vt:lpstr>07. Formuleren / REDENEREN</vt:lpstr>
      <vt:lpstr>08. Formuleren / REDENEREN</vt:lpstr>
      <vt:lpstr>09. Propositielogica</vt:lpstr>
      <vt:lpstr>10. Propositielogica</vt:lpstr>
      <vt:lpstr>11. Propositielogica</vt:lpstr>
      <vt:lpstr>12. Propositielogica</vt:lpstr>
      <vt:lpstr>13. Propositielogica</vt:lpstr>
      <vt:lpstr>14. Propositielogica</vt:lpstr>
      <vt:lpstr>15. Propositielogica</vt:lpstr>
      <vt:lpstr>16. Propositielogica</vt:lpstr>
      <vt:lpstr>17. Propositielogica</vt:lpstr>
      <vt:lpstr>18. Propositielogica</vt:lpstr>
      <vt:lpstr>19. Propositielogica</vt:lpstr>
      <vt:lpstr>20. Formuleren: raadsels (1)</vt:lpstr>
      <vt:lpstr>20. Formuleren: raadsels (2)</vt:lpstr>
      <vt:lpstr>20. Formuleren: raadsels (3)</vt:lpstr>
      <vt:lpstr>21. Formuleren: raadsels</vt:lpstr>
      <vt:lpstr>Propositielogica</vt:lpstr>
    </vt:vector>
  </TitlesOfParts>
  <Company>UGent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ericlaermans</dc:creator>
  <cp:lastModifiedBy>ericlaermans</cp:lastModifiedBy>
  <cp:revision>714</cp:revision>
  <dcterms:created xsi:type="dcterms:W3CDTF">2016-09-23T10:29:14Z</dcterms:created>
  <dcterms:modified xsi:type="dcterms:W3CDTF">2017-10-11T10:09:57Z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lpwstr>13</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mt 13">
    <vt:lpwstr>socmed pictos &gt; normal view</vt:lpwstr>
  </property>
</Properties>
</file>