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6" r:id="rId18"/>
    <p:sldId id="286" r:id="rId19"/>
    <p:sldId id="273" r:id="rId20"/>
    <p:sldId id="277" r:id="rId21"/>
    <p:sldId id="274" r:id="rId22"/>
    <p:sldId id="278" r:id="rId23"/>
    <p:sldId id="275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6" autoAdjust="0"/>
  </p:normalViewPr>
  <p:slideViewPr>
    <p:cSldViewPr snapToGrid="0">
      <p:cViewPr varScale="1">
        <p:scale>
          <a:sx n="189" d="100"/>
          <a:sy n="189" d="100"/>
        </p:scale>
        <p:origin x="80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2412-C301-4283-86DB-93FE5E8C15DE}" type="datetimeFigureOut">
              <a:rPr lang="fr-BE" smtClean="0"/>
              <a:t>30-09-24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6B8EA-0C3B-4BDD-B405-B4F402CE3D63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84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C28-3634-4408-BC2D-5A1A30E7A9A2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BD1D-9135-4E81-B920-CBFD998950B2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1F37-64B7-43E1-90CA-48A4FE42C471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BFA1-1B5E-4555-94CF-AC195DD084A7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306D-B698-40F3-85AE-D42B9649A53E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5424-AC12-4298-B91A-79B651241388}" type="datetime1">
              <a:rPr lang="fr-BE" smtClean="0"/>
              <a:t>30-09-24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789F-67AD-4615-A90A-459FEAB2EF9F}" type="datetime1">
              <a:rPr lang="fr-BE" smtClean="0"/>
              <a:t>30-09-24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825-F0EC-4BE7-B5F1-0F4B319A74B5}" type="datetime1">
              <a:rPr lang="fr-BE" smtClean="0"/>
              <a:t>30-09-24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D8D4-B09C-4BFF-82D7-53E7C915A768}" type="datetime1">
              <a:rPr lang="fr-BE" smtClean="0"/>
              <a:t>30-09-24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745-9D83-4054-80E2-9AB3B0758F90}" type="datetime1">
              <a:rPr lang="fr-BE" smtClean="0"/>
              <a:t>30-09-24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0DB2-ADFA-4260-9F5B-CE86BC790185}" type="datetime1">
              <a:rPr lang="fr-BE" smtClean="0"/>
              <a:t>30-09-24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0703-A7EA-4508-93B3-99EEB594BD7B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SQL reeks 1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Basisfunctionaliteit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WHERE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3085" cy="4351338"/>
          </a:xfrm>
        </p:spPr>
        <p:txBody>
          <a:bodyPr/>
          <a:lstStyle/>
          <a:p>
            <a:r>
              <a:rPr lang="en-BE" dirty="0"/>
              <a:t>Selecteer rijen in de resultatentabel op basis van </a:t>
            </a:r>
            <a:r>
              <a:rPr lang="en-BE" i="1" dirty="0"/>
              <a:t>booleaanse condities</a:t>
            </a:r>
            <a:r>
              <a:rPr lang="nl-BE" dirty="0"/>
              <a:t>.</a:t>
            </a:r>
            <a:endParaRPr lang="en-BE" i="1" dirty="0"/>
          </a:p>
          <a:p>
            <a:r>
              <a:rPr lang="en-BE" dirty="0"/>
              <a:t>Enkel rijen waarvoor de booleaanse conditie </a:t>
            </a:r>
            <a:r>
              <a:rPr lang="en-BE" i="1" dirty="0"/>
              <a:t>waar</a:t>
            </a:r>
            <a:r>
              <a:rPr lang="en-BE" dirty="0"/>
              <a:t> is, worden teruggegeven.</a:t>
            </a:r>
          </a:p>
          <a:p>
            <a:pPr marL="457200" lvl="1" indent="0">
              <a:buNone/>
            </a:pP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01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9182" cy="4048702"/>
          </a:xfrm>
        </p:spPr>
        <p:txBody>
          <a:bodyPr>
            <a:normAutofit/>
          </a:bodyPr>
          <a:lstStyle/>
          <a:p>
            <a:r>
              <a:rPr lang="en-BE" dirty="0"/>
              <a:t>Alle operatoren en functies kunnen gebruikt worden in de SELECT-, WHERE- (reeks 1) en FROM-clausule (reeks 2).</a:t>
            </a:r>
          </a:p>
          <a:p>
            <a:r>
              <a:rPr lang="en-BE" dirty="0"/>
              <a:t>Booleaanse operatoren: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AND, OR, NOT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Evaluatievolgorde: NOT &gt; AND &gt; OR, maar dit kan manueel geconfigureerd worden door gebruik te maken van ronde haakjes.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634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483"/>
            <a:ext cx="10515600" cy="1325563"/>
          </a:xfrm>
        </p:spPr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</p:spPr>
            <p:txBody>
              <a:bodyPr>
                <a:normAutofit/>
              </a:bodyPr>
              <a:lstStyle/>
              <a:p>
                <a:r>
                  <a:rPr lang="en-BE" dirty="0"/>
                  <a:t>Vergelijkingsoperatoren: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 (kleiner dan): 1 &lt; 2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&gt; (groter dan): 1 &gt;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&lt;= (kleiner dan of gelijk aan): 1 &lt;=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&gt;= (groter dan of gelijk aan): 1 &gt;=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&lt;&gt;, != (niet gelijk aan): 1 &lt;&gt;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BETWEEN ... AND ... (controleren of waarde in interval ligt): 2 </a:t>
                </a:r>
                <a:r>
                  <a:rPr lang="nl-BE" dirty="0"/>
                  <a:t>NOT </a:t>
                </a:r>
                <a:r>
                  <a:rPr lang="en-BE" dirty="0"/>
                  <a:t>BETWEEN 1 AND 3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</a:t>
                </a:r>
                <a:r>
                  <a:rPr lang="nl-BE" dirty="0"/>
                  <a:t>vals</a:t>
                </a:r>
                <a:endParaRPr lang="en-BE" dirty="0"/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IS (NOT) NULL (controleren op NULL-waarden)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LIKE (stringvergelijking, hoofdlettergevoelig): ‘daan’ LIKE ‘Daan’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ILIKE (stringvergelijking, hoofdletterongevoelig) ‘daan’ ILIKE ‘Daan’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  <a:blipFill>
                <a:blip r:embed="rId2"/>
                <a:stretch>
                  <a:fillRect l="-992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984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4769728"/>
          </a:xfrm>
        </p:spPr>
        <p:txBody>
          <a:bodyPr>
            <a:normAutofit/>
          </a:bodyPr>
          <a:lstStyle/>
          <a:p>
            <a:r>
              <a:rPr lang="en-BE" dirty="0"/>
              <a:t>SELECT-clausule:</a:t>
            </a:r>
          </a:p>
          <a:p>
            <a:pPr marL="457200" lvl="1" indent="0">
              <a:buNone/>
            </a:pPr>
            <a:r>
              <a:rPr lang="en-BE" dirty="0"/>
              <a:t>	SELECT trackid, title, genre, </a:t>
            </a:r>
            <a:r>
              <a:rPr lang="en-BE" b="1" dirty="0"/>
              <a:t>genre ILIKE ‘rock’ AS isrock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r>
              <a:rPr lang="en-BE" b="1" dirty="0"/>
              <a:t>	</a:t>
            </a:r>
          </a:p>
          <a:p>
            <a:pPr marL="457200" lvl="1" indent="0">
              <a:buNone/>
            </a:pPr>
            <a:r>
              <a:rPr lang="en-BE" b="1" dirty="0"/>
              <a:t>	</a:t>
            </a:r>
          </a:p>
          <a:p>
            <a:pPr marL="457200" lvl="1" indent="0">
              <a:buNone/>
            </a:pPr>
            <a:r>
              <a:rPr lang="en-BE" b="1" dirty="0"/>
              <a:t>	</a:t>
            </a:r>
            <a:r>
              <a:rPr lang="en-BE" dirty="0"/>
              <a:t>SELECT trackid, title, genre, </a:t>
            </a:r>
            <a:r>
              <a:rPr lang="en-BE" b="1" dirty="0"/>
              <a:t>genre IS NULL AS isnullgenre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b="1" dirty="0"/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22652"/>
              </p:ext>
            </p:extLst>
          </p:nvPr>
        </p:nvGraphicFramePr>
        <p:xfrm>
          <a:off x="3664231" y="2416038"/>
          <a:ext cx="442711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089981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235414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isrock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72961"/>
              </p:ext>
            </p:extLst>
          </p:nvPr>
        </p:nvGraphicFramePr>
        <p:xfrm>
          <a:off x="3664231" y="4822109"/>
          <a:ext cx="456509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684413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isnullgenre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070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5140568"/>
          </a:xfrm>
        </p:spPr>
        <p:txBody>
          <a:bodyPr>
            <a:normAutofit/>
          </a:bodyPr>
          <a:lstStyle/>
          <a:p>
            <a:r>
              <a:rPr lang="en-BE" dirty="0"/>
              <a:t>WHERE-clausule:</a:t>
            </a:r>
          </a:p>
          <a:p>
            <a:pPr marL="457200" lvl="1" indent="0">
              <a:buNone/>
            </a:pPr>
            <a:r>
              <a:rPr lang="en-BE" dirty="0"/>
              <a:t>	SELECT trackid, title, genre FROM track WHERE</a:t>
            </a:r>
            <a:r>
              <a:rPr lang="en-BE" b="1" dirty="0"/>
              <a:t> genre ILIKE ‘rock’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	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	SELECT trackid, title, genre, tracknumber FROM track WHERE</a:t>
            </a:r>
            <a:r>
              <a:rPr lang="en-BE" b="1" dirty="0"/>
              <a:t> genre  	ILIKE ‘rock’ AND tracknumber &lt;= 3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r>
              <a:rPr lang="en-BE" b="1" dirty="0"/>
              <a:t>	</a:t>
            </a:r>
            <a:r>
              <a:rPr lang="en-BE" dirty="0"/>
              <a:t>SELECT trackid, title, genre FROM track WHERE</a:t>
            </a:r>
            <a:r>
              <a:rPr lang="en-BE" b="1" dirty="0"/>
              <a:t> genre IS NULL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b="1" dirty="0"/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2968"/>
              </p:ext>
            </p:extLst>
          </p:nvPr>
        </p:nvGraphicFramePr>
        <p:xfrm>
          <a:off x="3622620" y="2413061"/>
          <a:ext cx="350367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96242"/>
              </p:ext>
            </p:extLst>
          </p:nvPr>
        </p:nvGraphicFramePr>
        <p:xfrm>
          <a:off x="3583707" y="4402495"/>
          <a:ext cx="398494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903351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425702">
                  <a:extLst>
                    <a:ext uri="{9D8B030D-6E8A-4147-A177-3AD203B41FA5}">
                      <a16:colId xmlns:a16="http://schemas.microsoft.com/office/drawing/2014/main" val="106318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42191"/>
              </p:ext>
            </p:extLst>
          </p:nvPr>
        </p:nvGraphicFramePr>
        <p:xfrm>
          <a:off x="3583707" y="5917528"/>
          <a:ext cx="350367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16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943945" cy="4244435"/>
          </a:xfrm>
        </p:spPr>
        <p:txBody>
          <a:bodyPr>
            <a:normAutofit/>
          </a:bodyPr>
          <a:lstStyle/>
          <a:p>
            <a:r>
              <a:rPr lang="en-BE" dirty="0"/>
              <a:t>Uitgebreide stringvergelijkingen: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/>
              <a:t>%</a:t>
            </a:r>
            <a:r>
              <a:rPr lang="en-BE" dirty="0"/>
              <a:t>: nul of meer willekeurige karakters.</a:t>
            </a:r>
          </a:p>
          <a:p>
            <a:pPr marL="457200" lvl="1" indent="0">
              <a:buNone/>
            </a:pPr>
            <a:r>
              <a:rPr lang="en-BE" dirty="0"/>
              <a:t>SELECT trackid, title, genre FROM track WHERE</a:t>
            </a:r>
            <a:r>
              <a:rPr lang="en-BE" b="1" dirty="0"/>
              <a:t> title LIKE ‘%o%’;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_: één willekeurig karakter.</a:t>
            </a:r>
          </a:p>
          <a:p>
            <a:pPr marL="457200" lvl="1" indent="0">
              <a:buNone/>
            </a:pPr>
            <a:r>
              <a:rPr lang="en-BE" dirty="0"/>
              <a:t>SELECT trackid, title, genre FROM track WHERE</a:t>
            </a:r>
            <a:r>
              <a:rPr lang="en-BE" b="1" dirty="0"/>
              <a:t> title LIKE ‘V_rtigo’;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3297"/>
              </p:ext>
            </p:extLst>
          </p:nvPr>
        </p:nvGraphicFramePr>
        <p:xfrm>
          <a:off x="4315983" y="3100314"/>
          <a:ext cx="288067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4756"/>
              </p:ext>
            </p:extLst>
          </p:nvPr>
        </p:nvGraphicFramePr>
        <p:xfrm>
          <a:off x="4315982" y="5149607"/>
          <a:ext cx="288067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167477" y="4542817"/>
            <a:ext cx="2511544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9325676" y="3701768"/>
            <a:ext cx="26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</a:t>
            </a:r>
            <a:r>
              <a:rPr lang="en-BE" dirty="0"/>
              <a:t>omt ook overeen met VArtigo, Vlrtigo, V2rtigo...</a:t>
            </a:r>
            <a:endParaRPr lang="fr-BE" dirty="0"/>
          </a:p>
        </p:txBody>
      </p:sp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9311214" y="4435813"/>
            <a:ext cx="471834" cy="1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67477" y="2577431"/>
            <a:ext cx="2219713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8697742" y="1322586"/>
            <a:ext cx="242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Komt niet overeen met ‘One’, hoe komt dit?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8277334" y="2066359"/>
            <a:ext cx="827754" cy="5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043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</p:spPr>
            <p:txBody>
              <a:bodyPr>
                <a:normAutofit/>
              </a:bodyPr>
              <a:lstStyle/>
              <a:p>
                <a:r>
                  <a:rPr lang="en-BE" dirty="0"/>
                  <a:t>Wiskundige 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+ (som): 1 + 2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3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- (verschil): 1 - 2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-1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* (product): 2 * 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8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/ (quotiënt): 4 /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^ (machtsverheffing): 2^4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16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|/ (vierkantswortel): |/ 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% (modulo): 5 % 3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  <a:blipFill>
                <a:blip r:embed="rId2"/>
                <a:stretch>
                  <a:fillRect l="-883" t="-19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820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operatoren:</a:t>
            </a:r>
          </a:p>
          <a:p>
            <a:pPr marL="457200" lvl="1" indent="0">
              <a:buNone/>
            </a:pPr>
            <a:r>
              <a:rPr lang="en-BE" dirty="0"/>
              <a:t>SELECT trackid, tracknumber, </a:t>
            </a:r>
            <a:r>
              <a:rPr lang="en-BE" b="1" dirty="0"/>
              <a:t>(trackid + tracknumber) % 3 AS calculation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tracknumber FROM track WHERE </a:t>
            </a:r>
            <a:r>
              <a:rPr lang="en-BE" b="1" dirty="0"/>
              <a:t>trackid – tracknumber &lt; 0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56076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6505"/>
              </p:ext>
            </p:extLst>
          </p:nvPr>
        </p:nvGraphicFramePr>
        <p:xfrm>
          <a:off x="4925154" y="5070093"/>
          <a:ext cx="234169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7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concat(s1,s2,...,sn): </a:t>
            </a:r>
            <a:r>
              <a:rPr lang="en-BE" dirty="0"/>
              <a:t>concateneer waarden </a:t>
            </a:r>
            <a:r>
              <a:rPr lang="en-BE" i="1" dirty="0"/>
              <a:t>s1</a:t>
            </a:r>
            <a:r>
              <a:rPr lang="en-BE" dirty="0"/>
              <a:t>, </a:t>
            </a:r>
            <a:r>
              <a:rPr lang="en-BE" i="1" dirty="0"/>
              <a:t>s2</a:t>
            </a:r>
            <a:r>
              <a:rPr lang="en-BE" dirty="0"/>
              <a:t>,...,</a:t>
            </a:r>
            <a:r>
              <a:rPr lang="en-BE" i="1" dirty="0"/>
              <a:t>sn</a:t>
            </a:r>
            <a:r>
              <a:rPr lang="en-BE" dirty="0"/>
              <a:t>, equivalent aan ||.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concat</a:t>
            </a:r>
            <a:r>
              <a:rPr lang="nl-BE" dirty="0"/>
              <a:t>(‘</a:t>
            </a:r>
            <a:r>
              <a:rPr lang="en-BE" dirty="0"/>
              <a:t>The</a:t>
            </a:r>
            <a:r>
              <a:rPr lang="nl-BE" dirty="0"/>
              <a:t>’, ‘ ‘, ‘B</a:t>
            </a:r>
            <a:r>
              <a:rPr lang="en-BE" dirty="0"/>
              <a:t>eatles</a:t>
            </a:r>
            <a:r>
              <a:rPr lang="nl-BE" dirty="0"/>
              <a:t>’)</a:t>
            </a:r>
            <a:r>
              <a:rPr lang="en-BE" dirty="0"/>
              <a:t> = ‘The’ || ‘ ‘ || ‘Beatles’ </a:t>
            </a:r>
            <a:r>
              <a:rPr lang="nl-BE" dirty="0"/>
              <a:t>= ‘</a:t>
            </a:r>
            <a:r>
              <a:rPr lang="en-BE" dirty="0"/>
              <a:t>The Beatles’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lower(s)</a:t>
            </a:r>
            <a:r>
              <a:rPr lang="en-BE" dirty="0"/>
              <a:t>, </a:t>
            </a:r>
            <a:r>
              <a:rPr lang="en-BE" i="1" dirty="0"/>
              <a:t>upper(s)</a:t>
            </a:r>
            <a:r>
              <a:rPr lang="en-BE" dirty="0"/>
              <a:t>: geef </a:t>
            </a:r>
            <a:r>
              <a:rPr lang="en-BE" i="1" dirty="0"/>
              <a:t>s </a:t>
            </a:r>
            <a:r>
              <a:rPr lang="en-BE" dirty="0"/>
              <a:t>terug in kleine letters (resp. hoofdletters).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(‘</a:t>
            </a:r>
            <a:r>
              <a:rPr lang="en-BE" dirty="0"/>
              <a:t>Beatles</a:t>
            </a:r>
            <a:r>
              <a:rPr lang="nl-BE" dirty="0"/>
              <a:t>’) = ‘</a:t>
            </a:r>
            <a:r>
              <a:rPr lang="en-BE" dirty="0"/>
              <a:t>beatles</a:t>
            </a:r>
            <a:r>
              <a:rPr lang="nl-BE" dirty="0"/>
              <a:t>’, </a:t>
            </a:r>
            <a:r>
              <a:rPr lang="nl-BE" dirty="0" err="1"/>
              <a:t>upper</a:t>
            </a:r>
            <a:r>
              <a:rPr lang="nl-BE" dirty="0"/>
              <a:t>(‘</a:t>
            </a:r>
            <a:r>
              <a:rPr lang="en-BE" dirty="0"/>
              <a:t>Beatles</a:t>
            </a:r>
            <a:r>
              <a:rPr lang="nl-BE" dirty="0"/>
              <a:t>’) = ‘</a:t>
            </a:r>
            <a:r>
              <a:rPr lang="en-BE" dirty="0"/>
              <a:t>BEATLES</a:t>
            </a:r>
            <a:r>
              <a:rPr lang="nl-BE" dirty="0"/>
              <a:t>’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substr(s, x [, y])</a:t>
            </a:r>
            <a:r>
              <a:rPr lang="en-BE" dirty="0"/>
              <a:t>: geef een deelstring terug van </a:t>
            </a:r>
            <a:r>
              <a:rPr lang="en-BE" i="1" dirty="0"/>
              <a:t>s </a:t>
            </a:r>
            <a:r>
              <a:rPr lang="en-BE" dirty="0"/>
              <a:t>van lengte </a:t>
            </a:r>
            <a:r>
              <a:rPr lang="en-BE" i="1" dirty="0"/>
              <a:t>y</a:t>
            </a:r>
            <a:r>
              <a:rPr lang="en-BE" dirty="0"/>
              <a:t>, beginnende bij het karakter op index </a:t>
            </a:r>
            <a:r>
              <a:rPr lang="en-BE" i="1" dirty="0"/>
              <a:t>x.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Indexering begint bij </a:t>
            </a:r>
            <a:r>
              <a:rPr lang="en-BE" b="1" dirty="0"/>
              <a:t>1</a:t>
            </a:r>
            <a:r>
              <a:rPr lang="en-BE" dirty="0"/>
              <a:t>, doorgeven van parameter </a:t>
            </a:r>
            <a:r>
              <a:rPr lang="en-BE" i="1" dirty="0"/>
              <a:t>y</a:t>
            </a:r>
            <a:r>
              <a:rPr lang="en-BE" dirty="0"/>
              <a:t> is optioneel.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substr</a:t>
            </a:r>
            <a:r>
              <a:rPr lang="nl-BE" dirty="0"/>
              <a:t>(‘</a:t>
            </a:r>
            <a:r>
              <a:rPr lang="en-BE" dirty="0"/>
              <a:t>The Beatles</a:t>
            </a:r>
            <a:r>
              <a:rPr lang="nl-BE" dirty="0"/>
              <a:t>’, 2, 4) = ‘</a:t>
            </a:r>
            <a:r>
              <a:rPr lang="en-BE" dirty="0"/>
              <a:t>he B</a:t>
            </a:r>
            <a:r>
              <a:rPr lang="nl-BE" dirty="0"/>
              <a:t>’</a:t>
            </a:r>
            <a:r>
              <a:rPr lang="en-BE" dirty="0"/>
              <a:t>, substr(‘The Beatles’, 2) = ‘he Beatles’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950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 fontScale="92500" lnSpcReduction="10000"/>
          </a:bodyPr>
          <a:lstStyle/>
          <a:p>
            <a:r>
              <a:rPr lang="en-BE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length(s)</a:t>
            </a:r>
            <a:r>
              <a:rPr lang="en-BE" dirty="0"/>
              <a:t>: geef het aantal karakters in </a:t>
            </a:r>
            <a:r>
              <a:rPr lang="en-BE" i="1" dirty="0"/>
              <a:t>s</a:t>
            </a:r>
            <a:r>
              <a:rPr lang="en-BE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length</a:t>
            </a:r>
            <a:r>
              <a:rPr lang="nl-BE" dirty="0"/>
              <a:t>(‘</a:t>
            </a:r>
            <a:r>
              <a:rPr lang="en-BE" dirty="0"/>
              <a:t>The Beatles</a:t>
            </a:r>
            <a:r>
              <a:rPr lang="nl-BE" dirty="0"/>
              <a:t>’) = </a:t>
            </a:r>
            <a:r>
              <a:rPr lang="en-BE" dirty="0"/>
              <a:t>11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position(s1 in s2)</a:t>
            </a:r>
            <a:r>
              <a:rPr lang="en-BE" dirty="0"/>
              <a:t>: geef de beginpositie van het eerste voorkomen van deelstring </a:t>
            </a:r>
            <a:r>
              <a:rPr lang="en-BE" i="1" dirty="0"/>
              <a:t>s1</a:t>
            </a:r>
            <a:r>
              <a:rPr lang="en-BE" dirty="0"/>
              <a:t> in </a:t>
            </a:r>
            <a:r>
              <a:rPr lang="en-BE" i="1" dirty="0"/>
              <a:t>s2 </a:t>
            </a:r>
            <a:r>
              <a:rPr lang="en-BE" dirty="0"/>
              <a:t>(hoofdlettergevoelig).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(‘5’ in ‘1-AAA-543’) = 7, </a:t>
            </a: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en-BE" dirty="0"/>
              <a:t>aa</a:t>
            </a:r>
            <a:r>
              <a:rPr lang="nl-BE" dirty="0"/>
              <a:t>’ in ‘1-AAA-543’) = </a:t>
            </a:r>
            <a:r>
              <a:rPr lang="en-BE" dirty="0"/>
              <a:t>0, </a:t>
            </a:r>
          </a:p>
          <a:p>
            <a:pPr marL="914400" lvl="2" indent="0">
              <a:buNone/>
            </a:pP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en-BE" dirty="0"/>
              <a:t>AA</a:t>
            </a:r>
            <a:r>
              <a:rPr lang="nl-BE" dirty="0"/>
              <a:t>’ in ‘1-AAA-543’) = </a:t>
            </a:r>
            <a:r>
              <a:rPr lang="en-BE" dirty="0"/>
              <a:t>3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replace(s1, s2, s3)</a:t>
            </a:r>
            <a:r>
              <a:rPr lang="en-BE" dirty="0"/>
              <a:t>: vervang elk voorkomen van </a:t>
            </a:r>
            <a:r>
              <a:rPr lang="en-BE" i="1" dirty="0"/>
              <a:t>s2</a:t>
            </a:r>
            <a:r>
              <a:rPr lang="en-BE" dirty="0"/>
              <a:t> in </a:t>
            </a:r>
            <a:r>
              <a:rPr lang="en-BE" i="1" dirty="0"/>
              <a:t>s1</a:t>
            </a:r>
            <a:r>
              <a:rPr lang="en-BE" dirty="0"/>
              <a:t> door </a:t>
            </a:r>
            <a:r>
              <a:rPr lang="en-BE" i="1" dirty="0"/>
              <a:t>s3</a:t>
            </a:r>
            <a:r>
              <a:rPr lang="en-BE" dirty="0"/>
              <a:t>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replace</a:t>
            </a:r>
            <a:r>
              <a:rPr lang="nl-BE" dirty="0"/>
              <a:t>(‘1-AAA-543’, ‘A’, ‘B’) = ‘1-BBB-543’)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reverse(s)</a:t>
            </a:r>
            <a:r>
              <a:rPr lang="en-BE" dirty="0"/>
              <a:t>: keer </a:t>
            </a:r>
            <a:r>
              <a:rPr lang="en-BE" i="1" dirty="0"/>
              <a:t>s</a:t>
            </a:r>
            <a:r>
              <a:rPr lang="en-BE" dirty="0"/>
              <a:t> om.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.: reverse(‘</a:t>
            </a:r>
            <a:r>
              <a:rPr lang="en-BE" dirty="0"/>
              <a:t>The Beatles</a:t>
            </a:r>
            <a:r>
              <a:rPr lang="nl-BE" dirty="0"/>
              <a:t>’) = ‘</a:t>
            </a:r>
            <a:r>
              <a:rPr lang="nl-BE" dirty="0" err="1"/>
              <a:t>seltaeB</a:t>
            </a:r>
            <a:r>
              <a:rPr lang="nl-BE" dirty="0"/>
              <a:t> </a:t>
            </a:r>
            <a:r>
              <a:rPr lang="nl-BE" dirty="0" err="1"/>
              <a:t>ehT</a:t>
            </a:r>
            <a:r>
              <a:rPr lang="nl-BE" dirty="0"/>
              <a:t>’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91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SELECT-clausule:</a:t>
            </a:r>
          </a:p>
          <a:p>
            <a:r>
              <a:rPr lang="en-BE" dirty="0"/>
              <a:t>Selecteer kolommen van een tabel </a:t>
            </a:r>
            <a:r>
              <a:rPr lang="en-BE" i="1" dirty="0"/>
              <a:t>(project).</a:t>
            </a:r>
          </a:p>
          <a:p>
            <a:r>
              <a:rPr lang="en-BE" dirty="0"/>
              <a:t>Laat toe om kolommen te hernoemen (aliasing) bij selectie </a:t>
            </a:r>
            <a:r>
              <a:rPr lang="en-BE" i="1" dirty="0"/>
              <a:t>(rename).</a:t>
            </a:r>
          </a:p>
          <a:p>
            <a:r>
              <a:rPr lang="en-BE" dirty="0"/>
              <a:t>Introduceer nieuwe kolommen door toepassing van functies en operatoren </a:t>
            </a:r>
            <a:r>
              <a:rPr lang="en-BE" i="1" dirty="0"/>
              <a:t>(extend).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965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/>
              <a:t>Stringfuncties:</a:t>
            </a: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</a:t>
            </a:r>
            <a:r>
              <a:rPr lang="en-BE" b="1" dirty="0"/>
              <a:t>substr(upper(title), 3) AS transformation</a:t>
            </a:r>
            <a:r>
              <a:rPr lang="en-BE" dirty="0"/>
              <a:t> FROM track; 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artist FROM track WHERE </a:t>
            </a:r>
            <a:r>
              <a:rPr lang="en-BE" b="1" dirty="0"/>
              <a:t>length(artist) &gt; 5</a:t>
            </a:r>
            <a:r>
              <a:rPr lang="en-BE" dirty="0"/>
              <a:t>;</a:t>
            </a:r>
            <a:endParaRPr lang="en-BE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5703"/>
              </p:ext>
            </p:extLst>
          </p:nvPr>
        </p:nvGraphicFramePr>
        <p:xfrm>
          <a:off x="4325007" y="2784542"/>
          <a:ext cx="250097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615090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transformation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3792"/>
              </p:ext>
            </p:extLst>
          </p:nvPr>
        </p:nvGraphicFramePr>
        <p:xfrm>
          <a:off x="4455219" y="5249559"/>
          <a:ext cx="224055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4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9272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abs(x)</a:t>
            </a:r>
            <a:r>
              <a:rPr lang="en-BE" dirty="0"/>
              <a:t>: Geef de absolute waarde van </a:t>
            </a:r>
            <a:r>
              <a:rPr lang="en-BE" i="1" dirty="0"/>
              <a:t>x</a:t>
            </a:r>
            <a:r>
              <a:rPr lang="en-BE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abs</a:t>
            </a:r>
            <a:r>
              <a:rPr lang="nl-BE" dirty="0"/>
              <a:t>(-5) = 5, </a:t>
            </a:r>
            <a:r>
              <a:rPr lang="nl-BE" dirty="0" err="1"/>
              <a:t>abs</a:t>
            </a:r>
            <a:r>
              <a:rPr lang="nl-BE" dirty="0"/>
              <a:t>(10.25) = 10.25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floor(x), ceil(x)</a:t>
            </a:r>
            <a:r>
              <a:rPr lang="en-BE" dirty="0"/>
              <a:t>: rond x af naar beneden (naar boven) tot het dichtste gehele getal.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floor(5.88) = 5, </a:t>
            </a:r>
            <a:r>
              <a:rPr lang="nl-BE" dirty="0" err="1"/>
              <a:t>ceil</a:t>
            </a:r>
            <a:r>
              <a:rPr lang="nl-BE" dirty="0"/>
              <a:t>(5.88) = 6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round(x [,y])</a:t>
            </a:r>
            <a:r>
              <a:rPr lang="en-BE" dirty="0"/>
              <a:t>: rond </a:t>
            </a:r>
            <a:r>
              <a:rPr lang="en-BE" i="1" dirty="0"/>
              <a:t>x</a:t>
            </a:r>
            <a:r>
              <a:rPr lang="en-BE" dirty="0"/>
              <a:t> af tot </a:t>
            </a:r>
            <a:r>
              <a:rPr lang="en-BE" i="1" dirty="0"/>
              <a:t>y</a:t>
            </a:r>
            <a:r>
              <a:rPr lang="en-BE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i="1" dirty="0"/>
              <a:t>y</a:t>
            </a:r>
            <a:r>
              <a:rPr lang="en-BE" dirty="0"/>
              <a:t> is optioneel en indien niet meegegeven als argument, wordt </a:t>
            </a:r>
            <a:r>
              <a:rPr lang="en-BE" i="1" dirty="0"/>
              <a:t>y</a:t>
            </a:r>
            <a:r>
              <a:rPr lang="en-BE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als </a:t>
            </a:r>
            <a:r>
              <a:rPr lang="en-BE" i="1" dirty="0"/>
              <a:t>y</a:t>
            </a:r>
            <a:r>
              <a:rPr lang="en-BE" dirty="0"/>
              <a:t> &lt; 0, rond </a:t>
            </a:r>
            <a:r>
              <a:rPr lang="en-BE" i="1" dirty="0"/>
              <a:t>x</a:t>
            </a:r>
            <a:r>
              <a:rPr lang="en-BE" dirty="0"/>
              <a:t> af tot dichtste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round(10.4256, 2) = 10.43, round(156.25,-1) = 160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nl-BE" i="1" dirty="0" err="1"/>
              <a:t>trunc</a:t>
            </a:r>
            <a:r>
              <a:rPr lang="en-BE" i="1" dirty="0"/>
              <a:t>(x [,y])</a:t>
            </a:r>
            <a:r>
              <a:rPr lang="en-BE" dirty="0"/>
              <a:t>: kap </a:t>
            </a:r>
            <a:r>
              <a:rPr lang="en-BE" i="1" dirty="0"/>
              <a:t>x</a:t>
            </a:r>
            <a:r>
              <a:rPr lang="en-BE" dirty="0"/>
              <a:t> af tot </a:t>
            </a:r>
            <a:r>
              <a:rPr lang="en-BE" i="1" dirty="0"/>
              <a:t>y</a:t>
            </a:r>
            <a:r>
              <a:rPr lang="en-BE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i="1" dirty="0"/>
              <a:t>y</a:t>
            </a:r>
            <a:r>
              <a:rPr lang="en-BE" dirty="0"/>
              <a:t> is optioneel en indien niet meegegeven als argument, wordt </a:t>
            </a:r>
            <a:r>
              <a:rPr lang="en-BE" i="1" dirty="0"/>
              <a:t>y</a:t>
            </a:r>
            <a:r>
              <a:rPr lang="en-BE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als </a:t>
            </a:r>
            <a:r>
              <a:rPr lang="en-BE" i="1" dirty="0"/>
              <a:t>y</a:t>
            </a:r>
            <a:r>
              <a:rPr lang="en-BE" dirty="0"/>
              <a:t> &lt; 0, kap </a:t>
            </a:r>
            <a:r>
              <a:rPr lang="en-BE" i="1" dirty="0"/>
              <a:t>x</a:t>
            </a:r>
            <a:r>
              <a:rPr lang="en-BE" dirty="0"/>
              <a:t> af tot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trunc(10.4256, 2) = 10.42, trunc(156.25,-1) = 150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883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functies:</a:t>
            </a:r>
          </a:p>
          <a:p>
            <a:pPr marL="457200" lvl="1" indent="0">
              <a:buNone/>
            </a:pPr>
            <a:r>
              <a:rPr lang="en-BE" dirty="0"/>
              <a:t>SELECT trackid, tracknumber, </a:t>
            </a:r>
            <a:r>
              <a:rPr lang="en-BE" b="1" dirty="0"/>
              <a:t>abs(trackid – tracknumber) AS calculation </a:t>
            </a:r>
            <a:r>
              <a:rPr lang="en-BE" dirty="0"/>
              <a:t>FROM track;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tracknumber FROM track WHERE </a:t>
            </a:r>
            <a:r>
              <a:rPr lang="en-BE" b="1" dirty="0"/>
              <a:t>round(tracknumber, -1) = 10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5298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41191"/>
              </p:ext>
            </p:extLst>
          </p:nvPr>
        </p:nvGraphicFramePr>
        <p:xfrm>
          <a:off x="4925154" y="5070093"/>
          <a:ext cx="234169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851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Array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unnest(array)</a:t>
            </a:r>
            <a:r>
              <a:rPr lang="en-BE" dirty="0"/>
              <a:t>: transformeer een array naar een collectie</a:t>
            </a:r>
          </a:p>
          <a:p>
            <a:pPr marL="457200" lvl="1" indent="0">
              <a:buNone/>
            </a:pPr>
            <a:r>
              <a:rPr lang="en-BE" dirty="0"/>
              <a:t>rijen.</a:t>
            </a:r>
          </a:p>
          <a:p>
            <a:pPr lvl="1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array_length(array, dimension)</a:t>
            </a:r>
            <a:r>
              <a:rPr lang="en-BE" dirty="0"/>
              <a:t>: geef de lengte van de array voor de gegeven dimensie (in de meeste gevallen geldt dimension = 1).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array_length(ARRAY[1,2,3],1) = 3</a:t>
            </a:r>
          </a:p>
          <a:p>
            <a:pPr marL="914400" lvl="2" indent="0">
              <a:buNone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 </a:t>
            </a:r>
            <a:r>
              <a:rPr lang="en-BE" i="1" dirty="0"/>
              <a:t>string_to_array(s, delimiter)</a:t>
            </a:r>
            <a:r>
              <a:rPr lang="en-BE" dirty="0"/>
              <a:t>: cast een string naar een array op basis van het gegeven scheidingsteken.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string_to_array(‘element1,element2,element3’, ‘,’) </a:t>
            </a:r>
          </a:p>
          <a:p>
            <a:pPr marL="914400" lvl="2" indent="0">
              <a:buNone/>
            </a:pPr>
            <a:r>
              <a:rPr lang="en-BE" dirty="0"/>
              <a:t>	= ARRAY[‘element1’, ‘element2’, ‘element3’]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5907"/>
              </p:ext>
            </p:extLst>
          </p:nvPr>
        </p:nvGraphicFramePr>
        <p:xfrm>
          <a:off x="8745117" y="2196465"/>
          <a:ext cx="107009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[1, 2, 3]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87643"/>
              </p:ext>
            </p:extLst>
          </p:nvPr>
        </p:nvGraphicFramePr>
        <p:xfrm>
          <a:off x="10505824" y="1825625"/>
          <a:ext cx="107009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4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9451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9815209" y="2567305"/>
            <a:ext cx="6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286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8455" cy="4925371"/>
          </a:xfrm>
        </p:spPr>
        <p:txBody>
          <a:bodyPr>
            <a:normAutofit/>
          </a:bodyPr>
          <a:lstStyle/>
          <a:p>
            <a:r>
              <a:rPr lang="en-BE" dirty="0"/>
              <a:t>Casting: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Transformeer een waarde van een bepaald datatype naar een ander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Dit kan alleen indien het formaat van de waarde het toelaat om de omzetting te maken naar het gewenste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Voorbeelden: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cast(‘5’ as integer) = 5, cast(‘hello’ as integer) = invalid syntax, cast(‘TRUE’ as boolean) = true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Equivalent: ‘5’::integer</a:t>
            </a:r>
            <a:r>
              <a:rPr lang="nl-BE" dirty="0"/>
              <a:t> = 5</a:t>
            </a:r>
            <a:r>
              <a:rPr lang="en-BE" dirty="0"/>
              <a:t>, ‘TRUE’::boolean</a:t>
            </a:r>
            <a:r>
              <a:rPr lang="nl-BE" dirty="0"/>
              <a:t> = </a:t>
            </a:r>
            <a:r>
              <a:rPr lang="nl-BE" dirty="0" err="1"/>
              <a:t>true</a:t>
            </a:r>
            <a:r>
              <a:rPr lang="en-BE" dirty="0"/>
              <a:t>...</a:t>
            </a:r>
          </a:p>
          <a:p>
            <a:pPr marL="457200" lvl="1" indent="0">
              <a:buNone/>
            </a:pPr>
            <a:r>
              <a:rPr lang="en-BE" dirty="0"/>
              <a:t>SELECT trackid, length(</a:t>
            </a:r>
            <a:r>
              <a:rPr lang="en-BE" b="1" dirty="0"/>
              <a:t>tracknumber::varchar</a:t>
            </a:r>
            <a:r>
              <a:rPr lang="en-BE" dirty="0"/>
              <a:t>) AS length FROM track;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73943"/>
              </p:ext>
            </p:extLst>
          </p:nvPr>
        </p:nvGraphicFramePr>
        <p:xfrm>
          <a:off x="4849920" y="4896796"/>
          <a:ext cx="249216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60627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length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02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Laat toe om de rijen te </a:t>
            </a:r>
            <a:r>
              <a:rPr lang="en-BE" i="1" dirty="0"/>
              <a:t>sorteren</a:t>
            </a:r>
            <a:r>
              <a:rPr lang="en-BE" dirty="0"/>
              <a:t> op basis van de waarden van een of meerdere kolommen.</a:t>
            </a:r>
          </a:p>
          <a:p>
            <a:r>
              <a:rPr lang="en-BE" dirty="0"/>
              <a:t>Zonder ORDER BY is er geen garantie op een bepaalde volgorde (relationele tabel = ongeordende verzameling rijen).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718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Sorteer de resultaten op basis van (1) het genre (NULL-waarden komen achteraan) en (2, bij ex-aequos) de titel van de track.</a:t>
            </a:r>
          </a:p>
          <a:p>
            <a:pPr marL="457200" lvl="1" indent="0">
              <a:buNone/>
            </a:pPr>
            <a:r>
              <a:rPr lang="en-BE" dirty="0"/>
              <a:t>SELECT * FROM track </a:t>
            </a:r>
            <a:r>
              <a:rPr lang="en-BE" b="1" dirty="0"/>
              <a:t>ORDER BY genre NULLS LAST, title</a:t>
            </a:r>
            <a:r>
              <a:rPr lang="en-BE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0509"/>
              </p:ext>
            </p:extLst>
          </p:nvPr>
        </p:nvGraphicFramePr>
        <p:xfrm>
          <a:off x="1307797" y="3668770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1878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Sorteer de resultaten op basis van (1) het genre (NULL-waarden komen vooraan) en (2, bij ex-aequos) de titel van the track in aflopende volgorde.</a:t>
            </a:r>
          </a:p>
          <a:p>
            <a:pPr marL="457200" lvl="1" indent="0">
              <a:buNone/>
            </a:pPr>
            <a:r>
              <a:rPr lang="en-BE" dirty="0"/>
              <a:t>SELECT * FROM track </a:t>
            </a:r>
            <a:r>
              <a:rPr lang="en-BE" b="1" dirty="0"/>
              <a:t>ORDER BY genre NULLS FIRST, title DESC</a:t>
            </a:r>
            <a:r>
              <a:rPr lang="en-BE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86844"/>
              </p:ext>
            </p:extLst>
          </p:nvPr>
        </p:nvGraphicFramePr>
        <p:xfrm>
          <a:off x="1307797" y="4096789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9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486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Evaluatievolgorde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507788" y="169068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Query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1507788" y="2478789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FROM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1507788" y="3266890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WHERE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1507788" y="4058234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SELECT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1507788" y="484957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ORDER BY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1507788" y="5640922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Resultaat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811294" y="2060020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811294" y="2848121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811294" y="3636222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2811294" y="4427566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2811294" y="5218910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28</a:t>
            </a:fld>
            <a:endParaRPr lang="fr-BE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35814" y="4058234"/>
            <a:ext cx="5875416" cy="217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BE" sz="2400" dirty="0"/>
              <a:t>Betekenis: als je een kolom hernoemt in de SELECT-clausule, kan je niet aan de hand van zijn alias naar deze kolom refereren in de WHERE-clausule, aangezien de WHERE-clausule intern door PostgreSQL voor de SELECT-clausule wordt geëvalueerd.</a:t>
            </a:r>
          </a:p>
        </p:txBody>
      </p:sp>
    </p:spTree>
    <p:extLst>
      <p:ext uri="{BB962C8B-B14F-4D97-AF65-F5344CB8AC3E}">
        <p14:creationId xmlns:p14="http://schemas.microsoft.com/office/powerpoint/2010/main" val="3161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0382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FROM-clausule:</a:t>
            </a:r>
          </a:p>
          <a:p>
            <a:r>
              <a:rPr lang="en-BE" dirty="0"/>
              <a:t>Bepaal de tabellen waarmee gewerkt wordt. Dit is mogelijks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enkele tabel,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combinatie van meerdere tabellen (reeks 2),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zelf</a:t>
            </a:r>
            <a:r>
              <a:rPr lang="nl-BE" dirty="0"/>
              <a:t>-gedefinieerde</a:t>
            </a:r>
            <a:r>
              <a:rPr lang="en-BE" dirty="0"/>
              <a:t> tabel (reeks 3).</a:t>
            </a:r>
          </a:p>
          <a:p>
            <a:pPr lvl="1"/>
            <a:endParaRPr lang="en-BE" dirty="0"/>
          </a:p>
          <a:p>
            <a:r>
              <a:rPr lang="en-BE" dirty="0"/>
              <a:t>Net als aan kolommen kunnen we een alias toekennen aan tabellen om hier eenvoudig naar te kunnen refereren.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352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Selecteer alle data:</a:t>
            </a:r>
          </a:p>
          <a:p>
            <a:r>
              <a:rPr lang="en-BE" dirty="0"/>
              <a:t>Geef </a:t>
            </a:r>
            <a:r>
              <a:rPr lang="en-BE" b="1" dirty="0"/>
              <a:t>alle kolommen</a:t>
            </a:r>
            <a:r>
              <a:rPr lang="en-BE" dirty="0"/>
              <a:t> van de track tabel terug</a:t>
            </a:r>
            <a:r>
              <a:rPr lang="en-BE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sz="2400" dirty="0">
                <a:cs typeface="Courier New" panose="02070309020205020404" pitchFamily="49" charset="0"/>
              </a:rPr>
              <a:t>SELECT </a:t>
            </a:r>
            <a:r>
              <a:rPr lang="en-BE" sz="2400" b="1" dirty="0">
                <a:cs typeface="Courier New" panose="02070309020205020404" pitchFamily="49" charset="0"/>
              </a:rPr>
              <a:t>*</a:t>
            </a:r>
            <a:r>
              <a:rPr lang="en-BE" sz="2400" dirty="0">
                <a:cs typeface="Courier New" panose="02070309020205020404" pitchFamily="49" charset="0"/>
              </a:rPr>
              <a:t> FROM track;</a:t>
            </a: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91624"/>
              </p:ext>
            </p:extLst>
          </p:nvPr>
        </p:nvGraphicFramePr>
        <p:xfrm>
          <a:off x="1366982" y="3445034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500581" y="4904509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999345" y="5652655"/>
            <a:ext cx="34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ontbrekende</a:t>
            </a:r>
            <a:r>
              <a:rPr lang="en-BE" dirty="0"/>
              <a:t> of onbekende waarde</a:t>
            </a:r>
            <a:endParaRPr lang="fr-BE" dirty="0"/>
          </a:p>
        </p:txBody>
      </p: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4020907" y="5241428"/>
            <a:ext cx="523384" cy="41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70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885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Selecteer een subset van de data:</a:t>
            </a:r>
          </a:p>
          <a:p>
            <a:r>
              <a:rPr lang="en-BE" dirty="0"/>
              <a:t>Geef </a:t>
            </a:r>
            <a:r>
              <a:rPr lang="en-BE" b="1" dirty="0"/>
              <a:t>sommige kolommen </a:t>
            </a:r>
            <a:r>
              <a:rPr lang="en-BE" dirty="0"/>
              <a:t>(bv. trackid, title en genre) van de track tabel terug.</a:t>
            </a:r>
          </a:p>
          <a:p>
            <a:pPr marL="0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sz="2400" dirty="0">
                <a:cs typeface="Courier New" panose="02070309020205020404" pitchFamily="49" charset="0"/>
              </a:rPr>
              <a:t>SELECT </a:t>
            </a:r>
            <a:r>
              <a:rPr lang="en-BE" sz="2400" b="1" dirty="0">
                <a:cs typeface="Courier New" panose="02070309020205020404" pitchFamily="49" charset="0"/>
              </a:rPr>
              <a:t>trackid, title, genre</a:t>
            </a:r>
            <a:r>
              <a:rPr lang="en-BE" sz="2400" dirty="0">
                <a:cs typeface="Courier New" panose="02070309020205020404" pitchFamily="49" charset="0"/>
              </a:rPr>
              <a:t> FROM track;</a:t>
            </a: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4999"/>
              </p:ext>
            </p:extLst>
          </p:nvPr>
        </p:nvGraphicFramePr>
        <p:xfrm>
          <a:off x="4064000" y="393859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20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Aliasing:</a:t>
            </a:r>
          </a:p>
          <a:p>
            <a:r>
              <a:rPr lang="en-BE" dirty="0"/>
              <a:t>Geef </a:t>
            </a:r>
            <a:r>
              <a:rPr lang="en-BE" b="1" dirty="0"/>
              <a:t>kolom</a:t>
            </a:r>
            <a:r>
              <a:rPr lang="en-BE" dirty="0"/>
              <a:t> title,</a:t>
            </a:r>
            <a:r>
              <a:rPr lang="en-BE" b="1" dirty="0"/>
              <a:t> hernoemd naar</a:t>
            </a:r>
            <a:r>
              <a:rPr lang="en-BE" dirty="0"/>
              <a:t> tracktitle, van de track tabel terug.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AS</a:t>
            </a:r>
            <a:r>
              <a:rPr lang="en-BE" dirty="0">
                <a:cs typeface="Courier New" panose="02070309020205020404" pitchFamily="49" charset="0"/>
              </a:rPr>
              <a:t>: alias operator moet niet verplicht worden meegegeven.</a:t>
            </a:r>
            <a:endParaRPr lang="en-BE" b="1" dirty="0"/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</a:t>
            </a: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title AS tracktitle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	SELECT </a:t>
            </a:r>
            <a:r>
              <a:rPr lang="en-BE" b="1" dirty="0">
                <a:cs typeface="Courier New" panose="02070309020205020404" pitchFamily="49" charset="0"/>
              </a:rPr>
              <a:t>title tracktitle </a:t>
            </a:r>
            <a:r>
              <a:rPr lang="en-BE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63479"/>
              </p:ext>
            </p:extLst>
          </p:nvPr>
        </p:nvGraphicFramePr>
        <p:xfrm>
          <a:off x="5375563" y="4253419"/>
          <a:ext cx="121583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tracktitle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4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Concatenatie:</a:t>
            </a:r>
          </a:p>
          <a:p>
            <a:r>
              <a:rPr lang="en-BE" b="1" dirty="0"/>
              <a:t>Concateneer </a:t>
            </a:r>
            <a:r>
              <a:rPr lang="en-BE" dirty="0"/>
              <a:t>title en artist van de track tabel.</a:t>
            </a:r>
            <a:endParaRPr lang="en-BE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||</a:t>
            </a:r>
            <a:r>
              <a:rPr lang="en-BE" dirty="0">
                <a:cs typeface="Courier New" panose="02070309020205020404" pitchFamily="49" charset="0"/>
              </a:rPr>
              <a:t>: operator om tekstwaarden te concateneren.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title || ‘ - ’ || artist </a:t>
            </a:r>
            <a:r>
              <a:rPr lang="en-BE" dirty="0">
                <a:cs typeface="Courier New" panose="02070309020205020404" pitchFamily="49" charset="0"/>
              </a:rPr>
              <a:t>AS title_artist 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40185"/>
              </p:ext>
            </p:extLst>
          </p:nvPr>
        </p:nvGraphicFramePr>
        <p:xfrm>
          <a:off x="4655126" y="3851562"/>
          <a:ext cx="2456873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en-BE" dirty="0"/>
                        <a:t>title_artist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Let It Be – The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Vertigo – 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r>
                        <a:rPr lang="en-BE" baseline="0" dirty="0"/>
                        <a:t> </a:t>
                      </a:r>
                      <a:r>
                        <a:rPr lang="en-BE" dirty="0"/>
                        <a:t>–</a:t>
                      </a:r>
                      <a:r>
                        <a:rPr lang="en-BE" baseline="0" dirty="0"/>
                        <a:t> </a:t>
                      </a:r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Housewife – 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158836" y="3158837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1810150" y="4184071"/>
            <a:ext cx="1958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letterlijke stringwaarden worden omringd door enkele aanhalingstekens</a:t>
            </a:r>
            <a:endParaRPr lang="fr-BE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2881745" y="3495756"/>
            <a:ext cx="366365" cy="5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0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Unieke rijen:</a:t>
            </a:r>
          </a:p>
          <a:p>
            <a:r>
              <a:rPr lang="nl-BE" dirty="0"/>
              <a:t>Toon alle rijen </a:t>
            </a:r>
            <a:r>
              <a:rPr lang="en-BE" dirty="0"/>
              <a:t>van de track tabel</a:t>
            </a:r>
            <a:r>
              <a:rPr lang="nl-BE" dirty="0"/>
              <a:t> </a:t>
            </a:r>
            <a:r>
              <a:rPr lang="nl-BE" b="1" dirty="0"/>
              <a:t>slechts één keer</a:t>
            </a:r>
            <a:r>
              <a:rPr lang="nl-BE" dirty="0"/>
              <a:t>.</a:t>
            </a:r>
            <a:endParaRPr lang="en-BE" dirty="0"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DISTINCT</a:t>
            </a:r>
            <a:r>
              <a:rPr lang="en-BE" dirty="0">
                <a:cs typeface="Courier New" panose="02070309020205020404" pitchFamily="49" charset="0"/>
              </a:rPr>
              <a:t>: sleutelwoord om </a:t>
            </a:r>
            <a:r>
              <a:rPr lang="nl-BE" dirty="0">
                <a:cs typeface="Courier New" panose="02070309020205020404" pitchFamily="49" charset="0"/>
              </a:rPr>
              <a:t>alle rijen ontdubbeld</a:t>
            </a:r>
          </a:p>
          <a:p>
            <a:pPr marL="457200" lvl="1" indent="0">
              <a:buNone/>
            </a:pPr>
            <a:r>
              <a:rPr lang="nl-BE" dirty="0">
                <a:cs typeface="Courier New" panose="02070309020205020404" pitchFamily="49" charset="0"/>
              </a:rPr>
              <a:t>te tonen</a:t>
            </a:r>
            <a:r>
              <a:rPr lang="en-BE" dirty="0"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DISTINCT genre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DISTINCT trackid, title, genre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38801"/>
              </p:ext>
            </p:extLst>
          </p:nvPr>
        </p:nvGraphicFramePr>
        <p:xfrm>
          <a:off x="7989454" y="2757841"/>
          <a:ext cx="2456873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42512"/>
              </p:ext>
            </p:extLst>
          </p:nvPr>
        </p:nvGraphicFramePr>
        <p:xfrm>
          <a:off x="7989454" y="445770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155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8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Conditionele expressie:</a:t>
            </a:r>
          </a:p>
          <a:p>
            <a:r>
              <a:rPr lang="en-BE" dirty="0">
                <a:cs typeface="Courier New" panose="02070309020205020404" pitchFamily="49" charset="0"/>
              </a:rPr>
              <a:t>Geef voor elke track aan of het ‘vroeg’, ‘middenin’ of ‘laat’ voorkomt op een album.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CASE</a:t>
            </a:r>
            <a:r>
              <a:rPr lang="en-BE" dirty="0">
                <a:cs typeface="Courier New" panose="02070309020205020404" pitchFamily="49" charset="0"/>
              </a:rPr>
              <a:t>: laat toe om een conditionele expressie op te bouwen op basis van de data (let op voor de syntax), maakt een nieuwe kolom aan met het resultaat.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trackid, tracknumber,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b="1" dirty="0">
                <a:cs typeface="Courier New" panose="02070309020205020404" pitchFamily="49" charset="0"/>
              </a:rPr>
              <a:t>CASE	WHEN tracknumber &lt;= 3 THEN ‘vroeg’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	WHEN tracknumber &gt;= 9 THEN ‘laat’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	ELSE ‘middenin’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END AS position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</a:t>
            </a: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1995"/>
              </p:ext>
            </p:extLst>
          </p:nvPr>
        </p:nvGraphicFramePr>
        <p:xfrm>
          <a:off x="8062362" y="4128195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position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laat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vroeg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3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2359</Words>
  <Application>Microsoft Office PowerPoint</Application>
  <PresentationFormat>Breedbeeld</PresentationFormat>
  <Paragraphs>584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SQL reeks 1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WHERE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ORDER BY</vt:lpstr>
      <vt:lpstr>ORDER BY</vt:lpstr>
      <vt:lpstr>ORDER BY</vt:lpstr>
      <vt:lpstr>Evaluatievolgorde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Toon Boeckling</cp:lastModifiedBy>
  <cp:revision>255</cp:revision>
  <dcterms:created xsi:type="dcterms:W3CDTF">2021-02-12T08:46:18Z</dcterms:created>
  <dcterms:modified xsi:type="dcterms:W3CDTF">2024-09-30T12:04:36Z</dcterms:modified>
</cp:coreProperties>
</file>