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1C1FC-B423-492B-925D-6FC1CB7130A7}" v="3" dt="2023-03-20T01:00:47.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patel" userId="366ceb31cae167a5" providerId="LiveId" clId="{A1E1C1FC-B423-492B-925D-6FC1CB7130A7}"/>
    <pc:docChg chg="undo custSel addSld delSld modSld">
      <pc:chgData name="milan patel" userId="366ceb31cae167a5" providerId="LiveId" clId="{A1E1C1FC-B423-492B-925D-6FC1CB7130A7}" dt="2023-03-20T01:00:57.616" v="700" actId="207"/>
      <pc:docMkLst>
        <pc:docMk/>
      </pc:docMkLst>
      <pc:sldChg chg="modSp mod">
        <pc:chgData name="milan patel" userId="366ceb31cae167a5" providerId="LiveId" clId="{A1E1C1FC-B423-492B-925D-6FC1CB7130A7}" dt="2023-03-20T00:22:32.621" v="663" actId="2711"/>
        <pc:sldMkLst>
          <pc:docMk/>
          <pc:sldMk cId="3355365275" sldId="256"/>
        </pc:sldMkLst>
        <pc:spChg chg="mod">
          <ac:chgData name="milan patel" userId="366ceb31cae167a5" providerId="LiveId" clId="{A1E1C1FC-B423-492B-925D-6FC1CB7130A7}" dt="2023-03-20T00:22:32.621" v="663" actId="2711"/>
          <ac:spMkLst>
            <pc:docMk/>
            <pc:sldMk cId="3355365275" sldId="256"/>
            <ac:spMk id="2" creationId="{BB6BA5D4-1E5A-9046-B133-D3BA541256B7}"/>
          </ac:spMkLst>
        </pc:spChg>
        <pc:spChg chg="mod">
          <ac:chgData name="milan patel" userId="366ceb31cae167a5" providerId="LiveId" clId="{A1E1C1FC-B423-492B-925D-6FC1CB7130A7}" dt="2023-03-19T23:58:49.820" v="501" actId="1036"/>
          <ac:spMkLst>
            <pc:docMk/>
            <pc:sldMk cId="3355365275" sldId="256"/>
            <ac:spMk id="3" creationId="{4CA2EDE9-7E64-DE17-1757-1658A86539E7}"/>
          </ac:spMkLst>
        </pc:spChg>
      </pc:sldChg>
      <pc:sldChg chg="modSp new mod">
        <pc:chgData name="milan patel" userId="366ceb31cae167a5" providerId="LiveId" clId="{A1E1C1FC-B423-492B-925D-6FC1CB7130A7}" dt="2023-03-20T00:23:01.542" v="665" actId="255"/>
        <pc:sldMkLst>
          <pc:docMk/>
          <pc:sldMk cId="43256293" sldId="258"/>
        </pc:sldMkLst>
        <pc:spChg chg="mod">
          <ac:chgData name="milan patel" userId="366ceb31cae167a5" providerId="LiveId" clId="{A1E1C1FC-B423-492B-925D-6FC1CB7130A7}" dt="2023-03-19T23:39:00.764" v="1"/>
          <ac:spMkLst>
            <pc:docMk/>
            <pc:sldMk cId="43256293" sldId="258"/>
            <ac:spMk id="2" creationId="{CDA7ABC3-046E-B1B0-A7CC-96FC1A02AE5D}"/>
          </ac:spMkLst>
        </pc:spChg>
        <pc:spChg chg="mod">
          <ac:chgData name="milan patel" userId="366ceb31cae167a5" providerId="LiveId" clId="{A1E1C1FC-B423-492B-925D-6FC1CB7130A7}" dt="2023-03-20T00:23:01.542" v="665" actId="255"/>
          <ac:spMkLst>
            <pc:docMk/>
            <pc:sldMk cId="43256293" sldId="258"/>
            <ac:spMk id="3" creationId="{1D36FAE6-0672-6DAB-B5EB-52E4D9DF2F92}"/>
          </ac:spMkLst>
        </pc:spChg>
      </pc:sldChg>
      <pc:sldChg chg="modSp new mod">
        <pc:chgData name="milan patel" userId="366ceb31cae167a5" providerId="LiveId" clId="{A1E1C1FC-B423-492B-925D-6FC1CB7130A7}" dt="2023-03-20T00:28:44.957" v="693" actId="20577"/>
        <pc:sldMkLst>
          <pc:docMk/>
          <pc:sldMk cId="1791245727" sldId="259"/>
        </pc:sldMkLst>
        <pc:spChg chg="mod">
          <ac:chgData name="milan patel" userId="366ceb31cae167a5" providerId="LiveId" clId="{A1E1C1FC-B423-492B-925D-6FC1CB7130A7}" dt="2023-03-19T23:39:50.968" v="7"/>
          <ac:spMkLst>
            <pc:docMk/>
            <pc:sldMk cId="1791245727" sldId="259"/>
            <ac:spMk id="2" creationId="{AEBB369F-B5F2-A5EE-FC2C-B6AAAB31D953}"/>
          </ac:spMkLst>
        </pc:spChg>
        <pc:spChg chg="mod">
          <ac:chgData name="milan patel" userId="366ceb31cae167a5" providerId="LiveId" clId="{A1E1C1FC-B423-492B-925D-6FC1CB7130A7}" dt="2023-03-20T00:28:44.957" v="693" actId="20577"/>
          <ac:spMkLst>
            <pc:docMk/>
            <pc:sldMk cId="1791245727" sldId="259"/>
            <ac:spMk id="3" creationId="{1F8DBDFD-018D-6C71-5721-70DF57DA979E}"/>
          </ac:spMkLst>
        </pc:spChg>
      </pc:sldChg>
      <pc:sldChg chg="modSp new del mod">
        <pc:chgData name="milan patel" userId="366ceb31cae167a5" providerId="LiveId" clId="{A1E1C1FC-B423-492B-925D-6FC1CB7130A7}" dt="2023-03-19T23:45:34.036" v="131" actId="2696"/>
        <pc:sldMkLst>
          <pc:docMk/>
          <pc:sldMk cId="1324671704" sldId="260"/>
        </pc:sldMkLst>
        <pc:spChg chg="mod">
          <ac:chgData name="milan patel" userId="366ceb31cae167a5" providerId="LiveId" clId="{A1E1C1FC-B423-492B-925D-6FC1CB7130A7}" dt="2023-03-19T23:40:19.953" v="8"/>
          <ac:spMkLst>
            <pc:docMk/>
            <pc:sldMk cId="1324671704" sldId="260"/>
            <ac:spMk id="2" creationId="{2E416D21-8B01-61DF-F98A-EDCAD581F13D}"/>
          </ac:spMkLst>
        </pc:spChg>
      </pc:sldChg>
      <pc:sldChg chg="modSp new del mod">
        <pc:chgData name="milan patel" userId="366ceb31cae167a5" providerId="LiveId" clId="{A1E1C1FC-B423-492B-925D-6FC1CB7130A7}" dt="2023-03-20T00:12:38.786" v="524" actId="2696"/>
        <pc:sldMkLst>
          <pc:docMk/>
          <pc:sldMk cId="3243179627" sldId="261"/>
        </pc:sldMkLst>
        <pc:spChg chg="mod">
          <ac:chgData name="milan patel" userId="366ceb31cae167a5" providerId="LiveId" clId="{A1E1C1FC-B423-492B-925D-6FC1CB7130A7}" dt="2023-03-19T23:40:34.962" v="9"/>
          <ac:spMkLst>
            <pc:docMk/>
            <pc:sldMk cId="3243179627" sldId="261"/>
            <ac:spMk id="2" creationId="{3D1BF2DC-F495-3058-B027-6FD7D81B0EE2}"/>
          </ac:spMkLst>
        </pc:spChg>
      </pc:sldChg>
      <pc:sldChg chg="modSp new mod">
        <pc:chgData name="milan patel" userId="366ceb31cae167a5" providerId="LiveId" clId="{A1E1C1FC-B423-492B-925D-6FC1CB7130A7}" dt="2023-03-20T00:24:27.009" v="673" actId="255"/>
        <pc:sldMkLst>
          <pc:docMk/>
          <pc:sldMk cId="779399759" sldId="262"/>
        </pc:sldMkLst>
        <pc:spChg chg="mod">
          <ac:chgData name="milan patel" userId="366ceb31cae167a5" providerId="LiveId" clId="{A1E1C1FC-B423-492B-925D-6FC1CB7130A7}" dt="2023-03-19T23:41:01.426" v="10"/>
          <ac:spMkLst>
            <pc:docMk/>
            <pc:sldMk cId="779399759" sldId="262"/>
            <ac:spMk id="2" creationId="{EFF993DB-4D24-6296-062C-01A80A1CEA3D}"/>
          </ac:spMkLst>
        </pc:spChg>
        <pc:spChg chg="mod">
          <ac:chgData name="milan patel" userId="366ceb31cae167a5" providerId="LiveId" clId="{A1E1C1FC-B423-492B-925D-6FC1CB7130A7}" dt="2023-03-20T00:24:27.009" v="673" actId="255"/>
          <ac:spMkLst>
            <pc:docMk/>
            <pc:sldMk cId="779399759" sldId="262"/>
            <ac:spMk id="3" creationId="{91BF25A6-C153-E228-CFEC-2B0526B5BEEB}"/>
          </ac:spMkLst>
        </pc:spChg>
      </pc:sldChg>
      <pc:sldChg chg="modSp new mod">
        <pc:chgData name="milan patel" userId="366ceb31cae167a5" providerId="LiveId" clId="{A1E1C1FC-B423-492B-925D-6FC1CB7130A7}" dt="2023-03-20T00:25:19.820" v="684" actId="20577"/>
        <pc:sldMkLst>
          <pc:docMk/>
          <pc:sldMk cId="2652873000" sldId="263"/>
        </pc:sldMkLst>
        <pc:spChg chg="mod">
          <ac:chgData name="milan patel" userId="366ceb31cae167a5" providerId="LiveId" clId="{A1E1C1FC-B423-492B-925D-6FC1CB7130A7}" dt="2023-03-19T23:41:24.558" v="11"/>
          <ac:spMkLst>
            <pc:docMk/>
            <pc:sldMk cId="2652873000" sldId="263"/>
            <ac:spMk id="2" creationId="{B8641745-4760-21C4-BE68-E8A538259C51}"/>
          </ac:spMkLst>
        </pc:spChg>
        <pc:spChg chg="mod">
          <ac:chgData name="milan patel" userId="366ceb31cae167a5" providerId="LiveId" clId="{A1E1C1FC-B423-492B-925D-6FC1CB7130A7}" dt="2023-03-20T00:25:19.820" v="684" actId="20577"/>
          <ac:spMkLst>
            <pc:docMk/>
            <pc:sldMk cId="2652873000" sldId="263"/>
            <ac:spMk id="3" creationId="{D13915C6-B7A8-B60C-7C48-6DD4ADEEBD78}"/>
          </ac:spMkLst>
        </pc:spChg>
      </pc:sldChg>
      <pc:sldChg chg="delSp modSp new mod">
        <pc:chgData name="milan patel" userId="366ceb31cae167a5" providerId="LiveId" clId="{A1E1C1FC-B423-492B-925D-6FC1CB7130A7}" dt="2023-03-19T23:42:21.683" v="107" actId="1035"/>
        <pc:sldMkLst>
          <pc:docMk/>
          <pc:sldMk cId="3871512811" sldId="264"/>
        </pc:sldMkLst>
        <pc:spChg chg="del">
          <ac:chgData name="milan patel" userId="366ceb31cae167a5" providerId="LiveId" clId="{A1E1C1FC-B423-492B-925D-6FC1CB7130A7}" dt="2023-03-19T23:41:47.414" v="37" actId="21"/>
          <ac:spMkLst>
            <pc:docMk/>
            <pc:sldMk cId="3871512811" sldId="264"/>
            <ac:spMk id="2" creationId="{B36131CB-5668-AAF5-893E-C1CE0F4D527B}"/>
          </ac:spMkLst>
        </pc:spChg>
        <pc:spChg chg="mod">
          <ac:chgData name="milan patel" userId="366ceb31cae167a5" providerId="LiveId" clId="{A1E1C1FC-B423-492B-925D-6FC1CB7130A7}" dt="2023-03-19T23:42:21.683" v="107" actId="1035"/>
          <ac:spMkLst>
            <pc:docMk/>
            <pc:sldMk cId="3871512811" sldId="264"/>
            <ac:spMk id="3" creationId="{FEFB3ED2-9ECF-692E-78B1-6ADF71662985}"/>
          </ac:spMkLst>
        </pc:spChg>
      </pc:sldChg>
      <pc:sldChg chg="modSp new mod">
        <pc:chgData name="milan patel" userId="366ceb31cae167a5" providerId="LiveId" clId="{A1E1C1FC-B423-492B-925D-6FC1CB7130A7}" dt="2023-03-20T01:00:57.616" v="700" actId="207"/>
        <pc:sldMkLst>
          <pc:docMk/>
          <pc:sldMk cId="1143887846" sldId="265"/>
        </pc:sldMkLst>
        <pc:spChg chg="mod">
          <ac:chgData name="milan patel" userId="366ceb31cae167a5" providerId="LiveId" clId="{A1E1C1FC-B423-492B-925D-6FC1CB7130A7}" dt="2023-03-19T23:46:51.415" v="133"/>
          <ac:spMkLst>
            <pc:docMk/>
            <pc:sldMk cId="1143887846" sldId="265"/>
            <ac:spMk id="2" creationId="{29A5C8C9-CB44-A0AB-48DD-8D3A60510291}"/>
          </ac:spMkLst>
        </pc:spChg>
        <pc:spChg chg="mod">
          <ac:chgData name="milan patel" userId="366ceb31cae167a5" providerId="LiveId" clId="{A1E1C1FC-B423-492B-925D-6FC1CB7130A7}" dt="2023-03-20T01:00:57.616" v="700" actId="207"/>
          <ac:spMkLst>
            <pc:docMk/>
            <pc:sldMk cId="1143887846" sldId="265"/>
            <ac:spMk id="3" creationId="{EDEE02A3-5734-0FF8-7887-0DF673D227F2}"/>
          </ac:spMkLst>
        </pc:spChg>
      </pc:sldChg>
      <pc:sldChg chg="modSp new mod">
        <pc:chgData name="milan patel" userId="366ceb31cae167a5" providerId="LiveId" clId="{A1E1C1FC-B423-492B-925D-6FC1CB7130A7}" dt="2023-03-20T00:28:23.826" v="692" actId="20577"/>
        <pc:sldMkLst>
          <pc:docMk/>
          <pc:sldMk cId="2466619112" sldId="266"/>
        </pc:sldMkLst>
        <pc:spChg chg="mod">
          <ac:chgData name="milan patel" userId="366ceb31cae167a5" providerId="LiveId" clId="{A1E1C1FC-B423-492B-925D-6FC1CB7130A7}" dt="2023-03-20T00:14:16.781" v="541" actId="255"/>
          <ac:spMkLst>
            <pc:docMk/>
            <pc:sldMk cId="2466619112" sldId="266"/>
            <ac:spMk id="2" creationId="{96325942-F633-189E-6A8B-05C31F68DEB2}"/>
          </ac:spMkLst>
        </pc:spChg>
        <pc:spChg chg="mod">
          <ac:chgData name="milan patel" userId="366ceb31cae167a5" providerId="LiveId" clId="{A1E1C1FC-B423-492B-925D-6FC1CB7130A7}" dt="2023-03-20T00:28:23.826" v="692" actId="20577"/>
          <ac:spMkLst>
            <pc:docMk/>
            <pc:sldMk cId="2466619112" sldId="266"/>
            <ac:spMk id="3" creationId="{31729E0B-2D5B-6234-732F-3AFA731FC3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docs.live.net/366ceb31cae167a5/Desktop/Project/Project%20Dataset" TargetMode="External"/><Relationship Id="rId2" Type="http://schemas.openxmlformats.org/officeDocument/2006/relationships/hyperlink" Target="https://data.world/uci/online-retai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A5D4-1E5A-9046-B133-D3BA541256B7}"/>
              </a:ext>
            </a:extLst>
          </p:cNvPr>
          <p:cNvSpPr>
            <a:spLocks noGrp="1"/>
          </p:cNvSpPr>
          <p:nvPr>
            <p:ph type="ctrTitle"/>
          </p:nvPr>
        </p:nvSpPr>
        <p:spPr>
          <a:xfrm>
            <a:off x="2417779" y="785510"/>
            <a:ext cx="8637073" cy="2541431"/>
          </a:xfrm>
        </p:spPr>
        <p:txBody>
          <a:bodyPr>
            <a:normAutofit/>
          </a:bodyPr>
          <a:lstStyle/>
          <a:p>
            <a:r>
              <a:rPr lang="en-CA" sz="2800" dirty="0">
                <a:latin typeface="Calibri" panose="020F0502020204030204" pitchFamily="34" charset="0"/>
                <a:ea typeface="Calibri" panose="020F0502020204030204" pitchFamily="34" charset="0"/>
                <a:cs typeface="Calibri" panose="020F0502020204030204" pitchFamily="34" charset="0"/>
              </a:rPr>
              <a:t>Project name:</a:t>
            </a:r>
            <a:br>
              <a:rPr lang="en-CA" sz="2800" dirty="0">
                <a:latin typeface="Calibri" panose="020F0502020204030204" pitchFamily="34" charset="0"/>
                <a:ea typeface="Calibri" panose="020F0502020204030204" pitchFamily="34" charset="0"/>
                <a:cs typeface="Calibri" panose="020F0502020204030204" pitchFamily="34" charset="0"/>
              </a:rPr>
            </a:br>
            <a:br>
              <a:rPr lang="en-CA" sz="2800" dirty="0">
                <a:latin typeface="Calibri" panose="020F0502020204030204" pitchFamily="34" charset="0"/>
                <a:ea typeface="Calibri" panose="020F0502020204030204" pitchFamily="34" charset="0"/>
                <a:cs typeface="Calibri" panose="020F0502020204030204" pitchFamily="34" charset="0"/>
              </a:rPr>
            </a:br>
            <a:r>
              <a:rPr lang="en-CA" sz="2800" dirty="0">
                <a:latin typeface="Calibri" panose="020F0502020204030204" pitchFamily="34" charset="0"/>
                <a:ea typeface="Calibri" panose="020F0502020204030204" pitchFamily="34" charset="0"/>
                <a:cs typeface="Calibri" panose="020F0502020204030204" pitchFamily="34" charset="0"/>
              </a:rPr>
              <a:t>DAB 103</a:t>
            </a:r>
          </a:p>
        </p:txBody>
      </p:sp>
      <p:sp>
        <p:nvSpPr>
          <p:cNvPr id="3" name="Subtitle 2">
            <a:extLst>
              <a:ext uri="{FF2B5EF4-FFF2-40B4-BE49-F238E27FC236}">
                <a16:creationId xmlns:a16="http://schemas.microsoft.com/office/drawing/2014/main" id="{4CA2EDE9-7E64-DE17-1757-1658A86539E7}"/>
              </a:ext>
            </a:extLst>
          </p:cNvPr>
          <p:cNvSpPr>
            <a:spLocks noGrp="1"/>
          </p:cNvSpPr>
          <p:nvPr>
            <p:ph type="subTitle" idx="1"/>
          </p:nvPr>
        </p:nvSpPr>
        <p:spPr>
          <a:xfrm>
            <a:off x="2353825" y="5179267"/>
            <a:ext cx="8637072" cy="1373739"/>
          </a:xfrm>
        </p:spPr>
        <p:txBody>
          <a:bodyPr/>
          <a:lstStyle/>
          <a:p>
            <a:r>
              <a:rPr lang="en-CA" dirty="0"/>
              <a:t>By: Group 12</a:t>
            </a:r>
          </a:p>
        </p:txBody>
      </p:sp>
    </p:spTree>
    <p:extLst>
      <p:ext uri="{BB962C8B-B14F-4D97-AF65-F5344CB8AC3E}">
        <p14:creationId xmlns:p14="http://schemas.microsoft.com/office/powerpoint/2010/main" val="335536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A086-CAD4-9D8D-239C-C885EEF4B764}"/>
              </a:ext>
            </a:extLst>
          </p:cNvPr>
          <p:cNvSpPr>
            <a:spLocks noGrp="1"/>
          </p:cNvSpPr>
          <p:nvPr>
            <p:ph type="title"/>
          </p:nvPr>
        </p:nvSpPr>
        <p:spPr/>
        <p:txBody>
          <a:bodyPr/>
          <a:lstStyle/>
          <a:p>
            <a:r>
              <a:rPr lang="en-US" dirty="0"/>
              <a:t>Team Introduction </a:t>
            </a:r>
            <a:endParaRPr lang="en-CA" dirty="0"/>
          </a:p>
        </p:txBody>
      </p:sp>
      <p:sp>
        <p:nvSpPr>
          <p:cNvPr id="3" name="Content Placeholder 2">
            <a:extLst>
              <a:ext uri="{FF2B5EF4-FFF2-40B4-BE49-F238E27FC236}">
                <a16:creationId xmlns:a16="http://schemas.microsoft.com/office/drawing/2014/main" id="{E81E703A-7E8F-BC9A-33FF-407B26FA15AC}"/>
              </a:ext>
            </a:extLst>
          </p:cNvPr>
          <p:cNvSpPr>
            <a:spLocks noGrp="1"/>
          </p:cNvSpPr>
          <p:nvPr>
            <p:ph idx="1"/>
          </p:nvPr>
        </p:nvSpPr>
        <p:spPr/>
        <p:txBody>
          <a:bodyPr/>
          <a:lstStyle/>
          <a:p>
            <a:r>
              <a:rPr lang="en-CA" dirty="0"/>
              <a:t>Milan K. Patel (w0826539)</a:t>
            </a:r>
          </a:p>
          <a:p>
            <a:r>
              <a:rPr lang="en-CA" dirty="0"/>
              <a:t>Ritik B. Patel (w0823025)</a:t>
            </a:r>
          </a:p>
        </p:txBody>
      </p:sp>
    </p:spTree>
    <p:extLst>
      <p:ext uri="{BB962C8B-B14F-4D97-AF65-F5344CB8AC3E}">
        <p14:creationId xmlns:p14="http://schemas.microsoft.com/office/powerpoint/2010/main" val="82620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ABC3-046E-B1B0-A7CC-96FC1A02AE5D}"/>
              </a:ext>
            </a:extLst>
          </p:cNvPr>
          <p:cNvSpPr>
            <a:spLocks noGrp="1"/>
          </p:cNvSpPr>
          <p:nvPr>
            <p:ph type="title"/>
          </p:nvPr>
        </p:nvSpPr>
        <p:spPr/>
        <p:txBody>
          <a:bodyPr/>
          <a:lstStyle/>
          <a:p>
            <a:r>
              <a:rPr lang="en-US" sz="3200" dirty="0"/>
              <a:t>BACKGROUND</a:t>
            </a:r>
            <a:endParaRPr lang="en-CA" dirty="0"/>
          </a:p>
        </p:txBody>
      </p:sp>
      <p:sp>
        <p:nvSpPr>
          <p:cNvPr id="3" name="Content Placeholder 2">
            <a:extLst>
              <a:ext uri="{FF2B5EF4-FFF2-40B4-BE49-F238E27FC236}">
                <a16:creationId xmlns:a16="http://schemas.microsoft.com/office/drawing/2014/main" id="{1D36FAE6-0672-6DAB-B5EB-52E4D9DF2F92}"/>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Calibri" panose="020F0502020204030204" pitchFamily="34" charset="0"/>
              </a:rPr>
              <a:t>Because of increasing popularity of online shopping, it is important to understand how consumers are making purchasing decisions and how online retailers can improve their business strategies to attract and retain customers.</a:t>
            </a:r>
          </a:p>
          <a:p>
            <a:r>
              <a:rPr lang="en-IN" dirty="0">
                <a:effectLst/>
                <a:latin typeface="Calibri" panose="020F0502020204030204" pitchFamily="34" charset="0"/>
                <a:ea typeface="Calibri" panose="020F0502020204030204" pitchFamily="34" charset="0"/>
                <a:cs typeface="Calibri" panose="020F0502020204030204" pitchFamily="34" charset="0"/>
              </a:rPr>
              <a:t>The online retail dataset can be a valuable resource for businesses and researchers to gain insights into customer behaviour and e-commerce trends, and to develop strategies to improve their operations and drive sales.</a:t>
            </a:r>
            <a:endParaRPr lang="en-CA"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CA" dirty="0"/>
          </a:p>
        </p:txBody>
      </p:sp>
    </p:spTree>
    <p:extLst>
      <p:ext uri="{BB962C8B-B14F-4D97-AF65-F5344CB8AC3E}">
        <p14:creationId xmlns:p14="http://schemas.microsoft.com/office/powerpoint/2010/main" val="4325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369F-B5F2-A5EE-FC2C-B6AAAB31D953}"/>
              </a:ext>
            </a:extLst>
          </p:cNvPr>
          <p:cNvSpPr>
            <a:spLocks noGrp="1"/>
          </p:cNvSpPr>
          <p:nvPr>
            <p:ph type="title"/>
          </p:nvPr>
        </p:nvSpPr>
        <p:spPr/>
        <p:txBody>
          <a:bodyPr/>
          <a:lstStyle/>
          <a:p>
            <a:r>
              <a:rPr lang="en-US" sz="3200" dirty="0"/>
              <a:t>PROBLEM STATEMENT</a:t>
            </a:r>
            <a:endParaRPr lang="en-CA" dirty="0"/>
          </a:p>
        </p:txBody>
      </p:sp>
      <p:sp>
        <p:nvSpPr>
          <p:cNvPr id="3" name="Content Placeholder 2">
            <a:extLst>
              <a:ext uri="{FF2B5EF4-FFF2-40B4-BE49-F238E27FC236}">
                <a16:creationId xmlns:a16="http://schemas.microsoft.com/office/drawing/2014/main" id="{1F8DBDFD-018D-6C71-5721-70DF57DA979E}"/>
              </a:ext>
            </a:extLst>
          </p:cNvPr>
          <p:cNvSpPr>
            <a:spLocks noGrp="1"/>
          </p:cNvSpPr>
          <p:nvPr>
            <p:ph idx="1"/>
          </p:nvPr>
        </p:nvSpPr>
        <p:spPr>
          <a:xfrm>
            <a:off x="1451579" y="2183685"/>
            <a:ext cx="9603275" cy="3450613"/>
          </a:xfrm>
        </p:spPr>
        <p:txBody>
          <a:bodyPr/>
          <a:lstStyle/>
          <a:p>
            <a:pPr rtl="0"/>
            <a:r>
              <a:rPr lang="en-US" dirty="0">
                <a:latin typeface="Calibri" panose="020F0502020204030204" pitchFamily="34" charset="0"/>
                <a:ea typeface="Calibri" panose="020F0502020204030204" pitchFamily="34" charset="0"/>
                <a:cs typeface="Calibri" panose="020F0502020204030204" pitchFamily="34" charset="0"/>
              </a:rPr>
              <a:t>How a UK-based company may increase sales and </a:t>
            </a:r>
            <a:r>
              <a:rPr lang="en-US">
                <a:latin typeface="Calibri" panose="020F0502020204030204" pitchFamily="34" charset="0"/>
                <a:ea typeface="Calibri" panose="020F0502020204030204" pitchFamily="34" charset="0"/>
                <a:cs typeface="Calibri" panose="020F0502020204030204" pitchFamily="34" charset="0"/>
              </a:rPr>
              <a:t>customer satisfaction.</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rtl="0">
              <a:buNone/>
            </a:pPr>
            <a:r>
              <a:rPr lang="en-US" dirty="0">
                <a:latin typeface="Calibri" panose="020F0502020204030204" pitchFamily="34" charset="0"/>
                <a:ea typeface="Calibri" panose="020F0502020204030204" pitchFamily="34" charset="0"/>
                <a:cs typeface="Calibri" panose="020F0502020204030204" pitchFamily="34" charset="0"/>
              </a:rPr>
              <a:t> </a:t>
            </a:r>
          </a:p>
          <a:p>
            <a:pPr rtl="0"/>
            <a:r>
              <a:rPr lang="en-US" dirty="0">
                <a:latin typeface="Calibri" panose="020F0502020204030204" pitchFamily="34" charset="0"/>
                <a:ea typeface="Calibri" panose="020F0502020204030204" pitchFamily="34" charset="0"/>
                <a:cs typeface="Calibri" panose="020F0502020204030204" pitchFamily="34" charset="0"/>
              </a:rPr>
              <a:t>Datasets are used for data-driven decision making to discover sales patterns, popular items, and customer purchase behaviors.</a:t>
            </a:r>
          </a:p>
          <a:p>
            <a:endParaRPr lang="en-CA" dirty="0"/>
          </a:p>
        </p:txBody>
      </p:sp>
    </p:spTree>
    <p:extLst>
      <p:ext uri="{BB962C8B-B14F-4D97-AF65-F5344CB8AC3E}">
        <p14:creationId xmlns:p14="http://schemas.microsoft.com/office/powerpoint/2010/main" val="179124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5942-F633-189E-6A8B-05C31F68DEB2}"/>
              </a:ext>
            </a:extLst>
          </p:cNvPr>
          <p:cNvSpPr>
            <a:spLocks noGrp="1"/>
          </p:cNvSpPr>
          <p:nvPr>
            <p:ph type="title"/>
          </p:nvPr>
        </p:nvSpPr>
        <p:spPr/>
        <p:txBody>
          <a:bodyPr>
            <a:normAutofit/>
          </a:bodyPr>
          <a:lstStyle/>
          <a:p>
            <a:r>
              <a:rPr lang="en-IN" dirty="0">
                <a:solidFill>
                  <a:srgbClr val="0D0D0D"/>
                </a:solidFill>
                <a:effectLst/>
                <a:ea typeface="Calibri" panose="020F0502020204030204" pitchFamily="34" charset="0"/>
                <a:cs typeface="Times New Roman" panose="02020603050405020304" pitchFamily="18" charset="0"/>
              </a:rPr>
              <a:t>Project Benefits [Audience]:</a:t>
            </a:r>
            <a:br>
              <a:rPr lang="en-CA" dirty="0">
                <a:effectLst/>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31729E0B-2D5B-6234-732F-3AFA731FC37C}"/>
              </a:ext>
            </a:extLst>
          </p:cNvPr>
          <p:cNvSpPr>
            <a:spLocks noGrp="1"/>
          </p:cNvSpPr>
          <p:nvPr>
            <p:ph idx="1"/>
          </p:nvPr>
        </p:nvSpPr>
        <p:spPr/>
        <p:txBody>
          <a:bodyPr>
            <a:normAutofit/>
          </a:bodyPr>
          <a:lstStyle/>
          <a:p>
            <a:pPr marL="0" indent="0" rtl="0">
              <a:buNone/>
            </a:pPr>
            <a:r>
              <a:rPr lang="en-US" dirty="0">
                <a:latin typeface="Calibri" panose="020F0502020204030204" pitchFamily="34" charset="0"/>
                <a:ea typeface="Calibri" panose="020F0502020204030204" pitchFamily="34" charset="0"/>
                <a:cs typeface="Calibri" panose="020F0502020204030204" pitchFamily="34" charset="0"/>
              </a:rPr>
              <a:t>1)  retailer:</a:t>
            </a:r>
          </a:p>
          <a:p>
            <a:pPr rtl="0"/>
            <a:r>
              <a:rPr lang="en-IN" dirty="0">
                <a:effectLst/>
                <a:latin typeface="Calibri" panose="020F0502020204030204" pitchFamily="34" charset="0"/>
                <a:ea typeface="Calibri" panose="020F0502020204030204" pitchFamily="34" charset="0"/>
                <a:cs typeface="Calibri" panose="020F0502020204030204" pitchFamily="34" charset="0"/>
              </a:rPr>
              <a:t>By analysing the sales data, the retailer can identify trends and opportunities for growth, which can lead to increased sales.</a:t>
            </a:r>
          </a:p>
          <a:p>
            <a:pPr rtl="0"/>
            <a:r>
              <a:rPr lang="en-US" dirty="0">
                <a:latin typeface="Calibri" panose="020F0502020204030204" pitchFamily="34" charset="0"/>
                <a:ea typeface="Calibri" panose="020F0502020204030204" pitchFamily="34" charset="0"/>
                <a:cs typeface="Calibri" panose="020F0502020204030204" pitchFamily="34" charset="0"/>
              </a:rPr>
              <a:t>Improve processes to cut costs without hurting sales or customer satisfaction.</a:t>
            </a:r>
          </a:p>
          <a:p>
            <a:pPr marL="0" indent="0" rtl="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rtl="0">
              <a:buNone/>
            </a:pPr>
            <a:r>
              <a:rPr lang="en-US" dirty="0">
                <a:latin typeface="Calibri" panose="020F0502020204030204" pitchFamily="34" charset="0"/>
                <a:ea typeface="Calibri" panose="020F0502020204030204" pitchFamily="34" charset="0"/>
                <a:cs typeface="Calibri" panose="020F0502020204030204" pitchFamily="34" charset="0"/>
              </a:rPr>
              <a:t>2)  Customers:</a:t>
            </a:r>
          </a:p>
          <a:p>
            <a:pPr rtl="0"/>
            <a:r>
              <a:rPr lang="en-US" dirty="0">
                <a:latin typeface="Calibri" panose="020F0502020204030204" pitchFamily="34" charset="0"/>
                <a:ea typeface="Calibri" panose="020F0502020204030204" pitchFamily="34" charset="0"/>
                <a:cs typeface="Calibri" panose="020F0502020204030204" pitchFamily="34" charset="0"/>
              </a:rPr>
              <a:t> Identify popular items and make data-based predictions about future product costs.</a:t>
            </a:r>
          </a:p>
          <a:p>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61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93DB-4D24-6296-062C-01A80A1CEA3D}"/>
              </a:ext>
            </a:extLst>
          </p:cNvPr>
          <p:cNvSpPr>
            <a:spLocks noGrp="1"/>
          </p:cNvSpPr>
          <p:nvPr>
            <p:ph type="title"/>
          </p:nvPr>
        </p:nvSpPr>
        <p:spPr/>
        <p:txBody>
          <a:bodyPr/>
          <a:lstStyle/>
          <a:p>
            <a:r>
              <a:rPr lang="en-US" sz="3200" dirty="0"/>
              <a:t>PROJECT PROPOSAL</a:t>
            </a:r>
            <a:endParaRPr lang="en-CA" dirty="0"/>
          </a:p>
        </p:txBody>
      </p:sp>
      <p:sp>
        <p:nvSpPr>
          <p:cNvPr id="3" name="Content Placeholder 2">
            <a:extLst>
              <a:ext uri="{FF2B5EF4-FFF2-40B4-BE49-F238E27FC236}">
                <a16:creationId xmlns:a16="http://schemas.microsoft.com/office/drawing/2014/main" id="{91BF25A6-C153-E228-CFEC-2B0526B5BEEB}"/>
              </a:ext>
            </a:extLst>
          </p:cNvPr>
          <p:cNvSpPr>
            <a:spLocks noGrp="1"/>
          </p:cNvSpPr>
          <p:nvPr>
            <p:ph idx="1"/>
          </p:nvPr>
        </p:nvSpPr>
        <p:spPr>
          <a:xfrm>
            <a:off x="1451579" y="2155693"/>
            <a:ext cx="9603275" cy="3450613"/>
          </a:xfrm>
        </p:spPr>
        <p:txBody>
          <a:bodyPr>
            <a:normAutofit/>
          </a:bodyPr>
          <a:lstStyle/>
          <a:p>
            <a:r>
              <a:rPr lang="en-CA" dirty="0">
                <a:effectLst/>
                <a:latin typeface="Calibri" panose="020F0502020204030204" pitchFamily="34" charset="0"/>
                <a:ea typeface="Calibri" panose="020F0502020204030204" pitchFamily="34" charset="0"/>
                <a:cs typeface="Calibri" panose="020F0502020204030204" pitchFamily="34" charset="0"/>
              </a:rPr>
              <a:t>Our team will create descriptive analysis for sales trends, popular products, and customer purchase pattern.</a:t>
            </a:r>
          </a:p>
          <a:p>
            <a:r>
              <a:rPr lang="en-CA" dirty="0">
                <a:effectLst/>
                <a:latin typeface="Calibri" panose="020F0502020204030204" pitchFamily="34" charset="0"/>
                <a:ea typeface="Calibri" panose="020F0502020204030204" pitchFamily="34" charset="0"/>
                <a:cs typeface="Calibri" panose="020F0502020204030204" pitchFamily="34" charset="0"/>
              </a:rPr>
              <a:t> This analysis can help the retailer make data-driven decisions to improve sales and customer satisfaction, and for customers they can predict any product cost in future. </a:t>
            </a:r>
          </a:p>
          <a:p>
            <a:endParaRPr lang="en-CA" dirty="0"/>
          </a:p>
        </p:txBody>
      </p:sp>
    </p:spTree>
    <p:extLst>
      <p:ext uri="{BB962C8B-B14F-4D97-AF65-F5344CB8AC3E}">
        <p14:creationId xmlns:p14="http://schemas.microsoft.com/office/powerpoint/2010/main" val="77939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1745-4760-21C4-BE68-E8A538259C51}"/>
              </a:ext>
            </a:extLst>
          </p:cNvPr>
          <p:cNvSpPr>
            <a:spLocks noGrp="1"/>
          </p:cNvSpPr>
          <p:nvPr>
            <p:ph type="title"/>
          </p:nvPr>
        </p:nvSpPr>
        <p:spPr/>
        <p:txBody>
          <a:bodyPr/>
          <a:lstStyle/>
          <a:p>
            <a:r>
              <a:rPr lang="en-US" sz="3200" dirty="0"/>
              <a:t>ANALYSIS QUESTIONS</a:t>
            </a:r>
            <a:endParaRPr lang="en-CA" dirty="0"/>
          </a:p>
        </p:txBody>
      </p:sp>
      <p:sp>
        <p:nvSpPr>
          <p:cNvPr id="3" name="Content Placeholder 2">
            <a:extLst>
              <a:ext uri="{FF2B5EF4-FFF2-40B4-BE49-F238E27FC236}">
                <a16:creationId xmlns:a16="http://schemas.microsoft.com/office/drawing/2014/main" id="{D13915C6-B7A8-B60C-7C48-6DD4ADEEBD78}"/>
              </a:ext>
            </a:extLst>
          </p:cNvPr>
          <p:cNvSpPr>
            <a:spLocks noGrp="1"/>
          </p:cNvSpPr>
          <p:nvPr>
            <p:ph idx="1"/>
          </p:nvPr>
        </p:nvSpPr>
        <p:spPr>
          <a:xfrm>
            <a:off x="1451579" y="2290052"/>
            <a:ext cx="9603275" cy="3450613"/>
          </a:xfrm>
        </p:spPr>
        <p:txBody>
          <a:bodyPr>
            <a:normAutofit/>
          </a:bodyPr>
          <a:lstStyle/>
          <a:p>
            <a:pPr marL="342900" lvl="0" indent="-342900">
              <a:lnSpc>
                <a:spcPct val="107000"/>
              </a:lnSpc>
              <a:buFont typeface="+mj-lt"/>
              <a:buAutoNum type="arabicPeriod"/>
            </a:pPr>
            <a:r>
              <a:rPr lang="en-CA" dirty="0">
                <a:effectLst/>
                <a:latin typeface="Calibri" panose="020F0502020204030204" pitchFamily="34" charset="0"/>
                <a:ea typeface="Calibri" panose="020F0502020204030204" pitchFamily="34" charset="0"/>
                <a:cs typeface="Calibri" panose="020F0502020204030204" pitchFamily="34" charset="0"/>
              </a:rPr>
              <a:t>What is the top-selling product?</a:t>
            </a:r>
          </a:p>
          <a:p>
            <a:pPr marL="342900" lvl="0" indent="-342900">
              <a:lnSpc>
                <a:spcPct val="107000"/>
              </a:lnSpc>
              <a:buFont typeface="+mj-lt"/>
              <a:buAutoNum type="arabicPeriod"/>
            </a:pPr>
            <a:r>
              <a:rPr lang="en-CA" dirty="0">
                <a:effectLst/>
                <a:latin typeface="Calibri" panose="020F0502020204030204" pitchFamily="34" charset="0"/>
                <a:ea typeface="Calibri" panose="020F0502020204030204" pitchFamily="34" charset="0"/>
                <a:cs typeface="Calibri" panose="020F0502020204030204" pitchFamily="34" charset="0"/>
              </a:rPr>
              <a:t>Which countries have the highest sales volume?</a:t>
            </a:r>
          </a:p>
          <a:p>
            <a:pPr marL="342900" lvl="0" indent="-342900">
              <a:lnSpc>
                <a:spcPct val="107000"/>
              </a:lnSpc>
              <a:spcAft>
                <a:spcPts val="800"/>
              </a:spcAft>
              <a:buFont typeface="+mj-lt"/>
              <a:buAutoNum type="arabicPeriod"/>
            </a:pPr>
            <a:r>
              <a:rPr lang="en-CA" dirty="0">
                <a:effectLst/>
                <a:latin typeface="Calibri" panose="020F0502020204030204" pitchFamily="34" charset="0"/>
                <a:ea typeface="Calibri" panose="020F0502020204030204" pitchFamily="34" charset="0"/>
                <a:cs typeface="Calibri" panose="020F0502020204030204" pitchFamily="34" charset="0"/>
              </a:rPr>
              <a:t>Are there any relation between the purchase of certain products and the time of day?</a:t>
            </a:r>
          </a:p>
          <a:p>
            <a:pPr marL="342900" lvl="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What are the sales trends by month, day of week, and time of day?</a:t>
            </a:r>
            <a:endParaRPr lang="en-CA"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28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C8C9-CB44-A0AB-48DD-8D3A60510291}"/>
              </a:ext>
            </a:extLst>
          </p:cNvPr>
          <p:cNvSpPr>
            <a:spLocks noGrp="1"/>
          </p:cNvSpPr>
          <p:nvPr>
            <p:ph type="title"/>
          </p:nvPr>
        </p:nvSpPr>
        <p:spPr/>
        <p:txBody>
          <a:bodyPr/>
          <a:lstStyle/>
          <a:p>
            <a:r>
              <a:rPr lang="en-US" sz="3200" dirty="0"/>
              <a:t>DATASET DESCRIPTION</a:t>
            </a:r>
            <a:endParaRPr lang="en-CA" dirty="0"/>
          </a:p>
        </p:txBody>
      </p:sp>
      <p:sp>
        <p:nvSpPr>
          <p:cNvPr id="3" name="Content Placeholder 2">
            <a:extLst>
              <a:ext uri="{FF2B5EF4-FFF2-40B4-BE49-F238E27FC236}">
                <a16:creationId xmlns:a16="http://schemas.microsoft.com/office/drawing/2014/main" id="{EDEE02A3-5734-0FF8-7887-0DF673D227F2}"/>
              </a:ext>
            </a:extLst>
          </p:cNvPr>
          <p:cNvSpPr>
            <a:spLocks noGrp="1"/>
          </p:cNvSpPr>
          <p:nvPr>
            <p:ph idx="1"/>
          </p:nvPr>
        </p:nvSpPr>
        <p:spPr/>
        <p:txBody>
          <a:bodyPr>
            <a:normAutofit/>
          </a:bodyPr>
          <a:lstStyle/>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Dataset Link:</a:t>
            </a:r>
            <a:r>
              <a:rPr lang="en-IN" u="sng" dirty="0">
                <a:solidFill>
                  <a:srgbClr val="00B0F0"/>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https://data.world/uci/online-retail.</a:t>
            </a:r>
            <a:endParaRPr lang="en-IN"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is based on online retail transactions of a UK-based retailer.</a:t>
            </a:r>
          </a:p>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dataset included data on online retail transactions from 01/12/2010 to 09/12/2011. It has based on invoice no, description, quantity</a:t>
            </a:r>
            <a:r>
              <a:rPr lang="en-IN" dirty="0">
                <a:effectLst/>
                <a:latin typeface="Calibri" panose="020F0502020204030204" pitchFamily="34" charset="0"/>
                <a:ea typeface="Calibri" panose="020F0502020204030204" pitchFamily="34" charset="0"/>
                <a:cs typeface="Calibri" panose="020F0502020204030204" pitchFamily="34" charset="0"/>
              </a:rPr>
              <a:t>,</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many other key points.</a:t>
            </a:r>
          </a:p>
          <a:p>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Jira</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IN" dirty="0">
                <a:solidFill>
                  <a:srgbClr val="00B0F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https://milanpatel.atlassian.net/jira/software/projects/DAB/boards/1</a:t>
            </a:r>
            <a:endParaRPr lang="en-IN"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GitHub:</a:t>
            </a:r>
            <a:endParaRPr lang="en-CA"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388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B3ED2-9ECF-692E-78B1-6ADF71662985}"/>
              </a:ext>
            </a:extLst>
          </p:cNvPr>
          <p:cNvSpPr>
            <a:spLocks noGrp="1"/>
          </p:cNvSpPr>
          <p:nvPr>
            <p:ph idx="1"/>
          </p:nvPr>
        </p:nvSpPr>
        <p:spPr>
          <a:xfrm>
            <a:off x="730219" y="3153652"/>
            <a:ext cx="9603275" cy="3450613"/>
          </a:xfrm>
        </p:spPr>
        <p:txBody>
          <a:bodyPr>
            <a:normAutofit/>
          </a:bodyPr>
          <a:lstStyle/>
          <a:p>
            <a:pPr marL="0" indent="0" algn="ctr">
              <a:buNone/>
            </a:pPr>
            <a:r>
              <a:rPr lang="en-CA" sz="6600" dirty="0"/>
              <a:t>     Thank You</a:t>
            </a:r>
          </a:p>
        </p:txBody>
      </p:sp>
    </p:spTree>
    <p:extLst>
      <p:ext uri="{BB962C8B-B14F-4D97-AF65-F5344CB8AC3E}">
        <p14:creationId xmlns:p14="http://schemas.microsoft.com/office/powerpoint/2010/main" val="38715128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62</TotalTime>
  <Words>376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Project name:  DAB 103</vt:lpstr>
      <vt:lpstr>Team Introduction </vt:lpstr>
      <vt:lpstr>BACKGROUND</vt:lpstr>
      <vt:lpstr>PROBLEM STATEMENT</vt:lpstr>
      <vt:lpstr>Project Benefits [Audience]: </vt:lpstr>
      <vt:lpstr>PROJECT PROPOSAL</vt:lpstr>
      <vt:lpstr>ANALYSIS QUESTIONS</vt:lpstr>
      <vt:lpstr>DATASET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DAB 103</dc:title>
  <dc:creator>milan patel</dc:creator>
  <cp:lastModifiedBy>milan patel</cp:lastModifiedBy>
  <cp:revision>1</cp:revision>
  <dcterms:created xsi:type="dcterms:W3CDTF">2023-03-19T23:27:44Z</dcterms:created>
  <dcterms:modified xsi:type="dcterms:W3CDTF">2023-03-20T01:00:58Z</dcterms:modified>
</cp:coreProperties>
</file>