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Catamaran"/>
      <p:regular r:id="rId29"/>
      <p:bold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Livvic"/>
      <p:regular r:id="rId35"/>
      <p:bold r:id="rId36"/>
      <p:italic r:id="rId37"/>
      <p:boldItalic r:id="rId38"/>
    </p:embeddedFont>
    <p:embeddedFont>
      <p:font typeface="Catamaran Light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atamaran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Catamaran-bold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7.xml"/><Relationship Id="rId35" Type="http://schemas.openxmlformats.org/officeDocument/2006/relationships/font" Target="fonts/Livvic-regular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Livvic-italic.fntdata"/><Relationship Id="rId14" Type="http://schemas.openxmlformats.org/officeDocument/2006/relationships/slide" Target="slides/slide8.xml"/><Relationship Id="rId36" Type="http://schemas.openxmlformats.org/officeDocument/2006/relationships/font" Target="fonts/Livvic-bold.fntdata"/><Relationship Id="rId17" Type="http://schemas.openxmlformats.org/officeDocument/2006/relationships/slide" Target="slides/slide11.xml"/><Relationship Id="rId39" Type="http://schemas.openxmlformats.org/officeDocument/2006/relationships/font" Target="fonts/CatamaranLight-regular.fntdata"/><Relationship Id="rId16" Type="http://schemas.openxmlformats.org/officeDocument/2006/relationships/slide" Target="slides/slide10.xml"/><Relationship Id="rId38" Type="http://schemas.openxmlformats.org/officeDocument/2006/relationships/font" Target="fonts/Livvic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8c421f76f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8c421f76f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544629e7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544629e7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544629e7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544629e7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從GUI拿到的參數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8c421f7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8c421f7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從GUI</a:t>
            </a:r>
            <a:r>
              <a:rPr lang="zh-TW"/>
              <a:t>拿到的參數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99b40a8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99b40a8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99b40a8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99b40a8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99b40a8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c99b40a8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544629e71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544629e71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__init__: read data from csv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split_data: gets test_size from GUI and split the data into train and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train: trains the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predict: predicts the result of the test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evaluate: shows how well the model fits the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8c421f76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8c421f76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the biogas2 and TS-Wert test </a:t>
            </a:r>
            <a:r>
              <a:rPr lang="zh-TW"/>
              <a:t>result</a:t>
            </a:r>
            <a:r>
              <a:rPr lang="zh-TW"/>
              <a:t> as an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 it is shown in the above, linear regression is underfitted, when degree = 4, it has a little overfitted.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544629e71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544629e71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is the evaluation of raw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mean squared error and root mean </a:t>
            </a:r>
            <a:r>
              <a:rPr lang="zh-TW"/>
              <a:t>squared</a:t>
            </a:r>
            <a:r>
              <a:rPr lang="zh-TW"/>
              <a:t> error calculate the distance between real values and predicted values, the smaller the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r2 score and explained variance score show the goodness of fit, more close to 1, the goodness of the fit will be better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9bbf43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9bbf43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from the correlation matrix we can see biogas 1 has some relationship with 3 input features. biogas 2 has almost no relationship with all the input features which means no matter what regression method we use the result won’t be good. that’s also shown in the evaluation.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a12cf73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a12cf73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c9bbf437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c9bbf437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 got one example file from group b. the degree of regression is 3 and test_size is 20%. </a:t>
            </a:r>
            <a:r>
              <a:rPr lang="zh-TW"/>
              <a:t>from that certain file we can see data got distortion and no much characteristics are left there.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977e5595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977e5595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c8c421f76f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c8c421f76f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8c421f76f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8c421f76f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77e55956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77e55956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977e55956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977e55956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9bbf437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9bbf437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9bbf437a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9bbf437a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8c421f76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8c421f76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544629e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f544629e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5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7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7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7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7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8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8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8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24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5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25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5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5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25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25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5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25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25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27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7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7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7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29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9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9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30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0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9" name="Google Shape;149;p30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33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9" Type="http://schemas.openxmlformats.org/officeDocument/2006/relationships/hyperlink" Target="https://streamlit.io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3.jpg"/><Relationship Id="rId7" Type="http://schemas.openxmlformats.org/officeDocument/2006/relationships/hyperlink" Target="https://git-scm.com/" TargetMode="External"/><Relationship Id="rId8" Type="http://schemas.openxmlformats.org/officeDocument/2006/relationships/hyperlink" Target="https://pandas.pydat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streamlit.io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 rot="5400000">
            <a:off x="1428875" y="13850"/>
            <a:ext cx="3358800" cy="5026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4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</a:rPr>
              <a:t>08</a:t>
            </a:r>
            <a:r>
              <a:rPr lang="zh-TW" sz="2100">
                <a:solidFill>
                  <a:schemeClr val="lt1"/>
                </a:solidFill>
              </a:rPr>
              <a:t>, 04, 2024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66" name="Google Shape;166;p34"/>
          <p:cNvSpPr txBox="1"/>
          <p:nvPr>
            <p:ph type="ctrTitle"/>
          </p:nvPr>
        </p:nvSpPr>
        <p:spPr>
          <a:xfrm>
            <a:off x="1039575" y="1201175"/>
            <a:ext cx="4592400" cy="21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Object Oriented Programming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34"/>
          <p:cNvSpPr/>
          <p:nvPr/>
        </p:nvSpPr>
        <p:spPr>
          <a:xfrm flipH="1" rot="-5400000">
            <a:off x="7354200" y="2416550"/>
            <a:ext cx="3358800" cy="22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4"/>
          <p:cNvSpPr txBox="1"/>
          <p:nvPr>
            <p:ph type="ctrTitle"/>
          </p:nvPr>
        </p:nvSpPr>
        <p:spPr>
          <a:xfrm>
            <a:off x="5631975" y="1561350"/>
            <a:ext cx="3156600" cy="2020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Bekmyradov, Vekil</a:t>
            </a:r>
            <a:r>
              <a:rPr lang="zh-TW" sz="1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 11266066</a:t>
            </a:r>
            <a:endParaRPr sz="1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Liu, Szu-Yu </a:t>
            </a:r>
            <a:r>
              <a:rPr lang="zh-TW" sz="1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11246693</a:t>
            </a:r>
            <a:endParaRPr sz="1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Saki, Maryam </a:t>
            </a:r>
            <a:r>
              <a:rPr lang="zh-TW" sz="1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11247400</a:t>
            </a:r>
            <a:endParaRPr sz="1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Wang, Ruohan </a:t>
            </a:r>
            <a:r>
              <a:rPr lang="zh-TW" sz="1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11257552</a:t>
            </a:r>
            <a:endParaRPr sz="1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3"/>
          <p:cNvPicPr preferRelativeResize="0"/>
          <p:nvPr/>
        </p:nvPicPr>
        <p:blipFill rotWithShape="1">
          <a:blip r:embed="rId3">
            <a:alphaModFix/>
          </a:blip>
          <a:srcRect b="0" l="24182" r="24331" t="13277"/>
          <a:stretch/>
        </p:blipFill>
        <p:spPr>
          <a:xfrm>
            <a:off x="287500" y="1570750"/>
            <a:ext cx="3806525" cy="320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3"/>
          <p:cNvPicPr preferRelativeResize="0"/>
          <p:nvPr/>
        </p:nvPicPr>
        <p:blipFill rotWithShape="1">
          <a:blip r:embed="rId4">
            <a:alphaModFix/>
          </a:blip>
          <a:srcRect b="0" l="24683" r="25308" t="15404"/>
          <a:stretch/>
        </p:blipFill>
        <p:spPr>
          <a:xfrm>
            <a:off x="4951275" y="1570750"/>
            <a:ext cx="3777962" cy="320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39475" y="83100"/>
            <a:ext cx="61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Configuration of GUI (Graphical User Interface)</a:t>
            </a:r>
            <a:endParaRPr b="1" sz="20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4" name="Google Shape;254;p43"/>
          <p:cNvCxnSpPr/>
          <p:nvPr/>
        </p:nvCxnSpPr>
        <p:spPr>
          <a:xfrm flipH="1" rot="10800000">
            <a:off x="54425" y="577075"/>
            <a:ext cx="9007800" cy="1800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5" name="Google Shape;255;p43"/>
          <p:cNvGrpSpPr/>
          <p:nvPr/>
        </p:nvGrpSpPr>
        <p:grpSpPr>
          <a:xfrm>
            <a:off x="1207149" y="891775"/>
            <a:ext cx="1967226" cy="481200"/>
            <a:chOff x="134075" y="1273150"/>
            <a:chExt cx="1459800" cy="481200"/>
          </a:xfrm>
        </p:grpSpPr>
        <p:sp>
          <p:nvSpPr>
            <p:cNvPr id="256" name="Google Shape;256;p43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3"/>
            <p:cNvSpPr txBox="1"/>
            <p:nvPr/>
          </p:nvSpPr>
          <p:spPr>
            <a:xfrm>
              <a:off x="332073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Regression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grpSp>
        <p:nvGrpSpPr>
          <p:cNvPr id="258" name="Google Shape;258;p43"/>
          <p:cNvGrpSpPr/>
          <p:nvPr/>
        </p:nvGrpSpPr>
        <p:grpSpPr>
          <a:xfrm>
            <a:off x="5726721" y="891775"/>
            <a:ext cx="2227071" cy="481200"/>
            <a:chOff x="134075" y="1273150"/>
            <a:chExt cx="1459800" cy="481200"/>
          </a:xfrm>
        </p:grpSpPr>
        <p:sp>
          <p:nvSpPr>
            <p:cNvPr id="259" name="Google Shape;259;p43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3"/>
            <p:cNvSpPr txBox="1"/>
            <p:nvPr/>
          </p:nvSpPr>
          <p:spPr>
            <a:xfrm>
              <a:off x="299354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Classification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Classification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266" name="Google Shape;266;p44"/>
          <p:cNvSpPr/>
          <p:nvPr/>
        </p:nvSpPr>
        <p:spPr>
          <a:xfrm flipH="1" rot="-5400000">
            <a:off x="6034600" y="-2306250"/>
            <a:ext cx="811800" cy="5424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4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550" y="1086875"/>
            <a:ext cx="3462200" cy="377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44"/>
          <p:cNvGrpSpPr/>
          <p:nvPr/>
        </p:nvGrpSpPr>
        <p:grpSpPr>
          <a:xfrm>
            <a:off x="693498" y="1010675"/>
            <a:ext cx="2089270" cy="481200"/>
            <a:chOff x="134075" y="1273150"/>
            <a:chExt cx="1871100" cy="481200"/>
          </a:xfrm>
        </p:grpSpPr>
        <p:sp>
          <p:nvSpPr>
            <p:cNvPr id="270" name="Google Shape;270;p44"/>
            <p:cNvSpPr/>
            <p:nvPr/>
          </p:nvSpPr>
          <p:spPr>
            <a:xfrm flipH="1" rot="-5400000">
              <a:off x="829025" y="578200"/>
              <a:ext cx="481200" cy="18711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4"/>
            <p:cNvSpPr txBox="1"/>
            <p:nvPr/>
          </p:nvSpPr>
          <p:spPr>
            <a:xfrm>
              <a:off x="361150" y="1275250"/>
              <a:ext cx="1636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Architecture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sp>
        <p:nvSpPr>
          <p:cNvPr id="272" name="Google Shape;272;p44"/>
          <p:cNvSpPr txBox="1"/>
          <p:nvPr/>
        </p:nvSpPr>
        <p:spPr>
          <a:xfrm>
            <a:off x="693500" y="1591375"/>
            <a:ext cx="35157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__init__()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split_data()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_get_scalar()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train()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predict()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evaluate()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get_confusion matrix()</a:t>
            </a:r>
            <a:endParaRPr b="1" sz="1600">
              <a:solidFill>
                <a:srgbClr val="07376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73763"/>
              </a:solidFill>
            </a:endParaRPr>
          </a:p>
        </p:txBody>
      </p:sp>
      <p:sp>
        <p:nvSpPr>
          <p:cNvPr id="273" name="Google Shape;273;p44"/>
          <p:cNvSpPr/>
          <p:nvPr/>
        </p:nvSpPr>
        <p:spPr>
          <a:xfrm>
            <a:off x="5291175" y="1842975"/>
            <a:ext cx="3027300" cy="524700"/>
          </a:xfrm>
          <a:prstGeom prst="rect">
            <a:avLst/>
          </a:prstGeom>
          <a:noFill/>
          <a:ln cap="flat" cmpd="sng" w="19050">
            <a:solidFill>
              <a:srgbClr val="FAF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4DC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5291175" y="2367675"/>
            <a:ext cx="3027300" cy="524700"/>
          </a:xfrm>
          <a:prstGeom prst="rect">
            <a:avLst/>
          </a:prstGeom>
          <a:noFill/>
          <a:ln cap="flat" cmpd="sng" w="19050">
            <a:solidFill>
              <a:srgbClr val="FAF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4DC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5" name="Google Shape;275;p44"/>
          <p:cNvSpPr/>
          <p:nvPr/>
        </p:nvSpPr>
        <p:spPr>
          <a:xfrm>
            <a:off x="5291175" y="4337375"/>
            <a:ext cx="2450700" cy="481200"/>
          </a:xfrm>
          <a:prstGeom prst="rect">
            <a:avLst/>
          </a:prstGeom>
          <a:noFill/>
          <a:ln cap="flat" cmpd="sng" w="19050">
            <a:solidFill>
              <a:srgbClr val="FAF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AF4DC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Classification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281" name="Google Shape;281;p45"/>
          <p:cNvSpPr/>
          <p:nvPr/>
        </p:nvSpPr>
        <p:spPr>
          <a:xfrm flipH="1" rot="-5400000">
            <a:off x="6034600" y="-2306250"/>
            <a:ext cx="811800" cy="5424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5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5"/>
          <p:cNvSpPr txBox="1"/>
          <p:nvPr/>
        </p:nvSpPr>
        <p:spPr>
          <a:xfrm>
            <a:off x="818125" y="2554950"/>
            <a:ext cx="20727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rbf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sigmoid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poly</a:t>
            </a:r>
            <a:endParaRPr b="1" sz="1900">
              <a:solidFill>
                <a:srgbClr val="073763"/>
              </a:solidFill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563" y="2648275"/>
            <a:ext cx="5072624" cy="2220171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5" name="Google Shape;2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012" y="1167387"/>
            <a:ext cx="5053749" cy="1311375"/>
          </a:xfrm>
          <a:prstGeom prst="rect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86" name="Google Shape;286;p45"/>
          <p:cNvGrpSpPr/>
          <p:nvPr/>
        </p:nvGrpSpPr>
        <p:grpSpPr>
          <a:xfrm>
            <a:off x="845925" y="1696975"/>
            <a:ext cx="1488875" cy="481200"/>
            <a:chOff x="134075" y="1273150"/>
            <a:chExt cx="1488875" cy="481200"/>
          </a:xfrm>
        </p:grpSpPr>
        <p:sp>
          <p:nvSpPr>
            <p:cNvPr id="287" name="Google Shape;287;p45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5"/>
            <p:cNvSpPr txBox="1"/>
            <p:nvPr/>
          </p:nvSpPr>
          <p:spPr>
            <a:xfrm>
              <a:off x="361150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Kernel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Classification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294" name="Google Shape;294;p46"/>
          <p:cNvSpPr/>
          <p:nvPr/>
        </p:nvSpPr>
        <p:spPr>
          <a:xfrm flipH="1" rot="-5400000">
            <a:off x="6034600" y="-2306250"/>
            <a:ext cx="811800" cy="5424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3">
            <a:alphaModFix/>
          </a:blip>
          <a:srcRect b="0" l="0" r="34119" t="0"/>
          <a:stretch/>
        </p:blipFill>
        <p:spPr>
          <a:xfrm>
            <a:off x="172625" y="2256652"/>
            <a:ext cx="3871974" cy="229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46"/>
          <p:cNvGrpSpPr/>
          <p:nvPr/>
        </p:nvGrpSpPr>
        <p:grpSpPr>
          <a:xfrm>
            <a:off x="421622" y="1348975"/>
            <a:ext cx="1231560" cy="481200"/>
            <a:chOff x="134075" y="1273150"/>
            <a:chExt cx="1587062" cy="481200"/>
          </a:xfrm>
        </p:grpSpPr>
        <p:sp>
          <p:nvSpPr>
            <p:cNvPr id="298" name="Google Shape;298;p46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6"/>
            <p:cNvSpPr txBox="1"/>
            <p:nvPr/>
          </p:nvSpPr>
          <p:spPr>
            <a:xfrm>
              <a:off x="459337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raw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pic>
        <p:nvPicPr>
          <p:cNvPr id="300" name="Google Shape;300;p46"/>
          <p:cNvPicPr preferRelativeResize="0"/>
          <p:nvPr/>
        </p:nvPicPr>
        <p:blipFill rotWithShape="1">
          <a:blip r:embed="rId4">
            <a:alphaModFix/>
          </a:blip>
          <a:srcRect b="11629" l="1035" r="1270" t="1647"/>
          <a:stretch/>
        </p:blipFill>
        <p:spPr>
          <a:xfrm>
            <a:off x="4211075" y="2285150"/>
            <a:ext cx="4704000" cy="22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/>
          <p:nvPr/>
        </p:nvSpPr>
        <p:spPr>
          <a:xfrm>
            <a:off x="2315750" y="2115100"/>
            <a:ext cx="976200" cy="25104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6720100" y="2115100"/>
            <a:ext cx="1166700" cy="25104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303" name="Google Shape;303;p46"/>
          <p:cNvGrpSpPr/>
          <p:nvPr/>
        </p:nvGrpSpPr>
        <p:grpSpPr>
          <a:xfrm>
            <a:off x="4329671" y="1348975"/>
            <a:ext cx="1827232" cy="481200"/>
            <a:chOff x="134075" y="1273150"/>
            <a:chExt cx="1459800" cy="481200"/>
          </a:xfrm>
        </p:grpSpPr>
        <p:sp>
          <p:nvSpPr>
            <p:cNvPr id="304" name="Google Shape;304;p46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6"/>
            <p:cNvSpPr txBox="1"/>
            <p:nvPr/>
          </p:nvSpPr>
          <p:spPr>
            <a:xfrm>
              <a:off x="299354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processed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Classification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11" name="Google Shape;311;p47"/>
          <p:cNvSpPr/>
          <p:nvPr/>
        </p:nvSpPr>
        <p:spPr>
          <a:xfrm flipH="1" rot="-5400000">
            <a:off x="6034600" y="-2306250"/>
            <a:ext cx="811800" cy="5424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b="0" l="0" r="1642" t="4461"/>
          <a:stretch/>
        </p:blipFill>
        <p:spPr>
          <a:xfrm>
            <a:off x="123775" y="2416650"/>
            <a:ext cx="4062627" cy="2180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47"/>
          <p:cNvGrpSpPr/>
          <p:nvPr/>
        </p:nvGrpSpPr>
        <p:grpSpPr>
          <a:xfrm>
            <a:off x="421622" y="1425175"/>
            <a:ext cx="1231560" cy="481200"/>
            <a:chOff x="134075" y="1273150"/>
            <a:chExt cx="1587062" cy="481200"/>
          </a:xfrm>
        </p:grpSpPr>
        <p:sp>
          <p:nvSpPr>
            <p:cNvPr id="315" name="Google Shape;315;p47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7"/>
            <p:cNvSpPr txBox="1"/>
            <p:nvPr/>
          </p:nvSpPr>
          <p:spPr>
            <a:xfrm>
              <a:off x="459337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raw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pic>
        <p:nvPicPr>
          <p:cNvPr id="317" name="Google Shape;317;p47"/>
          <p:cNvPicPr preferRelativeResize="0"/>
          <p:nvPr/>
        </p:nvPicPr>
        <p:blipFill rotWithShape="1">
          <a:blip r:embed="rId4">
            <a:alphaModFix/>
          </a:blip>
          <a:srcRect b="4072" l="2072" r="2852" t="1649"/>
          <a:stretch/>
        </p:blipFill>
        <p:spPr>
          <a:xfrm>
            <a:off x="4329675" y="2349825"/>
            <a:ext cx="4529701" cy="22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7"/>
          <p:cNvSpPr/>
          <p:nvPr/>
        </p:nvSpPr>
        <p:spPr>
          <a:xfrm>
            <a:off x="281225" y="3799125"/>
            <a:ext cx="3864300" cy="3810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4572000" y="3799125"/>
            <a:ext cx="4221600" cy="381000"/>
          </a:xfrm>
          <a:prstGeom prst="rect">
            <a:avLst/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320" name="Google Shape;320;p47"/>
          <p:cNvGrpSpPr/>
          <p:nvPr/>
        </p:nvGrpSpPr>
        <p:grpSpPr>
          <a:xfrm>
            <a:off x="4329671" y="1425175"/>
            <a:ext cx="1827232" cy="481200"/>
            <a:chOff x="134075" y="1273150"/>
            <a:chExt cx="1459800" cy="481200"/>
          </a:xfrm>
        </p:grpSpPr>
        <p:sp>
          <p:nvSpPr>
            <p:cNvPr id="321" name="Google Shape;321;p47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7"/>
            <p:cNvSpPr txBox="1"/>
            <p:nvPr/>
          </p:nvSpPr>
          <p:spPr>
            <a:xfrm>
              <a:off x="299354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processed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Classification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28" name="Google Shape;328;p48"/>
          <p:cNvSpPr/>
          <p:nvPr/>
        </p:nvSpPr>
        <p:spPr>
          <a:xfrm flipH="1" rot="-5400000">
            <a:off x="6034600" y="-2306250"/>
            <a:ext cx="811800" cy="54243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9600"/>
            <a:ext cx="4778853" cy="40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8"/>
          <p:cNvSpPr txBox="1"/>
          <p:nvPr/>
        </p:nvSpPr>
        <p:spPr>
          <a:xfrm>
            <a:off x="5073469" y="1739925"/>
            <a:ext cx="3506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Accuracy</a:t>
            </a:r>
            <a:r>
              <a:rPr b="1" lang="zh-TW" sz="1800">
                <a:solidFill>
                  <a:srgbClr val="073763"/>
                </a:solidFill>
              </a:rPr>
              <a:t>: 0.806</a:t>
            </a:r>
            <a:endParaRPr b="1" sz="1800">
              <a:solidFill>
                <a:srgbClr val="073763"/>
              </a:solidFill>
            </a:endParaRPr>
          </a:p>
        </p:txBody>
      </p:sp>
      <p:grpSp>
        <p:nvGrpSpPr>
          <p:cNvPr id="332" name="Google Shape;332;p48"/>
          <p:cNvGrpSpPr/>
          <p:nvPr/>
        </p:nvGrpSpPr>
        <p:grpSpPr>
          <a:xfrm>
            <a:off x="5133107" y="1084300"/>
            <a:ext cx="3387124" cy="481200"/>
            <a:chOff x="134075" y="1273150"/>
            <a:chExt cx="1527245" cy="481200"/>
          </a:xfrm>
        </p:grpSpPr>
        <p:sp>
          <p:nvSpPr>
            <p:cNvPr id="333" name="Google Shape;333;p48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8"/>
            <p:cNvSpPr txBox="1"/>
            <p:nvPr/>
          </p:nvSpPr>
          <p:spPr>
            <a:xfrm>
              <a:off x="178420" y="1275250"/>
              <a:ext cx="1482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700">
                  <a:solidFill>
                    <a:srgbClr val="FAF4DC"/>
                  </a:solidFill>
                </a:rPr>
                <a:t>Kernel = rbf, test size = 0.2</a:t>
              </a:r>
              <a:endParaRPr b="1" sz="1700">
                <a:solidFill>
                  <a:srgbClr val="FAF4DC"/>
                </a:solidFill>
              </a:endParaRPr>
            </a:p>
          </p:txBody>
        </p:sp>
      </p:grpSp>
      <p:sp>
        <p:nvSpPr>
          <p:cNvPr id="335" name="Google Shape;335;p48"/>
          <p:cNvSpPr txBox="1"/>
          <p:nvPr/>
        </p:nvSpPr>
        <p:spPr>
          <a:xfrm>
            <a:off x="5073469" y="3082975"/>
            <a:ext cx="3506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Accuracy: 0.765</a:t>
            </a:r>
            <a:endParaRPr b="1" sz="1800">
              <a:solidFill>
                <a:srgbClr val="073763"/>
              </a:solidFill>
            </a:endParaRPr>
          </a:p>
        </p:txBody>
      </p:sp>
      <p:grpSp>
        <p:nvGrpSpPr>
          <p:cNvPr id="336" name="Google Shape;336;p48"/>
          <p:cNvGrpSpPr/>
          <p:nvPr/>
        </p:nvGrpSpPr>
        <p:grpSpPr>
          <a:xfrm>
            <a:off x="5133100" y="2479475"/>
            <a:ext cx="3636581" cy="481200"/>
            <a:chOff x="134073" y="1273139"/>
            <a:chExt cx="1392846" cy="481200"/>
          </a:xfrm>
        </p:grpSpPr>
        <p:sp>
          <p:nvSpPr>
            <p:cNvPr id="337" name="Google Shape;337;p48"/>
            <p:cNvSpPr/>
            <p:nvPr/>
          </p:nvSpPr>
          <p:spPr>
            <a:xfrm flipH="1" rot="-5400000">
              <a:off x="585123" y="822089"/>
              <a:ext cx="481200" cy="1383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8"/>
            <p:cNvSpPr txBox="1"/>
            <p:nvPr/>
          </p:nvSpPr>
          <p:spPr>
            <a:xfrm>
              <a:off x="178419" y="1275259"/>
              <a:ext cx="1348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700">
                  <a:solidFill>
                    <a:srgbClr val="FAF4DC"/>
                  </a:solidFill>
                </a:rPr>
                <a:t>Kernel = sigmoid, test size = 0.2</a:t>
              </a:r>
              <a:endParaRPr b="1" sz="1700">
                <a:solidFill>
                  <a:srgbClr val="FAF4DC"/>
                </a:solidFill>
              </a:endParaRPr>
            </a:p>
          </p:txBody>
        </p:sp>
      </p:grpSp>
      <p:sp>
        <p:nvSpPr>
          <p:cNvPr id="339" name="Google Shape;339;p48"/>
          <p:cNvSpPr txBox="1"/>
          <p:nvPr/>
        </p:nvSpPr>
        <p:spPr>
          <a:xfrm>
            <a:off x="5073469" y="4394225"/>
            <a:ext cx="3506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Accuracy: 0.77</a:t>
            </a:r>
            <a:endParaRPr b="1" sz="1800">
              <a:solidFill>
                <a:srgbClr val="073763"/>
              </a:solidFill>
            </a:endParaRPr>
          </a:p>
        </p:txBody>
      </p:sp>
      <p:grpSp>
        <p:nvGrpSpPr>
          <p:cNvPr id="340" name="Google Shape;340;p48"/>
          <p:cNvGrpSpPr/>
          <p:nvPr/>
        </p:nvGrpSpPr>
        <p:grpSpPr>
          <a:xfrm>
            <a:off x="5133107" y="3738600"/>
            <a:ext cx="3387124" cy="481200"/>
            <a:chOff x="134075" y="1273150"/>
            <a:chExt cx="1527245" cy="481200"/>
          </a:xfrm>
        </p:grpSpPr>
        <p:sp>
          <p:nvSpPr>
            <p:cNvPr id="341" name="Google Shape;341;p48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8"/>
            <p:cNvSpPr txBox="1"/>
            <p:nvPr/>
          </p:nvSpPr>
          <p:spPr>
            <a:xfrm>
              <a:off x="178420" y="1275250"/>
              <a:ext cx="1482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700">
                  <a:solidFill>
                    <a:srgbClr val="FAF4DC"/>
                  </a:solidFill>
                </a:rPr>
                <a:t>Kernel = poly, test size = 0.2</a:t>
              </a:r>
              <a:endParaRPr b="1" sz="17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Regression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48" name="Google Shape;348;p49"/>
          <p:cNvSpPr/>
          <p:nvPr/>
        </p:nvSpPr>
        <p:spPr>
          <a:xfrm flipH="1" rot="-5400000">
            <a:off x="5785125" y="-2555700"/>
            <a:ext cx="811800" cy="5923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0" name="Google Shape;350;p49"/>
          <p:cNvGrpSpPr/>
          <p:nvPr/>
        </p:nvGrpSpPr>
        <p:grpSpPr>
          <a:xfrm>
            <a:off x="845898" y="1163075"/>
            <a:ext cx="2089270" cy="481200"/>
            <a:chOff x="134075" y="1273150"/>
            <a:chExt cx="1871100" cy="481200"/>
          </a:xfrm>
        </p:grpSpPr>
        <p:sp>
          <p:nvSpPr>
            <p:cNvPr id="351" name="Google Shape;351;p49"/>
            <p:cNvSpPr/>
            <p:nvPr/>
          </p:nvSpPr>
          <p:spPr>
            <a:xfrm flipH="1" rot="-5400000">
              <a:off x="829025" y="578200"/>
              <a:ext cx="481200" cy="18711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9"/>
            <p:cNvSpPr txBox="1"/>
            <p:nvPr/>
          </p:nvSpPr>
          <p:spPr>
            <a:xfrm>
              <a:off x="361150" y="1275250"/>
              <a:ext cx="1636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Architecture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sp>
        <p:nvSpPr>
          <p:cNvPr id="353" name="Google Shape;353;p49"/>
          <p:cNvSpPr txBox="1"/>
          <p:nvPr/>
        </p:nvSpPr>
        <p:spPr>
          <a:xfrm>
            <a:off x="845900" y="1833075"/>
            <a:ext cx="35157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__init__()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split_data()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train()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predict()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evaluate()</a:t>
            </a:r>
            <a:endParaRPr b="1" sz="1900">
              <a:solidFill>
                <a:srgbClr val="07376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</a:endParaRPr>
          </a:p>
        </p:txBody>
      </p:sp>
      <p:pic>
        <p:nvPicPr>
          <p:cNvPr id="354" name="Google Shape;3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875" y="1007200"/>
            <a:ext cx="4497876" cy="374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Regression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60" name="Google Shape;360;p50"/>
          <p:cNvSpPr/>
          <p:nvPr/>
        </p:nvSpPr>
        <p:spPr>
          <a:xfrm flipH="1" rot="-5400000">
            <a:off x="5785125" y="-2555700"/>
            <a:ext cx="811800" cy="5923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0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50"/>
          <p:cNvGrpSpPr/>
          <p:nvPr/>
        </p:nvGrpSpPr>
        <p:grpSpPr>
          <a:xfrm>
            <a:off x="853425" y="1448825"/>
            <a:ext cx="1488875" cy="481200"/>
            <a:chOff x="134075" y="1273150"/>
            <a:chExt cx="1488875" cy="481200"/>
          </a:xfrm>
        </p:grpSpPr>
        <p:sp>
          <p:nvSpPr>
            <p:cNvPr id="363" name="Google Shape;363;p50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0"/>
            <p:cNvSpPr txBox="1"/>
            <p:nvPr/>
          </p:nvSpPr>
          <p:spPr>
            <a:xfrm>
              <a:off x="361150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Degree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sp>
        <p:nvSpPr>
          <p:cNvPr id="365" name="Google Shape;365;p50"/>
          <p:cNvSpPr txBox="1"/>
          <p:nvPr/>
        </p:nvSpPr>
        <p:spPr>
          <a:xfrm>
            <a:off x="825625" y="2306800"/>
            <a:ext cx="35157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linear regression</a:t>
            </a:r>
            <a:endParaRPr b="1" sz="1900">
              <a:solidFill>
                <a:srgbClr val="073763"/>
              </a:solidFill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Char char="●"/>
            </a:pPr>
            <a:r>
              <a:rPr b="1" lang="zh-TW" sz="1900">
                <a:solidFill>
                  <a:srgbClr val="073763"/>
                </a:solidFill>
              </a:rPr>
              <a:t>polynomial regression</a:t>
            </a:r>
            <a:endParaRPr b="1" sz="1900">
              <a:solidFill>
                <a:srgbClr val="07376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073763"/>
                </a:solidFill>
              </a:rPr>
              <a:t>2，3，4</a:t>
            </a:r>
            <a:endParaRPr b="1" sz="1900">
              <a:solidFill>
                <a:srgbClr val="073763"/>
              </a:solidFill>
            </a:endParaRPr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12" y="891775"/>
            <a:ext cx="4355699" cy="21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938" y="1462142"/>
            <a:ext cx="4463849" cy="2219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985" y="2090400"/>
            <a:ext cx="4463765" cy="2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6963" y="2864469"/>
            <a:ext cx="4463775" cy="221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5216875" y="2083150"/>
            <a:ext cx="36588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●"/>
            </a:pPr>
            <a:r>
              <a:rPr b="1" lang="zh-TW" sz="1500">
                <a:solidFill>
                  <a:srgbClr val="073763"/>
                </a:solidFill>
              </a:rPr>
              <a:t>mean squared error</a:t>
            </a:r>
            <a:r>
              <a:rPr b="1" lang="zh-TW" sz="1500">
                <a:solidFill>
                  <a:srgbClr val="073763"/>
                </a:solidFill>
              </a:rPr>
              <a:t> 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●"/>
            </a:pPr>
            <a:r>
              <a:rPr b="1" lang="zh-TW" sz="1500">
                <a:solidFill>
                  <a:srgbClr val="073763"/>
                </a:solidFill>
              </a:rPr>
              <a:t>root </a:t>
            </a:r>
            <a:r>
              <a:rPr b="1" lang="zh-TW" sz="1500">
                <a:solidFill>
                  <a:srgbClr val="073763"/>
                </a:solidFill>
              </a:rPr>
              <a:t>mean squared error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●"/>
            </a:pPr>
            <a:r>
              <a:rPr b="1" lang="zh-TW" sz="1500">
                <a:solidFill>
                  <a:srgbClr val="073763"/>
                </a:solidFill>
              </a:rPr>
              <a:t>r2 score</a:t>
            </a:r>
            <a:endParaRPr b="1" sz="1500">
              <a:solidFill>
                <a:srgbClr val="07376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Char char="●"/>
            </a:pPr>
            <a:r>
              <a:rPr b="1" lang="zh-TW" sz="1500">
                <a:solidFill>
                  <a:srgbClr val="073763"/>
                </a:solidFill>
              </a:rPr>
              <a:t>explained variance score</a:t>
            </a:r>
            <a:endParaRPr b="1" sz="1500">
              <a:solidFill>
                <a:srgbClr val="073763"/>
              </a:solidFill>
            </a:endParaRPr>
          </a:p>
        </p:txBody>
      </p:sp>
      <p:sp>
        <p:nvSpPr>
          <p:cNvPr id="375" name="Google Shape;375;p51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Regression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76" name="Google Shape;376;p51"/>
          <p:cNvSpPr/>
          <p:nvPr/>
        </p:nvSpPr>
        <p:spPr>
          <a:xfrm flipH="1" rot="-5400000">
            <a:off x="5785125" y="-2555700"/>
            <a:ext cx="811800" cy="5923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1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0" y="1512575"/>
            <a:ext cx="5072626" cy="26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Regression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384" name="Google Shape;384;p52"/>
          <p:cNvSpPr/>
          <p:nvPr/>
        </p:nvSpPr>
        <p:spPr>
          <a:xfrm flipH="1" rot="-5400000">
            <a:off x="5785125" y="-2555700"/>
            <a:ext cx="811800" cy="5923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52"/>
          <p:cNvGrpSpPr/>
          <p:nvPr/>
        </p:nvGrpSpPr>
        <p:grpSpPr>
          <a:xfrm>
            <a:off x="880950" y="1188113"/>
            <a:ext cx="2744975" cy="481200"/>
            <a:chOff x="134075" y="1273150"/>
            <a:chExt cx="2744975" cy="481200"/>
          </a:xfrm>
        </p:grpSpPr>
        <p:sp>
          <p:nvSpPr>
            <p:cNvPr id="387" name="Google Shape;387;p52"/>
            <p:cNvSpPr/>
            <p:nvPr/>
          </p:nvSpPr>
          <p:spPr>
            <a:xfrm flipH="1" rot="-5400000">
              <a:off x="1262225" y="145000"/>
              <a:ext cx="481200" cy="27375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2"/>
            <p:cNvSpPr txBox="1"/>
            <p:nvPr/>
          </p:nvSpPr>
          <p:spPr>
            <a:xfrm>
              <a:off x="361150" y="1275250"/>
              <a:ext cx="2517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Correlation Matrix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pic>
        <p:nvPicPr>
          <p:cNvPr id="389" name="Google Shape;3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6" y="1897525"/>
            <a:ext cx="3786624" cy="318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 rotWithShape="1">
          <a:blip r:embed="rId4">
            <a:alphaModFix/>
          </a:blip>
          <a:srcRect b="39530" l="0" r="0" t="18194"/>
          <a:stretch/>
        </p:blipFill>
        <p:spPr>
          <a:xfrm>
            <a:off x="4446525" y="1897525"/>
            <a:ext cx="4697474" cy="110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57725"/>
          <a:stretch/>
        </p:blipFill>
        <p:spPr>
          <a:xfrm>
            <a:off x="4446525" y="3100025"/>
            <a:ext cx="4706100" cy="11093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/>
          <p:nvPr/>
        </p:nvSpPr>
        <p:spPr>
          <a:xfrm>
            <a:off x="2324950" y="2040225"/>
            <a:ext cx="1256700" cy="3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93" name="Google Shape;393;p52"/>
          <p:cNvSpPr/>
          <p:nvPr/>
        </p:nvSpPr>
        <p:spPr>
          <a:xfrm>
            <a:off x="7328700" y="2571750"/>
            <a:ext cx="1617600" cy="3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2324950" y="2470925"/>
            <a:ext cx="1256700" cy="3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7328700" y="3771500"/>
            <a:ext cx="1617600" cy="30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grpSp>
        <p:nvGrpSpPr>
          <p:cNvPr id="396" name="Google Shape;396;p52"/>
          <p:cNvGrpSpPr/>
          <p:nvPr/>
        </p:nvGrpSpPr>
        <p:grpSpPr>
          <a:xfrm>
            <a:off x="4804254" y="1194700"/>
            <a:ext cx="2658934" cy="481200"/>
            <a:chOff x="134075" y="1273150"/>
            <a:chExt cx="2737500" cy="481200"/>
          </a:xfrm>
        </p:grpSpPr>
        <p:sp>
          <p:nvSpPr>
            <p:cNvPr id="397" name="Google Shape;397;p52"/>
            <p:cNvSpPr/>
            <p:nvPr/>
          </p:nvSpPr>
          <p:spPr>
            <a:xfrm flipH="1" rot="-5400000">
              <a:off x="1262225" y="145000"/>
              <a:ext cx="481200" cy="27375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2"/>
            <p:cNvSpPr txBox="1"/>
            <p:nvPr/>
          </p:nvSpPr>
          <p:spPr>
            <a:xfrm>
              <a:off x="361132" y="1275250"/>
              <a:ext cx="23877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Evaluation of Raw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/>
        </p:nvSpPr>
        <p:spPr>
          <a:xfrm flipH="1">
            <a:off x="880950" y="1480200"/>
            <a:ext cx="4932300" cy="30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Introduction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Software Architecure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GUI 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Classification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Regression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200"/>
              <a:buFont typeface="Catamaran"/>
              <a:buChar char="●"/>
            </a:pPr>
            <a:r>
              <a:rPr b="1" lang="zh-TW" sz="22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Future Works</a:t>
            </a:r>
            <a:endParaRPr b="1" sz="22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1080400" y="193525"/>
            <a:ext cx="1603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900">
                <a:solidFill>
                  <a:srgbClr val="073763"/>
                </a:solidFill>
                <a:latin typeface="Livvic"/>
                <a:ea typeface="Livvic"/>
                <a:cs typeface="Livvic"/>
                <a:sym typeface="Livvic"/>
              </a:rPr>
              <a:t>Outline</a:t>
            </a:r>
            <a:endParaRPr b="1" sz="2900">
              <a:solidFill>
                <a:srgbClr val="073763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5" name="Google Shape;175;p35"/>
          <p:cNvSpPr/>
          <p:nvPr/>
        </p:nvSpPr>
        <p:spPr>
          <a:xfrm flipH="1" rot="-5400000">
            <a:off x="5571925" y="-2768550"/>
            <a:ext cx="811800" cy="63489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3"/>
          <p:cNvGrpSpPr/>
          <p:nvPr/>
        </p:nvGrpSpPr>
        <p:grpSpPr>
          <a:xfrm>
            <a:off x="421622" y="1061625"/>
            <a:ext cx="1231560" cy="481200"/>
            <a:chOff x="134075" y="1273150"/>
            <a:chExt cx="1587062" cy="481200"/>
          </a:xfrm>
        </p:grpSpPr>
        <p:sp>
          <p:nvSpPr>
            <p:cNvPr id="404" name="Google Shape;404;p53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3"/>
            <p:cNvSpPr txBox="1"/>
            <p:nvPr/>
          </p:nvSpPr>
          <p:spPr>
            <a:xfrm>
              <a:off x="459337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raw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grpSp>
        <p:nvGrpSpPr>
          <p:cNvPr id="406" name="Google Shape;406;p53"/>
          <p:cNvGrpSpPr/>
          <p:nvPr/>
        </p:nvGrpSpPr>
        <p:grpSpPr>
          <a:xfrm>
            <a:off x="4329671" y="1061625"/>
            <a:ext cx="1827232" cy="481200"/>
            <a:chOff x="134075" y="1273150"/>
            <a:chExt cx="1459800" cy="481200"/>
          </a:xfrm>
        </p:grpSpPr>
        <p:sp>
          <p:nvSpPr>
            <p:cNvPr id="407" name="Google Shape;407;p53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3"/>
            <p:cNvSpPr txBox="1"/>
            <p:nvPr/>
          </p:nvSpPr>
          <p:spPr>
            <a:xfrm>
              <a:off x="299354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processed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sp>
        <p:nvSpPr>
          <p:cNvPr id="409" name="Google Shape;409;p53"/>
          <p:cNvSpPr txBox="1"/>
          <p:nvPr>
            <p:ph idx="4294967295" type="ctrTitle"/>
          </p:nvPr>
        </p:nvSpPr>
        <p:spPr>
          <a:xfrm>
            <a:off x="957225" y="120000"/>
            <a:ext cx="4420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434343"/>
                </a:solidFill>
              </a:rPr>
              <a:t>Regression</a:t>
            </a:r>
            <a:endParaRPr sz="2900">
              <a:solidFill>
                <a:srgbClr val="434343"/>
              </a:solidFill>
            </a:endParaRPr>
          </a:p>
        </p:txBody>
      </p:sp>
      <p:sp>
        <p:nvSpPr>
          <p:cNvPr id="410" name="Google Shape;410;p53"/>
          <p:cNvSpPr/>
          <p:nvPr/>
        </p:nvSpPr>
        <p:spPr>
          <a:xfrm flipH="1" rot="-5400000">
            <a:off x="5785125" y="-2555700"/>
            <a:ext cx="811800" cy="5923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3"/>
          <p:cNvSpPr/>
          <p:nvPr/>
        </p:nvSpPr>
        <p:spPr>
          <a:xfrm flipH="1" rot="-5400000">
            <a:off x="15300" y="-48450"/>
            <a:ext cx="822600" cy="908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875" y="1620106"/>
            <a:ext cx="4661926" cy="231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75" y="1787250"/>
            <a:ext cx="3720951" cy="18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25" y="3206388"/>
            <a:ext cx="3908050" cy="194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5875" y="2869525"/>
            <a:ext cx="4573924" cy="2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/>
          <p:nvPr/>
        </p:nvSpPr>
        <p:spPr>
          <a:xfrm flipH="1" rot="-5400000">
            <a:off x="949950" y="-812075"/>
            <a:ext cx="625800" cy="25257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 txBox="1"/>
          <p:nvPr>
            <p:ph idx="4294967295" type="ctrTitle"/>
          </p:nvPr>
        </p:nvSpPr>
        <p:spPr>
          <a:xfrm>
            <a:off x="114900" y="137875"/>
            <a:ext cx="25545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FFFCF3"/>
                </a:solidFill>
              </a:rPr>
              <a:t>Future Works</a:t>
            </a:r>
            <a:endParaRPr sz="2600">
              <a:solidFill>
                <a:srgbClr val="FFFCF3"/>
              </a:solidFill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876000" y="1262400"/>
            <a:ext cx="73920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Results depend on various factors such as data processing and optimal parameters for specific algorithms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Save the best performing models for further usage</a:t>
            </a:r>
            <a:endParaRPr b="1"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</a:rPr>
              <a:t>Saving the data in database for more convenience access and manipulation</a:t>
            </a:r>
            <a:endParaRPr b="1" sz="1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/>
          <p:nvPr/>
        </p:nvSpPr>
        <p:spPr>
          <a:xfrm rot="5400000">
            <a:off x="3274350" y="-786425"/>
            <a:ext cx="2442900" cy="6178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/>
          <p:nvPr/>
        </p:nvSpPr>
        <p:spPr>
          <a:xfrm rot="5400000">
            <a:off x="3426750" y="-634025"/>
            <a:ext cx="2442900" cy="6178500"/>
          </a:xfrm>
          <a:prstGeom prst="rect">
            <a:avLst/>
          </a:prstGeom>
          <a:solidFill>
            <a:srgbClr val="FAF4DC"/>
          </a:solidFill>
          <a:ln cap="flat" cmpd="sng" w="28575">
            <a:solidFill>
              <a:srgbClr val="FAF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5"/>
          <p:cNvSpPr txBox="1"/>
          <p:nvPr>
            <p:ph type="ctrTitle"/>
          </p:nvPr>
        </p:nvSpPr>
        <p:spPr>
          <a:xfrm>
            <a:off x="2154750" y="1775425"/>
            <a:ext cx="4682100" cy="10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73763"/>
                </a:solidFill>
              </a:rPr>
              <a:t>THANKS FOR YOUR </a:t>
            </a:r>
            <a:endParaRPr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73763"/>
                </a:solidFill>
              </a:rPr>
              <a:t>ATTENTION</a:t>
            </a:r>
            <a:endParaRPr sz="30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4294967295" type="ctrTitle"/>
          </p:nvPr>
        </p:nvSpPr>
        <p:spPr>
          <a:xfrm>
            <a:off x="42825" y="43800"/>
            <a:ext cx="2677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73763"/>
                </a:solidFill>
              </a:rPr>
              <a:t>Introduction</a:t>
            </a:r>
            <a:endParaRPr sz="2900">
              <a:solidFill>
                <a:srgbClr val="073763"/>
              </a:solidFill>
            </a:endParaRPr>
          </a:p>
        </p:txBody>
      </p:sp>
      <p:cxnSp>
        <p:nvCxnSpPr>
          <p:cNvPr id="182" name="Google Shape;182;p36"/>
          <p:cNvCxnSpPr/>
          <p:nvPr/>
        </p:nvCxnSpPr>
        <p:spPr>
          <a:xfrm flipH="1" rot="10800000">
            <a:off x="54425" y="653275"/>
            <a:ext cx="9007800" cy="1800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6"/>
          <p:cNvSpPr txBox="1"/>
          <p:nvPr/>
        </p:nvSpPr>
        <p:spPr>
          <a:xfrm>
            <a:off x="578400" y="1509750"/>
            <a:ext cx="7987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Creating Optimal Classification and Regression models for given datasets</a:t>
            </a:r>
            <a:endParaRPr b="1" sz="18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Utilizing OOP concepts for </a:t>
            </a: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optimal</a:t>
            </a: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 and robust software</a:t>
            </a:r>
            <a:endParaRPr b="1" sz="18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Writing tests to deliver the fully functional software</a:t>
            </a:r>
            <a:endParaRPr b="1" sz="18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tamaran"/>
              <a:buChar char="●"/>
            </a:pPr>
            <a:r>
              <a:rPr b="1" lang="zh-TW" sz="18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Building fast and intuitive user interface for better user experience</a:t>
            </a:r>
            <a:endParaRPr b="1" sz="18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/>
          <p:nvPr/>
        </p:nvSpPr>
        <p:spPr>
          <a:xfrm flipH="1" rot="-5400000">
            <a:off x="1842150" y="-1704271"/>
            <a:ext cx="625800" cy="4310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7"/>
          <p:cNvSpPr txBox="1"/>
          <p:nvPr>
            <p:ph idx="4294967295" type="ctrTitle"/>
          </p:nvPr>
        </p:nvSpPr>
        <p:spPr>
          <a:xfrm>
            <a:off x="111900" y="157275"/>
            <a:ext cx="3807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FFFCF3"/>
                </a:solidFill>
              </a:rPr>
              <a:t>Software Architecture</a:t>
            </a:r>
            <a:endParaRPr sz="2600">
              <a:solidFill>
                <a:srgbClr val="FFFCF3"/>
              </a:solidFill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111900" y="1223400"/>
            <a:ext cx="60384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Project Structure (git, github, venv, pep8)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User Interface Module (streamlit, seaborn, matplotlib)</a:t>
            </a:r>
            <a:endParaRPr b="1" sz="1600">
              <a:solidFill>
                <a:srgbClr val="07376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○"/>
            </a:pPr>
            <a:r>
              <a:rPr lang="zh-TW" sz="1600">
                <a:solidFill>
                  <a:srgbClr val="073763"/>
                </a:solidFill>
              </a:rPr>
              <a:t>setting different components (buttons, selectors)</a:t>
            </a:r>
            <a:endParaRPr sz="1600">
              <a:solidFill>
                <a:srgbClr val="07376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○"/>
            </a:pPr>
            <a:r>
              <a:rPr lang="zh-TW" sz="1600">
                <a:solidFill>
                  <a:srgbClr val="073763"/>
                </a:solidFill>
              </a:rPr>
              <a:t>execution of main ML model package functionality based on selected configuration options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Main ML model package (scikit-learn, pandas, numpy)</a:t>
            </a:r>
            <a:endParaRPr b="1" sz="1600">
              <a:solidFill>
                <a:srgbClr val="07376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○"/>
            </a:pPr>
            <a:r>
              <a:rPr lang="zh-TW" sz="1600">
                <a:solidFill>
                  <a:srgbClr val="073763"/>
                </a:solidFill>
              </a:rPr>
              <a:t>classification and regression logic</a:t>
            </a:r>
            <a:endParaRPr sz="1600">
              <a:solidFill>
                <a:srgbClr val="07376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○"/>
            </a:pPr>
            <a:r>
              <a:rPr lang="zh-TW" sz="1600">
                <a:solidFill>
                  <a:srgbClr val="073763"/>
                </a:solidFill>
              </a:rPr>
              <a:t>helper functions and constants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Testing (unittest)</a:t>
            </a:r>
            <a:endParaRPr b="1" sz="1600">
              <a:solidFill>
                <a:srgbClr val="073763"/>
              </a:solidFill>
            </a:endParaRPr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700" y="3353400"/>
            <a:ext cx="1635825" cy="9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238" y="367100"/>
            <a:ext cx="2353526" cy="112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3511650"/>
            <a:ext cx="1578275" cy="14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7374" y="1739263"/>
            <a:ext cx="1766276" cy="14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342500" y="4111575"/>
            <a:ext cx="297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reference:</a:t>
            </a:r>
            <a:r>
              <a:rPr lang="zh-TW" sz="900" u="sng">
                <a:solidFill>
                  <a:schemeClr val="hlink"/>
                </a:solidFill>
                <a:hlinkClick r:id="rId7"/>
              </a:rPr>
              <a:t>https://git-scm.com/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  </a:t>
            </a:r>
            <a:r>
              <a:rPr lang="zh-TW" sz="900" u="sng">
                <a:solidFill>
                  <a:schemeClr val="hlink"/>
                </a:solidFill>
                <a:hlinkClick r:id="rId8"/>
              </a:rPr>
              <a:t>https://pandas.pydata.org/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  </a:t>
            </a:r>
            <a:r>
              <a:rPr lang="zh-TW" sz="900" u="sng">
                <a:solidFill>
                  <a:schemeClr val="hlink"/>
                </a:solidFill>
                <a:hlinkClick r:id="rId9"/>
              </a:rPr>
              <a:t>https://streamlit.io/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  </a:t>
            </a:r>
            <a:r>
              <a:rPr lang="zh-TW" sz="900" u="sng">
                <a:solidFill>
                  <a:schemeClr val="hlink"/>
                </a:solidFill>
                <a:hlinkClick r:id="rId10"/>
              </a:rPr>
              <a:t>https://numpy.org/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  https://scikit-learn.org/stable/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49927" y="207604"/>
            <a:ext cx="1353393" cy="10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/>
          <p:nvPr/>
        </p:nvSpPr>
        <p:spPr>
          <a:xfrm flipH="1" rot="-5400000">
            <a:off x="1055850" y="-917975"/>
            <a:ext cx="625800" cy="2737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4294967295" type="ctrTitle"/>
          </p:nvPr>
        </p:nvSpPr>
        <p:spPr>
          <a:xfrm>
            <a:off x="111900" y="157275"/>
            <a:ext cx="3807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FFFCF3"/>
                </a:solidFill>
              </a:rPr>
              <a:t>User Interface</a:t>
            </a:r>
            <a:endParaRPr sz="2600">
              <a:solidFill>
                <a:srgbClr val="FFFCF3"/>
              </a:solidFill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475" y="1433638"/>
            <a:ext cx="2814125" cy="30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11900" y="1201976"/>
            <a:ext cx="58146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Initialization (Constructor)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Setting up layout. Ex: buttons and selectors. Store user selected states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Show the relationship between different input and output features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Show the relationship of all features relative to date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Show the results of the training. </a:t>
            </a:r>
            <a:endParaRPr b="1" sz="1600">
              <a:solidFill>
                <a:srgbClr val="073763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73763"/>
                </a:solidFill>
              </a:rPr>
              <a:t>Ex: plots and evaluation metrics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Show the results of the prediction on test data. </a:t>
            </a:r>
            <a:endParaRPr b="1" sz="1600">
              <a:solidFill>
                <a:srgbClr val="073763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73763"/>
                </a:solidFill>
              </a:rPr>
              <a:t>Ex: Plots and evaluation metrics</a:t>
            </a:r>
            <a:endParaRPr sz="1600">
              <a:solidFill>
                <a:srgbClr val="073763"/>
              </a:solidFill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899" y="184262"/>
            <a:ext cx="4633001" cy="173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900" y="157274"/>
            <a:ext cx="4705725" cy="17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 flipH="1" rot="-5400000">
            <a:off x="1963200" y="-1825325"/>
            <a:ext cx="625800" cy="4552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9"/>
          <p:cNvSpPr txBox="1"/>
          <p:nvPr>
            <p:ph idx="4294967295" type="ctrTitle"/>
          </p:nvPr>
        </p:nvSpPr>
        <p:spPr>
          <a:xfrm>
            <a:off x="111900" y="157275"/>
            <a:ext cx="4798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FFFCF3"/>
                </a:solidFill>
              </a:rPr>
              <a:t>ML Model (Abstract class)</a:t>
            </a:r>
            <a:endParaRPr sz="2600">
              <a:solidFill>
                <a:srgbClr val="FFFCF3"/>
              </a:solidFill>
            </a:endParaRPr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150" y="1550488"/>
            <a:ext cx="2593750" cy="278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 txBox="1"/>
          <p:nvPr/>
        </p:nvSpPr>
        <p:spPr>
          <a:xfrm>
            <a:off x="111900" y="1333425"/>
            <a:ext cx="59310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Initialize required variables and parameters (Constructor). Ex: self.X_test, self.model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Splitting the data according to given arguments. (Test size in percentage)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Train the data based on kernel or polynomial degree argument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Prediction based on test data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Define evaluation metrics like mean squared error and confusion matrix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 flipH="1" rot="-5400000">
            <a:off x="476400" y="-338525"/>
            <a:ext cx="625800" cy="1578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 txBox="1"/>
          <p:nvPr>
            <p:ph idx="4294967295" type="ctrTitle"/>
          </p:nvPr>
        </p:nvSpPr>
        <p:spPr>
          <a:xfrm>
            <a:off x="111900" y="157275"/>
            <a:ext cx="1389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FFFCF3"/>
                </a:solidFill>
              </a:rPr>
              <a:t>Testing</a:t>
            </a:r>
            <a:endParaRPr sz="2600">
              <a:solidFill>
                <a:srgbClr val="FFFCF3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3">
            <a:alphaModFix/>
          </a:blip>
          <a:srcRect b="1830" l="0" r="0" t="-1830"/>
          <a:stretch/>
        </p:blipFill>
        <p:spPr>
          <a:xfrm>
            <a:off x="6456900" y="1475850"/>
            <a:ext cx="2503875" cy="2747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 txBox="1"/>
          <p:nvPr/>
        </p:nvSpPr>
        <p:spPr>
          <a:xfrm>
            <a:off x="111900" y="1446950"/>
            <a:ext cx="59568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Setting up model entities for test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Testing whether data is split according to parameters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Check if the data shape matches given parameters after train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Check if the prediction has the shape according to given parameters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00"/>
              <a:buChar char="●"/>
            </a:pPr>
            <a:r>
              <a:rPr b="1" lang="zh-TW" sz="1600">
                <a:solidFill>
                  <a:srgbClr val="073763"/>
                </a:solidFill>
              </a:rPr>
              <a:t>Test if the evaluation return expected results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 rot="-5400000">
            <a:off x="352400" y="-3150"/>
            <a:ext cx="760500" cy="1125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1"/>
          <p:cNvSpPr txBox="1"/>
          <p:nvPr>
            <p:ph idx="4294967295" type="ctrTitle"/>
          </p:nvPr>
        </p:nvSpPr>
        <p:spPr>
          <a:xfrm>
            <a:off x="272450" y="241950"/>
            <a:ext cx="9204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solidFill>
                  <a:srgbClr val="073763"/>
                </a:solidFill>
              </a:rPr>
              <a:t>GUI</a:t>
            </a:r>
            <a:endParaRPr sz="2900">
              <a:solidFill>
                <a:srgbClr val="073763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3276975" y="876250"/>
            <a:ext cx="514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Library of GUI (Graphical User Interface)</a:t>
            </a:r>
            <a:endParaRPr b="1" sz="21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75" y="2143900"/>
            <a:ext cx="1676187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3382650" y="1620600"/>
            <a:ext cx="38769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  <a:highlight>
                  <a:srgbClr val="FFFFFF"/>
                </a:highlight>
              </a:rPr>
              <a:t>Simplicity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  <a:highlight>
                  <a:srgbClr val="FFFFFF"/>
                </a:highlight>
              </a:rPr>
              <a:t>Fast prototyping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  <a:highlight>
                  <a:srgbClr val="FFFFFF"/>
                </a:highlight>
              </a:rPr>
              <a:t>Integration with data tools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  <a:highlight>
                  <a:srgbClr val="FFFFFF"/>
                </a:highlight>
              </a:rPr>
              <a:t>Automatic widget generation 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zh-TW" sz="1800">
                <a:solidFill>
                  <a:srgbClr val="073763"/>
                </a:solidFill>
                <a:highlight>
                  <a:srgbClr val="FFFFFF"/>
                </a:highlight>
              </a:rPr>
              <a:t>sharing and deployment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73763"/>
              </a:solidFill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169988" y="47007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>
                <a:solidFill>
                  <a:schemeClr val="dk1"/>
                </a:solidFill>
              </a:rPr>
              <a:t>reference: </a:t>
            </a:r>
            <a:r>
              <a:rPr lang="zh-TW" sz="9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https://streamlit.io/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39475" y="83100"/>
            <a:ext cx="61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73763"/>
                </a:solidFill>
                <a:latin typeface="Catamaran"/>
                <a:ea typeface="Catamaran"/>
                <a:cs typeface="Catamaran"/>
                <a:sym typeface="Catamaran"/>
              </a:rPr>
              <a:t>Configuration of GUI (Graphical User Interface)</a:t>
            </a:r>
            <a:endParaRPr b="1" sz="2000">
              <a:solidFill>
                <a:srgbClr val="07376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 b="0" l="25356" r="26502" t="18533"/>
          <a:stretch/>
        </p:blipFill>
        <p:spPr>
          <a:xfrm>
            <a:off x="4094025" y="1913425"/>
            <a:ext cx="4701873" cy="27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4">
            <a:alphaModFix/>
          </a:blip>
          <a:srcRect b="0" l="24246" r="24513" t="10289"/>
          <a:stretch/>
        </p:blipFill>
        <p:spPr>
          <a:xfrm>
            <a:off x="365075" y="1913424"/>
            <a:ext cx="3324361" cy="2779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42"/>
          <p:cNvCxnSpPr/>
          <p:nvPr/>
        </p:nvCxnSpPr>
        <p:spPr>
          <a:xfrm flipH="1" rot="10800000">
            <a:off x="54425" y="577075"/>
            <a:ext cx="9007800" cy="1800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1" name="Google Shape;241;p42"/>
          <p:cNvGrpSpPr/>
          <p:nvPr/>
        </p:nvGrpSpPr>
        <p:grpSpPr>
          <a:xfrm>
            <a:off x="269222" y="1044175"/>
            <a:ext cx="1231560" cy="481200"/>
            <a:chOff x="134075" y="1273150"/>
            <a:chExt cx="1587062" cy="481200"/>
          </a:xfrm>
        </p:grpSpPr>
        <p:sp>
          <p:nvSpPr>
            <p:cNvPr id="242" name="Google Shape;242;p42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2"/>
            <p:cNvSpPr txBox="1"/>
            <p:nvPr/>
          </p:nvSpPr>
          <p:spPr>
            <a:xfrm>
              <a:off x="459337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raw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  <p:grpSp>
        <p:nvGrpSpPr>
          <p:cNvPr id="244" name="Google Shape;244;p42"/>
          <p:cNvGrpSpPr/>
          <p:nvPr/>
        </p:nvGrpSpPr>
        <p:grpSpPr>
          <a:xfrm>
            <a:off x="4094021" y="1044175"/>
            <a:ext cx="1827232" cy="481200"/>
            <a:chOff x="134075" y="1273150"/>
            <a:chExt cx="1459800" cy="481200"/>
          </a:xfrm>
        </p:grpSpPr>
        <p:sp>
          <p:nvSpPr>
            <p:cNvPr id="245" name="Google Shape;245;p42"/>
            <p:cNvSpPr/>
            <p:nvPr/>
          </p:nvSpPr>
          <p:spPr>
            <a:xfrm flipH="1" rot="-5400000">
              <a:off x="623375" y="783850"/>
              <a:ext cx="481200" cy="1459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2"/>
            <p:cNvSpPr txBox="1"/>
            <p:nvPr/>
          </p:nvSpPr>
          <p:spPr>
            <a:xfrm>
              <a:off x="299354" y="1275250"/>
              <a:ext cx="12618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900">
                  <a:solidFill>
                    <a:srgbClr val="FAF4DC"/>
                  </a:solidFill>
                </a:rPr>
                <a:t>processed</a:t>
              </a:r>
              <a:endParaRPr b="1" sz="1900">
                <a:solidFill>
                  <a:srgbClr val="FAF4DC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