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embeddedFontLst>
    <p:embeddedFont>
      <p:font typeface="Lato" panose="020F0502020204030203" pitchFamily="34" charset="0"/>
      <p:regular r:id="rId30"/>
      <p:bold r:id="rId31"/>
      <p:italic r:id="rId32"/>
      <p:boldItalic r:id="rId33"/>
    </p:embeddedFont>
    <p:embeddedFont>
      <p:font typeface="Lato Light" panose="020F0302020204030204" pitchFamily="34" charset="0"/>
      <p:regular r:id="rId34"/>
      <p:bold r:id="rId35"/>
      <p:italic r:id="rId36"/>
      <p:boldItalic r:id="rId37"/>
    </p:embeddedFont>
    <p:embeddedFont>
      <p:font typeface="Raleway" pitchFamily="2" charset="77"/>
      <p:regular r:id="rId38"/>
      <p:bold r:id="rId39"/>
      <p:italic r:id="rId40"/>
      <p:boldItalic r:id="rId41"/>
    </p:embeddedFont>
    <p:embeddedFont>
      <p:font typeface="Roboto" panose="02000000000000000000" pitchFamily="2"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79605"/>
  </p:normalViewPr>
  <p:slideViewPr>
    <p:cSldViewPr snapToGrid="0">
      <p:cViewPr varScale="1">
        <p:scale>
          <a:sx n="124" d="100"/>
          <a:sy n="124" d="100"/>
        </p:scale>
        <p:origin x="13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c915e1154b_0_15:notes"/>
          <p:cNvSpPr txBox="1">
            <a:spLocks noGrp="1"/>
          </p:cNvSpPr>
          <p:nvPr>
            <p:ph type="body" idx="1"/>
          </p:nvPr>
        </p:nvSpPr>
        <p:spPr>
          <a:xfrm>
            <a:off x="685790" y="4343395"/>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2c915e1154b_0_15:notes"/>
          <p:cNvSpPr>
            <a:spLocks noGrp="1" noRot="1" noChangeAspect="1"/>
          </p:cNvSpPr>
          <p:nvPr>
            <p:ph type="sldImg" idx="2"/>
          </p:nvPr>
        </p:nvSpPr>
        <p:spPr>
          <a:xfrm>
            <a:off x="554955" y="685783"/>
            <a:ext cx="57486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c915e1154b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c915e1154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c915e1154b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c915e1154b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c915e1154b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c915e1154b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9dd30cc65_5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9dd30cc65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c9dd30cc65_5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c9dd30cc65_5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c9e1fc5445_2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c9e1fc5445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c9dd30cc65_5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c9dd30cc65_5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Logistic: </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 a probability close to 0 indicates high confidence in predicting the negative class, while a probability close to 1 indicates high confidence in predicting the positive class.</a:t>
            </a:r>
            <a:endParaRPr/>
          </a:p>
          <a:p>
            <a:pPr marL="0" lvl="0" indent="0" algn="l" rtl="0">
              <a:spcBef>
                <a:spcPts val="0"/>
              </a:spcBef>
              <a:spcAft>
                <a:spcPts val="0"/>
              </a:spcAft>
              <a:buNone/>
            </a:pPr>
            <a:endParaRPr/>
          </a:p>
          <a:p>
            <a:pPr marL="0" lvl="0" indent="0" algn="l" rtl="0">
              <a:spcBef>
                <a:spcPts val="0"/>
              </a:spcBef>
              <a:spcAft>
                <a:spcPts val="0"/>
              </a:spcAft>
              <a:buNone/>
            </a:pPr>
            <a:r>
              <a:rPr lang="en-GB"/>
              <a:t>Hinge : </a:t>
            </a:r>
            <a:r>
              <a:rPr lang="en-GB" sz="1200">
                <a:solidFill>
                  <a:srgbClr val="404040"/>
                </a:solidFill>
                <a:highlight>
                  <a:srgbClr val="FCFCFC"/>
                </a:highlight>
                <a:latin typeface="Lato"/>
                <a:ea typeface="Lato"/>
                <a:cs typeface="Lato"/>
                <a:sym typeface="Lato"/>
              </a:rPr>
              <a:t> This makes predictions of 0 or 1, rather than producing probabilities.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c9e1fc5445_2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c9e1fc5445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Squared loglosserror:</a:t>
            </a:r>
            <a:endParaRPr/>
          </a:p>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The squared logarithmic error function can be useful when dealing with tasks where the target variable spans several orders of magnitude, and you want to penalize large errors more heavily than small ones, but not as severely as with the squared error.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c9e1fc5445_5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c9e1fc5445_5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c9e1fc5445_5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c9e1fc5445_5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c9e1fc5445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9e1fc5445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c9e1fc5445_5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2c9e1fc5445_5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2c9e1fc5445_5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2c9e1fc5445_5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spcBef>
                <a:spcPts val="0"/>
              </a:spcBef>
              <a:spcAft>
                <a:spcPts val="0"/>
              </a:spcAft>
              <a:buNone/>
            </a:pPr>
            <a:endParaRPr sz="1200" dirty="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c9e1fc5445_5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c9e1fc5445_5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ECECEC"/>
              </a:buClr>
              <a:buSzPts val="1200"/>
              <a:buFont typeface="Roboto"/>
              <a:buChar char="●"/>
            </a:pPr>
            <a:endParaRPr dirty="0">
              <a:highlight>
                <a:schemeClr val="dk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c9e1fc5445_5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c9e1fc5445_5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2c9e1fc5445_5_2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2c9e1fc5445_5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g2c9e1fc5445_5_245:notes"/>
          <p:cNvSpPr txBox="1">
            <a:spLocks noGrp="1"/>
          </p:cNvSpPr>
          <p:nvPr>
            <p:ph type="body" idx="1"/>
          </p:nvPr>
        </p:nvSpPr>
        <p:spPr>
          <a:xfrm>
            <a:off x="685790" y="4343395"/>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g2c9e1fc5445_5_245:notes"/>
          <p:cNvSpPr>
            <a:spLocks noGrp="1" noRot="1" noChangeAspect="1"/>
          </p:cNvSpPr>
          <p:nvPr>
            <p:ph type="sldImg" idx="2"/>
          </p:nvPr>
        </p:nvSpPr>
        <p:spPr>
          <a:xfrm>
            <a:off x="554955" y="685783"/>
            <a:ext cx="57486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g2c9e1fc5445_5_273:notes"/>
          <p:cNvSpPr txBox="1">
            <a:spLocks noGrp="1"/>
          </p:cNvSpPr>
          <p:nvPr>
            <p:ph type="body" idx="1"/>
          </p:nvPr>
        </p:nvSpPr>
        <p:spPr>
          <a:xfrm>
            <a:off x="685790" y="4343395"/>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8" name="Google Shape;398;g2c9e1fc5445_5_273:notes"/>
          <p:cNvSpPr>
            <a:spLocks noGrp="1" noRot="1" noChangeAspect="1"/>
          </p:cNvSpPr>
          <p:nvPr>
            <p:ph type="sldImg" idx="2"/>
          </p:nvPr>
        </p:nvSpPr>
        <p:spPr>
          <a:xfrm>
            <a:off x="554955" y="685783"/>
            <a:ext cx="57486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2c9e1fc5445_5_260:notes"/>
          <p:cNvSpPr txBox="1">
            <a:spLocks noGrp="1"/>
          </p:cNvSpPr>
          <p:nvPr>
            <p:ph type="body" idx="1"/>
          </p:nvPr>
        </p:nvSpPr>
        <p:spPr>
          <a:xfrm>
            <a:off x="685790" y="4343395"/>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4" name="Google Shape;414;g2c9e1fc5445_5_260:notes"/>
          <p:cNvSpPr>
            <a:spLocks noGrp="1" noRot="1" noChangeAspect="1"/>
          </p:cNvSpPr>
          <p:nvPr>
            <p:ph type="sldImg" idx="2"/>
          </p:nvPr>
        </p:nvSpPr>
        <p:spPr>
          <a:xfrm>
            <a:off x="554955" y="685783"/>
            <a:ext cx="5748600" cy="34293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c9e1fc5445_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c9e1fc5445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c9e1fc5445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c9e1fc5445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c9e1fc5445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c9e1fc5445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Precision : </a:t>
            </a:r>
            <a:r>
              <a:rPr lang="en-GB" sz="1200">
                <a:solidFill>
                  <a:srgbClr val="0D0D0D"/>
                </a:solidFill>
                <a:highlight>
                  <a:srgbClr val="FFFFFF"/>
                </a:highlight>
                <a:latin typeface="Roboto"/>
                <a:ea typeface="Roboto"/>
                <a:cs typeface="Roboto"/>
                <a:sym typeface="Roboto"/>
              </a:rPr>
              <a:t>Precision measures the accuracy of positive predictions made by the model.</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Recall :Recall measures the ability of the model to identify all positive instances.</a:t>
            </a: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c9e1fc5445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c9e1fc5445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R- squared is used </a:t>
            </a:r>
            <a:r>
              <a:rPr lang="en-GB" sz="1200">
                <a:solidFill>
                  <a:srgbClr val="0D0D0D"/>
                </a:solidFill>
                <a:highlight>
                  <a:srgbClr val="FFFFFF"/>
                </a:highlight>
                <a:latin typeface="Roboto"/>
                <a:ea typeface="Roboto"/>
                <a:cs typeface="Roboto"/>
                <a:sym typeface="Roboto"/>
              </a:rPr>
              <a:t> in regression analysis to assess the goodness of fit of a regression model to the observed data.</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r>
              <a:rPr lang="en-GB" sz="1200">
                <a:solidFill>
                  <a:srgbClr val="0D0D0D"/>
                </a:solidFill>
                <a:highlight>
                  <a:srgbClr val="FFFFFF"/>
                </a:highlight>
                <a:latin typeface="Roboto"/>
                <a:ea typeface="Roboto"/>
                <a:cs typeface="Roboto"/>
                <a:sym typeface="Roboto"/>
              </a:rPr>
              <a:t>                                It provides a measure of how well the independent variables explain the variability of the dependent variable.</a:t>
            </a:r>
            <a:endParaRPr sz="1200">
              <a:solidFill>
                <a:srgbClr val="0D0D0D"/>
              </a:solidFill>
              <a:highlight>
                <a:srgbClr val="FFFFFF"/>
              </a:highlight>
              <a:latin typeface="Roboto"/>
              <a:ea typeface="Roboto"/>
              <a:cs typeface="Roboto"/>
              <a:sym typeface="Roboto"/>
            </a:endParaRPr>
          </a:p>
          <a:p>
            <a:pPr marL="0" lvl="0" indent="0" algn="l" rtl="0">
              <a:spcBef>
                <a:spcPts val="0"/>
              </a:spcBef>
              <a:spcAft>
                <a:spcPts val="0"/>
              </a:spcAft>
              <a:buNone/>
            </a:pPr>
            <a:endParaRPr sz="1200">
              <a:solidFill>
                <a:srgbClr val="0D0D0D"/>
              </a:solidFill>
              <a:highlight>
                <a:srgbClr val="FFFFFF"/>
              </a:highlight>
              <a:latin typeface="Roboto"/>
              <a:ea typeface="Roboto"/>
              <a:cs typeface="Roboto"/>
              <a:sym typeface="Roboto"/>
            </a:endParaRPr>
          </a:p>
          <a:p>
            <a:pPr marL="457200" lvl="0" indent="-304800" algn="l" rtl="0">
              <a:lnSpc>
                <a:spcPct val="120000"/>
              </a:lnSpc>
              <a:spcBef>
                <a:spcPts val="1500"/>
              </a:spcBef>
              <a:spcAft>
                <a:spcPts val="0"/>
              </a:spcAft>
              <a:buClr>
                <a:srgbClr val="0D0D0D"/>
              </a:buClr>
              <a:buSzPts val="1200"/>
              <a:buFont typeface="Roboto"/>
              <a:buChar char="●"/>
            </a:pPr>
            <a:r>
              <a:rPr lang="en-GB" sz="1450" i="1">
                <a:solidFill>
                  <a:srgbClr val="0D0D0D"/>
                </a:solidFill>
                <a:highlight>
                  <a:srgbClr val="FFFFFF"/>
                </a:highlight>
                <a:latin typeface="Times New Roman"/>
                <a:ea typeface="Times New Roman"/>
                <a:cs typeface="Times New Roman"/>
                <a:sym typeface="Times New Roman"/>
              </a:rPr>
              <a:t>R2</a:t>
            </a:r>
            <a:r>
              <a:rPr lang="en-GB" sz="1000">
                <a:solidFill>
                  <a:srgbClr val="0D0D0D"/>
                </a:solidFill>
                <a:highlight>
                  <a:srgbClr val="FFFFFF"/>
                </a:highlight>
                <a:latin typeface="Times New Roman"/>
                <a:ea typeface="Times New Roman"/>
                <a:cs typeface="Times New Roman"/>
                <a:sym typeface="Times New Roman"/>
              </a:rPr>
              <a:t> </a:t>
            </a:r>
            <a:r>
              <a:rPr lang="en-GB" sz="1450">
                <a:solidFill>
                  <a:srgbClr val="0D0D0D"/>
                </a:solidFill>
                <a:highlight>
                  <a:srgbClr val="FFFFFF"/>
                </a:highlight>
                <a:latin typeface="Times New Roman"/>
                <a:ea typeface="Times New Roman"/>
                <a:cs typeface="Times New Roman"/>
                <a:sym typeface="Times New Roman"/>
              </a:rPr>
              <a:t>=0</a:t>
            </a:r>
            <a:r>
              <a:rPr lang="en-GB" sz="1200">
                <a:solidFill>
                  <a:srgbClr val="0D0D0D"/>
                </a:solidFill>
                <a:highlight>
                  <a:srgbClr val="FFFFFF"/>
                </a:highlight>
                <a:latin typeface="Roboto"/>
                <a:ea typeface="Roboto"/>
                <a:cs typeface="Roboto"/>
                <a:sym typeface="Roboto"/>
              </a:rPr>
              <a:t>: The model does not explain any of the variability of the dependent variable around its mean. It indicates that the model does not fit the data at all.</a:t>
            </a:r>
            <a:endParaRPr sz="1200">
              <a:solidFill>
                <a:srgbClr val="0D0D0D"/>
              </a:solidFill>
              <a:highlight>
                <a:srgbClr val="FFFFFF"/>
              </a:highlight>
              <a:latin typeface="Roboto"/>
              <a:ea typeface="Roboto"/>
              <a:cs typeface="Roboto"/>
              <a:sym typeface="Roboto"/>
            </a:endParaRPr>
          </a:p>
          <a:p>
            <a:pPr marL="457200" marR="12700" lvl="0" indent="-304800" algn="l" rtl="0">
              <a:lnSpc>
                <a:spcPct val="120000"/>
              </a:lnSpc>
              <a:spcBef>
                <a:spcPts val="0"/>
              </a:spcBef>
              <a:spcAft>
                <a:spcPts val="0"/>
              </a:spcAft>
              <a:buClr>
                <a:srgbClr val="0D0D0D"/>
              </a:buClr>
              <a:buSzPts val="1200"/>
              <a:buFont typeface="Roboto"/>
              <a:buChar char="●"/>
            </a:pPr>
            <a:endParaRPr sz="1000">
              <a:solidFill>
                <a:srgbClr val="0D0D0D"/>
              </a:solidFill>
              <a:highlight>
                <a:srgbClr val="FFFFFF"/>
              </a:highlight>
              <a:latin typeface="Times New Roman"/>
              <a:ea typeface="Times New Roman"/>
              <a:cs typeface="Times New Roman"/>
              <a:sym typeface="Times New Roman"/>
            </a:endParaRPr>
          </a:p>
          <a:p>
            <a:pPr marL="457200" lvl="0" indent="-304800" algn="l" rtl="0">
              <a:lnSpc>
                <a:spcPct val="115000"/>
              </a:lnSpc>
              <a:spcBef>
                <a:spcPts val="0"/>
              </a:spcBef>
              <a:spcAft>
                <a:spcPts val="0"/>
              </a:spcAft>
              <a:buClr>
                <a:srgbClr val="0D0D0D"/>
              </a:buClr>
              <a:buSzPts val="1200"/>
              <a:buFont typeface="Roboto"/>
              <a:buChar char="●"/>
            </a:pPr>
            <a:r>
              <a:rPr lang="en-GB" sz="1450">
                <a:solidFill>
                  <a:srgbClr val="0D0D0D"/>
                </a:solidFill>
                <a:highlight>
                  <a:srgbClr val="FFFFFF"/>
                </a:highlight>
                <a:latin typeface="Times New Roman"/>
                <a:ea typeface="Times New Roman"/>
                <a:cs typeface="Times New Roman"/>
                <a:sym typeface="Times New Roman"/>
              </a:rPr>
              <a:t>R2=1</a:t>
            </a:r>
            <a:r>
              <a:rPr lang="en-GB" sz="1200">
                <a:solidFill>
                  <a:srgbClr val="0D0D0D"/>
                </a:solidFill>
                <a:highlight>
                  <a:srgbClr val="FFFFFF"/>
                </a:highlight>
                <a:latin typeface="Roboto"/>
                <a:ea typeface="Roboto"/>
                <a:cs typeface="Roboto"/>
                <a:sym typeface="Roboto"/>
              </a:rPr>
              <a:t>: The model perfectly explains the variability of the dependent variable around its mean. It indicates that the model fits the data perfectly.</a:t>
            </a:r>
            <a:endParaRPr sz="1200">
              <a:solidFill>
                <a:srgbClr val="0D0D0D"/>
              </a:solidFill>
              <a:highlight>
                <a:srgbClr val="FFFFFF"/>
              </a:highlight>
              <a:latin typeface="Roboto"/>
              <a:ea typeface="Roboto"/>
              <a:cs typeface="Roboto"/>
              <a:sym typeface="Roboto"/>
            </a:endParaRPr>
          </a:p>
          <a:p>
            <a:pPr marL="0" lvl="0" indent="0" algn="l" rtl="0">
              <a:spcBef>
                <a:spcPts val="1200"/>
              </a:spcBef>
              <a:spcAft>
                <a:spcPts val="0"/>
              </a:spcAft>
              <a:buNone/>
            </a:pPr>
            <a:endParaRPr sz="1200">
              <a:solidFill>
                <a:srgbClr val="0D0D0D"/>
              </a:solidFill>
              <a:highlight>
                <a:srgbClr val="FFFFFF"/>
              </a:highlight>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c915e1154b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c915e1154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915e1154b_0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915e1154b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915e1154b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c915e1154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Blank 1" type="obj">
  <p:cSld name="OBJECT">
    <p:bg>
      <p:bgPr>
        <a:solidFill>
          <a:schemeClr val="lt1"/>
        </a:solidFill>
        <a:effectLst/>
      </p:bgPr>
    </p:bg>
    <p:spTree>
      <p:nvGrpSpPr>
        <p:cNvPr id="1" name="Shape 82"/>
        <p:cNvGrpSpPr/>
        <p:nvPr/>
      </p:nvGrpSpPr>
      <p:grpSpPr>
        <a:xfrm>
          <a:off x="0" y="0"/>
          <a:ext cx="0" cy="0"/>
          <a:chOff x="0" y="0"/>
          <a:chExt cx="0" cy="0"/>
        </a:xfrm>
      </p:grpSpPr>
      <p:pic>
        <p:nvPicPr>
          <p:cNvPr id="83" name="Google Shape;83;p13"/>
          <p:cNvPicPr preferRelativeResize="0"/>
          <p:nvPr/>
        </p:nvPicPr>
        <p:blipFill rotWithShape="1">
          <a:blip r:embed="rId2">
            <a:alphaModFix/>
          </a:blip>
          <a:srcRect/>
          <a:stretch/>
        </p:blipFill>
        <p:spPr>
          <a:xfrm>
            <a:off x="8239699" y="4216374"/>
            <a:ext cx="523600" cy="285030"/>
          </a:xfrm>
          <a:prstGeom prst="rect">
            <a:avLst/>
          </a:prstGeom>
          <a:noFill/>
          <a:ln>
            <a:noFill/>
          </a:ln>
        </p:spPr>
      </p:pic>
      <p:sp>
        <p:nvSpPr>
          <p:cNvPr id="84" name="Google Shape;84;p13"/>
          <p:cNvSpPr/>
          <p:nvPr/>
        </p:nvSpPr>
        <p:spPr>
          <a:xfrm>
            <a:off x="8240144" y="4431969"/>
            <a:ext cx="59722" cy="68656"/>
          </a:xfrm>
          <a:custGeom>
            <a:avLst/>
            <a:gdLst/>
            <a:ahLst/>
            <a:cxnLst/>
            <a:rect l="l" t="t" r="r" b="b"/>
            <a:pathLst>
              <a:path w="69850" h="100965" extrusionOk="0">
                <a:moveTo>
                  <a:pt x="69850" y="0"/>
                </a:moveTo>
                <a:lnTo>
                  <a:pt x="45720" y="0"/>
                </a:lnTo>
                <a:lnTo>
                  <a:pt x="24130" y="0"/>
                </a:lnTo>
                <a:lnTo>
                  <a:pt x="0" y="0"/>
                </a:lnTo>
                <a:lnTo>
                  <a:pt x="0" y="19050"/>
                </a:lnTo>
                <a:lnTo>
                  <a:pt x="24130" y="19050"/>
                </a:lnTo>
                <a:lnTo>
                  <a:pt x="24130" y="100584"/>
                </a:lnTo>
                <a:lnTo>
                  <a:pt x="45720" y="100584"/>
                </a:lnTo>
                <a:lnTo>
                  <a:pt x="45720" y="19050"/>
                </a:lnTo>
                <a:lnTo>
                  <a:pt x="69850" y="19050"/>
                </a:lnTo>
                <a:lnTo>
                  <a:pt x="69850" y="0"/>
                </a:lnTo>
                <a:close/>
              </a:path>
            </a:pathLst>
          </a:custGeom>
          <a:solidFill>
            <a:srgbClr val="2A2928"/>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85" name="Google Shape;85;p13"/>
          <p:cNvSpPr txBox="1">
            <a:spLocks noGrp="1"/>
          </p:cNvSpPr>
          <p:nvPr>
            <p:ph type="ftr" idx="11"/>
          </p:nvPr>
        </p:nvSpPr>
        <p:spPr>
          <a:xfrm>
            <a:off x="1933380" y="4191414"/>
            <a:ext cx="3041400" cy="221100"/>
          </a:xfrm>
          <a:prstGeom prst="rect">
            <a:avLst/>
          </a:prstGeom>
          <a:noFill/>
          <a:ln>
            <a:noFill/>
          </a:ln>
        </p:spPr>
        <p:txBody>
          <a:bodyPr spcFirstLastPara="1" wrap="square" lIns="0" tIns="0" rIns="0" bIns="0" anchor="t" anchorCtr="0">
            <a:spAutoFit/>
          </a:bodyPr>
          <a:lstStyle>
            <a:lvl1pPr lvl="0" rtl="0">
              <a:spcBef>
                <a:spcPts val="0"/>
              </a:spcBef>
              <a:spcAft>
                <a:spcPts val="0"/>
              </a:spcAft>
              <a:buSzPts val="1100"/>
              <a:buNone/>
              <a:defRPr sz="600" b="0" i="0">
                <a:solidFill>
                  <a:srgbClr val="131212"/>
                </a:solidFill>
                <a:latin typeface="Arial"/>
                <a:ea typeface="Arial"/>
                <a:cs typeface="Arial"/>
                <a:sym typeface="Aria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86" name="Google Shape;86;p1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100"/>
              <a:buNone/>
              <a:defRPr sz="1100">
                <a:solidFill>
                  <a:srgbClr val="888888"/>
                </a:solidFill>
              </a:defRPr>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a:endParaRPr/>
          </a:p>
        </p:txBody>
      </p:sp>
      <p:sp>
        <p:nvSpPr>
          <p:cNvPr id="87" name="Google Shape;87;p13"/>
          <p:cNvSpPr txBox="1">
            <a:spLocks noGrp="1"/>
          </p:cNvSpPr>
          <p:nvPr>
            <p:ph type="sldNum" idx="12"/>
          </p:nvPr>
        </p:nvSpPr>
        <p:spPr>
          <a:xfrm>
            <a:off x="895400" y="4191415"/>
            <a:ext cx="450600" cy="223200"/>
          </a:xfrm>
          <a:prstGeom prst="rect">
            <a:avLst/>
          </a:prstGeom>
          <a:noFill/>
          <a:ln>
            <a:noFill/>
          </a:ln>
        </p:spPr>
        <p:txBody>
          <a:bodyPr spcFirstLastPara="1" wrap="square" lIns="0" tIns="0" rIns="0" bIns="0" anchor="t" anchorCtr="0">
            <a:spAutoFit/>
          </a:bodyPr>
          <a:lstStyle>
            <a:lvl1pPr marL="12700" lvl="0" indent="0" rtl="0">
              <a:lnSpc>
                <a:spcPct val="100000"/>
              </a:lnSpc>
              <a:spcBef>
                <a:spcPts val="0"/>
              </a:spcBef>
              <a:spcAft>
                <a:spcPts val="0"/>
              </a:spcAft>
              <a:buNone/>
              <a:defRPr sz="600" b="0" i="0">
                <a:solidFill>
                  <a:schemeClr val="dk1"/>
                </a:solidFill>
                <a:latin typeface="Arial"/>
                <a:ea typeface="Arial"/>
                <a:cs typeface="Arial"/>
                <a:sym typeface="Arial"/>
              </a:defRPr>
            </a:lvl1pPr>
            <a:lvl2pPr marL="12700" lvl="1" indent="0" rtl="0">
              <a:lnSpc>
                <a:spcPct val="100000"/>
              </a:lnSpc>
              <a:spcBef>
                <a:spcPts val="0"/>
              </a:spcBef>
              <a:spcAft>
                <a:spcPts val="0"/>
              </a:spcAft>
              <a:buNone/>
              <a:defRPr sz="600" b="0" i="0">
                <a:solidFill>
                  <a:schemeClr val="dk1"/>
                </a:solidFill>
                <a:latin typeface="Arial"/>
                <a:ea typeface="Arial"/>
                <a:cs typeface="Arial"/>
                <a:sym typeface="Arial"/>
              </a:defRPr>
            </a:lvl2pPr>
            <a:lvl3pPr marL="12700" lvl="2" indent="0" rtl="0">
              <a:lnSpc>
                <a:spcPct val="100000"/>
              </a:lnSpc>
              <a:spcBef>
                <a:spcPts val="0"/>
              </a:spcBef>
              <a:spcAft>
                <a:spcPts val="0"/>
              </a:spcAft>
              <a:buNone/>
              <a:defRPr sz="600" b="0" i="0">
                <a:solidFill>
                  <a:schemeClr val="dk1"/>
                </a:solidFill>
                <a:latin typeface="Arial"/>
                <a:ea typeface="Arial"/>
                <a:cs typeface="Arial"/>
                <a:sym typeface="Arial"/>
              </a:defRPr>
            </a:lvl3pPr>
            <a:lvl4pPr marL="12700" lvl="3" indent="0" rtl="0">
              <a:lnSpc>
                <a:spcPct val="100000"/>
              </a:lnSpc>
              <a:spcBef>
                <a:spcPts val="0"/>
              </a:spcBef>
              <a:spcAft>
                <a:spcPts val="0"/>
              </a:spcAft>
              <a:buNone/>
              <a:defRPr sz="600" b="0" i="0">
                <a:solidFill>
                  <a:schemeClr val="dk1"/>
                </a:solidFill>
                <a:latin typeface="Arial"/>
                <a:ea typeface="Arial"/>
                <a:cs typeface="Arial"/>
                <a:sym typeface="Arial"/>
              </a:defRPr>
            </a:lvl4pPr>
            <a:lvl5pPr marL="12700" lvl="4" indent="0" rtl="0">
              <a:lnSpc>
                <a:spcPct val="100000"/>
              </a:lnSpc>
              <a:spcBef>
                <a:spcPts val="0"/>
              </a:spcBef>
              <a:spcAft>
                <a:spcPts val="0"/>
              </a:spcAft>
              <a:buNone/>
              <a:defRPr sz="600" b="0" i="0">
                <a:solidFill>
                  <a:schemeClr val="dk1"/>
                </a:solidFill>
                <a:latin typeface="Arial"/>
                <a:ea typeface="Arial"/>
                <a:cs typeface="Arial"/>
                <a:sym typeface="Arial"/>
              </a:defRPr>
            </a:lvl5pPr>
            <a:lvl6pPr marL="12700" lvl="5" indent="0" rtl="0">
              <a:lnSpc>
                <a:spcPct val="100000"/>
              </a:lnSpc>
              <a:spcBef>
                <a:spcPts val="0"/>
              </a:spcBef>
              <a:spcAft>
                <a:spcPts val="0"/>
              </a:spcAft>
              <a:buNone/>
              <a:defRPr sz="600" b="0" i="0">
                <a:solidFill>
                  <a:schemeClr val="dk1"/>
                </a:solidFill>
                <a:latin typeface="Arial"/>
                <a:ea typeface="Arial"/>
                <a:cs typeface="Arial"/>
                <a:sym typeface="Arial"/>
              </a:defRPr>
            </a:lvl6pPr>
            <a:lvl7pPr marL="12700" lvl="6" indent="0" rtl="0">
              <a:lnSpc>
                <a:spcPct val="100000"/>
              </a:lnSpc>
              <a:spcBef>
                <a:spcPts val="0"/>
              </a:spcBef>
              <a:spcAft>
                <a:spcPts val="0"/>
              </a:spcAft>
              <a:buNone/>
              <a:defRPr sz="600" b="0" i="0">
                <a:solidFill>
                  <a:schemeClr val="dk1"/>
                </a:solidFill>
                <a:latin typeface="Arial"/>
                <a:ea typeface="Arial"/>
                <a:cs typeface="Arial"/>
                <a:sym typeface="Arial"/>
              </a:defRPr>
            </a:lvl7pPr>
            <a:lvl8pPr marL="12700" lvl="7" indent="0" rtl="0">
              <a:lnSpc>
                <a:spcPct val="100000"/>
              </a:lnSpc>
              <a:spcBef>
                <a:spcPts val="0"/>
              </a:spcBef>
              <a:spcAft>
                <a:spcPts val="0"/>
              </a:spcAft>
              <a:buNone/>
              <a:defRPr sz="600" b="0" i="0">
                <a:solidFill>
                  <a:schemeClr val="dk1"/>
                </a:solidFill>
                <a:latin typeface="Arial"/>
                <a:ea typeface="Arial"/>
                <a:cs typeface="Arial"/>
                <a:sym typeface="Arial"/>
              </a:defRPr>
            </a:lvl8pPr>
            <a:lvl9pPr marL="12700" lvl="8" indent="0" rtl="0">
              <a:lnSpc>
                <a:spcPct val="100000"/>
              </a:lnSpc>
              <a:spcBef>
                <a:spcPts val="0"/>
              </a:spcBef>
              <a:spcAft>
                <a:spcPts val="0"/>
              </a:spcAft>
              <a:buNone/>
              <a:defRPr sz="600" b="0" i="0">
                <a:solidFill>
                  <a:schemeClr val="dk1"/>
                </a:solidFill>
                <a:latin typeface="Arial"/>
                <a:ea typeface="Arial"/>
                <a:cs typeface="Arial"/>
                <a:sym typeface="Arial"/>
              </a:defRPr>
            </a:lvl9pPr>
          </a:lstStyle>
          <a:p>
            <a:pPr marL="12700" lvl="0" indent="0" algn="r" rtl="0">
              <a:spcBef>
                <a:spcPts val="0"/>
              </a:spcBef>
              <a:spcAft>
                <a:spcPts val="0"/>
              </a:spcAft>
              <a:buNone/>
            </a:pPr>
            <a:r>
              <a:rPr lang="en-GB"/>
              <a:t>03.11.2023</a:t>
            </a:r>
            <a:endParaRPr sz="1000">
              <a:solidFill>
                <a:schemeClr val="accent1"/>
              </a:solidFill>
              <a:latin typeface="Lato"/>
              <a:ea typeface="Lato"/>
              <a:cs typeface="Lato"/>
              <a:sym typeface="Lato"/>
            </a:endParaRPr>
          </a:p>
          <a:p>
            <a:pPr marL="12700" lvl="0" indent="0" algn="r" rtl="0">
              <a:spcBef>
                <a:spcPts val="300"/>
              </a:spcBef>
              <a:spcAft>
                <a:spcPts val="0"/>
              </a:spcAft>
              <a:buNone/>
            </a:pPr>
            <a:r>
              <a:rPr lang="en-GB"/>
              <a:t>Seite </a:t>
            </a:r>
            <a:fld id="{00000000-1234-1234-1234-123412341234}" type="slidenum">
              <a:rPr lang="en-GB"/>
              <a:t>‹#›</a:t>
            </a:fld>
            <a:endParaRPr sz="1000">
              <a:solidFill>
                <a:schemeClr val="accent1"/>
              </a:solidFill>
              <a:latin typeface="Lato"/>
              <a:ea typeface="Lato"/>
              <a:cs typeface="Lato"/>
              <a:sym typeface="La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hyperlink" Target="https://xgboost.readthedocs.io/en/stable/"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hyperlink" Target="https://github.com/scikit-learn/scikit-learn?tab=readme-ov-file" TargetMode="Externa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ritibhunia/DataAnalyticsPlatform" TargetMode="External"/><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p:nvPr/>
        </p:nvSpPr>
        <p:spPr>
          <a:xfrm>
            <a:off x="906260" y="4200570"/>
            <a:ext cx="4057800" cy="306300"/>
          </a:xfrm>
          <a:prstGeom prst="rect">
            <a:avLst/>
          </a:prstGeom>
          <a:noFill/>
          <a:ln>
            <a:noFill/>
          </a:ln>
        </p:spPr>
        <p:txBody>
          <a:bodyPr spcFirstLastPara="1" wrap="square" lIns="0" tIns="0" rIns="0" bIns="0" anchor="t" anchorCtr="0">
            <a:spAutoFit/>
          </a:bodyPr>
          <a:lstStyle/>
          <a:p>
            <a:pPr marL="0" lvl="0" indent="0" algn="l" rtl="0">
              <a:lnSpc>
                <a:spcPct val="109375"/>
              </a:lnSpc>
              <a:spcBef>
                <a:spcPts val="0"/>
              </a:spcBef>
              <a:spcAft>
                <a:spcPts val="0"/>
              </a:spcAft>
              <a:buNone/>
            </a:pPr>
            <a:r>
              <a:rPr lang="en-GB" sz="600">
                <a:latin typeface="Arial"/>
                <a:ea typeface="Arial"/>
                <a:cs typeface="Arial"/>
                <a:sym typeface="Arial"/>
              </a:rPr>
              <a:t>03.11.2023	</a:t>
            </a:r>
            <a:r>
              <a:rPr lang="en-GB" sz="600">
                <a:solidFill>
                  <a:srgbClr val="131212"/>
                </a:solidFill>
                <a:latin typeface="Arial"/>
                <a:ea typeface="Arial"/>
                <a:cs typeface="Arial"/>
                <a:sym typeface="Arial"/>
              </a:rPr>
              <a:t>Industrial Internet of Things (IIoT) and Manufacturing Execution Systems (MES)</a:t>
            </a:r>
            <a:endParaRPr sz="600">
              <a:latin typeface="Arial"/>
              <a:ea typeface="Arial"/>
              <a:cs typeface="Arial"/>
              <a:sym typeface="Arial"/>
            </a:endParaRPr>
          </a:p>
          <a:p>
            <a:pPr marL="0" lvl="0" indent="0" algn="l" rtl="0">
              <a:lnSpc>
                <a:spcPct val="100000"/>
              </a:lnSpc>
              <a:spcBef>
                <a:spcPts val="400"/>
              </a:spcBef>
              <a:spcAft>
                <a:spcPts val="0"/>
              </a:spcAft>
              <a:buNone/>
            </a:pPr>
            <a:r>
              <a:rPr lang="en-GB" sz="1000" baseline="30000">
                <a:latin typeface="Arial"/>
                <a:ea typeface="Arial"/>
                <a:cs typeface="Arial"/>
                <a:sym typeface="Arial"/>
              </a:rPr>
              <a:t>Seite 1	</a:t>
            </a:r>
            <a:r>
              <a:rPr lang="en-GB" sz="600">
                <a:solidFill>
                  <a:srgbClr val="131212"/>
                </a:solidFill>
                <a:latin typeface="Arial"/>
                <a:ea typeface="Arial"/>
                <a:cs typeface="Arial"/>
                <a:sym typeface="Arial"/>
              </a:rPr>
              <a:t>Prof. Dr. Felix Hackelöer, </a:t>
            </a:r>
            <a:r>
              <a:rPr lang="en-GB" sz="600">
                <a:latin typeface="Arial"/>
                <a:ea typeface="Arial"/>
                <a:cs typeface="Arial"/>
                <a:sym typeface="Arial"/>
              </a:rPr>
              <a:t>Institute of Automation &amp; Industrial IT (AIT)</a:t>
            </a:r>
            <a:endParaRPr sz="600">
              <a:latin typeface="Arial"/>
              <a:ea typeface="Arial"/>
              <a:cs typeface="Arial"/>
              <a:sym typeface="Arial"/>
            </a:endParaRPr>
          </a:p>
        </p:txBody>
      </p:sp>
      <p:grpSp>
        <p:nvGrpSpPr>
          <p:cNvPr id="93" name="Google Shape;93;p14"/>
          <p:cNvGrpSpPr/>
          <p:nvPr/>
        </p:nvGrpSpPr>
        <p:grpSpPr>
          <a:xfrm>
            <a:off x="904955" y="524973"/>
            <a:ext cx="8238982" cy="43186"/>
            <a:chOff x="1058303" y="771905"/>
            <a:chExt cx="9635109" cy="63500"/>
          </a:xfrm>
        </p:grpSpPr>
        <p:sp>
          <p:nvSpPr>
            <p:cNvPr id="94" name="Google Shape;94;p14"/>
            <p:cNvSpPr/>
            <p:nvPr/>
          </p:nvSpPr>
          <p:spPr>
            <a:xfrm>
              <a:off x="1058303" y="771905"/>
              <a:ext cx="3199765" cy="63500"/>
            </a:xfrm>
            <a:custGeom>
              <a:avLst/>
              <a:gdLst/>
              <a:ahLst/>
              <a:cxnLst/>
              <a:rect l="l" t="t" r="r" b="b"/>
              <a:pathLst>
                <a:path w="3199765" h="63500" extrusionOk="0">
                  <a:moveTo>
                    <a:pt x="3199638" y="63246"/>
                  </a:moveTo>
                  <a:lnTo>
                    <a:pt x="3199638" y="0"/>
                  </a:lnTo>
                  <a:lnTo>
                    <a:pt x="0" y="0"/>
                  </a:lnTo>
                  <a:lnTo>
                    <a:pt x="0" y="63246"/>
                  </a:lnTo>
                  <a:lnTo>
                    <a:pt x="3199638" y="63246"/>
                  </a:lnTo>
                  <a:close/>
                </a:path>
              </a:pathLst>
            </a:custGeom>
            <a:solidFill>
              <a:srgbClr val="A90E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95" name="Google Shape;95;p14"/>
            <p:cNvSpPr/>
            <p:nvPr/>
          </p:nvSpPr>
          <p:spPr>
            <a:xfrm>
              <a:off x="4257941" y="771905"/>
              <a:ext cx="3199129" cy="63500"/>
            </a:xfrm>
            <a:custGeom>
              <a:avLst/>
              <a:gdLst/>
              <a:ahLst/>
              <a:cxnLst/>
              <a:rect l="l" t="t" r="r" b="b"/>
              <a:pathLst>
                <a:path w="3199129" h="63500" extrusionOk="0">
                  <a:moveTo>
                    <a:pt x="3198876" y="63245"/>
                  </a:moveTo>
                  <a:lnTo>
                    <a:pt x="3198876" y="0"/>
                  </a:lnTo>
                  <a:lnTo>
                    <a:pt x="0" y="0"/>
                  </a:lnTo>
                  <a:lnTo>
                    <a:pt x="0" y="63246"/>
                  </a:lnTo>
                  <a:lnTo>
                    <a:pt x="3198876" y="63245"/>
                  </a:lnTo>
                  <a:close/>
                </a:path>
              </a:pathLst>
            </a:custGeom>
            <a:solidFill>
              <a:srgbClr val="D646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96" name="Google Shape;96;p14"/>
            <p:cNvSpPr/>
            <p:nvPr/>
          </p:nvSpPr>
          <p:spPr>
            <a:xfrm>
              <a:off x="7456817" y="771905"/>
              <a:ext cx="3236595" cy="63500"/>
            </a:xfrm>
            <a:custGeom>
              <a:avLst/>
              <a:gdLst/>
              <a:ahLst/>
              <a:cxnLst/>
              <a:rect l="l" t="t" r="r" b="b"/>
              <a:pathLst>
                <a:path w="3236595" h="63500" extrusionOk="0">
                  <a:moveTo>
                    <a:pt x="3236341" y="63245"/>
                  </a:moveTo>
                  <a:lnTo>
                    <a:pt x="3236341" y="0"/>
                  </a:lnTo>
                  <a:lnTo>
                    <a:pt x="0" y="0"/>
                  </a:lnTo>
                  <a:lnTo>
                    <a:pt x="0" y="63245"/>
                  </a:lnTo>
                  <a:lnTo>
                    <a:pt x="3236341" y="63245"/>
                  </a:lnTo>
                  <a:close/>
                </a:path>
              </a:pathLst>
            </a:custGeom>
            <a:solidFill>
              <a:srgbClr val="8F1A6D"/>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grpSp>
      <p:sp>
        <p:nvSpPr>
          <p:cNvPr id="97" name="Google Shape;97;p14"/>
          <p:cNvSpPr/>
          <p:nvPr/>
        </p:nvSpPr>
        <p:spPr>
          <a:xfrm>
            <a:off x="906265" y="4142785"/>
            <a:ext cx="8238344" cy="0"/>
          </a:xfrm>
          <a:custGeom>
            <a:avLst/>
            <a:gdLst/>
            <a:ahLst/>
            <a:cxnLst/>
            <a:rect l="l" t="t" r="r" b="b"/>
            <a:pathLst>
              <a:path w="9635490" h="120000" extrusionOk="0">
                <a:moveTo>
                  <a:pt x="0" y="0"/>
                </a:moveTo>
                <a:lnTo>
                  <a:pt x="9635490"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98" name="Google Shape;98;p14"/>
          <p:cNvSpPr txBox="1"/>
          <p:nvPr/>
        </p:nvSpPr>
        <p:spPr>
          <a:xfrm>
            <a:off x="895400" y="2401681"/>
            <a:ext cx="4839600" cy="225300"/>
          </a:xfrm>
          <a:prstGeom prst="rect">
            <a:avLst/>
          </a:prstGeom>
          <a:noFill/>
          <a:ln>
            <a:noFill/>
          </a:ln>
        </p:spPr>
        <p:txBody>
          <a:bodyPr spcFirstLastPara="1" wrap="square" lIns="0" tIns="9600" rIns="0" bIns="0" anchor="t" anchorCtr="0">
            <a:spAutoFit/>
          </a:bodyPr>
          <a:lstStyle/>
          <a:p>
            <a:pPr marL="12700" lvl="0" indent="0" algn="l" rtl="0">
              <a:lnSpc>
                <a:spcPct val="100000"/>
              </a:lnSpc>
              <a:spcBef>
                <a:spcPts val="0"/>
              </a:spcBef>
              <a:spcAft>
                <a:spcPts val="0"/>
              </a:spcAft>
              <a:buNone/>
            </a:pPr>
            <a:endParaRPr sz="1400">
              <a:latin typeface="Arial"/>
              <a:ea typeface="Arial"/>
              <a:cs typeface="Arial"/>
              <a:sym typeface="Arial"/>
            </a:endParaRPr>
          </a:p>
        </p:txBody>
      </p:sp>
      <p:sp>
        <p:nvSpPr>
          <p:cNvPr id="99" name="Google Shape;99;p14"/>
          <p:cNvSpPr txBox="1"/>
          <p:nvPr/>
        </p:nvSpPr>
        <p:spPr>
          <a:xfrm>
            <a:off x="895400" y="3839788"/>
            <a:ext cx="2222700" cy="197400"/>
          </a:xfrm>
          <a:prstGeom prst="rect">
            <a:avLst/>
          </a:prstGeom>
          <a:noFill/>
          <a:ln>
            <a:noFill/>
          </a:ln>
        </p:spPr>
        <p:txBody>
          <a:bodyPr spcFirstLastPara="1" wrap="square" lIns="0" tIns="12650" rIns="0" bIns="0" anchor="t" anchorCtr="0">
            <a:spAutoFit/>
          </a:bodyPr>
          <a:lstStyle/>
          <a:p>
            <a:pPr marL="12700" lvl="0" indent="0" algn="l" rtl="0">
              <a:lnSpc>
                <a:spcPct val="100000"/>
              </a:lnSpc>
              <a:spcBef>
                <a:spcPts val="0"/>
              </a:spcBef>
              <a:spcAft>
                <a:spcPts val="0"/>
              </a:spcAft>
              <a:buNone/>
            </a:pPr>
            <a:endParaRPr sz="1200">
              <a:latin typeface="Arial"/>
              <a:ea typeface="Arial"/>
              <a:cs typeface="Arial"/>
              <a:sym typeface="Arial"/>
            </a:endParaRPr>
          </a:p>
        </p:txBody>
      </p:sp>
      <p:sp>
        <p:nvSpPr>
          <p:cNvPr id="100" name="Google Shape;100;p14"/>
          <p:cNvSpPr/>
          <p:nvPr/>
        </p:nvSpPr>
        <p:spPr>
          <a:xfrm>
            <a:off x="906277" y="4145375"/>
            <a:ext cx="6975475" cy="470230"/>
          </a:xfrm>
          <a:custGeom>
            <a:avLst/>
            <a:gdLst/>
            <a:ahLst/>
            <a:cxnLst/>
            <a:rect l="l" t="t" r="r" b="b"/>
            <a:pathLst>
              <a:path w="8255000" h="691515" extrusionOk="0">
                <a:moveTo>
                  <a:pt x="8254746" y="691134"/>
                </a:moveTo>
                <a:lnTo>
                  <a:pt x="8254746" y="0"/>
                </a:lnTo>
                <a:lnTo>
                  <a:pt x="0" y="0"/>
                </a:lnTo>
                <a:lnTo>
                  <a:pt x="0" y="691134"/>
                </a:lnTo>
                <a:lnTo>
                  <a:pt x="8254746" y="69113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r>
              <a:rPr lang="en-GB" sz="1100">
                <a:solidFill>
                  <a:schemeClr val="accent1"/>
                </a:solidFill>
              </a:rPr>
              <a:t>MAIT 2023-2025</a:t>
            </a:r>
            <a:endParaRPr sz="1100">
              <a:solidFill>
                <a:schemeClr val="accent1"/>
              </a:solidFill>
            </a:endParaRPr>
          </a:p>
        </p:txBody>
      </p:sp>
      <p:sp>
        <p:nvSpPr>
          <p:cNvPr id="101" name="Google Shape;101;p14"/>
          <p:cNvSpPr txBox="1">
            <a:spLocks noGrp="1"/>
          </p:cNvSpPr>
          <p:nvPr>
            <p:ph type="ctrTitle" idx="4294967295"/>
          </p:nvPr>
        </p:nvSpPr>
        <p:spPr>
          <a:xfrm>
            <a:off x="906275" y="785563"/>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600" b="0">
                <a:latin typeface="Lato"/>
                <a:ea typeface="Lato"/>
                <a:cs typeface="Lato"/>
                <a:sym typeface="Lato"/>
              </a:rPr>
              <a:t>Object Oriented Programming for Data Science</a:t>
            </a:r>
            <a:endParaRPr sz="2600" b="0">
              <a:latin typeface="Lato"/>
              <a:ea typeface="Lato"/>
              <a:cs typeface="Lato"/>
              <a:sym typeface="Lato"/>
            </a:endParaRPr>
          </a:p>
        </p:txBody>
      </p:sp>
      <p:sp>
        <p:nvSpPr>
          <p:cNvPr id="102" name="Google Shape;102;p14"/>
          <p:cNvSpPr txBox="1">
            <a:spLocks noGrp="1"/>
          </p:cNvSpPr>
          <p:nvPr>
            <p:ph type="ctrTitle" idx="4294967295"/>
          </p:nvPr>
        </p:nvSpPr>
        <p:spPr>
          <a:xfrm>
            <a:off x="4196375" y="2401675"/>
            <a:ext cx="4398000" cy="1590900"/>
          </a:xfrm>
          <a:prstGeom prst="rect">
            <a:avLst/>
          </a:prstGeom>
        </p:spPr>
        <p:txBody>
          <a:bodyPr spcFirstLastPara="1" wrap="square" lIns="91425" tIns="91425" rIns="91425" bIns="91425" anchor="t" anchorCtr="0">
            <a:noAutofit/>
          </a:bodyPr>
          <a:lstStyle/>
          <a:p>
            <a:pPr marL="457200" lvl="0" indent="0" algn="r" rtl="0">
              <a:spcBef>
                <a:spcPts val="0"/>
              </a:spcBef>
              <a:spcAft>
                <a:spcPts val="0"/>
              </a:spcAft>
              <a:buNone/>
            </a:pPr>
            <a:r>
              <a:rPr lang="en-GB" sz="1620" b="0">
                <a:latin typeface="Lato"/>
                <a:ea typeface="Lato"/>
                <a:cs typeface="Lato"/>
                <a:sym typeface="Lato"/>
              </a:rPr>
              <a:t>Priti Bhunia (11244222)</a:t>
            </a:r>
            <a:endParaRPr sz="1620" b="0">
              <a:latin typeface="Lato"/>
              <a:ea typeface="Lato"/>
              <a:cs typeface="Lato"/>
              <a:sym typeface="Lato"/>
            </a:endParaRPr>
          </a:p>
          <a:p>
            <a:pPr marL="457200" lvl="0" indent="0" algn="r" rtl="0">
              <a:spcBef>
                <a:spcPts val="0"/>
              </a:spcBef>
              <a:spcAft>
                <a:spcPts val="0"/>
              </a:spcAft>
              <a:buNone/>
            </a:pPr>
            <a:r>
              <a:rPr lang="en-GB" sz="1620" b="0">
                <a:latin typeface="Lato"/>
                <a:ea typeface="Lato"/>
                <a:cs typeface="Lato"/>
                <a:sym typeface="Lato"/>
              </a:rPr>
              <a:t>Jigisha Ahirrao (11222222)</a:t>
            </a:r>
            <a:endParaRPr sz="1620" b="0">
              <a:latin typeface="Lato"/>
              <a:ea typeface="Lato"/>
              <a:cs typeface="Lato"/>
              <a:sym typeface="Lato"/>
            </a:endParaRPr>
          </a:p>
          <a:p>
            <a:pPr marL="457200" lvl="0" indent="0" algn="r" rtl="0">
              <a:spcBef>
                <a:spcPts val="0"/>
              </a:spcBef>
              <a:spcAft>
                <a:spcPts val="0"/>
              </a:spcAft>
              <a:buNone/>
            </a:pPr>
            <a:r>
              <a:rPr lang="en-GB" sz="1620" b="0">
                <a:latin typeface="Lato"/>
                <a:ea typeface="Lato"/>
                <a:cs typeface="Lato"/>
                <a:sym typeface="Lato"/>
              </a:rPr>
              <a:t>Sonal Palrecha (11266082)</a:t>
            </a:r>
            <a:endParaRPr sz="1620" b="0">
              <a:latin typeface="Lato"/>
              <a:ea typeface="Lato"/>
              <a:cs typeface="Lato"/>
              <a:sym typeface="Lato"/>
            </a:endParaRPr>
          </a:p>
          <a:p>
            <a:pPr marL="457200" lvl="0" indent="0" algn="r" rtl="0">
              <a:spcBef>
                <a:spcPts val="0"/>
              </a:spcBef>
              <a:spcAft>
                <a:spcPts val="0"/>
              </a:spcAft>
              <a:buNone/>
            </a:pPr>
            <a:r>
              <a:rPr lang="en-GB" sz="1620" b="0">
                <a:latin typeface="Lato"/>
                <a:ea typeface="Lato"/>
                <a:cs typeface="Lato"/>
                <a:sym typeface="Lato"/>
              </a:rPr>
              <a:t>Navya Thirakala (11273787)</a:t>
            </a:r>
            <a:endParaRPr sz="1620" b="0">
              <a:latin typeface="Lato"/>
              <a:ea typeface="Lato"/>
              <a:cs typeface="Lato"/>
              <a:sym typeface="Lato"/>
            </a:endParaRPr>
          </a:p>
          <a:p>
            <a:pPr marL="457200" lvl="0" indent="0" algn="r" rtl="0">
              <a:spcBef>
                <a:spcPts val="0"/>
              </a:spcBef>
              <a:spcAft>
                <a:spcPts val="0"/>
              </a:spcAft>
              <a:buNone/>
            </a:pPr>
            <a:r>
              <a:rPr lang="en-GB" sz="1620" b="0">
                <a:latin typeface="Lato"/>
                <a:ea typeface="Lato"/>
                <a:cs typeface="Lato"/>
                <a:sym typeface="Lato"/>
              </a:rPr>
              <a:t>Venkatasumadhar Pabolu (11273758)</a:t>
            </a:r>
            <a:endParaRPr sz="1620" b="0">
              <a:latin typeface="Lato"/>
              <a:ea typeface="Lato"/>
              <a:cs typeface="Lato"/>
              <a:sym typeface="Lato"/>
            </a:endParaRPr>
          </a:p>
          <a:p>
            <a:pPr marL="0" lvl="0" indent="0" algn="r" rtl="0">
              <a:spcBef>
                <a:spcPts val="0"/>
              </a:spcBef>
              <a:spcAft>
                <a:spcPts val="0"/>
              </a:spcAft>
              <a:buNone/>
            </a:pPr>
            <a:endParaRPr sz="1620" b="0">
              <a:latin typeface="Arial"/>
              <a:ea typeface="Arial"/>
              <a:cs typeface="Arial"/>
              <a:sym typeface="Arial"/>
            </a:endParaRPr>
          </a:p>
          <a:p>
            <a:pPr marL="0" lvl="0" indent="0" algn="r" rtl="0">
              <a:spcBef>
                <a:spcPts val="0"/>
              </a:spcBef>
              <a:spcAft>
                <a:spcPts val="0"/>
              </a:spcAft>
              <a:buSzPts val="990"/>
              <a:buNone/>
            </a:pPr>
            <a:endParaRPr sz="1620" b="0">
              <a:latin typeface="Arial"/>
              <a:ea typeface="Arial"/>
              <a:cs typeface="Arial"/>
              <a:sym typeface="Arial"/>
            </a:endParaRPr>
          </a:p>
          <a:p>
            <a:pPr marL="0" lvl="0" indent="0" algn="r" rtl="0">
              <a:spcBef>
                <a:spcPts val="0"/>
              </a:spcBef>
              <a:spcAft>
                <a:spcPts val="0"/>
              </a:spcAft>
              <a:buSzPts val="990"/>
              <a:buNone/>
            </a:pPr>
            <a:endParaRPr sz="1620" b="0">
              <a:latin typeface="Arial"/>
              <a:ea typeface="Arial"/>
              <a:cs typeface="Arial"/>
              <a:sym typeface="Arial"/>
            </a:endParaRPr>
          </a:p>
          <a:p>
            <a:pPr marL="0" lvl="0" indent="0" algn="r" rtl="0">
              <a:spcBef>
                <a:spcPts val="0"/>
              </a:spcBef>
              <a:spcAft>
                <a:spcPts val="0"/>
              </a:spcAft>
              <a:buSzPts val="990"/>
              <a:buNone/>
            </a:pPr>
            <a:endParaRPr sz="1620" b="0">
              <a:latin typeface="Arial"/>
              <a:ea typeface="Arial"/>
              <a:cs typeface="Arial"/>
              <a:sym typeface="Arial"/>
            </a:endParaRPr>
          </a:p>
          <a:p>
            <a:pPr marL="0" lvl="0" indent="0" algn="r" rtl="0">
              <a:spcBef>
                <a:spcPts val="0"/>
              </a:spcBef>
              <a:spcAft>
                <a:spcPts val="0"/>
              </a:spcAft>
              <a:buSzPts val="990"/>
              <a:buNone/>
            </a:pPr>
            <a:endParaRPr sz="1620" b="0">
              <a:latin typeface="Arial"/>
              <a:ea typeface="Arial"/>
              <a:cs typeface="Arial"/>
              <a:sym typeface="Arial"/>
            </a:endParaRPr>
          </a:p>
        </p:txBody>
      </p:sp>
      <p:sp>
        <p:nvSpPr>
          <p:cNvPr id="103" name="Google Shape;103;p14"/>
          <p:cNvSpPr txBox="1">
            <a:spLocks noGrp="1"/>
          </p:cNvSpPr>
          <p:nvPr>
            <p:ph type="ctrTitle" idx="4294967295"/>
          </p:nvPr>
        </p:nvSpPr>
        <p:spPr>
          <a:xfrm>
            <a:off x="906263" y="1528688"/>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200" b="0">
                <a:latin typeface="Lato"/>
                <a:ea typeface="Lato"/>
                <a:cs typeface="Lato"/>
                <a:sym typeface="Lato"/>
              </a:rPr>
              <a:t>AI based Classification and Regression Models</a:t>
            </a:r>
            <a:endParaRPr sz="2200" b="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body" idx="4294967295"/>
          </p:nvPr>
        </p:nvSpPr>
        <p:spPr>
          <a:xfrm>
            <a:off x="435875" y="1389725"/>
            <a:ext cx="8016000" cy="2949300"/>
          </a:xfrm>
          <a:prstGeom prst="rect">
            <a:avLst/>
          </a:prstGeom>
        </p:spPr>
        <p:txBody>
          <a:bodyPr spcFirstLastPara="1" wrap="square" lIns="91425" tIns="91425" rIns="91425" bIns="91425" anchor="t" anchorCtr="0">
            <a:normAutofit/>
          </a:bodyPr>
          <a:lstStyle/>
          <a:p>
            <a:pPr marL="914400" lvl="0" indent="-342900" algn="l" rtl="0">
              <a:spcBef>
                <a:spcPts val="0"/>
              </a:spcBef>
              <a:spcAft>
                <a:spcPts val="0"/>
              </a:spcAft>
              <a:buClr>
                <a:srgbClr val="595959"/>
              </a:buClr>
              <a:buSzPts val="1800"/>
              <a:buChar char="●"/>
            </a:pPr>
            <a:r>
              <a:rPr lang="en-GB" sz="1800">
                <a:solidFill>
                  <a:srgbClr val="595959"/>
                </a:solidFill>
              </a:rPr>
              <a:t>N_estimators</a:t>
            </a:r>
            <a:endParaRPr sz="1800">
              <a:solidFill>
                <a:srgbClr val="595959"/>
              </a:solidFill>
            </a:endParaRPr>
          </a:p>
          <a:p>
            <a:pPr marL="914400" lvl="0" indent="-342900" algn="l" rtl="0">
              <a:spcBef>
                <a:spcPts val="0"/>
              </a:spcBef>
              <a:spcAft>
                <a:spcPts val="0"/>
              </a:spcAft>
              <a:buClr>
                <a:srgbClr val="595959"/>
              </a:buClr>
              <a:buSzPts val="1800"/>
              <a:buChar char="●"/>
            </a:pPr>
            <a:r>
              <a:rPr lang="en-GB" sz="1800">
                <a:solidFill>
                  <a:srgbClr val="595959"/>
                </a:solidFill>
              </a:rPr>
              <a:t>Criterion</a:t>
            </a:r>
            <a:endParaRPr sz="1800">
              <a:solidFill>
                <a:srgbClr val="595959"/>
              </a:solidFill>
            </a:endParaRPr>
          </a:p>
          <a:p>
            <a:pPr marL="914400" lvl="0" indent="-342900" algn="l" rtl="0">
              <a:spcBef>
                <a:spcPts val="0"/>
              </a:spcBef>
              <a:spcAft>
                <a:spcPts val="0"/>
              </a:spcAft>
              <a:buClr>
                <a:srgbClr val="595959"/>
              </a:buClr>
              <a:buSzPts val="1800"/>
              <a:buChar char="●"/>
            </a:pPr>
            <a:r>
              <a:rPr lang="en-GB" sz="1800">
                <a:solidFill>
                  <a:srgbClr val="595959"/>
                </a:solidFill>
              </a:rPr>
              <a:t>max_Depth</a:t>
            </a:r>
            <a:endParaRPr sz="1800">
              <a:solidFill>
                <a:srgbClr val="595959"/>
              </a:solidFill>
            </a:endParaRPr>
          </a:p>
          <a:p>
            <a:pPr marL="914400" lvl="0" indent="-342900" algn="l" rtl="0">
              <a:spcBef>
                <a:spcPts val="0"/>
              </a:spcBef>
              <a:spcAft>
                <a:spcPts val="0"/>
              </a:spcAft>
              <a:buClr>
                <a:srgbClr val="595959"/>
              </a:buClr>
              <a:buSzPts val="1800"/>
              <a:buChar char="●"/>
            </a:pPr>
            <a:r>
              <a:rPr lang="en-GB" sz="1800">
                <a:solidFill>
                  <a:srgbClr val="595959"/>
                </a:solidFill>
              </a:rPr>
              <a:t>Min_samples_split</a:t>
            </a:r>
            <a:endParaRPr sz="1800">
              <a:solidFill>
                <a:srgbClr val="595959"/>
              </a:solidFill>
            </a:endParaRPr>
          </a:p>
          <a:p>
            <a:pPr marL="914400" lvl="0" indent="-342900" algn="l" rtl="0">
              <a:spcBef>
                <a:spcPts val="0"/>
              </a:spcBef>
              <a:spcAft>
                <a:spcPts val="0"/>
              </a:spcAft>
              <a:buClr>
                <a:srgbClr val="595959"/>
              </a:buClr>
              <a:buSzPts val="1800"/>
              <a:buChar char="●"/>
            </a:pPr>
            <a:r>
              <a:rPr lang="en-GB" sz="1800">
                <a:solidFill>
                  <a:srgbClr val="595959"/>
                </a:solidFill>
              </a:rPr>
              <a:t>Min_samples_leaf</a:t>
            </a:r>
            <a:endParaRPr sz="1800"/>
          </a:p>
        </p:txBody>
      </p:sp>
      <p:sp>
        <p:nvSpPr>
          <p:cNvPr id="168" name="Google Shape;168;p23"/>
          <p:cNvSpPr txBox="1">
            <a:spLocks noGrp="1"/>
          </p:cNvSpPr>
          <p:nvPr>
            <p:ph type="title" idx="4294967295"/>
          </p:nvPr>
        </p:nvSpPr>
        <p:spPr>
          <a:xfrm>
            <a:off x="188700" y="351300"/>
            <a:ext cx="8955300" cy="741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2320">
                <a:solidFill>
                  <a:srgbClr val="595959"/>
                </a:solidFill>
                <a:latin typeface="Lato"/>
                <a:ea typeface="Lato"/>
                <a:cs typeface="Lato"/>
                <a:sym typeface="Lato"/>
              </a:rPr>
              <a:t>Random Forest: Important Parameters</a:t>
            </a:r>
            <a:endParaRPr sz="2100">
              <a:solidFill>
                <a:srgbClr val="595959"/>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4"/>
          <p:cNvSpPr txBox="1">
            <a:spLocks noGrp="1"/>
          </p:cNvSpPr>
          <p:nvPr>
            <p:ph type="title" idx="4294967295"/>
          </p:nvPr>
        </p:nvSpPr>
        <p:spPr>
          <a:xfrm>
            <a:off x="359825" y="406325"/>
            <a:ext cx="76887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2900">
                <a:solidFill>
                  <a:srgbClr val="595959"/>
                </a:solidFill>
                <a:latin typeface="Lato"/>
                <a:ea typeface="Lato"/>
                <a:cs typeface="Lato"/>
                <a:sym typeface="Lato"/>
              </a:rPr>
              <a:t>Criterion for Classification</a:t>
            </a:r>
            <a:endParaRPr sz="2900">
              <a:solidFill>
                <a:srgbClr val="595959"/>
              </a:solidFill>
              <a:latin typeface="Lato"/>
              <a:ea typeface="Lato"/>
              <a:cs typeface="Lato"/>
              <a:sym typeface="Lato"/>
            </a:endParaRPr>
          </a:p>
        </p:txBody>
      </p:sp>
      <p:sp>
        <p:nvSpPr>
          <p:cNvPr id="174" name="Google Shape;174;p24"/>
          <p:cNvSpPr txBox="1">
            <a:spLocks noGrp="1"/>
          </p:cNvSpPr>
          <p:nvPr>
            <p:ph type="body" idx="4294967295"/>
          </p:nvPr>
        </p:nvSpPr>
        <p:spPr>
          <a:xfrm>
            <a:off x="446600" y="1117150"/>
            <a:ext cx="3564600" cy="315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192"/>
          </a:p>
          <a:p>
            <a:pPr marL="0" lvl="0" indent="0" algn="l" rtl="0">
              <a:spcBef>
                <a:spcPts val="1200"/>
              </a:spcBef>
              <a:spcAft>
                <a:spcPts val="1200"/>
              </a:spcAft>
              <a:buNone/>
            </a:pPr>
            <a:endParaRPr/>
          </a:p>
        </p:txBody>
      </p:sp>
      <p:sp>
        <p:nvSpPr>
          <p:cNvPr id="175" name="Google Shape;175;p24"/>
          <p:cNvSpPr txBox="1"/>
          <p:nvPr/>
        </p:nvSpPr>
        <p:spPr>
          <a:xfrm>
            <a:off x="4388500" y="3767175"/>
            <a:ext cx="4561500" cy="2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accent1"/>
                </a:solidFill>
                <a:latin typeface="Lato"/>
                <a:ea typeface="Lato"/>
                <a:cs typeface="Lato"/>
                <a:sym typeface="Lato"/>
              </a:rPr>
              <a:t>Source: https://www.geeksforgeeks.org/gini-impurity-and-entropy-in-decision-tree-ml/</a:t>
            </a:r>
            <a:endParaRPr sz="900">
              <a:solidFill>
                <a:schemeClr val="accent1"/>
              </a:solidFill>
              <a:latin typeface="Lato"/>
              <a:ea typeface="Lato"/>
              <a:cs typeface="Lato"/>
              <a:sym typeface="Lato"/>
            </a:endParaRPr>
          </a:p>
        </p:txBody>
      </p:sp>
      <p:pic>
        <p:nvPicPr>
          <p:cNvPr id="176" name="Google Shape;176;p24"/>
          <p:cNvPicPr preferRelativeResize="0"/>
          <p:nvPr/>
        </p:nvPicPr>
        <p:blipFill>
          <a:blip r:embed="rId3">
            <a:alphaModFix/>
          </a:blip>
          <a:stretch>
            <a:fillRect/>
          </a:stretch>
        </p:blipFill>
        <p:spPr>
          <a:xfrm>
            <a:off x="5321850" y="1234775"/>
            <a:ext cx="2412600" cy="2532400"/>
          </a:xfrm>
          <a:prstGeom prst="rect">
            <a:avLst/>
          </a:prstGeom>
          <a:noFill/>
          <a:ln>
            <a:noFill/>
          </a:ln>
        </p:spPr>
      </p:pic>
      <p:sp>
        <p:nvSpPr>
          <p:cNvPr id="177" name="Google Shape;177;p24"/>
          <p:cNvSpPr txBox="1">
            <a:spLocks noGrp="1"/>
          </p:cNvSpPr>
          <p:nvPr>
            <p:ph type="title" idx="4294967295"/>
          </p:nvPr>
        </p:nvSpPr>
        <p:spPr>
          <a:xfrm>
            <a:off x="446600" y="1117150"/>
            <a:ext cx="6086400" cy="2532300"/>
          </a:xfrm>
          <a:prstGeom prst="rect">
            <a:avLst/>
          </a:prstGeom>
        </p:spPr>
        <p:txBody>
          <a:bodyPr spcFirstLastPara="1" wrap="square" lIns="91425" tIns="91425" rIns="91425" bIns="91425" anchor="t" anchorCtr="0">
            <a:noAutofit/>
          </a:bodyPr>
          <a:lstStyle/>
          <a:p>
            <a:pPr marL="457200" lvl="0" indent="-374650" algn="l" rtl="0">
              <a:lnSpc>
                <a:spcPct val="115000"/>
              </a:lnSpc>
              <a:spcBef>
                <a:spcPts val="0"/>
              </a:spcBef>
              <a:spcAft>
                <a:spcPts val="0"/>
              </a:spcAft>
              <a:buClr>
                <a:srgbClr val="595959"/>
              </a:buClr>
              <a:buSzPts val="2300"/>
              <a:buFont typeface="Lato"/>
              <a:buChar char="●"/>
            </a:pPr>
            <a:r>
              <a:rPr lang="en-GB" sz="2300" b="0">
                <a:solidFill>
                  <a:srgbClr val="595959"/>
                </a:solidFill>
                <a:latin typeface="Lato"/>
                <a:ea typeface="Lato"/>
                <a:cs typeface="Lato"/>
                <a:sym typeface="Lato"/>
              </a:rPr>
              <a:t>Entropy</a:t>
            </a:r>
            <a:endParaRPr sz="2300" b="0">
              <a:solidFill>
                <a:srgbClr val="595959"/>
              </a:solidFill>
              <a:latin typeface="Lato"/>
              <a:ea typeface="Lato"/>
              <a:cs typeface="Lato"/>
              <a:sym typeface="Lato"/>
            </a:endParaRPr>
          </a:p>
          <a:p>
            <a:pPr marL="457200" lvl="0" indent="-374650" algn="l" rtl="0">
              <a:lnSpc>
                <a:spcPct val="115000"/>
              </a:lnSpc>
              <a:spcBef>
                <a:spcPts val="0"/>
              </a:spcBef>
              <a:spcAft>
                <a:spcPts val="0"/>
              </a:spcAft>
              <a:buClr>
                <a:srgbClr val="595959"/>
              </a:buClr>
              <a:buSzPts val="2300"/>
              <a:buFont typeface="Lato"/>
              <a:buChar char="●"/>
            </a:pPr>
            <a:r>
              <a:rPr lang="en-GB" sz="2300" b="0">
                <a:solidFill>
                  <a:srgbClr val="595959"/>
                </a:solidFill>
                <a:latin typeface="Lato"/>
                <a:ea typeface="Lato"/>
                <a:cs typeface="Lato"/>
                <a:sym typeface="Lato"/>
              </a:rPr>
              <a:t>Gini</a:t>
            </a:r>
            <a:endParaRPr sz="2300" b="0">
              <a:solidFill>
                <a:srgbClr val="595959"/>
              </a:solidFill>
              <a:latin typeface="Lato"/>
              <a:ea typeface="Lato"/>
              <a:cs typeface="Lato"/>
              <a:sym typeface="Lato"/>
            </a:endParaRPr>
          </a:p>
          <a:p>
            <a:pPr marL="457200" lvl="0" indent="-374650" algn="l" rtl="0">
              <a:lnSpc>
                <a:spcPct val="115000"/>
              </a:lnSpc>
              <a:spcBef>
                <a:spcPts val="0"/>
              </a:spcBef>
              <a:spcAft>
                <a:spcPts val="0"/>
              </a:spcAft>
              <a:buClr>
                <a:srgbClr val="595959"/>
              </a:buClr>
              <a:buSzPts val="2300"/>
              <a:buFont typeface="Lato"/>
              <a:buChar char="●"/>
            </a:pPr>
            <a:r>
              <a:rPr lang="en-GB" sz="2300" b="0">
                <a:solidFill>
                  <a:srgbClr val="595959"/>
                </a:solidFill>
                <a:latin typeface="Lato"/>
                <a:ea typeface="Lato"/>
                <a:cs typeface="Lato"/>
                <a:sym typeface="Lato"/>
              </a:rPr>
              <a:t>log_loss</a:t>
            </a:r>
            <a:endParaRPr sz="2300" b="0">
              <a:solidFill>
                <a:srgbClr val="595959"/>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5"/>
          <p:cNvSpPr txBox="1">
            <a:spLocks noGrp="1"/>
          </p:cNvSpPr>
          <p:nvPr>
            <p:ph type="title" idx="4294967295"/>
          </p:nvPr>
        </p:nvSpPr>
        <p:spPr>
          <a:xfrm>
            <a:off x="507450" y="485000"/>
            <a:ext cx="83559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2900">
                <a:solidFill>
                  <a:srgbClr val="595959"/>
                </a:solidFill>
                <a:latin typeface="Arial"/>
                <a:ea typeface="Arial"/>
                <a:cs typeface="Arial"/>
                <a:sym typeface="Arial"/>
              </a:rPr>
              <a:t> Criterion for Regression</a:t>
            </a:r>
            <a:endParaRPr sz="2900">
              <a:solidFill>
                <a:srgbClr val="595959"/>
              </a:solidFill>
              <a:latin typeface="Arial"/>
              <a:ea typeface="Arial"/>
              <a:cs typeface="Arial"/>
              <a:sym typeface="Arial"/>
            </a:endParaRPr>
          </a:p>
        </p:txBody>
      </p:sp>
      <p:sp>
        <p:nvSpPr>
          <p:cNvPr id="183" name="Google Shape;183;p25"/>
          <p:cNvSpPr txBox="1">
            <a:spLocks noGrp="1"/>
          </p:cNvSpPr>
          <p:nvPr>
            <p:ph type="body" idx="4294967295"/>
          </p:nvPr>
        </p:nvSpPr>
        <p:spPr>
          <a:xfrm>
            <a:off x="727650" y="1386775"/>
            <a:ext cx="7688700" cy="3143400"/>
          </a:xfrm>
          <a:prstGeom prst="rect">
            <a:avLst/>
          </a:prstGeom>
        </p:spPr>
        <p:txBody>
          <a:bodyPr spcFirstLastPara="1" wrap="square" lIns="91425" tIns="91425" rIns="91425" bIns="91425" anchor="t" anchorCtr="0">
            <a:normAutofit/>
          </a:bodyPr>
          <a:lstStyle/>
          <a:p>
            <a:pPr marL="457200" lvl="0" indent="-374650" algn="l" rtl="0">
              <a:spcBef>
                <a:spcPts val="0"/>
              </a:spcBef>
              <a:spcAft>
                <a:spcPts val="0"/>
              </a:spcAft>
              <a:buClr>
                <a:srgbClr val="595959"/>
              </a:buClr>
              <a:buSzPts val="2300"/>
              <a:buChar char="●"/>
            </a:pPr>
            <a:r>
              <a:rPr lang="en-GB" sz="2300">
                <a:solidFill>
                  <a:srgbClr val="595959"/>
                </a:solidFill>
              </a:rPr>
              <a:t>Squared_error</a:t>
            </a:r>
            <a:endParaRPr sz="2300">
              <a:solidFill>
                <a:srgbClr val="595959"/>
              </a:solidFill>
            </a:endParaRPr>
          </a:p>
          <a:p>
            <a:pPr marL="457200" lvl="0" indent="-374650" algn="l" rtl="0">
              <a:spcBef>
                <a:spcPts val="0"/>
              </a:spcBef>
              <a:spcAft>
                <a:spcPts val="0"/>
              </a:spcAft>
              <a:buClr>
                <a:srgbClr val="595959"/>
              </a:buClr>
              <a:buSzPts val="2300"/>
              <a:buChar char="●"/>
            </a:pPr>
            <a:r>
              <a:rPr lang="en-GB" sz="2300">
                <a:solidFill>
                  <a:srgbClr val="595959"/>
                </a:solidFill>
              </a:rPr>
              <a:t>friedman_mse </a:t>
            </a:r>
            <a:endParaRPr sz="2300">
              <a:solidFill>
                <a:srgbClr val="595959"/>
              </a:solidFill>
            </a:endParaRPr>
          </a:p>
          <a:p>
            <a:pPr marL="457200" lvl="0" indent="-374650" algn="l" rtl="0">
              <a:spcBef>
                <a:spcPts val="0"/>
              </a:spcBef>
              <a:spcAft>
                <a:spcPts val="0"/>
              </a:spcAft>
              <a:buClr>
                <a:srgbClr val="595959"/>
              </a:buClr>
              <a:buSzPts val="2300"/>
              <a:buChar char="●"/>
            </a:pPr>
            <a:r>
              <a:rPr lang="en-GB" sz="2300">
                <a:solidFill>
                  <a:srgbClr val="595959"/>
                </a:solidFill>
              </a:rPr>
              <a:t>Poisson</a:t>
            </a:r>
            <a:endParaRPr sz="2300">
              <a:solidFill>
                <a:srgbClr val="59595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6"/>
          <p:cNvSpPr txBox="1"/>
          <p:nvPr/>
        </p:nvSpPr>
        <p:spPr>
          <a:xfrm>
            <a:off x="510475" y="341800"/>
            <a:ext cx="7250700" cy="6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chemeClr val="accent1"/>
                </a:solidFill>
                <a:latin typeface="Times New Roman"/>
                <a:ea typeface="Times New Roman"/>
                <a:cs typeface="Times New Roman"/>
                <a:sym typeface="Times New Roman"/>
              </a:rPr>
              <a:t>XGBOOST</a:t>
            </a:r>
            <a:endParaRPr sz="3000" b="1">
              <a:solidFill>
                <a:schemeClr val="accent1"/>
              </a:solidFill>
              <a:latin typeface="Times New Roman"/>
              <a:ea typeface="Times New Roman"/>
              <a:cs typeface="Times New Roman"/>
              <a:sym typeface="Times New Roman"/>
            </a:endParaRPr>
          </a:p>
        </p:txBody>
      </p:sp>
      <p:sp>
        <p:nvSpPr>
          <p:cNvPr id="189" name="Google Shape;189;p26"/>
          <p:cNvSpPr txBox="1"/>
          <p:nvPr/>
        </p:nvSpPr>
        <p:spPr>
          <a:xfrm>
            <a:off x="877225" y="1529825"/>
            <a:ext cx="5289600" cy="195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190" name="Google Shape;190;p26"/>
          <p:cNvPicPr preferRelativeResize="0"/>
          <p:nvPr/>
        </p:nvPicPr>
        <p:blipFill>
          <a:blip r:embed="rId3">
            <a:alphaModFix/>
          </a:blip>
          <a:stretch>
            <a:fillRect/>
          </a:stretch>
        </p:blipFill>
        <p:spPr>
          <a:xfrm>
            <a:off x="864950" y="1220125"/>
            <a:ext cx="6541751" cy="3036725"/>
          </a:xfrm>
          <a:prstGeom prst="rect">
            <a:avLst/>
          </a:prstGeom>
          <a:noFill/>
          <a:ln>
            <a:noFill/>
          </a:ln>
        </p:spPr>
      </p:pic>
      <p:sp>
        <p:nvSpPr>
          <p:cNvPr id="191" name="Google Shape;191;p26"/>
          <p:cNvSpPr txBox="1"/>
          <p:nvPr/>
        </p:nvSpPr>
        <p:spPr>
          <a:xfrm>
            <a:off x="1249550" y="4256850"/>
            <a:ext cx="4973700" cy="24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700">
                <a:solidFill>
                  <a:schemeClr val="accent1"/>
                </a:solidFill>
                <a:latin typeface="Lato"/>
                <a:ea typeface="Lato"/>
                <a:cs typeface="Lato"/>
                <a:sym typeface="Lato"/>
              </a:rPr>
              <a:t>source:https://easonlai888.medium.com/xgboost-or-logistic-regression-model-for-diabetes-prediction-1c3670cbbf6e</a:t>
            </a:r>
            <a:endParaRPr sz="700">
              <a:solidFill>
                <a:schemeClr val="accen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7"/>
          <p:cNvSpPr txBox="1"/>
          <p:nvPr/>
        </p:nvSpPr>
        <p:spPr>
          <a:xfrm>
            <a:off x="441650" y="959800"/>
            <a:ext cx="7654500" cy="354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Similarity score for Classification:   </a:t>
            </a: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a:p>
            <a:pPr marL="457200" lvl="0" indent="0" algn="l" rtl="0">
              <a:spcBef>
                <a:spcPts val="0"/>
              </a:spcBef>
              <a:spcAft>
                <a:spcPts val="0"/>
              </a:spcAft>
              <a:buNone/>
            </a:pPr>
            <a:endParaRPr sz="1700">
              <a:solidFill>
                <a:schemeClr val="accent1"/>
              </a:solidFill>
              <a:latin typeface="Lato"/>
              <a:ea typeface="Lato"/>
              <a:cs typeface="Lato"/>
              <a:sym typeface="Lato"/>
            </a:endParaRPr>
          </a:p>
          <a:p>
            <a:pPr marL="457200" lvl="0" indent="-323850" algn="l" rtl="0">
              <a:spcBef>
                <a:spcPts val="0"/>
              </a:spcBef>
              <a:spcAft>
                <a:spcPts val="0"/>
              </a:spcAft>
              <a:buSzPts val="1500"/>
              <a:buFont typeface="Lato"/>
              <a:buChar char="●"/>
            </a:pPr>
            <a:r>
              <a:rPr lang="en-GB" sz="1500">
                <a:solidFill>
                  <a:schemeClr val="accent1"/>
                </a:solidFill>
                <a:latin typeface="Lato"/>
                <a:ea typeface="Lato"/>
                <a:cs typeface="Lato"/>
                <a:sym typeface="Lato"/>
              </a:rPr>
              <a:t>Similarity score for Regression:   </a:t>
            </a:r>
            <a:r>
              <a:rPr lang="en-GB" sz="1500" b="1">
                <a:solidFill>
                  <a:schemeClr val="accent1"/>
                </a:solidFill>
                <a:latin typeface="Lato"/>
                <a:ea typeface="Lato"/>
                <a:cs typeface="Lato"/>
                <a:sym typeface="Lato"/>
              </a:rPr>
              <a:t> </a:t>
            </a:r>
            <a:r>
              <a:rPr lang="en-GB" sz="1500" b="1">
                <a:solidFill>
                  <a:srgbClr val="3C4043"/>
                </a:solidFill>
                <a:highlight>
                  <a:srgbClr val="FFFFFF"/>
                </a:highlight>
                <a:latin typeface="Lato"/>
                <a:ea typeface="Lato"/>
                <a:cs typeface="Lato"/>
                <a:sym typeface="Lato"/>
              </a:rPr>
              <a:t>(Sum of Residuals)^2 / (number of Residuals + λ )</a:t>
            </a:r>
            <a:endParaRPr sz="1500" b="1">
              <a:solidFill>
                <a:srgbClr val="3C4043"/>
              </a:solidFill>
              <a:highlight>
                <a:srgbClr val="FFFFFF"/>
              </a:highlight>
              <a:latin typeface="Lato"/>
              <a:ea typeface="Lato"/>
              <a:cs typeface="Lato"/>
              <a:sym typeface="Lato"/>
            </a:endParaRPr>
          </a:p>
          <a:p>
            <a:pPr marL="457200" lvl="0" indent="0" algn="l" rtl="0">
              <a:spcBef>
                <a:spcPts val="0"/>
              </a:spcBef>
              <a:spcAft>
                <a:spcPts val="0"/>
              </a:spcAft>
              <a:buNone/>
            </a:pPr>
            <a:endParaRPr sz="1300" b="1">
              <a:solidFill>
                <a:schemeClr val="accent1"/>
              </a:solidFill>
              <a:latin typeface="Lato"/>
              <a:ea typeface="Lato"/>
              <a:cs typeface="Lato"/>
              <a:sym typeface="Lato"/>
            </a:endParaRPr>
          </a:p>
          <a:p>
            <a:pPr marL="457200" lvl="0" indent="-323850" algn="l" rtl="0">
              <a:spcBef>
                <a:spcPts val="0"/>
              </a:spcBef>
              <a:spcAft>
                <a:spcPts val="0"/>
              </a:spcAft>
              <a:buClr>
                <a:schemeClr val="accent1"/>
              </a:buClr>
              <a:buSzPts val="1500"/>
              <a:buFont typeface="Lato"/>
              <a:buChar char="●"/>
            </a:pPr>
            <a:r>
              <a:rPr lang="en-GB" sz="1500">
                <a:solidFill>
                  <a:schemeClr val="accent1"/>
                </a:solidFill>
                <a:latin typeface="Lato"/>
                <a:ea typeface="Lato"/>
                <a:cs typeface="Lato"/>
                <a:sym typeface="Lato"/>
              </a:rPr>
              <a:t>Gain  = </a:t>
            </a:r>
            <a:r>
              <a:rPr lang="en-GB" sz="1500" b="1">
                <a:solidFill>
                  <a:schemeClr val="accent1"/>
                </a:solidFill>
                <a:latin typeface="Lato"/>
                <a:ea typeface="Lato"/>
                <a:cs typeface="Lato"/>
                <a:sym typeface="Lato"/>
              </a:rPr>
              <a:t>Left similarity score + right similarity score -root similarity score</a:t>
            </a:r>
            <a:endParaRPr sz="1500" b="1">
              <a:solidFill>
                <a:schemeClr val="accent1"/>
              </a:solidFill>
              <a:latin typeface="Lato"/>
              <a:ea typeface="Lato"/>
              <a:cs typeface="Lato"/>
              <a:sym typeface="Lato"/>
            </a:endParaRPr>
          </a:p>
          <a:p>
            <a:pPr marL="457200" lvl="0" indent="0" algn="l" rtl="0">
              <a:spcBef>
                <a:spcPts val="0"/>
              </a:spcBef>
              <a:spcAft>
                <a:spcPts val="0"/>
              </a:spcAft>
              <a:buNone/>
            </a:pPr>
            <a:endParaRPr sz="1500" b="1">
              <a:solidFill>
                <a:schemeClr val="accent1"/>
              </a:solidFill>
              <a:latin typeface="Lato"/>
              <a:ea typeface="Lato"/>
              <a:cs typeface="Lato"/>
              <a:sym typeface="Lato"/>
            </a:endParaRPr>
          </a:p>
          <a:p>
            <a:pPr marL="457200" lvl="0" indent="-323850" algn="l" rtl="0">
              <a:lnSpc>
                <a:spcPct val="115000"/>
              </a:lnSpc>
              <a:spcBef>
                <a:spcPts val="0"/>
              </a:spcBef>
              <a:spcAft>
                <a:spcPts val="0"/>
              </a:spcAft>
              <a:buClr>
                <a:srgbClr val="3C4043"/>
              </a:buClr>
              <a:buSzPts val="1500"/>
              <a:buChar char="●"/>
            </a:pPr>
            <a:r>
              <a:rPr lang="en-GB" sz="1500">
                <a:solidFill>
                  <a:srgbClr val="3C4043"/>
                </a:solidFill>
                <a:highlight>
                  <a:srgbClr val="FFFFFF"/>
                </a:highlight>
                <a:latin typeface="Lato Light"/>
                <a:ea typeface="Lato Light"/>
                <a:cs typeface="Lato Light"/>
                <a:sym typeface="Lato Light"/>
              </a:rPr>
              <a:t>New Prediction =</a:t>
            </a:r>
            <a:r>
              <a:rPr lang="en-GB" sz="1500" b="1">
                <a:solidFill>
                  <a:srgbClr val="3C4043"/>
                </a:solidFill>
                <a:highlight>
                  <a:srgbClr val="FFFFFF"/>
                </a:highlight>
                <a:latin typeface="Lato"/>
                <a:ea typeface="Lato"/>
                <a:cs typeface="Lato"/>
                <a:sym typeface="Lato"/>
              </a:rPr>
              <a:t> First Prediction + (Learning Rate)* (Second Prediction)</a:t>
            </a:r>
            <a:endParaRPr sz="1500" b="1">
              <a:solidFill>
                <a:srgbClr val="3C4043"/>
              </a:solidFill>
              <a:highlight>
                <a:srgbClr val="FFFFFF"/>
              </a:highlight>
              <a:latin typeface="Lato"/>
              <a:ea typeface="Lato"/>
              <a:cs typeface="Lato"/>
              <a:sym typeface="Lato"/>
            </a:endParaRPr>
          </a:p>
          <a:p>
            <a:pPr marL="0" lvl="0" indent="0" algn="l" rtl="0">
              <a:spcBef>
                <a:spcPts val="150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endParaRPr sz="700">
              <a:solidFill>
                <a:schemeClr val="accent1"/>
              </a:solidFill>
              <a:latin typeface="Lato"/>
              <a:ea typeface="Lato"/>
              <a:cs typeface="Lato"/>
              <a:sym typeface="Lato"/>
            </a:endParaRPr>
          </a:p>
          <a:p>
            <a:pPr marL="0" lvl="0" indent="0" algn="l" rtl="0">
              <a:spcBef>
                <a:spcPts val="0"/>
              </a:spcBef>
              <a:spcAft>
                <a:spcPts val="0"/>
              </a:spcAft>
              <a:buNone/>
            </a:pPr>
            <a:r>
              <a:rPr lang="en-GB" sz="700">
                <a:solidFill>
                  <a:schemeClr val="accent1"/>
                </a:solidFill>
                <a:latin typeface="Lato"/>
                <a:ea typeface="Lato"/>
                <a:cs typeface="Lato"/>
                <a:sym typeface="Lato"/>
              </a:rPr>
              <a:t>source:https://seanzhang-data.medium.com/boosting-techniques-for-machine-learning-xgboost-for-regression-and-classification-507376eedd6f</a:t>
            </a:r>
            <a:endParaRPr sz="700">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197" name="Google Shape;197;p27"/>
          <p:cNvSpPr txBox="1"/>
          <p:nvPr/>
        </p:nvSpPr>
        <p:spPr>
          <a:xfrm>
            <a:off x="397000" y="281800"/>
            <a:ext cx="6667500" cy="51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chemeClr val="accent1"/>
                </a:solidFill>
                <a:latin typeface="Lato"/>
                <a:ea typeface="Lato"/>
                <a:cs typeface="Lato"/>
                <a:sym typeface="Lato"/>
              </a:rPr>
              <a:t>Internal formulas in XGBOOST</a:t>
            </a:r>
            <a:endParaRPr sz="2800" b="1">
              <a:solidFill>
                <a:schemeClr val="accent1"/>
              </a:solidFill>
              <a:latin typeface="Lato"/>
              <a:ea typeface="Lato"/>
              <a:cs typeface="Lato"/>
              <a:sym typeface="Lato"/>
            </a:endParaRPr>
          </a:p>
        </p:txBody>
      </p:sp>
      <p:pic>
        <p:nvPicPr>
          <p:cNvPr id="198" name="Google Shape;198;p27"/>
          <p:cNvPicPr preferRelativeResize="0"/>
          <p:nvPr/>
        </p:nvPicPr>
        <p:blipFill>
          <a:blip r:embed="rId3">
            <a:alphaModFix/>
          </a:blip>
          <a:stretch>
            <a:fillRect/>
          </a:stretch>
        </p:blipFill>
        <p:spPr>
          <a:xfrm>
            <a:off x="1608450" y="1381850"/>
            <a:ext cx="5625700" cy="6543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8"/>
          <p:cNvSpPr txBox="1"/>
          <p:nvPr/>
        </p:nvSpPr>
        <p:spPr>
          <a:xfrm>
            <a:off x="372125" y="325750"/>
            <a:ext cx="77154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900" b="1">
                <a:solidFill>
                  <a:srgbClr val="595959"/>
                </a:solidFill>
                <a:latin typeface="Lato"/>
                <a:ea typeface="Lato"/>
                <a:cs typeface="Lato"/>
                <a:sym typeface="Lato"/>
              </a:rPr>
              <a:t> Parameters for Tree Booster</a:t>
            </a:r>
            <a:endParaRPr sz="2900" b="1">
              <a:solidFill>
                <a:srgbClr val="595959"/>
              </a:solidFill>
              <a:latin typeface="Lato"/>
              <a:ea typeface="Lato"/>
              <a:cs typeface="Lato"/>
              <a:sym typeface="Lato"/>
            </a:endParaRPr>
          </a:p>
        </p:txBody>
      </p:sp>
      <p:sp>
        <p:nvSpPr>
          <p:cNvPr id="204" name="Google Shape;204;p28"/>
          <p:cNvSpPr txBox="1"/>
          <p:nvPr/>
        </p:nvSpPr>
        <p:spPr>
          <a:xfrm>
            <a:off x="482200" y="1061175"/>
            <a:ext cx="7715400" cy="2832300"/>
          </a:xfrm>
          <a:prstGeom prst="rect">
            <a:avLst/>
          </a:prstGeom>
          <a:noFill/>
          <a:ln>
            <a:noFill/>
          </a:ln>
        </p:spPr>
        <p:txBody>
          <a:bodyPr spcFirstLastPara="1" wrap="square" lIns="91425" tIns="91425" rIns="91425" bIns="91425" anchor="t" anchorCtr="0">
            <a:spAutoFit/>
          </a:bodyPr>
          <a:lstStyle/>
          <a:p>
            <a:pPr marL="457200" lvl="0" indent="-374650" algn="l" rtl="0">
              <a:lnSpc>
                <a:spcPct val="90000"/>
              </a:lnSpc>
              <a:spcBef>
                <a:spcPts val="500"/>
              </a:spcBef>
              <a:spcAft>
                <a:spcPts val="0"/>
              </a:spcAft>
              <a:buClr>
                <a:srgbClr val="595959"/>
              </a:buClr>
              <a:buSzPts val="2300"/>
              <a:buFont typeface="Lato"/>
              <a:buChar char="●"/>
            </a:pPr>
            <a:r>
              <a:rPr lang="en-GB" sz="2300">
                <a:solidFill>
                  <a:srgbClr val="595959"/>
                </a:solidFill>
                <a:latin typeface="Lato"/>
                <a:ea typeface="Lato"/>
                <a:cs typeface="Lato"/>
                <a:sym typeface="Lato"/>
              </a:rPr>
              <a:t>Learning_rate</a:t>
            </a:r>
            <a:endParaRPr sz="2300">
              <a:solidFill>
                <a:srgbClr val="595959"/>
              </a:solidFill>
              <a:latin typeface="Lato"/>
              <a:ea typeface="Lato"/>
              <a:cs typeface="Lato"/>
              <a:sym typeface="Lato"/>
            </a:endParaRPr>
          </a:p>
          <a:p>
            <a:pPr marL="914400" lvl="1" indent="-342900" algn="l" rtl="0">
              <a:lnSpc>
                <a:spcPct val="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It controls the step size at each iteration of the optimization process.</a:t>
            </a:r>
            <a:endParaRPr sz="1800">
              <a:solidFill>
                <a:srgbClr val="595959"/>
              </a:solidFill>
              <a:latin typeface="Lato"/>
              <a:ea typeface="Lato"/>
              <a:cs typeface="Lato"/>
              <a:sym typeface="Lato"/>
            </a:endParaRPr>
          </a:p>
          <a:p>
            <a:pPr marL="457200" lvl="0" indent="-374650" algn="l" rtl="0">
              <a:lnSpc>
                <a:spcPct val="90000"/>
              </a:lnSpc>
              <a:spcBef>
                <a:spcPts val="0"/>
              </a:spcBef>
              <a:spcAft>
                <a:spcPts val="0"/>
              </a:spcAft>
              <a:buClr>
                <a:srgbClr val="595959"/>
              </a:buClr>
              <a:buSzPts val="2300"/>
              <a:buFont typeface="Lato"/>
              <a:buChar char="●"/>
            </a:pPr>
            <a:r>
              <a:rPr lang="en-GB" sz="2300">
                <a:solidFill>
                  <a:srgbClr val="595959"/>
                </a:solidFill>
                <a:latin typeface="Lato"/>
                <a:ea typeface="Lato"/>
                <a:cs typeface="Lato"/>
                <a:sym typeface="Lato"/>
              </a:rPr>
              <a:t>n_estimators</a:t>
            </a:r>
            <a:endParaRPr sz="2300">
              <a:solidFill>
                <a:srgbClr val="595959"/>
              </a:solidFill>
              <a:latin typeface="Lato"/>
              <a:ea typeface="Lato"/>
              <a:cs typeface="Lato"/>
              <a:sym typeface="Lato"/>
            </a:endParaRPr>
          </a:p>
          <a:p>
            <a:pPr marL="914400" lvl="1" indent="-342900" algn="l" rtl="0">
              <a:lnSpc>
                <a:spcPct val="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The number of boosting rounds (or iterations) to be performed during the training process.</a:t>
            </a:r>
            <a:endParaRPr sz="1800">
              <a:solidFill>
                <a:srgbClr val="595959"/>
              </a:solidFill>
              <a:latin typeface="Lato"/>
              <a:ea typeface="Lato"/>
              <a:cs typeface="Lato"/>
              <a:sym typeface="Lato"/>
            </a:endParaRPr>
          </a:p>
          <a:p>
            <a:pPr marL="457200" lvl="0" indent="-374650" algn="l" rtl="0">
              <a:lnSpc>
                <a:spcPct val="90000"/>
              </a:lnSpc>
              <a:spcBef>
                <a:spcPts val="0"/>
              </a:spcBef>
              <a:spcAft>
                <a:spcPts val="0"/>
              </a:spcAft>
              <a:buClr>
                <a:srgbClr val="595959"/>
              </a:buClr>
              <a:buSzPts val="2300"/>
              <a:buFont typeface="Lato"/>
              <a:buChar char="●"/>
            </a:pPr>
            <a:r>
              <a:rPr lang="en-GB" sz="2300">
                <a:solidFill>
                  <a:srgbClr val="595959"/>
                </a:solidFill>
                <a:latin typeface="Lato"/>
                <a:ea typeface="Lato"/>
                <a:cs typeface="Lato"/>
                <a:sym typeface="Lato"/>
              </a:rPr>
              <a:t>max_depth</a:t>
            </a:r>
            <a:endParaRPr sz="2300">
              <a:solidFill>
                <a:srgbClr val="595959"/>
              </a:solidFill>
              <a:latin typeface="Lato"/>
              <a:ea typeface="Lato"/>
              <a:cs typeface="Lato"/>
              <a:sym typeface="Lato"/>
            </a:endParaRPr>
          </a:p>
          <a:p>
            <a:pPr marL="914400" lvl="1" indent="-342900" algn="l" rtl="0">
              <a:lnSpc>
                <a:spcPct val="90000"/>
              </a:lnSpc>
              <a:spcBef>
                <a:spcPts val="0"/>
              </a:spcBef>
              <a:spcAft>
                <a:spcPts val="0"/>
              </a:spcAft>
              <a:buClr>
                <a:srgbClr val="595959"/>
              </a:buClr>
              <a:buSzPts val="1800"/>
              <a:buFont typeface="Lato"/>
              <a:buChar char="○"/>
            </a:pPr>
            <a:r>
              <a:rPr lang="en-GB" sz="1800">
                <a:solidFill>
                  <a:srgbClr val="595959"/>
                </a:solidFill>
                <a:latin typeface="Lato"/>
                <a:ea typeface="Lato"/>
                <a:cs typeface="Lato"/>
                <a:sym typeface="Lato"/>
              </a:rPr>
              <a:t>The maximum depth of each individual tree in the ensemble.</a:t>
            </a:r>
            <a:endParaRPr sz="1800">
              <a:solidFill>
                <a:srgbClr val="595959"/>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9"/>
          <p:cNvSpPr txBox="1"/>
          <p:nvPr/>
        </p:nvSpPr>
        <p:spPr>
          <a:xfrm>
            <a:off x="408775" y="272450"/>
            <a:ext cx="8054700"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Objective Parameters for Classification</a:t>
            </a:r>
            <a:endParaRPr sz="2900" b="1">
              <a:solidFill>
                <a:schemeClr val="accent1"/>
              </a:solidFill>
              <a:latin typeface="Lato"/>
              <a:ea typeface="Lato"/>
              <a:cs typeface="Lato"/>
              <a:sym typeface="Lato"/>
            </a:endParaRPr>
          </a:p>
        </p:txBody>
      </p:sp>
      <p:sp>
        <p:nvSpPr>
          <p:cNvPr id="210" name="Google Shape;210;p29"/>
          <p:cNvSpPr txBox="1"/>
          <p:nvPr/>
        </p:nvSpPr>
        <p:spPr>
          <a:xfrm>
            <a:off x="580575" y="1336525"/>
            <a:ext cx="7497600" cy="2844000"/>
          </a:xfrm>
          <a:prstGeom prst="rect">
            <a:avLst/>
          </a:prstGeom>
          <a:noFill/>
          <a:ln>
            <a:noFill/>
          </a:ln>
        </p:spPr>
        <p:txBody>
          <a:bodyPr spcFirstLastPara="1" wrap="square" lIns="91425" tIns="91425" rIns="91425" bIns="91425" anchor="t" anchorCtr="0">
            <a:noAutofit/>
          </a:bodyPr>
          <a:lstStyle/>
          <a:p>
            <a:pPr marL="457200" lvl="0" indent="-355600" algn="l" rtl="0">
              <a:lnSpc>
                <a:spcPct val="163636"/>
              </a:lnSpc>
              <a:spcBef>
                <a:spcPts val="900"/>
              </a:spcBef>
              <a:spcAft>
                <a:spcPts val="0"/>
              </a:spcAft>
              <a:buClr>
                <a:schemeClr val="dk2"/>
              </a:buClr>
              <a:buSzPts val="2000"/>
              <a:buFont typeface="Lato"/>
              <a:buChar char="●"/>
            </a:pPr>
            <a:r>
              <a:rPr lang="en-GB" sz="2000">
                <a:solidFill>
                  <a:schemeClr val="dk2"/>
                </a:solidFill>
                <a:highlight>
                  <a:srgbClr val="FFFFFF"/>
                </a:highlight>
                <a:latin typeface="Lato"/>
                <a:ea typeface="Lato"/>
                <a:cs typeface="Lato"/>
                <a:sym typeface="Lato"/>
              </a:rPr>
              <a:t>Logistic</a:t>
            </a:r>
            <a:endParaRPr sz="2000">
              <a:solidFill>
                <a:schemeClr val="dk2"/>
              </a:solidFill>
              <a:highlight>
                <a:srgbClr val="FCFCFC"/>
              </a:highlight>
              <a:latin typeface="Lato"/>
              <a:ea typeface="Lato"/>
              <a:cs typeface="Lato"/>
              <a:sym typeface="Lato"/>
            </a:endParaRPr>
          </a:p>
          <a:p>
            <a:pPr marL="457200" lvl="0" indent="-355600" algn="l" rtl="0">
              <a:lnSpc>
                <a:spcPct val="163636"/>
              </a:lnSpc>
              <a:spcBef>
                <a:spcPts val="0"/>
              </a:spcBef>
              <a:spcAft>
                <a:spcPts val="0"/>
              </a:spcAft>
              <a:buClr>
                <a:schemeClr val="dk2"/>
              </a:buClr>
              <a:buSzPts val="2000"/>
              <a:buFont typeface="Lato"/>
              <a:buChar char="●"/>
            </a:pPr>
            <a:r>
              <a:rPr lang="en-GB" sz="2000">
                <a:solidFill>
                  <a:schemeClr val="dk2"/>
                </a:solidFill>
                <a:highlight>
                  <a:srgbClr val="FFFFFF"/>
                </a:highlight>
                <a:latin typeface="Lato"/>
                <a:ea typeface="Lato"/>
                <a:cs typeface="Lato"/>
                <a:sym typeface="Lato"/>
              </a:rPr>
              <a:t>Logitraw</a:t>
            </a:r>
            <a:endParaRPr sz="2000">
              <a:solidFill>
                <a:schemeClr val="dk2"/>
              </a:solidFill>
              <a:highlight>
                <a:srgbClr val="FFFFFF"/>
              </a:highlight>
              <a:latin typeface="Lato"/>
              <a:ea typeface="Lato"/>
              <a:cs typeface="Lato"/>
              <a:sym typeface="Lato"/>
            </a:endParaRPr>
          </a:p>
          <a:p>
            <a:pPr marL="457200" lvl="0" indent="-355600" algn="l" rtl="0">
              <a:lnSpc>
                <a:spcPct val="163636"/>
              </a:lnSpc>
              <a:spcBef>
                <a:spcPts val="0"/>
              </a:spcBef>
              <a:spcAft>
                <a:spcPts val="0"/>
              </a:spcAft>
              <a:buClr>
                <a:schemeClr val="dk2"/>
              </a:buClr>
              <a:buSzPts val="2000"/>
              <a:buFont typeface="Lato"/>
              <a:buChar char="●"/>
            </a:pPr>
            <a:r>
              <a:rPr lang="en-GB" sz="2000">
                <a:solidFill>
                  <a:schemeClr val="dk2"/>
                </a:solidFill>
                <a:highlight>
                  <a:srgbClr val="FFFFFF"/>
                </a:highlight>
                <a:latin typeface="Lato"/>
                <a:ea typeface="Lato"/>
                <a:cs typeface="Lato"/>
                <a:sym typeface="Lato"/>
              </a:rPr>
              <a:t>Hinge</a:t>
            </a:r>
            <a:r>
              <a:rPr lang="en-GB" sz="2000">
                <a:solidFill>
                  <a:srgbClr val="404040"/>
                </a:solidFill>
                <a:highlight>
                  <a:srgbClr val="FCFCFC"/>
                </a:highlight>
                <a:latin typeface="Lato"/>
                <a:ea typeface="Lato"/>
                <a:cs typeface="Lato"/>
                <a:sym typeface="Lato"/>
              </a:rPr>
              <a:t> </a:t>
            </a:r>
            <a:endParaRPr sz="1900">
              <a:solidFill>
                <a:schemeClr val="accent1"/>
              </a:solidFill>
              <a:latin typeface="Lato"/>
              <a:ea typeface="Lato"/>
              <a:cs typeface="Lato"/>
              <a:sym typeface="Lato"/>
            </a:endParaRPr>
          </a:p>
        </p:txBody>
      </p:sp>
      <p:pic>
        <p:nvPicPr>
          <p:cNvPr id="211" name="Google Shape;211;p29"/>
          <p:cNvPicPr preferRelativeResize="0"/>
          <p:nvPr/>
        </p:nvPicPr>
        <p:blipFill>
          <a:blip r:embed="rId3">
            <a:alphaModFix/>
          </a:blip>
          <a:stretch>
            <a:fillRect/>
          </a:stretch>
        </p:blipFill>
        <p:spPr>
          <a:xfrm>
            <a:off x="5174070" y="1008950"/>
            <a:ext cx="3114899" cy="2378250"/>
          </a:xfrm>
          <a:prstGeom prst="rect">
            <a:avLst/>
          </a:prstGeom>
          <a:noFill/>
          <a:ln>
            <a:noFill/>
          </a:ln>
        </p:spPr>
      </p:pic>
      <p:sp>
        <p:nvSpPr>
          <p:cNvPr id="212" name="Google Shape;212;p29"/>
          <p:cNvSpPr txBox="1"/>
          <p:nvPr/>
        </p:nvSpPr>
        <p:spPr>
          <a:xfrm>
            <a:off x="5635375" y="3387200"/>
            <a:ext cx="29265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chemeClr val="accent1"/>
                </a:solidFill>
                <a:latin typeface="Lato"/>
                <a:ea typeface="Lato"/>
                <a:cs typeface="Lato"/>
                <a:sym typeface="Lato"/>
              </a:rPr>
              <a:t>Image source: https://www.spiceworks.com/</a:t>
            </a:r>
            <a:endParaRPr sz="10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0"/>
          <p:cNvSpPr txBox="1"/>
          <p:nvPr/>
        </p:nvSpPr>
        <p:spPr>
          <a:xfrm>
            <a:off x="429725" y="237550"/>
            <a:ext cx="7715400" cy="63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Objective Parameters for Regression</a:t>
            </a:r>
            <a:endParaRPr sz="2900" b="1">
              <a:solidFill>
                <a:schemeClr val="accent1"/>
              </a:solidFill>
              <a:latin typeface="Lato"/>
              <a:ea typeface="Lato"/>
              <a:cs typeface="Lato"/>
              <a:sym typeface="Lato"/>
            </a:endParaRPr>
          </a:p>
        </p:txBody>
      </p:sp>
      <p:sp>
        <p:nvSpPr>
          <p:cNvPr id="218" name="Google Shape;218;p30"/>
          <p:cNvSpPr txBox="1"/>
          <p:nvPr/>
        </p:nvSpPr>
        <p:spPr>
          <a:xfrm>
            <a:off x="546750" y="868750"/>
            <a:ext cx="8050500" cy="39405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Clr>
                <a:schemeClr val="dk2"/>
              </a:buClr>
              <a:buSzPts val="2300"/>
              <a:buFont typeface="Lato"/>
              <a:buChar char="●"/>
            </a:pPr>
            <a:r>
              <a:rPr lang="en-GB" sz="2300">
                <a:solidFill>
                  <a:schemeClr val="dk2"/>
                </a:solidFill>
                <a:latin typeface="Lato"/>
                <a:ea typeface="Lato"/>
                <a:cs typeface="Lato"/>
                <a:sym typeface="Lato"/>
              </a:rPr>
              <a:t>Squarederror</a:t>
            </a:r>
            <a:endParaRPr sz="2300">
              <a:solidFill>
                <a:schemeClr val="dk2"/>
              </a:solidFill>
              <a:latin typeface="Lato"/>
              <a:ea typeface="Lato"/>
              <a:cs typeface="Lato"/>
              <a:sym typeface="Lato"/>
            </a:endParaRPr>
          </a:p>
          <a:p>
            <a:pPr marL="457200" lvl="0" indent="0" algn="l" rtl="0">
              <a:spcBef>
                <a:spcPts val="0"/>
              </a:spcBef>
              <a:spcAft>
                <a:spcPts val="0"/>
              </a:spcAft>
              <a:buNone/>
            </a:pPr>
            <a:endParaRPr sz="2300">
              <a:solidFill>
                <a:schemeClr val="dk2"/>
              </a:solidFill>
              <a:latin typeface="Lato"/>
              <a:ea typeface="Lato"/>
              <a:cs typeface="Lato"/>
              <a:sym typeface="Lato"/>
            </a:endParaRPr>
          </a:p>
          <a:p>
            <a:pPr marL="457200" lvl="0" indent="-374650" algn="l" rtl="0">
              <a:spcBef>
                <a:spcPts val="0"/>
              </a:spcBef>
              <a:spcAft>
                <a:spcPts val="0"/>
              </a:spcAft>
              <a:buClr>
                <a:schemeClr val="dk2"/>
              </a:buClr>
              <a:buSzPts val="2300"/>
              <a:buFont typeface="Lato"/>
              <a:buChar char="●"/>
            </a:pPr>
            <a:r>
              <a:rPr lang="en-GB" sz="2300">
                <a:solidFill>
                  <a:schemeClr val="dk2"/>
                </a:solidFill>
                <a:latin typeface="Lato"/>
                <a:ea typeface="Lato"/>
                <a:cs typeface="Lato"/>
                <a:sym typeface="Lato"/>
              </a:rPr>
              <a:t>Squaredlogerror</a:t>
            </a:r>
            <a:endParaRPr sz="2300">
              <a:solidFill>
                <a:schemeClr val="dk2"/>
              </a:solidFill>
              <a:latin typeface="Lato"/>
              <a:ea typeface="Lato"/>
              <a:cs typeface="Lato"/>
              <a:sym typeface="Lato"/>
            </a:endParaRPr>
          </a:p>
          <a:p>
            <a:pPr marL="914400" lvl="0" indent="-317500" algn="l" rtl="0">
              <a:spcBef>
                <a:spcPts val="0"/>
              </a:spcBef>
              <a:spcAft>
                <a:spcPts val="0"/>
              </a:spcAft>
              <a:buClr>
                <a:srgbClr val="0D0D0D"/>
              </a:buClr>
              <a:buSzPts val="1400"/>
              <a:buFont typeface="Lato"/>
              <a:buChar char="●"/>
            </a:pPr>
            <a:r>
              <a:rPr lang="en-GB">
                <a:solidFill>
                  <a:srgbClr val="0D0D0D"/>
                </a:solidFill>
                <a:highlight>
                  <a:schemeClr val="lt1"/>
                </a:highlight>
                <a:latin typeface="Lato"/>
                <a:ea typeface="Lato"/>
                <a:cs typeface="Lato"/>
                <a:sym typeface="Lato"/>
              </a:rPr>
              <a:t>It is a variant of the Mean Squared Error (MSE).</a:t>
            </a:r>
            <a:endParaRPr>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457200" lvl="0" indent="0" algn="l" rtl="0">
              <a:spcBef>
                <a:spcPts val="0"/>
              </a:spcBef>
              <a:spcAft>
                <a:spcPts val="0"/>
              </a:spcAft>
              <a:buNone/>
            </a:pPr>
            <a:endParaRPr sz="2300">
              <a:solidFill>
                <a:schemeClr val="accent1"/>
              </a:solidFill>
              <a:latin typeface="Lato"/>
              <a:ea typeface="Lato"/>
              <a:cs typeface="Lato"/>
              <a:sym typeface="Lato"/>
            </a:endParaRPr>
          </a:p>
          <a:p>
            <a:pPr marL="0" lvl="0" indent="0" algn="l" rtl="0">
              <a:spcBef>
                <a:spcPts val="0"/>
              </a:spcBef>
              <a:spcAft>
                <a:spcPts val="0"/>
              </a:spcAft>
              <a:buNone/>
            </a:pPr>
            <a:endParaRPr sz="2300">
              <a:solidFill>
                <a:schemeClr val="accent1"/>
              </a:solidFill>
              <a:latin typeface="Lato"/>
              <a:ea typeface="Lato"/>
              <a:cs typeface="Lato"/>
              <a:sym typeface="Lato"/>
            </a:endParaRPr>
          </a:p>
        </p:txBody>
      </p:sp>
      <p:pic>
        <p:nvPicPr>
          <p:cNvPr id="219" name="Google Shape;219;p30"/>
          <p:cNvPicPr preferRelativeResize="0"/>
          <p:nvPr/>
        </p:nvPicPr>
        <p:blipFill>
          <a:blip r:embed="rId3">
            <a:alphaModFix/>
          </a:blip>
          <a:stretch>
            <a:fillRect/>
          </a:stretch>
        </p:blipFill>
        <p:spPr>
          <a:xfrm>
            <a:off x="5228663" y="1057273"/>
            <a:ext cx="2940275" cy="2635700"/>
          </a:xfrm>
          <a:prstGeom prst="rect">
            <a:avLst/>
          </a:prstGeom>
          <a:noFill/>
          <a:ln>
            <a:noFill/>
          </a:ln>
        </p:spPr>
      </p:pic>
      <p:sp>
        <p:nvSpPr>
          <p:cNvPr id="220" name="Google Shape;220;p30"/>
          <p:cNvSpPr txBox="1"/>
          <p:nvPr/>
        </p:nvSpPr>
        <p:spPr>
          <a:xfrm>
            <a:off x="5309500" y="3692975"/>
            <a:ext cx="27786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chemeClr val="accent1"/>
                </a:solidFill>
                <a:latin typeface="Lato"/>
                <a:ea typeface="Lato"/>
                <a:cs typeface="Lato"/>
                <a:sym typeface="Lato"/>
              </a:rPr>
              <a:t>Image source : https://www.freecodecamp.org</a:t>
            </a:r>
            <a:endParaRPr sz="10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1"/>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Neural Networks</a:t>
            </a:r>
            <a:endParaRPr sz="2900" b="1">
              <a:solidFill>
                <a:schemeClr val="accent1"/>
              </a:solidFill>
              <a:latin typeface="Lato"/>
              <a:ea typeface="Lato"/>
              <a:cs typeface="Lato"/>
              <a:sym typeface="Lato"/>
            </a:endParaRPr>
          </a:p>
        </p:txBody>
      </p:sp>
      <p:sp>
        <p:nvSpPr>
          <p:cNvPr id="226" name="Google Shape;226;p31"/>
          <p:cNvSpPr txBox="1"/>
          <p:nvPr/>
        </p:nvSpPr>
        <p:spPr>
          <a:xfrm>
            <a:off x="211313" y="2543963"/>
            <a:ext cx="1091400" cy="4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chemeClr val="accent1"/>
                </a:solidFill>
                <a:latin typeface="Lato"/>
                <a:ea typeface="Lato"/>
                <a:cs typeface="Lato"/>
                <a:sym typeface="Lato"/>
              </a:rPr>
              <a:t>INPUT</a:t>
            </a:r>
            <a:endParaRPr sz="2000">
              <a:solidFill>
                <a:schemeClr val="accent1"/>
              </a:solidFill>
              <a:latin typeface="Lato"/>
              <a:ea typeface="Lato"/>
              <a:cs typeface="Lato"/>
              <a:sym typeface="Lato"/>
            </a:endParaRPr>
          </a:p>
        </p:txBody>
      </p:sp>
      <p:sp>
        <p:nvSpPr>
          <p:cNvPr id="227" name="Google Shape;227;p31"/>
          <p:cNvSpPr/>
          <p:nvPr/>
        </p:nvSpPr>
        <p:spPr>
          <a:xfrm>
            <a:off x="1302724" y="2543975"/>
            <a:ext cx="803400" cy="45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8" name="Google Shape;228;p31"/>
          <p:cNvSpPr/>
          <p:nvPr/>
        </p:nvSpPr>
        <p:spPr>
          <a:xfrm>
            <a:off x="6221624" y="2543975"/>
            <a:ext cx="803400" cy="4575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9" name="Google Shape;229;p31"/>
          <p:cNvSpPr txBox="1"/>
          <p:nvPr/>
        </p:nvSpPr>
        <p:spPr>
          <a:xfrm>
            <a:off x="6979988" y="2543963"/>
            <a:ext cx="2042700" cy="4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2000">
                <a:solidFill>
                  <a:schemeClr val="accent1"/>
                </a:solidFill>
                <a:latin typeface="Lato"/>
                <a:ea typeface="Lato"/>
                <a:cs typeface="Lato"/>
                <a:sym typeface="Lato"/>
              </a:rPr>
              <a:t>PREDICTION</a:t>
            </a:r>
            <a:endParaRPr sz="2000">
              <a:solidFill>
                <a:schemeClr val="accent1"/>
              </a:solidFill>
              <a:latin typeface="Lato"/>
              <a:ea typeface="Lato"/>
              <a:cs typeface="Lato"/>
              <a:sym typeface="Lato"/>
            </a:endParaRPr>
          </a:p>
        </p:txBody>
      </p:sp>
      <p:grpSp>
        <p:nvGrpSpPr>
          <p:cNvPr id="230" name="Google Shape;230;p31"/>
          <p:cNvGrpSpPr/>
          <p:nvPr/>
        </p:nvGrpSpPr>
        <p:grpSpPr>
          <a:xfrm>
            <a:off x="2321825" y="1919200"/>
            <a:ext cx="3723700" cy="1626650"/>
            <a:chOff x="2202700" y="1550975"/>
            <a:chExt cx="3723700" cy="1626650"/>
          </a:xfrm>
        </p:grpSpPr>
        <p:sp>
          <p:nvSpPr>
            <p:cNvPr id="231" name="Google Shape;231;p31"/>
            <p:cNvSpPr/>
            <p:nvPr/>
          </p:nvSpPr>
          <p:spPr>
            <a:xfrm>
              <a:off x="2202700" y="189315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2" name="Google Shape;232;p31"/>
            <p:cNvSpPr/>
            <p:nvPr/>
          </p:nvSpPr>
          <p:spPr>
            <a:xfrm>
              <a:off x="2202700" y="249555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3" name="Google Shape;233;p31"/>
            <p:cNvSpPr/>
            <p:nvPr/>
          </p:nvSpPr>
          <p:spPr>
            <a:xfrm>
              <a:off x="3407500" y="1550975"/>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4" name="Google Shape;234;p31"/>
            <p:cNvSpPr/>
            <p:nvPr/>
          </p:nvSpPr>
          <p:spPr>
            <a:xfrm>
              <a:off x="3407500" y="215685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5" name="Google Shape;235;p31"/>
            <p:cNvSpPr/>
            <p:nvPr/>
          </p:nvSpPr>
          <p:spPr>
            <a:xfrm>
              <a:off x="3407500" y="2762725"/>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6" name="Google Shape;236;p31"/>
            <p:cNvSpPr/>
            <p:nvPr/>
          </p:nvSpPr>
          <p:spPr>
            <a:xfrm>
              <a:off x="4459500" y="1550975"/>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7" name="Google Shape;237;p31"/>
            <p:cNvSpPr/>
            <p:nvPr/>
          </p:nvSpPr>
          <p:spPr>
            <a:xfrm>
              <a:off x="4459500" y="2156850"/>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8" name="Google Shape;238;p31"/>
            <p:cNvSpPr/>
            <p:nvPr/>
          </p:nvSpPr>
          <p:spPr>
            <a:xfrm>
              <a:off x="4459500" y="2762725"/>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39" name="Google Shape;239;p31"/>
            <p:cNvSpPr/>
            <p:nvPr/>
          </p:nvSpPr>
          <p:spPr>
            <a:xfrm>
              <a:off x="5511500" y="1853888"/>
              <a:ext cx="414900" cy="414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40" name="Google Shape;240;p31"/>
            <p:cNvSpPr/>
            <p:nvPr/>
          </p:nvSpPr>
          <p:spPr>
            <a:xfrm>
              <a:off x="5511500" y="2459763"/>
              <a:ext cx="414900" cy="414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cxnSp>
          <p:nvCxnSpPr>
            <p:cNvPr id="241" name="Google Shape;241;p31"/>
            <p:cNvCxnSpPr>
              <a:stCxn id="231" idx="6"/>
              <a:endCxn id="233" idx="2"/>
            </p:cNvCxnSpPr>
            <p:nvPr/>
          </p:nvCxnSpPr>
          <p:spPr>
            <a:xfrm rot="10800000" flipH="1">
              <a:off x="2617600" y="1758300"/>
              <a:ext cx="789900" cy="342300"/>
            </a:xfrm>
            <a:prstGeom prst="straightConnector1">
              <a:avLst/>
            </a:prstGeom>
            <a:noFill/>
            <a:ln w="9525" cap="flat" cmpd="sng">
              <a:solidFill>
                <a:schemeClr val="dk2"/>
              </a:solidFill>
              <a:prstDash val="solid"/>
              <a:round/>
              <a:headEnd type="none" w="med" len="med"/>
              <a:tailEnd type="triangle" w="med" len="med"/>
            </a:ln>
          </p:spPr>
        </p:cxnSp>
        <p:cxnSp>
          <p:nvCxnSpPr>
            <p:cNvPr id="242" name="Google Shape;242;p31"/>
            <p:cNvCxnSpPr>
              <a:stCxn id="231" idx="6"/>
              <a:endCxn id="234" idx="2"/>
            </p:cNvCxnSpPr>
            <p:nvPr/>
          </p:nvCxnSpPr>
          <p:spPr>
            <a:xfrm>
              <a:off x="2617600" y="2100600"/>
              <a:ext cx="789900" cy="263700"/>
            </a:xfrm>
            <a:prstGeom prst="straightConnector1">
              <a:avLst/>
            </a:prstGeom>
            <a:noFill/>
            <a:ln w="9525" cap="flat" cmpd="sng">
              <a:solidFill>
                <a:schemeClr val="dk2"/>
              </a:solidFill>
              <a:prstDash val="solid"/>
              <a:round/>
              <a:headEnd type="none" w="med" len="med"/>
              <a:tailEnd type="triangle" w="med" len="med"/>
            </a:ln>
          </p:spPr>
        </p:cxnSp>
        <p:cxnSp>
          <p:nvCxnSpPr>
            <p:cNvPr id="243" name="Google Shape;243;p31"/>
            <p:cNvCxnSpPr>
              <a:stCxn id="231" idx="6"/>
              <a:endCxn id="235" idx="2"/>
            </p:cNvCxnSpPr>
            <p:nvPr/>
          </p:nvCxnSpPr>
          <p:spPr>
            <a:xfrm>
              <a:off x="2617600" y="2100600"/>
              <a:ext cx="789900" cy="869700"/>
            </a:xfrm>
            <a:prstGeom prst="straightConnector1">
              <a:avLst/>
            </a:prstGeom>
            <a:noFill/>
            <a:ln w="9525" cap="flat" cmpd="sng">
              <a:solidFill>
                <a:schemeClr val="dk2"/>
              </a:solidFill>
              <a:prstDash val="solid"/>
              <a:round/>
              <a:headEnd type="none" w="med" len="med"/>
              <a:tailEnd type="triangle" w="med" len="med"/>
            </a:ln>
          </p:spPr>
        </p:cxnSp>
        <p:cxnSp>
          <p:nvCxnSpPr>
            <p:cNvPr id="244" name="Google Shape;244;p31"/>
            <p:cNvCxnSpPr>
              <a:stCxn id="232" idx="6"/>
              <a:endCxn id="233" idx="2"/>
            </p:cNvCxnSpPr>
            <p:nvPr/>
          </p:nvCxnSpPr>
          <p:spPr>
            <a:xfrm rot="10800000" flipH="1">
              <a:off x="2617600" y="1758300"/>
              <a:ext cx="789900" cy="944700"/>
            </a:xfrm>
            <a:prstGeom prst="straightConnector1">
              <a:avLst/>
            </a:prstGeom>
            <a:noFill/>
            <a:ln w="9525" cap="flat" cmpd="sng">
              <a:solidFill>
                <a:schemeClr val="dk2"/>
              </a:solidFill>
              <a:prstDash val="solid"/>
              <a:round/>
              <a:headEnd type="none" w="med" len="med"/>
              <a:tailEnd type="triangle" w="med" len="med"/>
            </a:ln>
          </p:spPr>
        </p:cxnSp>
        <p:cxnSp>
          <p:nvCxnSpPr>
            <p:cNvPr id="245" name="Google Shape;245;p31"/>
            <p:cNvCxnSpPr>
              <a:stCxn id="232" idx="6"/>
              <a:endCxn id="234" idx="2"/>
            </p:cNvCxnSpPr>
            <p:nvPr/>
          </p:nvCxnSpPr>
          <p:spPr>
            <a:xfrm rot="10800000" flipH="1">
              <a:off x="2617600" y="2364300"/>
              <a:ext cx="789900" cy="338700"/>
            </a:xfrm>
            <a:prstGeom prst="straightConnector1">
              <a:avLst/>
            </a:prstGeom>
            <a:noFill/>
            <a:ln w="9525" cap="flat" cmpd="sng">
              <a:solidFill>
                <a:schemeClr val="dk2"/>
              </a:solidFill>
              <a:prstDash val="solid"/>
              <a:round/>
              <a:headEnd type="none" w="med" len="med"/>
              <a:tailEnd type="triangle" w="med" len="med"/>
            </a:ln>
          </p:spPr>
        </p:cxnSp>
        <p:cxnSp>
          <p:nvCxnSpPr>
            <p:cNvPr id="246" name="Google Shape;246;p31"/>
            <p:cNvCxnSpPr>
              <a:stCxn id="232" idx="6"/>
              <a:endCxn id="235" idx="2"/>
            </p:cNvCxnSpPr>
            <p:nvPr/>
          </p:nvCxnSpPr>
          <p:spPr>
            <a:xfrm>
              <a:off x="2617600" y="2703000"/>
              <a:ext cx="789900" cy="267300"/>
            </a:xfrm>
            <a:prstGeom prst="straightConnector1">
              <a:avLst/>
            </a:prstGeom>
            <a:noFill/>
            <a:ln w="9525" cap="flat" cmpd="sng">
              <a:solidFill>
                <a:schemeClr val="dk2"/>
              </a:solidFill>
              <a:prstDash val="solid"/>
              <a:round/>
              <a:headEnd type="none" w="med" len="med"/>
              <a:tailEnd type="triangle" w="med" len="med"/>
            </a:ln>
          </p:spPr>
        </p:cxnSp>
        <p:cxnSp>
          <p:nvCxnSpPr>
            <p:cNvPr id="247" name="Google Shape;247;p31"/>
            <p:cNvCxnSpPr>
              <a:stCxn id="233" idx="6"/>
              <a:endCxn id="236" idx="2"/>
            </p:cNvCxnSpPr>
            <p:nvPr/>
          </p:nvCxnSpPr>
          <p:spPr>
            <a:xfrm>
              <a:off x="3822400" y="1758425"/>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248" name="Google Shape;248;p31"/>
            <p:cNvCxnSpPr>
              <a:stCxn id="233" idx="6"/>
              <a:endCxn id="237" idx="2"/>
            </p:cNvCxnSpPr>
            <p:nvPr/>
          </p:nvCxnSpPr>
          <p:spPr>
            <a:xfrm>
              <a:off x="3822400" y="1758425"/>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249" name="Google Shape;249;p31"/>
            <p:cNvCxnSpPr>
              <a:stCxn id="233" idx="6"/>
              <a:endCxn id="238" idx="2"/>
            </p:cNvCxnSpPr>
            <p:nvPr/>
          </p:nvCxnSpPr>
          <p:spPr>
            <a:xfrm>
              <a:off x="3822400" y="1758425"/>
              <a:ext cx="637200" cy="1211700"/>
            </a:xfrm>
            <a:prstGeom prst="straightConnector1">
              <a:avLst/>
            </a:prstGeom>
            <a:noFill/>
            <a:ln w="9525" cap="flat" cmpd="sng">
              <a:solidFill>
                <a:schemeClr val="dk2"/>
              </a:solidFill>
              <a:prstDash val="solid"/>
              <a:round/>
              <a:headEnd type="none" w="med" len="med"/>
              <a:tailEnd type="triangle" w="med" len="med"/>
            </a:ln>
          </p:spPr>
        </p:cxnSp>
        <p:cxnSp>
          <p:nvCxnSpPr>
            <p:cNvPr id="250" name="Google Shape;250;p31"/>
            <p:cNvCxnSpPr>
              <a:stCxn id="234" idx="6"/>
              <a:endCxn id="236" idx="2"/>
            </p:cNvCxnSpPr>
            <p:nvPr/>
          </p:nvCxnSpPr>
          <p:spPr>
            <a:xfrm rot="10800000" flipH="1">
              <a:off x="3822400" y="1758300"/>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251" name="Google Shape;251;p31"/>
            <p:cNvCxnSpPr>
              <a:stCxn id="234" idx="6"/>
              <a:endCxn id="237" idx="2"/>
            </p:cNvCxnSpPr>
            <p:nvPr/>
          </p:nvCxnSpPr>
          <p:spPr>
            <a:xfrm>
              <a:off x="3822400" y="2364300"/>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252" name="Google Shape;252;p31"/>
            <p:cNvCxnSpPr>
              <a:stCxn id="234" idx="6"/>
              <a:endCxn id="238" idx="2"/>
            </p:cNvCxnSpPr>
            <p:nvPr/>
          </p:nvCxnSpPr>
          <p:spPr>
            <a:xfrm>
              <a:off x="3822400" y="2364300"/>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253" name="Google Shape;253;p31"/>
            <p:cNvCxnSpPr>
              <a:stCxn id="235" idx="6"/>
              <a:endCxn id="236" idx="2"/>
            </p:cNvCxnSpPr>
            <p:nvPr/>
          </p:nvCxnSpPr>
          <p:spPr>
            <a:xfrm rot="10800000" flipH="1">
              <a:off x="3822400" y="1758475"/>
              <a:ext cx="637200" cy="1211700"/>
            </a:xfrm>
            <a:prstGeom prst="straightConnector1">
              <a:avLst/>
            </a:prstGeom>
            <a:noFill/>
            <a:ln w="9525" cap="flat" cmpd="sng">
              <a:solidFill>
                <a:schemeClr val="dk2"/>
              </a:solidFill>
              <a:prstDash val="solid"/>
              <a:round/>
              <a:headEnd type="none" w="med" len="med"/>
              <a:tailEnd type="triangle" w="med" len="med"/>
            </a:ln>
          </p:spPr>
        </p:cxnSp>
        <p:cxnSp>
          <p:nvCxnSpPr>
            <p:cNvPr id="254" name="Google Shape;254;p31"/>
            <p:cNvCxnSpPr>
              <a:stCxn id="235" idx="6"/>
              <a:endCxn id="237" idx="2"/>
            </p:cNvCxnSpPr>
            <p:nvPr/>
          </p:nvCxnSpPr>
          <p:spPr>
            <a:xfrm rot="10800000" flipH="1">
              <a:off x="3822400" y="2364175"/>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255" name="Google Shape;255;p31"/>
            <p:cNvCxnSpPr>
              <a:stCxn id="235" idx="6"/>
              <a:endCxn id="238" idx="2"/>
            </p:cNvCxnSpPr>
            <p:nvPr/>
          </p:nvCxnSpPr>
          <p:spPr>
            <a:xfrm>
              <a:off x="3822400" y="2970175"/>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256" name="Google Shape;256;p31"/>
            <p:cNvCxnSpPr>
              <a:stCxn id="236" idx="6"/>
              <a:endCxn id="239" idx="2"/>
            </p:cNvCxnSpPr>
            <p:nvPr/>
          </p:nvCxnSpPr>
          <p:spPr>
            <a:xfrm>
              <a:off x="4874400" y="1758425"/>
              <a:ext cx="637200" cy="303000"/>
            </a:xfrm>
            <a:prstGeom prst="straightConnector1">
              <a:avLst/>
            </a:prstGeom>
            <a:noFill/>
            <a:ln w="9525" cap="flat" cmpd="sng">
              <a:solidFill>
                <a:schemeClr val="dk2"/>
              </a:solidFill>
              <a:prstDash val="solid"/>
              <a:round/>
              <a:headEnd type="none" w="med" len="med"/>
              <a:tailEnd type="triangle" w="med" len="med"/>
            </a:ln>
          </p:spPr>
        </p:cxnSp>
        <p:cxnSp>
          <p:nvCxnSpPr>
            <p:cNvPr id="257" name="Google Shape;257;p31"/>
            <p:cNvCxnSpPr>
              <a:stCxn id="236" idx="6"/>
              <a:endCxn id="240" idx="2"/>
            </p:cNvCxnSpPr>
            <p:nvPr/>
          </p:nvCxnSpPr>
          <p:spPr>
            <a:xfrm>
              <a:off x="4874400" y="1758425"/>
              <a:ext cx="637200" cy="908700"/>
            </a:xfrm>
            <a:prstGeom prst="straightConnector1">
              <a:avLst/>
            </a:prstGeom>
            <a:noFill/>
            <a:ln w="9525" cap="flat" cmpd="sng">
              <a:solidFill>
                <a:schemeClr val="dk2"/>
              </a:solidFill>
              <a:prstDash val="solid"/>
              <a:round/>
              <a:headEnd type="none" w="med" len="med"/>
              <a:tailEnd type="triangle" w="med" len="med"/>
            </a:ln>
          </p:spPr>
        </p:cxnSp>
        <p:cxnSp>
          <p:nvCxnSpPr>
            <p:cNvPr id="258" name="Google Shape;258;p31"/>
            <p:cNvCxnSpPr>
              <a:stCxn id="237" idx="6"/>
              <a:endCxn id="239" idx="2"/>
            </p:cNvCxnSpPr>
            <p:nvPr/>
          </p:nvCxnSpPr>
          <p:spPr>
            <a:xfrm rot="10800000" flipH="1">
              <a:off x="4874400" y="2061300"/>
              <a:ext cx="637200" cy="303000"/>
            </a:xfrm>
            <a:prstGeom prst="straightConnector1">
              <a:avLst/>
            </a:prstGeom>
            <a:noFill/>
            <a:ln w="9525" cap="flat" cmpd="sng">
              <a:solidFill>
                <a:schemeClr val="dk2"/>
              </a:solidFill>
              <a:prstDash val="solid"/>
              <a:round/>
              <a:headEnd type="none" w="med" len="med"/>
              <a:tailEnd type="triangle" w="med" len="med"/>
            </a:ln>
          </p:spPr>
        </p:cxnSp>
        <p:cxnSp>
          <p:nvCxnSpPr>
            <p:cNvPr id="259" name="Google Shape;259;p31"/>
            <p:cNvCxnSpPr>
              <a:stCxn id="237" idx="6"/>
              <a:endCxn id="240" idx="2"/>
            </p:cNvCxnSpPr>
            <p:nvPr/>
          </p:nvCxnSpPr>
          <p:spPr>
            <a:xfrm>
              <a:off x="4874400" y="2364300"/>
              <a:ext cx="637200" cy="303000"/>
            </a:xfrm>
            <a:prstGeom prst="straightConnector1">
              <a:avLst/>
            </a:prstGeom>
            <a:noFill/>
            <a:ln w="9525" cap="flat" cmpd="sng">
              <a:solidFill>
                <a:schemeClr val="dk2"/>
              </a:solidFill>
              <a:prstDash val="solid"/>
              <a:round/>
              <a:headEnd type="none" w="med" len="med"/>
              <a:tailEnd type="triangle" w="med" len="med"/>
            </a:ln>
          </p:spPr>
        </p:cxnSp>
        <p:cxnSp>
          <p:nvCxnSpPr>
            <p:cNvPr id="260" name="Google Shape;260;p31"/>
            <p:cNvCxnSpPr>
              <a:stCxn id="238" idx="6"/>
              <a:endCxn id="240" idx="2"/>
            </p:cNvCxnSpPr>
            <p:nvPr/>
          </p:nvCxnSpPr>
          <p:spPr>
            <a:xfrm rot="10800000" flipH="1">
              <a:off x="4874400" y="2667175"/>
              <a:ext cx="637200" cy="303000"/>
            </a:xfrm>
            <a:prstGeom prst="straightConnector1">
              <a:avLst/>
            </a:prstGeom>
            <a:noFill/>
            <a:ln w="9525" cap="flat" cmpd="sng">
              <a:solidFill>
                <a:schemeClr val="dk2"/>
              </a:solidFill>
              <a:prstDash val="solid"/>
              <a:round/>
              <a:headEnd type="none" w="med" len="med"/>
              <a:tailEnd type="triangle" w="med" len="med"/>
            </a:ln>
          </p:spPr>
        </p:cxnSp>
        <p:cxnSp>
          <p:nvCxnSpPr>
            <p:cNvPr id="261" name="Google Shape;261;p31"/>
            <p:cNvCxnSpPr>
              <a:stCxn id="238" idx="6"/>
              <a:endCxn id="239" idx="2"/>
            </p:cNvCxnSpPr>
            <p:nvPr/>
          </p:nvCxnSpPr>
          <p:spPr>
            <a:xfrm rot="10800000" flipH="1">
              <a:off x="4874400" y="2061475"/>
              <a:ext cx="637200" cy="9087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32"/>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Neurons and Activation Function</a:t>
            </a:r>
            <a:endParaRPr sz="2900" b="1">
              <a:solidFill>
                <a:schemeClr val="accent1"/>
              </a:solidFill>
              <a:latin typeface="Lato"/>
              <a:ea typeface="Lato"/>
              <a:cs typeface="Lato"/>
              <a:sym typeface="Lato"/>
            </a:endParaRPr>
          </a:p>
        </p:txBody>
      </p:sp>
      <p:sp>
        <p:nvSpPr>
          <p:cNvPr id="267" name="Google Shape;267;p32"/>
          <p:cNvSpPr/>
          <p:nvPr/>
        </p:nvSpPr>
        <p:spPr>
          <a:xfrm>
            <a:off x="3177700" y="1313675"/>
            <a:ext cx="585900" cy="585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chemeClr val="lt1"/>
                </a:solidFill>
                <a:latin typeface="Lato"/>
                <a:ea typeface="Lato"/>
                <a:cs typeface="Lato"/>
                <a:sym typeface="Lato"/>
              </a:rPr>
              <a:t>0.3</a:t>
            </a:r>
            <a:endParaRPr sz="1100">
              <a:solidFill>
                <a:schemeClr val="lt1"/>
              </a:solidFill>
              <a:latin typeface="Lato"/>
              <a:ea typeface="Lato"/>
              <a:cs typeface="Lato"/>
              <a:sym typeface="Lato"/>
            </a:endParaRPr>
          </a:p>
        </p:txBody>
      </p:sp>
      <p:sp>
        <p:nvSpPr>
          <p:cNvPr id="268" name="Google Shape;268;p32"/>
          <p:cNvSpPr/>
          <p:nvPr/>
        </p:nvSpPr>
        <p:spPr>
          <a:xfrm>
            <a:off x="3177700" y="2001650"/>
            <a:ext cx="585900" cy="585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Lato"/>
                <a:ea typeface="Lato"/>
                <a:cs typeface="Lato"/>
                <a:sym typeface="Lato"/>
              </a:rPr>
              <a:t>0.1</a:t>
            </a:r>
            <a:endParaRPr sz="1100">
              <a:latin typeface="Lato"/>
              <a:ea typeface="Lato"/>
              <a:cs typeface="Lato"/>
              <a:sym typeface="Lato"/>
            </a:endParaRPr>
          </a:p>
        </p:txBody>
      </p:sp>
      <p:sp>
        <p:nvSpPr>
          <p:cNvPr id="269" name="Google Shape;269;p32"/>
          <p:cNvSpPr/>
          <p:nvPr/>
        </p:nvSpPr>
        <p:spPr>
          <a:xfrm>
            <a:off x="3177700" y="2689625"/>
            <a:ext cx="585900" cy="585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solidFill>
                  <a:schemeClr val="lt1"/>
                </a:solidFill>
                <a:latin typeface="Lato"/>
                <a:ea typeface="Lato"/>
                <a:cs typeface="Lato"/>
                <a:sym typeface="Lato"/>
              </a:rPr>
              <a:t>0.7</a:t>
            </a:r>
            <a:endParaRPr sz="1100">
              <a:solidFill>
                <a:schemeClr val="lt1"/>
              </a:solidFill>
              <a:latin typeface="Lato"/>
              <a:ea typeface="Lato"/>
              <a:cs typeface="Lato"/>
              <a:sym typeface="Lato"/>
            </a:endParaRPr>
          </a:p>
        </p:txBody>
      </p:sp>
      <p:sp>
        <p:nvSpPr>
          <p:cNvPr id="270" name="Google Shape;270;p32"/>
          <p:cNvSpPr/>
          <p:nvPr/>
        </p:nvSpPr>
        <p:spPr>
          <a:xfrm>
            <a:off x="3177700" y="3377600"/>
            <a:ext cx="585900" cy="585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latin typeface="Lato"/>
                <a:ea typeface="Lato"/>
                <a:cs typeface="Lato"/>
                <a:sym typeface="Lato"/>
              </a:rPr>
              <a:t>0.5</a:t>
            </a:r>
            <a:endParaRPr sz="1100">
              <a:latin typeface="Lato"/>
              <a:ea typeface="Lato"/>
              <a:cs typeface="Lato"/>
              <a:sym typeface="Lato"/>
            </a:endParaRPr>
          </a:p>
        </p:txBody>
      </p:sp>
      <p:sp>
        <p:nvSpPr>
          <p:cNvPr id="271" name="Google Shape;271;p32"/>
          <p:cNvSpPr txBox="1"/>
          <p:nvPr/>
        </p:nvSpPr>
        <p:spPr>
          <a:xfrm>
            <a:off x="586075" y="2130050"/>
            <a:ext cx="911700" cy="4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rgbClr val="D6461E"/>
                </a:solidFill>
                <a:latin typeface="Lato"/>
                <a:ea typeface="Lato"/>
                <a:cs typeface="Lato"/>
                <a:sym typeface="Lato"/>
              </a:rPr>
              <a:t>INPUT 1</a:t>
            </a:r>
            <a:endParaRPr sz="1300">
              <a:solidFill>
                <a:srgbClr val="D6461E"/>
              </a:solidFill>
              <a:latin typeface="Lato"/>
              <a:ea typeface="Lato"/>
              <a:cs typeface="Lato"/>
              <a:sym typeface="Lato"/>
            </a:endParaRPr>
          </a:p>
        </p:txBody>
      </p:sp>
      <p:sp>
        <p:nvSpPr>
          <p:cNvPr id="272" name="Google Shape;272;p32"/>
          <p:cNvSpPr txBox="1"/>
          <p:nvPr/>
        </p:nvSpPr>
        <p:spPr>
          <a:xfrm>
            <a:off x="586075" y="2920100"/>
            <a:ext cx="911700" cy="457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rgbClr val="FF9900"/>
                </a:solidFill>
                <a:latin typeface="Lato"/>
                <a:ea typeface="Lato"/>
                <a:cs typeface="Lato"/>
                <a:sym typeface="Lato"/>
              </a:rPr>
              <a:t>INPUT 2</a:t>
            </a:r>
            <a:endParaRPr sz="1300">
              <a:solidFill>
                <a:srgbClr val="FF9900"/>
              </a:solidFill>
              <a:latin typeface="Lato"/>
              <a:ea typeface="Lato"/>
              <a:cs typeface="Lato"/>
              <a:sym typeface="Lato"/>
            </a:endParaRPr>
          </a:p>
        </p:txBody>
      </p:sp>
      <p:sp>
        <p:nvSpPr>
          <p:cNvPr id="273" name="Google Shape;273;p32"/>
          <p:cNvSpPr/>
          <p:nvPr/>
        </p:nvSpPr>
        <p:spPr>
          <a:xfrm>
            <a:off x="1657500" y="2182100"/>
            <a:ext cx="1110000" cy="225000"/>
          </a:xfrm>
          <a:prstGeom prst="rightArrow">
            <a:avLst>
              <a:gd name="adj1" fmla="val 50000"/>
              <a:gd name="adj2" fmla="val 50000"/>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4" name="Google Shape;274;p32"/>
          <p:cNvSpPr/>
          <p:nvPr/>
        </p:nvSpPr>
        <p:spPr>
          <a:xfrm>
            <a:off x="1657500" y="2994500"/>
            <a:ext cx="1110000" cy="225000"/>
          </a:xfrm>
          <a:prstGeom prst="rightArrow">
            <a:avLst>
              <a:gd name="adj1" fmla="val 50000"/>
              <a:gd name="adj2" fmla="val 50000"/>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cxnSp>
        <p:nvCxnSpPr>
          <p:cNvPr id="275" name="Google Shape;275;p32"/>
          <p:cNvCxnSpPr/>
          <p:nvPr/>
        </p:nvCxnSpPr>
        <p:spPr>
          <a:xfrm>
            <a:off x="4560750" y="1087500"/>
            <a:ext cx="22500" cy="3217500"/>
          </a:xfrm>
          <a:prstGeom prst="straightConnector1">
            <a:avLst/>
          </a:prstGeom>
          <a:noFill/>
          <a:ln w="9525" cap="flat" cmpd="sng">
            <a:solidFill>
              <a:schemeClr val="dk2"/>
            </a:solidFill>
            <a:prstDash val="solid"/>
            <a:round/>
            <a:headEnd type="none" w="med" len="med"/>
            <a:tailEnd type="none" w="med" len="med"/>
          </a:ln>
        </p:spPr>
      </p:cxnSp>
      <p:sp>
        <p:nvSpPr>
          <p:cNvPr id="276" name="Google Shape;276;p32"/>
          <p:cNvSpPr/>
          <p:nvPr/>
        </p:nvSpPr>
        <p:spPr>
          <a:xfrm>
            <a:off x="6472600" y="2169900"/>
            <a:ext cx="803700" cy="8037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800">
                <a:solidFill>
                  <a:schemeClr val="lt1"/>
                </a:solidFill>
                <a:latin typeface="Lato"/>
                <a:ea typeface="Lato"/>
                <a:cs typeface="Lato"/>
                <a:sym typeface="Lato"/>
              </a:rPr>
              <a:t>f(x)=0.3</a:t>
            </a:r>
            <a:endParaRPr sz="800">
              <a:solidFill>
                <a:schemeClr val="lt1"/>
              </a:solidFill>
              <a:latin typeface="Lato"/>
              <a:ea typeface="Lato"/>
              <a:cs typeface="Lato"/>
              <a:sym typeface="Lato"/>
            </a:endParaRPr>
          </a:p>
        </p:txBody>
      </p:sp>
      <p:cxnSp>
        <p:nvCxnSpPr>
          <p:cNvPr id="277" name="Google Shape;277;p32"/>
          <p:cNvCxnSpPr>
            <a:endCxn id="276" idx="2"/>
          </p:cNvCxnSpPr>
          <p:nvPr/>
        </p:nvCxnSpPr>
        <p:spPr>
          <a:xfrm rot="10800000" flipH="1">
            <a:off x="5692600" y="2571750"/>
            <a:ext cx="780000" cy="600"/>
          </a:xfrm>
          <a:prstGeom prst="straightConnector1">
            <a:avLst/>
          </a:prstGeom>
          <a:noFill/>
          <a:ln w="9525" cap="flat" cmpd="sng">
            <a:solidFill>
              <a:schemeClr val="dk2"/>
            </a:solidFill>
            <a:prstDash val="solid"/>
            <a:round/>
            <a:headEnd type="none" w="med" len="med"/>
            <a:tailEnd type="triangle" w="med" len="med"/>
          </a:ln>
        </p:spPr>
      </p:cxnSp>
      <p:cxnSp>
        <p:nvCxnSpPr>
          <p:cNvPr id="278" name="Google Shape;278;p32"/>
          <p:cNvCxnSpPr>
            <a:stCxn id="276" idx="6"/>
          </p:cNvCxnSpPr>
          <p:nvPr/>
        </p:nvCxnSpPr>
        <p:spPr>
          <a:xfrm rot="10800000" flipH="1">
            <a:off x="7276300" y="2564850"/>
            <a:ext cx="673800" cy="6900"/>
          </a:xfrm>
          <a:prstGeom prst="straightConnector1">
            <a:avLst/>
          </a:prstGeom>
          <a:noFill/>
          <a:ln w="9525" cap="flat" cmpd="sng">
            <a:solidFill>
              <a:schemeClr val="dk2"/>
            </a:solidFill>
            <a:prstDash val="solid"/>
            <a:round/>
            <a:headEnd type="none" w="med" len="med"/>
            <a:tailEnd type="triangle" w="med" len="med"/>
          </a:ln>
        </p:spPr>
      </p:cxnSp>
      <p:sp>
        <p:nvSpPr>
          <p:cNvPr id="279" name="Google Shape;279;p32"/>
          <p:cNvSpPr txBox="1"/>
          <p:nvPr/>
        </p:nvSpPr>
        <p:spPr>
          <a:xfrm>
            <a:off x="6008200" y="3032600"/>
            <a:ext cx="1732500" cy="345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accent1"/>
                </a:solidFill>
                <a:latin typeface="Lato"/>
                <a:ea typeface="Lato"/>
                <a:cs typeface="Lato"/>
                <a:sym typeface="Lato"/>
              </a:rPr>
              <a:t>Activation Function</a:t>
            </a:r>
            <a:endParaRPr sz="1300">
              <a:solidFill>
                <a:schemeClr val="accent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15"/>
          <p:cNvPicPr preferRelativeResize="0"/>
          <p:nvPr/>
        </p:nvPicPr>
        <p:blipFill>
          <a:blip r:embed="rId3">
            <a:alphaModFix/>
          </a:blip>
          <a:stretch>
            <a:fillRect/>
          </a:stretch>
        </p:blipFill>
        <p:spPr>
          <a:xfrm>
            <a:off x="2638425" y="152400"/>
            <a:ext cx="3200199" cy="4838701"/>
          </a:xfrm>
          <a:prstGeom prst="rect">
            <a:avLst/>
          </a:prstGeom>
          <a:noFill/>
          <a:ln>
            <a:noFill/>
          </a:ln>
        </p:spPr>
      </p:pic>
      <p:sp>
        <p:nvSpPr>
          <p:cNvPr id="3" name="TextBox 2">
            <a:extLst>
              <a:ext uri="{FF2B5EF4-FFF2-40B4-BE49-F238E27FC236}">
                <a16:creationId xmlns:a16="http://schemas.microsoft.com/office/drawing/2014/main" id="{AC0DDF00-C018-984F-9217-17918248341A}"/>
              </a:ext>
            </a:extLst>
          </p:cNvPr>
          <p:cNvSpPr txBox="1"/>
          <p:nvPr/>
        </p:nvSpPr>
        <p:spPr>
          <a:xfrm>
            <a:off x="5974423" y="4683324"/>
            <a:ext cx="1946953" cy="307777"/>
          </a:xfrm>
          <a:prstGeom prst="rect">
            <a:avLst/>
          </a:prstGeom>
          <a:noFill/>
        </p:spPr>
        <p:txBody>
          <a:bodyPr wrap="square">
            <a:spAutoFit/>
          </a:bodyPr>
          <a:lstStyle/>
          <a:p>
            <a:pPr marL="0" lvl="0" indent="0" algn="l" rtl="0">
              <a:spcBef>
                <a:spcPts val="0"/>
              </a:spcBef>
              <a:spcAft>
                <a:spcPts val="0"/>
              </a:spcAft>
              <a:buNone/>
            </a:pPr>
            <a:r>
              <a:rPr lang="en-GB" sz="1400" dirty="0">
                <a:solidFill>
                  <a:schemeClr val="accent1"/>
                </a:solidFill>
                <a:latin typeface="Lato"/>
                <a:ea typeface="Lato"/>
                <a:cs typeface="Lato"/>
                <a:sym typeface="Lato"/>
              </a:rPr>
              <a:t>Source: </a:t>
            </a:r>
            <a:r>
              <a:rPr lang="en-GB" sz="1400" dirty="0" err="1">
                <a:solidFill>
                  <a:schemeClr val="accent1"/>
                </a:solidFill>
                <a:latin typeface="Lato"/>
                <a:ea typeface="Lato"/>
                <a:cs typeface="Lato"/>
                <a:sym typeface="Lato"/>
              </a:rPr>
              <a:t>imgflip.com</a:t>
            </a:r>
            <a:endParaRPr lang="en-GB" sz="1400" dirty="0">
              <a:solidFill>
                <a:schemeClr val="accent1"/>
              </a:solidFill>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3"/>
          <p:cNvSpPr txBox="1"/>
          <p:nvPr/>
        </p:nvSpPr>
        <p:spPr>
          <a:xfrm>
            <a:off x="266400" y="242000"/>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Activation Functions</a:t>
            </a:r>
            <a:endParaRPr sz="2900" b="1">
              <a:solidFill>
                <a:schemeClr val="accent1"/>
              </a:solidFill>
              <a:latin typeface="Lato"/>
              <a:ea typeface="Lato"/>
              <a:cs typeface="Lato"/>
              <a:sym typeface="Lato"/>
            </a:endParaRPr>
          </a:p>
        </p:txBody>
      </p:sp>
      <p:sp>
        <p:nvSpPr>
          <p:cNvPr id="285" name="Google Shape;285;p33"/>
          <p:cNvSpPr txBox="1"/>
          <p:nvPr/>
        </p:nvSpPr>
        <p:spPr>
          <a:xfrm>
            <a:off x="2375350" y="1352375"/>
            <a:ext cx="2013000" cy="11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b="1">
                <a:solidFill>
                  <a:schemeClr val="accent1"/>
                </a:solidFill>
                <a:latin typeface="Lato"/>
                <a:ea typeface="Lato"/>
                <a:cs typeface="Lato"/>
                <a:sym typeface="Lato"/>
              </a:rPr>
              <a:t>Identity</a:t>
            </a:r>
            <a:endParaRPr sz="1300" b="1">
              <a:solidFill>
                <a:schemeClr val="accent1"/>
              </a:solidFill>
              <a:latin typeface="Lato"/>
              <a:ea typeface="Lato"/>
              <a:cs typeface="Lato"/>
              <a:sym typeface="Lato"/>
            </a:endParaRPr>
          </a:p>
          <a:p>
            <a:pPr marL="457200" lvl="0" indent="0" algn="l" rtl="0">
              <a:spcBef>
                <a:spcPts val="0"/>
              </a:spcBef>
              <a:spcAft>
                <a:spcPts val="0"/>
              </a:spcAft>
              <a:buNone/>
            </a:pPr>
            <a:endParaRPr sz="1000">
              <a:solidFill>
                <a:schemeClr val="accent1"/>
              </a:solidFill>
              <a:latin typeface="Lato"/>
              <a:ea typeface="Lato"/>
              <a:cs typeface="Lato"/>
              <a:sym typeface="Lato"/>
            </a:endParaRPr>
          </a:p>
          <a:p>
            <a:pPr marL="0" lvl="0" indent="0" algn="l" rtl="0">
              <a:spcBef>
                <a:spcPts val="0"/>
              </a:spcBef>
              <a:spcAft>
                <a:spcPts val="0"/>
              </a:spcAft>
              <a:buNone/>
            </a:pPr>
            <a:r>
              <a:rPr lang="en-GB" sz="1600">
                <a:solidFill>
                  <a:schemeClr val="accent1"/>
                </a:solidFill>
                <a:latin typeface="Lato"/>
                <a:ea typeface="Lato"/>
                <a:cs typeface="Lato"/>
                <a:sym typeface="Lato"/>
              </a:rPr>
              <a:t>f(x) = x</a:t>
            </a:r>
            <a:endParaRPr sz="1600">
              <a:solidFill>
                <a:schemeClr val="accent1"/>
              </a:solidFill>
              <a:latin typeface="Lato"/>
              <a:ea typeface="Lato"/>
              <a:cs typeface="Lato"/>
              <a:sym typeface="Lato"/>
            </a:endParaRPr>
          </a:p>
        </p:txBody>
      </p:sp>
      <p:pic>
        <p:nvPicPr>
          <p:cNvPr id="286" name="Google Shape;286;p33"/>
          <p:cNvPicPr preferRelativeResize="0"/>
          <p:nvPr/>
        </p:nvPicPr>
        <p:blipFill>
          <a:blip r:embed="rId3">
            <a:alphaModFix/>
          </a:blip>
          <a:stretch>
            <a:fillRect/>
          </a:stretch>
        </p:blipFill>
        <p:spPr>
          <a:xfrm>
            <a:off x="161225" y="3220825"/>
            <a:ext cx="2120650" cy="1678720"/>
          </a:xfrm>
          <a:prstGeom prst="rect">
            <a:avLst/>
          </a:prstGeom>
          <a:noFill/>
          <a:ln>
            <a:noFill/>
          </a:ln>
        </p:spPr>
      </p:pic>
      <p:pic>
        <p:nvPicPr>
          <p:cNvPr id="287" name="Google Shape;287;p33"/>
          <p:cNvPicPr preferRelativeResize="0"/>
          <p:nvPr/>
        </p:nvPicPr>
        <p:blipFill>
          <a:blip r:embed="rId4">
            <a:alphaModFix/>
          </a:blip>
          <a:stretch>
            <a:fillRect/>
          </a:stretch>
        </p:blipFill>
        <p:spPr>
          <a:xfrm>
            <a:off x="161225" y="1070238"/>
            <a:ext cx="2120651" cy="1683594"/>
          </a:xfrm>
          <a:prstGeom prst="rect">
            <a:avLst/>
          </a:prstGeom>
          <a:noFill/>
          <a:ln>
            <a:noFill/>
          </a:ln>
        </p:spPr>
      </p:pic>
      <p:pic>
        <p:nvPicPr>
          <p:cNvPr id="288" name="Google Shape;288;p33"/>
          <p:cNvPicPr preferRelativeResize="0"/>
          <p:nvPr/>
        </p:nvPicPr>
        <p:blipFill>
          <a:blip r:embed="rId5">
            <a:alphaModFix/>
          </a:blip>
          <a:stretch>
            <a:fillRect/>
          </a:stretch>
        </p:blipFill>
        <p:spPr>
          <a:xfrm>
            <a:off x="4481825" y="1029725"/>
            <a:ext cx="2293700" cy="1764625"/>
          </a:xfrm>
          <a:prstGeom prst="rect">
            <a:avLst/>
          </a:prstGeom>
          <a:noFill/>
          <a:ln>
            <a:noFill/>
          </a:ln>
        </p:spPr>
      </p:pic>
      <p:pic>
        <p:nvPicPr>
          <p:cNvPr id="289" name="Google Shape;289;p33"/>
          <p:cNvPicPr preferRelativeResize="0"/>
          <p:nvPr/>
        </p:nvPicPr>
        <p:blipFill>
          <a:blip r:embed="rId6">
            <a:alphaModFix/>
          </a:blip>
          <a:stretch>
            <a:fillRect/>
          </a:stretch>
        </p:blipFill>
        <p:spPr>
          <a:xfrm>
            <a:off x="4481825" y="3107200"/>
            <a:ext cx="2293700" cy="1792359"/>
          </a:xfrm>
          <a:prstGeom prst="rect">
            <a:avLst/>
          </a:prstGeom>
          <a:noFill/>
          <a:ln>
            <a:noFill/>
          </a:ln>
        </p:spPr>
      </p:pic>
      <p:sp>
        <p:nvSpPr>
          <p:cNvPr id="290" name="Google Shape;290;p33"/>
          <p:cNvSpPr txBox="1"/>
          <p:nvPr/>
        </p:nvSpPr>
        <p:spPr>
          <a:xfrm>
            <a:off x="2375350" y="3443725"/>
            <a:ext cx="2013000" cy="11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b="1">
                <a:solidFill>
                  <a:schemeClr val="accent1"/>
                </a:solidFill>
                <a:latin typeface="Lato"/>
                <a:ea typeface="Lato"/>
                <a:cs typeface="Lato"/>
                <a:sym typeface="Lato"/>
              </a:rPr>
              <a:t>Logistic</a:t>
            </a:r>
            <a:endParaRPr sz="1300" b="1">
              <a:solidFill>
                <a:schemeClr val="accent1"/>
              </a:solidFill>
              <a:latin typeface="Lato"/>
              <a:ea typeface="Lato"/>
              <a:cs typeface="Lato"/>
              <a:sym typeface="Lato"/>
            </a:endParaRPr>
          </a:p>
          <a:p>
            <a:pPr marL="0" lvl="0" indent="0" algn="l" rtl="0">
              <a:spcBef>
                <a:spcPts val="0"/>
              </a:spcBef>
              <a:spcAft>
                <a:spcPts val="0"/>
              </a:spcAft>
              <a:buNone/>
            </a:pPr>
            <a:endParaRPr sz="1000">
              <a:solidFill>
                <a:schemeClr val="accent1"/>
              </a:solidFill>
              <a:latin typeface="Lato"/>
              <a:ea typeface="Lato"/>
              <a:cs typeface="Lato"/>
              <a:sym typeface="Lato"/>
            </a:endParaRPr>
          </a:p>
          <a:p>
            <a:pPr marL="0" lvl="0" indent="0" algn="l" rtl="0">
              <a:spcBef>
                <a:spcPts val="0"/>
              </a:spcBef>
              <a:spcAft>
                <a:spcPts val="0"/>
              </a:spcAft>
              <a:buNone/>
            </a:pPr>
            <a:r>
              <a:rPr lang="en-GB" sz="1600">
                <a:solidFill>
                  <a:schemeClr val="accent1"/>
                </a:solidFill>
                <a:latin typeface="Lato"/>
                <a:ea typeface="Lato"/>
                <a:cs typeface="Lato"/>
                <a:sym typeface="Lato"/>
              </a:rPr>
              <a:t>f(x) = 1 / (1 + exp(-x))</a:t>
            </a:r>
            <a:endParaRPr sz="1000">
              <a:solidFill>
                <a:schemeClr val="accent1"/>
              </a:solidFill>
              <a:latin typeface="Lato"/>
              <a:ea typeface="Lato"/>
              <a:cs typeface="Lato"/>
              <a:sym typeface="Lato"/>
            </a:endParaRPr>
          </a:p>
        </p:txBody>
      </p:sp>
      <p:sp>
        <p:nvSpPr>
          <p:cNvPr id="291" name="Google Shape;291;p33"/>
          <p:cNvSpPr txBox="1"/>
          <p:nvPr/>
        </p:nvSpPr>
        <p:spPr>
          <a:xfrm>
            <a:off x="6869000" y="3443725"/>
            <a:ext cx="2013000" cy="11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b="1">
                <a:solidFill>
                  <a:schemeClr val="accent1"/>
                </a:solidFill>
                <a:latin typeface="Lato"/>
                <a:ea typeface="Lato"/>
                <a:cs typeface="Lato"/>
                <a:sym typeface="Lato"/>
              </a:rPr>
              <a:t>ReLU</a:t>
            </a:r>
            <a:endParaRPr sz="1300" b="1">
              <a:solidFill>
                <a:schemeClr val="accent1"/>
              </a:solidFill>
              <a:latin typeface="Lato"/>
              <a:ea typeface="Lato"/>
              <a:cs typeface="Lato"/>
              <a:sym typeface="Lato"/>
            </a:endParaRPr>
          </a:p>
          <a:p>
            <a:pPr marL="457200" lvl="0" indent="0" algn="l" rtl="0">
              <a:spcBef>
                <a:spcPts val="0"/>
              </a:spcBef>
              <a:spcAft>
                <a:spcPts val="0"/>
              </a:spcAft>
              <a:buNone/>
            </a:pPr>
            <a:endParaRPr sz="1000">
              <a:solidFill>
                <a:schemeClr val="accent1"/>
              </a:solidFill>
              <a:latin typeface="Lato"/>
              <a:ea typeface="Lato"/>
              <a:cs typeface="Lato"/>
              <a:sym typeface="Lato"/>
            </a:endParaRPr>
          </a:p>
          <a:p>
            <a:pPr marL="0" lvl="0" indent="0" algn="l" rtl="0">
              <a:spcBef>
                <a:spcPts val="0"/>
              </a:spcBef>
              <a:spcAft>
                <a:spcPts val="0"/>
              </a:spcAft>
              <a:buNone/>
            </a:pPr>
            <a:r>
              <a:rPr lang="en-GB" sz="1600">
                <a:solidFill>
                  <a:schemeClr val="accent1"/>
                </a:solidFill>
                <a:latin typeface="Lato"/>
                <a:ea typeface="Lato"/>
                <a:cs typeface="Lato"/>
                <a:sym typeface="Lato"/>
              </a:rPr>
              <a:t>f(x) = max(0, x)</a:t>
            </a:r>
            <a:endParaRPr sz="1000">
              <a:solidFill>
                <a:schemeClr val="accent1"/>
              </a:solidFill>
              <a:latin typeface="Lato"/>
              <a:ea typeface="Lato"/>
              <a:cs typeface="Lato"/>
              <a:sym typeface="Lato"/>
            </a:endParaRPr>
          </a:p>
        </p:txBody>
      </p:sp>
      <p:sp>
        <p:nvSpPr>
          <p:cNvPr id="292" name="Google Shape;292;p33"/>
          <p:cNvSpPr txBox="1"/>
          <p:nvPr/>
        </p:nvSpPr>
        <p:spPr>
          <a:xfrm>
            <a:off x="6927300" y="1308775"/>
            <a:ext cx="2013000" cy="1119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GB" sz="1300" b="1">
                <a:solidFill>
                  <a:schemeClr val="accent1"/>
                </a:solidFill>
                <a:latin typeface="Lato"/>
                <a:ea typeface="Lato"/>
                <a:cs typeface="Lato"/>
                <a:sym typeface="Lato"/>
              </a:rPr>
              <a:t>tanh</a:t>
            </a:r>
            <a:endParaRPr sz="1300" b="1">
              <a:solidFill>
                <a:schemeClr val="accent1"/>
              </a:solidFill>
              <a:latin typeface="Lato"/>
              <a:ea typeface="Lato"/>
              <a:cs typeface="Lato"/>
              <a:sym typeface="Lato"/>
            </a:endParaRPr>
          </a:p>
          <a:p>
            <a:pPr marL="457200" lvl="0" indent="0" algn="l" rtl="0">
              <a:spcBef>
                <a:spcPts val="0"/>
              </a:spcBef>
              <a:spcAft>
                <a:spcPts val="0"/>
              </a:spcAft>
              <a:buNone/>
            </a:pPr>
            <a:endParaRPr sz="1000">
              <a:solidFill>
                <a:schemeClr val="accent1"/>
              </a:solidFill>
              <a:latin typeface="Lato"/>
              <a:ea typeface="Lato"/>
              <a:cs typeface="Lato"/>
              <a:sym typeface="Lato"/>
            </a:endParaRPr>
          </a:p>
          <a:p>
            <a:pPr marL="0" lvl="0" indent="0" algn="l" rtl="0">
              <a:spcBef>
                <a:spcPts val="0"/>
              </a:spcBef>
              <a:spcAft>
                <a:spcPts val="0"/>
              </a:spcAft>
              <a:buNone/>
            </a:pPr>
            <a:r>
              <a:rPr lang="en-GB" sz="1600">
                <a:solidFill>
                  <a:schemeClr val="accent1"/>
                </a:solidFill>
                <a:latin typeface="Lato"/>
                <a:ea typeface="Lato"/>
                <a:cs typeface="Lato"/>
                <a:sym typeface="Lato"/>
              </a:rPr>
              <a:t>f(x) = tanh(x)</a:t>
            </a:r>
            <a:endParaRPr sz="10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grpSp>
        <p:nvGrpSpPr>
          <p:cNvPr id="297" name="Google Shape;297;p34"/>
          <p:cNvGrpSpPr/>
          <p:nvPr/>
        </p:nvGrpSpPr>
        <p:grpSpPr>
          <a:xfrm>
            <a:off x="1899604" y="1182250"/>
            <a:ext cx="5220588" cy="1909583"/>
            <a:chOff x="2202700" y="1550950"/>
            <a:chExt cx="4553500" cy="1626700"/>
          </a:xfrm>
        </p:grpSpPr>
        <p:sp>
          <p:nvSpPr>
            <p:cNvPr id="298" name="Google Shape;298;p34"/>
            <p:cNvSpPr/>
            <p:nvPr/>
          </p:nvSpPr>
          <p:spPr>
            <a:xfrm>
              <a:off x="2202700" y="189315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299" name="Google Shape;299;p34"/>
            <p:cNvSpPr/>
            <p:nvPr/>
          </p:nvSpPr>
          <p:spPr>
            <a:xfrm>
              <a:off x="2202700" y="249555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0" name="Google Shape;300;p34"/>
            <p:cNvSpPr/>
            <p:nvPr/>
          </p:nvSpPr>
          <p:spPr>
            <a:xfrm>
              <a:off x="3822400" y="155100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1" name="Google Shape;301;p34"/>
            <p:cNvSpPr/>
            <p:nvPr/>
          </p:nvSpPr>
          <p:spPr>
            <a:xfrm>
              <a:off x="3822400" y="2156875"/>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2" name="Google Shape;302;p34"/>
            <p:cNvSpPr/>
            <p:nvPr/>
          </p:nvSpPr>
          <p:spPr>
            <a:xfrm>
              <a:off x="3822400" y="276275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3" name="Google Shape;303;p34"/>
            <p:cNvSpPr/>
            <p:nvPr/>
          </p:nvSpPr>
          <p:spPr>
            <a:xfrm>
              <a:off x="4874400" y="1550950"/>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4" name="Google Shape;304;p34"/>
            <p:cNvSpPr/>
            <p:nvPr/>
          </p:nvSpPr>
          <p:spPr>
            <a:xfrm>
              <a:off x="4874400" y="2156850"/>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5" name="Google Shape;305;p34"/>
            <p:cNvSpPr/>
            <p:nvPr/>
          </p:nvSpPr>
          <p:spPr>
            <a:xfrm>
              <a:off x="4874400" y="2762750"/>
              <a:ext cx="414900" cy="414900"/>
            </a:xfrm>
            <a:prstGeom prst="ellipse">
              <a:avLst/>
            </a:prstGeom>
            <a:solidFill>
              <a:srgbClr val="98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6" name="Google Shape;306;p34"/>
            <p:cNvSpPr/>
            <p:nvPr/>
          </p:nvSpPr>
          <p:spPr>
            <a:xfrm>
              <a:off x="6341300" y="1853863"/>
              <a:ext cx="414900" cy="414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07" name="Google Shape;307;p34"/>
            <p:cNvSpPr/>
            <p:nvPr/>
          </p:nvSpPr>
          <p:spPr>
            <a:xfrm>
              <a:off x="6341300" y="2459738"/>
              <a:ext cx="414900" cy="414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cxnSp>
          <p:nvCxnSpPr>
            <p:cNvPr id="308" name="Google Shape;308;p34"/>
            <p:cNvCxnSpPr>
              <a:stCxn id="298" idx="6"/>
              <a:endCxn id="300" idx="2"/>
            </p:cNvCxnSpPr>
            <p:nvPr/>
          </p:nvCxnSpPr>
          <p:spPr>
            <a:xfrm rot="10800000" flipH="1">
              <a:off x="2617600" y="1758300"/>
              <a:ext cx="1204800" cy="3423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34"/>
            <p:cNvCxnSpPr>
              <a:stCxn id="298" idx="6"/>
              <a:endCxn id="301" idx="2"/>
            </p:cNvCxnSpPr>
            <p:nvPr/>
          </p:nvCxnSpPr>
          <p:spPr>
            <a:xfrm>
              <a:off x="2617600" y="2100600"/>
              <a:ext cx="1204800" cy="26370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34"/>
            <p:cNvCxnSpPr>
              <a:stCxn id="298" idx="6"/>
              <a:endCxn id="302" idx="2"/>
            </p:cNvCxnSpPr>
            <p:nvPr/>
          </p:nvCxnSpPr>
          <p:spPr>
            <a:xfrm>
              <a:off x="2617600" y="2100600"/>
              <a:ext cx="1204800" cy="869700"/>
            </a:xfrm>
            <a:prstGeom prst="straightConnector1">
              <a:avLst/>
            </a:prstGeom>
            <a:noFill/>
            <a:ln w="9525" cap="flat" cmpd="sng">
              <a:solidFill>
                <a:schemeClr val="dk2"/>
              </a:solidFill>
              <a:prstDash val="solid"/>
              <a:round/>
              <a:headEnd type="none" w="med" len="med"/>
              <a:tailEnd type="triangle" w="med" len="med"/>
            </a:ln>
          </p:spPr>
        </p:cxnSp>
        <p:cxnSp>
          <p:nvCxnSpPr>
            <p:cNvPr id="311" name="Google Shape;311;p34"/>
            <p:cNvCxnSpPr>
              <a:stCxn id="299" idx="6"/>
              <a:endCxn id="300" idx="2"/>
            </p:cNvCxnSpPr>
            <p:nvPr/>
          </p:nvCxnSpPr>
          <p:spPr>
            <a:xfrm rot="10800000" flipH="1">
              <a:off x="2617600" y="1758600"/>
              <a:ext cx="1204800" cy="944400"/>
            </a:xfrm>
            <a:prstGeom prst="straightConnector1">
              <a:avLst/>
            </a:prstGeom>
            <a:noFill/>
            <a:ln w="9525" cap="flat" cmpd="sng">
              <a:solidFill>
                <a:schemeClr val="dk2"/>
              </a:solidFill>
              <a:prstDash val="solid"/>
              <a:round/>
              <a:headEnd type="none" w="med" len="med"/>
              <a:tailEnd type="triangle" w="med" len="med"/>
            </a:ln>
          </p:spPr>
        </p:cxnSp>
        <p:cxnSp>
          <p:nvCxnSpPr>
            <p:cNvPr id="312" name="Google Shape;312;p34"/>
            <p:cNvCxnSpPr>
              <a:stCxn id="299" idx="6"/>
              <a:endCxn id="301" idx="2"/>
            </p:cNvCxnSpPr>
            <p:nvPr/>
          </p:nvCxnSpPr>
          <p:spPr>
            <a:xfrm rot="10800000" flipH="1">
              <a:off x="2617600" y="2364300"/>
              <a:ext cx="1204800" cy="338700"/>
            </a:xfrm>
            <a:prstGeom prst="straightConnector1">
              <a:avLst/>
            </a:prstGeom>
            <a:noFill/>
            <a:ln w="9525" cap="flat" cmpd="sng">
              <a:solidFill>
                <a:schemeClr val="dk2"/>
              </a:solidFill>
              <a:prstDash val="solid"/>
              <a:round/>
              <a:headEnd type="none" w="med" len="med"/>
              <a:tailEnd type="triangle" w="med" len="med"/>
            </a:ln>
          </p:spPr>
        </p:cxnSp>
        <p:cxnSp>
          <p:nvCxnSpPr>
            <p:cNvPr id="313" name="Google Shape;313;p34"/>
            <p:cNvCxnSpPr>
              <a:stCxn id="299" idx="6"/>
              <a:endCxn id="302" idx="2"/>
            </p:cNvCxnSpPr>
            <p:nvPr/>
          </p:nvCxnSpPr>
          <p:spPr>
            <a:xfrm>
              <a:off x="2617600" y="2703000"/>
              <a:ext cx="1204800" cy="267300"/>
            </a:xfrm>
            <a:prstGeom prst="straightConnector1">
              <a:avLst/>
            </a:prstGeom>
            <a:noFill/>
            <a:ln w="9525" cap="flat" cmpd="sng">
              <a:solidFill>
                <a:schemeClr val="dk2"/>
              </a:solidFill>
              <a:prstDash val="solid"/>
              <a:round/>
              <a:headEnd type="none" w="med" len="med"/>
              <a:tailEnd type="triangle" w="med" len="med"/>
            </a:ln>
          </p:spPr>
        </p:cxnSp>
        <p:cxnSp>
          <p:nvCxnSpPr>
            <p:cNvPr id="314" name="Google Shape;314;p34"/>
            <p:cNvCxnSpPr>
              <a:stCxn id="300" idx="6"/>
              <a:endCxn id="303" idx="2"/>
            </p:cNvCxnSpPr>
            <p:nvPr/>
          </p:nvCxnSpPr>
          <p:spPr>
            <a:xfrm>
              <a:off x="4237300" y="1758450"/>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315" name="Google Shape;315;p34"/>
            <p:cNvCxnSpPr>
              <a:stCxn id="300" idx="6"/>
              <a:endCxn id="304" idx="2"/>
            </p:cNvCxnSpPr>
            <p:nvPr/>
          </p:nvCxnSpPr>
          <p:spPr>
            <a:xfrm>
              <a:off x="4237300" y="1758450"/>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316" name="Google Shape;316;p34"/>
            <p:cNvCxnSpPr>
              <a:stCxn id="300" idx="6"/>
              <a:endCxn id="305" idx="2"/>
            </p:cNvCxnSpPr>
            <p:nvPr/>
          </p:nvCxnSpPr>
          <p:spPr>
            <a:xfrm>
              <a:off x="4237300" y="1758450"/>
              <a:ext cx="637200" cy="1211700"/>
            </a:xfrm>
            <a:prstGeom prst="straightConnector1">
              <a:avLst/>
            </a:prstGeom>
            <a:noFill/>
            <a:ln w="9525" cap="flat" cmpd="sng">
              <a:solidFill>
                <a:schemeClr val="dk2"/>
              </a:solidFill>
              <a:prstDash val="solid"/>
              <a:round/>
              <a:headEnd type="none" w="med" len="med"/>
              <a:tailEnd type="triangle" w="med" len="med"/>
            </a:ln>
          </p:spPr>
        </p:cxnSp>
        <p:cxnSp>
          <p:nvCxnSpPr>
            <p:cNvPr id="317" name="Google Shape;317;p34"/>
            <p:cNvCxnSpPr>
              <a:stCxn id="301" idx="6"/>
              <a:endCxn id="303" idx="2"/>
            </p:cNvCxnSpPr>
            <p:nvPr/>
          </p:nvCxnSpPr>
          <p:spPr>
            <a:xfrm rot="10800000" flipH="1">
              <a:off x="4237300" y="1758325"/>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318" name="Google Shape;318;p34"/>
            <p:cNvCxnSpPr>
              <a:stCxn id="301" idx="6"/>
              <a:endCxn id="304" idx="2"/>
            </p:cNvCxnSpPr>
            <p:nvPr/>
          </p:nvCxnSpPr>
          <p:spPr>
            <a:xfrm>
              <a:off x="4237300" y="2364325"/>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319" name="Google Shape;319;p34"/>
            <p:cNvCxnSpPr>
              <a:stCxn id="301" idx="6"/>
              <a:endCxn id="305" idx="2"/>
            </p:cNvCxnSpPr>
            <p:nvPr/>
          </p:nvCxnSpPr>
          <p:spPr>
            <a:xfrm>
              <a:off x="4237300" y="2364325"/>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320" name="Google Shape;320;p34"/>
            <p:cNvCxnSpPr>
              <a:stCxn id="302" idx="6"/>
              <a:endCxn id="303" idx="2"/>
            </p:cNvCxnSpPr>
            <p:nvPr/>
          </p:nvCxnSpPr>
          <p:spPr>
            <a:xfrm rot="10800000" flipH="1">
              <a:off x="4237300" y="1758500"/>
              <a:ext cx="637200" cy="1211700"/>
            </a:xfrm>
            <a:prstGeom prst="straightConnector1">
              <a:avLst/>
            </a:prstGeom>
            <a:noFill/>
            <a:ln w="9525" cap="flat" cmpd="sng">
              <a:solidFill>
                <a:schemeClr val="dk2"/>
              </a:solidFill>
              <a:prstDash val="solid"/>
              <a:round/>
              <a:headEnd type="none" w="med" len="med"/>
              <a:tailEnd type="triangle" w="med" len="med"/>
            </a:ln>
          </p:spPr>
        </p:cxnSp>
        <p:cxnSp>
          <p:nvCxnSpPr>
            <p:cNvPr id="321" name="Google Shape;321;p34"/>
            <p:cNvCxnSpPr>
              <a:stCxn id="302" idx="6"/>
              <a:endCxn id="304" idx="2"/>
            </p:cNvCxnSpPr>
            <p:nvPr/>
          </p:nvCxnSpPr>
          <p:spPr>
            <a:xfrm rot="10800000" flipH="1">
              <a:off x="4237300" y="2364200"/>
              <a:ext cx="637200" cy="606000"/>
            </a:xfrm>
            <a:prstGeom prst="straightConnector1">
              <a:avLst/>
            </a:prstGeom>
            <a:noFill/>
            <a:ln w="9525" cap="flat" cmpd="sng">
              <a:solidFill>
                <a:schemeClr val="dk2"/>
              </a:solidFill>
              <a:prstDash val="solid"/>
              <a:round/>
              <a:headEnd type="none" w="med" len="med"/>
              <a:tailEnd type="triangle" w="med" len="med"/>
            </a:ln>
          </p:spPr>
        </p:cxnSp>
        <p:cxnSp>
          <p:nvCxnSpPr>
            <p:cNvPr id="322" name="Google Shape;322;p34"/>
            <p:cNvCxnSpPr>
              <a:stCxn id="302" idx="6"/>
              <a:endCxn id="305" idx="2"/>
            </p:cNvCxnSpPr>
            <p:nvPr/>
          </p:nvCxnSpPr>
          <p:spPr>
            <a:xfrm>
              <a:off x="4237300" y="2970200"/>
              <a:ext cx="637200" cy="0"/>
            </a:xfrm>
            <a:prstGeom prst="straightConnector1">
              <a:avLst/>
            </a:prstGeom>
            <a:noFill/>
            <a:ln w="9525" cap="flat" cmpd="sng">
              <a:solidFill>
                <a:schemeClr val="dk2"/>
              </a:solidFill>
              <a:prstDash val="solid"/>
              <a:round/>
              <a:headEnd type="none" w="med" len="med"/>
              <a:tailEnd type="triangle" w="med" len="med"/>
            </a:ln>
          </p:spPr>
        </p:cxnSp>
        <p:cxnSp>
          <p:nvCxnSpPr>
            <p:cNvPr id="323" name="Google Shape;323;p34"/>
            <p:cNvCxnSpPr>
              <a:stCxn id="303" idx="6"/>
              <a:endCxn id="306" idx="2"/>
            </p:cNvCxnSpPr>
            <p:nvPr/>
          </p:nvCxnSpPr>
          <p:spPr>
            <a:xfrm>
              <a:off x="5289300" y="1758400"/>
              <a:ext cx="1052100" cy="303000"/>
            </a:xfrm>
            <a:prstGeom prst="straightConnector1">
              <a:avLst/>
            </a:prstGeom>
            <a:noFill/>
            <a:ln w="9525" cap="flat" cmpd="sng">
              <a:solidFill>
                <a:schemeClr val="dk2"/>
              </a:solidFill>
              <a:prstDash val="solid"/>
              <a:round/>
              <a:headEnd type="none" w="med" len="med"/>
              <a:tailEnd type="triangle" w="med" len="med"/>
            </a:ln>
          </p:spPr>
        </p:cxnSp>
        <p:cxnSp>
          <p:nvCxnSpPr>
            <p:cNvPr id="324" name="Google Shape;324;p34"/>
            <p:cNvCxnSpPr>
              <a:stCxn id="303" idx="6"/>
              <a:endCxn id="307" idx="2"/>
            </p:cNvCxnSpPr>
            <p:nvPr/>
          </p:nvCxnSpPr>
          <p:spPr>
            <a:xfrm>
              <a:off x="5289300" y="1758400"/>
              <a:ext cx="1052100" cy="908700"/>
            </a:xfrm>
            <a:prstGeom prst="straightConnector1">
              <a:avLst/>
            </a:prstGeom>
            <a:noFill/>
            <a:ln w="9525" cap="flat" cmpd="sng">
              <a:solidFill>
                <a:schemeClr val="dk2"/>
              </a:solidFill>
              <a:prstDash val="solid"/>
              <a:round/>
              <a:headEnd type="none" w="med" len="med"/>
              <a:tailEnd type="triangle" w="med" len="med"/>
            </a:ln>
          </p:spPr>
        </p:cxnSp>
        <p:cxnSp>
          <p:nvCxnSpPr>
            <p:cNvPr id="325" name="Google Shape;325;p34"/>
            <p:cNvCxnSpPr>
              <a:stCxn id="304" idx="6"/>
              <a:endCxn id="306" idx="2"/>
            </p:cNvCxnSpPr>
            <p:nvPr/>
          </p:nvCxnSpPr>
          <p:spPr>
            <a:xfrm rot="10800000" flipH="1">
              <a:off x="5289300" y="2061300"/>
              <a:ext cx="1052100" cy="303000"/>
            </a:xfrm>
            <a:prstGeom prst="straightConnector1">
              <a:avLst/>
            </a:prstGeom>
            <a:noFill/>
            <a:ln w="9525" cap="flat" cmpd="sng">
              <a:solidFill>
                <a:schemeClr val="dk2"/>
              </a:solidFill>
              <a:prstDash val="solid"/>
              <a:round/>
              <a:headEnd type="none" w="med" len="med"/>
              <a:tailEnd type="triangle" w="med" len="med"/>
            </a:ln>
          </p:spPr>
        </p:cxnSp>
        <p:cxnSp>
          <p:nvCxnSpPr>
            <p:cNvPr id="326" name="Google Shape;326;p34"/>
            <p:cNvCxnSpPr>
              <a:stCxn id="304" idx="6"/>
              <a:endCxn id="307" idx="2"/>
            </p:cNvCxnSpPr>
            <p:nvPr/>
          </p:nvCxnSpPr>
          <p:spPr>
            <a:xfrm>
              <a:off x="5289300" y="2364300"/>
              <a:ext cx="1052100" cy="303000"/>
            </a:xfrm>
            <a:prstGeom prst="straightConnector1">
              <a:avLst/>
            </a:prstGeom>
            <a:noFill/>
            <a:ln w="9525" cap="flat" cmpd="sng">
              <a:solidFill>
                <a:schemeClr val="dk2"/>
              </a:solidFill>
              <a:prstDash val="solid"/>
              <a:round/>
              <a:headEnd type="none" w="med" len="med"/>
              <a:tailEnd type="triangle" w="med" len="med"/>
            </a:ln>
          </p:spPr>
        </p:cxnSp>
        <p:cxnSp>
          <p:nvCxnSpPr>
            <p:cNvPr id="327" name="Google Shape;327;p34"/>
            <p:cNvCxnSpPr>
              <a:stCxn id="305" idx="6"/>
              <a:endCxn id="307" idx="2"/>
            </p:cNvCxnSpPr>
            <p:nvPr/>
          </p:nvCxnSpPr>
          <p:spPr>
            <a:xfrm rot="10800000" flipH="1">
              <a:off x="5289300" y="2667200"/>
              <a:ext cx="1052100" cy="303000"/>
            </a:xfrm>
            <a:prstGeom prst="straightConnector1">
              <a:avLst/>
            </a:prstGeom>
            <a:noFill/>
            <a:ln w="9525" cap="flat" cmpd="sng">
              <a:solidFill>
                <a:schemeClr val="dk2"/>
              </a:solidFill>
              <a:prstDash val="solid"/>
              <a:round/>
              <a:headEnd type="none" w="med" len="med"/>
              <a:tailEnd type="triangle" w="med" len="med"/>
            </a:ln>
          </p:spPr>
        </p:cxnSp>
        <p:cxnSp>
          <p:nvCxnSpPr>
            <p:cNvPr id="328" name="Google Shape;328;p34"/>
            <p:cNvCxnSpPr>
              <a:stCxn id="305" idx="6"/>
              <a:endCxn id="306" idx="2"/>
            </p:cNvCxnSpPr>
            <p:nvPr/>
          </p:nvCxnSpPr>
          <p:spPr>
            <a:xfrm rot="10800000" flipH="1">
              <a:off x="5289300" y="2061200"/>
              <a:ext cx="1052100" cy="909000"/>
            </a:xfrm>
            <a:prstGeom prst="straightConnector1">
              <a:avLst/>
            </a:prstGeom>
            <a:noFill/>
            <a:ln w="9525" cap="flat" cmpd="sng">
              <a:solidFill>
                <a:schemeClr val="dk2"/>
              </a:solidFill>
              <a:prstDash val="solid"/>
              <a:round/>
              <a:headEnd type="none" w="med" len="med"/>
              <a:tailEnd type="triangle" w="med" len="med"/>
            </a:ln>
          </p:spPr>
        </p:cxnSp>
      </p:grpSp>
      <p:sp>
        <p:nvSpPr>
          <p:cNvPr id="329" name="Google Shape;329;p34"/>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Layers</a:t>
            </a:r>
            <a:endParaRPr sz="2900" b="1">
              <a:solidFill>
                <a:schemeClr val="accent1"/>
              </a:solidFill>
              <a:latin typeface="Lato"/>
              <a:ea typeface="Lato"/>
              <a:cs typeface="Lato"/>
              <a:sym typeface="Lato"/>
            </a:endParaRPr>
          </a:p>
        </p:txBody>
      </p:sp>
      <p:sp>
        <p:nvSpPr>
          <p:cNvPr id="330" name="Google Shape;330;p34"/>
          <p:cNvSpPr txBox="1"/>
          <p:nvPr/>
        </p:nvSpPr>
        <p:spPr>
          <a:xfrm>
            <a:off x="1468398" y="3611636"/>
            <a:ext cx="14697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chemeClr val="accent1"/>
                </a:solidFill>
                <a:latin typeface="Lato"/>
                <a:ea typeface="Lato"/>
                <a:cs typeface="Lato"/>
                <a:sym typeface="Lato"/>
              </a:rPr>
              <a:t>Input Layer</a:t>
            </a:r>
            <a:endParaRPr sz="1500">
              <a:solidFill>
                <a:schemeClr val="accent1"/>
              </a:solidFill>
              <a:latin typeface="Lato"/>
              <a:ea typeface="Lato"/>
              <a:cs typeface="Lato"/>
              <a:sym typeface="Lato"/>
            </a:endParaRPr>
          </a:p>
        </p:txBody>
      </p:sp>
      <p:sp>
        <p:nvSpPr>
          <p:cNvPr id="331" name="Google Shape;331;p34"/>
          <p:cNvSpPr/>
          <p:nvPr/>
        </p:nvSpPr>
        <p:spPr>
          <a:xfrm rot="5400000">
            <a:off x="2105723" y="3074716"/>
            <a:ext cx="195000" cy="7395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2" name="Google Shape;332;p34"/>
          <p:cNvSpPr txBox="1"/>
          <p:nvPr/>
        </p:nvSpPr>
        <p:spPr>
          <a:xfrm>
            <a:off x="506450" y="3953076"/>
            <a:ext cx="3393600" cy="396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Holds value from the dataset</a:t>
            </a:r>
            <a:endParaRPr sz="1300">
              <a:solidFill>
                <a:schemeClr val="accent1"/>
              </a:solidFill>
              <a:latin typeface="Lato"/>
              <a:ea typeface="Lato"/>
              <a:cs typeface="Lato"/>
              <a:sym typeface="Lato"/>
            </a:endParaRPr>
          </a:p>
        </p:txBody>
      </p:sp>
      <p:sp>
        <p:nvSpPr>
          <p:cNvPr id="333" name="Google Shape;333;p34"/>
          <p:cNvSpPr txBox="1"/>
          <p:nvPr/>
        </p:nvSpPr>
        <p:spPr>
          <a:xfrm>
            <a:off x="3771876" y="3611636"/>
            <a:ext cx="16659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chemeClr val="accent1"/>
                </a:solidFill>
                <a:latin typeface="Lato"/>
                <a:ea typeface="Lato"/>
                <a:cs typeface="Lato"/>
                <a:sym typeface="Lato"/>
              </a:rPr>
              <a:t>Hidden Layers</a:t>
            </a:r>
            <a:endParaRPr sz="1500">
              <a:solidFill>
                <a:schemeClr val="accent1"/>
              </a:solidFill>
              <a:latin typeface="Lato"/>
              <a:ea typeface="Lato"/>
              <a:cs typeface="Lato"/>
              <a:sym typeface="Lato"/>
            </a:endParaRPr>
          </a:p>
        </p:txBody>
      </p:sp>
      <p:sp>
        <p:nvSpPr>
          <p:cNvPr id="334" name="Google Shape;334;p34"/>
          <p:cNvSpPr/>
          <p:nvPr/>
        </p:nvSpPr>
        <p:spPr>
          <a:xfrm rot="5400000">
            <a:off x="4507287" y="2567116"/>
            <a:ext cx="195000" cy="17547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5" name="Google Shape;335;p34"/>
          <p:cNvSpPr txBox="1"/>
          <p:nvPr/>
        </p:nvSpPr>
        <p:spPr>
          <a:xfrm>
            <a:off x="3456451" y="3953076"/>
            <a:ext cx="2574600" cy="396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Holds patterns</a:t>
            </a:r>
            <a:endParaRPr sz="1300">
              <a:solidFill>
                <a:schemeClr val="accent1"/>
              </a:solidFill>
              <a:latin typeface="Lato"/>
              <a:ea typeface="Lato"/>
              <a:cs typeface="Lato"/>
              <a:sym typeface="Lato"/>
            </a:endParaRPr>
          </a:p>
        </p:txBody>
      </p:sp>
      <p:sp>
        <p:nvSpPr>
          <p:cNvPr id="336" name="Google Shape;336;p34"/>
          <p:cNvSpPr/>
          <p:nvPr/>
        </p:nvSpPr>
        <p:spPr>
          <a:xfrm rot="5400000">
            <a:off x="6756485" y="3132766"/>
            <a:ext cx="195000" cy="623400"/>
          </a:xfrm>
          <a:prstGeom prst="rightBracket">
            <a:avLst>
              <a:gd name="adj" fmla="val 8333"/>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7" name="Google Shape;337;p34"/>
          <p:cNvSpPr txBox="1"/>
          <p:nvPr/>
        </p:nvSpPr>
        <p:spPr>
          <a:xfrm>
            <a:off x="5972257" y="3611636"/>
            <a:ext cx="1665900" cy="2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500">
                <a:solidFill>
                  <a:schemeClr val="accent1"/>
                </a:solidFill>
                <a:latin typeface="Lato"/>
                <a:ea typeface="Lato"/>
                <a:cs typeface="Lato"/>
                <a:sym typeface="Lato"/>
              </a:rPr>
              <a:t>Output Layer</a:t>
            </a:r>
            <a:endParaRPr sz="1500">
              <a:solidFill>
                <a:schemeClr val="accent1"/>
              </a:solidFill>
              <a:latin typeface="Lato"/>
              <a:ea typeface="Lato"/>
              <a:cs typeface="Lato"/>
              <a:sym typeface="Lato"/>
            </a:endParaRPr>
          </a:p>
        </p:txBody>
      </p:sp>
      <p:sp>
        <p:nvSpPr>
          <p:cNvPr id="338" name="Google Shape;338;p34"/>
          <p:cNvSpPr txBox="1"/>
          <p:nvPr/>
        </p:nvSpPr>
        <p:spPr>
          <a:xfrm>
            <a:off x="5664857" y="3953076"/>
            <a:ext cx="2574600" cy="396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Holds predictions</a:t>
            </a:r>
            <a:endParaRPr sz="1300">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grpSp>
        <p:nvGrpSpPr>
          <p:cNvPr id="343" name="Google Shape;343;p35"/>
          <p:cNvGrpSpPr/>
          <p:nvPr/>
        </p:nvGrpSpPr>
        <p:grpSpPr>
          <a:xfrm>
            <a:off x="733628" y="1173446"/>
            <a:ext cx="3276520" cy="2397194"/>
            <a:chOff x="2202700" y="1551000"/>
            <a:chExt cx="2034600" cy="1626650"/>
          </a:xfrm>
        </p:grpSpPr>
        <p:sp>
          <p:nvSpPr>
            <p:cNvPr id="344" name="Google Shape;344;p35"/>
            <p:cNvSpPr/>
            <p:nvPr/>
          </p:nvSpPr>
          <p:spPr>
            <a:xfrm>
              <a:off x="2202700" y="1551000"/>
              <a:ext cx="414900" cy="414900"/>
            </a:xfrm>
            <a:prstGeom prst="ellipse">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45" name="Google Shape;345;p35"/>
            <p:cNvSpPr/>
            <p:nvPr/>
          </p:nvSpPr>
          <p:spPr>
            <a:xfrm>
              <a:off x="3822400" y="155100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46" name="Google Shape;346;p35"/>
            <p:cNvSpPr/>
            <p:nvPr/>
          </p:nvSpPr>
          <p:spPr>
            <a:xfrm>
              <a:off x="3822400" y="2156875"/>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sp>
          <p:nvSpPr>
            <p:cNvPr id="347" name="Google Shape;347;p35"/>
            <p:cNvSpPr/>
            <p:nvPr/>
          </p:nvSpPr>
          <p:spPr>
            <a:xfrm>
              <a:off x="3822400" y="2762750"/>
              <a:ext cx="414900" cy="414900"/>
            </a:xfrm>
            <a:prstGeom prst="ellipse">
              <a:avLst/>
            </a:prstGeom>
            <a:solidFill>
              <a:srgbClr val="FF99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100">
                <a:solidFill>
                  <a:schemeClr val="lt1"/>
                </a:solidFill>
                <a:latin typeface="Lato"/>
                <a:ea typeface="Lato"/>
                <a:cs typeface="Lato"/>
                <a:sym typeface="Lato"/>
              </a:endParaRPr>
            </a:p>
          </p:txBody>
        </p:sp>
        <p:cxnSp>
          <p:nvCxnSpPr>
            <p:cNvPr id="348" name="Google Shape;348;p35"/>
            <p:cNvCxnSpPr>
              <a:stCxn id="344" idx="6"/>
              <a:endCxn id="345" idx="2"/>
            </p:cNvCxnSpPr>
            <p:nvPr/>
          </p:nvCxnSpPr>
          <p:spPr>
            <a:xfrm>
              <a:off x="2617600" y="1758450"/>
              <a:ext cx="1204800" cy="0"/>
            </a:xfrm>
            <a:prstGeom prst="straightConnector1">
              <a:avLst/>
            </a:prstGeom>
            <a:noFill/>
            <a:ln w="9525" cap="flat" cmpd="sng">
              <a:solidFill>
                <a:schemeClr val="dk2"/>
              </a:solidFill>
              <a:prstDash val="solid"/>
              <a:round/>
              <a:headEnd type="none" w="med" len="med"/>
              <a:tailEnd type="triangle" w="med" len="med"/>
            </a:ln>
          </p:spPr>
        </p:cxnSp>
        <p:cxnSp>
          <p:nvCxnSpPr>
            <p:cNvPr id="349" name="Google Shape;349;p35"/>
            <p:cNvCxnSpPr>
              <a:stCxn id="344" idx="6"/>
              <a:endCxn id="346" idx="2"/>
            </p:cNvCxnSpPr>
            <p:nvPr/>
          </p:nvCxnSpPr>
          <p:spPr>
            <a:xfrm>
              <a:off x="2617600" y="1758450"/>
              <a:ext cx="1204800" cy="606000"/>
            </a:xfrm>
            <a:prstGeom prst="straightConnector1">
              <a:avLst/>
            </a:prstGeom>
            <a:noFill/>
            <a:ln w="9525" cap="flat" cmpd="sng">
              <a:solidFill>
                <a:schemeClr val="dk2"/>
              </a:solidFill>
              <a:prstDash val="solid"/>
              <a:round/>
              <a:headEnd type="none" w="med" len="med"/>
              <a:tailEnd type="triangle" w="med" len="med"/>
            </a:ln>
          </p:spPr>
        </p:cxnSp>
        <p:cxnSp>
          <p:nvCxnSpPr>
            <p:cNvPr id="350" name="Google Shape;350;p35"/>
            <p:cNvCxnSpPr>
              <a:stCxn id="344" idx="6"/>
              <a:endCxn id="347" idx="2"/>
            </p:cNvCxnSpPr>
            <p:nvPr/>
          </p:nvCxnSpPr>
          <p:spPr>
            <a:xfrm>
              <a:off x="2617600" y="1758450"/>
              <a:ext cx="1204800" cy="1211700"/>
            </a:xfrm>
            <a:prstGeom prst="straightConnector1">
              <a:avLst/>
            </a:prstGeom>
            <a:noFill/>
            <a:ln w="9525" cap="flat" cmpd="sng">
              <a:solidFill>
                <a:schemeClr val="dk2"/>
              </a:solidFill>
              <a:prstDash val="solid"/>
              <a:round/>
              <a:headEnd type="none" w="med" len="med"/>
              <a:tailEnd type="triangle" w="med" len="med"/>
            </a:ln>
          </p:spPr>
        </p:cxnSp>
      </p:grpSp>
      <p:sp>
        <p:nvSpPr>
          <p:cNvPr id="351" name="Google Shape;351;p35"/>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chemeClr val="accent1"/>
                </a:solidFill>
                <a:latin typeface="Lato"/>
                <a:ea typeface="Lato"/>
                <a:cs typeface="Lato"/>
                <a:sym typeface="Lato"/>
              </a:rPr>
              <a:t>Weights</a:t>
            </a:r>
            <a:endParaRPr sz="2900" b="1">
              <a:solidFill>
                <a:schemeClr val="accent1"/>
              </a:solidFill>
              <a:latin typeface="Lato"/>
              <a:ea typeface="Lato"/>
              <a:cs typeface="Lato"/>
              <a:sym typeface="Lato"/>
            </a:endParaRPr>
          </a:p>
        </p:txBody>
      </p:sp>
      <p:sp>
        <p:nvSpPr>
          <p:cNvPr id="352" name="Google Shape;352;p35"/>
          <p:cNvSpPr txBox="1"/>
          <p:nvPr/>
        </p:nvSpPr>
        <p:spPr>
          <a:xfrm>
            <a:off x="2387525" y="1704800"/>
            <a:ext cx="609300" cy="1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W12</a:t>
            </a:r>
            <a:endParaRPr sz="1300">
              <a:solidFill>
                <a:schemeClr val="accent1"/>
              </a:solidFill>
              <a:latin typeface="Lato"/>
              <a:ea typeface="Lato"/>
              <a:cs typeface="Lato"/>
              <a:sym typeface="Lato"/>
            </a:endParaRPr>
          </a:p>
        </p:txBody>
      </p:sp>
      <p:sp>
        <p:nvSpPr>
          <p:cNvPr id="353" name="Google Shape;353;p35"/>
          <p:cNvSpPr txBox="1"/>
          <p:nvPr/>
        </p:nvSpPr>
        <p:spPr>
          <a:xfrm>
            <a:off x="2185700" y="1233750"/>
            <a:ext cx="609300" cy="198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W11</a:t>
            </a:r>
            <a:endParaRPr sz="1300">
              <a:solidFill>
                <a:schemeClr val="accent1"/>
              </a:solidFill>
              <a:latin typeface="Lato"/>
              <a:ea typeface="Lato"/>
              <a:cs typeface="Lato"/>
              <a:sym typeface="Lato"/>
            </a:endParaRPr>
          </a:p>
        </p:txBody>
      </p:sp>
      <p:sp>
        <p:nvSpPr>
          <p:cNvPr id="354" name="Google Shape;354;p35"/>
          <p:cNvSpPr txBox="1"/>
          <p:nvPr/>
        </p:nvSpPr>
        <p:spPr>
          <a:xfrm>
            <a:off x="2571875" y="2406375"/>
            <a:ext cx="609300" cy="198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W13</a:t>
            </a:r>
            <a:endParaRPr sz="1300">
              <a:solidFill>
                <a:schemeClr val="accent1"/>
              </a:solidFill>
              <a:latin typeface="Lato"/>
              <a:ea typeface="Lato"/>
              <a:cs typeface="Lato"/>
              <a:sym typeface="Lato"/>
            </a:endParaRPr>
          </a:p>
        </p:txBody>
      </p:sp>
      <p:sp>
        <p:nvSpPr>
          <p:cNvPr id="355" name="Google Shape;355;p35"/>
          <p:cNvSpPr txBox="1"/>
          <p:nvPr/>
        </p:nvSpPr>
        <p:spPr>
          <a:xfrm>
            <a:off x="384838" y="3909700"/>
            <a:ext cx="3974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accent1"/>
                </a:solidFill>
                <a:latin typeface="Lato"/>
                <a:ea typeface="Lato"/>
                <a:cs typeface="Lato"/>
                <a:sym typeface="Lato"/>
              </a:rPr>
              <a:t>Weights determine the strength of the connection between neurons</a:t>
            </a:r>
            <a:endParaRPr>
              <a:solidFill>
                <a:schemeClr val="accent1"/>
              </a:solidFill>
            </a:endParaRPr>
          </a:p>
        </p:txBody>
      </p:sp>
      <p:cxnSp>
        <p:nvCxnSpPr>
          <p:cNvPr id="356" name="Google Shape;356;p35"/>
          <p:cNvCxnSpPr/>
          <p:nvPr/>
        </p:nvCxnSpPr>
        <p:spPr>
          <a:xfrm>
            <a:off x="4423600" y="896775"/>
            <a:ext cx="22500" cy="3217500"/>
          </a:xfrm>
          <a:prstGeom prst="straightConnector1">
            <a:avLst/>
          </a:prstGeom>
          <a:noFill/>
          <a:ln w="9525" cap="flat" cmpd="sng">
            <a:solidFill>
              <a:schemeClr val="dk2"/>
            </a:solidFill>
            <a:prstDash val="solid"/>
            <a:round/>
            <a:headEnd type="none" w="med" len="med"/>
            <a:tailEnd type="none" w="med" len="med"/>
          </a:ln>
        </p:spPr>
      </p:cxnSp>
      <p:sp>
        <p:nvSpPr>
          <p:cNvPr id="357" name="Google Shape;357;p35"/>
          <p:cNvSpPr txBox="1"/>
          <p:nvPr/>
        </p:nvSpPr>
        <p:spPr>
          <a:xfrm>
            <a:off x="4722225" y="2192050"/>
            <a:ext cx="792000" cy="36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solidFill>
                  <a:schemeClr val="accent1"/>
                </a:solidFill>
                <a:latin typeface="Lato"/>
                <a:ea typeface="Lato"/>
                <a:cs typeface="Lato"/>
                <a:sym typeface="Lato"/>
              </a:rPr>
              <a:t>W11</a:t>
            </a:r>
            <a:endParaRPr sz="1800">
              <a:solidFill>
                <a:schemeClr val="accent1"/>
              </a:solidFill>
              <a:latin typeface="Lato"/>
              <a:ea typeface="Lato"/>
              <a:cs typeface="Lato"/>
              <a:sym typeface="Lato"/>
            </a:endParaRPr>
          </a:p>
        </p:txBody>
      </p:sp>
      <p:sp>
        <p:nvSpPr>
          <p:cNvPr id="358" name="Google Shape;358;p35"/>
          <p:cNvSpPr/>
          <p:nvPr/>
        </p:nvSpPr>
        <p:spPr>
          <a:xfrm>
            <a:off x="6064425" y="1901800"/>
            <a:ext cx="1567500" cy="940500"/>
          </a:xfrm>
          <a:prstGeom prst="rect">
            <a:avLst/>
          </a:prstGeom>
          <a:solidFill>
            <a:srgbClr val="D646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a:solidFill>
                  <a:schemeClr val="lt1"/>
                </a:solidFill>
                <a:latin typeface="Lato"/>
                <a:ea typeface="Lato"/>
                <a:cs typeface="Lato"/>
                <a:sym typeface="Lato"/>
              </a:rPr>
              <a:t>Training</a:t>
            </a:r>
            <a:endParaRPr sz="2400">
              <a:solidFill>
                <a:schemeClr val="lt1"/>
              </a:solidFill>
              <a:latin typeface="Lato"/>
              <a:ea typeface="Lato"/>
              <a:cs typeface="Lato"/>
              <a:sym typeface="Lato"/>
            </a:endParaRPr>
          </a:p>
        </p:txBody>
      </p:sp>
      <p:sp>
        <p:nvSpPr>
          <p:cNvPr id="359" name="Google Shape;359;p35"/>
          <p:cNvSpPr txBox="1"/>
          <p:nvPr/>
        </p:nvSpPr>
        <p:spPr>
          <a:xfrm>
            <a:off x="8131500" y="2192050"/>
            <a:ext cx="738300" cy="36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800">
                <a:solidFill>
                  <a:schemeClr val="accent1"/>
                </a:solidFill>
                <a:latin typeface="Lato"/>
                <a:ea typeface="Lato"/>
                <a:cs typeface="Lato"/>
                <a:sym typeface="Lato"/>
              </a:rPr>
              <a:t>W14</a:t>
            </a:r>
            <a:endParaRPr sz="1800">
              <a:solidFill>
                <a:schemeClr val="accent1"/>
              </a:solidFill>
              <a:latin typeface="Lato"/>
              <a:ea typeface="Lato"/>
              <a:cs typeface="Lato"/>
              <a:sym typeface="Lato"/>
            </a:endParaRPr>
          </a:p>
        </p:txBody>
      </p:sp>
      <p:cxnSp>
        <p:nvCxnSpPr>
          <p:cNvPr id="360" name="Google Shape;360;p35"/>
          <p:cNvCxnSpPr>
            <a:stCxn id="357" idx="3"/>
            <a:endCxn id="358" idx="1"/>
          </p:cNvCxnSpPr>
          <p:nvPr/>
        </p:nvCxnSpPr>
        <p:spPr>
          <a:xfrm>
            <a:off x="5514225" y="2372050"/>
            <a:ext cx="550200" cy="0"/>
          </a:xfrm>
          <a:prstGeom prst="straightConnector1">
            <a:avLst/>
          </a:prstGeom>
          <a:noFill/>
          <a:ln w="9525" cap="flat" cmpd="sng">
            <a:solidFill>
              <a:schemeClr val="dk2"/>
            </a:solidFill>
            <a:prstDash val="solid"/>
            <a:round/>
            <a:headEnd type="none" w="med" len="med"/>
            <a:tailEnd type="triangle" w="med" len="med"/>
          </a:ln>
        </p:spPr>
      </p:cxnSp>
      <p:cxnSp>
        <p:nvCxnSpPr>
          <p:cNvPr id="361" name="Google Shape;361;p35"/>
          <p:cNvCxnSpPr>
            <a:stCxn id="358" idx="3"/>
            <a:endCxn id="359" idx="1"/>
          </p:cNvCxnSpPr>
          <p:nvPr/>
        </p:nvCxnSpPr>
        <p:spPr>
          <a:xfrm>
            <a:off x="7631925" y="2372050"/>
            <a:ext cx="499500" cy="0"/>
          </a:xfrm>
          <a:prstGeom prst="straightConnector1">
            <a:avLst/>
          </a:prstGeom>
          <a:noFill/>
          <a:ln w="9525" cap="flat" cmpd="sng">
            <a:solidFill>
              <a:schemeClr val="dk2"/>
            </a:solidFill>
            <a:prstDash val="solid"/>
            <a:round/>
            <a:headEnd type="none" w="med" len="med"/>
            <a:tailEnd type="triangle" w="med" len="med"/>
          </a:ln>
        </p:spPr>
      </p:cxnSp>
      <p:sp>
        <p:nvSpPr>
          <p:cNvPr id="362" name="Google Shape;362;p35"/>
          <p:cNvSpPr txBox="1"/>
          <p:nvPr/>
        </p:nvSpPr>
        <p:spPr>
          <a:xfrm>
            <a:off x="4423600" y="2552050"/>
            <a:ext cx="1508700" cy="3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accent1"/>
                </a:solidFill>
                <a:latin typeface="Lato"/>
                <a:ea typeface="Lato"/>
                <a:cs typeface="Lato"/>
                <a:sym typeface="Lato"/>
              </a:rPr>
              <a:t>random weight</a:t>
            </a:r>
            <a:endParaRPr sz="1300">
              <a:solidFill>
                <a:schemeClr val="accent1"/>
              </a:solidFill>
              <a:latin typeface="Lato"/>
              <a:ea typeface="Lato"/>
              <a:cs typeface="Lato"/>
              <a:sym typeface="Lato"/>
            </a:endParaRPr>
          </a:p>
        </p:txBody>
      </p:sp>
      <p:sp>
        <p:nvSpPr>
          <p:cNvPr id="363" name="Google Shape;363;p35"/>
          <p:cNvSpPr txBox="1"/>
          <p:nvPr/>
        </p:nvSpPr>
        <p:spPr>
          <a:xfrm>
            <a:off x="7746300" y="2552050"/>
            <a:ext cx="1508700" cy="360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300">
                <a:solidFill>
                  <a:schemeClr val="accent1"/>
                </a:solidFill>
                <a:latin typeface="Lato"/>
                <a:ea typeface="Lato"/>
                <a:cs typeface="Lato"/>
                <a:sym typeface="Lato"/>
              </a:rPr>
              <a:t>adjusted weight</a:t>
            </a:r>
            <a:endParaRPr sz="1300">
              <a:solidFill>
                <a:schemeClr val="accent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8" name="Google Shape;368;p36"/>
          <p:cNvPicPr preferRelativeResize="0"/>
          <p:nvPr/>
        </p:nvPicPr>
        <p:blipFill>
          <a:blip r:embed="rId3">
            <a:alphaModFix/>
          </a:blip>
          <a:stretch>
            <a:fillRect/>
          </a:stretch>
        </p:blipFill>
        <p:spPr>
          <a:xfrm>
            <a:off x="152400" y="1174100"/>
            <a:ext cx="8839199" cy="2913145"/>
          </a:xfrm>
          <a:prstGeom prst="rect">
            <a:avLst/>
          </a:prstGeom>
          <a:noFill/>
          <a:ln>
            <a:noFill/>
          </a:ln>
        </p:spPr>
      </p:pic>
      <p:sp>
        <p:nvSpPr>
          <p:cNvPr id="369" name="Google Shape;369;p36"/>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b="1">
                <a:solidFill>
                  <a:schemeClr val="accent1"/>
                </a:solidFill>
                <a:latin typeface="Lato"/>
                <a:ea typeface="Lato"/>
                <a:cs typeface="Lato"/>
                <a:sym typeface="Lato"/>
              </a:rPr>
              <a:t>Backend UML Model</a:t>
            </a:r>
            <a:endParaRPr sz="2100" b="1">
              <a:solidFill>
                <a:schemeClr val="accen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7"/>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900" b="1">
                <a:solidFill>
                  <a:srgbClr val="595959"/>
                </a:solidFill>
                <a:latin typeface="Lato"/>
                <a:ea typeface="Lato"/>
                <a:cs typeface="Lato"/>
                <a:sym typeface="Lato"/>
              </a:rPr>
              <a:t>Libraries</a:t>
            </a:r>
            <a:endParaRPr sz="2900" b="1">
              <a:solidFill>
                <a:srgbClr val="595959"/>
              </a:solidFill>
              <a:latin typeface="Lato"/>
              <a:ea typeface="Lato"/>
              <a:cs typeface="Lato"/>
              <a:sym typeface="Lato"/>
            </a:endParaRPr>
          </a:p>
        </p:txBody>
      </p:sp>
      <p:sp>
        <p:nvSpPr>
          <p:cNvPr id="375" name="Google Shape;375;p37"/>
          <p:cNvSpPr txBox="1"/>
          <p:nvPr/>
        </p:nvSpPr>
        <p:spPr>
          <a:xfrm>
            <a:off x="345050" y="1003025"/>
            <a:ext cx="5031300" cy="384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376" name="Google Shape;376;p37"/>
          <p:cNvPicPr preferRelativeResize="0"/>
          <p:nvPr/>
        </p:nvPicPr>
        <p:blipFill>
          <a:blip r:embed="rId3">
            <a:alphaModFix/>
          </a:blip>
          <a:stretch>
            <a:fillRect/>
          </a:stretch>
        </p:blipFill>
        <p:spPr>
          <a:xfrm>
            <a:off x="908525" y="1073575"/>
            <a:ext cx="2511845" cy="1557000"/>
          </a:xfrm>
          <a:prstGeom prst="rect">
            <a:avLst/>
          </a:prstGeom>
          <a:noFill/>
          <a:ln>
            <a:noFill/>
          </a:ln>
        </p:spPr>
      </p:pic>
      <p:pic>
        <p:nvPicPr>
          <p:cNvPr id="377" name="Google Shape;377;p37"/>
          <p:cNvPicPr preferRelativeResize="0"/>
          <p:nvPr/>
        </p:nvPicPr>
        <p:blipFill>
          <a:blip r:embed="rId4">
            <a:alphaModFix/>
          </a:blip>
          <a:stretch>
            <a:fillRect/>
          </a:stretch>
        </p:blipFill>
        <p:spPr>
          <a:xfrm>
            <a:off x="5614950" y="1073575"/>
            <a:ext cx="2511850" cy="1469518"/>
          </a:xfrm>
          <a:prstGeom prst="rect">
            <a:avLst/>
          </a:prstGeom>
          <a:noFill/>
          <a:ln>
            <a:noFill/>
          </a:ln>
        </p:spPr>
      </p:pic>
      <p:sp>
        <p:nvSpPr>
          <p:cNvPr id="378" name="Google Shape;378;p37"/>
          <p:cNvSpPr txBox="1"/>
          <p:nvPr/>
        </p:nvSpPr>
        <p:spPr>
          <a:xfrm>
            <a:off x="394450" y="2543101"/>
            <a:ext cx="3393600" cy="7851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Source: </a:t>
            </a:r>
            <a:r>
              <a:rPr lang="en-GB" sz="1300" u="sng">
                <a:solidFill>
                  <a:schemeClr val="hlink"/>
                </a:solidFill>
                <a:latin typeface="Lato"/>
                <a:ea typeface="Lato"/>
                <a:cs typeface="Lato"/>
                <a:sym typeface="Lato"/>
                <a:hlinkClick r:id="rId5"/>
              </a:rPr>
              <a:t>https://github.com/scikit-learn/scikit-learn?tab=readme-ov-file</a:t>
            </a: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p:txBody>
      </p:sp>
      <p:sp>
        <p:nvSpPr>
          <p:cNvPr id="379" name="Google Shape;379;p37"/>
          <p:cNvSpPr txBox="1"/>
          <p:nvPr/>
        </p:nvSpPr>
        <p:spPr>
          <a:xfrm>
            <a:off x="5251750" y="2543101"/>
            <a:ext cx="3393600" cy="9852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Source: </a:t>
            </a:r>
            <a:r>
              <a:rPr lang="en-GB" sz="1300" u="sng">
                <a:solidFill>
                  <a:schemeClr val="accent5"/>
                </a:solidFill>
                <a:latin typeface="Lato"/>
                <a:ea typeface="Lato"/>
                <a:cs typeface="Lato"/>
                <a:sym typeface="Lato"/>
                <a:hlinkClick r:id="rId5">
                  <a:extLst>
                    <a:ext uri="{A12FA001-AC4F-418D-AE19-62706E023703}">
                      <ahyp:hlinkClr xmlns:ahyp="http://schemas.microsoft.com/office/drawing/2018/hyperlinkcolor" val="tx"/>
                    </a:ext>
                  </a:extLst>
                </a:hlinkClick>
              </a:rPr>
              <a:t>https://github.com/scikit-learn/scikit-learn?tab=readme-ov-file</a:t>
            </a: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marL="45720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380" name="Google Shape;380;p37"/>
          <p:cNvPicPr preferRelativeResize="0"/>
          <p:nvPr/>
        </p:nvPicPr>
        <p:blipFill>
          <a:blip r:embed="rId6">
            <a:alphaModFix/>
          </a:blip>
          <a:stretch>
            <a:fillRect/>
          </a:stretch>
        </p:blipFill>
        <p:spPr>
          <a:xfrm>
            <a:off x="3291868" y="3328200"/>
            <a:ext cx="2560268" cy="985200"/>
          </a:xfrm>
          <a:prstGeom prst="rect">
            <a:avLst/>
          </a:prstGeom>
          <a:noFill/>
          <a:ln>
            <a:noFill/>
          </a:ln>
        </p:spPr>
      </p:pic>
      <p:sp>
        <p:nvSpPr>
          <p:cNvPr id="381" name="Google Shape;381;p37"/>
          <p:cNvSpPr txBox="1"/>
          <p:nvPr/>
        </p:nvSpPr>
        <p:spPr>
          <a:xfrm>
            <a:off x="2496200" y="4431750"/>
            <a:ext cx="3705900" cy="7851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GB" sz="1300">
                <a:solidFill>
                  <a:schemeClr val="accent1"/>
                </a:solidFill>
                <a:latin typeface="Lato"/>
                <a:ea typeface="Lato"/>
                <a:cs typeface="Lato"/>
                <a:sym typeface="Lato"/>
              </a:rPr>
              <a:t>Source: </a:t>
            </a:r>
            <a:r>
              <a:rPr lang="en-GB" sz="1300" u="sng">
                <a:solidFill>
                  <a:schemeClr val="hlink"/>
                </a:solidFill>
                <a:latin typeface="Lato"/>
                <a:ea typeface="Lato"/>
                <a:cs typeface="Lato"/>
                <a:sym typeface="Lato"/>
                <a:hlinkClick r:id="rId7"/>
              </a:rPr>
              <a:t>https://xgboost.readthedocs.io/en/stable/</a:t>
            </a: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marL="457200" lvl="0" indent="0" algn="l" rtl="0">
              <a:spcBef>
                <a:spcPts val="0"/>
              </a:spcBef>
              <a:spcAft>
                <a:spcPts val="0"/>
              </a:spcAft>
              <a:buNone/>
            </a:pPr>
            <a:endParaRPr sz="1300">
              <a:solidFill>
                <a:schemeClr val="accent1"/>
              </a:solidFill>
              <a:latin typeface="Lato"/>
              <a:ea typeface="Lato"/>
              <a:cs typeface="Lato"/>
              <a:sym typeface="Lat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8"/>
          <p:cNvSpPr txBox="1"/>
          <p:nvPr/>
        </p:nvSpPr>
        <p:spPr>
          <a:xfrm>
            <a:off x="906260" y="4200570"/>
            <a:ext cx="4057800" cy="306300"/>
          </a:xfrm>
          <a:prstGeom prst="rect">
            <a:avLst/>
          </a:prstGeom>
          <a:noFill/>
          <a:ln>
            <a:noFill/>
          </a:ln>
        </p:spPr>
        <p:txBody>
          <a:bodyPr spcFirstLastPara="1" wrap="square" lIns="0" tIns="0" rIns="0" bIns="0" anchor="t" anchorCtr="0">
            <a:spAutoFit/>
          </a:bodyPr>
          <a:lstStyle/>
          <a:p>
            <a:pPr marL="0" lvl="0" indent="0" algn="l" rtl="0">
              <a:lnSpc>
                <a:spcPct val="109375"/>
              </a:lnSpc>
              <a:spcBef>
                <a:spcPts val="0"/>
              </a:spcBef>
              <a:spcAft>
                <a:spcPts val="0"/>
              </a:spcAft>
              <a:buNone/>
            </a:pPr>
            <a:r>
              <a:rPr lang="en-GB" sz="600">
                <a:latin typeface="Arial"/>
                <a:ea typeface="Arial"/>
                <a:cs typeface="Arial"/>
                <a:sym typeface="Arial"/>
              </a:rPr>
              <a:t>03.11.2023	</a:t>
            </a:r>
            <a:r>
              <a:rPr lang="en-GB" sz="600">
                <a:solidFill>
                  <a:srgbClr val="131212"/>
                </a:solidFill>
                <a:latin typeface="Arial"/>
                <a:ea typeface="Arial"/>
                <a:cs typeface="Arial"/>
                <a:sym typeface="Arial"/>
              </a:rPr>
              <a:t>Industrial Internet of Things (IIoT) and Manufacturing Execution Systems (MES)</a:t>
            </a:r>
            <a:endParaRPr sz="600">
              <a:latin typeface="Arial"/>
              <a:ea typeface="Arial"/>
              <a:cs typeface="Arial"/>
              <a:sym typeface="Arial"/>
            </a:endParaRPr>
          </a:p>
          <a:p>
            <a:pPr marL="0" lvl="0" indent="0" algn="l" rtl="0">
              <a:lnSpc>
                <a:spcPct val="100000"/>
              </a:lnSpc>
              <a:spcBef>
                <a:spcPts val="400"/>
              </a:spcBef>
              <a:spcAft>
                <a:spcPts val="0"/>
              </a:spcAft>
              <a:buNone/>
            </a:pPr>
            <a:r>
              <a:rPr lang="en-GB" sz="1000" baseline="30000">
                <a:latin typeface="Arial"/>
                <a:ea typeface="Arial"/>
                <a:cs typeface="Arial"/>
                <a:sym typeface="Arial"/>
              </a:rPr>
              <a:t>Seite 1	</a:t>
            </a:r>
            <a:r>
              <a:rPr lang="en-GB" sz="600">
                <a:solidFill>
                  <a:srgbClr val="131212"/>
                </a:solidFill>
                <a:latin typeface="Arial"/>
                <a:ea typeface="Arial"/>
                <a:cs typeface="Arial"/>
                <a:sym typeface="Arial"/>
              </a:rPr>
              <a:t>Prof. Dr. Felix Hackelöer, </a:t>
            </a:r>
            <a:r>
              <a:rPr lang="en-GB" sz="600">
                <a:latin typeface="Arial"/>
                <a:ea typeface="Arial"/>
                <a:cs typeface="Arial"/>
                <a:sym typeface="Arial"/>
              </a:rPr>
              <a:t>Institute of Automation &amp; Industrial IT (AIT)</a:t>
            </a:r>
            <a:endParaRPr sz="600">
              <a:latin typeface="Arial"/>
              <a:ea typeface="Arial"/>
              <a:cs typeface="Arial"/>
              <a:sym typeface="Arial"/>
            </a:endParaRPr>
          </a:p>
        </p:txBody>
      </p:sp>
      <p:grpSp>
        <p:nvGrpSpPr>
          <p:cNvPr id="387" name="Google Shape;387;p38"/>
          <p:cNvGrpSpPr/>
          <p:nvPr/>
        </p:nvGrpSpPr>
        <p:grpSpPr>
          <a:xfrm>
            <a:off x="904955" y="524973"/>
            <a:ext cx="8238982" cy="43186"/>
            <a:chOff x="1058303" y="771905"/>
            <a:chExt cx="9635109" cy="63500"/>
          </a:xfrm>
        </p:grpSpPr>
        <p:sp>
          <p:nvSpPr>
            <p:cNvPr id="388" name="Google Shape;388;p38"/>
            <p:cNvSpPr/>
            <p:nvPr/>
          </p:nvSpPr>
          <p:spPr>
            <a:xfrm>
              <a:off x="1058303" y="771905"/>
              <a:ext cx="3199765" cy="63500"/>
            </a:xfrm>
            <a:custGeom>
              <a:avLst/>
              <a:gdLst/>
              <a:ahLst/>
              <a:cxnLst/>
              <a:rect l="l" t="t" r="r" b="b"/>
              <a:pathLst>
                <a:path w="3199765" h="63500" extrusionOk="0">
                  <a:moveTo>
                    <a:pt x="3199638" y="63246"/>
                  </a:moveTo>
                  <a:lnTo>
                    <a:pt x="3199638" y="0"/>
                  </a:lnTo>
                  <a:lnTo>
                    <a:pt x="0" y="0"/>
                  </a:lnTo>
                  <a:lnTo>
                    <a:pt x="0" y="63246"/>
                  </a:lnTo>
                  <a:lnTo>
                    <a:pt x="3199638" y="63246"/>
                  </a:lnTo>
                  <a:close/>
                </a:path>
              </a:pathLst>
            </a:custGeom>
            <a:solidFill>
              <a:srgbClr val="A90E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389" name="Google Shape;389;p38"/>
            <p:cNvSpPr/>
            <p:nvPr/>
          </p:nvSpPr>
          <p:spPr>
            <a:xfrm>
              <a:off x="4257941" y="771905"/>
              <a:ext cx="3199129" cy="63500"/>
            </a:xfrm>
            <a:custGeom>
              <a:avLst/>
              <a:gdLst/>
              <a:ahLst/>
              <a:cxnLst/>
              <a:rect l="l" t="t" r="r" b="b"/>
              <a:pathLst>
                <a:path w="3199129" h="63500" extrusionOk="0">
                  <a:moveTo>
                    <a:pt x="3198876" y="63245"/>
                  </a:moveTo>
                  <a:lnTo>
                    <a:pt x="3198876" y="0"/>
                  </a:lnTo>
                  <a:lnTo>
                    <a:pt x="0" y="0"/>
                  </a:lnTo>
                  <a:lnTo>
                    <a:pt x="0" y="63246"/>
                  </a:lnTo>
                  <a:lnTo>
                    <a:pt x="3198876" y="63245"/>
                  </a:lnTo>
                  <a:close/>
                </a:path>
              </a:pathLst>
            </a:custGeom>
            <a:solidFill>
              <a:srgbClr val="D646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390" name="Google Shape;390;p38"/>
            <p:cNvSpPr/>
            <p:nvPr/>
          </p:nvSpPr>
          <p:spPr>
            <a:xfrm>
              <a:off x="7456817" y="771905"/>
              <a:ext cx="3236595" cy="63500"/>
            </a:xfrm>
            <a:custGeom>
              <a:avLst/>
              <a:gdLst/>
              <a:ahLst/>
              <a:cxnLst/>
              <a:rect l="l" t="t" r="r" b="b"/>
              <a:pathLst>
                <a:path w="3236595" h="63500" extrusionOk="0">
                  <a:moveTo>
                    <a:pt x="3236341" y="63245"/>
                  </a:moveTo>
                  <a:lnTo>
                    <a:pt x="3236341" y="0"/>
                  </a:lnTo>
                  <a:lnTo>
                    <a:pt x="0" y="0"/>
                  </a:lnTo>
                  <a:lnTo>
                    <a:pt x="0" y="63245"/>
                  </a:lnTo>
                  <a:lnTo>
                    <a:pt x="3236341" y="63245"/>
                  </a:lnTo>
                  <a:close/>
                </a:path>
              </a:pathLst>
            </a:custGeom>
            <a:solidFill>
              <a:srgbClr val="8F1A6D"/>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grpSp>
      <p:sp>
        <p:nvSpPr>
          <p:cNvPr id="391" name="Google Shape;391;p38"/>
          <p:cNvSpPr/>
          <p:nvPr/>
        </p:nvSpPr>
        <p:spPr>
          <a:xfrm>
            <a:off x="906265" y="4142785"/>
            <a:ext cx="8238344" cy="0"/>
          </a:xfrm>
          <a:custGeom>
            <a:avLst/>
            <a:gdLst/>
            <a:ahLst/>
            <a:cxnLst/>
            <a:rect l="l" t="t" r="r" b="b"/>
            <a:pathLst>
              <a:path w="9635490" h="120000" extrusionOk="0">
                <a:moveTo>
                  <a:pt x="0" y="0"/>
                </a:moveTo>
                <a:lnTo>
                  <a:pt x="9635490"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392" name="Google Shape;392;p38"/>
          <p:cNvSpPr txBox="1"/>
          <p:nvPr/>
        </p:nvSpPr>
        <p:spPr>
          <a:xfrm>
            <a:off x="895400" y="2401681"/>
            <a:ext cx="4839600" cy="225300"/>
          </a:xfrm>
          <a:prstGeom prst="rect">
            <a:avLst/>
          </a:prstGeom>
          <a:noFill/>
          <a:ln>
            <a:noFill/>
          </a:ln>
        </p:spPr>
        <p:txBody>
          <a:bodyPr spcFirstLastPara="1" wrap="square" lIns="0" tIns="9600" rIns="0" bIns="0" anchor="t" anchorCtr="0">
            <a:spAutoFit/>
          </a:bodyPr>
          <a:lstStyle/>
          <a:p>
            <a:pPr marL="12700" lvl="0" indent="0" algn="l" rtl="0">
              <a:lnSpc>
                <a:spcPct val="100000"/>
              </a:lnSpc>
              <a:spcBef>
                <a:spcPts val="0"/>
              </a:spcBef>
              <a:spcAft>
                <a:spcPts val="0"/>
              </a:spcAft>
              <a:buNone/>
            </a:pPr>
            <a:endParaRPr sz="1400">
              <a:latin typeface="Arial"/>
              <a:ea typeface="Arial"/>
              <a:cs typeface="Arial"/>
              <a:sym typeface="Arial"/>
            </a:endParaRPr>
          </a:p>
        </p:txBody>
      </p:sp>
      <p:sp>
        <p:nvSpPr>
          <p:cNvPr id="393" name="Google Shape;393;p38"/>
          <p:cNvSpPr txBox="1"/>
          <p:nvPr/>
        </p:nvSpPr>
        <p:spPr>
          <a:xfrm>
            <a:off x="895400" y="3839788"/>
            <a:ext cx="2222700" cy="197400"/>
          </a:xfrm>
          <a:prstGeom prst="rect">
            <a:avLst/>
          </a:prstGeom>
          <a:noFill/>
          <a:ln>
            <a:noFill/>
          </a:ln>
        </p:spPr>
        <p:txBody>
          <a:bodyPr spcFirstLastPara="1" wrap="square" lIns="0" tIns="12650" rIns="0" bIns="0" anchor="t" anchorCtr="0">
            <a:spAutoFit/>
          </a:bodyPr>
          <a:lstStyle/>
          <a:p>
            <a:pPr marL="12700" lvl="0" indent="0" algn="l" rtl="0">
              <a:lnSpc>
                <a:spcPct val="100000"/>
              </a:lnSpc>
              <a:spcBef>
                <a:spcPts val="0"/>
              </a:spcBef>
              <a:spcAft>
                <a:spcPts val="0"/>
              </a:spcAft>
              <a:buNone/>
            </a:pPr>
            <a:endParaRPr sz="1200">
              <a:latin typeface="Arial"/>
              <a:ea typeface="Arial"/>
              <a:cs typeface="Arial"/>
              <a:sym typeface="Arial"/>
            </a:endParaRPr>
          </a:p>
        </p:txBody>
      </p:sp>
      <p:sp>
        <p:nvSpPr>
          <p:cNvPr id="394" name="Google Shape;394;p38"/>
          <p:cNvSpPr/>
          <p:nvPr/>
        </p:nvSpPr>
        <p:spPr>
          <a:xfrm>
            <a:off x="906277" y="4145375"/>
            <a:ext cx="6975475" cy="470230"/>
          </a:xfrm>
          <a:custGeom>
            <a:avLst/>
            <a:gdLst/>
            <a:ahLst/>
            <a:cxnLst/>
            <a:rect l="l" t="t" r="r" b="b"/>
            <a:pathLst>
              <a:path w="8255000" h="691515" extrusionOk="0">
                <a:moveTo>
                  <a:pt x="8254746" y="691134"/>
                </a:moveTo>
                <a:lnTo>
                  <a:pt x="8254746" y="0"/>
                </a:lnTo>
                <a:lnTo>
                  <a:pt x="0" y="0"/>
                </a:lnTo>
                <a:lnTo>
                  <a:pt x="0" y="691134"/>
                </a:lnTo>
                <a:lnTo>
                  <a:pt x="8254746" y="69113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r>
              <a:rPr lang="en-GB" sz="1100">
                <a:solidFill>
                  <a:schemeClr val="accent1"/>
                </a:solidFill>
              </a:rPr>
              <a:t>MAIT 2023-2025</a:t>
            </a:r>
            <a:endParaRPr sz="1100">
              <a:solidFill>
                <a:schemeClr val="accent1"/>
              </a:solidFill>
            </a:endParaRPr>
          </a:p>
        </p:txBody>
      </p:sp>
      <p:sp>
        <p:nvSpPr>
          <p:cNvPr id="395" name="Google Shape;395;p38"/>
          <p:cNvSpPr txBox="1">
            <a:spLocks noGrp="1"/>
          </p:cNvSpPr>
          <p:nvPr>
            <p:ph type="ctrTitle" idx="4294967295"/>
          </p:nvPr>
        </p:nvSpPr>
        <p:spPr>
          <a:xfrm>
            <a:off x="1046275" y="1984363"/>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00" b="0">
                <a:solidFill>
                  <a:schemeClr val="accent1"/>
                </a:solidFill>
                <a:latin typeface="Lato"/>
                <a:ea typeface="Lato"/>
                <a:cs typeface="Lato"/>
                <a:sym typeface="Lato"/>
              </a:rPr>
              <a:t>DEMONSTRATION</a:t>
            </a:r>
            <a:endParaRPr sz="3000" b="0">
              <a:solidFill>
                <a:schemeClr val="accent1"/>
              </a:solidFill>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9"/>
          <p:cNvSpPr txBox="1"/>
          <p:nvPr/>
        </p:nvSpPr>
        <p:spPr>
          <a:xfrm>
            <a:off x="906260" y="4200570"/>
            <a:ext cx="4057800" cy="306300"/>
          </a:xfrm>
          <a:prstGeom prst="rect">
            <a:avLst/>
          </a:prstGeom>
          <a:noFill/>
          <a:ln>
            <a:noFill/>
          </a:ln>
        </p:spPr>
        <p:txBody>
          <a:bodyPr spcFirstLastPara="1" wrap="square" lIns="0" tIns="0" rIns="0" bIns="0" anchor="t" anchorCtr="0">
            <a:spAutoFit/>
          </a:bodyPr>
          <a:lstStyle/>
          <a:p>
            <a:pPr marL="0" lvl="0" indent="0" algn="l" rtl="0">
              <a:lnSpc>
                <a:spcPct val="109375"/>
              </a:lnSpc>
              <a:spcBef>
                <a:spcPts val="0"/>
              </a:spcBef>
              <a:spcAft>
                <a:spcPts val="0"/>
              </a:spcAft>
              <a:buNone/>
            </a:pPr>
            <a:r>
              <a:rPr lang="en-GB" sz="600">
                <a:latin typeface="Arial"/>
                <a:ea typeface="Arial"/>
                <a:cs typeface="Arial"/>
                <a:sym typeface="Arial"/>
              </a:rPr>
              <a:t>03.11.2023	</a:t>
            </a:r>
            <a:r>
              <a:rPr lang="en-GB" sz="600">
                <a:solidFill>
                  <a:srgbClr val="131212"/>
                </a:solidFill>
                <a:latin typeface="Arial"/>
                <a:ea typeface="Arial"/>
                <a:cs typeface="Arial"/>
                <a:sym typeface="Arial"/>
              </a:rPr>
              <a:t>Industrial Internet of Things (IIoT) and Manufacturing Execution Systems (MES)</a:t>
            </a:r>
            <a:endParaRPr sz="600">
              <a:latin typeface="Arial"/>
              <a:ea typeface="Arial"/>
              <a:cs typeface="Arial"/>
              <a:sym typeface="Arial"/>
            </a:endParaRPr>
          </a:p>
          <a:p>
            <a:pPr marL="0" lvl="0" indent="0" algn="l" rtl="0">
              <a:lnSpc>
                <a:spcPct val="100000"/>
              </a:lnSpc>
              <a:spcBef>
                <a:spcPts val="400"/>
              </a:spcBef>
              <a:spcAft>
                <a:spcPts val="0"/>
              </a:spcAft>
              <a:buNone/>
            </a:pPr>
            <a:r>
              <a:rPr lang="en-GB" sz="1000" baseline="30000">
                <a:latin typeface="Arial"/>
                <a:ea typeface="Arial"/>
                <a:cs typeface="Arial"/>
                <a:sym typeface="Arial"/>
              </a:rPr>
              <a:t>Seite 1	</a:t>
            </a:r>
            <a:r>
              <a:rPr lang="en-GB" sz="600">
                <a:solidFill>
                  <a:srgbClr val="131212"/>
                </a:solidFill>
                <a:latin typeface="Arial"/>
                <a:ea typeface="Arial"/>
                <a:cs typeface="Arial"/>
                <a:sym typeface="Arial"/>
              </a:rPr>
              <a:t>Prof. Dr. Felix Hackelöer, </a:t>
            </a:r>
            <a:r>
              <a:rPr lang="en-GB" sz="600">
                <a:latin typeface="Arial"/>
                <a:ea typeface="Arial"/>
                <a:cs typeface="Arial"/>
                <a:sym typeface="Arial"/>
              </a:rPr>
              <a:t>Institute of Automation &amp; Industrial IT (AIT)</a:t>
            </a:r>
            <a:endParaRPr sz="600">
              <a:latin typeface="Arial"/>
              <a:ea typeface="Arial"/>
              <a:cs typeface="Arial"/>
              <a:sym typeface="Arial"/>
            </a:endParaRPr>
          </a:p>
        </p:txBody>
      </p:sp>
      <p:grpSp>
        <p:nvGrpSpPr>
          <p:cNvPr id="401" name="Google Shape;401;p39"/>
          <p:cNvGrpSpPr/>
          <p:nvPr/>
        </p:nvGrpSpPr>
        <p:grpSpPr>
          <a:xfrm>
            <a:off x="904955" y="524973"/>
            <a:ext cx="8238982" cy="43186"/>
            <a:chOff x="1058303" y="771905"/>
            <a:chExt cx="9635109" cy="63500"/>
          </a:xfrm>
        </p:grpSpPr>
        <p:sp>
          <p:nvSpPr>
            <p:cNvPr id="402" name="Google Shape;402;p39"/>
            <p:cNvSpPr/>
            <p:nvPr/>
          </p:nvSpPr>
          <p:spPr>
            <a:xfrm>
              <a:off x="1058303" y="771905"/>
              <a:ext cx="3199765" cy="63500"/>
            </a:xfrm>
            <a:custGeom>
              <a:avLst/>
              <a:gdLst/>
              <a:ahLst/>
              <a:cxnLst/>
              <a:rect l="l" t="t" r="r" b="b"/>
              <a:pathLst>
                <a:path w="3199765" h="63500" extrusionOk="0">
                  <a:moveTo>
                    <a:pt x="3199638" y="63246"/>
                  </a:moveTo>
                  <a:lnTo>
                    <a:pt x="3199638" y="0"/>
                  </a:lnTo>
                  <a:lnTo>
                    <a:pt x="0" y="0"/>
                  </a:lnTo>
                  <a:lnTo>
                    <a:pt x="0" y="63246"/>
                  </a:lnTo>
                  <a:lnTo>
                    <a:pt x="3199638" y="63246"/>
                  </a:lnTo>
                  <a:close/>
                </a:path>
              </a:pathLst>
            </a:custGeom>
            <a:solidFill>
              <a:srgbClr val="A90E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03" name="Google Shape;403;p39"/>
            <p:cNvSpPr/>
            <p:nvPr/>
          </p:nvSpPr>
          <p:spPr>
            <a:xfrm>
              <a:off x="4257941" y="771905"/>
              <a:ext cx="3199129" cy="63500"/>
            </a:xfrm>
            <a:custGeom>
              <a:avLst/>
              <a:gdLst/>
              <a:ahLst/>
              <a:cxnLst/>
              <a:rect l="l" t="t" r="r" b="b"/>
              <a:pathLst>
                <a:path w="3199129" h="63500" extrusionOk="0">
                  <a:moveTo>
                    <a:pt x="3198876" y="63245"/>
                  </a:moveTo>
                  <a:lnTo>
                    <a:pt x="3198876" y="0"/>
                  </a:lnTo>
                  <a:lnTo>
                    <a:pt x="0" y="0"/>
                  </a:lnTo>
                  <a:lnTo>
                    <a:pt x="0" y="63246"/>
                  </a:lnTo>
                  <a:lnTo>
                    <a:pt x="3198876" y="63245"/>
                  </a:lnTo>
                  <a:close/>
                </a:path>
              </a:pathLst>
            </a:custGeom>
            <a:solidFill>
              <a:srgbClr val="D646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04" name="Google Shape;404;p39"/>
            <p:cNvSpPr/>
            <p:nvPr/>
          </p:nvSpPr>
          <p:spPr>
            <a:xfrm>
              <a:off x="7456817" y="771905"/>
              <a:ext cx="3236595" cy="63500"/>
            </a:xfrm>
            <a:custGeom>
              <a:avLst/>
              <a:gdLst/>
              <a:ahLst/>
              <a:cxnLst/>
              <a:rect l="l" t="t" r="r" b="b"/>
              <a:pathLst>
                <a:path w="3236595" h="63500" extrusionOk="0">
                  <a:moveTo>
                    <a:pt x="3236341" y="63245"/>
                  </a:moveTo>
                  <a:lnTo>
                    <a:pt x="3236341" y="0"/>
                  </a:lnTo>
                  <a:lnTo>
                    <a:pt x="0" y="0"/>
                  </a:lnTo>
                  <a:lnTo>
                    <a:pt x="0" y="63245"/>
                  </a:lnTo>
                  <a:lnTo>
                    <a:pt x="3236341" y="63245"/>
                  </a:lnTo>
                  <a:close/>
                </a:path>
              </a:pathLst>
            </a:custGeom>
            <a:solidFill>
              <a:srgbClr val="8F1A6D"/>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grpSp>
      <p:sp>
        <p:nvSpPr>
          <p:cNvPr id="405" name="Google Shape;405;p39"/>
          <p:cNvSpPr/>
          <p:nvPr/>
        </p:nvSpPr>
        <p:spPr>
          <a:xfrm>
            <a:off x="906265" y="4142785"/>
            <a:ext cx="8238344" cy="0"/>
          </a:xfrm>
          <a:custGeom>
            <a:avLst/>
            <a:gdLst/>
            <a:ahLst/>
            <a:cxnLst/>
            <a:rect l="l" t="t" r="r" b="b"/>
            <a:pathLst>
              <a:path w="9635490" h="120000" extrusionOk="0">
                <a:moveTo>
                  <a:pt x="0" y="0"/>
                </a:moveTo>
                <a:lnTo>
                  <a:pt x="9635490"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06" name="Google Shape;406;p39"/>
          <p:cNvSpPr txBox="1"/>
          <p:nvPr/>
        </p:nvSpPr>
        <p:spPr>
          <a:xfrm>
            <a:off x="895400" y="2401681"/>
            <a:ext cx="4839600" cy="225300"/>
          </a:xfrm>
          <a:prstGeom prst="rect">
            <a:avLst/>
          </a:prstGeom>
          <a:noFill/>
          <a:ln>
            <a:noFill/>
          </a:ln>
        </p:spPr>
        <p:txBody>
          <a:bodyPr spcFirstLastPara="1" wrap="square" lIns="0" tIns="9600" rIns="0" bIns="0" anchor="t" anchorCtr="0">
            <a:spAutoFit/>
          </a:bodyPr>
          <a:lstStyle/>
          <a:p>
            <a:pPr marL="12700" lvl="0" indent="0" algn="l" rtl="0">
              <a:lnSpc>
                <a:spcPct val="100000"/>
              </a:lnSpc>
              <a:spcBef>
                <a:spcPts val="0"/>
              </a:spcBef>
              <a:spcAft>
                <a:spcPts val="0"/>
              </a:spcAft>
              <a:buNone/>
            </a:pPr>
            <a:endParaRPr sz="1400">
              <a:latin typeface="Arial"/>
              <a:ea typeface="Arial"/>
              <a:cs typeface="Arial"/>
              <a:sym typeface="Arial"/>
            </a:endParaRPr>
          </a:p>
        </p:txBody>
      </p:sp>
      <p:sp>
        <p:nvSpPr>
          <p:cNvPr id="407" name="Google Shape;407;p39"/>
          <p:cNvSpPr txBox="1"/>
          <p:nvPr/>
        </p:nvSpPr>
        <p:spPr>
          <a:xfrm>
            <a:off x="895400" y="3839788"/>
            <a:ext cx="2222700" cy="197400"/>
          </a:xfrm>
          <a:prstGeom prst="rect">
            <a:avLst/>
          </a:prstGeom>
          <a:noFill/>
          <a:ln>
            <a:noFill/>
          </a:ln>
        </p:spPr>
        <p:txBody>
          <a:bodyPr spcFirstLastPara="1" wrap="square" lIns="0" tIns="12650" rIns="0" bIns="0" anchor="t" anchorCtr="0">
            <a:spAutoFit/>
          </a:bodyPr>
          <a:lstStyle/>
          <a:p>
            <a:pPr marL="12700" lvl="0" indent="0" algn="l" rtl="0">
              <a:lnSpc>
                <a:spcPct val="100000"/>
              </a:lnSpc>
              <a:spcBef>
                <a:spcPts val="0"/>
              </a:spcBef>
              <a:spcAft>
                <a:spcPts val="0"/>
              </a:spcAft>
              <a:buNone/>
            </a:pPr>
            <a:endParaRPr sz="1200">
              <a:latin typeface="Arial"/>
              <a:ea typeface="Arial"/>
              <a:cs typeface="Arial"/>
              <a:sym typeface="Arial"/>
            </a:endParaRPr>
          </a:p>
        </p:txBody>
      </p:sp>
      <p:sp>
        <p:nvSpPr>
          <p:cNvPr id="408" name="Google Shape;408;p39"/>
          <p:cNvSpPr/>
          <p:nvPr/>
        </p:nvSpPr>
        <p:spPr>
          <a:xfrm>
            <a:off x="906277" y="4145375"/>
            <a:ext cx="6975475" cy="470230"/>
          </a:xfrm>
          <a:custGeom>
            <a:avLst/>
            <a:gdLst/>
            <a:ahLst/>
            <a:cxnLst/>
            <a:rect l="l" t="t" r="r" b="b"/>
            <a:pathLst>
              <a:path w="8255000" h="691515" extrusionOk="0">
                <a:moveTo>
                  <a:pt x="8254746" y="691134"/>
                </a:moveTo>
                <a:lnTo>
                  <a:pt x="8254746" y="0"/>
                </a:lnTo>
                <a:lnTo>
                  <a:pt x="0" y="0"/>
                </a:lnTo>
                <a:lnTo>
                  <a:pt x="0" y="691134"/>
                </a:lnTo>
                <a:lnTo>
                  <a:pt x="8254746" y="69113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r>
              <a:rPr lang="en-GB" sz="1100">
                <a:solidFill>
                  <a:schemeClr val="accent1"/>
                </a:solidFill>
              </a:rPr>
              <a:t>MAIT 2023-2025</a:t>
            </a:r>
            <a:endParaRPr sz="1100">
              <a:solidFill>
                <a:schemeClr val="accent1"/>
              </a:solidFill>
            </a:endParaRPr>
          </a:p>
        </p:txBody>
      </p:sp>
      <p:sp>
        <p:nvSpPr>
          <p:cNvPr id="409" name="Google Shape;409;p39"/>
          <p:cNvSpPr txBox="1">
            <a:spLocks noGrp="1"/>
          </p:cNvSpPr>
          <p:nvPr>
            <p:ph type="ctrTitle" idx="4294967295"/>
          </p:nvPr>
        </p:nvSpPr>
        <p:spPr>
          <a:xfrm>
            <a:off x="906275" y="658813"/>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00" b="0">
                <a:solidFill>
                  <a:schemeClr val="accent1"/>
                </a:solidFill>
                <a:latin typeface="Lato"/>
                <a:ea typeface="Lato"/>
                <a:cs typeface="Lato"/>
                <a:sym typeface="Lato"/>
              </a:rPr>
              <a:t>Code Repository</a:t>
            </a:r>
            <a:endParaRPr sz="3000" b="0">
              <a:solidFill>
                <a:schemeClr val="accent1"/>
              </a:solidFill>
              <a:latin typeface="Lato"/>
              <a:ea typeface="Lato"/>
              <a:cs typeface="Lato"/>
              <a:sym typeface="Lato"/>
            </a:endParaRPr>
          </a:p>
        </p:txBody>
      </p:sp>
      <p:sp>
        <p:nvSpPr>
          <p:cNvPr id="410" name="Google Shape;410;p39"/>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11" name="Google Shape;411;p39"/>
          <p:cNvSpPr txBox="1">
            <a:spLocks noGrp="1"/>
          </p:cNvSpPr>
          <p:nvPr>
            <p:ph type="ctrTitle" idx="4294967295"/>
          </p:nvPr>
        </p:nvSpPr>
        <p:spPr>
          <a:xfrm>
            <a:off x="906263" y="1528688"/>
            <a:ext cx="7688100" cy="43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2200" b="0" u="sng">
                <a:solidFill>
                  <a:schemeClr val="hlink"/>
                </a:solidFill>
                <a:latin typeface="Lato"/>
                <a:ea typeface="Lato"/>
                <a:cs typeface="Lato"/>
                <a:sym typeface="Lato"/>
                <a:hlinkClick r:id="rId3"/>
              </a:rPr>
              <a:t>https://github.com/pritibhunia/DataAnalyticsPlatform</a:t>
            </a:r>
            <a:r>
              <a:rPr lang="en-GB" sz="2200" b="0">
                <a:solidFill>
                  <a:srgbClr val="7E7E7E"/>
                </a:solidFill>
                <a:latin typeface="Lato"/>
                <a:ea typeface="Lato"/>
                <a:cs typeface="Lato"/>
                <a:sym typeface="Lato"/>
              </a:rPr>
              <a:t> </a:t>
            </a:r>
            <a:endParaRPr sz="2200" b="0">
              <a:solidFill>
                <a:srgbClr val="7E7E7E"/>
              </a:solidFill>
              <a:latin typeface="Lato"/>
              <a:ea typeface="Lato"/>
              <a:cs typeface="Lato"/>
              <a:sym typeface="Lato"/>
            </a:endParaRPr>
          </a:p>
          <a:p>
            <a:pPr marL="0" lvl="0" indent="0" algn="ctr" rtl="0">
              <a:spcBef>
                <a:spcPts val="0"/>
              </a:spcBef>
              <a:spcAft>
                <a:spcPts val="0"/>
              </a:spcAft>
              <a:buSzPts val="990"/>
              <a:buNone/>
            </a:pPr>
            <a:endParaRPr sz="2200" b="0">
              <a:solidFill>
                <a:srgbClr val="7E7E7E"/>
              </a:solidFill>
              <a:latin typeface="Lato"/>
              <a:ea typeface="Lato"/>
              <a:cs typeface="Lato"/>
              <a:sym typeface="La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0"/>
          <p:cNvSpPr txBox="1"/>
          <p:nvPr/>
        </p:nvSpPr>
        <p:spPr>
          <a:xfrm>
            <a:off x="906260" y="4200570"/>
            <a:ext cx="4057800" cy="306300"/>
          </a:xfrm>
          <a:prstGeom prst="rect">
            <a:avLst/>
          </a:prstGeom>
          <a:noFill/>
          <a:ln>
            <a:noFill/>
          </a:ln>
        </p:spPr>
        <p:txBody>
          <a:bodyPr spcFirstLastPara="1" wrap="square" lIns="0" tIns="0" rIns="0" bIns="0" anchor="t" anchorCtr="0">
            <a:spAutoFit/>
          </a:bodyPr>
          <a:lstStyle/>
          <a:p>
            <a:pPr marL="0" lvl="0" indent="0" algn="l" rtl="0">
              <a:lnSpc>
                <a:spcPct val="109375"/>
              </a:lnSpc>
              <a:spcBef>
                <a:spcPts val="0"/>
              </a:spcBef>
              <a:spcAft>
                <a:spcPts val="0"/>
              </a:spcAft>
              <a:buNone/>
            </a:pPr>
            <a:r>
              <a:rPr lang="en-GB" sz="600">
                <a:latin typeface="Arial"/>
                <a:ea typeface="Arial"/>
                <a:cs typeface="Arial"/>
                <a:sym typeface="Arial"/>
              </a:rPr>
              <a:t>03.11.2023	</a:t>
            </a:r>
            <a:r>
              <a:rPr lang="en-GB" sz="600">
                <a:solidFill>
                  <a:srgbClr val="131212"/>
                </a:solidFill>
                <a:latin typeface="Arial"/>
                <a:ea typeface="Arial"/>
                <a:cs typeface="Arial"/>
                <a:sym typeface="Arial"/>
              </a:rPr>
              <a:t>Industrial Internet of Things (IIoT) and Manufacturing Execution Systems (MES)</a:t>
            </a:r>
            <a:endParaRPr sz="600">
              <a:latin typeface="Arial"/>
              <a:ea typeface="Arial"/>
              <a:cs typeface="Arial"/>
              <a:sym typeface="Arial"/>
            </a:endParaRPr>
          </a:p>
          <a:p>
            <a:pPr marL="0" lvl="0" indent="0" algn="l" rtl="0">
              <a:lnSpc>
                <a:spcPct val="100000"/>
              </a:lnSpc>
              <a:spcBef>
                <a:spcPts val="400"/>
              </a:spcBef>
              <a:spcAft>
                <a:spcPts val="0"/>
              </a:spcAft>
              <a:buNone/>
            </a:pPr>
            <a:r>
              <a:rPr lang="en-GB" sz="1000" baseline="30000">
                <a:latin typeface="Arial"/>
                <a:ea typeface="Arial"/>
                <a:cs typeface="Arial"/>
                <a:sym typeface="Arial"/>
              </a:rPr>
              <a:t>Seite 1	</a:t>
            </a:r>
            <a:r>
              <a:rPr lang="en-GB" sz="600">
                <a:solidFill>
                  <a:srgbClr val="131212"/>
                </a:solidFill>
                <a:latin typeface="Arial"/>
                <a:ea typeface="Arial"/>
                <a:cs typeface="Arial"/>
                <a:sym typeface="Arial"/>
              </a:rPr>
              <a:t>Prof. Dr. Felix Hackelöer, </a:t>
            </a:r>
            <a:r>
              <a:rPr lang="en-GB" sz="600">
                <a:latin typeface="Arial"/>
                <a:ea typeface="Arial"/>
                <a:cs typeface="Arial"/>
                <a:sym typeface="Arial"/>
              </a:rPr>
              <a:t>Institute of Automation &amp; Industrial IT (AIT)</a:t>
            </a:r>
            <a:endParaRPr sz="600">
              <a:latin typeface="Arial"/>
              <a:ea typeface="Arial"/>
              <a:cs typeface="Arial"/>
              <a:sym typeface="Arial"/>
            </a:endParaRPr>
          </a:p>
        </p:txBody>
      </p:sp>
      <p:grpSp>
        <p:nvGrpSpPr>
          <p:cNvPr id="417" name="Google Shape;417;p40"/>
          <p:cNvGrpSpPr/>
          <p:nvPr/>
        </p:nvGrpSpPr>
        <p:grpSpPr>
          <a:xfrm>
            <a:off x="904955" y="524973"/>
            <a:ext cx="8238982" cy="43186"/>
            <a:chOff x="1058303" y="771905"/>
            <a:chExt cx="9635109" cy="63500"/>
          </a:xfrm>
        </p:grpSpPr>
        <p:sp>
          <p:nvSpPr>
            <p:cNvPr id="418" name="Google Shape;418;p40"/>
            <p:cNvSpPr/>
            <p:nvPr/>
          </p:nvSpPr>
          <p:spPr>
            <a:xfrm>
              <a:off x="1058303" y="771905"/>
              <a:ext cx="3199765" cy="63500"/>
            </a:xfrm>
            <a:custGeom>
              <a:avLst/>
              <a:gdLst/>
              <a:ahLst/>
              <a:cxnLst/>
              <a:rect l="l" t="t" r="r" b="b"/>
              <a:pathLst>
                <a:path w="3199765" h="63500" extrusionOk="0">
                  <a:moveTo>
                    <a:pt x="3199638" y="63246"/>
                  </a:moveTo>
                  <a:lnTo>
                    <a:pt x="3199638" y="0"/>
                  </a:lnTo>
                  <a:lnTo>
                    <a:pt x="0" y="0"/>
                  </a:lnTo>
                  <a:lnTo>
                    <a:pt x="0" y="63246"/>
                  </a:lnTo>
                  <a:lnTo>
                    <a:pt x="3199638" y="63246"/>
                  </a:lnTo>
                  <a:close/>
                </a:path>
              </a:pathLst>
            </a:custGeom>
            <a:solidFill>
              <a:srgbClr val="A90E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19" name="Google Shape;419;p40"/>
            <p:cNvSpPr/>
            <p:nvPr/>
          </p:nvSpPr>
          <p:spPr>
            <a:xfrm>
              <a:off x="4257941" y="771905"/>
              <a:ext cx="3199129" cy="63500"/>
            </a:xfrm>
            <a:custGeom>
              <a:avLst/>
              <a:gdLst/>
              <a:ahLst/>
              <a:cxnLst/>
              <a:rect l="l" t="t" r="r" b="b"/>
              <a:pathLst>
                <a:path w="3199129" h="63500" extrusionOk="0">
                  <a:moveTo>
                    <a:pt x="3198876" y="63245"/>
                  </a:moveTo>
                  <a:lnTo>
                    <a:pt x="3198876" y="0"/>
                  </a:lnTo>
                  <a:lnTo>
                    <a:pt x="0" y="0"/>
                  </a:lnTo>
                  <a:lnTo>
                    <a:pt x="0" y="63246"/>
                  </a:lnTo>
                  <a:lnTo>
                    <a:pt x="3198876" y="63245"/>
                  </a:lnTo>
                  <a:close/>
                </a:path>
              </a:pathLst>
            </a:custGeom>
            <a:solidFill>
              <a:srgbClr val="D6461E"/>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20" name="Google Shape;420;p40"/>
            <p:cNvSpPr/>
            <p:nvPr/>
          </p:nvSpPr>
          <p:spPr>
            <a:xfrm>
              <a:off x="7456817" y="771905"/>
              <a:ext cx="3236595" cy="63500"/>
            </a:xfrm>
            <a:custGeom>
              <a:avLst/>
              <a:gdLst/>
              <a:ahLst/>
              <a:cxnLst/>
              <a:rect l="l" t="t" r="r" b="b"/>
              <a:pathLst>
                <a:path w="3236595" h="63500" extrusionOk="0">
                  <a:moveTo>
                    <a:pt x="3236341" y="63245"/>
                  </a:moveTo>
                  <a:lnTo>
                    <a:pt x="3236341" y="0"/>
                  </a:lnTo>
                  <a:lnTo>
                    <a:pt x="0" y="0"/>
                  </a:lnTo>
                  <a:lnTo>
                    <a:pt x="0" y="63245"/>
                  </a:lnTo>
                  <a:lnTo>
                    <a:pt x="3236341" y="63245"/>
                  </a:lnTo>
                  <a:close/>
                </a:path>
              </a:pathLst>
            </a:custGeom>
            <a:solidFill>
              <a:srgbClr val="8F1A6D"/>
            </a:solidFill>
            <a:ln>
              <a:noFill/>
            </a:ln>
          </p:spPr>
          <p:txBody>
            <a:bodyPr spcFirstLastPara="1" wrap="square" lIns="0" tIns="0" rIns="0" bIns="0" anchor="t" anchorCtr="0">
              <a:noAutofit/>
            </a:bodyPr>
            <a:lstStyle/>
            <a:p>
              <a:pPr marL="0" lvl="0" indent="0" algn="l" rtl="0">
                <a:spcBef>
                  <a:spcPts val="0"/>
                </a:spcBef>
                <a:spcAft>
                  <a:spcPts val="0"/>
                </a:spcAft>
                <a:buNone/>
              </a:pPr>
              <a:endParaRPr sz="1100"/>
            </a:p>
          </p:txBody>
        </p:sp>
      </p:grpSp>
      <p:sp>
        <p:nvSpPr>
          <p:cNvPr id="421" name="Google Shape;421;p40"/>
          <p:cNvSpPr/>
          <p:nvPr/>
        </p:nvSpPr>
        <p:spPr>
          <a:xfrm>
            <a:off x="906265" y="4142785"/>
            <a:ext cx="8238344" cy="0"/>
          </a:xfrm>
          <a:custGeom>
            <a:avLst/>
            <a:gdLst/>
            <a:ahLst/>
            <a:cxnLst/>
            <a:rect l="l" t="t" r="r" b="b"/>
            <a:pathLst>
              <a:path w="9635490" h="120000" extrusionOk="0">
                <a:moveTo>
                  <a:pt x="0" y="0"/>
                </a:moveTo>
                <a:lnTo>
                  <a:pt x="9635490" y="0"/>
                </a:lnTo>
              </a:path>
            </a:pathLst>
          </a:custGeom>
          <a:noFill/>
          <a:ln w="9525" cap="flat" cmpd="sng">
            <a:solidFill>
              <a:srgbClr val="7E7E7E"/>
            </a:solidFill>
            <a:prstDash val="solid"/>
            <a:round/>
            <a:headEnd type="none" w="sm" len="sm"/>
            <a:tailEnd type="none" w="sm" len="sm"/>
          </a:ln>
        </p:spPr>
        <p:txBody>
          <a:bodyPr spcFirstLastPara="1" wrap="square" lIns="0" tIns="0" rIns="0" bIns="0" anchor="t" anchorCtr="0">
            <a:noAutofit/>
          </a:bodyPr>
          <a:lstStyle/>
          <a:p>
            <a:pPr marL="0" lvl="0" indent="0" algn="l" rtl="0">
              <a:spcBef>
                <a:spcPts val="0"/>
              </a:spcBef>
              <a:spcAft>
                <a:spcPts val="0"/>
              </a:spcAft>
              <a:buNone/>
            </a:pPr>
            <a:endParaRPr sz="1100"/>
          </a:p>
        </p:txBody>
      </p:sp>
      <p:sp>
        <p:nvSpPr>
          <p:cNvPr id="422" name="Google Shape;422;p40"/>
          <p:cNvSpPr txBox="1"/>
          <p:nvPr/>
        </p:nvSpPr>
        <p:spPr>
          <a:xfrm>
            <a:off x="895400" y="2401681"/>
            <a:ext cx="4839600" cy="225300"/>
          </a:xfrm>
          <a:prstGeom prst="rect">
            <a:avLst/>
          </a:prstGeom>
          <a:noFill/>
          <a:ln>
            <a:noFill/>
          </a:ln>
        </p:spPr>
        <p:txBody>
          <a:bodyPr spcFirstLastPara="1" wrap="square" lIns="0" tIns="9600" rIns="0" bIns="0" anchor="t" anchorCtr="0">
            <a:spAutoFit/>
          </a:bodyPr>
          <a:lstStyle/>
          <a:p>
            <a:pPr marL="12700" lvl="0" indent="0" algn="l" rtl="0">
              <a:lnSpc>
                <a:spcPct val="100000"/>
              </a:lnSpc>
              <a:spcBef>
                <a:spcPts val="0"/>
              </a:spcBef>
              <a:spcAft>
                <a:spcPts val="0"/>
              </a:spcAft>
              <a:buNone/>
            </a:pPr>
            <a:endParaRPr sz="1400">
              <a:latin typeface="Arial"/>
              <a:ea typeface="Arial"/>
              <a:cs typeface="Arial"/>
              <a:sym typeface="Arial"/>
            </a:endParaRPr>
          </a:p>
        </p:txBody>
      </p:sp>
      <p:sp>
        <p:nvSpPr>
          <p:cNvPr id="423" name="Google Shape;423;p40"/>
          <p:cNvSpPr txBox="1"/>
          <p:nvPr/>
        </p:nvSpPr>
        <p:spPr>
          <a:xfrm>
            <a:off x="895400" y="3839788"/>
            <a:ext cx="2222700" cy="197400"/>
          </a:xfrm>
          <a:prstGeom prst="rect">
            <a:avLst/>
          </a:prstGeom>
          <a:noFill/>
          <a:ln>
            <a:noFill/>
          </a:ln>
        </p:spPr>
        <p:txBody>
          <a:bodyPr spcFirstLastPara="1" wrap="square" lIns="0" tIns="12650" rIns="0" bIns="0" anchor="t" anchorCtr="0">
            <a:spAutoFit/>
          </a:bodyPr>
          <a:lstStyle/>
          <a:p>
            <a:pPr marL="12700" lvl="0" indent="0" algn="l" rtl="0">
              <a:lnSpc>
                <a:spcPct val="100000"/>
              </a:lnSpc>
              <a:spcBef>
                <a:spcPts val="0"/>
              </a:spcBef>
              <a:spcAft>
                <a:spcPts val="0"/>
              </a:spcAft>
              <a:buNone/>
            </a:pPr>
            <a:endParaRPr sz="1200">
              <a:latin typeface="Arial"/>
              <a:ea typeface="Arial"/>
              <a:cs typeface="Arial"/>
              <a:sym typeface="Arial"/>
            </a:endParaRPr>
          </a:p>
        </p:txBody>
      </p:sp>
      <p:sp>
        <p:nvSpPr>
          <p:cNvPr id="424" name="Google Shape;424;p40"/>
          <p:cNvSpPr/>
          <p:nvPr/>
        </p:nvSpPr>
        <p:spPr>
          <a:xfrm>
            <a:off x="906277" y="4145375"/>
            <a:ext cx="6975475" cy="470230"/>
          </a:xfrm>
          <a:custGeom>
            <a:avLst/>
            <a:gdLst/>
            <a:ahLst/>
            <a:cxnLst/>
            <a:rect l="l" t="t" r="r" b="b"/>
            <a:pathLst>
              <a:path w="8255000" h="691515" extrusionOk="0">
                <a:moveTo>
                  <a:pt x="8254746" y="691134"/>
                </a:moveTo>
                <a:lnTo>
                  <a:pt x="8254746" y="0"/>
                </a:lnTo>
                <a:lnTo>
                  <a:pt x="0" y="0"/>
                </a:lnTo>
                <a:lnTo>
                  <a:pt x="0" y="691134"/>
                </a:lnTo>
                <a:lnTo>
                  <a:pt x="8254746" y="691134"/>
                </a:lnTo>
                <a:close/>
              </a:path>
            </a:pathLst>
          </a:custGeom>
          <a:solidFill>
            <a:srgbClr val="FFFFFF"/>
          </a:solidFill>
          <a:ln>
            <a:noFill/>
          </a:ln>
        </p:spPr>
        <p:txBody>
          <a:bodyPr spcFirstLastPara="1" wrap="square" lIns="0" tIns="0" rIns="0" bIns="0" anchor="t" anchorCtr="0">
            <a:noAutofit/>
          </a:bodyPr>
          <a:lstStyle/>
          <a:p>
            <a:pPr marL="0" lvl="0" indent="0" algn="l" rtl="0">
              <a:spcBef>
                <a:spcPts val="0"/>
              </a:spcBef>
              <a:spcAft>
                <a:spcPts val="0"/>
              </a:spcAft>
              <a:buNone/>
            </a:pPr>
            <a:r>
              <a:rPr lang="en-GB" sz="1100">
                <a:solidFill>
                  <a:schemeClr val="accent1"/>
                </a:solidFill>
              </a:rPr>
              <a:t>MAIT 2023-2025</a:t>
            </a:r>
            <a:endParaRPr sz="1100">
              <a:solidFill>
                <a:schemeClr val="accent1"/>
              </a:solidFill>
            </a:endParaRPr>
          </a:p>
        </p:txBody>
      </p:sp>
      <p:sp>
        <p:nvSpPr>
          <p:cNvPr id="425" name="Google Shape;425;p40"/>
          <p:cNvSpPr txBox="1">
            <a:spLocks noGrp="1"/>
          </p:cNvSpPr>
          <p:nvPr>
            <p:ph type="ctrTitle" idx="4294967295"/>
          </p:nvPr>
        </p:nvSpPr>
        <p:spPr>
          <a:xfrm>
            <a:off x="1064925" y="1694994"/>
            <a:ext cx="7688100" cy="110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GB" sz="3000" b="0">
                <a:solidFill>
                  <a:schemeClr val="accent1"/>
                </a:solidFill>
                <a:latin typeface="Lato"/>
                <a:ea typeface="Lato"/>
                <a:cs typeface="Lato"/>
                <a:sym typeface="Lato"/>
              </a:rPr>
              <a:t>Thank You!</a:t>
            </a:r>
            <a:br>
              <a:rPr lang="en-GB" sz="3000" b="0">
                <a:solidFill>
                  <a:schemeClr val="accent1"/>
                </a:solidFill>
                <a:latin typeface="Lato"/>
                <a:ea typeface="Lato"/>
                <a:cs typeface="Lato"/>
                <a:sym typeface="Lato"/>
              </a:rPr>
            </a:br>
            <a:r>
              <a:rPr lang="en-GB" sz="3000" b="0">
                <a:solidFill>
                  <a:schemeClr val="accent1"/>
                </a:solidFill>
                <a:latin typeface="Lato"/>
                <a:ea typeface="Lato"/>
                <a:cs typeface="Lato"/>
                <a:sym typeface="Lato"/>
              </a:rPr>
              <a:t>Questions?</a:t>
            </a:r>
            <a:endParaRPr sz="3000" b="0">
              <a:solidFill>
                <a:schemeClr val="accent1"/>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p:nvPr/>
        </p:nvSpPr>
        <p:spPr>
          <a:xfrm>
            <a:off x="263400" y="3321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solidFill>
                  <a:srgbClr val="595959"/>
                </a:solidFill>
                <a:latin typeface="Lato"/>
                <a:ea typeface="Lato"/>
                <a:cs typeface="Lato"/>
                <a:sym typeface="Lato"/>
              </a:rPr>
              <a:t>Agenda</a:t>
            </a:r>
            <a:endParaRPr sz="3000" b="1" dirty="0">
              <a:solidFill>
                <a:srgbClr val="595959"/>
              </a:solidFill>
              <a:latin typeface="Lato"/>
              <a:ea typeface="Lato"/>
              <a:cs typeface="Lato"/>
              <a:sym typeface="Lato"/>
            </a:endParaRPr>
          </a:p>
        </p:txBody>
      </p:sp>
      <p:sp>
        <p:nvSpPr>
          <p:cNvPr id="114" name="Google Shape;114;p16"/>
          <p:cNvSpPr txBox="1"/>
          <p:nvPr/>
        </p:nvSpPr>
        <p:spPr>
          <a:xfrm>
            <a:off x="345050" y="1003025"/>
            <a:ext cx="5031300" cy="3853332"/>
          </a:xfrm>
          <a:prstGeom prst="rect">
            <a:avLst/>
          </a:prstGeom>
          <a:noFill/>
          <a:ln>
            <a:noFill/>
          </a:ln>
        </p:spPr>
        <p:txBody>
          <a:bodyPr spcFirstLastPara="1" wrap="square" lIns="91425" tIns="91425" rIns="91425" bIns="91425" anchor="t" anchorCtr="0">
            <a:spAutoFit/>
          </a:bodyPr>
          <a:lstStyle/>
          <a:p>
            <a:pPr marL="457200" lvl="0" indent="-337820" algn="l" rtl="0">
              <a:spcBef>
                <a:spcPts val="0"/>
              </a:spcBef>
              <a:spcAft>
                <a:spcPts val="0"/>
              </a:spcAft>
              <a:buClr>
                <a:schemeClr val="dk2"/>
              </a:buClr>
              <a:buSzPts val="1720"/>
              <a:buFont typeface="Lato"/>
              <a:buChar char="●"/>
            </a:pPr>
            <a:r>
              <a:rPr lang="en-GB" sz="1600" b="1" dirty="0">
                <a:solidFill>
                  <a:srgbClr val="595959"/>
                </a:solidFill>
                <a:latin typeface="Lato"/>
                <a:ea typeface="Lato"/>
                <a:cs typeface="Lato"/>
                <a:sym typeface="Lato"/>
              </a:rPr>
              <a:t>Introduction</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520" dirty="0">
              <a:solidFill>
                <a:schemeClr val="dk2"/>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Evaluation Criterion</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Random Forest</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37820" algn="l" rtl="0">
              <a:spcBef>
                <a:spcPts val="0"/>
              </a:spcBef>
              <a:spcAft>
                <a:spcPts val="0"/>
              </a:spcAft>
              <a:buClr>
                <a:schemeClr val="dk2"/>
              </a:buClr>
              <a:buSzPts val="1720"/>
              <a:buFont typeface="Lato"/>
              <a:buChar char="●"/>
            </a:pPr>
            <a:r>
              <a:rPr lang="en-GB" sz="1600" b="1" dirty="0" err="1">
                <a:solidFill>
                  <a:srgbClr val="595959"/>
                </a:solidFill>
                <a:latin typeface="Lato"/>
                <a:ea typeface="Lato"/>
                <a:cs typeface="Lato"/>
                <a:sym typeface="Lato"/>
              </a:rPr>
              <a:t>XGBoost</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Neural Network</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UML Diagram</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GUI</a:t>
            </a:r>
            <a:endParaRPr sz="1600" b="1" dirty="0">
              <a:solidFill>
                <a:srgbClr val="595959"/>
              </a:solidFill>
              <a:latin typeface="Lato"/>
              <a:ea typeface="Lato"/>
              <a:cs typeface="Lato"/>
              <a:sym typeface="Lato"/>
            </a:endParaRPr>
          </a:p>
          <a:p>
            <a:pPr marL="457200" lvl="0" indent="0" algn="l" rtl="0">
              <a:spcBef>
                <a:spcPts val="0"/>
              </a:spcBef>
              <a:spcAft>
                <a:spcPts val="0"/>
              </a:spcAft>
              <a:buNone/>
            </a:pPr>
            <a:endParaRPr sz="1600" b="1" dirty="0">
              <a:solidFill>
                <a:srgbClr val="595959"/>
              </a:solidFill>
              <a:latin typeface="Lato"/>
              <a:ea typeface="Lato"/>
              <a:cs typeface="Lato"/>
              <a:sym typeface="Lato"/>
            </a:endParaRPr>
          </a:p>
          <a:p>
            <a:pPr marL="457200" lvl="0" indent="-325120" algn="l" rtl="0">
              <a:spcBef>
                <a:spcPts val="0"/>
              </a:spcBef>
              <a:spcAft>
                <a:spcPts val="0"/>
              </a:spcAft>
              <a:buClr>
                <a:schemeClr val="dk2"/>
              </a:buClr>
              <a:buSzPts val="1520"/>
              <a:buFont typeface="Lato"/>
              <a:buChar char="●"/>
            </a:pPr>
            <a:r>
              <a:rPr lang="en-GB" sz="1600" b="1" dirty="0">
                <a:solidFill>
                  <a:srgbClr val="595959"/>
                </a:solidFill>
                <a:latin typeface="Lato"/>
                <a:ea typeface="Lato"/>
                <a:cs typeface="Lato"/>
                <a:sym typeface="Lato"/>
              </a:rPr>
              <a:t>Libraries</a:t>
            </a:r>
            <a:endParaRPr sz="1600" b="1" dirty="0">
              <a:solidFill>
                <a:srgbClr val="595959"/>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p:nvPr/>
        </p:nvSpPr>
        <p:spPr>
          <a:xfrm>
            <a:off x="417475" y="419775"/>
            <a:ext cx="7692300" cy="409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solidFill>
                  <a:srgbClr val="474747"/>
                </a:solidFill>
                <a:highlight>
                  <a:srgbClr val="FFFFFF"/>
                </a:highlight>
              </a:rPr>
              <a:t>           </a:t>
            </a:r>
            <a:endParaRPr sz="1350">
              <a:solidFill>
                <a:srgbClr val="383838"/>
              </a:solidFill>
              <a:highlight>
                <a:srgbClr val="FFFFFF"/>
              </a:highlight>
            </a:endParaRPr>
          </a:p>
          <a:p>
            <a:pPr marL="0" lvl="0" indent="0" algn="l" rtl="0">
              <a:spcBef>
                <a:spcPts val="0"/>
              </a:spcBef>
              <a:spcAft>
                <a:spcPts val="0"/>
              </a:spcAft>
              <a:buNone/>
            </a:pPr>
            <a:r>
              <a:rPr lang="en-GB" sz="1350">
                <a:solidFill>
                  <a:srgbClr val="383838"/>
                </a:solidFill>
                <a:highlight>
                  <a:srgbClr val="FFFFFF"/>
                </a:highlight>
              </a:rPr>
              <a:t>               </a:t>
            </a:r>
            <a:endParaRPr/>
          </a:p>
          <a:p>
            <a:pPr marL="0" lvl="0" indent="0" algn="l" rtl="0">
              <a:spcBef>
                <a:spcPts val="0"/>
              </a:spcBef>
              <a:spcAft>
                <a:spcPts val="0"/>
              </a:spcAft>
              <a:buNone/>
            </a:pPr>
            <a:r>
              <a:rPr lang="en-GB" sz="1350">
                <a:solidFill>
                  <a:srgbClr val="383838"/>
                </a:solidFill>
                <a:highlight>
                  <a:srgbClr val="FFFFFF"/>
                </a:highlight>
              </a:rPr>
              <a:t> </a:t>
            </a:r>
            <a:endParaRPr sz="1350">
              <a:solidFill>
                <a:srgbClr val="595959"/>
              </a:solidFill>
              <a:highlight>
                <a:srgbClr val="FFFFFF"/>
              </a:highlight>
              <a:latin typeface="Lato"/>
              <a:ea typeface="Lato"/>
              <a:cs typeface="Lato"/>
              <a:sym typeface="Lato"/>
            </a:endParaRPr>
          </a:p>
          <a:p>
            <a:pPr marL="0" lvl="0" indent="0" algn="l" rtl="0">
              <a:spcBef>
                <a:spcPts val="0"/>
              </a:spcBef>
              <a:spcAft>
                <a:spcPts val="0"/>
              </a:spcAft>
              <a:buNone/>
            </a:pPr>
            <a:r>
              <a:rPr lang="en-GB" b="1">
                <a:solidFill>
                  <a:srgbClr val="595959"/>
                </a:solidFill>
                <a:highlight>
                  <a:srgbClr val="FFFFFF"/>
                </a:highlight>
                <a:latin typeface="Lato"/>
                <a:ea typeface="Lato"/>
                <a:cs typeface="Lato"/>
                <a:sym typeface="Lato"/>
              </a:rPr>
              <a:t>Accuracy</a:t>
            </a:r>
            <a:endParaRPr b="1">
              <a:solidFill>
                <a:srgbClr val="595959"/>
              </a:solidFill>
              <a:highlight>
                <a:srgbClr val="FFFFFF"/>
              </a:highlight>
              <a:latin typeface="Lato"/>
              <a:ea typeface="Lato"/>
              <a:cs typeface="Lato"/>
              <a:sym typeface="Lato"/>
            </a:endParaRPr>
          </a:p>
          <a:p>
            <a:pPr marL="457200" lvl="0" indent="0" algn="l" rtl="0">
              <a:spcBef>
                <a:spcPts val="0"/>
              </a:spcBef>
              <a:spcAft>
                <a:spcPts val="0"/>
              </a:spcAft>
              <a:buNone/>
            </a:pPr>
            <a:endParaRPr b="1">
              <a:solidFill>
                <a:srgbClr val="595959"/>
              </a:solidFill>
              <a:highlight>
                <a:srgbClr val="FFFFFF"/>
              </a:highlight>
              <a:latin typeface="Lato"/>
              <a:ea typeface="Lato"/>
              <a:cs typeface="Lato"/>
              <a:sym typeface="Lato"/>
            </a:endParaRPr>
          </a:p>
          <a:p>
            <a:pPr marL="457200" lvl="0" indent="-317500" algn="l" rtl="0">
              <a:spcBef>
                <a:spcPts val="0"/>
              </a:spcBef>
              <a:spcAft>
                <a:spcPts val="0"/>
              </a:spcAft>
              <a:buClr>
                <a:srgbClr val="595959"/>
              </a:buClr>
              <a:buSzPts val="1400"/>
              <a:buFont typeface="Lato"/>
              <a:buChar char="➔"/>
            </a:pPr>
            <a:r>
              <a:rPr lang="en-GB">
                <a:solidFill>
                  <a:srgbClr val="595959"/>
                </a:solidFill>
                <a:highlight>
                  <a:srgbClr val="FFFFFF"/>
                </a:highlight>
                <a:latin typeface="Lato"/>
                <a:ea typeface="Lato"/>
                <a:cs typeface="Lato"/>
                <a:sym typeface="Lato"/>
              </a:rPr>
              <a:t>It is the ratio of the number of correct predictions and the total number of predictions.</a:t>
            </a:r>
            <a:endParaRPr>
              <a:solidFill>
                <a:srgbClr val="595959"/>
              </a:solidFill>
              <a:highlight>
                <a:srgbClr val="D3E3FD"/>
              </a:highlight>
              <a:latin typeface="Lato"/>
              <a:ea typeface="Lato"/>
              <a:cs typeface="Lato"/>
              <a:sym typeface="Lato"/>
            </a:endParaRPr>
          </a:p>
          <a:p>
            <a:pPr marL="457200" lvl="0" indent="0" algn="l" rtl="0">
              <a:spcBef>
                <a:spcPts val="0"/>
              </a:spcBef>
              <a:spcAft>
                <a:spcPts val="0"/>
              </a:spcAft>
              <a:buNone/>
            </a:pPr>
            <a:endParaRPr>
              <a:solidFill>
                <a:srgbClr val="595959"/>
              </a:solidFill>
              <a:highlight>
                <a:srgbClr val="D3E3FD"/>
              </a:highlight>
              <a:latin typeface="Lato"/>
              <a:ea typeface="Lato"/>
              <a:cs typeface="Lato"/>
              <a:sym typeface="Lato"/>
            </a:endParaRPr>
          </a:p>
          <a:p>
            <a:pPr marL="457200" lvl="0" indent="0" algn="l" rtl="0">
              <a:spcBef>
                <a:spcPts val="0"/>
              </a:spcBef>
              <a:spcAft>
                <a:spcPts val="0"/>
              </a:spcAft>
              <a:buNone/>
            </a:pPr>
            <a:endParaRPr>
              <a:solidFill>
                <a:srgbClr val="595959"/>
              </a:solidFill>
              <a:highlight>
                <a:srgbClr val="D3E3FD"/>
              </a:highlight>
              <a:latin typeface="Lato"/>
              <a:ea typeface="Lato"/>
              <a:cs typeface="Lato"/>
              <a:sym typeface="Lato"/>
            </a:endParaRPr>
          </a:p>
          <a:p>
            <a:pPr marL="0" lvl="0" indent="0" algn="l" rtl="0">
              <a:spcBef>
                <a:spcPts val="0"/>
              </a:spcBef>
              <a:spcAft>
                <a:spcPts val="0"/>
              </a:spcAft>
              <a:buNone/>
            </a:pPr>
            <a:endParaRPr>
              <a:solidFill>
                <a:srgbClr val="595959"/>
              </a:solidFill>
              <a:highlight>
                <a:srgbClr val="FFFFFF"/>
              </a:highlight>
              <a:latin typeface="Lato"/>
              <a:ea typeface="Lato"/>
              <a:cs typeface="Lato"/>
              <a:sym typeface="Lato"/>
            </a:endParaRPr>
          </a:p>
          <a:p>
            <a:pPr marL="0" lvl="0" indent="0" algn="l" rtl="0">
              <a:spcBef>
                <a:spcPts val="0"/>
              </a:spcBef>
              <a:spcAft>
                <a:spcPts val="0"/>
              </a:spcAft>
              <a:buNone/>
            </a:pPr>
            <a:r>
              <a:rPr lang="en-GB" b="1">
                <a:solidFill>
                  <a:srgbClr val="595959"/>
                </a:solidFill>
                <a:highlight>
                  <a:srgbClr val="FFFFFF"/>
                </a:highlight>
                <a:latin typeface="Lato"/>
                <a:ea typeface="Lato"/>
                <a:cs typeface="Lato"/>
                <a:sym typeface="Lato"/>
              </a:rPr>
              <a:t>Confusion Matrix</a:t>
            </a:r>
            <a:endParaRPr b="1">
              <a:solidFill>
                <a:srgbClr val="595959"/>
              </a:solidFill>
              <a:highlight>
                <a:srgbClr val="FFFFFF"/>
              </a:highlight>
              <a:latin typeface="Lato"/>
              <a:ea typeface="Lato"/>
              <a:cs typeface="Lato"/>
              <a:sym typeface="Lato"/>
            </a:endParaRPr>
          </a:p>
          <a:p>
            <a:pPr marL="457200" lvl="0" indent="0" algn="l" rtl="0">
              <a:spcBef>
                <a:spcPts val="0"/>
              </a:spcBef>
              <a:spcAft>
                <a:spcPts val="0"/>
              </a:spcAft>
              <a:buNone/>
            </a:pPr>
            <a:endParaRPr b="1" u="sng">
              <a:solidFill>
                <a:srgbClr val="595959"/>
              </a:solidFill>
              <a:highlight>
                <a:srgbClr val="FFFFFF"/>
              </a:highlight>
              <a:latin typeface="Lato"/>
              <a:ea typeface="Lato"/>
              <a:cs typeface="Lato"/>
              <a:sym typeface="Lato"/>
            </a:endParaRPr>
          </a:p>
          <a:p>
            <a:pPr marL="457200" lvl="0" indent="-317500" algn="l" rtl="0">
              <a:spcBef>
                <a:spcPts val="0"/>
              </a:spcBef>
              <a:spcAft>
                <a:spcPts val="0"/>
              </a:spcAft>
              <a:buClr>
                <a:srgbClr val="595959"/>
              </a:buClr>
              <a:buSzPts val="1400"/>
              <a:buFont typeface="Lato"/>
              <a:buChar char="➔"/>
            </a:pPr>
            <a:r>
              <a:rPr lang="en-GB">
                <a:solidFill>
                  <a:srgbClr val="595959"/>
                </a:solidFill>
                <a:highlight>
                  <a:srgbClr val="FFFFFF"/>
                </a:highlight>
                <a:latin typeface="Lato"/>
                <a:ea typeface="Lato"/>
                <a:cs typeface="Lato"/>
                <a:sym typeface="Lato"/>
              </a:rPr>
              <a:t>It is a performance measurement for </a:t>
            </a:r>
            <a:endParaRPr>
              <a:solidFill>
                <a:srgbClr val="595959"/>
              </a:solidFill>
              <a:highlight>
                <a:srgbClr val="FFFFFF"/>
              </a:highlight>
              <a:latin typeface="Lato"/>
              <a:ea typeface="Lato"/>
              <a:cs typeface="Lato"/>
              <a:sym typeface="Lato"/>
            </a:endParaRPr>
          </a:p>
          <a:p>
            <a:pPr marL="457200" lvl="0" indent="0" algn="l" rtl="0">
              <a:spcBef>
                <a:spcPts val="0"/>
              </a:spcBef>
              <a:spcAft>
                <a:spcPts val="0"/>
              </a:spcAft>
              <a:buNone/>
            </a:pPr>
            <a:r>
              <a:rPr lang="en-GB">
                <a:solidFill>
                  <a:srgbClr val="595959"/>
                </a:solidFill>
                <a:highlight>
                  <a:srgbClr val="FFFFFF"/>
                </a:highlight>
                <a:latin typeface="Lato"/>
                <a:ea typeface="Lato"/>
                <a:cs typeface="Lato"/>
                <a:sym typeface="Lato"/>
              </a:rPr>
              <a:t>classification problem .</a:t>
            </a:r>
            <a:endParaRPr b="1">
              <a:solidFill>
                <a:schemeClr val="accent1"/>
              </a:solidFill>
            </a:endParaRPr>
          </a:p>
          <a:p>
            <a:pPr marL="457200" lvl="0" indent="0" algn="l" rtl="0">
              <a:spcBef>
                <a:spcPts val="0"/>
              </a:spcBef>
              <a:spcAft>
                <a:spcPts val="0"/>
              </a:spcAft>
              <a:buNone/>
            </a:pPr>
            <a:endParaRPr sz="1800" b="1">
              <a:solidFill>
                <a:schemeClr val="accent1"/>
              </a:solidFill>
            </a:endParaRPr>
          </a:p>
        </p:txBody>
      </p:sp>
      <p:sp>
        <p:nvSpPr>
          <p:cNvPr id="120" name="Google Shape;120;p17"/>
          <p:cNvSpPr txBox="1"/>
          <p:nvPr/>
        </p:nvSpPr>
        <p:spPr>
          <a:xfrm>
            <a:off x="2239400" y="4513875"/>
            <a:ext cx="6619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dirty="0" err="1">
                <a:solidFill>
                  <a:schemeClr val="accent1"/>
                </a:solidFill>
                <a:latin typeface="Lato"/>
                <a:ea typeface="Lato"/>
                <a:cs typeface="Lato"/>
                <a:sym typeface="Lato"/>
              </a:rPr>
              <a:t>Source:https</a:t>
            </a:r>
            <a:r>
              <a:rPr lang="en-GB" sz="1300" dirty="0">
                <a:solidFill>
                  <a:schemeClr val="accent1"/>
                </a:solidFill>
                <a:latin typeface="Lato"/>
                <a:ea typeface="Lato"/>
                <a:cs typeface="Lato"/>
                <a:sym typeface="Lato"/>
              </a:rPr>
              <a:t>://</a:t>
            </a:r>
            <a:r>
              <a:rPr lang="en-GB" sz="1300" dirty="0" err="1">
                <a:solidFill>
                  <a:schemeClr val="accent1"/>
                </a:solidFill>
                <a:latin typeface="Lato"/>
                <a:ea typeface="Lato"/>
                <a:cs typeface="Lato"/>
                <a:sym typeface="Lato"/>
              </a:rPr>
              <a:t>towardsdatascience.com</a:t>
            </a:r>
            <a:r>
              <a:rPr lang="en-GB" sz="1300" dirty="0">
                <a:solidFill>
                  <a:schemeClr val="accent1"/>
                </a:solidFill>
                <a:latin typeface="Lato"/>
                <a:ea typeface="Lato"/>
                <a:cs typeface="Lato"/>
                <a:sym typeface="Lato"/>
              </a:rPr>
              <a:t>/understanding-confusion-matrix-a9ad42dcfd62</a:t>
            </a:r>
            <a:endParaRPr sz="1300" dirty="0">
              <a:solidFill>
                <a:schemeClr val="accent1"/>
              </a:solidFill>
              <a:latin typeface="Lato"/>
              <a:ea typeface="Lato"/>
              <a:cs typeface="Lato"/>
              <a:sym typeface="Lato"/>
            </a:endParaRPr>
          </a:p>
        </p:txBody>
      </p:sp>
      <p:pic>
        <p:nvPicPr>
          <p:cNvPr id="121" name="Google Shape;121;p17"/>
          <p:cNvPicPr preferRelativeResize="0"/>
          <p:nvPr/>
        </p:nvPicPr>
        <p:blipFill>
          <a:blip r:embed="rId3">
            <a:alphaModFix/>
          </a:blip>
          <a:stretch>
            <a:fillRect/>
          </a:stretch>
        </p:blipFill>
        <p:spPr>
          <a:xfrm>
            <a:off x="5204212" y="2404075"/>
            <a:ext cx="2739375" cy="2016050"/>
          </a:xfrm>
          <a:prstGeom prst="rect">
            <a:avLst/>
          </a:prstGeom>
          <a:noFill/>
          <a:ln>
            <a:noFill/>
          </a:ln>
        </p:spPr>
      </p:pic>
      <p:sp>
        <p:nvSpPr>
          <p:cNvPr id="122" name="Google Shape;122;p17"/>
          <p:cNvSpPr txBox="1"/>
          <p:nvPr/>
        </p:nvSpPr>
        <p:spPr>
          <a:xfrm>
            <a:off x="330050" y="375400"/>
            <a:ext cx="7221300" cy="449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dirty="0">
                <a:solidFill>
                  <a:srgbClr val="595959"/>
                </a:solidFill>
                <a:latin typeface="Lato"/>
                <a:ea typeface="Lato"/>
                <a:cs typeface="Lato"/>
                <a:sym typeface="Lato"/>
              </a:rPr>
              <a:t>Evaluation criterion for classification</a:t>
            </a:r>
            <a:endParaRPr sz="3000" b="1" dirty="0">
              <a:solidFill>
                <a:srgbClr val="595959"/>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p:nvPr/>
        </p:nvSpPr>
        <p:spPr>
          <a:xfrm>
            <a:off x="451425" y="412175"/>
            <a:ext cx="7290900" cy="5193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GB" sz="3000" b="1">
                <a:solidFill>
                  <a:schemeClr val="accent1"/>
                </a:solidFill>
                <a:highlight>
                  <a:schemeClr val="lt1"/>
                </a:highlight>
                <a:latin typeface="Lato"/>
                <a:ea typeface="Lato"/>
                <a:cs typeface="Lato"/>
                <a:sym typeface="Lato"/>
              </a:rPr>
              <a:t>Evaluation criterion for Classification</a:t>
            </a:r>
            <a:endParaRPr sz="3000" b="1">
              <a:solidFill>
                <a:schemeClr val="accent1"/>
              </a:solidFill>
              <a:highlight>
                <a:schemeClr val="lt1"/>
              </a:highlight>
              <a:latin typeface="Lato"/>
              <a:ea typeface="Lato"/>
              <a:cs typeface="Lato"/>
              <a:sym typeface="Lato"/>
            </a:endParaRPr>
          </a:p>
        </p:txBody>
      </p:sp>
      <p:sp>
        <p:nvSpPr>
          <p:cNvPr id="128" name="Google Shape;128;p18"/>
          <p:cNvSpPr txBox="1"/>
          <p:nvPr/>
        </p:nvSpPr>
        <p:spPr>
          <a:xfrm>
            <a:off x="560400" y="1200700"/>
            <a:ext cx="7290900" cy="2976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endParaRPr sz="1200">
              <a:solidFill>
                <a:schemeClr val="accent1"/>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GB" b="1">
                <a:solidFill>
                  <a:schemeClr val="accent1"/>
                </a:solidFill>
                <a:latin typeface="Lato"/>
                <a:ea typeface="Lato"/>
                <a:cs typeface="Lato"/>
                <a:sym typeface="Lato"/>
              </a:rPr>
              <a:t>Precision</a:t>
            </a:r>
            <a:endParaRPr b="1">
              <a:solidFill>
                <a:schemeClr val="accent1"/>
              </a:solidFill>
              <a:latin typeface="Lato"/>
              <a:ea typeface="Lato"/>
              <a:cs typeface="Lato"/>
              <a:sym typeface="Lato"/>
            </a:endParaRPr>
          </a:p>
          <a:p>
            <a:pPr marL="0" lvl="0" indent="0" algn="l" rtl="0">
              <a:lnSpc>
                <a:spcPct val="90000"/>
              </a:lnSpc>
              <a:spcBef>
                <a:spcPts val="1000"/>
              </a:spcBef>
              <a:spcAft>
                <a:spcPts val="0"/>
              </a:spcAft>
              <a:buNone/>
            </a:pPr>
            <a:endParaRPr b="1">
              <a:solidFill>
                <a:schemeClr val="accent1"/>
              </a:solidFill>
              <a:latin typeface="Lato"/>
              <a:ea typeface="Lato"/>
              <a:cs typeface="Lato"/>
              <a:sym typeface="Lato"/>
            </a:endParaRPr>
          </a:p>
          <a:p>
            <a:pPr marL="457200" lvl="0" indent="-317500" algn="l" rtl="0">
              <a:lnSpc>
                <a:spcPct val="90000"/>
              </a:lnSpc>
              <a:spcBef>
                <a:spcPts val="500"/>
              </a:spcBef>
              <a:spcAft>
                <a:spcPts val="0"/>
              </a:spcAft>
              <a:buClr>
                <a:schemeClr val="accent1"/>
              </a:buClr>
              <a:buSzPts val="1400"/>
              <a:buFont typeface="Lato"/>
              <a:buChar char="➔"/>
            </a:pPr>
            <a:r>
              <a:rPr lang="en-GB">
                <a:solidFill>
                  <a:schemeClr val="accent1"/>
                </a:solidFill>
                <a:latin typeface="Lato"/>
                <a:ea typeface="Lato"/>
                <a:cs typeface="Lato"/>
                <a:sym typeface="Lato"/>
              </a:rPr>
              <a:t>Measures the fraction of relevant instances among the retrieved instances.</a:t>
            </a:r>
            <a:endParaRPr>
              <a:solidFill>
                <a:schemeClr val="accent1"/>
              </a:solidFill>
              <a:latin typeface="Lato"/>
              <a:ea typeface="Lato"/>
              <a:cs typeface="Lato"/>
              <a:sym typeface="Lato"/>
            </a:endParaRPr>
          </a:p>
          <a:p>
            <a:pPr marL="450000" lvl="0" indent="-317500" algn="l" rtl="0">
              <a:lnSpc>
                <a:spcPct val="90000"/>
              </a:lnSpc>
              <a:spcBef>
                <a:spcPts val="0"/>
              </a:spcBef>
              <a:spcAft>
                <a:spcPts val="0"/>
              </a:spcAft>
              <a:buClr>
                <a:schemeClr val="accent1"/>
              </a:buClr>
              <a:buSzPts val="1400"/>
              <a:buFont typeface="Lato"/>
              <a:buChar char="➔"/>
            </a:pPr>
            <a:r>
              <a:rPr lang="en-GB">
                <a:solidFill>
                  <a:schemeClr val="accent1"/>
                </a:solidFill>
                <a:latin typeface="Lato"/>
                <a:ea typeface="Lato"/>
                <a:cs typeface="Lato"/>
                <a:sym typeface="Lato"/>
              </a:rPr>
              <a:t>useful when false positives are costly.</a:t>
            </a:r>
            <a:endParaRPr sz="1200">
              <a:solidFill>
                <a:schemeClr val="accent1"/>
              </a:solidFill>
              <a:latin typeface="Times New Roman"/>
              <a:ea typeface="Times New Roman"/>
              <a:cs typeface="Times New Roman"/>
              <a:sym typeface="Times New Roman"/>
            </a:endParaRPr>
          </a:p>
          <a:p>
            <a:pPr marL="457200" lvl="0" indent="0" algn="l" rtl="0">
              <a:spcBef>
                <a:spcPts val="0"/>
              </a:spcBef>
              <a:spcAft>
                <a:spcPts val="0"/>
              </a:spcAft>
              <a:buNone/>
            </a:pPr>
            <a:endParaRPr sz="1200">
              <a:solidFill>
                <a:schemeClr val="accent1"/>
              </a:solidFill>
              <a:latin typeface="Lato"/>
              <a:ea typeface="Lato"/>
              <a:cs typeface="Lato"/>
              <a:sym typeface="Lato"/>
            </a:endParaRPr>
          </a:p>
          <a:p>
            <a:pPr marL="0" lvl="0" indent="0" algn="l" rtl="0">
              <a:spcBef>
                <a:spcPts val="0"/>
              </a:spcBef>
              <a:spcAft>
                <a:spcPts val="0"/>
              </a:spcAft>
              <a:buNone/>
            </a:pPr>
            <a:r>
              <a:rPr lang="en-GB" sz="1300">
                <a:solidFill>
                  <a:schemeClr val="accent1"/>
                </a:solidFill>
                <a:latin typeface="Lato"/>
                <a:ea typeface="Lato"/>
                <a:cs typeface="Lato"/>
                <a:sym typeface="Lato"/>
              </a:rPr>
              <a:t> </a:t>
            </a:r>
            <a:endParaRPr sz="1300">
              <a:solidFill>
                <a:schemeClr val="accent1"/>
              </a:solidFill>
              <a:latin typeface="Lato"/>
              <a:ea typeface="Lato"/>
              <a:cs typeface="Lato"/>
              <a:sym typeface="Lato"/>
            </a:endParaRPr>
          </a:p>
          <a:p>
            <a:pPr marL="0" lvl="0" indent="0" algn="l" rtl="0">
              <a:spcBef>
                <a:spcPts val="0"/>
              </a:spcBef>
              <a:spcAft>
                <a:spcPts val="0"/>
              </a:spcAft>
              <a:buNone/>
            </a:pPr>
            <a:r>
              <a:rPr lang="en-GB" sz="1500" b="1">
                <a:solidFill>
                  <a:schemeClr val="accent1"/>
                </a:solidFill>
                <a:latin typeface="Lato"/>
                <a:ea typeface="Lato"/>
                <a:cs typeface="Lato"/>
                <a:sym typeface="Lato"/>
              </a:rPr>
              <a:t>Recall</a:t>
            </a:r>
            <a:endParaRPr sz="1500" b="1">
              <a:solidFill>
                <a:schemeClr val="accent1"/>
              </a:solidFill>
              <a:latin typeface="Lato"/>
              <a:ea typeface="Lato"/>
              <a:cs typeface="Lato"/>
              <a:sym typeface="Lato"/>
            </a:endParaRPr>
          </a:p>
          <a:p>
            <a:pPr marL="0" lvl="0" indent="0" algn="l" rtl="0">
              <a:spcBef>
                <a:spcPts val="0"/>
              </a:spcBef>
              <a:spcAft>
                <a:spcPts val="0"/>
              </a:spcAft>
              <a:buNone/>
            </a:pPr>
            <a:endParaRPr sz="1500" b="1">
              <a:solidFill>
                <a:schemeClr val="accent1"/>
              </a:solidFill>
              <a:latin typeface="Lato"/>
              <a:ea typeface="Lato"/>
              <a:cs typeface="Lato"/>
              <a:sym typeface="Lato"/>
            </a:endParaRPr>
          </a:p>
          <a:p>
            <a:pPr marL="457200" lvl="0" indent="-311150" algn="l" rtl="0">
              <a:spcBef>
                <a:spcPts val="0"/>
              </a:spcBef>
              <a:spcAft>
                <a:spcPts val="0"/>
              </a:spcAft>
              <a:buClr>
                <a:schemeClr val="accent1"/>
              </a:buClr>
              <a:buSzPts val="1300"/>
              <a:buFont typeface="Lato"/>
              <a:buChar char="➔"/>
            </a:pPr>
            <a:r>
              <a:rPr lang="en-GB" sz="1300">
                <a:solidFill>
                  <a:schemeClr val="accent1"/>
                </a:solidFill>
                <a:latin typeface="Lato"/>
                <a:ea typeface="Lato"/>
                <a:cs typeface="Lato"/>
                <a:sym typeface="Lato"/>
              </a:rPr>
              <a:t>  </a:t>
            </a:r>
            <a:r>
              <a:rPr lang="en-GB">
                <a:solidFill>
                  <a:schemeClr val="accent1"/>
                </a:solidFill>
                <a:latin typeface="Lato"/>
                <a:ea typeface="Lato"/>
                <a:cs typeface="Lato"/>
                <a:sym typeface="Lato"/>
              </a:rPr>
              <a:t>Identifies the actual true predictions</a:t>
            </a:r>
            <a:endParaRPr>
              <a:solidFill>
                <a:schemeClr val="accent1"/>
              </a:solidFill>
              <a:latin typeface="Lato"/>
              <a:ea typeface="Lato"/>
              <a:cs typeface="Lato"/>
              <a:sym typeface="Lato"/>
            </a:endParaRPr>
          </a:p>
          <a:p>
            <a:pPr marL="0" lvl="0" indent="0" algn="l" rtl="0">
              <a:spcBef>
                <a:spcPts val="0"/>
              </a:spcBef>
              <a:spcAft>
                <a:spcPts val="0"/>
              </a:spcAft>
              <a:buNone/>
            </a:pPr>
            <a:r>
              <a:rPr lang="en-GB">
                <a:solidFill>
                  <a:schemeClr val="accent1"/>
                </a:solidFill>
                <a:latin typeface="Lato"/>
                <a:ea typeface="Lato"/>
                <a:cs typeface="Lato"/>
                <a:sym typeface="Lato"/>
              </a:rPr>
              <a:t>                  from the actual positive samples.</a:t>
            </a:r>
            <a:endParaRPr>
              <a:solidFill>
                <a:schemeClr val="accent1"/>
              </a:solidFill>
              <a:latin typeface="Lato"/>
              <a:ea typeface="Lato"/>
              <a:cs typeface="Lato"/>
              <a:sym typeface="Lato"/>
            </a:endParaRPr>
          </a:p>
          <a:p>
            <a:pPr marL="0" lvl="0" indent="0" algn="l" rtl="0">
              <a:spcBef>
                <a:spcPts val="0"/>
              </a:spcBef>
              <a:spcAft>
                <a:spcPts val="0"/>
              </a:spcAft>
              <a:buNone/>
            </a:pPr>
            <a:endParaRPr sz="1300">
              <a:solidFill>
                <a:schemeClr val="accent1"/>
              </a:solidFill>
              <a:latin typeface="Lato"/>
              <a:ea typeface="Lato"/>
              <a:cs typeface="Lato"/>
              <a:sym typeface="Lato"/>
            </a:endParaRPr>
          </a:p>
        </p:txBody>
      </p:sp>
      <p:pic>
        <p:nvPicPr>
          <p:cNvPr id="129" name="Google Shape;129;p18"/>
          <p:cNvPicPr preferRelativeResize="0"/>
          <p:nvPr/>
        </p:nvPicPr>
        <p:blipFill>
          <a:blip r:embed="rId3">
            <a:alphaModFix/>
          </a:blip>
          <a:stretch>
            <a:fillRect/>
          </a:stretch>
        </p:blipFill>
        <p:spPr>
          <a:xfrm>
            <a:off x="4741275" y="3120175"/>
            <a:ext cx="3110025" cy="613900"/>
          </a:xfrm>
          <a:prstGeom prst="rect">
            <a:avLst/>
          </a:prstGeom>
          <a:noFill/>
          <a:ln>
            <a:noFill/>
          </a:ln>
        </p:spPr>
      </p:pic>
      <p:pic>
        <p:nvPicPr>
          <p:cNvPr id="130" name="Google Shape;130;p18"/>
          <p:cNvPicPr preferRelativeResize="0"/>
          <p:nvPr/>
        </p:nvPicPr>
        <p:blipFill>
          <a:blip r:embed="rId4">
            <a:alphaModFix/>
          </a:blip>
          <a:stretch>
            <a:fillRect/>
          </a:stretch>
        </p:blipFill>
        <p:spPr>
          <a:xfrm>
            <a:off x="4741275" y="1487775"/>
            <a:ext cx="3110026" cy="46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9"/>
          <p:cNvSpPr txBox="1"/>
          <p:nvPr/>
        </p:nvSpPr>
        <p:spPr>
          <a:xfrm>
            <a:off x="367175" y="292600"/>
            <a:ext cx="77154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300" b="1">
                <a:solidFill>
                  <a:srgbClr val="595959"/>
                </a:solidFill>
              </a:rPr>
              <a:t>Evaluation Criterion for Regression</a:t>
            </a:r>
            <a:endParaRPr sz="2300" b="1">
              <a:solidFill>
                <a:srgbClr val="595959"/>
              </a:solidFill>
              <a:latin typeface="Lato"/>
              <a:ea typeface="Lato"/>
              <a:cs typeface="Lato"/>
              <a:sym typeface="Lato"/>
            </a:endParaRPr>
          </a:p>
        </p:txBody>
      </p:sp>
      <p:sp>
        <p:nvSpPr>
          <p:cNvPr id="136" name="Google Shape;136;p19"/>
          <p:cNvSpPr txBox="1"/>
          <p:nvPr/>
        </p:nvSpPr>
        <p:spPr>
          <a:xfrm>
            <a:off x="454913" y="907250"/>
            <a:ext cx="8019000" cy="3755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GB" b="1">
                <a:solidFill>
                  <a:srgbClr val="595959"/>
                </a:solidFill>
                <a:latin typeface="Lato"/>
                <a:ea typeface="Lato"/>
                <a:cs typeface="Lato"/>
                <a:sym typeface="Lato"/>
              </a:rPr>
              <a:t>Scatter Plot</a:t>
            </a:r>
            <a:endParaRPr b="1">
              <a:latin typeface="Lato"/>
              <a:ea typeface="Lato"/>
              <a:cs typeface="Lato"/>
              <a:sym typeface="Lato"/>
            </a:endParaRPr>
          </a:p>
          <a:p>
            <a:pPr marL="0" lvl="0" indent="0" algn="l" rtl="0">
              <a:lnSpc>
                <a:spcPct val="90000"/>
              </a:lnSpc>
              <a:spcBef>
                <a:spcPts val="1000"/>
              </a:spcBef>
              <a:spcAft>
                <a:spcPts val="0"/>
              </a:spcAft>
              <a:buNone/>
            </a:pPr>
            <a:endParaRPr b="1">
              <a:latin typeface="Lato"/>
              <a:ea typeface="Lato"/>
              <a:cs typeface="Lato"/>
              <a:sym typeface="Lato"/>
            </a:endParaRPr>
          </a:p>
          <a:p>
            <a:pPr marL="450000" lvl="0" indent="-317500" algn="l" rtl="0">
              <a:lnSpc>
                <a:spcPct val="90000"/>
              </a:lnSpc>
              <a:spcBef>
                <a:spcPts val="500"/>
              </a:spcBef>
              <a:spcAft>
                <a:spcPts val="0"/>
              </a:spcAft>
              <a:buClr>
                <a:srgbClr val="595959"/>
              </a:buClr>
              <a:buSzPts val="1400"/>
              <a:buFont typeface="Lato"/>
              <a:buChar char="➔"/>
            </a:pPr>
            <a:r>
              <a:rPr lang="en-GB">
                <a:solidFill>
                  <a:srgbClr val="595959"/>
                </a:solidFill>
                <a:latin typeface="Lato"/>
                <a:ea typeface="Lato"/>
                <a:cs typeface="Lato"/>
                <a:sym typeface="Lato"/>
              </a:rPr>
              <a:t>It is a dot representation of actual values (vs)</a:t>
            </a:r>
            <a:endParaRPr>
              <a:solidFill>
                <a:srgbClr val="595959"/>
              </a:solidFill>
              <a:latin typeface="Lato"/>
              <a:ea typeface="Lato"/>
              <a:cs typeface="Lato"/>
              <a:sym typeface="Lato"/>
            </a:endParaRPr>
          </a:p>
          <a:p>
            <a:pPr marL="0" lvl="0" indent="0" algn="l" rtl="0">
              <a:lnSpc>
                <a:spcPct val="90000"/>
              </a:lnSpc>
              <a:spcBef>
                <a:spcPts val="500"/>
              </a:spcBef>
              <a:spcAft>
                <a:spcPts val="0"/>
              </a:spcAft>
              <a:buNone/>
            </a:pPr>
            <a:r>
              <a:rPr lang="en-GB">
                <a:solidFill>
                  <a:srgbClr val="595959"/>
                </a:solidFill>
                <a:latin typeface="Lato"/>
                <a:ea typeface="Lato"/>
                <a:cs typeface="Lato"/>
                <a:sym typeface="Lato"/>
              </a:rPr>
              <a:t>              predicted values</a:t>
            </a:r>
            <a:endParaRPr>
              <a:solidFill>
                <a:srgbClr val="595959"/>
              </a:solidFill>
              <a:latin typeface="Lato"/>
              <a:ea typeface="Lato"/>
              <a:cs typeface="Lato"/>
              <a:sym typeface="Lato"/>
            </a:endParaRPr>
          </a:p>
          <a:p>
            <a:pPr marL="0" lvl="0" indent="0" algn="l" rtl="0">
              <a:lnSpc>
                <a:spcPct val="90000"/>
              </a:lnSpc>
              <a:spcBef>
                <a:spcPts val="500"/>
              </a:spcBef>
              <a:spcAft>
                <a:spcPts val="0"/>
              </a:spcAft>
              <a:buNone/>
            </a:pPr>
            <a:endParaRPr>
              <a:solidFill>
                <a:srgbClr val="595959"/>
              </a:solidFill>
              <a:latin typeface="Lato"/>
              <a:ea typeface="Lato"/>
              <a:cs typeface="Lato"/>
              <a:sym typeface="Lato"/>
            </a:endParaRPr>
          </a:p>
          <a:p>
            <a:pPr marL="0" lvl="0" indent="0" algn="l" rtl="0">
              <a:lnSpc>
                <a:spcPct val="90000"/>
              </a:lnSpc>
              <a:spcBef>
                <a:spcPts val="500"/>
              </a:spcBef>
              <a:spcAft>
                <a:spcPts val="0"/>
              </a:spcAft>
              <a:buNone/>
            </a:pPr>
            <a:endParaRPr>
              <a:solidFill>
                <a:srgbClr val="595959"/>
              </a:solidFill>
              <a:latin typeface="Lato"/>
              <a:ea typeface="Lato"/>
              <a:cs typeface="Lato"/>
              <a:sym typeface="Lato"/>
            </a:endParaRPr>
          </a:p>
          <a:p>
            <a:pPr marL="0" lvl="0" indent="0" algn="l" rtl="0">
              <a:lnSpc>
                <a:spcPct val="90000"/>
              </a:lnSpc>
              <a:spcBef>
                <a:spcPts val="500"/>
              </a:spcBef>
              <a:spcAft>
                <a:spcPts val="0"/>
              </a:spcAft>
              <a:buNone/>
            </a:pPr>
            <a:endParaRPr>
              <a:solidFill>
                <a:srgbClr val="595959"/>
              </a:solidFill>
              <a:latin typeface="Lato"/>
              <a:ea typeface="Lato"/>
              <a:cs typeface="Lato"/>
              <a:sym typeface="Lato"/>
            </a:endParaRPr>
          </a:p>
          <a:p>
            <a:pPr marL="0" lvl="0" indent="0" algn="l" rtl="0">
              <a:lnSpc>
                <a:spcPct val="90000"/>
              </a:lnSpc>
              <a:spcBef>
                <a:spcPts val="1000"/>
              </a:spcBef>
              <a:spcAft>
                <a:spcPts val="0"/>
              </a:spcAft>
              <a:buNone/>
            </a:pPr>
            <a:r>
              <a:rPr lang="en-GB" b="1">
                <a:solidFill>
                  <a:srgbClr val="595959"/>
                </a:solidFill>
                <a:latin typeface="Lato"/>
                <a:ea typeface="Lato"/>
                <a:cs typeface="Lato"/>
                <a:sym typeface="Lato"/>
              </a:rPr>
              <a:t>R-squared (Coefficient of Determination)</a:t>
            </a:r>
            <a:endParaRPr>
              <a:solidFill>
                <a:srgbClr val="595959"/>
              </a:solidFill>
              <a:latin typeface="Lato"/>
              <a:ea typeface="Lato"/>
              <a:cs typeface="Lato"/>
              <a:sym typeface="Lato"/>
            </a:endParaRPr>
          </a:p>
          <a:p>
            <a:pPr marL="457200" lvl="0" indent="0" algn="l" rtl="0">
              <a:lnSpc>
                <a:spcPct val="90000"/>
              </a:lnSpc>
              <a:spcBef>
                <a:spcPts val="1000"/>
              </a:spcBef>
              <a:spcAft>
                <a:spcPts val="0"/>
              </a:spcAft>
              <a:buNone/>
            </a:pPr>
            <a:endParaRPr>
              <a:solidFill>
                <a:srgbClr val="595959"/>
              </a:solidFill>
              <a:latin typeface="Lato"/>
              <a:ea typeface="Lato"/>
              <a:cs typeface="Lato"/>
              <a:sym typeface="Lato"/>
            </a:endParaRPr>
          </a:p>
          <a:p>
            <a:pPr marL="457200" lvl="0" indent="-317500" algn="l" rtl="0">
              <a:lnSpc>
                <a:spcPct val="90000"/>
              </a:lnSpc>
              <a:spcBef>
                <a:spcPts val="500"/>
              </a:spcBef>
              <a:spcAft>
                <a:spcPts val="0"/>
              </a:spcAft>
              <a:buClr>
                <a:srgbClr val="595959"/>
              </a:buClr>
              <a:buSzPts val="1400"/>
              <a:buFont typeface="Lato"/>
              <a:buChar char="➔"/>
            </a:pPr>
            <a:r>
              <a:rPr lang="en-GB">
                <a:solidFill>
                  <a:srgbClr val="595959"/>
                </a:solidFill>
                <a:latin typeface="Lato"/>
                <a:ea typeface="Lato"/>
                <a:cs typeface="Lato"/>
                <a:sym typeface="Lato"/>
              </a:rPr>
              <a:t>Measures the proportion of the variance in the dependent variable that is predictable from the independent variables.</a:t>
            </a:r>
            <a:endParaRPr>
              <a:solidFill>
                <a:srgbClr val="595959"/>
              </a:solidFill>
              <a:latin typeface="Lato"/>
              <a:ea typeface="Lato"/>
              <a:cs typeface="Lato"/>
              <a:sym typeface="Lato"/>
            </a:endParaRPr>
          </a:p>
          <a:p>
            <a:pPr marL="457200" lvl="0" indent="-317500" algn="l" rtl="0">
              <a:spcBef>
                <a:spcPts val="0"/>
              </a:spcBef>
              <a:spcAft>
                <a:spcPts val="0"/>
              </a:spcAft>
              <a:buClr>
                <a:srgbClr val="595959"/>
              </a:buClr>
              <a:buSzPts val="1400"/>
              <a:buFont typeface="Lato"/>
              <a:buChar char="➔"/>
            </a:pPr>
            <a:r>
              <a:rPr lang="en-GB">
                <a:solidFill>
                  <a:srgbClr val="595959"/>
                </a:solidFill>
                <a:latin typeface="Lato"/>
                <a:ea typeface="Lato"/>
                <a:cs typeface="Lato"/>
                <a:sym typeface="Lato"/>
              </a:rPr>
              <a:t>Indicates how well the independent variables explain the variability of the dependent </a:t>
            </a:r>
            <a:endParaRPr>
              <a:solidFill>
                <a:srgbClr val="595959"/>
              </a:solidFill>
              <a:latin typeface="Lato"/>
              <a:ea typeface="Lato"/>
              <a:cs typeface="Lato"/>
              <a:sym typeface="Lato"/>
            </a:endParaRPr>
          </a:p>
          <a:p>
            <a:pPr marL="457200" lvl="0" indent="0" algn="l" rtl="0">
              <a:spcBef>
                <a:spcPts val="0"/>
              </a:spcBef>
              <a:spcAft>
                <a:spcPts val="0"/>
              </a:spcAft>
              <a:buNone/>
            </a:pPr>
            <a:r>
              <a:rPr lang="en-GB">
                <a:solidFill>
                  <a:srgbClr val="595959"/>
                </a:solidFill>
                <a:latin typeface="Lato"/>
                <a:ea typeface="Lato"/>
                <a:cs typeface="Lato"/>
                <a:sym typeface="Lato"/>
              </a:rPr>
              <a:t>variable.</a:t>
            </a:r>
            <a:endParaRPr>
              <a:solidFill>
                <a:srgbClr val="595959"/>
              </a:solidFill>
              <a:latin typeface="Lato"/>
              <a:ea typeface="Lato"/>
              <a:cs typeface="Lato"/>
              <a:sym typeface="Lato"/>
            </a:endParaRPr>
          </a:p>
        </p:txBody>
      </p:sp>
      <p:pic>
        <p:nvPicPr>
          <p:cNvPr id="137" name="Google Shape;137;p19"/>
          <p:cNvPicPr preferRelativeResize="0"/>
          <p:nvPr/>
        </p:nvPicPr>
        <p:blipFill>
          <a:blip r:embed="rId3">
            <a:alphaModFix/>
          </a:blip>
          <a:stretch>
            <a:fillRect/>
          </a:stretch>
        </p:blipFill>
        <p:spPr>
          <a:xfrm>
            <a:off x="3191887" y="4409000"/>
            <a:ext cx="2065975" cy="578125"/>
          </a:xfrm>
          <a:prstGeom prst="rect">
            <a:avLst/>
          </a:prstGeom>
          <a:noFill/>
          <a:ln>
            <a:noFill/>
          </a:ln>
        </p:spPr>
      </p:pic>
      <p:pic>
        <p:nvPicPr>
          <p:cNvPr id="138" name="Google Shape;138;p19"/>
          <p:cNvPicPr preferRelativeResize="0"/>
          <p:nvPr/>
        </p:nvPicPr>
        <p:blipFill>
          <a:blip r:embed="rId4">
            <a:alphaModFix/>
          </a:blip>
          <a:stretch>
            <a:fillRect/>
          </a:stretch>
        </p:blipFill>
        <p:spPr>
          <a:xfrm>
            <a:off x="4918650" y="748425"/>
            <a:ext cx="3780326" cy="292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0"/>
          <p:cNvSpPr txBox="1">
            <a:spLocks noGrp="1"/>
          </p:cNvSpPr>
          <p:nvPr>
            <p:ph type="body" idx="4294967295"/>
          </p:nvPr>
        </p:nvSpPr>
        <p:spPr>
          <a:xfrm>
            <a:off x="225450" y="267425"/>
            <a:ext cx="8792700" cy="4563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n-GB" sz="12000" b="1">
                <a:solidFill>
                  <a:srgbClr val="595959"/>
                </a:solidFill>
              </a:rPr>
              <a:t>Evaluation Criterion for Regression</a:t>
            </a:r>
            <a:endParaRPr sz="12000" b="1">
              <a:solidFill>
                <a:srgbClr val="595959"/>
              </a:solidFill>
            </a:endParaRPr>
          </a:p>
          <a:p>
            <a:pPr marL="457200" lvl="0" indent="0" algn="l" rtl="0">
              <a:lnSpc>
                <a:spcPct val="100000"/>
              </a:lnSpc>
              <a:spcBef>
                <a:spcPts val="1200"/>
              </a:spcBef>
              <a:spcAft>
                <a:spcPts val="0"/>
              </a:spcAft>
              <a:buNone/>
            </a:pPr>
            <a:r>
              <a:rPr lang="en-GB" sz="3070" b="1">
                <a:solidFill>
                  <a:schemeClr val="dk2"/>
                </a:solidFill>
                <a:latin typeface="Raleway"/>
                <a:ea typeface="Raleway"/>
                <a:cs typeface="Raleway"/>
                <a:sym typeface="Raleway"/>
              </a:rPr>
              <a:t> </a:t>
            </a:r>
            <a:endParaRPr sz="1600">
              <a:solidFill>
                <a:schemeClr val="dk2"/>
              </a:solidFill>
            </a:endParaRPr>
          </a:p>
          <a:p>
            <a:pPr marL="0" lvl="0" indent="0" algn="l" rtl="0">
              <a:spcBef>
                <a:spcPts val="0"/>
              </a:spcBef>
              <a:spcAft>
                <a:spcPts val="0"/>
              </a:spcAft>
              <a:buNone/>
            </a:pPr>
            <a:r>
              <a:rPr lang="en-GB" sz="1600">
                <a:solidFill>
                  <a:schemeClr val="dk2"/>
                </a:solidFill>
              </a:rPr>
              <a:t>       </a:t>
            </a:r>
            <a:endParaRPr sz="1600">
              <a:solidFill>
                <a:schemeClr val="dk2"/>
              </a:solidFill>
            </a:endParaRPr>
          </a:p>
          <a:p>
            <a:pPr marL="457200" lvl="0" indent="0" algn="l" rtl="0">
              <a:spcBef>
                <a:spcPts val="1200"/>
              </a:spcBef>
              <a:spcAft>
                <a:spcPts val="0"/>
              </a:spcAft>
              <a:buNone/>
            </a:pPr>
            <a:r>
              <a:rPr lang="en-GB" sz="1600">
                <a:solidFill>
                  <a:schemeClr val="dk2"/>
                </a:solidFill>
              </a:rPr>
              <a:t> </a:t>
            </a:r>
            <a:endParaRPr sz="1600">
              <a:solidFill>
                <a:schemeClr val="dk2"/>
              </a:solidFill>
            </a:endParaRPr>
          </a:p>
          <a:p>
            <a:pPr marL="0" lvl="0" indent="0" algn="l" rtl="0">
              <a:spcBef>
                <a:spcPts val="1200"/>
              </a:spcBef>
              <a:spcAft>
                <a:spcPts val="1200"/>
              </a:spcAft>
              <a:buNone/>
            </a:pPr>
            <a:endParaRPr/>
          </a:p>
        </p:txBody>
      </p:sp>
      <p:sp>
        <p:nvSpPr>
          <p:cNvPr id="144" name="Google Shape;144;p20"/>
          <p:cNvSpPr txBox="1">
            <a:spLocks noGrp="1"/>
          </p:cNvSpPr>
          <p:nvPr>
            <p:ph type="body" idx="4294967295"/>
          </p:nvPr>
        </p:nvSpPr>
        <p:spPr>
          <a:xfrm>
            <a:off x="175650" y="1048975"/>
            <a:ext cx="8792700" cy="3890100"/>
          </a:xfrm>
          <a:prstGeom prst="rect">
            <a:avLst/>
          </a:prstGeom>
        </p:spPr>
        <p:txBody>
          <a:bodyPr spcFirstLastPara="1" wrap="square" lIns="91425" tIns="91425" rIns="91425" bIns="91425" anchor="t" anchorCtr="0">
            <a:normAutofit fontScale="62500" lnSpcReduction="20000"/>
          </a:bodyPr>
          <a:lstStyle/>
          <a:p>
            <a:pPr marL="0" lvl="0" indent="0" algn="l" rtl="0">
              <a:lnSpc>
                <a:spcPct val="100000"/>
              </a:lnSpc>
              <a:spcBef>
                <a:spcPts val="0"/>
              </a:spcBef>
              <a:spcAft>
                <a:spcPts val="0"/>
              </a:spcAft>
              <a:buNone/>
            </a:pPr>
            <a:r>
              <a:rPr lang="en-GB" sz="2200" b="1">
                <a:solidFill>
                  <a:srgbClr val="595959"/>
                </a:solidFill>
              </a:rPr>
              <a:t>Root mean Squared error:</a:t>
            </a:r>
            <a:endParaRPr sz="2200" b="1">
              <a:solidFill>
                <a:srgbClr val="595959"/>
              </a:solidFill>
            </a:endParaRPr>
          </a:p>
          <a:p>
            <a:pPr marL="457200" lvl="0" indent="0" algn="l" rtl="0">
              <a:lnSpc>
                <a:spcPct val="100000"/>
              </a:lnSpc>
              <a:spcBef>
                <a:spcPts val="0"/>
              </a:spcBef>
              <a:spcAft>
                <a:spcPts val="0"/>
              </a:spcAft>
              <a:buNone/>
            </a:pPr>
            <a:endParaRPr sz="2200" b="1">
              <a:solidFill>
                <a:srgbClr val="595959"/>
              </a:solidFill>
            </a:endParaRPr>
          </a:p>
          <a:p>
            <a:pPr marL="457200" lvl="0" indent="-315912" algn="l" rtl="0">
              <a:lnSpc>
                <a:spcPct val="100000"/>
              </a:lnSpc>
              <a:spcBef>
                <a:spcPts val="0"/>
              </a:spcBef>
              <a:spcAft>
                <a:spcPts val="0"/>
              </a:spcAft>
              <a:buClr>
                <a:srgbClr val="595959"/>
              </a:buClr>
              <a:buSzPct val="100000"/>
              <a:buFont typeface="Lato"/>
              <a:buChar char="➔"/>
            </a:pPr>
            <a:r>
              <a:rPr lang="en-GB" sz="2200">
                <a:solidFill>
                  <a:srgbClr val="595959"/>
                </a:solidFill>
                <a:highlight>
                  <a:schemeClr val="lt1"/>
                </a:highlight>
              </a:rPr>
              <a:t>The Root Mean Squared Error (RMSE) is one</a:t>
            </a:r>
            <a:endParaRPr sz="2200">
              <a:solidFill>
                <a:srgbClr val="595959"/>
              </a:solidFill>
              <a:highlight>
                <a:schemeClr val="lt1"/>
              </a:highlight>
            </a:endParaRPr>
          </a:p>
          <a:p>
            <a:pPr marL="457200" lvl="0" indent="0" algn="l" rtl="0">
              <a:lnSpc>
                <a:spcPct val="100000"/>
              </a:lnSpc>
              <a:spcBef>
                <a:spcPts val="0"/>
              </a:spcBef>
              <a:spcAft>
                <a:spcPts val="0"/>
              </a:spcAft>
              <a:buNone/>
            </a:pPr>
            <a:r>
              <a:rPr lang="en-GB" sz="2200">
                <a:solidFill>
                  <a:srgbClr val="595959"/>
                </a:solidFill>
                <a:highlight>
                  <a:schemeClr val="lt1"/>
                </a:highlight>
              </a:rPr>
              <a:t> of main performance indicators for          </a:t>
            </a:r>
            <a:endParaRPr sz="2200">
              <a:solidFill>
                <a:srgbClr val="595959"/>
              </a:solidFill>
              <a:highlight>
                <a:schemeClr val="lt1"/>
              </a:highlight>
            </a:endParaRPr>
          </a:p>
          <a:p>
            <a:pPr marL="0" lvl="0" indent="0" algn="l" rtl="0">
              <a:lnSpc>
                <a:spcPct val="100000"/>
              </a:lnSpc>
              <a:spcBef>
                <a:spcPts val="0"/>
              </a:spcBef>
              <a:spcAft>
                <a:spcPts val="0"/>
              </a:spcAft>
              <a:buNone/>
            </a:pPr>
            <a:r>
              <a:rPr lang="en-GB" sz="2200">
                <a:solidFill>
                  <a:srgbClr val="595959"/>
                </a:solidFill>
                <a:highlight>
                  <a:schemeClr val="lt1"/>
                </a:highlight>
              </a:rPr>
              <a:t>           a regression model. </a:t>
            </a:r>
            <a:endParaRPr sz="2200">
              <a:solidFill>
                <a:srgbClr val="595959"/>
              </a:solidFill>
              <a:highlight>
                <a:schemeClr val="lt1"/>
              </a:highlight>
            </a:endParaRPr>
          </a:p>
          <a:p>
            <a:pPr marL="914400" lvl="0" indent="0" algn="l" rtl="0">
              <a:lnSpc>
                <a:spcPct val="100000"/>
              </a:lnSpc>
              <a:spcBef>
                <a:spcPts val="0"/>
              </a:spcBef>
              <a:spcAft>
                <a:spcPts val="0"/>
              </a:spcAft>
              <a:buNone/>
            </a:pPr>
            <a:endParaRPr sz="2200" b="1" u="sng">
              <a:solidFill>
                <a:srgbClr val="595959"/>
              </a:solidFill>
            </a:endParaRPr>
          </a:p>
          <a:p>
            <a:pPr marL="0" lvl="0" indent="0" algn="l" rtl="0">
              <a:lnSpc>
                <a:spcPct val="100000"/>
              </a:lnSpc>
              <a:spcBef>
                <a:spcPts val="0"/>
              </a:spcBef>
              <a:spcAft>
                <a:spcPts val="0"/>
              </a:spcAft>
              <a:buNone/>
            </a:pPr>
            <a:endParaRPr sz="2200">
              <a:solidFill>
                <a:srgbClr val="595959"/>
              </a:solidFill>
            </a:endParaRPr>
          </a:p>
          <a:p>
            <a:pPr marL="0" lvl="0" indent="0" algn="l" rtl="0">
              <a:lnSpc>
                <a:spcPct val="100000"/>
              </a:lnSpc>
              <a:spcBef>
                <a:spcPts val="0"/>
              </a:spcBef>
              <a:spcAft>
                <a:spcPts val="0"/>
              </a:spcAft>
              <a:buNone/>
            </a:pPr>
            <a:endParaRPr sz="2200">
              <a:solidFill>
                <a:srgbClr val="595959"/>
              </a:solidFill>
            </a:endParaRPr>
          </a:p>
          <a:p>
            <a:pPr marL="0" lvl="0" indent="0" algn="l" rtl="0">
              <a:lnSpc>
                <a:spcPct val="100000"/>
              </a:lnSpc>
              <a:spcBef>
                <a:spcPts val="0"/>
              </a:spcBef>
              <a:spcAft>
                <a:spcPts val="0"/>
              </a:spcAft>
              <a:buNone/>
            </a:pPr>
            <a:r>
              <a:rPr lang="en-GB" sz="2200" b="1">
                <a:solidFill>
                  <a:srgbClr val="595959"/>
                </a:solidFill>
              </a:rPr>
              <a:t>Mean Absolute Error:</a:t>
            </a:r>
            <a:endParaRPr sz="2200" b="1">
              <a:solidFill>
                <a:srgbClr val="595959"/>
              </a:solidFill>
            </a:endParaRPr>
          </a:p>
          <a:p>
            <a:pPr marL="914400" lvl="0" indent="0" algn="l" rtl="0">
              <a:lnSpc>
                <a:spcPct val="100000"/>
              </a:lnSpc>
              <a:spcBef>
                <a:spcPts val="0"/>
              </a:spcBef>
              <a:spcAft>
                <a:spcPts val="0"/>
              </a:spcAft>
              <a:buNone/>
            </a:pPr>
            <a:endParaRPr sz="2200" b="1">
              <a:solidFill>
                <a:srgbClr val="595959"/>
              </a:solidFill>
            </a:endParaRPr>
          </a:p>
          <a:p>
            <a:pPr marL="457200" lvl="0" indent="-315912" algn="l" rtl="0">
              <a:lnSpc>
                <a:spcPct val="100000"/>
              </a:lnSpc>
              <a:spcBef>
                <a:spcPts val="0"/>
              </a:spcBef>
              <a:spcAft>
                <a:spcPts val="0"/>
              </a:spcAft>
              <a:buClr>
                <a:srgbClr val="595959"/>
              </a:buClr>
              <a:buSzPct val="100000"/>
              <a:buChar char="➔"/>
            </a:pPr>
            <a:r>
              <a:rPr lang="en-GB" sz="2200">
                <a:solidFill>
                  <a:srgbClr val="595959"/>
                </a:solidFill>
              </a:rPr>
              <a:t>Calculates the Mean absolute error between </a:t>
            </a:r>
            <a:endParaRPr sz="2200">
              <a:solidFill>
                <a:srgbClr val="595959"/>
              </a:solidFill>
            </a:endParaRPr>
          </a:p>
          <a:p>
            <a:pPr marL="457200" lvl="0" indent="0" algn="l" rtl="0">
              <a:lnSpc>
                <a:spcPct val="100000"/>
              </a:lnSpc>
              <a:spcBef>
                <a:spcPts val="0"/>
              </a:spcBef>
              <a:spcAft>
                <a:spcPts val="0"/>
              </a:spcAft>
              <a:buNone/>
            </a:pPr>
            <a:r>
              <a:rPr lang="en-GB" sz="2200">
                <a:solidFill>
                  <a:srgbClr val="595959"/>
                </a:solidFill>
              </a:rPr>
              <a:t>the true outcomes and predictions made by the </a:t>
            </a:r>
            <a:endParaRPr sz="2200">
              <a:solidFill>
                <a:srgbClr val="595959"/>
              </a:solidFill>
            </a:endParaRPr>
          </a:p>
          <a:p>
            <a:pPr marL="457200" lvl="0" indent="0" algn="l" rtl="0">
              <a:lnSpc>
                <a:spcPct val="100000"/>
              </a:lnSpc>
              <a:spcBef>
                <a:spcPts val="0"/>
              </a:spcBef>
              <a:spcAft>
                <a:spcPts val="0"/>
              </a:spcAft>
              <a:buNone/>
            </a:pPr>
            <a:r>
              <a:rPr lang="en-GB" sz="2200">
                <a:solidFill>
                  <a:srgbClr val="595959"/>
                </a:solidFill>
              </a:rPr>
              <a:t>model.</a:t>
            </a:r>
            <a:endParaRPr sz="2200">
              <a:solidFill>
                <a:srgbClr val="595959"/>
              </a:solidFill>
            </a:endParaRPr>
          </a:p>
          <a:p>
            <a:pPr marL="457200" lvl="0" indent="0" algn="l" rtl="0">
              <a:lnSpc>
                <a:spcPct val="100000"/>
              </a:lnSpc>
              <a:spcBef>
                <a:spcPts val="0"/>
              </a:spcBef>
              <a:spcAft>
                <a:spcPts val="0"/>
              </a:spcAft>
              <a:buNone/>
            </a:pPr>
            <a:endParaRPr sz="2200">
              <a:solidFill>
                <a:srgbClr val="595959"/>
              </a:solidFill>
            </a:endParaRPr>
          </a:p>
          <a:p>
            <a:pPr marL="457200" lvl="0" indent="0" algn="l" rtl="0">
              <a:lnSpc>
                <a:spcPct val="100000"/>
              </a:lnSpc>
              <a:spcBef>
                <a:spcPts val="0"/>
              </a:spcBef>
              <a:spcAft>
                <a:spcPts val="0"/>
              </a:spcAft>
              <a:buNone/>
            </a:pPr>
            <a:endParaRPr sz="2300">
              <a:solidFill>
                <a:srgbClr val="595959"/>
              </a:solidFill>
            </a:endParaRPr>
          </a:p>
          <a:p>
            <a:pPr marL="0" lvl="0" indent="0" algn="l" rtl="0">
              <a:lnSpc>
                <a:spcPct val="100000"/>
              </a:lnSpc>
              <a:spcBef>
                <a:spcPts val="0"/>
              </a:spcBef>
              <a:spcAft>
                <a:spcPts val="0"/>
              </a:spcAft>
              <a:buNone/>
            </a:pPr>
            <a:endParaRPr sz="2300">
              <a:solidFill>
                <a:schemeClr val="dk2"/>
              </a:solidFill>
            </a:endParaRPr>
          </a:p>
          <a:p>
            <a:pPr marL="0" lvl="0" indent="0" algn="l" rtl="0">
              <a:spcBef>
                <a:spcPts val="0"/>
              </a:spcBef>
              <a:spcAft>
                <a:spcPts val="0"/>
              </a:spcAft>
              <a:buNone/>
            </a:pPr>
            <a:r>
              <a:rPr lang="en-GB" sz="2300">
                <a:solidFill>
                  <a:schemeClr val="dk2"/>
                </a:solidFill>
              </a:rPr>
              <a:t>       </a:t>
            </a:r>
            <a:endParaRPr sz="2300">
              <a:solidFill>
                <a:schemeClr val="dk2"/>
              </a:solidFill>
            </a:endParaRPr>
          </a:p>
          <a:p>
            <a:pPr marL="457200" lvl="0" indent="0" algn="l" rtl="0">
              <a:spcBef>
                <a:spcPts val="1200"/>
              </a:spcBef>
              <a:spcAft>
                <a:spcPts val="0"/>
              </a:spcAft>
              <a:buNone/>
            </a:pPr>
            <a:r>
              <a:rPr lang="en-GB" sz="1600">
                <a:solidFill>
                  <a:schemeClr val="dk2"/>
                </a:solidFill>
              </a:rPr>
              <a:t> </a:t>
            </a:r>
            <a:endParaRPr sz="1600">
              <a:solidFill>
                <a:schemeClr val="dk2"/>
              </a:solidFill>
            </a:endParaRPr>
          </a:p>
          <a:p>
            <a:pPr marL="0" lvl="0" indent="0" algn="l" rtl="0">
              <a:spcBef>
                <a:spcPts val="1200"/>
              </a:spcBef>
              <a:spcAft>
                <a:spcPts val="1200"/>
              </a:spcAft>
              <a:buNone/>
            </a:pPr>
            <a:endParaRPr/>
          </a:p>
        </p:txBody>
      </p:sp>
      <p:pic>
        <p:nvPicPr>
          <p:cNvPr id="145" name="Google Shape;145;p20"/>
          <p:cNvPicPr preferRelativeResize="0"/>
          <p:nvPr/>
        </p:nvPicPr>
        <p:blipFill rotWithShape="1">
          <a:blip r:embed="rId3">
            <a:alphaModFix/>
          </a:blip>
          <a:srcRect r="40589" b="72786"/>
          <a:stretch/>
        </p:blipFill>
        <p:spPr>
          <a:xfrm>
            <a:off x="5403793" y="2860000"/>
            <a:ext cx="2356675" cy="584725"/>
          </a:xfrm>
          <a:prstGeom prst="rect">
            <a:avLst/>
          </a:prstGeom>
          <a:noFill/>
          <a:ln>
            <a:noFill/>
          </a:ln>
        </p:spPr>
      </p:pic>
      <p:sp>
        <p:nvSpPr>
          <p:cNvPr id="146" name="Google Shape;146;p20"/>
          <p:cNvSpPr txBox="1"/>
          <p:nvPr/>
        </p:nvSpPr>
        <p:spPr>
          <a:xfrm>
            <a:off x="4509075" y="3688650"/>
            <a:ext cx="4561500" cy="21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accent1"/>
                </a:solidFill>
                <a:latin typeface="Lato"/>
                <a:ea typeface="Lato"/>
                <a:cs typeface="Lato"/>
                <a:sym typeface="Lato"/>
              </a:rPr>
              <a:t>Source: https://www.shiksha.com/online-courses/articles/mean-absolute-error/</a:t>
            </a:r>
            <a:endParaRPr sz="900">
              <a:solidFill>
                <a:schemeClr val="accent1"/>
              </a:solidFill>
              <a:latin typeface="Lato"/>
              <a:ea typeface="Lato"/>
              <a:cs typeface="Lato"/>
              <a:sym typeface="Lato"/>
            </a:endParaRPr>
          </a:p>
        </p:txBody>
      </p:sp>
      <p:pic>
        <p:nvPicPr>
          <p:cNvPr id="147" name="Google Shape;147;p20"/>
          <p:cNvPicPr preferRelativeResize="0"/>
          <p:nvPr/>
        </p:nvPicPr>
        <p:blipFill>
          <a:blip r:embed="rId4">
            <a:alphaModFix/>
          </a:blip>
          <a:stretch>
            <a:fillRect/>
          </a:stretch>
        </p:blipFill>
        <p:spPr>
          <a:xfrm>
            <a:off x="4858025" y="1050600"/>
            <a:ext cx="3448199" cy="95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ctrTitle" idx="4294967295"/>
          </p:nvPr>
        </p:nvSpPr>
        <p:spPr>
          <a:xfrm>
            <a:off x="531350" y="339350"/>
            <a:ext cx="7688100" cy="7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900">
                <a:solidFill>
                  <a:srgbClr val="595959"/>
                </a:solidFill>
                <a:latin typeface="Arial"/>
                <a:ea typeface="Arial"/>
                <a:cs typeface="Arial"/>
                <a:sym typeface="Arial"/>
              </a:rPr>
              <a:t>Random Forest</a:t>
            </a:r>
            <a:endParaRPr sz="2900">
              <a:solidFill>
                <a:srgbClr val="595959"/>
              </a:solidFill>
              <a:latin typeface="Arial"/>
              <a:ea typeface="Arial"/>
              <a:cs typeface="Arial"/>
              <a:sym typeface="Arial"/>
            </a:endParaRPr>
          </a:p>
        </p:txBody>
      </p:sp>
      <p:pic>
        <p:nvPicPr>
          <p:cNvPr id="153" name="Google Shape;153;p21"/>
          <p:cNvPicPr preferRelativeResize="0"/>
          <p:nvPr/>
        </p:nvPicPr>
        <p:blipFill>
          <a:blip r:embed="rId3">
            <a:alphaModFix/>
          </a:blip>
          <a:stretch>
            <a:fillRect/>
          </a:stretch>
        </p:blipFill>
        <p:spPr>
          <a:xfrm>
            <a:off x="729625" y="1316825"/>
            <a:ext cx="6946301" cy="3180276"/>
          </a:xfrm>
          <a:prstGeom prst="rect">
            <a:avLst/>
          </a:prstGeom>
          <a:noFill/>
          <a:ln>
            <a:noFill/>
          </a:ln>
        </p:spPr>
      </p:pic>
      <p:sp>
        <p:nvSpPr>
          <p:cNvPr id="154" name="Google Shape;154;p21"/>
          <p:cNvSpPr txBox="1"/>
          <p:nvPr/>
        </p:nvSpPr>
        <p:spPr>
          <a:xfrm>
            <a:off x="3485125" y="4626275"/>
            <a:ext cx="3817200" cy="38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900">
                <a:solidFill>
                  <a:schemeClr val="accent1"/>
                </a:solidFill>
                <a:latin typeface="Lato"/>
                <a:ea typeface="Lato"/>
                <a:cs typeface="Lato"/>
                <a:sym typeface="Lato"/>
              </a:rPr>
              <a:t>Source: https://medium.com/@roiyeho/random-forests-98892261dc49</a:t>
            </a:r>
            <a:endParaRPr sz="900">
              <a:solidFill>
                <a:schemeClr val="accent1"/>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body" idx="4294967295"/>
          </p:nvPr>
        </p:nvSpPr>
        <p:spPr>
          <a:xfrm>
            <a:off x="534925" y="954375"/>
            <a:ext cx="7251000" cy="3261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2100">
              <a:solidFill>
                <a:srgbClr val="595959"/>
              </a:solidFill>
            </a:endParaRPr>
          </a:p>
          <a:p>
            <a:pPr marL="457200" lvl="0" indent="0" algn="l" rtl="0">
              <a:lnSpc>
                <a:spcPct val="100000"/>
              </a:lnSpc>
              <a:spcBef>
                <a:spcPts val="1200"/>
              </a:spcBef>
              <a:spcAft>
                <a:spcPts val="0"/>
              </a:spcAft>
              <a:buNone/>
            </a:pPr>
            <a:endParaRPr sz="1600"/>
          </a:p>
          <a:p>
            <a:pPr marL="0" lvl="0" indent="0" algn="l" rtl="0">
              <a:spcBef>
                <a:spcPts val="0"/>
              </a:spcBef>
              <a:spcAft>
                <a:spcPts val="0"/>
              </a:spcAft>
              <a:buNone/>
            </a:pPr>
            <a:endParaRPr sz="1600"/>
          </a:p>
          <a:p>
            <a:pPr marL="0" lvl="0" indent="0" algn="l" rtl="0">
              <a:spcBef>
                <a:spcPts val="1200"/>
              </a:spcBef>
              <a:spcAft>
                <a:spcPts val="0"/>
              </a:spcAft>
              <a:buNone/>
            </a:pPr>
            <a:endParaRPr sz="1600"/>
          </a:p>
          <a:p>
            <a:pPr marL="0" lvl="0" indent="0" algn="l" rtl="0">
              <a:spcBef>
                <a:spcPts val="1200"/>
              </a:spcBef>
              <a:spcAft>
                <a:spcPts val="0"/>
              </a:spcAft>
              <a:buNone/>
            </a:pPr>
            <a:r>
              <a:rPr lang="en-GB" sz="1600"/>
              <a:t>           </a:t>
            </a:r>
            <a:endParaRPr sz="1600"/>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160" name="Google Shape;160;p22"/>
          <p:cNvPicPr preferRelativeResize="0"/>
          <p:nvPr/>
        </p:nvPicPr>
        <p:blipFill>
          <a:blip r:embed="rId3">
            <a:alphaModFix/>
          </a:blip>
          <a:stretch>
            <a:fillRect/>
          </a:stretch>
        </p:blipFill>
        <p:spPr>
          <a:xfrm>
            <a:off x="1418925" y="1152600"/>
            <a:ext cx="5963425" cy="2994325"/>
          </a:xfrm>
          <a:prstGeom prst="rect">
            <a:avLst/>
          </a:prstGeom>
          <a:noFill/>
          <a:ln>
            <a:noFill/>
          </a:ln>
        </p:spPr>
      </p:pic>
      <p:sp>
        <p:nvSpPr>
          <p:cNvPr id="161" name="Google Shape;161;p22"/>
          <p:cNvSpPr txBox="1"/>
          <p:nvPr/>
        </p:nvSpPr>
        <p:spPr>
          <a:xfrm>
            <a:off x="1781425" y="4146925"/>
            <a:ext cx="6675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000">
                <a:solidFill>
                  <a:schemeClr val="accent1"/>
                </a:solidFill>
                <a:latin typeface="Lato"/>
                <a:ea typeface="Lato"/>
                <a:cs typeface="Lato"/>
                <a:sym typeface="Lato"/>
              </a:rPr>
              <a:t>Source:https://almablog-media.s3.ap-south-1.amazonaws.com/image_26_d14c96fe3a.png</a:t>
            </a:r>
            <a:endParaRPr sz="1000">
              <a:solidFill>
                <a:schemeClr val="accent1"/>
              </a:solidFill>
              <a:latin typeface="Lato"/>
              <a:ea typeface="Lato"/>
              <a:cs typeface="Lato"/>
              <a:sym typeface="Lato"/>
            </a:endParaRPr>
          </a:p>
        </p:txBody>
      </p:sp>
      <p:sp>
        <p:nvSpPr>
          <p:cNvPr id="162" name="Google Shape;162;p22"/>
          <p:cNvSpPr txBox="1"/>
          <p:nvPr/>
        </p:nvSpPr>
        <p:spPr>
          <a:xfrm>
            <a:off x="345050" y="304925"/>
            <a:ext cx="8008200" cy="58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800" b="1">
                <a:solidFill>
                  <a:srgbClr val="595959"/>
                </a:solidFill>
                <a:latin typeface="Lato"/>
                <a:ea typeface="Lato"/>
                <a:cs typeface="Lato"/>
                <a:sym typeface="Lato"/>
              </a:rPr>
              <a:t>Train and Predict</a:t>
            </a:r>
            <a:endParaRPr sz="2800" b="1">
              <a:solidFill>
                <a:srgbClr val="595959"/>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1081</Words>
  <Application>Microsoft Macintosh PowerPoint</Application>
  <PresentationFormat>On-screen Show (16:9)</PresentationFormat>
  <Paragraphs>237</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Lato</vt:lpstr>
      <vt:lpstr>Arial</vt:lpstr>
      <vt:lpstr>Roboto</vt:lpstr>
      <vt:lpstr>Raleway</vt:lpstr>
      <vt:lpstr>Lato Light</vt:lpstr>
      <vt:lpstr>Times New Roman</vt:lpstr>
      <vt:lpstr>Streamline</vt:lpstr>
      <vt:lpstr>Object Oriented Programming for Data Science</vt:lpstr>
      <vt:lpstr>PowerPoint Presentation</vt:lpstr>
      <vt:lpstr>PowerPoint Presentation</vt:lpstr>
      <vt:lpstr>PowerPoint Presentation</vt:lpstr>
      <vt:lpstr>PowerPoint Presentation</vt:lpstr>
      <vt:lpstr>PowerPoint Presentation</vt:lpstr>
      <vt:lpstr>PowerPoint Presentation</vt:lpstr>
      <vt:lpstr>Random Forest</vt:lpstr>
      <vt:lpstr>PowerPoint Presentation</vt:lpstr>
      <vt:lpstr>Random Forest: Important Parameters</vt:lpstr>
      <vt:lpstr>Criterion for Classification</vt:lpstr>
      <vt:lpstr> Criterion for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DEMONSTRATION</vt:lpstr>
      <vt:lpstr>Code Repository</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for Data Science</dc:title>
  <cp:lastModifiedBy>Priti Bhunia (pbhunia)</cp:lastModifiedBy>
  <cp:revision>4</cp:revision>
  <dcterms:modified xsi:type="dcterms:W3CDTF">2024-04-08T09:53:50Z</dcterms:modified>
</cp:coreProperties>
</file>