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0FEB-6EB8-4BA6-97C8-9BE4A659E7C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79B-93E2-4319-97BB-9F2669D2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28A-2488-8DCF-550C-366EB1C2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E91CF-B39B-D106-73FD-1DB944AE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B76F-AFCE-1AB2-B7AC-530C6C2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0D0-0B79-9F98-C0C6-2482B1C0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A249-047A-89EA-D41A-0506A3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0728-A5A5-E68E-1393-23161F2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FA34-B617-5225-F50E-0C3E1ABE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DBE8-A566-3C5B-4706-46D4168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4676-02DD-A9CB-0B34-24418242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C2C9-81F0-52F8-5EEE-AEA58F3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6F90-C0A3-3BBA-0F2C-689D45AD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5230-79D1-9AAD-2E9B-9D0D12FA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43B2-0C0D-160B-E29B-44C554AF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FFA9-CB9F-1E96-F0CB-D0CA0EB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05D9-3D20-4541-6AAF-546CF0A8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F08D-E7D9-DA0F-FDDD-A88E56E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B358-EEF6-E45A-0DB2-7235C105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5BAA-4BFC-24E1-A175-D69C16A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0671-ECFF-8CCF-0B93-751161EA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5141-FD53-D271-FE20-C25B7024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F0C-2DD0-859F-7CCE-5F554CEA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FAB5-7563-F933-4788-E1619D60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88C0-98FB-19F7-EE9E-BFCBE83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CF84-49B9-2D9F-0625-92AAA49B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7EB2-524E-0410-9BD3-A2D5513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DD03-DFCD-40AB-8176-34E835A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FAAE-3EAA-EC7A-AFCC-76D74700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DD6C-1E5A-562D-A794-C87615B7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33C22-E9A2-730C-83BC-12C5010B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4F41-9234-9AE6-B0D9-63E6813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F59A-C320-3891-34C9-F6A33E4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B-22E6-645F-DD01-43E6DACB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CB98-7AE6-B05E-1A37-7FBF68B8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2036-2F48-DFEE-09B9-C1F58997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1954B-E97C-1CE9-AE08-1A42D838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2D50-CB77-B1C0-E0BC-8E45AE93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F4DBD-4795-54A9-E562-254F493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B8A0A-A1FB-F4D1-E91D-B70E15EC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0CEB-9F1B-8211-00A2-17AF530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C4A-7D24-BE38-18B2-39F5788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D74C-A952-6B83-AEDD-91FABA2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7AD4-B4CE-1BE2-AA83-C64481A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489D-473C-2277-035F-3A5A58F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9A54-9992-C292-B805-44253A2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AF47D-E3C4-8706-87C0-F4A807B2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A273-6367-9AFA-4D69-7791CA64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1A11-836D-2510-3483-F288FD9B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DF77-09B3-BDA4-DF1E-93877DD3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A579-47D1-9098-BEC5-6065B7414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2806-6905-1714-9D89-8F486CF8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F2B3F-D59C-0B6A-DFD9-E2FD75E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4A52-48C0-9BB9-D6A5-32FC0E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B23F-AF76-BEC5-65C6-37563D57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294D-B828-4533-57D7-4B9D10771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A568A-3EE1-96E0-0ED6-7D04E4BB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3B3CC-5CF9-3216-37F5-8B8253C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DF5A-6833-CB46-5608-32F121A4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2D28-D39A-68E1-DCEB-0F757807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87368-7E25-EF7C-9B91-B718655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3C1B-D5EF-F968-D0D0-04B75248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DEA8-975C-25D2-5774-84FAEA355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6D82-9A8C-4610-887E-0F996D2B32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720-B687-9FA7-3B3F-8EC1E942B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0D4F-45C9-8B4A-84DE-7E18363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51F9-FB94-4CE2-92EE-55AF7A5B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C0F07-E4BB-811F-EDE8-CE9774E72B2C}"/>
              </a:ext>
            </a:extLst>
          </p:cNvPr>
          <p:cNvSpPr txBox="1"/>
          <p:nvPr/>
        </p:nvSpPr>
        <p:spPr>
          <a:xfrm>
            <a:off x="1295400" y="228600"/>
            <a:ext cx="960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			         </a:t>
            </a:r>
            <a:r>
              <a:rPr lang="en-US" sz="3500" b="1" dirty="0" err="1"/>
              <a:t>Introducere</a:t>
            </a:r>
            <a:endParaRPr 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1252-7343-2DB7-EB4B-8E1AEB43CC0B}"/>
              </a:ext>
            </a:extLst>
          </p:cNvPr>
          <p:cNvSpPr txBox="1"/>
          <p:nvPr/>
        </p:nvSpPr>
        <p:spPr>
          <a:xfrm>
            <a:off x="803910" y="979185"/>
            <a:ext cx="10584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acest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 am </a:t>
            </a:r>
            <a:r>
              <a:rPr lang="en-US" sz="2200" dirty="0" err="1"/>
              <a:t>implementat</a:t>
            </a:r>
            <a:r>
              <a:rPr lang="en-US" sz="2200" dirty="0"/>
              <a:t> </a:t>
            </a:r>
            <a:r>
              <a:rPr lang="en-US" sz="2200" dirty="0" err="1"/>
              <a:t>urmatoarele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310E9-967C-476C-FDBD-E8F6D7362F6A}"/>
              </a:ext>
            </a:extLst>
          </p:cNvPr>
          <p:cNvSpPr txBox="1"/>
          <p:nvPr/>
        </p:nvSpPr>
        <p:spPr>
          <a:xfrm>
            <a:off x="6938010" y="979185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Merge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Quick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Radix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 Shell Sort</a:t>
            </a:r>
          </a:p>
          <a:p>
            <a:r>
              <a:rPr lang="en-US" sz="2200" b="0" i="0" dirty="0">
                <a:solidFill>
                  <a:srgbClr val="141414"/>
                </a:solidFill>
                <a:effectLst/>
                <a:cs typeface="Helvetica" panose="020B0604020202020204" pitchFamily="34" charset="0"/>
              </a:rPr>
              <a:t>○ </a:t>
            </a:r>
            <a:r>
              <a:rPr lang="en-US" sz="2200" dirty="0">
                <a:solidFill>
                  <a:srgbClr val="141414"/>
                </a:solidFill>
                <a:cs typeface="Helvetica" panose="020B0604020202020204" pitchFamily="34" charset="0"/>
              </a:rPr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0B282-81C5-65E5-C24D-134C3E2CFDC8}"/>
              </a:ext>
            </a:extLst>
          </p:cNvPr>
          <p:cNvSpPr txBox="1"/>
          <p:nvPr/>
        </p:nvSpPr>
        <p:spPr>
          <a:xfrm>
            <a:off x="803910" y="291846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Urmeaza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prezint</a:t>
            </a:r>
            <a:r>
              <a:rPr lang="en-US" sz="2200" dirty="0"/>
              <a:t> </a:t>
            </a:r>
            <a:r>
              <a:rPr lang="en-US" sz="2200" dirty="0" err="1"/>
              <a:t>eficienta</a:t>
            </a:r>
            <a:r>
              <a:rPr lang="en-US" sz="2200" dirty="0"/>
              <a:t> </a:t>
            </a:r>
            <a:r>
              <a:rPr lang="en-US" sz="2200" dirty="0" err="1"/>
              <a:t>fiecarei</a:t>
            </a:r>
            <a:r>
              <a:rPr lang="en-US" sz="2200" dirty="0"/>
              <a:t> </a:t>
            </a:r>
            <a:r>
              <a:rPr lang="en-US" sz="2200" dirty="0" err="1"/>
              <a:t>sortari</a:t>
            </a:r>
            <a:r>
              <a:rPr lang="en-US" sz="2200" dirty="0"/>
              <a:t> in </a:t>
            </a:r>
            <a:r>
              <a:rPr lang="en-US" sz="2200" dirty="0" err="1"/>
              <a:t>parte</a:t>
            </a:r>
            <a:r>
              <a:rPr lang="en-US" sz="2200" dirty="0"/>
              <a:t>, ca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le </a:t>
            </a:r>
            <a:r>
              <a:rPr lang="en-US" sz="2200" dirty="0" err="1"/>
              <a:t>compar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timpii</a:t>
            </a:r>
            <a:r>
              <a:rPr lang="en-US" sz="2200" dirty="0"/>
              <a:t> de </a:t>
            </a:r>
            <a:r>
              <a:rPr lang="en-US" sz="2200" dirty="0" err="1"/>
              <a:t>executie</a:t>
            </a:r>
            <a:r>
              <a:rPr lang="en-US" sz="2200" dirty="0"/>
              <a:t> </a:t>
            </a:r>
            <a:r>
              <a:rPr lang="en-US" sz="2200" dirty="0" err="1"/>
              <a:t>obtinuti</a:t>
            </a:r>
            <a:r>
              <a:rPr lang="en-US" sz="2200" dirty="0"/>
              <a:t> in </a:t>
            </a:r>
            <a:r>
              <a:rPr lang="en-US" sz="2200" dirty="0" err="1"/>
              <a:t>programul</a:t>
            </a:r>
            <a:r>
              <a:rPr lang="en-US" sz="2200" dirty="0"/>
              <a:t> meu.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890BC-0D16-EFF6-787A-1E36B855498F}"/>
              </a:ext>
            </a:extLst>
          </p:cNvPr>
          <p:cNvSpPr txBox="1"/>
          <p:nvPr/>
        </p:nvSpPr>
        <p:spPr>
          <a:xfrm>
            <a:off x="803910" y="3992880"/>
            <a:ext cx="110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 </a:t>
            </a:r>
            <a:r>
              <a:rPr lang="en-US" sz="2200" dirty="0" err="1"/>
              <a:t>asemena</a:t>
            </a:r>
            <a:r>
              <a:rPr lang="en-US" sz="2200" dirty="0"/>
              <a:t> </a:t>
            </a:r>
            <a:r>
              <a:rPr lang="en-US" sz="2200" dirty="0" err="1"/>
              <a:t>voi</a:t>
            </a:r>
            <a:r>
              <a:rPr lang="en-US" sz="2200" dirty="0"/>
              <a:t> </a:t>
            </a:r>
            <a:r>
              <a:rPr lang="en-US" sz="2200" dirty="0" err="1"/>
              <a:t>prezenta</a:t>
            </a:r>
            <a:r>
              <a:rPr lang="en-US" sz="2200" dirty="0"/>
              <a:t> in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situatii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algoritmii</a:t>
            </a:r>
            <a:r>
              <a:rPr lang="en-US" sz="2200" dirty="0"/>
              <a:t> </a:t>
            </a:r>
            <a:r>
              <a:rPr lang="en-US" sz="2200" dirty="0" err="1"/>
              <a:t>implementati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de </a:t>
            </a:r>
            <a:r>
              <a:rPr lang="en-US" sz="2200" dirty="0" err="1"/>
              <a:t>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D5D6-2E94-609C-6995-8BEF52FD802E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01C27-77E5-227C-52B0-A874B4DDBA28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numit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“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interclasare</a:t>
            </a:r>
            <a:r>
              <a:rPr lang="en-US" sz="2000" dirty="0"/>
              <a:t>”.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in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de </a:t>
            </a:r>
            <a:r>
              <a:rPr lang="en-US" sz="2000" dirty="0" err="1"/>
              <a:t>lungimi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( </a:t>
            </a:r>
            <a:r>
              <a:rPr lang="en-US" sz="2000" dirty="0" err="1"/>
              <a:t>sau</a:t>
            </a:r>
            <a:r>
              <a:rPr lang="en-US" sz="2000" dirty="0"/>
              <a:t>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printr</a:t>
            </a:r>
            <a:r>
              <a:rPr lang="en-US" sz="2000" dirty="0"/>
              <a:t>-o </a:t>
            </a:r>
            <a:r>
              <a:rPr lang="en-US" sz="2000" dirty="0" err="1"/>
              <a:t>singura</a:t>
            </a:r>
            <a:r>
              <a:rPr lang="en-US" sz="2000" dirty="0"/>
              <a:t> </a:t>
            </a:r>
            <a:r>
              <a:rPr lang="en-US" sz="2000" dirty="0" err="1"/>
              <a:t>unitate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impara</a:t>
            </a:r>
            <a:r>
              <a:rPr lang="en-US" sz="2000" dirty="0"/>
              <a:t> ),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recursivitate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subsir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</a:t>
            </a:r>
            <a:r>
              <a:rPr lang="en-US" sz="2000" dirty="0"/>
              <a:t> la </a:t>
            </a:r>
            <a:r>
              <a:rPr lang="en-US" sz="2000" dirty="0" err="1"/>
              <a:t>randul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ln </a:t>
            </a:r>
            <a:r>
              <a:rPr lang="en-US" sz="2000" dirty="0" err="1"/>
              <a:t>jumatate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subsirurile</a:t>
            </a:r>
            <a:r>
              <a:rPr lang="en-US" sz="2000" dirty="0"/>
              <a:t> au un </a:t>
            </a:r>
            <a:r>
              <a:rPr lang="en-US" sz="2000" dirty="0" err="1"/>
              <a:t>singur</a:t>
            </a:r>
            <a:r>
              <a:rPr lang="en-US" sz="2000" dirty="0"/>
              <a:t> element. </a:t>
            </a:r>
          </a:p>
          <a:p>
            <a:pPr marL="457200" indent="-457200">
              <a:buAutoNum type="arabicPeriod"/>
            </a:pPr>
            <a:r>
              <a:rPr lang="en-US" sz="2000" dirty="0"/>
              <a:t>Cele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</a:t>
            </a:r>
            <a:r>
              <a:rPr lang="en-US" sz="2000" dirty="0" err="1"/>
              <a:t>corespunzatoare</a:t>
            </a:r>
            <a:r>
              <a:rPr lang="en-US" sz="2000" dirty="0"/>
              <a:t> </a:t>
            </a:r>
            <a:r>
              <a:rPr lang="en-US" sz="2000" dirty="0" err="1"/>
              <a:t>ultimului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 recursive sunt </a:t>
            </a:r>
            <a:r>
              <a:rPr lang="en-US" sz="2000" dirty="0" err="1"/>
              <a:t>sortate</a:t>
            </a:r>
            <a:r>
              <a:rPr lang="en-US" sz="2000" dirty="0"/>
              <a:t> ( individual ).</a:t>
            </a:r>
          </a:p>
          <a:p>
            <a:pPr marL="457200" indent="-457200">
              <a:buAutoNum type="arabicPeriod"/>
            </a:pPr>
            <a:r>
              <a:rPr lang="en-US" sz="2000" dirty="0"/>
              <a:t>In </a:t>
            </a:r>
            <a:r>
              <a:rPr lang="en-US" sz="2000" dirty="0" err="1"/>
              <a:t>urma</a:t>
            </a:r>
            <a:r>
              <a:rPr lang="en-US" sz="2000" dirty="0"/>
              <a:t> </a:t>
            </a:r>
            <a:r>
              <a:rPr lang="en-US" sz="2000" dirty="0" err="1"/>
              <a:t>sortarii</a:t>
            </a:r>
            <a:r>
              <a:rPr lang="en-US" sz="2000" dirty="0"/>
              <a:t> ,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subsiruri</a:t>
            </a:r>
            <a:r>
              <a:rPr lang="en-US" sz="2000" dirty="0"/>
              <a:t> sunt </a:t>
            </a:r>
            <a:r>
              <a:rPr lang="en-US" sz="2000" dirty="0" err="1"/>
              <a:t>interclasate</a:t>
            </a:r>
            <a:r>
              <a:rPr lang="en-US" sz="2000" dirty="0"/>
              <a:t>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revenirea</a:t>
            </a:r>
            <a:r>
              <a:rPr lang="en-US" sz="2000" dirty="0"/>
              <a:t> din </a:t>
            </a:r>
            <a:r>
              <a:rPr lang="en-US" sz="2000" dirty="0" err="1"/>
              <a:t>recursivitate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B24A-0AF7-53CA-ECB6-DAEC8F907361}"/>
              </a:ext>
            </a:extLst>
          </p:cNvPr>
          <p:cNvSpPr txBox="1"/>
          <p:nvPr/>
        </p:nvSpPr>
        <p:spPr>
          <a:xfrm>
            <a:off x="651510" y="3513297"/>
            <a:ext cx="1096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026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F5551-BD67-6F02-4C1D-AE96B0F428FA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Quick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B7029-BF0B-C762-2E65-288D0DB852F7}"/>
              </a:ext>
            </a:extLst>
          </p:cNvPr>
          <p:cNvSpPr txBox="1"/>
          <p:nvPr/>
        </p:nvSpPr>
        <p:spPr>
          <a:xfrm>
            <a:off x="591502" y="789474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din </a:t>
            </a:r>
            <a:r>
              <a:rPr lang="en-US" sz="2000" dirty="0" err="1"/>
              <a:t>spatele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alege</a:t>
            </a:r>
            <a:r>
              <a:rPr lang="en-US" sz="2000" dirty="0"/>
              <a:t> un element din sir pe care il </a:t>
            </a:r>
            <a:r>
              <a:rPr lang="en-US" sz="2000" dirty="0" err="1"/>
              <a:t>numim</a:t>
            </a:r>
            <a:r>
              <a:rPr lang="en-US" sz="2000" dirty="0"/>
              <a:t> </a:t>
            </a:r>
            <a:r>
              <a:rPr lang="en-US" sz="2000" b="1" dirty="0"/>
              <a:t>pivot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ordoneaza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sir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incat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</a:t>
            </a:r>
            <a:r>
              <a:rPr lang="en-US" sz="2000" dirty="0" err="1"/>
              <a:t>decat</a:t>
            </a:r>
            <a:r>
              <a:rPr lang="en-US" sz="2000" dirty="0"/>
              <a:t> pivotal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Se continua recursive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sirul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precum </a:t>
            </a:r>
            <a:r>
              <a:rPr lang="en-US" sz="2000" dirty="0" err="1"/>
              <a:t>si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E13D-CFFF-2A73-F540-4FF6171C2043}"/>
              </a:ext>
            </a:extLst>
          </p:cNvPr>
          <p:cNvSpPr txBox="1"/>
          <p:nvPr/>
        </p:nvSpPr>
        <p:spPr>
          <a:xfrm>
            <a:off x="611505" y="289774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 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/>
              <a:t>Worst Case-</a:t>
            </a:r>
            <a:r>
              <a:rPr lang="en-US" sz="2000" dirty="0" err="1"/>
              <a:t>ul</a:t>
            </a:r>
            <a:r>
              <a:rPr lang="en-US" sz="2000" dirty="0"/>
              <a:t> se </a:t>
            </a:r>
            <a:r>
              <a:rPr lang="en-US" sz="2000" dirty="0" err="1"/>
              <a:t>obtine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descrescator</a:t>
            </a:r>
            <a:r>
              <a:rPr lang="en-US" sz="2000" dirty="0"/>
              <a:t> (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alegem</a:t>
            </a:r>
            <a:r>
              <a:rPr lang="en-US" sz="2000" dirty="0"/>
              <a:t> </a:t>
            </a:r>
            <a:r>
              <a:rPr lang="en-US" sz="2000" dirty="0" err="1"/>
              <a:t>mereu</a:t>
            </a:r>
            <a:r>
              <a:rPr lang="en-US" sz="2000" dirty="0"/>
              <a:t> </a:t>
            </a:r>
            <a:r>
              <a:rPr lang="en-US" sz="2000" dirty="0" err="1"/>
              <a:t>pivotul</a:t>
            </a:r>
            <a:r>
              <a:rPr lang="en-US" sz="2000" dirty="0"/>
              <a:t> ca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element al </a:t>
            </a:r>
            <a:r>
              <a:rPr lang="en-US" sz="2000" dirty="0" err="1"/>
              <a:t>sirului</a:t>
            </a:r>
            <a:r>
              <a:rPr lang="en-US" sz="2000" dirty="0"/>
              <a:t> ).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O(log(N))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752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2D2A0-0913-1B94-1970-0B5FAC97F636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Radix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9A7ED-ADF4-D19C-349F-DC746F494B67}"/>
              </a:ext>
            </a:extLst>
          </p:cNvPr>
          <p:cNvSpPr txBox="1"/>
          <p:nvPr/>
        </p:nvSpPr>
        <p:spPr>
          <a:xfrm>
            <a:off x="591502" y="789474"/>
            <a:ext cx="110089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Acesta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de </a:t>
            </a:r>
            <a:r>
              <a:rPr lang="en-US" sz="1700" dirty="0" err="1"/>
              <a:t>sortare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dirty="0" err="1"/>
              <a:t>liniar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 din </a:t>
            </a:r>
            <a:r>
              <a:rPr lang="en-US" sz="1700" dirty="0" err="1"/>
              <a:t>spatele</a:t>
            </a:r>
            <a:r>
              <a:rPr lang="en-US" sz="1700" dirty="0"/>
              <a:t> </a:t>
            </a:r>
            <a:r>
              <a:rPr lang="en-US" sz="1700" dirty="0" err="1"/>
              <a:t>lui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urmatorul</a:t>
            </a:r>
            <a:r>
              <a:rPr lang="en-US" sz="1700" dirty="0"/>
              <a:t>:</a:t>
            </a:r>
          </a:p>
          <a:p>
            <a:r>
              <a:rPr lang="en-US" sz="1700" dirty="0"/>
              <a:t>0.    </a:t>
            </a:r>
            <a:r>
              <a:rPr lang="en-US" sz="1700" dirty="0" err="1"/>
              <a:t>Presupunem</a:t>
            </a:r>
            <a:r>
              <a:rPr lang="en-US" sz="1700" dirty="0"/>
              <a:t> ca </a:t>
            </a:r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lucra</a:t>
            </a:r>
            <a:r>
              <a:rPr lang="en-US" sz="1700" dirty="0"/>
              <a:t> in </a:t>
            </a:r>
            <a:r>
              <a:rPr lang="en-US" sz="1700" dirty="0" err="1"/>
              <a:t>baza</a:t>
            </a:r>
            <a:r>
              <a:rPr lang="en-US" sz="1700" dirty="0"/>
              <a:t> 10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explica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usor</a:t>
            </a:r>
            <a:r>
              <a:rPr lang="en-US" sz="1700" dirty="0"/>
              <a:t> </a:t>
            </a:r>
            <a:r>
              <a:rPr lang="en-US" sz="1700" dirty="0" err="1"/>
              <a:t>conceptul</a:t>
            </a:r>
            <a:r>
              <a:rPr lang="en-US" sz="1700" dirty="0"/>
              <a:t>.</a:t>
            </a:r>
          </a:p>
          <a:p>
            <a:r>
              <a:rPr lang="en-US" sz="1700" dirty="0"/>
              <a:t>1.    (</a:t>
            </a:r>
            <a:r>
              <a:rPr lang="en-US" sz="1700" dirty="0" err="1"/>
              <a:t>Alegem</a:t>
            </a:r>
            <a:r>
              <a:rPr lang="en-US" sz="1700" dirty="0"/>
              <a:t> o </a:t>
            </a:r>
            <a:r>
              <a:rPr lang="en-US" sz="1700" dirty="0" err="1"/>
              <a:t>baza</a:t>
            </a:r>
            <a:r>
              <a:rPr lang="en-US" sz="1700" dirty="0"/>
              <a:t> in care </a:t>
            </a:r>
            <a:r>
              <a:rPr lang="en-US" sz="1700" dirty="0" err="1"/>
              <a:t>vrem</a:t>
            </a:r>
            <a:r>
              <a:rPr lang="en-US" sz="1700" dirty="0"/>
              <a:t>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lucram</a:t>
            </a:r>
            <a:r>
              <a:rPr lang="en-US" sz="1700" dirty="0"/>
              <a:t> ( de </a:t>
            </a:r>
            <a:r>
              <a:rPr lang="en-US" sz="1700" dirty="0" err="1"/>
              <a:t>obicei</a:t>
            </a:r>
            <a:r>
              <a:rPr lang="en-US" sz="1700" dirty="0"/>
              <a:t> se allege o </a:t>
            </a:r>
            <a:r>
              <a:rPr lang="en-US" sz="1700" dirty="0" err="1"/>
              <a:t>putere</a:t>
            </a:r>
            <a:r>
              <a:rPr lang="en-US" sz="1700" dirty="0"/>
              <a:t> de al </a:t>
            </a:r>
            <a:r>
              <a:rPr lang="en-US" sz="1700" dirty="0" err="1"/>
              <a:t>lui</a:t>
            </a:r>
            <a:r>
              <a:rPr lang="en-US" sz="1700" dirty="0"/>
              <a:t> 2 )).</a:t>
            </a:r>
          </a:p>
          <a:p>
            <a:pPr marL="457200" indent="-457200">
              <a:buAutoNum type="arabicPeriod" startAt="2"/>
            </a:pPr>
            <a:r>
              <a:rPr lang="en-US" sz="1700" dirty="0"/>
              <a:t>Ne </a:t>
            </a:r>
            <a:r>
              <a:rPr lang="en-US" sz="1700" dirty="0" err="1"/>
              <a:t>uitam</a:t>
            </a:r>
            <a:r>
              <a:rPr lang="en-US" sz="1700" dirty="0"/>
              <a:t> </a:t>
            </a:r>
            <a:r>
              <a:rPr lang="en-US" sz="1700" dirty="0" err="1"/>
              <a:t>intai</a:t>
            </a:r>
            <a:r>
              <a:rPr lang="en-US" sz="1700" dirty="0"/>
              <a:t> la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unitatilor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numerele</a:t>
            </a:r>
            <a:r>
              <a:rPr lang="en-US" sz="1700" dirty="0"/>
              <a:t> din sir ,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punem</a:t>
            </a:r>
            <a:r>
              <a:rPr lang="en-US" sz="1700" dirty="0"/>
              <a:t> in bucket-urile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respective (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care se termina cu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care se termina cu </a:t>
            </a:r>
            <a:r>
              <a:rPr lang="en-US" sz="1700" dirty="0" err="1"/>
              <a:t>cifra</a:t>
            </a:r>
            <a:r>
              <a:rPr lang="en-US" sz="1700" dirty="0"/>
              <a:t> 1 se </a:t>
            </a:r>
            <a:r>
              <a:rPr lang="en-US" sz="1700" dirty="0" err="1"/>
              <a:t>vor</a:t>
            </a:r>
            <a:r>
              <a:rPr lang="en-US" sz="1700" dirty="0"/>
              <a:t> </a:t>
            </a:r>
            <a:r>
              <a:rPr lang="en-US" sz="1700" dirty="0" err="1"/>
              <a:t>afla</a:t>
            </a:r>
            <a:r>
              <a:rPr lang="en-US" sz="1700" dirty="0"/>
              <a:t>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Dupa</a:t>
            </a:r>
            <a:r>
              <a:rPr lang="en-US" sz="1700" dirty="0"/>
              <a:t> care </a:t>
            </a:r>
            <a:r>
              <a:rPr lang="en-US" sz="1700" dirty="0" err="1"/>
              <a:t>parcurgem</a:t>
            </a:r>
            <a:r>
              <a:rPr lang="en-US" sz="1700" dirty="0"/>
              <a:t> bucket-urile in </a:t>
            </a:r>
            <a:r>
              <a:rPr lang="en-US" sz="1700" dirty="0" err="1"/>
              <a:t>ordine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din </a:t>
            </a:r>
            <a:r>
              <a:rPr lang="en-US" sz="1700" dirty="0" err="1"/>
              <a:t>ele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le </a:t>
            </a:r>
            <a:r>
              <a:rPr lang="en-US" sz="1700" dirty="0" err="1"/>
              <a:t>bagam</a:t>
            </a:r>
            <a:r>
              <a:rPr lang="en-US" sz="1700" dirty="0"/>
              <a:t> in </a:t>
            </a:r>
            <a:r>
              <a:rPr lang="en-US" sz="1700" dirty="0" err="1"/>
              <a:t>alte</a:t>
            </a:r>
            <a:r>
              <a:rPr lang="en-US" sz="1700" dirty="0"/>
              <a:t>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corespunzatoare</a:t>
            </a:r>
            <a:r>
              <a:rPr lang="en-US" sz="1700" dirty="0"/>
              <a:t> </a:t>
            </a:r>
            <a:r>
              <a:rPr lang="en-US" sz="1700" dirty="0" err="1"/>
              <a:t>cifrei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( </a:t>
            </a:r>
            <a:r>
              <a:rPr lang="en-US" sz="1700" dirty="0" err="1"/>
              <a:t>asftel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0 </a:t>
            </a:r>
            <a:r>
              <a:rPr lang="en-US" sz="1700" dirty="0" err="1"/>
              <a:t>vor</a:t>
            </a:r>
            <a:r>
              <a:rPr lang="en-US" sz="1700" dirty="0"/>
              <a:t> fi in bucket-</a:t>
            </a:r>
            <a:r>
              <a:rPr lang="en-US" sz="1700" dirty="0" err="1"/>
              <a:t>ul</a:t>
            </a:r>
            <a:r>
              <a:rPr lang="en-US" sz="1700" dirty="0"/>
              <a:t> 0 , </a:t>
            </a:r>
            <a:r>
              <a:rPr lang="en-US" sz="1700" dirty="0" err="1"/>
              <a:t>cele</a:t>
            </a:r>
            <a:r>
              <a:rPr lang="en-US" sz="1700" dirty="0"/>
              <a:t> cu </a:t>
            </a:r>
            <a:r>
              <a:rPr lang="en-US" sz="1700" dirty="0" err="1"/>
              <a:t>cifra</a:t>
            </a:r>
            <a:r>
              <a:rPr lang="en-US" sz="1700" dirty="0"/>
              <a:t> </a:t>
            </a:r>
            <a:r>
              <a:rPr lang="en-US" sz="1700" dirty="0" err="1"/>
              <a:t>zecilor</a:t>
            </a:r>
            <a:r>
              <a:rPr lang="en-US" sz="1700" dirty="0"/>
              <a:t> 1 in bucket-</a:t>
            </a:r>
            <a:r>
              <a:rPr lang="en-US" sz="1700" dirty="0" err="1"/>
              <a:t>ul</a:t>
            </a:r>
            <a:r>
              <a:rPr lang="en-US" sz="1700" dirty="0"/>
              <a:t> 1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asa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departe</a:t>
            </a:r>
            <a:r>
              <a:rPr lang="en-US" sz="1700" dirty="0"/>
              <a:t> ).</a:t>
            </a:r>
          </a:p>
          <a:p>
            <a:pPr marL="457200" indent="-457200">
              <a:buAutoNum type="arabicPeriod" startAt="2"/>
            </a:pPr>
            <a:r>
              <a:rPr lang="en-US" sz="1700" dirty="0" err="1"/>
              <a:t>Continuam</a:t>
            </a:r>
            <a:r>
              <a:rPr lang="en-US" sz="1700" dirty="0"/>
              <a:t> </a:t>
            </a:r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din </a:t>
            </a:r>
            <a:r>
              <a:rPr lang="en-US" sz="1700" dirty="0" err="1"/>
              <a:t>cifrele</a:t>
            </a:r>
            <a:r>
              <a:rPr lang="en-US" sz="1700" dirty="0"/>
              <a:t> </a:t>
            </a:r>
            <a:r>
              <a:rPr lang="en-US" sz="1700" dirty="0" err="1"/>
              <a:t>numerelor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/>
              <a:t>In final </a:t>
            </a:r>
            <a:r>
              <a:rPr lang="en-US" sz="1700" dirty="0" err="1"/>
              <a:t>scoatem</a:t>
            </a:r>
            <a:r>
              <a:rPr lang="en-US" sz="1700" dirty="0"/>
              <a:t> </a:t>
            </a:r>
            <a:r>
              <a:rPr lang="en-US" sz="1700" dirty="0" err="1"/>
              <a:t>numerele</a:t>
            </a:r>
            <a:r>
              <a:rPr lang="en-US" sz="1700" dirty="0"/>
              <a:t> in </a:t>
            </a:r>
            <a:r>
              <a:rPr lang="en-US" sz="1700" dirty="0" err="1"/>
              <a:t>oridine</a:t>
            </a:r>
            <a:r>
              <a:rPr lang="en-US" sz="1700" dirty="0"/>
              <a:t> </a:t>
            </a:r>
            <a:r>
              <a:rPr lang="en-US" sz="1700" dirty="0" err="1"/>
              <a:t>crescatoare</a:t>
            </a:r>
            <a:r>
              <a:rPr lang="en-US" sz="1700" dirty="0"/>
              <a:t> din bucket-</a:t>
            </a:r>
            <a:r>
              <a:rPr lang="en-US" sz="1700" dirty="0" err="1"/>
              <a:t>uri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sirul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fi </a:t>
            </a:r>
            <a:r>
              <a:rPr lang="en-US" sz="1700" dirty="0" err="1"/>
              <a:t>sortat</a:t>
            </a:r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dirty="0" err="1"/>
              <a:t>Acest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poate</a:t>
            </a:r>
            <a:r>
              <a:rPr lang="en-US" sz="1700" dirty="0"/>
              <a:t> fi </a:t>
            </a:r>
            <a:r>
              <a:rPr lang="en-US" sz="1700" dirty="0" err="1"/>
              <a:t>implementat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orice</a:t>
            </a:r>
            <a:r>
              <a:rPr lang="en-US" sz="1700" dirty="0"/>
              <a:t> </a:t>
            </a:r>
            <a:r>
              <a:rPr lang="en-US" sz="1700" dirty="0" err="1"/>
              <a:t>baza</a:t>
            </a:r>
            <a:r>
              <a:rPr lang="en-US" sz="1700" dirty="0"/>
              <a:t>, </a:t>
            </a:r>
            <a:r>
              <a:rPr lang="en-US" sz="1700" dirty="0" err="1"/>
              <a:t>numarul</a:t>
            </a:r>
            <a:r>
              <a:rPr lang="en-US" sz="1700" dirty="0"/>
              <a:t> de </a:t>
            </a:r>
            <a:r>
              <a:rPr lang="en-US" sz="1700" dirty="0" err="1"/>
              <a:t>cifre</a:t>
            </a:r>
            <a:r>
              <a:rPr lang="en-US" sz="1700" dirty="0"/>
              <a:t> o </a:t>
            </a:r>
            <a:r>
              <a:rPr lang="en-US" sz="1700" dirty="0" err="1"/>
              <a:t>sa</a:t>
            </a:r>
            <a:r>
              <a:rPr lang="en-US" sz="1700" dirty="0"/>
              <a:t> </a:t>
            </a:r>
            <a:r>
              <a:rPr lang="en-US" sz="1700" dirty="0" err="1"/>
              <a:t>difere</a:t>
            </a:r>
            <a:r>
              <a:rPr lang="en-US" sz="1700" dirty="0"/>
              <a:t> evident in </a:t>
            </a:r>
            <a:r>
              <a:rPr lang="en-US" sz="1700" dirty="0" err="1"/>
              <a:t>functie</a:t>
            </a:r>
            <a:r>
              <a:rPr lang="en-US" sz="1700" dirty="0"/>
              <a:t> de </a:t>
            </a:r>
            <a:r>
              <a:rPr lang="en-US" sz="1700" dirty="0" err="1"/>
              <a:t>baza</a:t>
            </a:r>
            <a:r>
              <a:rPr lang="en-US" sz="1700" dirty="0"/>
              <a:t> </a:t>
            </a:r>
            <a:r>
              <a:rPr lang="en-US" sz="1700" dirty="0" err="1"/>
              <a:t>aleasa</a:t>
            </a:r>
            <a:endParaRPr lang="en-US" sz="1700" dirty="0"/>
          </a:p>
          <a:p>
            <a:pPr marL="457200" indent="-457200">
              <a:buAutoNum type="arabicPeriod"/>
            </a:pPr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A0896-CE15-6E51-E701-1A6B5B3C1CDC}"/>
              </a:ext>
            </a:extLst>
          </p:cNvPr>
          <p:cNvSpPr txBox="1"/>
          <p:nvPr/>
        </p:nvSpPr>
        <p:spPr>
          <a:xfrm>
            <a:off x="591502" y="4282738"/>
            <a:ext cx="110089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timpului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O(N*K) , </a:t>
            </a:r>
            <a:r>
              <a:rPr lang="en-US" sz="1700" dirty="0" err="1"/>
              <a:t>unde</a:t>
            </a:r>
            <a:r>
              <a:rPr lang="en-US" sz="1700" dirty="0"/>
              <a:t> N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dimensiunea</a:t>
            </a:r>
            <a:r>
              <a:rPr lang="en-US" sz="1700" dirty="0"/>
              <a:t> </a:t>
            </a:r>
            <a:r>
              <a:rPr lang="en-US" sz="1700" dirty="0" err="1"/>
              <a:t>sirului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K e </a:t>
            </a:r>
            <a:r>
              <a:rPr lang="en-US" sz="1700" dirty="0" err="1"/>
              <a:t>numarul</a:t>
            </a:r>
            <a:r>
              <a:rPr lang="en-US" sz="1700" dirty="0"/>
              <a:t> maxim din sir.</a:t>
            </a:r>
          </a:p>
          <a:p>
            <a:r>
              <a:rPr lang="en-US" sz="1700" dirty="0"/>
              <a:t>Worst Case = Best Case = Average Case = O(N*K)</a:t>
            </a:r>
          </a:p>
          <a:p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u="sng" dirty="0" err="1"/>
              <a:t>memoriei</a:t>
            </a:r>
            <a:r>
              <a:rPr lang="en-US" sz="1700" dirty="0"/>
              <a:t> </a:t>
            </a:r>
            <a:r>
              <a:rPr lang="en-US" sz="1700" dirty="0" err="1"/>
              <a:t>acestui</a:t>
            </a:r>
            <a:r>
              <a:rPr lang="en-US" sz="1700" dirty="0"/>
              <a:t> </a:t>
            </a:r>
            <a:r>
              <a:rPr lang="en-US" sz="1700" dirty="0" err="1"/>
              <a:t>algoritm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O(N+K) </a:t>
            </a:r>
          </a:p>
          <a:p>
            <a:r>
              <a:rPr lang="en-US" sz="1700" dirty="0" err="1"/>
              <a:t>Algoritmul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unul</a:t>
            </a:r>
            <a:r>
              <a:rPr lang="en-US" sz="1700" dirty="0"/>
              <a:t> </a:t>
            </a:r>
            <a:r>
              <a:rPr lang="en-US" sz="1700" u="sng" dirty="0" err="1"/>
              <a:t>stabil</a:t>
            </a:r>
            <a:endParaRPr lang="en-US" sz="1700" u="sng" dirty="0"/>
          </a:p>
        </p:txBody>
      </p:sp>
    </p:spTree>
    <p:extLst>
      <p:ext uri="{BB962C8B-B14F-4D97-AF65-F5344CB8AC3E}">
        <p14:creationId xmlns:p14="http://schemas.microsoft.com/office/powerpoint/2010/main" val="1954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47471-DD7B-0BEC-F03F-7956D4FAF05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Shell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07B71-2C70-80E1-D12F-DB8F1C5E1D49}"/>
              </a:ext>
            </a:extLst>
          </p:cNvPr>
          <p:cNvSpPr txBox="1"/>
          <p:nvPr/>
        </p:nvSpPr>
        <p:spPr>
          <a:xfrm>
            <a:off x="591502" y="789474"/>
            <a:ext cx="11008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linear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versiune</a:t>
            </a:r>
            <a:r>
              <a:rPr lang="en-US" sz="2000" dirty="0"/>
              <a:t> </a:t>
            </a:r>
            <a:r>
              <a:rPr lang="en-US" sz="2000" dirty="0" err="1"/>
              <a:t>generalizata</a:t>
            </a:r>
            <a:r>
              <a:rPr lang="en-US" sz="2000" dirty="0"/>
              <a:t> a </a:t>
            </a:r>
            <a:r>
              <a:rPr lang="en-US" sz="2000" dirty="0" err="1"/>
              <a:t>algoritmului</a:t>
            </a:r>
            <a:r>
              <a:rPr lang="en-US" sz="2000" dirty="0"/>
              <a:t> “Insertion Sort”,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Sortam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care se </a:t>
            </a:r>
            <a:r>
              <a:rPr lang="en-US" sz="2000" dirty="0" err="1"/>
              <a:t>afla</a:t>
            </a:r>
            <a:r>
              <a:rPr lang="en-US" sz="2000" dirty="0"/>
              <a:t> la o </a:t>
            </a:r>
            <a:r>
              <a:rPr lang="en-US" sz="2000" dirty="0" err="1"/>
              <a:t>distanta</a:t>
            </a:r>
            <a:r>
              <a:rPr lang="en-US" sz="2000" dirty="0"/>
              <a:t> mare un fata de </a:t>
            </a:r>
            <a:r>
              <a:rPr lang="en-US" sz="2000" dirty="0" err="1"/>
              <a:t>cealalta</a:t>
            </a:r>
            <a:r>
              <a:rPr lang="en-US" sz="2000" dirty="0"/>
              <a:t> , </a:t>
            </a:r>
            <a:r>
              <a:rPr lang="en-US" sz="2000" dirty="0" err="1"/>
              <a:t>distanta</a:t>
            </a:r>
            <a:r>
              <a:rPr lang="en-US" sz="2000" dirty="0"/>
              <a:t> </a:t>
            </a:r>
            <a:r>
              <a:rPr lang="en-US" sz="2000" dirty="0" err="1"/>
              <a:t>numita</a:t>
            </a:r>
            <a:r>
              <a:rPr lang="en-US" sz="2000" dirty="0"/>
              <a:t> “gap”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Incepem</a:t>
            </a:r>
            <a:r>
              <a:rPr lang="en-US" sz="2000" dirty="0"/>
              <a:t> cu gap-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egal cu </a:t>
            </a:r>
            <a:r>
              <a:rPr lang="en-US" sz="2000" dirty="0" err="1"/>
              <a:t>jumatate</a:t>
            </a:r>
            <a:r>
              <a:rPr lang="en-US" sz="2000" dirty="0"/>
              <a:t> din </a:t>
            </a:r>
            <a:r>
              <a:rPr lang="en-US" sz="2000" dirty="0" err="1"/>
              <a:t>lungimea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Scadem</a:t>
            </a:r>
            <a:r>
              <a:rPr lang="en-US" sz="2000" dirty="0"/>
              <a:t> </a:t>
            </a:r>
            <a:r>
              <a:rPr lang="en-US" sz="2000" dirty="0" err="1"/>
              <a:t>succesiv</a:t>
            </a:r>
            <a:r>
              <a:rPr lang="en-US" sz="2000" dirty="0"/>
              <a:t> gap-</a:t>
            </a:r>
            <a:r>
              <a:rPr lang="en-US" sz="2000" dirty="0" err="1"/>
              <a:t>ul</a:t>
            </a:r>
            <a:r>
              <a:rPr lang="en-US" sz="2000" dirty="0"/>
              <a:t> , </a:t>
            </a:r>
            <a:r>
              <a:rPr lang="en-US" sz="2000" dirty="0" err="1"/>
              <a:t>injumatatindu</a:t>
            </a:r>
            <a:r>
              <a:rPr lang="en-US" sz="2000" dirty="0"/>
              <a:t>-l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ajungem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sortam</a:t>
            </a:r>
            <a:r>
              <a:rPr lang="en-US" sz="2000" dirty="0"/>
              <a:t> tot </a:t>
            </a:r>
            <a:r>
              <a:rPr lang="en-US" sz="2000" dirty="0" err="1"/>
              <a:t>sirul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sortare</a:t>
            </a:r>
            <a:r>
              <a:rPr lang="en-US" sz="2000" dirty="0"/>
              <a:t> </a:t>
            </a:r>
            <a:r>
              <a:rPr lang="en-US" sz="2000" dirty="0" err="1"/>
              <a:t>folosim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de la Insertion Sort.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96712-13DE-CD29-9C90-BF163BE79A9E}"/>
              </a:ext>
            </a:extLst>
          </p:cNvPr>
          <p:cNvSpPr txBox="1"/>
          <p:nvPr/>
        </p:nvSpPr>
        <p:spPr>
          <a:xfrm>
            <a:off x="651510" y="3513297"/>
            <a:ext cx="10968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O(N^2)</a:t>
            </a:r>
          </a:p>
          <a:p>
            <a:r>
              <a:rPr lang="en-US" sz="2000" dirty="0"/>
              <a:t>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 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8561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C1B4-CC20-3A11-FFF7-5AF8EC343F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		 Heap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92A53-D7AA-9051-FFC3-22D294B75909}"/>
              </a:ext>
            </a:extLst>
          </p:cNvPr>
          <p:cNvSpPr txBox="1"/>
          <p:nvPr/>
        </p:nvSpPr>
        <p:spPr>
          <a:xfrm>
            <a:off x="591502" y="789474"/>
            <a:ext cx="11008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sortare</a:t>
            </a:r>
            <a:r>
              <a:rPr lang="en-US" sz="2000" dirty="0"/>
              <a:t> se </a:t>
            </a:r>
            <a:r>
              <a:rPr lang="en-US" sz="2000" dirty="0" err="1"/>
              <a:t>foloseste</a:t>
            </a:r>
            <a:r>
              <a:rPr lang="en-US" sz="2000" dirty="0"/>
              <a:t> de </a:t>
            </a:r>
            <a:r>
              <a:rPr lang="en-US" sz="2000" dirty="0" err="1"/>
              <a:t>recursivitate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Din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noastre</a:t>
            </a:r>
            <a:r>
              <a:rPr lang="en-US" sz="2000" dirty="0"/>
              <a:t> </a:t>
            </a:r>
            <a:r>
              <a:rPr lang="en-US" sz="2000" dirty="0" err="1"/>
              <a:t>construim</a:t>
            </a:r>
            <a:r>
              <a:rPr lang="en-US" sz="2000" dirty="0"/>
              <a:t> initial un “max heap”, moment in care </a:t>
            </a:r>
            <a:r>
              <a:rPr lang="en-US" sz="2000" dirty="0" err="1"/>
              <a:t>elementul</a:t>
            </a:r>
            <a:r>
              <a:rPr lang="en-US" sz="2000" dirty="0"/>
              <a:t> maxim se </a:t>
            </a:r>
            <a:r>
              <a:rPr lang="en-US" sz="2000" dirty="0" err="1"/>
              <a:t>afla</a:t>
            </a:r>
            <a:r>
              <a:rPr lang="en-US" sz="2000" dirty="0"/>
              <a:t> in </a:t>
            </a:r>
            <a:r>
              <a:rPr lang="en-US" sz="2000" dirty="0" err="1"/>
              <a:t>radacina</a:t>
            </a:r>
            <a:r>
              <a:rPr lang="en-US" sz="2000" dirty="0"/>
              <a:t> </a:t>
            </a:r>
            <a:r>
              <a:rPr lang="en-US" sz="2000" dirty="0" err="1"/>
              <a:t>arborelui</a:t>
            </a:r>
            <a:r>
              <a:rPr lang="en-US" sz="2000" dirty="0"/>
              <a:t> ( </a:t>
            </a:r>
            <a:r>
              <a:rPr lang="en-US" sz="2000" dirty="0" err="1"/>
              <a:t>heapului</a:t>
            </a:r>
            <a:r>
              <a:rPr lang="en-US" sz="2000" dirty="0"/>
              <a:t> )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Inlocuim</a:t>
            </a:r>
            <a:r>
              <a:rPr lang="en-US" sz="2000" dirty="0"/>
              <a:t> </a:t>
            </a:r>
            <a:r>
              <a:rPr lang="en-US" sz="2000" dirty="0" err="1"/>
              <a:t>radacina</a:t>
            </a:r>
            <a:r>
              <a:rPr lang="en-US" sz="2000" dirty="0"/>
              <a:t> cu </a:t>
            </a:r>
            <a:r>
              <a:rPr lang="en-US" sz="2000" dirty="0" err="1"/>
              <a:t>ultimul</a:t>
            </a:r>
            <a:r>
              <a:rPr lang="en-US" sz="2000" dirty="0"/>
              <a:t> element din heap, </a:t>
            </a:r>
            <a:r>
              <a:rPr lang="en-US" sz="2000" dirty="0" err="1"/>
              <a:t>reducand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heap-</a:t>
            </a:r>
            <a:r>
              <a:rPr lang="en-US" sz="2000" dirty="0" err="1"/>
              <a:t>ului</a:t>
            </a:r>
            <a:r>
              <a:rPr lang="en-US" sz="2000" dirty="0"/>
              <a:t> cu 1 , </a:t>
            </a:r>
            <a:r>
              <a:rPr lang="en-US" sz="2000" dirty="0" err="1"/>
              <a:t>urmand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reconstruim</a:t>
            </a:r>
            <a:r>
              <a:rPr lang="en-US" sz="2000" dirty="0"/>
              <a:t> heap-</a:t>
            </a:r>
            <a:r>
              <a:rPr lang="en-US" sz="2000" dirty="0" err="1"/>
              <a:t>ul</a:t>
            </a:r>
            <a:r>
              <a:rPr lang="en-US" sz="2000" dirty="0"/>
              <a:t> ( </a:t>
            </a:r>
            <a:r>
              <a:rPr lang="en-US" sz="2000" dirty="0" err="1"/>
              <a:t>heapify</a:t>
            </a:r>
            <a:r>
              <a:rPr lang="en-US" sz="2000" dirty="0"/>
              <a:t> the root ), </a:t>
            </a:r>
            <a:r>
              <a:rPr lang="en-US" sz="2000" dirty="0" err="1"/>
              <a:t>aducand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element in </a:t>
            </a:r>
            <a:r>
              <a:rPr lang="en-US" sz="2000" dirty="0" err="1"/>
              <a:t>varf</a:t>
            </a:r>
            <a:r>
              <a:rPr lang="en-US" sz="2000" dirty="0"/>
              <a:t> ( din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en-US" sz="2000" dirty="0" err="1"/>
              <a:t>ramase</a:t>
            </a:r>
            <a:r>
              <a:rPr lang="en-US" sz="2000" dirty="0"/>
              <a:t> ).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Repetam</a:t>
            </a:r>
            <a:r>
              <a:rPr lang="en-US" sz="2000" dirty="0"/>
              <a:t> pasul 2 </a:t>
            </a:r>
            <a:r>
              <a:rPr lang="en-US" sz="2000" dirty="0" err="1"/>
              <a:t>pana</a:t>
            </a:r>
            <a:r>
              <a:rPr lang="en-US" sz="2000" dirty="0"/>
              <a:t> cand </a:t>
            </a:r>
            <a:r>
              <a:rPr lang="en-US" sz="2000" dirty="0" err="1"/>
              <a:t>sirul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 ( </a:t>
            </a:r>
            <a:r>
              <a:rPr lang="en-US" sz="2000" dirty="0" err="1"/>
              <a:t>adica</a:t>
            </a:r>
            <a:r>
              <a:rPr lang="en-US" sz="2000" dirty="0"/>
              <a:t> </a:t>
            </a:r>
            <a:r>
              <a:rPr lang="en-US" sz="2000" dirty="0" err="1"/>
              <a:t>atata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cat heap-</a:t>
            </a:r>
            <a:r>
              <a:rPr lang="en-US" sz="2000" dirty="0" err="1"/>
              <a:t>ul</a:t>
            </a:r>
            <a:r>
              <a:rPr lang="en-US" sz="2000" dirty="0"/>
              <a:t> are </a:t>
            </a:r>
            <a:r>
              <a:rPr lang="en-US" sz="2000" dirty="0" err="1"/>
              <a:t>dimensiune</a:t>
            </a:r>
            <a:r>
              <a:rPr lang="en-US" sz="2000" dirty="0"/>
              <a:t> &gt;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4E76-CFFA-9F1D-7E82-B6239D5B7C1A}"/>
              </a:ext>
            </a:extLst>
          </p:cNvPr>
          <p:cNvSpPr txBox="1"/>
          <p:nvPr/>
        </p:nvSpPr>
        <p:spPr>
          <a:xfrm>
            <a:off x="591502" y="3429000"/>
            <a:ext cx="11008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O(N*log(N)) , </a:t>
            </a:r>
            <a:r>
              <a:rPr lang="en-US" sz="2000" dirty="0" err="1"/>
              <a:t>unde</a:t>
            </a:r>
            <a:r>
              <a:rPr lang="en-US" sz="2000" dirty="0"/>
              <a:t> 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dimensiunea</a:t>
            </a:r>
            <a:r>
              <a:rPr lang="en-US" sz="2000" dirty="0"/>
              <a:t> </a:t>
            </a:r>
            <a:r>
              <a:rPr lang="en-US" sz="2000" dirty="0" err="1"/>
              <a:t>sirului</a:t>
            </a:r>
            <a:r>
              <a:rPr lang="en-US" sz="2000" dirty="0"/>
              <a:t>.</a:t>
            </a:r>
          </a:p>
          <a:p>
            <a:r>
              <a:rPr lang="en-US" sz="2000" dirty="0"/>
              <a:t>Worst Case = Best Case = Average Case = O(N*log(N))</a:t>
            </a:r>
          </a:p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u="sng" dirty="0" err="1"/>
              <a:t>memoriei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O(1)</a:t>
            </a:r>
          </a:p>
          <a:p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u="sng" dirty="0"/>
              <a:t>nu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u="sng" dirty="0" err="1"/>
              <a:t>stabil</a:t>
            </a:r>
            <a:endParaRPr lang="en-US" sz="2000" dirty="0"/>
          </a:p>
          <a:p>
            <a:r>
              <a:rPr lang="en-US" sz="2000" dirty="0" err="1"/>
              <a:t>Algoritmul</a:t>
            </a:r>
            <a:r>
              <a:rPr lang="en-US" sz="2000" dirty="0"/>
              <a:t> nu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eficient</a:t>
            </a:r>
            <a:r>
              <a:rPr lang="en-US" sz="2000" dirty="0"/>
              <a:t> cand </a:t>
            </a:r>
            <a:r>
              <a:rPr lang="en-US" sz="2000" dirty="0" err="1"/>
              <a:t>lucram</a:t>
            </a:r>
            <a:r>
              <a:rPr lang="en-US" sz="2000" dirty="0"/>
              <a:t> cu </a:t>
            </a:r>
            <a:r>
              <a:rPr lang="en-US" sz="2000" dirty="0" err="1"/>
              <a:t>niste</a:t>
            </a:r>
            <a:r>
              <a:rPr lang="en-US" sz="2000" dirty="0"/>
              <a:t> date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0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E70D1A-15B1-004B-2A29-95F7DD845773}"/>
              </a:ext>
            </a:extLst>
          </p:cNvPr>
          <p:cNvSpPr txBox="1"/>
          <p:nvPr/>
        </p:nvSpPr>
        <p:spPr>
          <a:xfrm>
            <a:off x="651510" y="312420"/>
            <a:ext cx="10968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                   </a:t>
            </a:r>
            <a:r>
              <a:rPr lang="en-US" sz="2600" b="1" dirty="0" err="1"/>
              <a:t>Comparatiile</a:t>
            </a:r>
            <a:r>
              <a:rPr lang="en-US" sz="2600" b="1" dirty="0"/>
              <a:t> </a:t>
            </a:r>
            <a:r>
              <a:rPr lang="en-US" sz="2600" b="1" dirty="0" err="1"/>
              <a:t>Timp</a:t>
            </a:r>
            <a:r>
              <a:rPr lang="en-US" sz="2600" b="1" dirty="0"/>
              <a:t>/</a:t>
            </a:r>
            <a:r>
              <a:rPr lang="en-US" sz="2600" b="1" dirty="0" err="1"/>
              <a:t>Spatiu</a:t>
            </a:r>
            <a:r>
              <a:rPr lang="en-US" sz="2600" b="1" dirty="0"/>
              <a:t> </a:t>
            </a:r>
            <a:r>
              <a:rPr lang="en-US" sz="2600" b="1" dirty="0" err="1"/>
              <a:t>dintre</a:t>
            </a:r>
            <a:r>
              <a:rPr lang="en-US" sz="2600" b="1" dirty="0"/>
              <a:t> </a:t>
            </a:r>
            <a:r>
              <a:rPr lang="en-US" sz="2600" b="1" dirty="0" err="1"/>
              <a:t>sortari</a:t>
            </a:r>
            <a:endParaRPr lang="en-US" sz="2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68C9D-8CFE-74BC-B2CE-F43EDC84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240151"/>
            <a:ext cx="6537479" cy="2208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BB034-BD30-878E-4362-C8ABB05E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" y="4202430"/>
            <a:ext cx="3609975" cy="2343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5075D-8828-8FE7-0A4D-3E3C954FC5C2}"/>
              </a:ext>
            </a:extLst>
          </p:cNvPr>
          <p:cNvSpPr txBox="1"/>
          <p:nvPr/>
        </p:nvSpPr>
        <p:spPr>
          <a:xfrm>
            <a:off x="563879" y="839746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3B8C7-D13B-429C-AADD-3882F46E94E3}"/>
              </a:ext>
            </a:extLst>
          </p:cNvPr>
          <p:cNvSpPr txBox="1"/>
          <p:nvPr/>
        </p:nvSpPr>
        <p:spPr>
          <a:xfrm>
            <a:off x="563879" y="3698911"/>
            <a:ext cx="38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Complexitatea</a:t>
            </a:r>
            <a:r>
              <a:rPr lang="en-US" sz="2000" dirty="0"/>
              <a:t> </a:t>
            </a:r>
            <a:r>
              <a:rPr lang="en-US" sz="2000" dirty="0" err="1"/>
              <a:t>Spatiu</a:t>
            </a: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27E4E-DD38-C6AD-E21E-603D7EDC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" y="4216717"/>
            <a:ext cx="3581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608D4-D8D5-33F5-1CB1-7EE134652294}"/>
              </a:ext>
            </a:extLst>
          </p:cNvPr>
          <p:cNvSpPr txBox="1"/>
          <p:nvPr/>
        </p:nvSpPr>
        <p:spPr>
          <a:xfrm>
            <a:off x="754380" y="381000"/>
            <a:ext cx="10683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			       </a:t>
            </a:r>
            <a:r>
              <a:rPr lang="en-US" sz="2600" b="1" dirty="0" err="1"/>
              <a:t>Comparatii</a:t>
            </a:r>
            <a:r>
              <a:rPr lang="en-US" sz="2600" b="1" dirty="0"/>
              <a:t> </a:t>
            </a:r>
            <a:r>
              <a:rPr lang="en-US" sz="2600" b="1" dirty="0" err="1"/>
              <a:t>timpi</a:t>
            </a:r>
            <a:r>
              <a:rPr lang="en-US" sz="2600" b="1" dirty="0"/>
              <a:t> de </a:t>
            </a:r>
            <a:r>
              <a:rPr lang="en-US" sz="2600" b="1" dirty="0" err="1"/>
              <a:t>rulare</a:t>
            </a:r>
            <a:endParaRPr lang="en-US" sz="2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D885-AA07-0615-EB5D-BE082A27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20" y="1009649"/>
            <a:ext cx="3788699" cy="148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ACFAC-B237-197A-B105-17065B5E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947816"/>
            <a:ext cx="3658000" cy="1361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A3808-9E81-3D6A-43E3-ECD7E14D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81" y="2887691"/>
            <a:ext cx="3766049" cy="1481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E4935-9AA0-7031-97BD-6E879756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186" y="4860172"/>
            <a:ext cx="3706438" cy="1433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E68714-94D1-65C9-6082-BE0A50EFE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" y="4877365"/>
            <a:ext cx="3658000" cy="1415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5B3B9A-94DC-2420-74BB-EE06FF4AA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" y="1009649"/>
            <a:ext cx="3658000" cy="1481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29E34-727A-3041-8592-D2C44EB8D4A3}"/>
              </a:ext>
            </a:extLst>
          </p:cNvPr>
          <p:cNvSpPr txBox="1"/>
          <p:nvPr/>
        </p:nvSpPr>
        <p:spPr>
          <a:xfrm>
            <a:off x="8606576" y="1009649"/>
            <a:ext cx="30367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HeapSort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cel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rapid </a:t>
            </a:r>
            <a:r>
              <a:rPr lang="en-US" sz="1500" dirty="0" err="1"/>
              <a:t>algoritm</a:t>
            </a:r>
            <a:r>
              <a:rPr lang="en-US" sz="1500" dirty="0"/>
              <a:t> cu </a:t>
            </a:r>
            <a:r>
              <a:rPr lang="en-US" sz="1500" dirty="0" err="1"/>
              <a:t>complexitatea</a:t>
            </a:r>
            <a:r>
              <a:rPr lang="en-US" sz="1500" dirty="0"/>
              <a:t> </a:t>
            </a:r>
            <a:r>
              <a:rPr lang="en-US" sz="1500" dirty="0" err="1"/>
              <a:t>spatiu</a:t>
            </a:r>
            <a:r>
              <a:rPr lang="en-US" sz="1500" dirty="0"/>
              <a:t> O(1).</a:t>
            </a:r>
          </a:p>
          <a:p>
            <a:endParaRPr lang="en-US" sz="1500" dirty="0"/>
          </a:p>
          <a:p>
            <a:r>
              <a:rPr lang="en-US" sz="1500" dirty="0"/>
              <a:t>In </a:t>
            </a:r>
            <a:r>
              <a:rPr lang="en-US" sz="1500" dirty="0" err="1"/>
              <a:t>medie</a:t>
            </a:r>
            <a:r>
              <a:rPr lang="en-US" sz="1500" dirty="0"/>
              <a:t> Quick Sort </a:t>
            </a:r>
            <a:r>
              <a:rPr lang="en-US" sz="1500" dirty="0" err="1"/>
              <a:t>si</a:t>
            </a:r>
            <a:r>
              <a:rPr lang="en-US" sz="1500" dirty="0"/>
              <a:t> Shell Sort sunt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eficiente</a:t>
            </a:r>
            <a:r>
              <a:rPr lang="en-US" sz="1500" dirty="0"/>
              <a:t> din </a:t>
            </a:r>
            <a:r>
              <a:rPr lang="en-US" sz="1500" dirty="0" err="1"/>
              <a:t>punct</a:t>
            </a:r>
            <a:r>
              <a:rPr lang="en-US" sz="1500" dirty="0"/>
              <a:t> de </a:t>
            </a:r>
            <a:r>
              <a:rPr lang="en-US" sz="1500" dirty="0" err="1"/>
              <a:t>vedere</a:t>
            </a:r>
            <a:r>
              <a:rPr lang="en-US" sz="1500" dirty="0"/>
              <a:t> al </a:t>
            </a:r>
            <a:r>
              <a:rPr lang="en-US" sz="1500" dirty="0" err="1"/>
              <a:t>timpului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r>
              <a:rPr lang="en-US" sz="1500" dirty="0"/>
              <a:t>Radix Sort </a:t>
            </a:r>
            <a:r>
              <a:rPr lang="en-US" sz="1500" dirty="0" err="1"/>
              <a:t>performeaza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bine pe </a:t>
            </a:r>
            <a:r>
              <a:rPr lang="en-US" sz="1500" dirty="0" err="1"/>
              <a:t>numere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mari</a:t>
            </a:r>
            <a:r>
              <a:rPr lang="en-US" sz="1500" dirty="0"/>
              <a:t>, in </a:t>
            </a:r>
            <a:r>
              <a:rPr lang="en-US" sz="1500" dirty="0" err="1"/>
              <a:t>aceste</a:t>
            </a:r>
            <a:r>
              <a:rPr lang="en-US" sz="1500" dirty="0"/>
              <a:t> teste </a:t>
            </a:r>
            <a:r>
              <a:rPr lang="en-US" sz="1500" dirty="0" err="1"/>
              <a:t>baza</a:t>
            </a:r>
            <a:r>
              <a:rPr lang="en-US" sz="1500" dirty="0"/>
              <a:t> </a:t>
            </a:r>
            <a:r>
              <a:rPr lang="en-US" sz="1500" dirty="0" err="1"/>
              <a:t>luata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2^16</a:t>
            </a:r>
          </a:p>
          <a:p>
            <a:endParaRPr lang="en-US" sz="1500" dirty="0"/>
          </a:p>
          <a:p>
            <a:r>
              <a:rPr lang="en-US" sz="1500" dirty="0"/>
              <a:t>Evident </a:t>
            </a:r>
            <a:r>
              <a:rPr lang="en-US" sz="1500" dirty="0" err="1"/>
              <a:t>sortarea</a:t>
            </a:r>
            <a:r>
              <a:rPr lang="en-US" sz="1500" dirty="0"/>
              <a:t> din STD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optimizata</a:t>
            </a:r>
            <a:r>
              <a:rPr lang="en-US" sz="1500" dirty="0"/>
              <a:t> </a:t>
            </a:r>
            <a:r>
              <a:rPr lang="en-US" sz="1500" dirty="0" err="1"/>
              <a:t>decat</a:t>
            </a:r>
            <a:r>
              <a:rPr lang="en-US" sz="1500" dirty="0"/>
              <a:t>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implementate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sus.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1104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1045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Mujdar</dc:creator>
  <cp:lastModifiedBy>Milan Mujdar</cp:lastModifiedBy>
  <cp:revision>5</cp:revision>
  <dcterms:created xsi:type="dcterms:W3CDTF">2023-03-18T19:46:10Z</dcterms:created>
  <dcterms:modified xsi:type="dcterms:W3CDTF">2023-03-18T21:41:11Z</dcterms:modified>
</cp:coreProperties>
</file>