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Comparatie</a:t>
            </a:r>
            <a:r>
              <a:rPr lang="en-US" baseline="0" dirty="0"/>
              <a:t> </a:t>
            </a:r>
            <a:r>
              <a:rPr lang="en-US" baseline="0" dirty="0" err="1"/>
              <a:t>visuala</a:t>
            </a:r>
            <a:r>
              <a:rPr lang="en-US" baseline="0" dirty="0"/>
              <a:t> </a:t>
            </a:r>
            <a:r>
              <a:rPr lang="en-US" baseline="0" dirty="0" err="1"/>
              <a:t>intre</a:t>
            </a:r>
            <a:r>
              <a:rPr lang="en-US" baseline="0" dirty="0"/>
              <a:t> </a:t>
            </a:r>
            <a:r>
              <a:rPr lang="en-US" baseline="0" dirty="0" err="1"/>
              <a:t>eficienta</a:t>
            </a:r>
            <a:r>
              <a:rPr lang="en-US" baseline="0" dirty="0"/>
              <a:t> </a:t>
            </a:r>
            <a:r>
              <a:rPr lang="en-US" baseline="0" dirty="0" err="1"/>
              <a:t>timp</a:t>
            </a:r>
            <a:r>
              <a:rPr lang="en-US" baseline="0" dirty="0"/>
              <a:t> a </a:t>
            </a:r>
            <a:r>
              <a:rPr lang="en-US" baseline="0" dirty="0" err="1"/>
              <a:t>algoritmilor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078495800658102E-2"/>
          <c:y val="8.5138837284631619E-2"/>
          <c:w val="0.94412360127358508"/>
          <c:h val="0.81245132329193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Merge 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N=100 Max=540</c:v>
                </c:pt>
                <c:pt idx="1">
                  <c:v>N=1000 Max=1000000</c:v>
                </c:pt>
                <c:pt idx="2">
                  <c:v>N=1000000 Max=1000</c:v>
                </c:pt>
                <c:pt idx="3">
                  <c:v>N=1000 Max=100000000</c:v>
                </c:pt>
                <c:pt idx="4">
                  <c:v>N=10000 Max=1000000</c:v>
                </c:pt>
                <c:pt idx="5">
                  <c:v>N=100000 Max=10000000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382</c:v>
                </c:pt>
                <c:pt idx="2">
                  <c:v>282.15300000000002</c:v>
                </c:pt>
                <c:pt idx="3">
                  <c:v>223</c:v>
                </c:pt>
                <c:pt idx="4">
                  <c:v>274.89999999999998</c:v>
                </c:pt>
                <c:pt idx="5">
                  <c:v>284.72000000000003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EE-4607-84CF-B30F455467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Quick Sort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N=100 Max=540</c:v>
                </c:pt>
                <c:pt idx="1">
                  <c:v>N=1000 Max=1000000</c:v>
                </c:pt>
                <c:pt idx="2">
                  <c:v>N=1000000 Max=1000</c:v>
                </c:pt>
                <c:pt idx="3">
                  <c:v>N=1000 Max=100000000</c:v>
                </c:pt>
                <c:pt idx="4">
                  <c:v>N=10000 Max=1000000</c:v>
                </c:pt>
                <c:pt idx="5">
                  <c:v>N=100000 Max=10000000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</c:v>
                </c:pt>
                <c:pt idx="1">
                  <c:v>91</c:v>
                </c:pt>
                <c:pt idx="2">
                  <c:v>104.77290000000001</c:v>
                </c:pt>
                <c:pt idx="3">
                  <c:v>85</c:v>
                </c:pt>
                <c:pt idx="4">
                  <c:v>117.3</c:v>
                </c:pt>
                <c:pt idx="5">
                  <c:v>143.80000000000001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EE-4607-84CF-B30F455467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Radix Sort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N=100 Max=540</c:v>
                </c:pt>
                <c:pt idx="1">
                  <c:v>N=1000 Max=1000000</c:v>
                </c:pt>
                <c:pt idx="2">
                  <c:v>N=1000000 Max=1000</c:v>
                </c:pt>
                <c:pt idx="3">
                  <c:v>N=1000 Max=100000000</c:v>
                </c:pt>
                <c:pt idx="4">
                  <c:v>N=10000 Max=1000000</c:v>
                </c:pt>
                <c:pt idx="5">
                  <c:v>N=100000 Max=10000000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310</c:v>
                </c:pt>
                <c:pt idx="1">
                  <c:v>1001</c:v>
                </c:pt>
                <c:pt idx="2">
                  <c:v>206.12299999999999</c:v>
                </c:pt>
                <c:pt idx="3">
                  <c:v>785</c:v>
                </c:pt>
                <c:pt idx="4">
                  <c:v>409.9</c:v>
                </c:pt>
                <c:pt idx="5">
                  <c:v>365.19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EE-4607-84CF-B30F4554679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Shell Sort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N=100 Max=540</c:v>
                </c:pt>
                <c:pt idx="1">
                  <c:v>N=1000 Max=1000000</c:v>
                </c:pt>
                <c:pt idx="2">
                  <c:v>N=1000000 Max=1000</c:v>
                </c:pt>
                <c:pt idx="3">
                  <c:v>N=1000 Max=100000000</c:v>
                </c:pt>
                <c:pt idx="4">
                  <c:v>N=10000 Max=1000000</c:v>
                </c:pt>
                <c:pt idx="5">
                  <c:v>N=100000 Max=10000000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5</c:v>
                </c:pt>
                <c:pt idx="1">
                  <c:v>117</c:v>
                </c:pt>
                <c:pt idx="2">
                  <c:v>212.256</c:v>
                </c:pt>
                <c:pt idx="3">
                  <c:v>89</c:v>
                </c:pt>
                <c:pt idx="4">
                  <c:v>137.1</c:v>
                </c:pt>
                <c:pt idx="5">
                  <c:v>199.63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EE-4607-84CF-B30F4554679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Heap Sort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N=100 Max=540</c:v>
                </c:pt>
                <c:pt idx="1">
                  <c:v>N=1000 Max=1000000</c:v>
                </c:pt>
                <c:pt idx="2">
                  <c:v>N=1000000 Max=1000</c:v>
                </c:pt>
                <c:pt idx="3">
                  <c:v>N=1000 Max=100000000</c:v>
                </c:pt>
                <c:pt idx="4">
                  <c:v>N=10000 Max=1000000</c:v>
                </c:pt>
                <c:pt idx="5">
                  <c:v>N=100000 Max=10000000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9</c:v>
                </c:pt>
                <c:pt idx="1">
                  <c:v>141</c:v>
                </c:pt>
                <c:pt idx="2">
                  <c:v>350.94099999999997</c:v>
                </c:pt>
                <c:pt idx="3">
                  <c:v>137</c:v>
                </c:pt>
                <c:pt idx="4">
                  <c:v>185.5</c:v>
                </c:pt>
                <c:pt idx="5">
                  <c:v>249.09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EE-4607-84CF-B30F4554679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STD Sort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N=100 Max=540</c:v>
                </c:pt>
                <c:pt idx="1">
                  <c:v>N=1000 Max=1000000</c:v>
                </c:pt>
                <c:pt idx="2">
                  <c:v>N=1000000 Max=1000</c:v>
                </c:pt>
                <c:pt idx="3">
                  <c:v>N=1000 Max=100000000</c:v>
                </c:pt>
                <c:pt idx="4">
                  <c:v>N=10000 Max=1000000</c:v>
                </c:pt>
                <c:pt idx="5">
                  <c:v>N=100000 Max=10000000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6</c:v>
                </c:pt>
                <c:pt idx="1">
                  <c:v>88</c:v>
                </c:pt>
                <c:pt idx="2">
                  <c:v>125.64400000000001</c:v>
                </c:pt>
                <c:pt idx="3">
                  <c:v>86</c:v>
                </c:pt>
                <c:pt idx="4">
                  <c:v>106.9</c:v>
                </c:pt>
                <c:pt idx="5">
                  <c:v>133.07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6EE-4607-84CF-B30F455467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1733151"/>
        <c:axId val="1101735231"/>
      </c:barChart>
      <c:catAx>
        <c:axId val="1101733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735231"/>
        <c:crosses val="autoZero"/>
        <c:auto val="1"/>
        <c:lblAlgn val="ctr"/>
        <c:lblOffset val="100"/>
        <c:noMultiLvlLbl val="0"/>
      </c:catAx>
      <c:valAx>
        <c:axId val="110173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733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C0FEB-6EB8-4BA6-97C8-9BE4A659E7C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C979B-93E2-4319-97BB-9F2669D29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728A-2488-8DCF-550C-366EB1C2E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E91CF-B39B-D106-73FD-1DB944AE9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B76F-AFCE-1AB2-B7AC-530C6C25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D0D0-0B79-9F98-C0C6-2482B1C0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1A249-047A-89EA-D41A-0506A37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0728-A5A5-E68E-1393-23161F2F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6FA34-B617-5225-F50E-0C3E1ABEF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DBE8-A566-3C5B-4706-46D41688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4676-02DD-A9CB-0B34-24418242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C2C9-81F0-52F8-5EEE-AEA58F39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E6F90-C0A3-3BBA-0F2C-689D45ADA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D5230-79D1-9AAD-2E9B-9D0D12FA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C43B2-0C0D-160B-E29B-44C554AF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3FFA9-CB9F-1E96-F0CB-D0CA0EB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05D9-3D20-4541-6AAF-546CF0A8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F08D-E7D9-DA0F-FDDD-A88E56E1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B358-EEF6-E45A-0DB2-7235C105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5BAA-4BFC-24E1-A175-D69C16A0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0671-ECFF-8CCF-0B93-751161EA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45141-FD53-D271-FE20-C25B7024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8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AF0C-2DD0-859F-7CCE-5F554CEA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0FAB5-7563-F933-4788-E1619D60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88C0-98FB-19F7-EE9E-BFCBE83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CF84-49B9-2D9F-0625-92AAA49B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7EB2-524E-0410-9BD3-A2D55135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DD03-DFCD-40AB-8176-34E835A5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FAAE-3EAA-EC7A-AFCC-76D74700B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3DD6C-1E5A-562D-A794-C87615B7C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33C22-E9A2-730C-83BC-12C5010B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A4F41-9234-9AE6-B0D9-63E6813F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8F59A-C320-3891-34C9-F6A33E43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79FB-22E6-645F-DD01-43E6DACB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3CB98-7AE6-B05E-1A37-7FBF68B8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12036-2F48-DFEE-09B9-C1F589971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1954B-E97C-1CE9-AE08-1A42D8381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2D50-CB77-B1C0-E0BC-8E45AE930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F4DBD-4795-54A9-E562-254F493C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B8A0A-A1FB-F4D1-E91D-B70E15EC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F0CEB-9F1B-8211-00A2-17AF5301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0C4A-7D24-BE38-18B2-39F5788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6D74C-A952-6B83-AEDD-91FABA29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7AD4-B4CE-1BE2-AA83-C64481A0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A489D-473C-2277-035F-3A5A58F0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59A54-9992-C292-B805-44253A2C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AF47D-E3C4-8706-87C0-F4A807B2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A273-6367-9AFA-4D69-7791CA64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1A11-836D-2510-3483-F288FD9B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DF77-09B3-BDA4-DF1E-93877DD31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A579-47D1-9098-BEC5-6065B7414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B2806-6905-1714-9D89-8F486CF8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F2B3F-D59C-0B6A-DFD9-E2FD75E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4A52-48C0-9BB9-D6A5-32FC0ED8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B23F-AF76-BEC5-65C6-37563D57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7294D-B828-4533-57D7-4B9D10771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A568A-3EE1-96E0-0ED6-7D04E4BB4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3B3CC-5CF9-3216-37F5-8B8253CB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FDF5A-6833-CB46-5608-32F121A4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A2D28-D39A-68E1-DCEB-0F757807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87368-7E25-EF7C-9B91-B718655C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3C1B-D5EF-F968-D0D0-04B752487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7DEA8-975C-25D2-5774-84FAEA355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6D82-9A8C-4610-887E-0F996D2B3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7720-B687-9FA7-3B3F-8EC1E942B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0D4F-45C9-8B4A-84DE-7E18363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0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3C0F07-E4BB-811F-EDE8-CE9774E72B2C}"/>
              </a:ext>
            </a:extLst>
          </p:cNvPr>
          <p:cNvSpPr txBox="1"/>
          <p:nvPr/>
        </p:nvSpPr>
        <p:spPr>
          <a:xfrm>
            <a:off x="1295400" y="228600"/>
            <a:ext cx="960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			         </a:t>
            </a:r>
            <a:r>
              <a:rPr lang="en-US" sz="3500" b="1" dirty="0" err="1"/>
              <a:t>Introducere</a:t>
            </a:r>
            <a:endParaRPr lang="en-US" sz="3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41252-7343-2DB7-EB4B-8E1AEB43CC0B}"/>
              </a:ext>
            </a:extLst>
          </p:cNvPr>
          <p:cNvSpPr txBox="1"/>
          <p:nvPr/>
        </p:nvSpPr>
        <p:spPr>
          <a:xfrm>
            <a:off x="803910" y="979185"/>
            <a:ext cx="10584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</a:t>
            </a:r>
            <a:r>
              <a:rPr lang="en-US" sz="2200" dirty="0" err="1"/>
              <a:t>acest</a:t>
            </a:r>
            <a:r>
              <a:rPr lang="en-US" sz="2200" dirty="0"/>
              <a:t> </a:t>
            </a:r>
            <a:r>
              <a:rPr lang="en-US" sz="2200" dirty="0" err="1"/>
              <a:t>proiect</a:t>
            </a:r>
            <a:r>
              <a:rPr lang="en-US" sz="2200" dirty="0"/>
              <a:t> am </a:t>
            </a:r>
            <a:r>
              <a:rPr lang="en-US" sz="2200" dirty="0" err="1"/>
              <a:t>implementat</a:t>
            </a:r>
            <a:r>
              <a:rPr lang="en-US" sz="2200" dirty="0"/>
              <a:t> </a:t>
            </a:r>
            <a:r>
              <a:rPr lang="en-US" sz="2200" dirty="0" err="1"/>
              <a:t>urmatoarele</a:t>
            </a:r>
            <a:r>
              <a:rPr lang="en-US" sz="2200" dirty="0"/>
              <a:t> </a:t>
            </a:r>
            <a:r>
              <a:rPr lang="en-US" sz="2200" dirty="0" err="1"/>
              <a:t>sortari</a:t>
            </a:r>
            <a:r>
              <a:rPr lang="en-US" sz="2200" dirty="0"/>
              <a:t>: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310E9-967C-476C-FDBD-E8F6D7362F6A}"/>
              </a:ext>
            </a:extLst>
          </p:cNvPr>
          <p:cNvSpPr txBox="1"/>
          <p:nvPr/>
        </p:nvSpPr>
        <p:spPr>
          <a:xfrm>
            <a:off x="6938010" y="979185"/>
            <a:ext cx="5486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solidFill>
                  <a:srgbClr val="141414"/>
                </a:solidFill>
                <a:effectLst/>
                <a:cs typeface="Helvetica" panose="020B0604020202020204" pitchFamily="34" charset="0"/>
              </a:rPr>
              <a:t>○ Merge Sort</a:t>
            </a:r>
          </a:p>
          <a:p>
            <a:r>
              <a:rPr lang="en-US" sz="2200" b="0" i="0" dirty="0">
                <a:solidFill>
                  <a:srgbClr val="141414"/>
                </a:solidFill>
                <a:effectLst/>
                <a:cs typeface="Helvetica" panose="020B0604020202020204" pitchFamily="34" charset="0"/>
              </a:rPr>
              <a:t>○</a:t>
            </a:r>
            <a:r>
              <a:rPr lang="en-US" sz="2200" dirty="0">
                <a:solidFill>
                  <a:srgbClr val="141414"/>
                </a:solidFill>
                <a:cs typeface="Helvetica" panose="020B0604020202020204" pitchFamily="34" charset="0"/>
              </a:rPr>
              <a:t> Quick Sort</a:t>
            </a:r>
          </a:p>
          <a:p>
            <a:r>
              <a:rPr lang="en-US" sz="2200" b="0" i="0" dirty="0">
                <a:solidFill>
                  <a:srgbClr val="141414"/>
                </a:solidFill>
                <a:effectLst/>
                <a:cs typeface="Helvetica" panose="020B0604020202020204" pitchFamily="34" charset="0"/>
              </a:rPr>
              <a:t>○ Radix Sort</a:t>
            </a:r>
          </a:p>
          <a:p>
            <a:r>
              <a:rPr lang="en-US" sz="2200" b="0" i="0" dirty="0">
                <a:solidFill>
                  <a:srgbClr val="141414"/>
                </a:solidFill>
                <a:effectLst/>
                <a:cs typeface="Helvetica" panose="020B0604020202020204" pitchFamily="34" charset="0"/>
              </a:rPr>
              <a:t>○</a:t>
            </a:r>
            <a:r>
              <a:rPr lang="en-US" sz="2200" dirty="0">
                <a:solidFill>
                  <a:srgbClr val="141414"/>
                </a:solidFill>
                <a:cs typeface="Helvetica" panose="020B0604020202020204" pitchFamily="34" charset="0"/>
              </a:rPr>
              <a:t> Shell Sort</a:t>
            </a:r>
          </a:p>
          <a:p>
            <a:r>
              <a:rPr lang="en-US" sz="2200" b="0" i="0" dirty="0">
                <a:solidFill>
                  <a:srgbClr val="141414"/>
                </a:solidFill>
                <a:effectLst/>
                <a:cs typeface="Helvetica" panose="020B0604020202020204" pitchFamily="34" charset="0"/>
              </a:rPr>
              <a:t>○ </a:t>
            </a:r>
            <a:r>
              <a:rPr lang="en-US" sz="2200" dirty="0">
                <a:solidFill>
                  <a:srgbClr val="141414"/>
                </a:solidFill>
                <a:cs typeface="Helvetica" panose="020B0604020202020204" pitchFamily="34" charset="0"/>
              </a:rPr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0B282-81C5-65E5-C24D-134C3E2CFDC8}"/>
              </a:ext>
            </a:extLst>
          </p:cNvPr>
          <p:cNvSpPr txBox="1"/>
          <p:nvPr/>
        </p:nvSpPr>
        <p:spPr>
          <a:xfrm>
            <a:off x="803910" y="2918460"/>
            <a:ext cx="1108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Urmeaza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</a:t>
            </a:r>
            <a:r>
              <a:rPr lang="en-US" sz="2200" dirty="0" err="1"/>
              <a:t>prezint</a:t>
            </a:r>
            <a:r>
              <a:rPr lang="en-US" sz="2200" dirty="0"/>
              <a:t> </a:t>
            </a:r>
            <a:r>
              <a:rPr lang="en-US" sz="2200" dirty="0" err="1"/>
              <a:t>eficienta</a:t>
            </a:r>
            <a:r>
              <a:rPr lang="en-US" sz="2200" dirty="0"/>
              <a:t> </a:t>
            </a:r>
            <a:r>
              <a:rPr lang="en-US" sz="2200" dirty="0" err="1"/>
              <a:t>fiecarei</a:t>
            </a:r>
            <a:r>
              <a:rPr lang="en-US" sz="2200" dirty="0"/>
              <a:t> </a:t>
            </a:r>
            <a:r>
              <a:rPr lang="en-US" sz="2200" dirty="0" err="1"/>
              <a:t>sortari</a:t>
            </a:r>
            <a:r>
              <a:rPr lang="en-US" sz="2200" dirty="0"/>
              <a:t> in </a:t>
            </a:r>
            <a:r>
              <a:rPr lang="en-US" sz="2200" dirty="0" err="1"/>
              <a:t>parte</a:t>
            </a:r>
            <a:r>
              <a:rPr lang="en-US" sz="2200" dirty="0"/>
              <a:t>, ca </a:t>
            </a:r>
            <a:r>
              <a:rPr lang="en-US" sz="2200" dirty="0" err="1"/>
              <a:t>apoi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le </a:t>
            </a:r>
            <a:r>
              <a:rPr lang="en-US" sz="2200" dirty="0" err="1"/>
              <a:t>compar</a:t>
            </a:r>
            <a:r>
              <a:rPr lang="en-US" sz="2200" dirty="0"/>
              <a:t> </a:t>
            </a:r>
            <a:r>
              <a:rPr lang="en-US" sz="2200" dirty="0" err="1"/>
              <a:t>intre</a:t>
            </a:r>
            <a:r>
              <a:rPr lang="en-US" sz="2200" dirty="0"/>
              <a:t> </a:t>
            </a:r>
            <a:r>
              <a:rPr lang="en-US" sz="2200" dirty="0" err="1"/>
              <a:t>ele</a:t>
            </a:r>
            <a:r>
              <a:rPr lang="en-US" sz="2200" dirty="0"/>
              <a:t> </a:t>
            </a:r>
            <a:r>
              <a:rPr lang="en-US" sz="2200" dirty="0" err="1"/>
              <a:t>folosind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timpii</a:t>
            </a:r>
            <a:r>
              <a:rPr lang="en-US" sz="2200" dirty="0"/>
              <a:t> de </a:t>
            </a:r>
            <a:r>
              <a:rPr lang="en-US" sz="2200" dirty="0" err="1"/>
              <a:t>executie</a:t>
            </a:r>
            <a:r>
              <a:rPr lang="en-US" sz="2200" dirty="0"/>
              <a:t> </a:t>
            </a:r>
            <a:r>
              <a:rPr lang="en-US" sz="2200" dirty="0" err="1"/>
              <a:t>obtinuti</a:t>
            </a:r>
            <a:r>
              <a:rPr lang="en-US" sz="2200" dirty="0"/>
              <a:t> in </a:t>
            </a:r>
            <a:r>
              <a:rPr lang="en-US" sz="2200" dirty="0" err="1"/>
              <a:t>programul</a:t>
            </a:r>
            <a:r>
              <a:rPr lang="en-US" sz="2200" dirty="0"/>
              <a:t> meu.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890BC-0D16-EFF6-787A-1E36B855498F}"/>
              </a:ext>
            </a:extLst>
          </p:cNvPr>
          <p:cNvSpPr txBox="1"/>
          <p:nvPr/>
        </p:nvSpPr>
        <p:spPr>
          <a:xfrm>
            <a:off x="803910" y="3992880"/>
            <a:ext cx="1108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 </a:t>
            </a:r>
            <a:r>
              <a:rPr lang="en-US" sz="2200" dirty="0" err="1"/>
              <a:t>asemena</a:t>
            </a:r>
            <a:r>
              <a:rPr lang="en-US" sz="2200" dirty="0"/>
              <a:t> </a:t>
            </a:r>
            <a:r>
              <a:rPr lang="en-US" sz="2200" dirty="0" err="1"/>
              <a:t>voi</a:t>
            </a:r>
            <a:r>
              <a:rPr lang="en-US" sz="2200" dirty="0"/>
              <a:t> </a:t>
            </a:r>
            <a:r>
              <a:rPr lang="en-US" sz="2200" dirty="0" err="1"/>
              <a:t>prezenta</a:t>
            </a:r>
            <a:r>
              <a:rPr lang="en-US" sz="2200" dirty="0"/>
              <a:t> in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situatii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eficient</a:t>
            </a:r>
            <a:r>
              <a:rPr lang="en-US" sz="2200" dirty="0"/>
              <a:t> </a:t>
            </a:r>
            <a:r>
              <a:rPr lang="en-US" sz="2200" dirty="0" err="1"/>
              <a:t>fiecare</a:t>
            </a:r>
            <a:r>
              <a:rPr lang="en-US" sz="2200" dirty="0"/>
              <a:t> </a:t>
            </a:r>
            <a:r>
              <a:rPr lang="en-US" sz="2200" dirty="0" err="1"/>
              <a:t>dintre</a:t>
            </a:r>
            <a:r>
              <a:rPr lang="en-US" sz="2200" dirty="0"/>
              <a:t> </a:t>
            </a:r>
            <a:r>
              <a:rPr lang="en-US" sz="2200" dirty="0" err="1"/>
              <a:t>algoritmii</a:t>
            </a:r>
            <a:r>
              <a:rPr lang="en-US" sz="2200" dirty="0"/>
              <a:t> </a:t>
            </a:r>
            <a:r>
              <a:rPr lang="en-US" sz="2200" dirty="0" err="1"/>
              <a:t>implementati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de </a:t>
            </a:r>
            <a:r>
              <a:rPr lang="en-US" sz="2200" dirty="0" err="1"/>
              <a:t>ce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07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4D5D6-2E94-609C-6995-8BEF52FD802E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		 Merge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01C27-77E5-227C-52B0-A874B4DDBA28}"/>
              </a:ext>
            </a:extLst>
          </p:cNvPr>
          <p:cNvSpPr txBox="1"/>
          <p:nvPr/>
        </p:nvSpPr>
        <p:spPr>
          <a:xfrm>
            <a:off x="591502" y="789474"/>
            <a:ext cx="110089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un </a:t>
            </a:r>
            <a:r>
              <a:rPr lang="en-US" sz="2000" dirty="0" err="1"/>
              <a:t>algoritm</a:t>
            </a:r>
            <a:r>
              <a:rPr lang="en-US" sz="2000" dirty="0"/>
              <a:t> de </a:t>
            </a:r>
            <a:r>
              <a:rPr lang="en-US" sz="2000" dirty="0" err="1"/>
              <a:t>sortare</a:t>
            </a:r>
            <a:r>
              <a:rPr lang="en-US" sz="2000" dirty="0"/>
              <a:t> </a:t>
            </a:r>
            <a:r>
              <a:rPr lang="en-US" sz="2000" dirty="0" err="1"/>
              <a:t>recursiv</a:t>
            </a:r>
            <a:r>
              <a:rPr lang="en-US" sz="2000" dirty="0"/>
              <a:t>, de </a:t>
            </a:r>
            <a:r>
              <a:rPr lang="en-US" sz="2000" dirty="0" err="1"/>
              <a:t>asemenea</a:t>
            </a:r>
            <a:r>
              <a:rPr lang="en-US" sz="2000" dirty="0"/>
              <a:t> </a:t>
            </a:r>
            <a:r>
              <a:rPr lang="en-US" sz="2000" dirty="0" err="1"/>
              <a:t>numit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“</a:t>
            </a:r>
            <a:r>
              <a:rPr lang="en-US" sz="2000" dirty="0" err="1"/>
              <a:t>sortare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interclasare</a:t>
            </a:r>
            <a:r>
              <a:rPr lang="en-US" sz="2000" dirty="0"/>
              <a:t>”. </a:t>
            </a:r>
            <a:r>
              <a:rPr lang="en-US" sz="2000" dirty="0" err="1"/>
              <a:t>Conceptul</a:t>
            </a:r>
            <a:r>
              <a:rPr lang="en-US" sz="2000" dirty="0"/>
              <a:t> din </a:t>
            </a:r>
            <a:r>
              <a:rPr lang="en-US" sz="2000" dirty="0" err="1"/>
              <a:t>spatele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urmatorul</a:t>
            </a:r>
            <a:r>
              <a:rPr lang="en-US" sz="2000" dirty="0"/>
              <a:t>: 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Sirul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impartit</a:t>
            </a:r>
            <a:r>
              <a:rPr lang="en-US" sz="2000" dirty="0"/>
              <a:t> ln </a:t>
            </a:r>
            <a:r>
              <a:rPr lang="en-US" sz="2000" dirty="0" err="1"/>
              <a:t>jumatate</a:t>
            </a:r>
            <a:r>
              <a:rPr lang="en-US" sz="2000" dirty="0"/>
              <a:t> in </a:t>
            </a:r>
            <a:r>
              <a:rPr lang="en-US" sz="2000" dirty="0" err="1"/>
              <a:t>doua</a:t>
            </a:r>
            <a:r>
              <a:rPr lang="en-US" sz="2000" dirty="0"/>
              <a:t> </a:t>
            </a:r>
            <a:r>
              <a:rPr lang="en-US" sz="2000" dirty="0" err="1"/>
              <a:t>subsiruri</a:t>
            </a:r>
            <a:r>
              <a:rPr lang="en-US" sz="2000" dirty="0"/>
              <a:t> de </a:t>
            </a:r>
            <a:r>
              <a:rPr lang="en-US" sz="2000" dirty="0" err="1"/>
              <a:t>lungimi</a:t>
            </a:r>
            <a:r>
              <a:rPr lang="en-US" sz="2000" dirty="0"/>
              <a:t> </a:t>
            </a:r>
            <a:r>
              <a:rPr lang="en-US" sz="2000" dirty="0" err="1"/>
              <a:t>egale</a:t>
            </a:r>
            <a:r>
              <a:rPr lang="en-US" sz="2000" dirty="0"/>
              <a:t> ( </a:t>
            </a:r>
            <a:r>
              <a:rPr lang="en-US" sz="2000" dirty="0" err="1"/>
              <a:t>sau</a:t>
            </a:r>
            <a:r>
              <a:rPr lang="en-US" sz="2000" dirty="0"/>
              <a:t> care </a:t>
            </a:r>
            <a:r>
              <a:rPr lang="en-US" sz="2000" dirty="0" err="1"/>
              <a:t>difera</a:t>
            </a:r>
            <a:r>
              <a:rPr lang="en-US" sz="2000" dirty="0"/>
              <a:t> </a:t>
            </a:r>
            <a:r>
              <a:rPr lang="en-US" sz="2000" dirty="0" err="1"/>
              <a:t>printr</a:t>
            </a:r>
            <a:r>
              <a:rPr lang="en-US" sz="2000" dirty="0"/>
              <a:t>-o </a:t>
            </a:r>
            <a:r>
              <a:rPr lang="en-US" sz="2000" dirty="0" err="1"/>
              <a:t>singura</a:t>
            </a:r>
            <a:r>
              <a:rPr lang="en-US" sz="2000" dirty="0"/>
              <a:t> </a:t>
            </a:r>
            <a:r>
              <a:rPr lang="en-US" sz="2000" dirty="0" err="1"/>
              <a:t>unitate</a:t>
            </a:r>
            <a:r>
              <a:rPr lang="en-US" sz="2000" dirty="0"/>
              <a:t> </a:t>
            </a:r>
            <a:r>
              <a:rPr lang="en-US" sz="2000" dirty="0" err="1"/>
              <a:t>atunci</a:t>
            </a:r>
            <a:r>
              <a:rPr lang="en-US" sz="2000" dirty="0"/>
              <a:t> cand </a:t>
            </a:r>
            <a:r>
              <a:rPr lang="en-US" sz="2000" dirty="0" err="1"/>
              <a:t>sirul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de </a:t>
            </a:r>
            <a:r>
              <a:rPr lang="en-US" sz="2000" dirty="0" err="1"/>
              <a:t>lungime</a:t>
            </a:r>
            <a:r>
              <a:rPr lang="en-US" sz="2000" dirty="0"/>
              <a:t> </a:t>
            </a:r>
            <a:r>
              <a:rPr lang="en-US" sz="2000" dirty="0" err="1"/>
              <a:t>impara</a:t>
            </a:r>
            <a:r>
              <a:rPr lang="en-US" sz="2000" dirty="0"/>
              <a:t> ),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apoi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recursivitate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subsir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impartit</a:t>
            </a:r>
            <a:r>
              <a:rPr lang="en-US" sz="2000" dirty="0"/>
              <a:t> la </a:t>
            </a:r>
            <a:r>
              <a:rPr lang="en-US" sz="2000" dirty="0" err="1"/>
              <a:t>randul</a:t>
            </a:r>
            <a:r>
              <a:rPr lang="en-US" sz="2000" dirty="0"/>
              <a:t> </a:t>
            </a:r>
            <a:r>
              <a:rPr lang="en-US" sz="2000" dirty="0" err="1"/>
              <a:t>lui</a:t>
            </a:r>
            <a:r>
              <a:rPr lang="en-US" sz="2000" dirty="0"/>
              <a:t> ln </a:t>
            </a:r>
            <a:r>
              <a:rPr lang="en-US" sz="2000" dirty="0" err="1"/>
              <a:t>jumatate</a:t>
            </a:r>
            <a:r>
              <a:rPr lang="en-US" sz="2000" dirty="0"/>
              <a:t> </a:t>
            </a:r>
            <a:r>
              <a:rPr lang="en-US" sz="2000" dirty="0" err="1"/>
              <a:t>pana</a:t>
            </a:r>
            <a:r>
              <a:rPr lang="en-US" sz="2000" dirty="0"/>
              <a:t> cand </a:t>
            </a:r>
            <a:r>
              <a:rPr lang="en-US" sz="2000" dirty="0" err="1"/>
              <a:t>subsirurile</a:t>
            </a:r>
            <a:r>
              <a:rPr lang="en-US" sz="2000" dirty="0"/>
              <a:t> au un </a:t>
            </a:r>
            <a:r>
              <a:rPr lang="en-US" sz="2000" dirty="0" err="1"/>
              <a:t>singur</a:t>
            </a:r>
            <a:r>
              <a:rPr lang="en-US" sz="2000" dirty="0"/>
              <a:t> element. </a:t>
            </a:r>
          </a:p>
          <a:p>
            <a:pPr marL="457200" indent="-457200">
              <a:buAutoNum type="arabicPeriod"/>
            </a:pPr>
            <a:r>
              <a:rPr lang="en-US" sz="2000" dirty="0"/>
              <a:t>Cele </a:t>
            </a:r>
            <a:r>
              <a:rPr lang="en-US" sz="2000" dirty="0" err="1"/>
              <a:t>doua</a:t>
            </a:r>
            <a:r>
              <a:rPr lang="en-US" sz="2000" dirty="0"/>
              <a:t> </a:t>
            </a:r>
            <a:r>
              <a:rPr lang="en-US" sz="2000" dirty="0" err="1"/>
              <a:t>subsiruri</a:t>
            </a:r>
            <a:r>
              <a:rPr lang="en-US" sz="2000" dirty="0"/>
              <a:t> </a:t>
            </a:r>
            <a:r>
              <a:rPr lang="en-US" sz="2000" dirty="0" err="1"/>
              <a:t>corespunzatoare</a:t>
            </a:r>
            <a:r>
              <a:rPr lang="en-US" sz="2000" dirty="0"/>
              <a:t> </a:t>
            </a:r>
            <a:r>
              <a:rPr lang="en-US" sz="2000" dirty="0" err="1"/>
              <a:t>ultimului</a:t>
            </a:r>
            <a:r>
              <a:rPr lang="en-US" sz="2000" dirty="0"/>
              <a:t> </a:t>
            </a:r>
            <a:r>
              <a:rPr lang="en-US" sz="2000" dirty="0" err="1"/>
              <a:t>apel</a:t>
            </a:r>
            <a:r>
              <a:rPr lang="en-US" sz="2000" dirty="0"/>
              <a:t> recursive sunt </a:t>
            </a:r>
            <a:r>
              <a:rPr lang="en-US" sz="2000" dirty="0" err="1"/>
              <a:t>sortate</a:t>
            </a:r>
            <a:r>
              <a:rPr lang="en-US" sz="2000" dirty="0"/>
              <a:t> ( individual ).</a:t>
            </a:r>
          </a:p>
          <a:p>
            <a:pPr marL="457200" indent="-457200">
              <a:buAutoNum type="arabicPeriod"/>
            </a:pPr>
            <a:r>
              <a:rPr lang="en-US" sz="2000" dirty="0"/>
              <a:t>In </a:t>
            </a:r>
            <a:r>
              <a:rPr lang="en-US" sz="2000" dirty="0" err="1"/>
              <a:t>urma</a:t>
            </a:r>
            <a:r>
              <a:rPr lang="en-US" sz="2000" dirty="0"/>
              <a:t> </a:t>
            </a:r>
            <a:r>
              <a:rPr lang="en-US" sz="2000" dirty="0" err="1"/>
              <a:t>sortarii</a:t>
            </a:r>
            <a:r>
              <a:rPr lang="en-US" sz="2000" dirty="0"/>
              <a:t> ,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doua</a:t>
            </a:r>
            <a:r>
              <a:rPr lang="en-US" sz="2000" dirty="0"/>
              <a:t> </a:t>
            </a:r>
            <a:r>
              <a:rPr lang="en-US" sz="2000" dirty="0" err="1"/>
              <a:t>subsiruri</a:t>
            </a:r>
            <a:r>
              <a:rPr lang="en-US" sz="2000" dirty="0"/>
              <a:t> sunt </a:t>
            </a:r>
            <a:r>
              <a:rPr lang="en-US" sz="2000" dirty="0" err="1"/>
              <a:t>interclasate</a:t>
            </a:r>
            <a:r>
              <a:rPr lang="en-US" sz="2000" dirty="0"/>
              <a:t>, </a:t>
            </a:r>
            <a:r>
              <a:rPr lang="en-US" sz="2000" dirty="0" err="1"/>
              <a:t>urmand</a:t>
            </a:r>
            <a:r>
              <a:rPr lang="en-US" sz="2000" dirty="0"/>
              <a:t> </a:t>
            </a:r>
            <a:r>
              <a:rPr lang="en-US" sz="2000" dirty="0" err="1"/>
              <a:t>apoi</a:t>
            </a:r>
            <a:r>
              <a:rPr lang="en-US" sz="2000" dirty="0"/>
              <a:t> </a:t>
            </a:r>
            <a:r>
              <a:rPr lang="en-US" sz="2000" dirty="0" err="1"/>
              <a:t>revenirea</a:t>
            </a:r>
            <a:r>
              <a:rPr lang="en-US" sz="2000" dirty="0"/>
              <a:t> din </a:t>
            </a:r>
            <a:r>
              <a:rPr lang="en-US" sz="2000" dirty="0" err="1"/>
              <a:t>recursivitate</a:t>
            </a:r>
            <a:r>
              <a:rPr 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6B24A-0AF7-53CA-ECB6-DAEC8F907361}"/>
              </a:ext>
            </a:extLst>
          </p:cNvPr>
          <p:cNvSpPr txBox="1"/>
          <p:nvPr/>
        </p:nvSpPr>
        <p:spPr>
          <a:xfrm>
            <a:off x="651510" y="3513297"/>
            <a:ext cx="1096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timpului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O(N*log(N)) , </a:t>
            </a:r>
            <a:r>
              <a:rPr lang="en-US" sz="2000" dirty="0" err="1"/>
              <a:t>unde</a:t>
            </a:r>
            <a:r>
              <a:rPr lang="en-US" sz="2000" dirty="0"/>
              <a:t> N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dimensiunea</a:t>
            </a:r>
            <a:r>
              <a:rPr lang="en-US" sz="2000" dirty="0"/>
              <a:t> </a:t>
            </a:r>
            <a:r>
              <a:rPr lang="en-US" sz="2000" dirty="0" err="1"/>
              <a:t>sirului</a:t>
            </a:r>
            <a:r>
              <a:rPr lang="en-US" sz="2000" dirty="0"/>
              <a:t>.</a:t>
            </a:r>
          </a:p>
          <a:p>
            <a:r>
              <a:rPr lang="en-US" sz="2000" dirty="0"/>
              <a:t>Worst Case = Best Case = Average Case = O(N*log(N))</a:t>
            </a:r>
          </a:p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memoriei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O(N) </a:t>
            </a:r>
          </a:p>
          <a:p>
            <a:r>
              <a:rPr lang="en-US" sz="2000" dirty="0" err="1"/>
              <a:t>Algoritmul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unul</a:t>
            </a:r>
            <a:r>
              <a:rPr lang="en-US" sz="2000" dirty="0"/>
              <a:t> </a:t>
            </a:r>
            <a:r>
              <a:rPr lang="en-US" sz="2000" u="sng" dirty="0" err="1"/>
              <a:t>stabil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60264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6F5551-BD67-6F02-4C1D-AE96B0F428FA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		 Quick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B7029-BF0B-C762-2E65-288D0DB852F7}"/>
              </a:ext>
            </a:extLst>
          </p:cNvPr>
          <p:cNvSpPr txBox="1"/>
          <p:nvPr/>
        </p:nvSpPr>
        <p:spPr>
          <a:xfrm>
            <a:off x="591502" y="789474"/>
            <a:ext cx="110089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de </a:t>
            </a:r>
            <a:r>
              <a:rPr lang="en-US" sz="2000" dirty="0" err="1"/>
              <a:t>sortare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de </a:t>
            </a:r>
            <a:r>
              <a:rPr lang="en-US" sz="2000" dirty="0" err="1"/>
              <a:t>asemenea</a:t>
            </a:r>
            <a:r>
              <a:rPr lang="en-US" sz="2000" dirty="0"/>
              <a:t> </a:t>
            </a:r>
            <a:r>
              <a:rPr lang="en-US" sz="2000" dirty="0" err="1"/>
              <a:t>recursiv</a:t>
            </a:r>
            <a:r>
              <a:rPr lang="en-US" sz="2000" dirty="0"/>
              <a:t>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conceptul</a:t>
            </a:r>
            <a:r>
              <a:rPr lang="en-US" sz="2000" dirty="0"/>
              <a:t> din </a:t>
            </a:r>
            <a:r>
              <a:rPr lang="en-US" sz="2000" dirty="0" err="1"/>
              <a:t>spatele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urmatorul</a:t>
            </a:r>
            <a:r>
              <a:rPr lang="en-US" sz="2000" dirty="0"/>
              <a:t>:</a:t>
            </a:r>
          </a:p>
          <a:p>
            <a:pPr marL="342900" indent="-342900">
              <a:buAutoNum type="arabicPeriod"/>
            </a:pPr>
            <a:r>
              <a:rPr lang="en-US" sz="2000" dirty="0"/>
              <a:t>Se </a:t>
            </a:r>
            <a:r>
              <a:rPr lang="en-US" sz="2000" dirty="0" err="1"/>
              <a:t>alege</a:t>
            </a:r>
            <a:r>
              <a:rPr lang="en-US" sz="2000" dirty="0"/>
              <a:t> un element din sir pe care il </a:t>
            </a:r>
            <a:r>
              <a:rPr lang="en-US" sz="2000" dirty="0" err="1"/>
              <a:t>numim</a:t>
            </a:r>
            <a:r>
              <a:rPr lang="en-US" sz="2000" dirty="0"/>
              <a:t> </a:t>
            </a:r>
            <a:r>
              <a:rPr lang="en-US" sz="2000" b="1" dirty="0"/>
              <a:t>pivot</a:t>
            </a:r>
            <a:r>
              <a:rPr lang="en-US" sz="2000" dirty="0"/>
              <a:t>.</a:t>
            </a:r>
          </a:p>
          <a:p>
            <a:pPr marL="342900" indent="-342900">
              <a:buAutoNum type="arabicPeriod"/>
            </a:pPr>
            <a:r>
              <a:rPr lang="en-US" sz="2000" dirty="0"/>
              <a:t>Se </a:t>
            </a:r>
            <a:r>
              <a:rPr lang="en-US" sz="2000" dirty="0" err="1"/>
              <a:t>ordoneaza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din sir </a:t>
            </a:r>
            <a:r>
              <a:rPr lang="en-US" sz="2000" dirty="0" err="1"/>
              <a:t>astfel</a:t>
            </a:r>
            <a:r>
              <a:rPr lang="en-US" sz="2000" dirty="0"/>
              <a:t> </a:t>
            </a:r>
            <a:r>
              <a:rPr lang="en-US" sz="2000" dirty="0" err="1"/>
              <a:t>incat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mici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egale</a:t>
            </a:r>
            <a:r>
              <a:rPr lang="en-US" sz="2000" dirty="0"/>
              <a:t> </a:t>
            </a:r>
            <a:r>
              <a:rPr lang="en-US" sz="2000" dirty="0" err="1"/>
              <a:t>decat</a:t>
            </a:r>
            <a:r>
              <a:rPr lang="en-US" sz="2000" dirty="0"/>
              <a:t> pivotal se </a:t>
            </a:r>
            <a:r>
              <a:rPr lang="en-US" sz="2000" dirty="0" err="1"/>
              <a:t>vor</a:t>
            </a:r>
            <a:r>
              <a:rPr lang="en-US" sz="2000" dirty="0"/>
              <a:t> </a:t>
            </a:r>
            <a:r>
              <a:rPr lang="en-US" sz="2000" dirty="0" err="1"/>
              <a:t>afla</a:t>
            </a:r>
            <a:r>
              <a:rPr lang="en-US" sz="2000" dirty="0"/>
              <a:t> in </a:t>
            </a:r>
            <a:r>
              <a:rPr lang="en-US" sz="2000" dirty="0" err="1"/>
              <a:t>stanga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mari</a:t>
            </a:r>
            <a:r>
              <a:rPr lang="en-US" sz="2000" dirty="0"/>
              <a:t> se </a:t>
            </a:r>
            <a:r>
              <a:rPr lang="en-US" sz="2000" dirty="0" err="1"/>
              <a:t>vor</a:t>
            </a:r>
            <a:r>
              <a:rPr lang="en-US" sz="2000" dirty="0"/>
              <a:t> </a:t>
            </a:r>
            <a:r>
              <a:rPr lang="en-US" sz="2000" dirty="0" err="1"/>
              <a:t>afla</a:t>
            </a:r>
            <a:r>
              <a:rPr lang="en-US" sz="2000" dirty="0"/>
              <a:t> in </a:t>
            </a:r>
            <a:r>
              <a:rPr lang="en-US" sz="2000" dirty="0" err="1"/>
              <a:t>dreapta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.</a:t>
            </a:r>
          </a:p>
          <a:p>
            <a:pPr marL="342900" indent="-342900">
              <a:buAutoNum type="arabicPeriod"/>
            </a:pPr>
            <a:r>
              <a:rPr lang="en-US" sz="2000" dirty="0"/>
              <a:t>Se continua recursive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sirul</a:t>
            </a:r>
            <a:r>
              <a:rPr lang="en-US" sz="2000" dirty="0"/>
              <a:t> din </a:t>
            </a:r>
            <a:r>
              <a:rPr lang="en-US" sz="2000" dirty="0" err="1"/>
              <a:t>stanga</a:t>
            </a:r>
            <a:r>
              <a:rPr lang="en-US" sz="2000" dirty="0"/>
              <a:t> </a:t>
            </a:r>
            <a:r>
              <a:rPr lang="en-US" sz="2000" dirty="0" err="1"/>
              <a:t>pivotului</a:t>
            </a:r>
            <a:r>
              <a:rPr lang="en-US" sz="2000" dirty="0"/>
              <a:t> precum </a:t>
            </a:r>
            <a:r>
              <a:rPr lang="en-US" sz="2000" dirty="0" err="1"/>
              <a:t>si</a:t>
            </a:r>
            <a:r>
              <a:rPr lang="en-US" sz="2000" dirty="0"/>
              <a:t> din </a:t>
            </a:r>
            <a:r>
              <a:rPr lang="en-US" sz="2000" dirty="0" err="1"/>
              <a:t>dreapta</a:t>
            </a:r>
            <a:r>
              <a:rPr lang="en-US" sz="2000" dirty="0"/>
              <a:t> </a:t>
            </a:r>
            <a:r>
              <a:rPr lang="en-US" sz="2000" dirty="0" err="1"/>
              <a:t>pivotului</a:t>
            </a:r>
            <a:r>
              <a:rPr 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1E13D-CFFF-2A73-F540-4FF6171C2043}"/>
              </a:ext>
            </a:extLst>
          </p:cNvPr>
          <p:cNvSpPr txBox="1"/>
          <p:nvPr/>
        </p:nvSpPr>
        <p:spPr>
          <a:xfrm>
            <a:off x="611505" y="2897744"/>
            <a:ext cx="110089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timpului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O(N*log(N)) , </a:t>
            </a:r>
            <a:r>
              <a:rPr lang="en-US" sz="2000" dirty="0" err="1"/>
              <a:t>unde</a:t>
            </a:r>
            <a:r>
              <a:rPr lang="en-US" sz="2000" dirty="0"/>
              <a:t> N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dimensiunea</a:t>
            </a:r>
            <a:r>
              <a:rPr lang="en-US" sz="2000" dirty="0"/>
              <a:t> </a:t>
            </a:r>
            <a:r>
              <a:rPr lang="en-US" sz="2000" dirty="0" err="1"/>
              <a:t>sirului</a:t>
            </a:r>
            <a:r>
              <a:rPr lang="en-US" sz="2000" dirty="0"/>
              <a:t>.</a:t>
            </a:r>
          </a:p>
          <a:p>
            <a:r>
              <a:rPr lang="en-US" sz="2000" dirty="0"/>
              <a:t>Worst Case = O(N^2) </a:t>
            </a:r>
          </a:p>
          <a:p>
            <a:r>
              <a:rPr lang="en-US" sz="2000" dirty="0"/>
              <a:t>Best Case = Average Case = O(N*log(N))</a:t>
            </a:r>
          </a:p>
          <a:p>
            <a:r>
              <a:rPr lang="en-US" sz="2000" dirty="0"/>
              <a:t>Worst Case-</a:t>
            </a:r>
            <a:r>
              <a:rPr lang="en-US" sz="2000" dirty="0" err="1"/>
              <a:t>ul</a:t>
            </a:r>
            <a:r>
              <a:rPr lang="en-US" sz="2000" dirty="0"/>
              <a:t> se </a:t>
            </a:r>
            <a:r>
              <a:rPr lang="en-US" sz="2000" dirty="0" err="1"/>
              <a:t>obtine</a:t>
            </a:r>
            <a:r>
              <a:rPr lang="en-US" sz="2000" dirty="0"/>
              <a:t> </a:t>
            </a:r>
            <a:r>
              <a:rPr lang="en-US" sz="2000" dirty="0" err="1"/>
              <a:t>atunci</a:t>
            </a:r>
            <a:r>
              <a:rPr lang="en-US" sz="2000" dirty="0"/>
              <a:t> cand </a:t>
            </a:r>
            <a:r>
              <a:rPr lang="en-US" sz="2000" dirty="0" err="1"/>
              <a:t>sirul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sortat</a:t>
            </a:r>
            <a:r>
              <a:rPr lang="en-US" sz="2000" dirty="0"/>
              <a:t> </a:t>
            </a:r>
            <a:r>
              <a:rPr lang="en-US" sz="2000" dirty="0" err="1"/>
              <a:t>descrescator</a:t>
            </a:r>
            <a:r>
              <a:rPr lang="en-US" sz="2000" dirty="0"/>
              <a:t> (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noi</a:t>
            </a:r>
            <a:r>
              <a:rPr lang="en-US" sz="2000" dirty="0"/>
              <a:t> </a:t>
            </a:r>
            <a:r>
              <a:rPr lang="en-US" sz="2000" dirty="0" err="1"/>
              <a:t>alegem</a:t>
            </a:r>
            <a:r>
              <a:rPr lang="en-US" sz="2000" dirty="0"/>
              <a:t> </a:t>
            </a:r>
            <a:r>
              <a:rPr lang="en-US" sz="2000" dirty="0" err="1"/>
              <a:t>mereu</a:t>
            </a:r>
            <a:r>
              <a:rPr lang="en-US" sz="2000" dirty="0"/>
              <a:t> </a:t>
            </a:r>
            <a:r>
              <a:rPr lang="en-US" sz="2000" dirty="0" err="1"/>
              <a:t>pivotul</a:t>
            </a:r>
            <a:r>
              <a:rPr lang="en-US" sz="2000" dirty="0"/>
              <a:t> ca </a:t>
            </a:r>
            <a:r>
              <a:rPr lang="en-US" sz="2000" dirty="0" err="1"/>
              <a:t>fiind</a:t>
            </a:r>
            <a:r>
              <a:rPr lang="en-US" sz="2000" dirty="0"/>
              <a:t>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din </a:t>
            </a:r>
            <a:r>
              <a:rPr lang="en-US" sz="2000" dirty="0" err="1"/>
              <a:t>dreapta</a:t>
            </a:r>
            <a:r>
              <a:rPr lang="en-US" sz="2000" dirty="0"/>
              <a:t> element al </a:t>
            </a:r>
            <a:r>
              <a:rPr lang="en-US" sz="2000" dirty="0" err="1"/>
              <a:t>sirului</a:t>
            </a:r>
            <a:r>
              <a:rPr lang="en-US" sz="2000" dirty="0"/>
              <a:t> ).</a:t>
            </a:r>
          </a:p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memoriei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O(log(N)) </a:t>
            </a:r>
          </a:p>
          <a:p>
            <a:r>
              <a:rPr lang="en-US" sz="2000" dirty="0" err="1"/>
              <a:t>Algoritmul</a:t>
            </a:r>
            <a:r>
              <a:rPr lang="en-US" sz="2000" dirty="0"/>
              <a:t> </a:t>
            </a:r>
            <a:r>
              <a:rPr lang="en-US" sz="2000" u="sng" dirty="0"/>
              <a:t>nu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unul</a:t>
            </a:r>
            <a:r>
              <a:rPr lang="en-US" sz="2000" dirty="0"/>
              <a:t> </a:t>
            </a:r>
            <a:r>
              <a:rPr lang="en-US" sz="2000" u="sng" dirty="0" err="1"/>
              <a:t>stabil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97526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92D2A0-0913-1B94-1970-0B5FAC97F636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		 Radix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9A7ED-ADF4-D19C-349F-DC746F494B67}"/>
              </a:ext>
            </a:extLst>
          </p:cNvPr>
          <p:cNvSpPr txBox="1"/>
          <p:nvPr/>
        </p:nvSpPr>
        <p:spPr>
          <a:xfrm>
            <a:off x="591502" y="789474"/>
            <a:ext cx="1100899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Acesta</a:t>
            </a:r>
            <a:r>
              <a:rPr lang="en-US" sz="1700" dirty="0"/>
              <a:t> </a:t>
            </a:r>
            <a:r>
              <a:rPr lang="en-US" sz="1700" dirty="0" err="1"/>
              <a:t>algoritm</a:t>
            </a:r>
            <a:r>
              <a:rPr lang="en-US" sz="1700" dirty="0"/>
              <a:t> de </a:t>
            </a:r>
            <a:r>
              <a:rPr lang="en-US" sz="1700" dirty="0" err="1"/>
              <a:t>sortare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unul</a:t>
            </a:r>
            <a:r>
              <a:rPr lang="en-US" sz="1700" dirty="0"/>
              <a:t> </a:t>
            </a:r>
            <a:r>
              <a:rPr lang="en-US" sz="1700" dirty="0" err="1"/>
              <a:t>liniar</a:t>
            </a:r>
            <a:r>
              <a:rPr lang="en-US" sz="1700" dirty="0"/>
              <a:t>, </a:t>
            </a:r>
            <a:r>
              <a:rPr lang="en-US" sz="1700" dirty="0" err="1"/>
              <a:t>iar</a:t>
            </a:r>
            <a:r>
              <a:rPr lang="en-US" sz="1700" dirty="0"/>
              <a:t> </a:t>
            </a:r>
            <a:r>
              <a:rPr lang="en-US" sz="1700" dirty="0" err="1"/>
              <a:t>conceptul</a:t>
            </a:r>
            <a:r>
              <a:rPr lang="en-US" sz="1700" dirty="0"/>
              <a:t> din </a:t>
            </a:r>
            <a:r>
              <a:rPr lang="en-US" sz="1700" dirty="0" err="1"/>
              <a:t>spatele</a:t>
            </a:r>
            <a:r>
              <a:rPr lang="en-US" sz="1700" dirty="0"/>
              <a:t> </a:t>
            </a:r>
            <a:r>
              <a:rPr lang="en-US" sz="1700" dirty="0" err="1"/>
              <a:t>lui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urmatorul</a:t>
            </a:r>
            <a:r>
              <a:rPr lang="en-US" sz="1700" dirty="0"/>
              <a:t>:</a:t>
            </a:r>
          </a:p>
          <a:p>
            <a:r>
              <a:rPr lang="en-US" sz="1700" dirty="0"/>
              <a:t>0.    </a:t>
            </a:r>
            <a:r>
              <a:rPr lang="en-US" sz="1700" dirty="0" err="1"/>
              <a:t>Presupunem</a:t>
            </a:r>
            <a:r>
              <a:rPr lang="en-US" sz="1700" dirty="0"/>
              <a:t> ca </a:t>
            </a:r>
            <a:r>
              <a:rPr lang="en-US" sz="1700" dirty="0" err="1"/>
              <a:t>vom</a:t>
            </a:r>
            <a:r>
              <a:rPr lang="en-US" sz="1700" dirty="0"/>
              <a:t> </a:t>
            </a:r>
            <a:r>
              <a:rPr lang="en-US" sz="1700" dirty="0" err="1"/>
              <a:t>lucra</a:t>
            </a:r>
            <a:r>
              <a:rPr lang="en-US" sz="1700" dirty="0"/>
              <a:t> in </a:t>
            </a:r>
            <a:r>
              <a:rPr lang="en-US" sz="1700" dirty="0" err="1"/>
              <a:t>baza</a:t>
            </a:r>
            <a:r>
              <a:rPr lang="en-US" sz="1700" dirty="0"/>
              <a:t> 10 </a:t>
            </a:r>
            <a:r>
              <a:rPr lang="en-US" sz="1700" dirty="0" err="1"/>
              <a:t>pentru</a:t>
            </a:r>
            <a:r>
              <a:rPr lang="en-US" sz="1700" dirty="0"/>
              <a:t> a </a:t>
            </a:r>
            <a:r>
              <a:rPr lang="en-US" sz="1700" dirty="0" err="1"/>
              <a:t>explica</a:t>
            </a:r>
            <a:r>
              <a:rPr lang="en-US" sz="1700" dirty="0"/>
              <a:t> </a:t>
            </a:r>
            <a:r>
              <a:rPr lang="en-US" sz="1700" dirty="0" err="1"/>
              <a:t>mai</a:t>
            </a:r>
            <a:r>
              <a:rPr lang="en-US" sz="1700" dirty="0"/>
              <a:t> </a:t>
            </a:r>
            <a:r>
              <a:rPr lang="en-US" sz="1700" dirty="0" err="1"/>
              <a:t>usor</a:t>
            </a:r>
            <a:r>
              <a:rPr lang="en-US" sz="1700" dirty="0"/>
              <a:t> </a:t>
            </a:r>
            <a:r>
              <a:rPr lang="en-US" sz="1700" dirty="0" err="1"/>
              <a:t>conceptul</a:t>
            </a:r>
            <a:r>
              <a:rPr lang="en-US" sz="1700" dirty="0"/>
              <a:t>.</a:t>
            </a:r>
          </a:p>
          <a:p>
            <a:r>
              <a:rPr lang="en-US" sz="1700" dirty="0"/>
              <a:t>1.    (</a:t>
            </a:r>
            <a:r>
              <a:rPr lang="en-US" sz="1700" dirty="0" err="1"/>
              <a:t>Alegem</a:t>
            </a:r>
            <a:r>
              <a:rPr lang="en-US" sz="1700" dirty="0"/>
              <a:t> o </a:t>
            </a:r>
            <a:r>
              <a:rPr lang="en-US" sz="1700" dirty="0" err="1"/>
              <a:t>baza</a:t>
            </a:r>
            <a:r>
              <a:rPr lang="en-US" sz="1700" dirty="0"/>
              <a:t> in care </a:t>
            </a:r>
            <a:r>
              <a:rPr lang="en-US" sz="1700" dirty="0" err="1"/>
              <a:t>vrem</a:t>
            </a:r>
            <a:r>
              <a:rPr lang="en-US" sz="1700" dirty="0"/>
              <a:t> </a:t>
            </a:r>
            <a:r>
              <a:rPr lang="en-US" sz="1700" dirty="0" err="1"/>
              <a:t>sa</a:t>
            </a:r>
            <a:r>
              <a:rPr lang="en-US" sz="1700" dirty="0"/>
              <a:t> </a:t>
            </a:r>
            <a:r>
              <a:rPr lang="en-US" sz="1700" dirty="0" err="1"/>
              <a:t>lucram</a:t>
            </a:r>
            <a:r>
              <a:rPr lang="en-US" sz="1700" dirty="0"/>
              <a:t> ( de </a:t>
            </a:r>
            <a:r>
              <a:rPr lang="en-US" sz="1700" dirty="0" err="1"/>
              <a:t>obicei</a:t>
            </a:r>
            <a:r>
              <a:rPr lang="en-US" sz="1700" dirty="0"/>
              <a:t> se allege o </a:t>
            </a:r>
            <a:r>
              <a:rPr lang="en-US" sz="1700" dirty="0" err="1"/>
              <a:t>putere</a:t>
            </a:r>
            <a:r>
              <a:rPr lang="en-US" sz="1700" dirty="0"/>
              <a:t> de al </a:t>
            </a:r>
            <a:r>
              <a:rPr lang="en-US" sz="1700" dirty="0" err="1"/>
              <a:t>lui</a:t>
            </a:r>
            <a:r>
              <a:rPr lang="en-US" sz="1700" dirty="0"/>
              <a:t> 2 )).</a:t>
            </a:r>
          </a:p>
          <a:p>
            <a:pPr marL="457200" indent="-457200">
              <a:buAutoNum type="arabicPeriod" startAt="2"/>
            </a:pPr>
            <a:r>
              <a:rPr lang="en-US" sz="1700" dirty="0"/>
              <a:t>Ne </a:t>
            </a:r>
            <a:r>
              <a:rPr lang="en-US" sz="1700" dirty="0" err="1"/>
              <a:t>uitam</a:t>
            </a:r>
            <a:r>
              <a:rPr lang="en-US" sz="1700" dirty="0"/>
              <a:t> </a:t>
            </a:r>
            <a:r>
              <a:rPr lang="en-US" sz="1700" dirty="0" err="1"/>
              <a:t>intai</a:t>
            </a:r>
            <a:r>
              <a:rPr lang="en-US" sz="1700" dirty="0"/>
              <a:t> la </a:t>
            </a:r>
            <a:r>
              <a:rPr lang="en-US" sz="1700" dirty="0" err="1"/>
              <a:t>cifra</a:t>
            </a:r>
            <a:r>
              <a:rPr lang="en-US" sz="1700" dirty="0"/>
              <a:t> </a:t>
            </a:r>
            <a:r>
              <a:rPr lang="en-US" sz="1700" dirty="0" err="1"/>
              <a:t>unitatilor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</a:t>
            </a:r>
            <a:r>
              <a:rPr lang="en-US" sz="1700" dirty="0" err="1"/>
              <a:t>fiecare</a:t>
            </a:r>
            <a:r>
              <a:rPr lang="en-US" sz="1700" dirty="0"/>
              <a:t> din </a:t>
            </a:r>
            <a:r>
              <a:rPr lang="en-US" sz="1700" dirty="0" err="1"/>
              <a:t>numerele</a:t>
            </a:r>
            <a:r>
              <a:rPr lang="en-US" sz="1700" dirty="0"/>
              <a:t> din sir , </a:t>
            </a:r>
            <a:r>
              <a:rPr lang="en-US" sz="1700" dirty="0" err="1"/>
              <a:t>si</a:t>
            </a:r>
            <a:r>
              <a:rPr lang="en-US" sz="1700" dirty="0"/>
              <a:t> le </a:t>
            </a:r>
            <a:r>
              <a:rPr lang="en-US" sz="1700" dirty="0" err="1"/>
              <a:t>punem</a:t>
            </a:r>
            <a:r>
              <a:rPr lang="en-US" sz="1700" dirty="0"/>
              <a:t> in bucket-urile </a:t>
            </a:r>
            <a:r>
              <a:rPr lang="en-US" sz="1700" dirty="0" err="1"/>
              <a:t>corespunzatoare</a:t>
            </a:r>
            <a:r>
              <a:rPr lang="en-US" sz="1700" dirty="0"/>
              <a:t> </a:t>
            </a:r>
            <a:r>
              <a:rPr lang="en-US" sz="1700" dirty="0" err="1"/>
              <a:t>cifrei</a:t>
            </a:r>
            <a:r>
              <a:rPr lang="en-US" sz="1700" dirty="0"/>
              <a:t> respective ( </a:t>
            </a:r>
            <a:r>
              <a:rPr lang="en-US" sz="1700" dirty="0" err="1"/>
              <a:t>astfel</a:t>
            </a:r>
            <a:r>
              <a:rPr lang="en-US" sz="1700" dirty="0"/>
              <a:t> </a:t>
            </a:r>
            <a:r>
              <a:rPr lang="en-US" sz="1700" dirty="0" err="1"/>
              <a:t>numerele</a:t>
            </a:r>
            <a:r>
              <a:rPr lang="en-US" sz="1700" dirty="0"/>
              <a:t> care se termina cu 0 </a:t>
            </a:r>
            <a:r>
              <a:rPr lang="en-US" sz="1700" dirty="0" err="1"/>
              <a:t>vor</a:t>
            </a:r>
            <a:r>
              <a:rPr lang="en-US" sz="1700" dirty="0"/>
              <a:t> fi in bucket-</a:t>
            </a:r>
            <a:r>
              <a:rPr lang="en-US" sz="1700" dirty="0" err="1"/>
              <a:t>ul</a:t>
            </a:r>
            <a:r>
              <a:rPr lang="en-US" sz="1700" dirty="0"/>
              <a:t> 0 , </a:t>
            </a:r>
            <a:r>
              <a:rPr lang="en-US" sz="1700" dirty="0" err="1"/>
              <a:t>cele</a:t>
            </a:r>
            <a:r>
              <a:rPr lang="en-US" sz="1700" dirty="0"/>
              <a:t> care se termina cu </a:t>
            </a:r>
            <a:r>
              <a:rPr lang="en-US" sz="1700" dirty="0" err="1"/>
              <a:t>cifra</a:t>
            </a:r>
            <a:r>
              <a:rPr lang="en-US" sz="1700" dirty="0"/>
              <a:t> 1 se </a:t>
            </a:r>
            <a:r>
              <a:rPr lang="en-US" sz="1700" dirty="0" err="1"/>
              <a:t>vor</a:t>
            </a:r>
            <a:r>
              <a:rPr lang="en-US" sz="1700" dirty="0"/>
              <a:t> </a:t>
            </a:r>
            <a:r>
              <a:rPr lang="en-US" sz="1700" dirty="0" err="1"/>
              <a:t>afla</a:t>
            </a:r>
            <a:r>
              <a:rPr lang="en-US" sz="1700" dirty="0"/>
              <a:t> in bucket-</a:t>
            </a:r>
            <a:r>
              <a:rPr lang="en-US" sz="1700" dirty="0" err="1"/>
              <a:t>ul</a:t>
            </a:r>
            <a:r>
              <a:rPr lang="en-US" sz="1700" dirty="0"/>
              <a:t> 1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asa</a:t>
            </a:r>
            <a:r>
              <a:rPr lang="en-US" sz="1700" dirty="0"/>
              <a:t> </a:t>
            </a:r>
            <a:r>
              <a:rPr lang="en-US" sz="1700" dirty="0" err="1"/>
              <a:t>mai</a:t>
            </a:r>
            <a:r>
              <a:rPr lang="en-US" sz="1700" dirty="0"/>
              <a:t> </a:t>
            </a:r>
            <a:r>
              <a:rPr lang="en-US" sz="1700" dirty="0" err="1"/>
              <a:t>departe</a:t>
            </a:r>
            <a:r>
              <a:rPr lang="en-US" sz="1700" dirty="0"/>
              <a:t> ).</a:t>
            </a:r>
          </a:p>
          <a:p>
            <a:pPr marL="457200" indent="-457200">
              <a:buAutoNum type="arabicPeriod" startAt="2"/>
            </a:pPr>
            <a:r>
              <a:rPr lang="en-US" sz="1700" dirty="0" err="1"/>
              <a:t>Dupa</a:t>
            </a:r>
            <a:r>
              <a:rPr lang="en-US" sz="1700" dirty="0"/>
              <a:t> care </a:t>
            </a:r>
            <a:r>
              <a:rPr lang="en-US" sz="1700" dirty="0" err="1"/>
              <a:t>parcurgem</a:t>
            </a:r>
            <a:r>
              <a:rPr lang="en-US" sz="1700" dirty="0"/>
              <a:t> bucket-urile in </a:t>
            </a:r>
            <a:r>
              <a:rPr lang="en-US" sz="1700" dirty="0" err="1"/>
              <a:t>ordine</a:t>
            </a:r>
            <a:r>
              <a:rPr lang="en-US" sz="1700" dirty="0"/>
              <a:t> </a:t>
            </a:r>
            <a:r>
              <a:rPr lang="en-US" sz="1700" dirty="0" err="1"/>
              <a:t>crescatoare</a:t>
            </a:r>
            <a:r>
              <a:rPr lang="en-US" sz="1700" dirty="0"/>
              <a:t>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scoatem</a:t>
            </a:r>
            <a:r>
              <a:rPr lang="en-US" sz="1700" dirty="0"/>
              <a:t> </a:t>
            </a:r>
            <a:r>
              <a:rPr lang="en-US" sz="1700" dirty="0" err="1"/>
              <a:t>numerele</a:t>
            </a:r>
            <a:r>
              <a:rPr lang="en-US" sz="1700" dirty="0"/>
              <a:t> din </a:t>
            </a:r>
            <a:r>
              <a:rPr lang="en-US" sz="1700" dirty="0" err="1"/>
              <a:t>ele</a:t>
            </a:r>
            <a:r>
              <a:rPr lang="en-US" sz="1700" dirty="0"/>
              <a:t> </a:t>
            </a:r>
            <a:r>
              <a:rPr lang="en-US" sz="1700" dirty="0" err="1"/>
              <a:t>si</a:t>
            </a:r>
            <a:r>
              <a:rPr lang="en-US" sz="1700" dirty="0"/>
              <a:t> le </a:t>
            </a:r>
            <a:r>
              <a:rPr lang="en-US" sz="1700" dirty="0" err="1"/>
              <a:t>bagam</a:t>
            </a:r>
            <a:r>
              <a:rPr lang="en-US" sz="1700" dirty="0"/>
              <a:t> in </a:t>
            </a:r>
            <a:r>
              <a:rPr lang="en-US" sz="1700" dirty="0" err="1"/>
              <a:t>alte</a:t>
            </a:r>
            <a:r>
              <a:rPr lang="en-US" sz="1700" dirty="0"/>
              <a:t> bucket-</a:t>
            </a:r>
            <a:r>
              <a:rPr lang="en-US" sz="1700" dirty="0" err="1"/>
              <a:t>uri</a:t>
            </a:r>
            <a:r>
              <a:rPr lang="en-US" sz="1700" dirty="0"/>
              <a:t> </a:t>
            </a:r>
            <a:r>
              <a:rPr lang="en-US" sz="1700" dirty="0" err="1"/>
              <a:t>corespunzatoare</a:t>
            </a:r>
            <a:r>
              <a:rPr lang="en-US" sz="1700" dirty="0"/>
              <a:t> </a:t>
            </a:r>
            <a:r>
              <a:rPr lang="en-US" sz="1700" dirty="0" err="1"/>
              <a:t>cifrei</a:t>
            </a:r>
            <a:r>
              <a:rPr lang="en-US" sz="1700" dirty="0"/>
              <a:t> </a:t>
            </a:r>
            <a:r>
              <a:rPr lang="en-US" sz="1700" dirty="0" err="1"/>
              <a:t>zecilor</a:t>
            </a:r>
            <a:r>
              <a:rPr lang="en-US" sz="1700" dirty="0"/>
              <a:t> ( </a:t>
            </a:r>
            <a:r>
              <a:rPr lang="en-US" sz="1700" dirty="0" err="1"/>
              <a:t>asftel</a:t>
            </a:r>
            <a:r>
              <a:rPr lang="en-US" sz="1700" dirty="0"/>
              <a:t> </a:t>
            </a:r>
            <a:r>
              <a:rPr lang="en-US" sz="1700" dirty="0" err="1"/>
              <a:t>numerele</a:t>
            </a:r>
            <a:r>
              <a:rPr lang="en-US" sz="1700" dirty="0"/>
              <a:t> cu </a:t>
            </a:r>
            <a:r>
              <a:rPr lang="en-US" sz="1700" dirty="0" err="1"/>
              <a:t>cifra</a:t>
            </a:r>
            <a:r>
              <a:rPr lang="en-US" sz="1700" dirty="0"/>
              <a:t> </a:t>
            </a:r>
            <a:r>
              <a:rPr lang="en-US" sz="1700" dirty="0" err="1"/>
              <a:t>zecilor</a:t>
            </a:r>
            <a:r>
              <a:rPr lang="en-US" sz="1700" dirty="0"/>
              <a:t> 0 </a:t>
            </a:r>
            <a:r>
              <a:rPr lang="en-US" sz="1700" dirty="0" err="1"/>
              <a:t>vor</a:t>
            </a:r>
            <a:r>
              <a:rPr lang="en-US" sz="1700" dirty="0"/>
              <a:t> fi in bucket-</a:t>
            </a:r>
            <a:r>
              <a:rPr lang="en-US" sz="1700" dirty="0" err="1"/>
              <a:t>ul</a:t>
            </a:r>
            <a:r>
              <a:rPr lang="en-US" sz="1700" dirty="0"/>
              <a:t> 0 , </a:t>
            </a:r>
            <a:r>
              <a:rPr lang="en-US" sz="1700" dirty="0" err="1"/>
              <a:t>cele</a:t>
            </a:r>
            <a:r>
              <a:rPr lang="en-US" sz="1700" dirty="0"/>
              <a:t> cu </a:t>
            </a:r>
            <a:r>
              <a:rPr lang="en-US" sz="1700" dirty="0" err="1"/>
              <a:t>cifra</a:t>
            </a:r>
            <a:r>
              <a:rPr lang="en-US" sz="1700" dirty="0"/>
              <a:t> </a:t>
            </a:r>
            <a:r>
              <a:rPr lang="en-US" sz="1700" dirty="0" err="1"/>
              <a:t>zecilor</a:t>
            </a:r>
            <a:r>
              <a:rPr lang="en-US" sz="1700" dirty="0"/>
              <a:t> 1 in bucket-</a:t>
            </a:r>
            <a:r>
              <a:rPr lang="en-US" sz="1700" dirty="0" err="1"/>
              <a:t>ul</a:t>
            </a:r>
            <a:r>
              <a:rPr lang="en-US" sz="1700" dirty="0"/>
              <a:t> 1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asa</a:t>
            </a:r>
            <a:r>
              <a:rPr lang="en-US" sz="1700" dirty="0"/>
              <a:t> </a:t>
            </a:r>
            <a:r>
              <a:rPr lang="en-US" sz="1700" dirty="0" err="1"/>
              <a:t>mai</a:t>
            </a:r>
            <a:r>
              <a:rPr lang="en-US" sz="1700" dirty="0"/>
              <a:t> </a:t>
            </a:r>
            <a:r>
              <a:rPr lang="en-US" sz="1700" dirty="0" err="1"/>
              <a:t>departe</a:t>
            </a:r>
            <a:r>
              <a:rPr lang="en-US" sz="1700" dirty="0"/>
              <a:t> ).</a:t>
            </a:r>
          </a:p>
          <a:p>
            <a:pPr marL="457200" indent="-457200">
              <a:buAutoNum type="arabicPeriod" startAt="2"/>
            </a:pPr>
            <a:r>
              <a:rPr lang="en-US" sz="1700" dirty="0" err="1"/>
              <a:t>Continuam</a:t>
            </a:r>
            <a:r>
              <a:rPr lang="en-US" sz="1700" dirty="0"/>
              <a:t> </a:t>
            </a:r>
            <a:r>
              <a:rPr lang="en-US" sz="1700" dirty="0" err="1"/>
              <a:t>algoritmul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</a:t>
            </a:r>
            <a:r>
              <a:rPr lang="en-US" sz="1700" dirty="0" err="1"/>
              <a:t>fiecare</a:t>
            </a:r>
            <a:r>
              <a:rPr lang="en-US" sz="1700" dirty="0"/>
              <a:t> din </a:t>
            </a:r>
            <a:r>
              <a:rPr lang="en-US" sz="1700" dirty="0" err="1"/>
              <a:t>cifrele</a:t>
            </a:r>
            <a:r>
              <a:rPr lang="en-US" sz="1700" dirty="0"/>
              <a:t> </a:t>
            </a:r>
            <a:r>
              <a:rPr lang="en-US" sz="1700" dirty="0" err="1"/>
              <a:t>numerelor</a:t>
            </a:r>
            <a:endParaRPr lang="en-US" sz="1700" dirty="0"/>
          </a:p>
          <a:p>
            <a:pPr marL="457200" indent="-457200">
              <a:buAutoNum type="arabicPeriod" startAt="2"/>
            </a:pPr>
            <a:r>
              <a:rPr lang="en-US" sz="1700" dirty="0"/>
              <a:t>In final </a:t>
            </a:r>
            <a:r>
              <a:rPr lang="en-US" sz="1700" dirty="0" err="1"/>
              <a:t>scoatem</a:t>
            </a:r>
            <a:r>
              <a:rPr lang="en-US" sz="1700" dirty="0"/>
              <a:t> </a:t>
            </a:r>
            <a:r>
              <a:rPr lang="en-US" sz="1700" dirty="0" err="1"/>
              <a:t>numerele</a:t>
            </a:r>
            <a:r>
              <a:rPr lang="en-US" sz="1700" dirty="0"/>
              <a:t> in </a:t>
            </a:r>
            <a:r>
              <a:rPr lang="en-US" sz="1700" dirty="0" err="1"/>
              <a:t>oridine</a:t>
            </a:r>
            <a:r>
              <a:rPr lang="en-US" sz="1700" dirty="0"/>
              <a:t> </a:t>
            </a:r>
            <a:r>
              <a:rPr lang="en-US" sz="1700" dirty="0" err="1"/>
              <a:t>crescatoare</a:t>
            </a:r>
            <a:r>
              <a:rPr lang="en-US" sz="1700" dirty="0"/>
              <a:t> din bucket-</a:t>
            </a:r>
            <a:r>
              <a:rPr lang="en-US" sz="1700" dirty="0" err="1"/>
              <a:t>uri</a:t>
            </a:r>
            <a:r>
              <a:rPr lang="en-US" sz="1700" dirty="0"/>
              <a:t>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astfel</a:t>
            </a:r>
            <a:r>
              <a:rPr lang="en-US" sz="1700" dirty="0"/>
              <a:t> </a:t>
            </a:r>
            <a:r>
              <a:rPr lang="en-US" sz="1700" dirty="0" err="1"/>
              <a:t>sirul</a:t>
            </a:r>
            <a:r>
              <a:rPr lang="en-US" sz="1700" dirty="0"/>
              <a:t> </a:t>
            </a:r>
            <a:r>
              <a:rPr lang="en-US" sz="1700" dirty="0" err="1"/>
              <a:t>va</a:t>
            </a:r>
            <a:r>
              <a:rPr lang="en-US" sz="1700" dirty="0"/>
              <a:t> fi </a:t>
            </a:r>
            <a:r>
              <a:rPr lang="en-US" sz="1700" dirty="0" err="1"/>
              <a:t>sortat</a:t>
            </a:r>
            <a:endParaRPr lang="en-US" sz="1700" dirty="0"/>
          </a:p>
          <a:p>
            <a:pPr marL="457200" indent="-457200">
              <a:buAutoNum type="arabicPeriod" startAt="2"/>
            </a:pPr>
            <a:r>
              <a:rPr lang="en-US" sz="1700" dirty="0" err="1"/>
              <a:t>Acest</a:t>
            </a:r>
            <a:r>
              <a:rPr lang="en-US" sz="1700" dirty="0"/>
              <a:t> </a:t>
            </a:r>
            <a:r>
              <a:rPr lang="en-US" sz="1700" dirty="0" err="1"/>
              <a:t>algoritm</a:t>
            </a:r>
            <a:r>
              <a:rPr lang="en-US" sz="1700" dirty="0"/>
              <a:t> </a:t>
            </a:r>
            <a:r>
              <a:rPr lang="en-US" sz="1700" dirty="0" err="1"/>
              <a:t>poate</a:t>
            </a:r>
            <a:r>
              <a:rPr lang="en-US" sz="1700" dirty="0"/>
              <a:t> fi </a:t>
            </a:r>
            <a:r>
              <a:rPr lang="en-US" sz="1700" dirty="0" err="1"/>
              <a:t>implementat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</a:t>
            </a:r>
            <a:r>
              <a:rPr lang="en-US" sz="1700" dirty="0" err="1"/>
              <a:t>orice</a:t>
            </a:r>
            <a:r>
              <a:rPr lang="en-US" sz="1700" dirty="0"/>
              <a:t> </a:t>
            </a:r>
            <a:r>
              <a:rPr lang="en-US" sz="1700" dirty="0" err="1"/>
              <a:t>baza</a:t>
            </a:r>
            <a:r>
              <a:rPr lang="en-US" sz="1700" dirty="0"/>
              <a:t>, </a:t>
            </a:r>
            <a:r>
              <a:rPr lang="en-US" sz="1700" dirty="0" err="1"/>
              <a:t>numarul</a:t>
            </a:r>
            <a:r>
              <a:rPr lang="en-US" sz="1700" dirty="0"/>
              <a:t> de </a:t>
            </a:r>
            <a:r>
              <a:rPr lang="en-US" sz="1700" dirty="0" err="1"/>
              <a:t>cifre</a:t>
            </a:r>
            <a:r>
              <a:rPr lang="en-US" sz="1700" dirty="0"/>
              <a:t> o </a:t>
            </a:r>
            <a:r>
              <a:rPr lang="en-US" sz="1700" dirty="0" err="1"/>
              <a:t>sa</a:t>
            </a:r>
            <a:r>
              <a:rPr lang="en-US" sz="1700" dirty="0"/>
              <a:t> </a:t>
            </a:r>
            <a:r>
              <a:rPr lang="en-US" sz="1700" dirty="0" err="1"/>
              <a:t>difere</a:t>
            </a:r>
            <a:r>
              <a:rPr lang="en-US" sz="1700" dirty="0"/>
              <a:t> evident in </a:t>
            </a:r>
            <a:r>
              <a:rPr lang="en-US" sz="1700" dirty="0" err="1"/>
              <a:t>functie</a:t>
            </a:r>
            <a:r>
              <a:rPr lang="en-US" sz="1700" dirty="0"/>
              <a:t> de </a:t>
            </a:r>
            <a:r>
              <a:rPr lang="en-US" sz="1700" dirty="0" err="1"/>
              <a:t>baza</a:t>
            </a:r>
            <a:r>
              <a:rPr lang="en-US" sz="1700" dirty="0"/>
              <a:t> </a:t>
            </a:r>
            <a:r>
              <a:rPr lang="en-US" sz="1700" dirty="0" err="1"/>
              <a:t>aleasa</a:t>
            </a:r>
            <a:endParaRPr lang="en-US" sz="1700" dirty="0"/>
          </a:p>
          <a:p>
            <a:pPr marL="457200" indent="-457200">
              <a:buAutoNum type="arabicPeriod"/>
            </a:pPr>
            <a:endParaRPr lang="en-US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A0896-CE15-6E51-E701-1A6B5B3C1CDC}"/>
              </a:ext>
            </a:extLst>
          </p:cNvPr>
          <p:cNvSpPr txBox="1"/>
          <p:nvPr/>
        </p:nvSpPr>
        <p:spPr>
          <a:xfrm>
            <a:off x="591502" y="4282738"/>
            <a:ext cx="110089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Complexitatea</a:t>
            </a:r>
            <a:r>
              <a:rPr lang="en-US" sz="1700" dirty="0"/>
              <a:t> </a:t>
            </a:r>
            <a:r>
              <a:rPr lang="en-US" sz="1700" u="sng" dirty="0" err="1"/>
              <a:t>timpului</a:t>
            </a:r>
            <a:r>
              <a:rPr lang="en-US" sz="1700" dirty="0"/>
              <a:t> </a:t>
            </a:r>
            <a:r>
              <a:rPr lang="en-US" sz="1700" dirty="0" err="1"/>
              <a:t>acestui</a:t>
            </a:r>
            <a:r>
              <a:rPr lang="en-US" sz="1700" dirty="0"/>
              <a:t> </a:t>
            </a:r>
            <a:r>
              <a:rPr lang="en-US" sz="1700" dirty="0" err="1"/>
              <a:t>algoritm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O(N*K) , </a:t>
            </a:r>
            <a:r>
              <a:rPr lang="en-US" sz="1700" dirty="0" err="1"/>
              <a:t>unde</a:t>
            </a:r>
            <a:r>
              <a:rPr lang="en-US" sz="1700" dirty="0"/>
              <a:t> N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dimensiunea</a:t>
            </a:r>
            <a:r>
              <a:rPr lang="en-US" sz="1700" dirty="0"/>
              <a:t> </a:t>
            </a:r>
            <a:r>
              <a:rPr lang="en-US" sz="1700" dirty="0" err="1"/>
              <a:t>sirului</a:t>
            </a:r>
            <a:r>
              <a:rPr lang="en-US" sz="1700" dirty="0"/>
              <a:t>, </a:t>
            </a:r>
            <a:r>
              <a:rPr lang="en-US" sz="1700" dirty="0" err="1"/>
              <a:t>iar</a:t>
            </a:r>
            <a:r>
              <a:rPr lang="en-US" sz="1700" dirty="0"/>
              <a:t> K e </a:t>
            </a:r>
            <a:r>
              <a:rPr lang="en-US" sz="1700" dirty="0" err="1"/>
              <a:t>numarul</a:t>
            </a:r>
            <a:r>
              <a:rPr lang="en-US" sz="1700" dirty="0"/>
              <a:t> maxim din sir.</a:t>
            </a:r>
          </a:p>
          <a:p>
            <a:r>
              <a:rPr lang="en-US" sz="1700" dirty="0"/>
              <a:t>Worst Case = Best Case = Average Case = O(N*K)</a:t>
            </a:r>
          </a:p>
          <a:p>
            <a:r>
              <a:rPr lang="en-US" sz="1700" dirty="0" err="1"/>
              <a:t>Complexitatea</a:t>
            </a:r>
            <a:r>
              <a:rPr lang="en-US" sz="1700" dirty="0"/>
              <a:t> </a:t>
            </a:r>
            <a:r>
              <a:rPr lang="en-US" sz="1700" u="sng" dirty="0" err="1"/>
              <a:t>memoriei</a:t>
            </a:r>
            <a:r>
              <a:rPr lang="en-US" sz="1700" dirty="0"/>
              <a:t> </a:t>
            </a:r>
            <a:r>
              <a:rPr lang="en-US" sz="1700" dirty="0" err="1"/>
              <a:t>acestui</a:t>
            </a:r>
            <a:r>
              <a:rPr lang="en-US" sz="1700" dirty="0"/>
              <a:t> </a:t>
            </a:r>
            <a:r>
              <a:rPr lang="en-US" sz="1700" dirty="0" err="1"/>
              <a:t>algoritm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O(N+K) </a:t>
            </a:r>
          </a:p>
          <a:p>
            <a:r>
              <a:rPr lang="en-US" sz="1700" dirty="0" err="1"/>
              <a:t>Algoritmul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unul</a:t>
            </a:r>
            <a:r>
              <a:rPr lang="en-US" sz="1700" dirty="0"/>
              <a:t> </a:t>
            </a:r>
            <a:r>
              <a:rPr lang="en-US" sz="1700" u="sng" dirty="0" err="1"/>
              <a:t>stabil</a:t>
            </a:r>
            <a:endParaRPr lang="en-US" sz="1700" u="sng" dirty="0"/>
          </a:p>
        </p:txBody>
      </p:sp>
    </p:spTree>
    <p:extLst>
      <p:ext uri="{BB962C8B-B14F-4D97-AF65-F5344CB8AC3E}">
        <p14:creationId xmlns:p14="http://schemas.microsoft.com/office/powerpoint/2010/main" val="19547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47471-DD7B-0BEC-F03F-7956D4FAF053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		 Shell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07B71-2C70-80E1-D12F-DB8F1C5E1D49}"/>
              </a:ext>
            </a:extLst>
          </p:cNvPr>
          <p:cNvSpPr txBox="1"/>
          <p:nvPr/>
        </p:nvSpPr>
        <p:spPr>
          <a:xfrm>
            <a:off x="591502" y="789474"/>
            <a:ext cx="110089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un </a:t>
            </a:r>
            <a:r>
              <a:rPr lang="en-US" sz="2000" dirty="0" err="1"/>
              <a:t>algoritm</a:t>
            </a:r>
            <a:r>
              <a:rPr lang="en-US" sz="2000" dirty="0"/>
              <a:t> de </a:t>
            </a:r>
            <a:r>
              <a:rPr lang="en-US" sz="2000" dirty="0" err="1"/>
              <a:t>sortare</a:t>
            </a:r>
            <a:r>
              <a:rPr lang="en-US" sz="2000" dirty="0"/>
              <a:t> linear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 </a:t>
            </a:r>
            <a:r>
              <a:rPr lang="en-US" sz="2000" dirty="0" err="1"/>
              <a:t>versiune</a:t>
            </a:r>
            <a:r>
              <a:rPr lang="en-US" sz="2000" dirty="0"/>
              <a:t> </a:t>
            </a:r>
            <a:r>
              <a:rPr lang="en-US" sz="2000" dirty="0" err="1"/>
              <a:t>generalizata</a:t>
            </a:r>
            <a:r>
              <a:rPr lang="en-US" sz="2000" dirty="0"/>
              <a:t> a </a:t>
            </a:r>
            <a:r>
              <a:rPr lang="en-US" sz="2000" dirty="0" err="1"/>
              <a:t>algoritmului</a:t>
            </a:r>
            <a:r>
              <a:rPr lang="en-US" sz="2000" dirty="0"/>
              <a:t> “Insertion Sort”, </a:t>
            </a:r>
            <a:r>
              <a:rPr lang="en-US" sz="2000" dirty="0" err="1"/>
              <a:t>conceptul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urmatorul</a:t>
            </a:r>
            <a:r>
              <a:rPr lang="en-US" sz="2000" dirty="0"/>
              <a:t>: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Sortam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care se </a:t>
            </a:r>
            <a:r>
              <a:rPr lang="en-US" sz="2000" dirty="0" err="1"/>
              <a:t>afla</a:t>
            </a:r>
            <a:r>
              <a:rPr lang="en-US" sz="2000" dirty="0"/>
              <a:t> la o </a:t>
            </a:r>
            <a:r>
              <a:rPr lang="en-US" sz="2000" dirty="0" err="1"/>
              <a:t>distanta</a:t>
            </a:r>
            <a:r>
              <a:rPr lang="en-US" sz="2000" dirty="0"/>
              <a:t> mare un fata de </a:t>
            </a:r>
            <a:r>
              <a:rPr lang="en-US" sz="2000" dirty="0" err="1"/>
              <a:t>cealalta</a:t>
            </a:r>
            <a:r>
              <a:rPr lang="en-US" sz="2000" dirty="0"/>
              <a:t> , </a:t>
            </a:r>
            <a:r>
              <a:rPr lang="en-US" sz="2000" dirty="0" err="1"/>
              <a:t>distanta</a:t>
            </a:r>
            <a:r>
              <a:rPr lang="en-US" sz="2000" dirty="0"/>
              <a:t> </a:t>
            </a:r>
            <a:r>
              <a:rPr lang="en-US" sz="2000" dirty="0" err="1"/>
              <a:t>numita</a:t>
            </a:r>
            <a:r>
              <a:rPr lang="en-US" sz="2000" dirty="0"/>
              <a:t> “gap”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Incepem</a:t>
            </a:r>
            <a:r>
              <a:rPr lang="en-US" sz="2000" dirty="0"/>
              <a:t> cu gap-</a:t>
            </a:r>
            <a:r>
              <a:rPr lang="en-US" sz="2000" dirty="0" err="1"/>
              <a:t>ul</a:t>
            </a:r>
            <a:r>
              <a:rPr lang="en-US" sz="2000" dirty="0"/>
              <a:t> </a:t>
            </a:r>
            <a:r>
              <a:rPr lang="en-US" sz="2000" dirty="0" err="1"/>
              <a:t>fiind</a:t>
            </a:r>
            <a:r>
              <a:rPr lang="en-US" sz="2000" dirty="0"/>
              <a:t> egal cu </a:t>
            </a:r>
            <a:r>
              <a:rPr lang="en-US" sz="2000" dirty="0" err="1"/>
              <a:t>jumatate</a:t>
            </a:r>
            <a:r>
              <a:rPr lang="en-US" sz="2000" dirty="0"/>
              <a:t> din </a:t>
            </a:r>
            <a:r>
              <a:rPr lang="en-US" sz="2000" dirty="0" err="1"/>
              <a:t>lungimea</a:t>
            </a:r>
            <a:r>
              <a:rPr lang="en-US" sz="2000" dirty="0"/>
              <a:t> </a:t>
            </a:r>
            <a:r>
              <a:rPr lang="en-US" sz="2000" dirty="0" err="1"/>
              <a:t>sirului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err="1"/>
              <a:t>Scadem</a:t>
            </a:r>
            <a:r>
              <a:rPr lang="en-US" sz="2000" dirty="0"/>
              <a:t> </a:t>
            </a:r>
            <a:r>
              <a:rPr lang="en-US" sz="2000" dirty="0" err="1"/>
              <a:t>succesiv</a:t>
            </a:r>
            <a:r>
              <a:rPr lang="en-US" sz="2000" dirty="0"/>
              <a:t> gap-</a:t>
            </a:r>
            <a:r>
              <a:rPr lang="en-US" sz="2000" dirty="0" err="1"/>
              <a:t>ul</a:t>
            </a:r>
            <a:r>
              <a:rPr lang="en-US" sz="2000" dirty="0"/>
              <a:t> , </a:t>
            </a:r>
            <a:r>
              <a:rPr lang="en-US" sz="2000" dirty="0" err="1"/>
              <a:t>injumatatindu</a:t>
            </a:r>
            <a:r>
              <a:rPr lang="en-US" sz="2000" dirty="0"/>
              <a:t>-l </a:t>
            </a:r>
            <a:r>
              <a:rPr lang="en-US" sz="2000" dirty="0" err="1"/>
              <a:t>pana</a:t>
            </a:r>
            <a:r>
              <a:rPr lang="en-US" sz="2000" dirty="0"/>
              <a:t> cand </a:t>
            </a:r>
            <a:r>
              <a:rPr lang="en-US" sz="2000" dirty="0" err="1"/>
              <a:t>ajungem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sortam</a:t>
            </a:r>
            <a:r>
              <a:rPr lang="en-US" sz="2000" dirty="0"/>
              <a:t> tot </a:t>
            </a:r>
            <a:r>
              <a:rPr lang="en-US" sz="2000" dirty="0" err="1"/>
              <a:t>sirul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sortare</a:t>
            </a:r>
            <a:r>
              <a:rPr lang="en-US" sz="2000" dirty="0"/>
              <a:t> </a:t>
            </a:r>
            <a:r>
              <a:rPr lang="en-US" sz="2000" dirty="0" err="1"/>
              <a:t>folosim</a:t>
            </a:r>
            <a:r>
              <a:rPr lang="en-US" sz="2000" dirty="0"/>
              <a:t> </a:t>
            </a:r>
            <a:r>
              <a:rPr lang="en-US" sz="2000" dirty="0" err="1"/>
              <a:t>conceptul</a:t>
            </a:r>
            <a:r>
              <a:rPr lang="en-US" sz="2000" dirty="0"/>
              <a:t> de la Insertion Sort.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96712-13DE-CD29-9C90-BF163BE79A9E}"/>
              </a:ext>
            </a:extLst>
          </p:cNvPr>
          <p:cNvSpPr txBox="1"/>
          <p:nvPr/>
        </p:nvSpPr>
        <p:spPr>
          <a:xfrm>
            <a:off x="651510" y="3513297"/>
            <a:ext cx="10968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timpului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O(N*log(N)) , </a:t>
            </a:r>
            <a:r>
              <a:rPr lang="en-US" sz="2000" dirty="0" err="1"/>
              <a:t>unde</a:t>
            </a:r>
            <a:r>
              <a:rPr lang="en-US" sz="2000" dirty="0"/>
              <a:t> N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dimensiunea</a:t>
            </a:r>
            <a:r>
              <a:rPr lang="en-US" sz="2000" dirty="0"/>
              <a:t> </a:t>
            </a:r>
            <a:r>
              <a:rPr lang="en-US" sz="2000" dirty="0" err="1"/>
              <a:t>sirului</a:t>
            </a:r>
            <a:r>
              <a:rPr lang="en-US" sz="2000" dirty="0"/>
              <a:t>.</a:t>
            </a:r>
          </a:p>
          <a:p>
            <a:r>
              <a:rPr lang="en-US" sz="2000" dirty="0"/>
              <a:t>Worst Case = O(N^2)</a:t>
            </a:r>
          </a:p>
          <a:p>
            <a:r>
              <a:rPr lang="en-US" sz="2000" dirty="0"/>
              <a:t>Best Case = Average Case = O(N*log(N))</a:t>
            </a:r>
          </a:p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memoriei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O(1) </a:t>
            </a:r>
          </a:p>
          <a:p>
            <a:r>
              <a:rPr lang="en-US" sz="2000" dirty="0" err="1"/>
              <a:t>Algoritmul</a:t>
            </a:r>
            <a:r>
              <a:rPr lang="en-US" sz="2000" dirty="0"/>
              <a:t> </a:t>
            </a:r>
            <a:r>
              <a:rPr lang="en-US" sz="2000" u="sng" dirty="0"/>
              <a:t>nu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unul</a:t>
            </a:r>
            <a:r>
              <a:rPr lang="en-US" sz="2000" dirty="0"/>
              <a:t> </a:t>
            </a:r>
            <a:r>
              <a:rPr lang="en-US" sz="2000" u="sng" dirty="0" err="1"/>
              <a:t>stabil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85619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BC1B4-CC20-3A11-FFF7-5AF8EC343F73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		 Heap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92A53-D7AA-9051-FFC3-22D294B75909}"/>
              </a:ext>
            </a:extLst>
          </p:cNvPr>
          <p:cNvSpPr txBox="1"/>
          <p:nvPr/>
        </p:nvSpPr>
        <p:spPr>
          <a:xfrm>
            <a:off x="591502" y="789474"/>
            <a:ext cx="110089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de </a:t>
            </a:r>
            <a:r>
              <a:rPr lang="en-US" sz="2000" dirty="0" err="1"/>
              <a:t>sortare</a:t>
            </a:r>
            <a:r>
              <a:rPr lang="en-US" sz="2000" dirty="0"/>
              <a:t> se </a:t>
            </a:r>
            <a:r>
              <a:rPr lang="en-US" sz="2000" dirty="0" err="1"/>
              <a:t>foloseste</a:t>
            </a:r>
            <a:r>
              <a:rPr lang="en-US" sz="2000" dirty="0"/>
              <a:t> de </a:t>
            </a:r>
            <a:r>
              <a:rPr lang="en-US" sz="2000" dirty="0" err="1"/>
              <a:t>recursivitate</a:t>
            </a:r>
            <a:r>
              <a:rPr lang="en-US" sz="2000" dirty="0"/>
              <a:t>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conceptul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urmatorul</a:t>
            </a:r>
            <a:r>
              <a:rPr lang="en-US" sz="2000" dirty="0"/>
              <a:t>:</a:t>
            </a:r>
          </a:p>
          <a:p>
            <a:pPr marL="342900" indent="-342900">
              <a:buAutoNum type="arabicPeriod"/>
            </a:pPr>
            <a:r>
              <a:rPr lang="en-US" sz="2000" dirty="0"/>
              <a:t>Din </a:t>
            </a:r>
            <a:r>
              <a:rPr lang="en-US" sz="2000" dirty="0" err="1"/>
              <a:t>datele</a:t>
            </a:r>
            <a:r>
              <a:rPr lang="en-US" sz="2000" dirty="0"/>
              <a:t> </a:t>
            </a:r>
            <a:r>
              <a:rPr lang="en-US" sz="2000" dirty="0" err="1"/>
              <a:t>noastre</a:t>
            </a:r>
            <a:r>
              <a:rPr lang="en-US" sz="2000" dirty="0"/>
              <a:t> </a:t>
            </a:r>
            <a:r>
              <a:rPr lang="en-US" sz="2000" dirty="0" err="1"/>
              <a:t>construim</a:t>
            </a:r>
            <a:r>
              <a:rPr lang="en-US" sz="2000" dirty="0"/>
              <a:t> initial un “max heap”, moment in care </a:t>
            </a:r>
            <a:r>
              <a:rPr lang="en-US" sz="2000" dirty="0" err="1"/>
              <a:t>elementul</a:t>
            </a:r>
            <a:r>
              <a:rPr lang="en-US" sz="2000" dirty="0"/>
              <a:t> maxim se </a:t>
            </a:r>
            <a:r>
              <a:rPr lang="en-US" sz="2000" dirty="0" err="1"/>
              <a:t>afla</a:t>
            </a:r>
            <a:r>
              <a:rPr lang="en-US" sz="2000" dirty="0"/>
              <a:t> in </a:t>
            </a:r>
            <a:r>
              <a:rPr lang="en-US" sz="2000" dirty="0" err="1"/>
              <a:t>radacina</a:t>
            </a:r>
            <a:r>
              <a:rPr lang="en-US" sz="2000" dirty="0"/>
              <a:t> </a:t>
            </a:r>
            <a:r>
              <a:rPr lang="en-US" sz="2000" dirty="0" err="1"/>
              <a:t>arborelui</a:t>
            </a:r>
            <a:r>
              <a:rPr lang="en-US" sz="2000" dirty="0"/>
              <a:t> ( </a:t>
            </a:r>
            <a:r>
              <a:rPr lang="en-US" sz="2000" dirty="0" err="1"/>
              <a:t>heapului</a:t>
            </a:r>
            <a:r>
              <a:rPr lang="en-US" sz="2000" dirty="0"/>
              <a:t> ) 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Inlocuim</a:t>
            </a:r>
            <a:r>
              <a:rPr lang="en-US" sz="2000" dirty="0"/>
              <a:t> </a:t>
            </a:r>
            <a:r>
              <a:rPr lang="en-US" sz="2000" dirty="0" err="1"/>
              <a:t>radacina</a:t>
            </a:r>
            <a:r>
              <a:rPr lang="en-US" sz="2000" dirty="0"/>
              <a:t> cu </a:t>
            </a:r>
            <a:r>
              <a:rPr lang="en-US" sz="2000" dirty="0" err="1"/>
              <a:t>ultimul</a:t>
            </a:r>
            <a:r>
              <a:rPr lang="en-US" sz="2000" dirty="0"/>
              <a:t> element din heap, </a:t>
            </a:r>
            <a:r>
              <a:rPr lang="en-US" sz="2000" dirty="0" err="1"/>
              <a:t>reducand</a:t>
            </a:r>
            <a:r>
              <a:rPr lang="en-US" sz="2000" dirty="0"/>
              <a:t> </a:t>
            </a:r>
            <a:r>
              <a:rPr lang="en-US" sz="2000" dirty="0" err="1"/>
              <a:t>dimensiunea</a:t>
            </a:r>
            <a:r>
              <a:rPr lang="en-US" sz="2000" dirty="0"/>
              <a:t> heap-</a:t>
            </a:r>
            <a:r>
              <a:rPr lang="en-US" sz="2000" dirty="0" err="1"/>
              <a:t>ului</a:t>
            </a:r>
            <a:r>
              <a:rPr lang="en-US" sz="2000" dirty="0"/>
              <a:t> cu 1 , </a:t>
            </a:r>
            <a:r>
              <a:rPr lang="en-US" sz="2000" dirty="0" err="1"/>
              <a:t>urmand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reconstruim</a:t>
            </a:r>
            <a:r>
              <a:rPr lang="en-US" sz="2000" dirty="0"/>
              <a:t> heap-</a:t>
            </a:r>
            <a:r>
              <a:rPr lang="en-US" sz="2000" dirty="0" err="1"/>
              <a:t>ul</a:t>
            </a:r>
            <a:r>
              <a:rPr lang="en-US" sz="2000" dirty="0"/>
              <a:t> ( </a:t>
            </a:r>
            <a:r>
              <a:rPr lang="en-US" sz="2000" dirty="0" err="1"/>
              <a:t>heapify</a:t>
            </a:r>
            <a:r>
              <a:rPr lang="en-US" sz="2000" dirty="0"/>
              <a:t> the root ), </a:t>
            </a:r>
            <a:r>
              <a:rPr lang="en-US" sz="2000" dirty="0" err="1"/>
              <a:t>aducand</a:t>
            </a:r>
            <a:r>
              <a:rPr lang="en-US" sz="2000" dirty="0"/>
              <a:t> din </a:t>
            </a:r>
            <a:r>
              <a:rPr lang="en-US" sz="2000" dirty="0" err="1"/>
              <a:t>nou</a:t>
            </a:r>
            <a:r>
              <a:rPr lang="en-US" sz="2000" dirty="0"/>
              <a:t>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mare element in </a:t>
            </a:r>
            <a:r>
              <a:rPr lang="en-US" sz="2000" dirty="0" err="1"/>
              <a:t>varf</a:t>
            </a:r>
            <a:r>
              <a:rPr lang="en-US" sz="2000" dirty="0"/>
              <a:t> ( din </a:t>
            </a:r>
            <a:r>
              <a:rPr lang="en-US" sz="2000" dirty="0" err="1"/>
              <a:t>elementele</a:t>
            </a:r>
            <a:r>
              <a:rPr lang="en-US" sz="2000" dirty="0"/>
              <a:t> </a:t>
            </a:r>
            <a:r>
              <a:rPr lang="en-US" sz="2000" dirty="0" err="1"/>
              <a:t>ramase</a:t>
            </a:r>
            <a:r>
              <a:rPr lang="en-US" sz="2000" dirty="0"/>
              <a:t> ).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Repetam</a:t>
            </a:r>
            <a:r>
              <a:rPr lang="en-US" sz="2000" dirty="0"/>
              <a:t> pasul 2 </a:t>
            </a:r>
            <a:r>
              <a:rPr lang="en-US" sz="2000" dirty="0" err="1"/>
              <a:t>pana</a:t>
            </a:r>
            <a:r>
              <a:rPr lang="en-US" sz="2000" dirty="0"/>
              <a:t> cand </a:t>
            </a:r>
            <a:r>
              <a:rPr lang="en-US" sz="2000" dirty="0" err="1"/>
              <a:t>sirul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sortat</a:t>
            </a:r>
            <a:r>
              <a:rPr lang="en-US" sz="2000" dirty="0"/>
              <a:t> ( </a:t>
            </a:r>
            <a:r>
              <a:rPr lang="en-US" sz="2000" dirty="0" err="1"/>
              <a:t>adica</a:t>
            </a:r>
            <a:r>
              <a:rPr lang="en-US" sz="2000" dirty="0"/>
              <a:t> </a:t>
            </a:r>
            <a:r>
              <a:rPr lang="en-US" sz="2000" dirty="0" err="1"/>
              <a:t>atata</a:t>
            </a:r>
            <a:r>
              <a:rPr lang="en-US" sz="2000" dirty="0"/>
              <a:t> </a:t>
            </a:r>
            <a:r>
              <a:rPr lang="en-US" sz="2000" dirty="0" err="1"/>
              <a:t>timp</a:t>
            </a:r>
            <a:r>
              <a:rPr lang="en-US" sz="2000" dirty="0"/>
              <a:t> cat heap-</a:t>
            </a:r>
            <a:r>
              <a:rPr lang="en-US" sz="2000" dirty="0" err="1"/>
              <a:t>ul</a:t>
            </a:r>
            <a:r>
              <a:rPr lang="en-US" sz="2000" dirty="0"/>
              <a:t> are </a:t>
            </a:r>
            <a:r>
              <a:rPr lang="en-US" sz="2000" dirty="0" err="1"/>
              <a:t>dimensiune</a:t>
            </a:r>
            <a:r>
              <a:rPr lang="en-US" sz="2000" dirty="0"/>
              <a:t> &gt;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C4E76-CFFA-9F1D-7E82-B6239D5B7C1A}"/>
              </a:ext>
            </a:extLst>
          </p:cNvPr>
          <p:cNvSpPr txBox="1"/>
          <p:nvPr/>
        </p:nvSpPr>
        <p:spPr>
          <a:xfrm>
            <a:off x="591502" y="3429000"/>
            <a:ext cx="110089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timpului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O(N*log(N)) , </a:t>
            </a:r>
            <a:r>
              <a:rPr lang="en-US" sz="2000" dirty="0" err="1"/>
              <a:t>unde</a:t>
            </a:r>
            <a:r>
              <a:rPr lang="en-US" sz="2000" dirty="0"/>
              <a:t> N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dimensiunea</a:t>
            </a:r>
            <a:r>
              <a:rPr lang="en-US" sz="2000" dirty="0"/>
              <a:t> </a:t>
            </a:r>
            <a:r>
              <a:rPr lang="en-US" sz="2000" dirty="0" err="1"/>
              <a:t>sirului</a:t>
            </a:r>
            <a:r>
              <a:rPr lang="en-US" sz="2000" dirty="0"/>
              <a:t>.</a:t>
            </a:r>
          </a:p>
          <a:p>
            <a:r>
              <a:rPr lang="en-US" sz="2000" dirty="0"/>
              <a:t>Worst Case = Best Case = Average Case = O(N*log(N))</a:t>
            </a:r>
          </a:p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memoriei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O(1)</a:t>
            </a:r>
          </a:p>
          <a:p>
            <a:r>
              <a:rPr lang="en-US" sz="2000" dirty="0" err="1"/>
              <a:t>Algoritmul</a:t>
            </a:r>
            <a:r>
              <a:rPr lang="en-US" sz="2000" dirty="0"/>
              <a:t> </a:t>
            </a:r>
            <a:r>
              <a:rPr lang="en-US" sz="2000" u="sng" dirty="0"/>
              <a:t>nu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unul</a:t>
            </a:r>
            <a:r>
              <a:rPr lang="en-US" sz="2000" dirty="0"/>
              <a:t> </a:t>
            </a:r>
            <a:r>
              <a:rPr lang="en-US" sz="2000" u="sng" dirty="0" err="1"/>
              <a:t>stabil</a:t>
            </a:r>
            <a:endParaRPr lang="en-US" sz="2000" dirty="0"/>
          </a:p>
          <a:p>
            <a:r>
              <a:rPr lang="en-US" sz="2000" dirty="0" err="1"/>
              <a:t>Algoritmul</a:t>
            </a:r>
            <a:r>
              <a:rPr lang="en-US" sz="2000" dirty="0"/>
              <a:t> nu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eficient</a:t>
            </a:r>
            <a:r>
              <a:rPr lang="en-US" sz="2000" dirty="0"/>
              <a:t> cand </a:t>
            </a:r>
            <a:r>
              <a:rPr lang="en-US" sz="2000" dirty="0" err="1"/>
              <a:t>lucram</a:t>
            </a:r>
            <a:r>
              <a:rPr lang="en-US" sz="2000" dirty="0"/>
              <a:t> cu </a:t>
            </a:r>
            <a:r>
              <a:rPr lang="en-US" sz="2000" dirty="0" err="1"/>
              <a:t>niste</a:t>
            </a:r>
            <a:r>
              <a:rPr lang="en-US" sz="2000" dirty="0"/>
              <a:t> date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complexe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404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E70D1A-15B1-004B-2A29-95F7DD845773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                   </a:t>
            </a:r>
            <a:r>
              <a:rPr lang="en-US" sz="2600" b="1" dirty="0" err="1"/>
              <a:t>Comparatiile</a:t>
            </a:r>
            <a:r>
              <a:rPr lang="en-US" sz="2600" b="1" dirty="0"/>
              <a:t> </a:t>
            </a:r>
            <a:r>
              <a:rPr lang="en-US" sz="2600" b="1" dirty="0" err="1"/>
              <a:t>Timp</a:t>
            </a:r>
            <a:r>
              <a:rPr lang="en-US" sz="2600" b="1" dirty="0"/>
              <a:t>/</a:t>
            </a:r>
            <a:r>
              <a:rPr lang="en-US" sz="2600" b="1" dirty="0" err="1"/>
              <a:t>Spatiu</a:t>
            </a:r>
            <a:r>
              <a:rPr lang="en-US" sz="2600" b="1" dirty="0"/>
              <a:t> </a:t>
            </a:r>
            <a:r>
              <a:rPr lang="en-US" sz="2600" b="1" dirty="0" err="1"/>
              <a:t>dintre</a:t>
            </a:r>
            <a:r>
              <a:rPr lang="en-US" sz="2600" b="1" dirty="0"/>
              <a:t> </a:t>
            </a:r>
            <a:r>
              <a:rPr lang="en-US" sz="2600" b="1" dirty="0" err="1"/>
              <a:t>sortari</a:t>
            </a:r>
            <a:endParaRPr lang="en-US" sz="2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D68C9D-8CFE-74BC-B2CE-F43EDC84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" y="1240151"/>
            <a:ext cx="6537479" cy="22081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8BB034-BD30-878E-4362-C8ABB05E1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" y="4202430"/>
            <a:ext cx="3609975" cy="2343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25075D-8828-8FE7-0A4D-3E3C954FC5C2}"/>
              </a:ext>
            </a:extLst>
          </p:cNvPr>
          <p:cNvSpPr txBox="1"/>
          <p:nvPr/>
        </p:nvSpPr>
        <p:spPr>
          <a:xfrm>
            <a:off x="563879" y="839746"/>
            <a:ext cx="3863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dirty="0" err="1"/>
              <a:t>Timp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23B8C7-D13B-429C-AADD-3882F46E94E3}"/>
              </a:ext>
            </a:extLst>
          </p:cNvPr>
          <p:cNvSpPr txBox="1"/>
          <p:nvPr/>
        </p:nvSpPr>
        <p:spPr>
          <a:xfrm>
            <a:off x="563879" y="3698911"/>
            <a:ext cx="3863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dirty="0" err="1"/>
              <a:t>Spatiu</a:t>
            </a:r>
            <a:endParaRPr lang="en-US" sz="2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327E4E-DD38-C6AD-E21E-603D7EDC4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4" y="4216717"/>
            <a:ext cx="35814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4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608D4-D8D5-33F5-1CB1-7EE134652294}"/>
              </a:ext>
            </a:extLst>
          </p:cNvPr>
          <p:cNvSpPr txBox="1"/>
          <p:nvPr/>
        </p:nvSpPr>
        <p:spPr>
          <a:xfrm>
            <a:off x="754380" y="381000"/>
            <a:ext cx="10683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       </a:t>
            </a:r>
            <a:r>
              <a:rPr lang="en-US" sz="2600" b="1" dirty="0" err="1"/>
              <a:t>Comparatii</a:t>
            </a:r>
            <a:r>
              <a:rPr lang="en-US" sz="2600" b="1" dirty="0"/>
              <a:t> </a:t>
            </a:r>
            <a:r>
              <a:rPr lang="en-US" sz="2600" b="1" dirty="0" err="1"/>
              <a:t>timpi</a:t>
            </a:r>
            <a:r>
              <a:rPr lang="en-US" sz="2600" b="1" dirty="0"/>
              <a:t> de </a:t>
            </a:r>
            <a:r>
              <a:rPr lang="en-US" sz="2600" b="1" dirty="0" err="1"/>
              <a:t>rulare</a:t>
            </a:r>
            <a:endParaRPr lang="en-US" sz="2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FD885-AA07-0615-EB5D-BE082A27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20" y="1009649"/>
            <a:ext cx="3788699" cy="1481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4ACFAC-B237-197A-B105-17065B5E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2947816"/>
            <a:ext cx="3658000" cy="1361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BA3808-9E81-3D6A-43E3-ECD7E14D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381" y="2887691"/>
            <a:ext cx="3766049" cy="1481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CE4935-9AA0-7031-97BD-6E8797568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186" y="4860172"/>
            <a:ext cx="3706438" cy="1433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E68714-94D1-65C9-6082-BE0A50EFE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3" y="4877365"/>
            <a:ext cx="3658000" cy="14152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5B3B9A-94DC-2420-74BB-EE06FF4AAF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63" y="1009649"/>
            <a:ext cx="3658000" cy="14815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F29E34-727A-3041-8592-D2C44EB8D4A3}"/>
              </a:ext>
            </a:extLst>
          </p:cNvPr>
          <p:cNvSpPr txBox="1"/>
          <p:nvPr/>
        </p:nvSpPr>
        <p:spPr>
          <a:xfrm>
            <a:off x="8606576" y="1009649"/>
            <a:ext cx="303678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HeapSort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cel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rapid </a:t>
            </a:r>
            <a:r>
              <a:rPr lang="en-US" sz="1500" dirty="0" err="1"/>
              <a:t>algoritm</a:t>
            </a:r>
            <a:r>
              <a:rPr lang="en-US" sz="1500" dirty="0"/>
              <a:t> cu </a:t>
            </a:r>
            <a:r>
              <a:rPr lang="en-US" sz="1500" dirty="0" err="1"/>
              <a:t>complexitatea</a:t>
            </a:r>
            <a:r>
              <a:rPr lang="en-US" sz="1500" dirty="0"/>
              <a:t> </a:t>
            </a:r>
            <a:r>
              <a:rPr lang="en-US" sz="1500" dirty="0" err="1"/>
              <a:t>spatiu</a:t>
            </a:r>
            <a:r>
              <a:rPr lang="en-US" sz="1500" dirty="0"/>
              <a:t> O(1).</a:t>
            </a:r>
          </a:p>
          <a:p>
            <a:endParaRPr lang="en-US" sz="1500" dirty="0"/>
          </a:p>
          <a:p>
            <a:r>
              <a:rPr lang="en-US" sz="1500" dirty="0"/>
              <a:t>In </a:t>
            </a:r>
            <a:r>
              <a:rPr lang="en-US" sz="1500" dirty="0" err="1"/>
              <a:t>medie</a:t>
            </a:r>
            <a:r>
              <a:rPr lang="en-US" sz="1500" dirty="0"/>
              <a:t> Quick Sort </a:t>
            </a:r>
            <a:r>
              <a:rPr lang="en-US" sz="1500" dirty="0" err="1"/>
              <a:t>si</a:t>
            </a:r>
            <a:r>
              <a:rPr lang="en-US" sz="1500" dirty="0"/>
              <a:t> Shell Sort sunt </a:t>
            </a:r>
            <a:r>
              <a:rPr lang="en-US" sz="1500" dirty="0" err="1"/>
              <a:t>cele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</a:t>
            </a:r>
            <a:r>
              <a:rPr lang="en-US" sz="1500" dirty="0" err="1"/>
              <a:t>eficiente</a:t>
            </a:r>
            <a:r>
              <a:rPr lang="en-US" sz="1500" dirty="0"/>
              <a:t> din </a:t>
            </a:r>
            <a:r>
              <a:rPr lang="en-US" sz="1500" dirty="0" err="1"/>
              <a:t>punct</a:t>
            </a:r>
            <a:r>
              <a:rPr lang="en-US" sz="1500" dirty="0"/>
              <a:t> de </a:t>
            </a:r>
            <a:r>
              <a:rPr lang="en-US" sz="1500" dirty="0" err="1"/>
              <a:t>vedere</a:t>
            </a:r>
            <a:r>
              <a:rPr lang="en-US" sz="1500" dirty="0"/>
              <a:t> al </a:t>
            </a:r>
            <a:r>
              <a:rPr lang="en-US" sz="1500" dirty="0" err="1"/>
              <a:t>timpului</a:t>
            </a:r>
            <a:r>
              <a:rPr lang="en-US" sz="1500" dirty="0"/>
              <a:t>.</a:t>
            </a:r>
          </a:p>
          <a:p>
            <a:endParaRPr lang="en-US" sz="1500" dirty="0"/>
          </a:p>
          <a:p>
            <a:r>
              <a:rPr lang="en-US" sz="1500" dirty="0"/>
              <a:t>Radix Sort </a:t>
            </a:r>
            <a:r>
              <a:rPr lang="en-US" sz="1500" dirty="0" err="1"/>
              <a:t>performeaza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bine pe </a:t>
            </a:r>
            <a:r>
              <a:rPr lang="en-US" sz="1500" dirty="0" err="1"/>
              <a:t>numere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</a:t>
            </a:r>
            <a:r>
              <a:rPr lang="en-US" sz="1500" dirty="0" err="1"/>
              <a:t>mari</a:t>
            </a:r>
            <a:r>
              <a:rPr lang="en-US" sz="1500" dirty="0"/>
              <a:t>, in </a:t>
            </a:r>
            <a:r>
              <a:rPr lang="en-US" sz="1500" dirty="0" err="1"/>
              <a:t>aceste</a:t>
            </a:r>
            <a:r>
              <a:rPr lang="en-US" sz="1500" dirty="0"/>
              <a:t> teste </a:t>
            </a:r>
            <a:r>
              <a:rPr lang="en-US" sz="1500" dirty="0" err="1"/>
              <a:t>baza</a:t>
            </a:r>
            <a:r>
              <a:rPr lang="en-US" sz="1500" dirty="0"/>
              <a:t> </a:t>
            </a:r>
            <a:r>
              <a:rPr lang="en-US" sz="1500" dirty="0" err="1"/>
              <a:t>luata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2^16</a:t>
            </a:r>
          </a:p>
          <a:p>
            <a:endParaRPr lang="en-US" sz="1500" dirty="0"/>
          </a:p>
          <a:p>
            <a:r>
              <a:rPr lang="en-US" sz="1500" dirty="0"/>
              <a:t>Evident </a:t>
            </a:r>
            <a:r>
              <a:rPr lang="en-US" sz="1500" dirty="0" err="1"/>
              <a:t>sortarea</a:t>
            </a:r>
            <a:r>
              <a:rPr lang="en-US" sz="1500" dirty="0"/>
              <a:t> din STD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</a:t>
            </a:r>
            <a:r>
              <a:rPr lang="en-US" sz="1500" dirty="0" err="1"/>
              <a:t>optimizata</a:t>
            </a:r>
            <a:r>
              <a:rPr lang="en-US" sz="1500" dirty="0"/>
              <a:t> </a:t>
            </a:r>
            <a:r>
              <a:rPr lang="en-US" sz="1500" dirty="0" err="1"/>
              <a:t>decat</a:t>
            </a:r>
            <a:r>
              <a:rPr lang="en-US" sz="1500" dirty="0"/>
              <a:t> </a:t>
            </a:r>
            <a:r>
              <a:rPr lang="en-US" sz="1500" dirty="0" err="1"/>
              <a:t>cele</a:t>
            </a:r>
            <a:r>
              <a:rPr lang="en-US" sz="1500" dirty="0"/>
              <a:t> </a:t>
            </a:r>
            <a:r>
              <a:rPr lang="en-US" sz="1500" dirty="0" err="1"/>
              <a:t>implementate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sus.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1104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F12507F-8549-6CCB-6E49-C4C976486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7140"/>
              </p:ext>
            </p:extLst>
          </p:nvPr>
        </p:nvGraphicFramePr>
        <p:xfrm>
          <a:off x="73152" y="60960"/>
          <a:ext cx="12015216" cy="671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5E0FDC0-3E4F-D3B8-9814-50BA83D1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" y="38100"/>
            <a:ext cx="345948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4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1052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Mujdar</dc:creator>
  <cp:lastModifiedBy>Milan Mujdar</cp:lastModifiedBy>
  <cp:revision>6</cp:revision>
  <dcterms:created xsi:type="dcterms:W3CDTF">2023-03-18T19:46:10Z</dcterms:created>
  <dcterms:modified xsi:type="dcterms:W3CDTF">2023-03-19T12:55:09Z</dcterms:modified>
</cp:coreProperties>
</file>