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AC081A-A34F-49D5-8157-ECFD90A363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DDC7C1-FB85-44C3-8EBA-F2DC8C5D0E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DF3A03-D8DE-4C52-8653-3BD9E77CFE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C8AF90-1267-4217-AE55-B427EA10A2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3BE07D-5068-40FF-AC21-04134B2DE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F561C3-567D-405F-A6BD-FB6B1E6C45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9D0896-E923-4DCC-AB6F-DC73098CEC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988E46-FF00-42D2-8B0B-BD586A78C8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955227-11C4-4FE8-863D-D90C7C95C5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2635DC-3E02-4012-8E12-50765973D9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DBAE26-2963-4976-8434-591811554B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6173A6-3D90-4D30-B885-DCD66517EC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CEFAA9-291B-4D9C-8808-43309DC852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A90E35-3691-4FEE-9F9C-6BF24FE80A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5B2DA0-4345-4E90-B6E9-BC59B1F6C9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8D7ACA-EF51-4622-8608-7BF5E89BC9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8E14C9-52FD-424F-8300-3964184220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3E39DB-646C-4504-8BD8-546AC2F376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66B731-5BB4-4A29-9F48-E5EF3A621D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3A9C51-2399-4885-B2BB-4D94773A19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1690A3-9190-442A-BAB1-ED42B4F7A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EAB6E3-46F5-4CC0-965A-B2519C26ED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2115DF-473A-443F-B9AD-FCDEED8AF3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2B13DA-A263-449F-8806-3C58654E3E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D18B6F-7258-45DD-BC35-95F41E9469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17E0971-CF3A-40D9-A23D-90ABA5A804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BC20D3-374B-4C03-85C7-1B69B03CF1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5E5456-A3E8-42B9-85B6-54237A1FD6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5F2D98-717C-4D11-830A-78218E334C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F4B763-676C-49BD-8DF3-6A0BB4DE9E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BD38F6-0204-4774-8747-8D00B2A453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5AFE18-06CC-4DF8-B85C-DF76347F08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3D775E-D11E-4D1C-AAED-7711C3B772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30873F-EB84-4E0A-8A12-93305B7ABD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26E0A3-6674-4C85-8DA9-C414F5C9AB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894680-C203-41F2-949B-F519B9F306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C4788A-5A97-41AF-9FBA-C456045304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2C7FEB-4294-4913-8F0F-0C79985DC0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DA8139-8BC9-42F2-897D-D18EB2F74A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89EFF4-3246-4901-9637-D40B81D30A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20915B-F86D-4CCD-B3BB-D511137B31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54468B5-7EB3-4D9B-B146-CA3C24D64C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59A73DE-4CF4-4A92-B49C-028D6058D1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F3FA04-DECC-4661-98F4-919025114F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29D9DB-D375-4795-B062-C6260F483E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B0515-C2C1-40B5-8411-D412DFF7C1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6DDA06-081C-4B10-ADDC-A3B38E0905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FE186-CE34-43ED-8384-FB45D79BD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36F1D465-884A-4B16-B0BC-3C3B56556AD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Straight Connector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50">
            <a:solidFill>
              <a:srgbClr val="d2533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716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1592F6C1-997B-4B60-B6D0-BE2D6F7F9245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dt" idx="7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8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9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8106D7C8-3B21-499E-97AD-5B44B2FEB3EA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716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10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 idx="11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 idx="12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CFA77872-629B-46CA-844F-F854388F5685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5400" spc="-100" strike="noStrike" cap="all">
                <a:solidFill>
                  <a:srgbClr val="d2533c"/>
                </a:solidFill>
                <a:latin typeface="Arial"/>
              </a:rPr>
              <a:t>Pravna informatika</a:t>
            </a:r>
            <a:endParaRPr b="0" lang="en-U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sr-Latn-RS" sz="2400" spc="-1" strike="noStrike">
                <a:solidFill>
                  <a:srgbClr val="57576e"/>
                </a:solidFill>
                <a:latin typeface="Arial"/>
              </a:rPr>
              <a:t>Milan Podunavac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sr-Latn-RS" sz="2400" spc="-1" strike="noStrike">
                <a:solidFill>
                  <a:srgbClr val="57576e"/>
                </a:solidFill>
                <a:latin typeface="Arial"/>
              </a:rPr>
              <a:t>Nenad Joldić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29320" y="860400"/>
            <a:ext cx="8686080" cy="531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Oblast prava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Ubistva i pokušaji ubistva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143.-148. član Krivičnog zakonika CG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98" name="Picture 1" descr=""/>
          <p:cNvPicPr/>
          <p:nvPr/>
        </p:nvPicPr>
        <p:blipFill>
          <a:blip r:embed="rId1"/>
          <a:stretch/>
        </p:blipFill>
        <p:spPr>
          <a:xfrm>
            <a:off x="1547640" y="2582640"/>
            <a:ext cx="5919480" cy="4022280"/>
          </a:xfrm>
          <a:prstGeom prst="rect">
            <a:avLst/>
          </a:prstGeom>
          <a:ln w="9525">
            <a:solidFill>
              <a:srgbClr val="292934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Učitavanje presuda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Stranica presude sa svim perifernim vezama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899640" y="2133000"/>
            <a:ext cx="3396240" cy="4580640"/>
          </a:xfrm>
          <a:prstGeom prst="rect">
            <a:avLst/>
          </a:prstGeom>
          <a:ln w="9525">
            <a:solidFill>
              <a:srgbClr val="292934"/>
            </a:solidFill>
            <a:miter/>
          </a:ln>
        </p:spPr>
      </p:pic>
      <p:pic>
        <p:nvPicPr>
          <p:cNvPr id="202" name="Picture 3" descr=""/>
          <p:cNvPicPr/>
          <p:nvPr/>
        </p:nvPicPr>
        <p:blipFill>
          <a:blip r:embed="rId2"/>
          <a:stretch/>
        </p:blipFill>
        <p:spPr>
          <a:xfrm>
            <a:off x="4932000" y="2101680"/>
            <a:ext cx="3456000" cy="4611960"/>
          </a:xfrm>
          <a:prstGeom prst="rect">
            <a:avLst/>
          </a:prstGeom>
          <a:ln w="9525">
            <a:solidFill>
              <a:srgbClr val="292934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4815720" y="1772640"/>
            <a:ext cx="4114800" cy="4176000"/>
          </a:xfrm>
          <a:prstGeom prst="rect">
            <a:avLst/>
          </a:prstGeom>
          <a:ln w="9525">
            <a:solidFill>
              <a:srgbClr val="292934"/>
            </a:solidFill>
            <a:miter/>
          </a:ln>
        </p:spPr>
      </p:pic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Učitavanje presude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Anonimizovane presude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Sudovi.me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Godine 2010-2022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Direktno iz PDF dokumenta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react-pdftotext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Samo za učitavanje teksta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Gramatičke greške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Dovoljno dobar za obradu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Učitavanje presuda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ChatGPT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Engine: gpt-4o-mini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Povećan timeout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Skraćivanje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teksta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Function call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755640" y="3590280"/>
            <a:ext cx="4589640" cy="302400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3" descr=""/>
          <p:cNvPicPr/>
          <p:nvPr/>
        </p:nvPicPr>
        <p:blipFill>
          <a:blip r:embed="rId2"/>
          <a:stretch/>
        </p:blipFill>
        <p:spPr>
          <a:xfrm>
            <a:off x="3708000" y="1700640"/>
            <a:ext cx="5220000" cy="288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Učitavanje presuda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Dobri aspekti: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Pouzdano pronalazi sve „očigledne“ podatke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Uz pravi opis, može da pronađe i podatke kroz interpretaciju </a:t>
            </a: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teksta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Uspešno radi sa različitim formatima presuda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Povratna vrednost je struktuiran objekat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Loši aspekti: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Nije besplatno (skoro da jeste)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Poteškoće sa anonimizovanim presudama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Nekonzistentnost odgovora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Traženje pravih prompt-ova za identifikovanje podataka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456840" y="1825560"/>
            <a:ext cx="8229240" cy="442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456840" y="1825560"/>
            <a:ext cx="8229240" cy="442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456840" y="1371600"/>
            <a:ext cx="8229240" cy="487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Krivična dela u presudama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Pokušaj ubistva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Ubistvo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Teško ubistvo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Nedozvoljeno držanje oružja i eksplozivnih materija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Osnove aplikacije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JHipster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Java Spring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Maven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MongoDB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React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3214440" y="2493000"/>
            <a:ext cx="5256360" cy="350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952280" y="1600200"/>
            <a:ext cx="5238360" cy="48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952280" y="1600200"/>
            <a:ext cx="5238360" cy="48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Rasuđivanje po slučajevima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JColibri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Učitavanje svih presuda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KNN konfiguracija sličnosti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Faktori: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Pokušaj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Način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Povrede (količina)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Članovi (tabelarna sličnost)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Prethodne presude?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Motiv?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Tip povreda?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Ublažujući aspekti?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26" name="Picture 2" descr=""/>
          <p:cNvPicPr/>
          <p:nvPr/>
        </p:nvPicPr>
        <p:blipFill>
          <a:blip r:embed="rId1"/>
          <a:stretch/>
        </p:blipFill>
        <p:spPr>
          <a:xfrm>
            <a:off x="4356000" y="2997000"/>
            <a:ext cx="4536000" cy="32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Rasuđivanje po slučajevima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Povratne vrednosti: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5 najsličnijih presuda, u tabelarnom prikazu sa mogućnosti prikaza detalja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Kazne najsličnije presude, u tabelarnom prikazu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251640" y="3524400"/>
            <a:ext cx="8676000" cy="2771640"/>
          </a:xfrm>
          <a:prstGeom prst="rect">
            <a:avLst/>
          </a:prstGeom>
          <a:ln w="9525">
            <a:solidFill>
              <a:srgbClr val="292934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Generisanje presude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ChatGPT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Podaci: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Poruka sa instrukcijama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Primeri presuda (param.)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Podaci presude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Povratna vrednost: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Tekst presude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32" name="Picture 3" descr=""/>
          <p:cNvPicPr/>
          <p:nvPr/>
        </p:nvPicPr>
        <p:blipFill>
          <a:blip r:embed="rId1"/>
          <a:stretch/>
        </p:blipFill>
        <p:spPr>
          <a:xfrm>
            <a:off x="4140000" y="1392840"/>
            <a:ext cx="4752000" cy="5380920"/>
          </a:xfrm>
          <a:prstGeom prst="rect">
            <a:avLst/>
          </a:prstGeom>
          <a:ln w="9525">
            <a:solidFill>
              <a:srgbClr val="292934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95640" y="2565000"/>
            <a:ext cx="8229240" cy="136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6600" spc="-100" strike="noStrike">
                <a:solidFill>
                  <a:srgbClr val="d2533c"/>
                </a:solidFill>
                <a:latin typeface="Arial"/>
              </a:rPr>
              <a:t>Hvala na pažnji</a:t>
            </a:r>
            <a:endParaRPr b="0" lang="en-US" sz="66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Struktura aplikacije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Back-end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Troslojna arhitektura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Generisane klase za CRUD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Proširene klase za dodatne funkcionalnosti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Front-end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Redux struktura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000" spc="-1" strike="noStrike">
                <a:solidFill>
                  <a:srgbClr val="292934"/>
                </a:solidFill>
                <a:latin typeface="Arial"/>
              </a:rPr>
              <a:t>Podela po entitetima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80" name="Picture 3" descr=""/>
          <p:cNvPicPr/>
          <p:nvPr/>
        </p:nvPicPr>
        <p:blipFill>
          <a:blip r:embed="rId1"/>
          <a:stretch/>
        </p:blipFill>
        <p:spPr>
          <a:xfrm>
            <a:off x="3601440" y="3260880"/>
            <a:ext cx="3227760" cy="348012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2" descr=""/>
          <p:cNvPicPr/>
          <p:nvPr/>
        </p:nvPicPr>
        <p:blipFill>
          <a:blip r:embed="rId2"/>
          <a:stretch/>
        </p:blipFill>
        <p:spPr>
          <a:xfrm>
            <a:off x="5940000" y="1052640"/>
            <a:ext cx="305208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Model aplikacije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1791360" y="1600200"/>
            <a:ext cx="5732640" cy="502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Krivični zakonik Crne Gore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Opšte odredbe o krivičnom delu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Kazne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Krivična dela protiv života i tela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Krivična dela protiv javnog reda i mira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29320" y="860400"/>
            <a:ext cx="8686080" cy="531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29320" y="860400"/>
            <a:ext cx="8686080" cy="531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sr-Latn-RS" sz="4000" spc="-100" strike="noStrike">
                <a:solidFill>
                  <a:srgbClr val="d2533c"/>
                </a:solidFill>
                <a:latin typeface="Arial"/>
              </a:rPr>
              <a:t>Zakonik o krivičnom postupku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Troškovi krivičnog postupka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Sporazum o priznanju krivice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sr-Latn-RS" sz="2400" spc="-1" strike="noStrike">
                <a:solidFill>
                  <a:srgbClr val="292934"/>
                </a:solidFill>
                <a:latin typeface="Arial"/>
              </a:rPr>
              <a:t>Presuda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29320" y="860400"/>
            <a:ext cx="8686080" cy="531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</TotalTime>
  <Application>LibreOffice/7.3.7.2$Linux_X86_64 LibreOffice_project/30$Build-2</Application>
  <AppVersion>15.0000</AppVersion>
  <Words>230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2024-09-02T18:48:06Z</dcterms:created>
  <dc:creator>Windows User</dc:creator>
  <dc:description/>
  <dc:language>en-US</dc:language>
  <cp:lastModifiedBy/>
  <dcterms:modified xsi:type="dcterms:W3CDTF">2024-09-02T23:01:50Z</dcterms:modified>
  <cp:revision>14</cp:revision>
  <dc:subject/>
  <dc:title>Pravna informatika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13</vt:i4>
  </property>
</Properties>
</file>