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59" r:id="rId6"/>
    <p:sldId id="268" r:id="rId7"/>
    <p:sldId id="260" r:id="rId8"/>
    <p:sldId id="269" r:id="rId9"/>
    <p:sldId id="262" r:id="rId10"/>
    <p:sldId id="365" r:id="rId11"/>
    <p:sldId id="273" r:id="rId12"/>
    <p:sldId id="274" r:id="rId13"/>
    <p:sldId id="275" r:id="rId14"/>
    <p:sldId id="276" r:id="rId15"/>
    <p:sldId id="279" r:id="rId16"/>
    <p:sldId id="277" r:id="rId17"/>
    <p:sldId id="280" r:id="rId18"/>
    <p:sldId id="278" r:id="rId19"/>
    <p:sldId id="281" r:id="rId20"/>
    <p:sldId id="282" r:id="rId21"/>
    <p:sldId id="283" r:id="rId22"/>
    <p:sldId id="284" r:id="rId23"/>
    <p:sldId id="285" r:id="rId24"/>
    <p:sldId id="286" r:id="rId25"/>
    <p:sldId id="287" r:id="rId26"/>
    <p:sldId id="290" r:id="rId27"/>
    <p:sldId id="291" r:id="rId28"/>
    <p:sldId id="288" r:id="rId29"/>
    <p:sldId id="289" r:id="rId30"/>
    <p:sldId id="292" r:id="rId31"/>
    <p:sldId id="293" r:id="rId32"/>
    <p:sldId id="294" r:id="rId33"/>
    <p:sldId id="296" r:id="rId34"/>
    <p:sldId id="297" r:id="rId35"/>
    <p:sldId id="298" r:id="rId36"/>
    <p:sldId id="299" r:id="rId37"/>
    <p:sldId id="309" r:id="rId38"/>
    <p:sldId id="310" r:id="rId39"/>
    <p:sldId id="300" r:id="rId40"/>
    <p:sldId id="301" r:id="rId41"/>
    <p:sldId id="302" r:id="rId42"/>
    <p:sldId id="303" r:id="rId43"/>
    <p:sldId id="304" r:id="rId44"/>
    <p:sldId id="305" r:id="rId45"/>
    <p:sldId id="306" r:id="rId46"/>
    <p:sldId id="311" r:id="rId47"/>
    <p:sldId id="308" r:id="rId48"/>
    <p:sldId id="312" r:id="rId49"/>
    <p:sldId id="313" r:id="rId50"/>
    <p:sldId id="314" r:id="rId51"/>
    <p:sldId id="315" r:id="rId52"/>
    <p:sldId id="316" r:id="rId53"/>
    <p:sldId id="317" r:id="rId54"/>
    <p:sldId id="318" r:id="rId55"/>
    <p:sldId id="319" r:id="rId56"/>
    <p:sldId id="320" r:id="rId57"/>
    <p:sldId id="321"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 id="352" r:id="rId88"/>
    <p:sldId id="307" r:id="rId89"/>
    <p:sldId id="353" r:id="rId90"/>
    <p:sldId id="354" r:id="rId91"/>
    <p:sldId id="355" r:id="rId92"/>
    <p:sldId id="356" r:id="rId93"/>
    <p:sldId id="357" r:id="rId94"/>
    <p:sldId id="358" r:id="rId95"/>
    <p:sldId id="359" r:id="rId96"/>
    <p:sldId id="370" r:id="rId97"/>
    <p:sldId id="360" r:id="rId98"/>
    <p:sldId id="362" r:id="rId99"/>
    <p:sldId id="361" r:id="rId100"/>
    <p:sldId id="366" r:id="rId101"/>
    <p:sldId id="363" r:id="rId102"/>
    <p:sldId id="367" r:id="rId103"/>
    <p:sldId id="368" r:id="rId104"/>
    <p:sldId id="369" r:id="rId105"/>
    <p:sldId id="261" r:id="rId106"/>
    <p:sldId id="322"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014" y="-6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D80135-3E9D-411D-AC66-F5A7A7851026}" type="datetimeFigureOut">
              <a:rPr lang="en-US" smtClean="0"/>
              <a:pPr/>
              <a:t>18-Feb-16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17CF4-CB90-4017-969C-5E5C012EDCA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D80135-3E9D-411D-AC66-F5A7A7851026}" type="datetimeFigureOut">
              <a:rPr lang="en-US" smtClean="0"/>
              <a:pPr/>
              <a:t>18-Feb-16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17CF4-CB90-4017-969C-5E5C012EDC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D80135-3E9D-411D-AC66-F5A7A7851026}" type="datetimeFigureOut">
              <a:rPr lang="en-US" smtClean="0"/>
              <a:pPr/>
              <a:t>18-Feb-16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17CF4-CB90-4017-969C-5E5C012EDC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D80135-3E9D-411D-AC66-F5A7A7851026}" type="datetimeFigureOut">
              <a:rPr lang="en-US" smtClean="0"/>
              <a:pPr/>
              <a:t>18-Feb-16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17CF4-CB90-4017-969C-5E5C012EDC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D80135-3E9D-411D-AC66-F5A7A7851026}" type="datetimeFigureOut">
              <a:rPr lang="en-US" smtClean="0"/>
              <a:pPr/>
              <a:t>18-Feb-16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17CF4-CB90-4017-969C-5E5C012EDCA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D80135-3E9D-411D-AC66-F5A7A7851026}" type="datetimeFigureOut">
              <a:rPr lang="en-US" smtClean="0"/>
              <a:pPr/>
              <a:t>18-Feb-16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17CF4-CB90-4017-969C-5E5C012EDC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D80135-3E9D-411D-AC66-F5A7A7851026}" type="datetimeFigureOut">
              <a:rPr lang="en-US" smtClean="0"/>
              <a:pPr/>
              <a:t>18-Feb-16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17CF4-CB90-4017-969C-5E5C012EDC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D80135-3E9D-411D-AC66-F5A7A7851026}" type="datetimeFigureOut">
              <a:rPr lang="en-US" smtClean="0"/>
              <a:pPr/>
              <a:t>18-Feb-16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17CF4-CB90-4017-969C-5E5C012EDC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D80135-3E9D-411D-AC66-F5A7A7851026}" type="datetimeFigureOut">
              <a:rPr lang="en-US" smtClean="0"/>
              <a:pPr/>
              <a:t>18-Feb-16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17CF4-CB90-4017-969C-5E5C012EDC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D80135-3E9D-411D-AC66-F5A7A7851026}" type="datetimeFigureOut">
              <a:rPr lang="en-US" smtClean="0"/>
              <a:pPr/>
              <a:t>18-Feb-16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17CF4-CB90-4017-969C-5E5C012EDC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D80135-3E9D-411D-AC66-F5A7A7851026}" type="datetimeFigureOut">
              <a:rPr lang="en-US" smtClean="0"/>
              <a:pPr/>
              <a:t>18-Feb-16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17CF4-CB90-4017-969C-5E5C012EDCA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80135-3E9D-411D-AC66-F5A7A7851026}" type="datetimeFigureOut">
              <a:rPr lang="en-US" smtClean="0"/>
              <a:pPr/>
              <a:t>18-Feb-16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17CF4-CB90-4017-969C-5E5C012EDC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8" Type="http://schemas.openxmlformats.org/officeDocument/2006/relationships/hyperlink" Target="http://sourceforge.net/projects/openomr/" TargetMode="External"/><Relationship Id="rId3" Type="http://schemas.openxmlformats.org/officeDocument/2006/relationships/hyperlink" Target="https://en.wikipedia.org/wiki/Audiveris" TargetMode="External"/><Relationship Id="rId7" Type="http://schemas.openxmlformats.org/officeDocument/2006/relationships/hyperlink" Target="https://audiveris.kenai.com/" TargetMode="External"/><Relationship Id="rId2" Type="http://schemas.openxmlformats.org/officeDocument/2006/relationships/hyperlink" Target="https://en.wikipedia.org/wiki/Music_OCR" TargetMode="External"/><Relationship Id="rId1" Type="http://schemas.openxmlformats.org/officeDocument/2006/relationships/slideLayout" Target="../slideLayouts/slideLayout2.xml"/><Relationship Id="rId6" Type="http://schemas.openxmlformats.org/officeDocument/2006/relationships/hyperlink" Target="https://en.wikipedia.org/wiki/MusicXML" TargetMode="External"/><Relationship Id="rId5" Type="http://schemas.openxmlformats.org/officeDocument/2006/relationships/hyperlink" Target="https://en.wikipedia.org/wiki/MIDI" TargetMode="External"/><Relationship Id="rId10" Type="http://schemas.openxmlformats.org/officeDocument/2006/relationships/hyperlink" Target="http://www.musicreadingsavant.com/" TargetMode="External"/><Relationship Id="rId4" Type="http://schemas.openxmlformats.org/officeDocument/2006/relationships/hyperlink" Target="https://en.wikipedia.org/wiki/OpenOMR" TargetMode="External"/><Relationship Id="rId9" Type="http://schemas.openxmlformats.org/officeDocument/2006/relationships/hyperlink" Target="http://www.musictheory.net/"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45.jpeg"/><Relationship Id="rId13" Type="http://schemas.openxmlformats.org/officeDocument/2006/relationships/image" Target="../media/image49.jpeg"/><Relationship Id="rId18" Type="http://schemas.openxmlformats.org/officeDocument/2006/relationships/image" Target="../media/image54.jpeg"/><Relationship Id="rId3" Type="http://schemas.openxmlformats.org/officeDocument/2006/relationships/image" Target="../media/image41.jpeg"/><Relationship Id="rId7" Type="http://schemas.openxmlformats.org/officeDocument/2006/relationships/image" Target="../media/image44.jpeg"/><Relationship Id="rId12" Type="http://schemas.openxmlformats.org/officeDocument/2006/relationships/image" Target="../media/image38.jpeg"/><Relationship Id="rId17" Type="http://schemas.openxmlformats.org/officeDocument/2006/relationships/image" Target="../media/image53.jpeg"/><Relationship Id="rId2" Type="http://schemas.openxmlformats.org/officeDocument/2006/relationships/image" Target="../media/image36.jpeg"/><Relationship Id="rId16" Type="http://schemas.openxmlformats.org/officeDocument/2006/relationships/image" Target="../media/image52.jpeg"/><Relationship Id="rId1" Type="http://schemas.openxmlformats.org/officeDocument/2006/relationships/slideLayout" Target="../slideLayouts/slideLayout2.xml"/><Relationship Id="rId6" Type="http://schemas.openxmlformats.org/officeDocument/2006/relationships/image" Target="../media/image37.jpeg"/><Relationship Id="rId11" Type="http://schemas.openxmlformats.org/officeDocument/2006/relationships/image" Target="../media/image48.jpeg"/><Relationship Id="rId5" Type="http://schemas.openxmlformats.org/officeDocument/2006/relationships/image" Target="../media/image43.jpeg"/><Relationship Id="rId15" Type="http://schemas.openxmlformats.org/officeDocument/2006/relationships/image" Target="../media/image51.jpeg"/><Relationship Id="rId10" Type="http://schemas.openxmlformats.org/officeDocument/2006/relationships/image" Target="../media/image47.jpeg"/><Relationship Id="rId4" Type="http://schemas.openxmlformats.org/officeDocument/2006/relationships/image" Target="../media/image42.jpeg"/><Relationship Id="rId9" Type="http://schemas.openxmlformats.org/officeDocument/2006/relationships/image" Target="../media/image46.jpeg"/><Relationship Id="rId14" Type="http://schemas.openxmlformats.org/officeDocument/2006/relationships/image" Target="../media/image50.jpeg"/></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2.xml"/><Relationship Id="rId6" Type="http://schemas.openxmlformats.org/officeDocument/2006/relationships/image" Target="../media/image63.jpeg"/><Relationship Id="rId5" Type="http://schemas.openxmlformats.org/officeDocument/2006/relationships/image" Target="../media/image62.jpeg"/><Relationship Id="rId4" Type="http://schemas.openxmlformats.org/officeDocument/2006/relationships/image" Target="../media/image61.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61.jpeg"/><Relationship Id="rId13" Type="http://schemas.openxmlformats.org/officeDocument/2006/relationships/image" Target="../media/image70.png"/><Relationship Id="rId3" Type="http://schemas.openxmlformats.org/officeDocument/2006/relationships/image" Target="../media/image64.jpeg"/><Relationship Id="rId7" Type="http://schemas.openxmlformats.org/officeDocument/2006/relationships/image" Target="../media/image66.jpeg"/><Relationship Id="rId12" Type="http://schemas.openxmlformats.org/officeDocument/2006/relationships/image" Target="../media/image69.jpeg"/><Relationship Id="rId2" Type="http://schemas.openxmlformats.org/officeDocument/2006/relationships/image" Target="../media/image63.jpeg"/><Relationship Id="rId1" Type="http://schemas.openxmlformats.org/officeDocument/2006/relationships/slideLayout" Target="../slideLayouts/slideLayout2.xml"/><Relationship Id="rId6" Type="http://schemas.openxmlformats.org/officeDocument/2006/relationships/image" Target="../media/image65.jpeg"/><Relationship Id="rId11" Type="http://schemas.openxmlformats.org/officeDocument/2006/relationships/image" Target="../media/image68.jpeg"/><Relationship Id="rId5" Type="http://schemas.openxmlformats.org/officeDocument/2006/relationships/image" Target="../media/image60.jpeg"/><Relationship Id="rId10" Type="http://schemas.openxmlformats.org/officeDocument/2006/relationships/image" Target="../media/image59.jpeg"/><Relationship Id="rId4" Type="http://schemas.openxmlformats.org/officeDocument/2006/relationships/image" Target="../media/image62.jpeg"/><Relationship Id="rId9" Type="http://schemas.openxmlformats.org/officeDocument/2006/relationships/image" Target="../media/image67.jpeg"/><Relationship Id="rId14" Type="http://schemas.openxmlformats.org/officeDocument/2006/relationships/image" Target="../media/image71.png"/></Relationships>
</file>

<file path=ppt/slides/_rels/slide6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image" Target="../media/image78.jpeg"/><Relationship Id="rId1" Type="http://schemas.openxmlformats.org/officeDocument/2006/relationships/slideLayout" Target="../slideLayouts/slideLayout2.xml"/><Relationship Id="rId4" Type="http://schemas.openxmlformats.org/officeDocument/2006/relationships/image" Target="../media/image80.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87.jpeg"/><Relationship Id="rId3" Type="http://schemas.openxmlformats.org/officeDocument/2006/relationships/image" Target="../media/image82.jpeg"/><Relationship Id="rId7" Type="http://schemas.openxmlformats.org/officeDocument/2006/relationships/image" Target="../media/image86.jpeg"/><Relationship Id="rId2" Type="http://schemas.openxmlformats.org/officeDocument/2006/relationships/image" Target="../media/image81.jpeg"/><Relationship Id="rId1" Type="http://schemas.openxmlformats.org/officeDocument/2006/relationships/slideLayout" Target="../slideLayouts/slideLayout2.xml"/><Relationship Id="rId6" Type="http://schemas.openxmlformats.org/officeDocument/2006/relationships/image" Target="../media/image85.jpeg"/><Relationship Id="rId5" Type="http://schemas.openxmlformats.org/officeDocument/2006/relationships/image" Target="../media/image84.jpeg"/><Relationship Id="rId4" Type="http://schemas.openxmlformats.org/officeDocument/2006/relationships/image" Target="../media/image83.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lstStyle/>
          <a:p>
            <a:r>
              <a:rPr lang="en-US" i="1" dirty="0" smtClean="0"/>
              <a:t>Optical Music Recognition</a:t>
            </a:r>
            <a:endParaRPr lang="en-US" i="1" dirty="0"/>
          </a:p>
        </p:txBody>
      </p:sp>
      <p:sp>
        <p:nvSpPr>
          <p:cNvPr id="5" name="TextBox 4"/>
          <p:cNvSpPr txBox="1"/>
          <p:nvPr/>
        </p:nvSpPr>
        <p:spPr>
          <a:xfrm>
            <a:off x="5105400" y="5562600"/>
            <a:ext cx="3886200" cy="646331"/>
          </a:xfrm>
          <a:prstGeom prst="rect">
            <a:avLst/>
          </a:prstGeom>
          <a:noFill/>
        </p:spPr>
        <p:txBody>
          <a:bodyPr wrap="square" rtlCol="0">
            <a:spAutoFit/>
          </a:bodyPr>
          <a:lstStyle/>
          <a:p>
            <a:pPr algn="ctr"/>
            <a:r>
              <a:rPr lang="en-US" dirty="0" smtClean="0"/>
              <a:t>Student:</a:t>
            </a:r>
            <a:r>
              <a:rPr lang="sr-Latn-RS" dirty="0" smtClean="0"/>
              <a:t> </a:t>
            </a:r>
            <a:r>
              <a:rPr lang="en-US" dirty="0" smtClean="0"/>
              <a:t>Milan </a:t>
            </a:r>
            <a:r>
              <a:rPr lang="sr-Latn-RS" noProof="1" smtClean="0"/>
              <a:t>Radeta</a:t>
            </a:r>
            <a:r>
              <a:rPr lang="en-US" dirty="0" smtClean="0"/>
              <a:t>, RA81/2012</a:t>
            </a:r>
            <a:endParaRPr lang="sr-Latn-RS" dirty="0" smtClean="0"/>
          </a:p>
          <a:p>
            <a:pPr algn="ctr"/>
            <a:r>
              <a:rPr lang="sr-Latn-RS" dirty="0" smtClean="0"/>
              <a:t>Školska godina: 2015/2016</a:t>
            </a:r>
            <a:endParaRPr lang="en-US" dirty="0"/>
          </a:p>
        </p:txBody>
      </p:sp>
      <p:sp>
        <p:nvSpPr>
          <p:cNvPr id="6" name="TextBox 5"/>
          <p:cNvSpPr txBox="1"/>
          <p:nvPr/>
        </p:nvSpPr>
        <p:spPr>
          <a:xfrm>
            <a:off x="0" y="5562600"/>
            <a:ext cx="3886200" cy="646331"/>
          </a:xfrm>
          <a:prstGeom prst="rect">
            <a:avLst/>
          </a:prstGeom>
          <a:noFill/>
        </p:spPr>
        <p:txBody>
          <a:bodyPr wrap="square" rtlCol="0">
            <a:spAutoFit/>
          </a:bodyPr>
          <a:lstStyle/>
          <a:p>
            <a:pPr algn="ctr"/>
            <a:r>
              <a:rPr lang="sr-Latn-RS" dirty="0" smtClean="0"/>
              <a:t>Profesor: Đorđe Obradović</a:t>
            </a:r>
          </a:p>
          <a:p>
            <a:pPr algn="ctr"/>
            <a:r>
              <a:rPr lang="sr-Latn-RS" noProof="1" smtClean="0"/>
              <a:t>Asistent</a:t>
            </a:r>
            <a:r>
              <a:rPr lang="en-US" dirty="0" smtClean="0"/>
              <a:t>:</a:t>
            </a:r>
            <a:r>
              <a:rPr lang="sr-Latn-RS" dirty="0" smtClean="0"/>
              <a:t> </a:t>
            </a:r>
            <a:r>
              <a:rPr lang="en-US" dirty="0" smtClean="0"/>
              <a:t>Marko </a:t>
            </a:r>
            <a:r>
              <a:rPr lang="sr-Latn-RS" noProof="1" smtClean="0"/>
              <a:t>Joci</a:t>
            </a:r>
            <a:r>
              <a:rPr lang="sr-Latn-RS" dirty="0" smtClean="0"/>
              <a:t>ć</a:t>
            </a:r>
          </a:p>
        </p:txBody>
      </p:sp>
      <p:sp>
        <p:nvSpPr>
          <p:cNvPr id="7" name="TextBox 6"/>
          <p:cNvSpPr txBox="1"/>
          <p:nvPr/>
        </p:nvSpPr>
        <p:spPr>
          <a:xfrm>
            <a:off x="2667000" y="3581400"/>
            <a:ext cx="3886200" cy="369332"/>
          </a:xfrm>
          <a:prstGeom prst="rect">
            <a:avLst/>
          </a:prstGeom>
          <a:noFill/>
        </p:spPr>
        <p:txBody>
          <a:bodyPr wrap="square" rtlCol="0">
            <a:spAutoFit/>
          </a:bodyPr>
          <a:lstStyle/>
          <a:p>
            <a:pPr algn="ctr"/>
            <a:r>
              <a:rPr lang="sr-Latn-RS" dirty="0" smtClean="0"/>
              <a:t>Projekat iz predmeta Soft Computing</a:t>
            </a:r>
          </a:p>
        </p:txBody>
      </p:sp>
      <p:pic>
        <p:nvPicPr>
          <p:cNvPr id="16388" name="Picture 4" descr="https://encrypted-tbn3.gstatic.com/images?q=tbn:ANd9GcR2H1gvOdidqBecjEU7er3bjBfz5mHCHX9SKbZnPGdOJyvh24IHnw"/>
          <p:cNvPicPr>
            <a:picLocks noChangeAspect="1" noChangeArrowheads="1"/>
          </p:cNvPicPr>
          <p:nvPr/>
        </p:nvPicPr>
        <p:blipFill>
          <a:blip r:embed="rId2"/>
          <a:srcRect/>
          <a:stretch>
            <a:fillRect/>
          </a:stretch>
        </p:blipFill>
        <p:spPr bwMode="auto">
          <a:xfrm>
            <a:off x="3352800" y="228600"/>
            <a:ext cx="1981200" cy="1981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Test Dataset</a:t>
            </a:r>
            <a:endParaRPr lang="en-US" dirty="0"/>
          </a:p>
        </p:txBody>
      </p:sp>
      <p:sp>
        <p:nvSpPr>
          <p:cNvPr id="3" name="Content Placeholder 2"/>
          <p:cNvSpPr>
            <a:spLocks noGrp="1"/>
          </p:cNvSpPr>
          <p:nvPr>
            <p:ph idx="1"/>
          </p:nvPr>
        </p:nvSpPr>
        <p:spPr/>
        <p:txBody>
          <a:bodyPr>
            <a:normAutofit/>
          </a:bodyPr>
          <a:lstStyle/>
          <a:p>
            <a:r>
              <a:rPr lang="sr-Latn-RS" dirty="0" smtClean="0"/>
              <a:t>Korisnički kreirane muzičke partiture u </a:t>
            </a:r>
            <a:r>
              <a:rPr lang="sr-Latn-RS" i="1" dirty="0" smtClean="0"/>
              <a:t>Guitar Pro </a:t>
            </a:r>
            <a:r>
              <a:rPr lang="sr-Latn-RS" dirty="0" smtClean="0"/>
              <a:t>muzičkom editoru </a:t>
            </a:r>
            <a:r>
              <a:rPr lang="sr-Latn-RS" i="1" dirty="0" smtClean="0"/>
              <a:t>export</a:t>
            </a:r>
            <a:r>
              <a:rPr lang="sr-Latn-RS" dirty="0" smtClean="0"/>
              <a:t>-ovane kao PNG slike.</a:t>
            </a:r>
          </a:p>
          <a:p>
            <a:r>
              <a:rPr lang="sr-Latn-RS" dirty="0" smtClean="0"/>
              <a:t>Bez tablatura.</a:t>
            </a:r>
            <a:endParaRPr lang="sr-Latn-RS" dirty="0" smtClean="0"/>
          </a:p>
          <a:p>
            <a:r>
              <a:rPr lang="sr-Latn-RS" dirty="0" smtClean="0"/>
              <a:t>Samo </a:t>
            </a:r>
            <a:r>
              <a:rPr lang="sr-Latn-RS" dirty="0" smtClean="0"/>
              <a:t>jednodeonične </a:t>
            </a:r>
            <a:r>
              <a:rPr lang="sr-Latn-RS" dirty="0" smtClean="0"/>
              <a:t>partiture (za jedan instrument).</a:t>
            </a:r>
            <a:endParaRPr lang="sr-Latn-RS" dirty="0" smtClean="0"/>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Rezultati testiranja</a:t>
            </a:r>
            <a:endParaRPr lang="en-US" dirty="0"/>
          </a:p>
        </p:txBody>
      </p:sp>
      <p:sp>
        <p:nvSpPr>
          <p:cNvPr id="3" name="Content Placeholder 2"/>
          <p:cNvSpPr>
            <a:spLocks noGrp="1"/>
          </p:cNvSpPr>
          <p:nvPr>
            <p:ph idx="1"/>
          </p:nvPr>
        </p:nvSpPr>
        <p:spPr/>
        <p:txBody>
          <a:bodyPr/>
          <a:lstStyle/>
          <a:p>
            <a:r>
              <a:rPr lang="sr-Latn-RS" dirty="0" smtClean="0"/>
              <a:t>Nakon testiranja sa više partitura zaključeno je sledeće:</a:t>
            </a:r>
          </a:p>
          <a:p>
            <a:pPr lvl="1"/>
            <a:r>
              <a:rPr lang="sr-Latn-RS" dirty="0" smtClean="0"/>
              <a:t>Sa različitim distancama između sistema napravi se loš isečak širokih sistema</a:t>
            </a:r>
          </a:p>
          <a:p>
            <a:pPr lvl="2"/>
            <a:r>
              <a:rPr lang="sr-Latn-RS" dirty="0" smtClean="0"/>
              <a:t>Rešenje: uzeti isečak koristeći distance od trenutnog sistema do sledećeg i do prethodnog</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Problemi</a:t>
            </a:r>
            <a:endParaRPr lang="en-US" dirty="0"/>
          </a:p>
        </p:txBody>
      </p:sp>
      <p:sp>
        <p:nvSpPr>
          <p:cNvPr id="3" name="Content Placeholder 2"/>
          <p:cNvSpPr>
            <a:spLocks noGrp="1"/>
          </p:cNvSpPr>
          <p:nvPr>
            <p:ph idx="1"/>
          </p:nvPr>
        </p:nvSpPr>
        <p:spPr/>
        <p:txBody>
          <a:bodyPr>
            <a:normAutofit fontScale="85000" lnSpcReduction="20000"/>
          </a:bodyPr>
          <a:lstStyle/>
          <a:p>
            <a:r>
              <a:rPr lang="sr-Latn-RS" dirty="0" smtClean="0"/>
              <a:t>Problemi navedeni u rezultatima testiranja.</a:t>
            </a:r>
          </a:p>
          <a:p>
            <a:r>
              <a:rPr lang="sr-Latn-RS" dirty="0" smtClean="0"/>
              <a:t>Problemi navedeni u fazama prepoznavanja linija i objekata.</a:t>
            </a:r>
          </a:p>
          <a:p>
            <a:r>
              <a:rPr lang="sr-Latn-RS" dirty="0" smtClean="0"/>
              <a:t>Problemi navedeni u fazi binarizacije.</a:t>
            </a:r>
          </a:p>
          <a:p>
            <a:r>
              <a:rPr lang="sr-Latn-RS" dirty="0" smtClean="0"/>
              <a:t>Testiranje sa drugim dataset-ovima</a:t>
            </a:r>
          </a:p>
          <a:p>
            <a:pPr lvl="1"/>
            <a:r>
              <a:rPr lang="sr-Latn-RS" dirty="0" smtClean="0"/>
              <a:t>Bezuspešno</a:t>
            </a:r>
          </a:p>
          <a:p>
            <a:pPr lvl="1"/>
            <a:r>
              <a:rPr lang="sr-Latn-RS" dirty="0" smtClean="0"/>
              <a:t>Razlozi</a:t>
            </a:r>
          </a:p>
          <a:p>
            <a:pPr lvl="2"/>
            <a:r>
              <a:rPr lang="sr-Latn-RS" dirty="0" smtClean="0"/>
              <a:t>Potrebne drugačije vrednosti parametara</a:t>
            </a:r>
          </a:p>
          <a:p>
            <a:pPr lvl="2"/>
            <a:r>
              <a:rPr lang="sr-Latn-RS" dirty="0" smtClean="0"/>
              <a:t>Potreban drugačiji redosled nalaženja objekata</a:t>
            </a:r>
          </a:p>
          <a:p>
            <a:pPr lvl="2"/>
            <a:r>
              <a:rPr lang="sr-Latn-RS" dirty="0" smtClean="0"/>
              <a:t>Potrebna drugačija binarizacija</a:t>
            </a:r>
          </a:p>
          <a:p>
            <a:pPr lvl="2"/>
            <a:r>
              <a:rPr lang="sr-Latn-RS" dirty="0" smtClean="0"/>
              <a:t>Drugačiji stil pisanja, zahteva drugačiju logiku nalaženja objekata</a:t>
            </a:r>
          </a:p>
          <a:p>
            <a:pPr lvl="3"/>
            <a:r>
              <a:rPr lang="sr-Latn-RS" dirty="0" smtClean="0"/>
              <a:t>Npr. taktica se ne piše na početku linijskog sistema.</a:t>
            </a:r>
          </a:p>
          <a:p>
            <a:endParaRPr lang="sr-Latn-RS" dirty="0" smtClean="0"/>
          </a:p>
          <a:p>
            <a:pPr lvl="2"/>
            <a:endParaRPr lang="sr-Latn-RS" dirty="0" smtClean="0"/>
          </a:p>
          <a:p>
            <a:pPr lvl="2"/>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Dalji rad</a:t>
            </a:r>
            <a:endParaRPr lang="en-US" dirty="0"/>
          </a:p>
        </p:txBody>
      </p:sp>
      <p:sp>
        <p:nvSpPr>
          <p:cNvPr id="3" name="Content Placeholder 2"/>
          <p:cNvSpPr>
            <a:spLocks noGrp="1"/>
          </p:cNvSpPr>
          <p:nvPr>
            <p:ph idx="1"/>
          </p:nvPr>
        </p:nvSpPr>
        <p:spPr/>
        <p:txBody>
          <a:bodyPr>
            <a:normAutofit fontScale="77500" lnSpcReduction="20000"/>
          </a:bodyPr>
          <a:lstStyle/>
          <a:p>
            <a:r>
              <a:rPr lang="sr-Latn-RS" dirty="0" smtClean="0"/>
              <a:t>Vršenje ispravki pomenutih problema</a:t>
            </a:r>
          </a:p>
          <a:p>
            <a:r>
              <a:rPr lang="sr-Latn-RS" dirty="0" smtClean="0"/>
              <a:t>Refaktorisanje, optimizacija i poboljšanje korišćenih algoritama.</a:t>
            </a:r>
          </a:p>
          <a:p>
            <a:r>
              <a:rPr lang="sr-Latn-RS" dirty="0" smtClean="0"/>
              <a:t>Dopunjenje trenutne dokumentacije.</a:t>
            </a:r>
          </a:p>
          <a:p>
            <a:r>
              <a:rPr lang="sr-Latn-RS" i="1" dirty="0" smtClean="0"/>
              <a:t>Export </a:t>
            </a:r>
            <a:r>
              <a:rPr lang="sr-Latn-RS" dirty="0" smtClean="0"/>
              <a:t>u </a:t>
            </a:r>
            <a:r>
              <a:rPr lang="sr-Latn-RS" i="1" dirty="0" smtClean="0"/>
              <a:t>MusicXML.</a:t>
            </a:r>
          </a:p>
          <a:p>
            <a:r>
              <a:rPr lang="sr-Latn-RS" dirty="0" smtClean="0"/>
              <a:t>Pravljenje </a:t>
            </a:r>
            <a:r>
              <a:rPr lang="sr-Latn-RS" i="1" dirty="0" smtClean="0"/>
              <a:t>GUI </a:t>
            </a:r>
            <a:r>
              <a:rPr lang="sr-Latn-RS" dirty="0" smtClean="0"/>
              <a:t>aplikacije pomoću koje će moći da se:</a:t>
            </a:r>
          </a:p>
          <a:p>
            <a:pPr lvl="1"/>
            <a:r>
              <a:rPr lang="en-US" dirty="0" smtClean="0"/>
              <a:t>O</a:t>
            </a:r>
            <a:r>
              <a:rPr lang="sr-Latn-RS" dirty="0" smtClean="0"/>
              <a:t>tvaraju slike</a:t>
            </a:r>
          </a:p>
          <a:p>
            <a:pPr lvl="1"/>
            <a:r>
              <a:rPr lang="sr-Latn-RS" dirty="0" smtClean="0"/>
              <a:t>Prikazuju rezultati podfaza i konačan rezultat</a:t>
            </a:r>
          </a:p>
          <a:p>
            <a:pPr lvl="1"/>
            <a:r>
              <a:rPr lang="sr-Latn-RS" dirty="0" smtClean="0"/>
              <a:t>Podešavaju parametri određenih procesa</a:t>
            </a:r>
          </a:p>
          <a:p>
            <a:pPr lvl="1"/>
            <a:r>
              <a:rPr lang="sr-Latn-RS" dirty="0" smtClean="0"/>
              <a:t>Direktno edituje konačan rezultat</a:t>
            </a:r>
          </a:p>
          <a:p>
            <a:pPr lvl="1"/>
            <a:r>
              <a:rPr lang="sr-Latn-RS" i="1" dirty="0" smtClean="0"/>
              <a:t>Export-</a:t>
            </a:r>
            <a:r>
              <a:rPr lang="sr-Latn-RS" dirty="0" smtClean="0"/>
              <a:t>uje konačan rezultat</a:t>
            </a:r>
          </a:p>
          <a:p>
            <a:pPr lvl="1"/>
            <a:r>
              <a:rPr lang="sr-Latn-RS" dirty="0" smtClean="0"/>
              <a:t>Pušta </a:t>
            </a:r>
            <a:r>
              <a:rPr lang="sr-Latn-RS" i="1" dirty="0" smtClean="0"/>
              <a:t>MIDI </a:t>
            </a:r>
            <a:r>
              <a:rPr lang="sr-Latn-RS" dirty="0" smtClean="0"/>
              <a:t>melodiju na osnovu konačnog rezultata.</a:t>
            </a:r>
          </a:p>
          <a:p>
            <a:endParaRPr lang="sr-Latn-RS" dirty="0" smtClean="0"/>
          </a:p>
          <a:p>
            <a:pPr lvl="1"/>
            <a:endParaRPr lang="sr-Latn-RS" dirty="0" smtClean="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Dalji rad</a:t>
            </a:r>
            <a:endParaRPr lang="en-US" dirty="0"/>
          </a:p>
        </p:txBody>
      </p:sp>
      <p:sp>
        <p:nvSpPr>
          <p:cNvPr id="3" name="Content Placeholder 2"/>
          <p:cNvSpPr>
            <a:spLocks noGrp="1"/>
          </p:cNvSpPr>
          <p:nvPr>
            <p:ph idx="1"/>
          </p:nvPr>
        </p:nvSpPr>
        <p:spPr/>
        <p:txBody>
          <a:bodyPr>
            <a:normAutofit fontScale="85000" lnSpcReduction="20000"/>
          </a:bodyPr>
          <a:lstStyle/>
          <a:p>
            <a:r>
              <a:rPr lang="sr-Latn-RS" dirty="0" smtClean="0"/>
              <a:t>Proširenje algoritma:</a:t>
            </a:r>
          </a:p>
          <a:p>
            <a:pPr lvl="1"/>
            <a:r>
              <a:rPr lang="sr-Latn-RS" dirty="0" smtClean="0"/>
              <a:t>Da </a:t>
            </a:r>
            <a:r>
              <a:rPr lang="sr-Latn-RS" dirty="0" smtClean="0"/>
              <a:t>prepozna i</a:t>
            </a:r>
            <a:r>
              <a:rPr lang="sr-Latn-RS" dirty="0" smtClean="0"/>
              <a:t> razlikuje više deonica u istom vremenskom toku</a:t>
            </a:r>
          </a:p>
          <a:p>
            <a:pPr lvl="1"/>
            <a:r>
              <a:rPr lang="sr-Latn-RS" dirty="0" smtClean="0"/>
              <a:t>Da prepozna ostale muzičke elemente</a:t>
            </a:r>
          </a:p>
          <a:p>
            <a:pPr lvl="2"/>
            <a:r>
              <a:rPr lang="en-US" dirty="0" smtClean="0"/>
              <a:t>L</a:t>
            </a:r>
            <a:r>
              <a:rPr lang="sr-Latn-RS" dirty="0" smtClean="0"/>
              <a:t>ukovi</a:t>
            </a:r>
          </a:p>
          <a:p>
            <a:pPr lvl="2"/>
            <a:r>
              <a:rPr lang="en-US" dirty="0" smtClean="0"/>
              <a:t>D</a:t>
            </a:r>
            <a:r>
              <a:rPr lang="sr-Latn-RS" dirty="0" smtClean="0"/>
              <a:t>inamičke oznake</a:t>
            </a:r>
          </a:p>
          <a:p>
            <a:pPr lvl="2"/>
            <a:r>
              <a:rPr lang="en-US" dirty="0" smtClean="0"/>
              <a:t>P</a:t>
            </a:r>
            <a:r>
              <a:rPr lang="sr-Latn-RS" dirty="0" smtClean="0"/>
              <a:t>ropratni tekstovi i brojevi</a:t>
            </a:r>
          </a:p>
          <a:p>
            <a:pPr lvl="2"/>
            <a:r>
              <a:rPr lang="sr-Latn-RS" dirty="0" smtClean="0"/>
              <a:t>Tempo</a:t>
            </a:r>
          </a:p>
          <a:p>
            <a:pPr lvl="2"/>
            <a:r>
              <a:rPr lang="en-US" dirty="0" smtClean="0"/>
              <a:t>I</a:t>
            </a:r>
            <a:r>
              <a:rPr lang="sr-Latn-RS" dirty="0" smtClean="0"/>
              <a:t>td.</a:t>
            </a:r>
          </a:p>
          <a:p>
            <a:pPr lvl="1"/>
            <a:r>
              <a:rPr lang="sr-Latn-RS" dirty="0" smtClean="0"/>
              <a:t>Rotacija slike</a:t>
            </a:r>
          </a:p>
          <a:p>
            <a:pPr lvl="2"/>
            <a:r>
              <a:rPr lang="en-US" dirty="0" smtClean="0"/>
              <a:t>U</a:t>
            </a:r>
            <a:r>
              <a:rPr lang="sr-Latn-RS" dirty="0" smtClean="0"/>
              <a:t>koliko je zaokrenuta</a:t>
            </a:r>
          </a:p>
          <a:p>
            <a:pPr lvl="1"/>
            <a:r>
              <a:rPr lang="sr-Latn-RS" dirty="0" smtClean="0"/>
              <a:t>Ispravljanje slike</a:t>
            </a:r>
          </a:p>
          <a:p>
            <a:pPr lvl="2"/>
            <a:r>
              <a:rPr lang="sr-Latn-RS" dirty="0" smtClean="0"/>
              <a:t>Ukoliko je savijena</a:t>
            </a:r>
          </a:p>
          <a:p>
            <a:pPr lvl="1"/>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Dalji rad</a:t>
            </a:r>
            <a:endParaRPr lang="en-US" dirty="0"/>
          </a:p>
        </p:txBody>
      </p:sp>
      <p:sp>
        <p:nvSpPr>
          <p:cNvPr id="3" name="Content Placeholder 2"/>
          <p:cNvSpPr>
            <a:spLocks noGrp="1"/>
          </p:cNvSpPr>
          <p:nvPr>
            <p:ph idx="1"/>
          </p:nvPr>
        </p:nvSpPr>
        <p:spPr/>
        <p:txBody>
          <a:bodyPr>
            <a:normAutofit/>
          </a:bodyPr>
          <a:lstStyle/>
          <a:p>
            <a:r>
              <a:rPr lang="sr-Latn-RS" dirty="0" smtClean="0"/>
              <a:t>Proširenje algoritma</a:t>
            </a:r>
            <a:r>
              <a:rPr lang="sr-Latn-RS" dirty="0" smtClean="0"/>
              <a:t>:</a:t>
            </a:r>
          </a:p>
          <a:p>
            <a:pPr lvl="1"/>
            <a:r>
              <a:rPr lang="en-US" dirty="0" smtClean="0"/>
              <a:t>D</a:t>
            </a:r>
            <a:r>
              <a:rPr lang="sr-Latn-RS" dirty="0" smtClean="0"/>
              <a:t>a radi sa ručno pisanim notama</a:t>
            </a:r>
          </a:p>
          <a:p>
            <a:pPr lvl="1"/>
            <a:r>
              <a:rPr lang="sr-Latn-RS" dirty="0" smtClean="0"/>
              <a:t>Da radi sa drugim metodama i pristupima</a:t>
            </a:r>
          </a:p>
          <a:p>
            <a:pPr lvl="2"/>
            <a:r>
              <a:rPr lang="en-US" dirty="0" smtClean="0"/>
              <a:t>N</a:t>
            </a:r>
            <a:r>
              <a:rPr lang="sr-Latn-RS" dirty="0" smtClean="0"/>
              <a:t>euronskim mrežama</a:t>
            </a:r>
          </a:p>
          <a:p>
            <a:pPr lvl="2"/>
            <a:r>
              <a:rPr lang="sr-Latn-RS" dirty="0" smtClean="0"/>
              <a:t>Projekcije</a:t>
            </a:r>
          </a:p>
          <a:p>
            <a:pPr lvl="2"/>
            <a:r>
              <a:rPr lang="sr-Latn-RS" dirty="0" smtClean="0"/>
              <a:t>Morfološke operacije</a:t>
            </a:r>
          </a:p>
          <a:p>
            <a:pPr lvl="2"/>
            <a:r>
              <a:rPr lang="sr-Latn-RS" dirty="0" smtClean="0"/>
              <a:t>...</a:t>
            </a:r>
          </a:p>
          <a:p>
            <a:pPr lvl="2"/>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Izvori informacija</a:t>
            </a:r>
            <a:endParaRPr lang="en-US" dirty="0"/>
          </a:p>
        </p:txBody>
      </p:sp>
      <p:sp>
        <p:nvSpPr>
          <p:cNvPr id="3" name="Content Placeholder 2"/>
          <p:cNvSpPr>
            <a:spLocks noGrp="1"/>
          </p:cNvSpPr>
          <p:nvPr>
            <p:ph idx="1"/>
          </p:nvPr>
        </p:nvSpPr>
        <p:spPr>
          <a:xfrm>
            <a:off x="457200" y="1371600"/>
            <a:ext cx="8229600" cy="5257800"/>
          </a:xfrm>
        </p:spPr>
        <p:txBody>
          <a:bodyPr>
            <a:normAutofit fontScale="62500" lnSpcReduction="20000"/>
          </a:bodyPr>
          <a:lstStyle/>
          <a:p>
            <a:pPr algn="just"/>
            <a:r>
              <a:rPr lang="sr-Latn-RS" i="1" dirty="0" smtClean="0"/>
              <a:t>Wikipedia</a:t>
            </a:r>
          </a:p>
          <a:p>
            <a:pPr lvl="1" algn="just"/>
            <a:r>
              <a:rPr lang="sr-Latn-RS" i="1" dirty="0" smtClean="0"/>
              <a:t>Music OCR</a:t>
            </a:r>
          </a:p>
          <a:p>
            <a:pPr lvl="2" algn="just"/>
            <a:r>
              <a:rPr lang="en-US" dirty="0" smtClean="0">
                <a:hlinkClick r:id="rId2"/>
              </a:rPr>
              <a:t>https://en.wikipedia.org/wiki/Music_OCR</a:t>
            </a:r>
            <a:endParaRPr lang="sr-Latn-RS" dirty="0" smtClean="0"/>
          </a:p>
          <a:p>
            <a:pPr lvl="1" algn="just"/>
            <a:r>
              <a:rPr lang="sr-Latn-RS" i="1" dirty="0" smtClean="0"/>
              <a:t>Audiveris</a:t>
            </a:r>
          </a:p>
          <a:p>
            <a:pPr lvl="2" algn="just"/>
            <a:r>
              <a:rPr lang="en-US" dirty="0" smtClean="0">
                <a:hlinkClick r:id="rId3"/>
              </a:rPr>
              <a:t>https://en.wikipedia.org/wiki/Audiveris</a:t>
            </a:r>
            <a:endParaRPr lang="sr-Latn-RS" dirty="0" smtClean="0"/>
          </a:p>
          <a:p>
            <a:pPr lvl="1" algn="just"/>
            <a:r>
              <a:rPr lang="sr-Latn-RS" i="1" dirty="0" smtClean="0"/>
              <a:t>OpenOMR</a:t>
            </a:r>
          </a:p>
          <a:p>
            <a:pPr lvl="2" algn="just"/>
            <a:r>
              <a:rPr lang="en-US" dirty="0" smtClean="0">
                <a:hlinkClick r:id="rId4"/>
              </a:rPr>
              <a:t>https://en.wikipedia.org/wiki/OpenOMR</a:t>
            </a:r>
            <a:endParaRPr lang="sr-Latn-RS" dirty="0" smtClean="0"/>
          </a:p>
          <a:p>
            <a:pPr lvl="1" algn="just"/>
            <a:r>
              <a:rPr lang="sr-Latn-RS" i="1" dirty="0" smtClean="0"/>
              <a:t>MIDI</a:t>
            </a:r>
          </a:p>
          <a:p>
            <a:pPr lvl="2" algn="just"/>
            <a:r>
              <a:rPr lang="en-US" dirty="0" smtClean="0">
                <a:hlinkClick r:id="rId5"/>
              </a:rPr>
              <a:t>https://en.wikipedia.org/wiki/MIDI</a:t>
            </a:r>
            <a:endParaRPr lang="sr-Latn-RS" dirty="0" smtClean="0"/>
          </a:p>
          <a:p>
            <a:pPr lvl="1" algn="just"/>
            <a:r>
              <a:rPr lang="sr-Latn-RS" i="1" dirty="0" smtClean="0"/>
              <a:t>MusicXML</a:t>
            </a:r>
          </a:p>
          <a:p>
            <a:pPr lvl="2" algn="just"/>
            <a:r>
              <a:rPr lang="en-US" dirty="0" smtClean="0">
                <a:hlinkClick r:id="rId6"/>
              </a:rPr>
              <a:t>https://en.wikipedia.org/wiki/MusicXML</a:t>
            </a:r>
            <a:endParaRPr lang="sr-Latn-RS" dirty="0" smtClean="0"/>
          </a:p>
          <a:p>
            <a:pPr algn="just"/>
            <a:r>
              <a:rPr lang="sr-Latn-RS" i="1" dirty="0" smtClean="0"/>
              <a:t>Audiveris</a:t>
            </a:r>
          </a:p>
          <a:p>
            <a:pPr lvl="1" algn="just"/>
            <a:r>
              <a:rPr lang="en-US" dirty="0" smtClean="0">
                <a:hlinkClick r:id="rId7"/>
              </a:rPr>
              <a:t>https://audiveris.kenai.com/</a:t>
            </a:r>
            <a:endParaRPr lang="sr-Latn-RS" dirty="0" smtClean="0"/>
          </a:p>
          <a:p>
            <a:pPr algn="just"/>
            <a:r>
              <a:rPr lang="sr-Latn-RS" i="1" dirty="0" smtClean="0"/>
              <a:t>OpenOMR (Sourceforge)</a:t>
            </a:r>
          </a:p>
          <a:p>
            <a:pPr lvl="1" algn="just"/>
            <a:r>
              <a:rPr lang="en-US" dirty="0" smtClean="0">
                <a:hlinkClick r:id="rId8"/>
              </a:rPr>
              <a:t>http://sourceforge.net/projects/openomr/</a:t>
            </a:r>
            <a:endParaRPr lang="sr-Latn-RS" dirty="0"/>
          </a:p>
          <a:p>
            <a:pPr algn="just"/>
            <a:r>
              <a:rPr lang="sr-Latn-RS" i="1" dirty="0" smtClean="0"/>
              <a:t>Music Theory</a:t>
            </a:r>
          </a:p>
          <a:p>
            <a:pPr lvl="1" algn="just"/>
            <a:r>
              <a:rPr lang="en-US" dirty="0" smtClean="0">
                <a:hlinkClick r:id="rId9"/>
              </a:rPr>
              <a:t>http://www.musictheory.net</a:t>
            </a:r>
            <a:r>
              <a:rPr lang="en-US" dirty="0" smtClean="0">
                <a:hlinkClick r:id="rId9"/>
              </a:rPr>
              <a:t>/</a:t>
            </a:r>
            <a:endParaRPr lang="sr-Latn-RS" dirty="0" smtClean="0"/>
          </a:p>
          <a:p>
            <a:pPr algn="just"/>
            <a:r>
              <a:rPr lang="sr-Latn-RS" i="1" dirty="0" smtClean="0"/>
              <a:t>Music Reading Savant</a:t>
            </a:r>
          </a:p>
          <a:p>
            <a:pPr lvl="1" algn="just"/>
            <a:r>
              <a:rPr lang="en-US" dirty="0" smtClean="0">
                <a:hlinkClick r:id="rId10"/>
              </a:rPr>
              <a:t>http</a:t>
            </a:r>
            <a:r>
              <a:rPr lang="en-US" dirty="0" smtClean="0">
                <a:hlinkClick r:id="rId10"/>
              </a:rPr>
              <a:t>://www.musicreadingsavant.com</a:t>
            </a:r>
            <a:r>
              <a:rPr lang="en-US" dirty="0" smtClean="0">
                <a:hlinkClick r:id="rId10"/>
              </a:rPr>
              <a:t>/</a:t>
            </a:r>
            <a:endParaRPr lang="sr-Latn-RS" dirty="0" smtClean="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Izvori informacija</a:t>
            </a:r>
            <a:endParaRPr lang="en-US" dirty="0"/>
          </a:p>
        </p:txBody>
      </p:sp>
      <p:sp>
        <p:nvSpPr>
          <p:cNvPr id="3" name="Content Placeholder 2"/>
          <p:cNvSpPr>
            <a:spLocks noGrp="1"/>
          </p:cNvSpPr>
          <p:nvPr>
            <p:ph idx="1"/>
          </p:nvPr>
        </p:nvSpPr>
        <p:spPr>
          <a:xfrm>
            <a:off x="457200" y="1371600"/>
            <a:ext cx="8229600" cy="5257800"/>
          </a:xfrm>
        </p:spPr>
        <p:txBody>
          <a:bodyPr>
            <a:normAutofit fontScale="47500" lnSpcReduction="20000"/>
          </a:bodyPr>
          <a:lstStyle/>
          <a:p>
            <a:pPr algn="just"/>
            <a:r>
              <a:rPr lang="sr-Latn-RS" i="1" dirty="0" smtClean="0"/>
              <a:t>Osnovna teorija muzike, Marko Tajčević</a:t>
            </a:r>
          </a:p>
          <a:p>
            <a:pPr algn="just"/>
            <a:r>
              <a:rPr lang="sr-Latn-RS" i="1" dirty="0" smtClean="0"/>
              <a:t>Optical Music Recognition, Linn Saxrud Johansen, </a:t>
            </a:r>
            <a:r>
              <a:rPr lang="en-US" i="1" dirty="0" smtClean="0"/>
              <a:t>University </a:t>
            </a:r>
            <a:r>
              <a:rPr lang="sr-Latn-RS" i="1" dirty="0" smtClean="0"/>
              <a:t>of Oslo</a:t>
            </a:r>
          </a:p>
          <a:p>
            <a:pPr algn="just"/>
            <a:r>
              <a:rPr lang="en-US" i="1" dirty="0" smtClean="0"/>
              <a:t>The Challenge of</a:t>
            </a:r>
            <a:r>
              <a:rPr lang="sr-Latn-RS" i="1" dirty="0" smtClean="0"/>
              <a:t> </a:t>
            </a:r>
            <a:r>
              <a:rPr lang="en-US" i="1" dirty="0" smtClean="0"/>
              <a:t>Optical Music Recognition,</a:t>
            </a:r>
            <a:r>
              <a:rPr lang="sr-Latn-RS" i="1" dirty="0" smtClean="0"/>
              <a:t> </a:t>
            </a:r>
            <a:r>
              <a:rPr lang="en-US" i="1" dirty="0" smtClean="0"/>
              <a:t>David Bainbridge</a:t>
            </a:r>
            <a:r>
              <a:rPr lang="sr-Latn-RS" i="1" dirty="0" smtClean="0"/>
              <a:t> &amp; </a:t>
            </a:r>
            <a:r>
              <a:rPr lang="en-US" i="1" dirty="0" smtClean="0"/>
              <a:t>Tim Bell,</a:t>
            </a:r>
            <a:r>
              <a:rPr lang="sr-Latn-RS" i="1" dirty="0" smtClean="0"/>
              <a:t> </a:t>
            </a:r>
            <a:r>
              <a:rPr lang="en-US" i="1" dirty="0" smtClean="0"/>
              <a:t>University of Waikato,</a:t>
            </a:r>
            <a:r>
              <a:rPr lang="sr-Latn-RS" i="1" dirty="0" smtClean="0"/>
              <a:t> </a:t>
            </a:r>
            <a:r>
              <a:rPr lang="en-US" i="1" dirty="0" smtClean="0"/>
              <a:t>Hamilton, New Zealand</a:t>
            </a:r>
            <a:endParaRPr lang="sr-Latn-RS" i="1" dirty="0" smtClean="0"/>
          </a:p>
          <a:p>
            <a:pPr algn="just"/>
            <a:r>
              <a:rPr lang="en-US" i="1" dirty="0" smtClean="0"/>
              <a:t>Optical Music Recognition,</a:t>
            </a:r>
            <a:r>
              <a:rPr lang="sr-Latn-RS" i="1" dirty="0" smtClean="0"/>
              <a:t> </a:t>
            </a:r>
            <a:r>
              <a:rPr lang="en-US" i="1" dirty="0" smtClean="0"/>
              <a:t>Live camera recognition</a:t>
            </a:r>
            <a:r>
              <a:rPr lang="sr-Latn-RS" i="1" dirty="0" smtClean="0"/>
              <a:t> </a:t>
            </a:r>
            <a:r>
              <a:rPr lang="en-US" i="1" dirty="0" smtClean="0"/>
              <a:t>of handwritten musical notes</a:t>
            </a:r>
            <a:r>
              <a:rPr lang="sr-Latn-RS" i="1" dirty="0" smtClean="0"/>
              <a:t> </a:t>
            </a:r>
            <a:r>
              <a:rPr lang="en-US" i="1" dirty="0" smtClean="0"/>
              <a:t>Barak Ben-Dayan</a:t>
            </a:r>
            <a:r>
              <a:rPr lang="sr-Latn-RS" i="1" dirty="0" smtClean="0"/>
              <a:t>, </a:t>
            </a:r>
            <a:r>
              <a:rPr lang="en-US" i="1" dirty="0" err="1" smtClean="0"/>
              <a:t>Ilai</a:t>
            </a:r>
            <a:r>
              <a:rPr lang="en-US" i="1" dirty="0" smtClean="0"/>
              <a:t> </a:t>
            </a:r>
            <a:r>
              <a:rPr lang="en-US" i="1" dirty="0" err="1" smtClean="0"/>
              <a:t>Giloh</a:t>
            </a:r>
            <a:r>
              <a:rPr lang="en-US" i="1" dirty="0" smtClean="0"/>
              <a:t>,</a:t>
            </a:r>
            <a:r>
              <a:rPr lang="sr-Latn-RS" i="1" dirty="0" smtClean="0"/>
              <a:t> </a:t>
            </a:r>
            <a:r>
              <a:rPr lang="en-US" i="1" dirty="0" smtClean="0"/>
              <a:t>University of Negev, Israel</a:t>
            </a:r>
            <a:endParaRPr lang="sr-Latn-RS" i="1" dirty="0" smtClean="0"/>
          </a:p>
          <a:p>
            <a:pPr algn="just"/>
            <a:r>
              <a:rPr lang="en-US" i="1" dirty="0" smtClean="0"/>
              <a:t>Recognizing Musical Notation</a:t>
            </a:r>
            <a:r>
              <a:rPr lang="sr-Latn-RS" i="1" dirty="0" smtClean="0"/>
              <a:t> </a:t>
            </a:r>
            <a:r>
              <a:rPr lang="en-US" i="1" dirty="0" smtClean="0"/>
              <a:t>Using Artificial Neural Networks</a:t>
            </a:r>
            <a:r>
              <a:rPr lang="sr-Latn-RS" i="1" dirty="0" smtClean="0"/>
              <a:t>, Pascal Attwenger, University of </a:t>
            </a:r>
            <a:r>
              <a:rPr lang="sr-Latn-RS" i="1" dirty="0" smtClean="0"/>
              <a:t>Vienna</a:t>
            </a:r>
          </a:p>
          <a:p>
            <a:pPr algn="just"/>
            <a:r>
              <a:rPr lang="sr-Latn-RS" i="1" dirty="0" smtClean="0"/>
              <a:t>Automatic Music Score Recognition System Using Digital Image Processing, Yuan-Hsiang Chang, Zhong-Xian Peng, Li-Der Jang</a:t>
            </a:r>
          </a:p>
          <a:p>
            <a:pPr algn="just"/>
            <a:r>
              <a:rPr lang="sr-Latn-RS" i="1" dirty="0" smtClean="0"/>
              <a:t>Adaptive Optical Music Recognition, Ichiro Fujinaga, Faculty of Music, McGill University, Montreal, Canada</a:t>
            </a:r>
          </a:p>
          <a:p>
            <a:r>
              <a:rPr lang="en-US" i="1" dirty="0" smtClean="0"/>
              <a:t>Optical Music </a:t>
            </a:r>
            <a:r>
              <a:rPr lang="en-US" i="1" dirty="0" smtClean="0"/>
              <a:t>Recognition</a:t>
            </a:r>
            <a:r>
              <a:rPr lang="sr-Latn-RS" i="1" dirty="0" smtClean="0"/>
              <a:t> </a:t>
            </a:r>
            <a:r>
              <a:rPr lang="en-US" i="1" dirty="0" smtClean="0"/>
              <a:t>CS </a:t>
            </a:r>
            <a:r>
              <a:rPr lang="en-US" i="1" dirty="0" smtClean="0"/>
              <a:t>194-26 Final Project </a:t>
            </a:r>
            <a:r>
              <a:rPr lang="en-US" i="1" dirty="0" smtClean="0"/>
              <a:t>Report</a:t>
            </a:r>
            <a:r>
              <a:rPr lang="sr-Latn-RS" i="1" dirty="0" smtClean="0"/>
              <a:t>, Andy Zeng</a:t>
            </a:r>
          </a:p>
          <a:p>
            <a:r>
              <a:rPr lang="en-US" i="1" dirty="0" smtClean="0"/>
              <a:t>Optical Music Recognition </a:t>
            </a:r>
            <a:r>
              <a:rPr lang="en-US" i="1" dirty="0" smtClean="0"/>
              <a:t>for</a:t>
            </a:r>
            <a:r>
              <a:rPr lang="sr-Latn-RS" i="1" dirty="0" smtClean="0"/>
              <a:t> </a:t>
            </a:r>
            <a:r>
              <a:rPr lang="en-US" i="1" dirty="0" smtClean="0"/>
              <a:t>structural </a:t>
            </a:r>
            <a:r>
              <a:rPr lang="en-US" i="1" dirty="0" smtClean="0"/>
              <a:t>information </a:t>
            </a:r>
            <a:r>
              <a:rPr lang="en-US" i="1" dirty="0" smtClean="0"/>
              <a:t>from</a:t>
            </a:r>
            <a:r>
              <a:rPr lang="sr-Latn-RS" i="1" dirty="0" smtClean="0"/>
              <a:t> </a:t>
            </a:r>
            <a:r>
              <a:rPr lang="en-US" i="1" dirty="0" smtClean="0"/>
              <a:t>high-quality </a:t>
            </a:r>
            <a:r>
              <a:rPr lang="en-US" i="1" dirty="0" smtClean="0"/>
              <a:t>scanned </a:t>
            </a:r>
            <a:r>
              <a:rPr lang="en-US" i="1" dirty="0" smtClean="0"/>
              <a:t>music</a:t>
            </a:r>
            <a:r>
              <a:rPr lang="sr-Latn-RS" i="1" dirty="0" smtClean="0"/>
              <a:t>, </a:t>
            </a:r>
            <a:r>
              <a:rPr lang="en-US" i="1" dirty="0" err="1" smtClean="0"/>
              <a:t>Søren</a:t>
            </a:r>
            <a:r>
              <a:rPr lang="en-US" i="1" dirty="0" smtClean="0"/>
              <a:t> </a:t>
            </a:r>
            <a:r>
              <a:rPr lang="en-US" i="1" dirty="0" err="1" smtClean="0"/>
              <a:t>Bjerregaard</a:t>
            </a:r>
            <a:r>
              <a:rPr lang="en-US" i="1" dirty="0" smtClean="0"/>
              <a:t> </a:t>
            </a:r>
            <a:r>
              <a:rPr lang="en-US" i="1" dirty="0" err="1" smtClean="0"/>
              <a:t>Vrist</a:t>
            </a:r>
            <a:r>
              <a:rPr lang="sr-Latn-RS" i="1" dirty="0" smtClean="0"/>
              <a:t>, University of Copenhagen</a:t>
            </a:r>
          </a:p>
          <a:p>
            <a:r>
              <a:rPr lang="en-US" i="1" dirty="0" smtClean="0"/>
              <a:t>Optical music recognition: state-of-the-art and open </a:t>
            </a:r>
            <a:r>
              <a:rPr lang="en-US" i="1" dirty="0" smtClean="0"/>
              <a:t>issues</a:t>
            </a:r>
            <a:r>
              <a:rPr lang="sr-Latn-RS" i="1" dirty="0" smtClean="0"/>
              <a:t>, </a:t>
            </a:r>
            <a:r>
              <a:rPr lang="en-US" i="1" dirty="0" smtClean="0"/>
              <a:t>Ana </a:t>
            </a:r>
            <a:r>
              <a:rPr lang="en-US" i="1" dirty="0" err="1" smtClean="0"/>
              <a:t>Rebelo</a:t>
            </a:r>
            <a:r>
              <a:rPr lang="sr-Latn-RS" i="1" dirty="0" smtClean="0"/>
              <a:t>, </a:t>
            </a:r>
            <a:r>
              <a:rPr lang="en-US" i="1" dirty="0" smtClean="0"/>
              <a:t>Ichiro </a:t>
            </a:r>
            <a:r>
              <a:rPr lang="en-US" i="1" dirty="0" err="1" smtClean="0"/>
              <a:t>Fujinaga</a:t>
            </a:r>
            <a:r>
              <a:rPr lang="sr-Latn-RS" i="1" dirty="0" smtClean="0"/>
              <a:t>,</a:t>
            </a:r>
            <a:r>
              <a:rPr lang="en-US" i="1" dirty="0" smtClean="0"/>
              <a:t> </a:t>
            </a:r>
            <a:r>
              <a:rPr lang="en-US" i="1" dirty="0" smtClean="0"/>
              <a:t>Filipe </a:t>
            </a:r>
            <a:r>
              <a:rPr lang="en-US" i="1" dirty="0" err="1" smtClean="0"/>
              <a:t>Paszkiewicz</a:t>
            </a:r>
            <a:r>
              <a:rPr lang="sr-Latn-RS" i="1" dirty="0" smtClean="0"/>
              <a:t>, </a:t>
            </a:r>
            <a:r>
              <a:rPr lang="en-US" i="1" dirty="0" smtClean="0"/>
              <a:t>Andre </a:t>
            </a:r>
            <a:r>
              <a:rPr lang="en-US" i="1" dirty="0" smtClean="0"/>
              <a:t>R. S. </a:t>
            </a:r>
            <a:r>
              <a:rPr lang="en-US" i="1" dirty="0" err="1" smtClean="0"/>
              <a:t>Marcal</a:t>
            </a:r>
            <a:r>
              <a:rPr lang="en-US" i="1" dirty="0" smtClean="0"/>
              <a:t> </a:t>
            </a:r>
            <a:r>
              <a:rPr lang="sr-Latn-RS" i="1" dirty="0" smtClean="0"/>
              <a:t>,</a:t>
            </a:r>
            <a:r>
              <a:rPr lang="en-US" i="1" dirty="0" smtClean="0"/>
              <a:t>Carlos </a:t>
            </a:r>
            <a:r>
              <a:rPr lang="en-US" i="1" dirty="0" err="1" smtClean="0"/>
              <a:t>Guedes</a:t>
            </a:r>
            <a:r>
              <a:rPr lang="sr-Latn-RS" i="1" dirty="0" smtClean="0"/>
              <a:t>, </a:t>
            </a:r>
            <a:r>
              <a:rPr lang="en-US" i="1" dirty="0" smtClean="0"/>
              <a:t>Jaime </a:t>
            </a:r>
            <a:r>
              <a:rPr lang="en-US" i="1" dirty="0" smtClean="0"/>
              <a:t>S. </a:t>
            </a:r>
            <a:r>
              <a:rPr lang="en-US" i="1" dirty="0" smtClean="0"/>
              <a:t>Cardoso</a:t>
            </a:r>
            <a:endParaRPr lang="sr-Latn-RS" i="1" dirty="0" smtClean="0"/>
          </a:p>
          <a:p>
            <a:r>
              <a:rPr lang="en-US" i="1" dirty="0" smtClean="0"/>
              <a:t>Introduction to Optical Music </a:t>
            </a:r>
            <a:r>
              <a:rPr lang="en-US" i="1" dirty="0" smtClean="0"/>
              <a:t>Recognition:</a:t>
            </a:r>
            <a:r>
              <a:rPr lang="sr-Latn-RS" i="1" dirty="0" smtClean="0"/>
              <a:t> </a:t>
            </a:r>
            <a:r>
              <a:rPr lang="en-US" i="1" dirty="0" smtClean="0"/>
              <a:t>Overview </a:t>
            </a:r>
            <a:r>
              <a:rPr lang="en-US" i="1" dirty="0" smtClean="0"/>
              <a:t>and Practical </a:t>
            </a:r>
            <a:r>
              <a:rPr lang="en-US" i="1" dirty="0" smtClean="0"/>
              <a:t>Challenges</a:t>
            </a:r>
            <a:r>
              <a:rPr lang="sr-Latn-RS" i="1" dirty="0" smtClean="0"/>
              <a:t>, </a:t>
            </a:r>
            <a:r>
              <a:rPr lang="en-US" i="1" dirty="0" err="1" smtClean="0"/>
              <a:t>Jir</a:t>
            </a:r>
            <a:r>
              <a:rPr lang="en-US" i="1" dirty="0" smtClean="0"/>
              <a:t> Novotny and </a:t>
            </a:r>
            <a:r>
              <a:rPr lang="en-US" i="1" dirty="0" err="1" smtClean="0"/>
              <a:t>Jaroslav</a:t>
            </a:r>
            <a:r>
              <a:rPr lang="en-US" i="1" dirty="0" smtClean="0"/>
              <a:t> </a:t>
            </a:r>
            <a:r>
              <a:rPr lang="en-US" i="1" dirty="0" err="1" smtClean="0"/>
              <a:t>Pokorny</a:t>
            </a:r>
            <a:r>
              <a:rPr lang="sr-Latn-RS" i="1" dirty="0" smtClean="0"/>
              <a:t>, Charles University, Prague, Czech Republic</a:t>
            </a:r>
          </a:p>
          <a:p>
            <a:r>
              <a:rPr lang="en-US" i="1" dirty="0" smtClean="0"/>
              <a:t>Interpreting the semantics of music notation using </a:t>
            </a:r>
            <a:r>
              <a:rPr lang="en-US" i="1" dirty="0" smtClean="0"/>
              <a:t>an</a:t>
            </a:r>
            <a:r>
              <a:rPr lang="sr-Latn-RS" i="1" dirty="0" smtClean="0"/>
              <a:t> </a:t>
            </a:r>
            <a:r>
              <a:rPr lang="en-US" i="1" dirty="0" smtClean="0"/>
              <a:t>extensible </a:t>
            </a:r>
            <a:r>
              <a:rPr lang="en-US" i="1" dirty="0" smtClean="0"/>
              <a:t>and object-oriented </a:t>
            </a:r>
            <a:r>
              <a:rPr lang="en-US" i="1" dirty="0" smtClean="0"/>
              <a:t>system</a:t>
            </a:r>
            <a:r>
              <a:rPr lang="sr-Latn-RS" i="1" dirty="0" smtClean="0"/>
              <a:t>, </a:t>
            </a:r>
            <a:r>
              <a:rPr lang="en-US" i="1" dirty="0" smtClean="0"/>
              <a:t>Michael </a:t>
            </a:r>
            <a:r>
              <a:rPr lang="en-US" i="1" dirty="0" err="1" smtClean="0"/>
              <a:t>Droettboom</a:t>
            </a:r>
            <a:r>
              <a:rPr lang="en-US" i="1" dirty="0" smtClean="0"/>
              <a:t>, Ichiro </a:t>
            </a:r>
            <a:r>
              <a:rPr lang="en-US" i="1" dirty="0" err="1" smtClean="0"/>
              <a:t>Fujinaga</a:t>
            </a:r>
            <a:r>
              <a:rPr lang="sr-Latn-RS" i="1" dirty="0" smtClean="0"/>
              <a:t>, </a:t>
            </a:r>
            <a:r>
              <a:rPr lang="en-US" i="1" dirty="0" smtClean="0"/>
              <a:t>Johns </a:t>
            </a:r>
            <a:r>
              <a:rPr lang="en-US" i="1" dirty="0" smtClean="0"/>
              <a:t>Hopkins </a:t>
            </a:r>
            <a:r>
              <a:rPr lang="en-US" i="1" dirty="0" smtClean="0"/>
              <a:t>University</a:t>
            </a:r>
            <a:r>
              <a:rPr lang="sr-Latn-RS" i="1" dirty="0" smtClean="0"/>
              <a:t>, </a:t>
            </a:r>
            <a:r>
              <a:rPr lang="en-US" i="1" dirty="0" smtClean="0"/>
              <a:t>Baltimore</a:t>
            </a:r>
            <a:r>
              <a:rPr lang="en-US" i="1" dirty="0" smtClean="0"/>
              <a:t>, MD</a:t>
            </a:r>
            <a:endParaRPr lang="sr-Latn-RS" i="1"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Faze projekta</a:t>
            </a:r>
            <a:endParaRPr lang="sr-Latn-R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i="1" dirty="0" smtClean="0"/>
              <a:t>Image processing:</a:t>
            </a:r>
          </a:p>
          <a:p>
            <a:pPr marL="971550" lvl="1" indent="-514350">
              <a:buFont typeface="+mj-lt"/>
              <a:buAutoNum type="arabicPeriod"/>
            </a:pPr>
            <a:r>
              <a:rPr lang="sr-Latn-RS" dirty="0" smtClean="0"/>
              <a:t>U</a:t>
            </a:r>
            <a:r>
              <a:rPr lang="sr-Latn-RS" dirty="0" smtClean="0"/>
              <a:t>čitavanje slike</a:t>
            </a:r>
          </a:p>
          <a:p>
            <a:pPr marL="971550" lvl="1" indent="-514350">
              <a:buFont typeface="+mj-lt"/>
              <a:buAutoNum type="arabicPeriod"/>
            </a:pPr>
            <a:r>
              <a:rPr lang="sr-Latn-RS" i="1" dirty="0" smtClean="0"/>
              <a:t>G</a:t>
            </a:r>
            <a:r>
              <a:rPr lang="sr-Latn-RS" i="1" dirty="0" smtClean="0"/>
              <a:t>rayscaling </a:t>
            </a:r>
            <a:r>
              <a:rPr lang="sr-Latn-RS" dirty="0" smtClean="0"/>
              <a:t>slike</a:t>
            </a:r>
          </a:p>
          <a:p>
            <a:pPr marL="971550" lvl="1" indent="-514350">
              <a:buFont typeface="+mj-lt"/>
              <a:buAutoNum type="arabicPeriod"/>
            </a:pPr>
            <a:r>
              <a:rPr lang="sr-Latn-RS" dirty="0" smtClean="0"/>
              <a:t>B</a:t>
            </a:r>
            <a:r>
              <a:rPr lang="sr-Latn-RS" dirty="0" smtClean="0"/>
              <a:t>inarizacija slike</a:t>
            </a:r>
          </a:p>
          <a:p>
            <a:pPr marL="971550" lvl="1" indent="-514350">
              <a:buFont typeface="+mj-lt"/>
              <a:buAutoNum type="arabicPeriod"/>
            </a:pPr>
            <a:r>
              <a:rPr lang="sr-Latn-RS" dirty="0" smtClean="0"/>
              <a:t>Inverzija slike</a:t>
            </a:r>
          </a:p>
          <a:p>
            <a:pPr marL="571500" indent="-514350">
              <a:buFont typeface="+mj-lt"/>
              <a:buAutoNum type="arabicPeriod"/>
            </a:pPr>
            <a:r>
              <a:rPr lang="sr-Latn-RS" dirty="0" smtClean="0"/>
              <a:t>Prepoznavanje notnih linija</a:t>
            </a:r>
          </a:p>
          <a:p>
            <a:pPr marL="971550" lvl="1" indent="-514350">
              <a:buFont typeface="+mj-lt"/>
              <a:buAutoNum type="arabicPeriod"/>
            </a:pPr>
            <a:r>
              <a:rPr lang="sr-Latn-RS" dirty="0" smtClean="0"/>
              <a:t>Horizontalna projekcija slike</a:t>
            </a:r>
          </a:p>
          <a:p>
            <a:pPr marL="971550" lvl="1" indent="-514350">
              <a:buFont typeface="+mj-lt"/>
              <a:buAutoNum type="arabicPeriod"/>
            </a:pPr>
            <a:r>
              <a:rPr lang="sr-Latn-RS" dirty="0" smtClean="0"/>
              <a:t>Morfološko otvaranje slike horizontalnim kernelom</a:t>
            </a:r>
          </a:p>
          <a:p>
            <a:pPr marL="971550" lvl="1" indent="-514350">
              <a:buFont typeface="+mj-lt"/>
              <a:buAutoNum type="arabicPeriod"/>
            </a:pPr>
            <a:r>
              <a:rPr lang="sr-Latn-RS" dirty="0" smtClean="0"/>
              <a:t>Nalaženje zajedničkih redova </a:t>
            </a:r>
            <a:r>
              <a:rPr lang="sr-Latn-RS" i="1" dirty="0" smtClean="0"/>
              <a:t>pixel</a:t>
            </a:r>
            <a:r>
              <a:rPr lang="sr-Latn-RS" dirty="0" smtClean="0"/>
              <a:t>-a notnih linija, distance između linija i linijskih sistema</a:t>
            </a:r>
            <a:endParaRPr lang="sr-Latn-R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Faze projekta</a:t>
            </a:r>
            <a:endParaRPr lang="en-US" dirty="0"/>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startAt="3"/>
            </a:pPr>
            <a:r>
              <a:rPr lang="sr-Latn-RS" dirty="0" smtClean="0"/>
              <a:t>Uklanjanje notnih linija</a:t>
            </a:r>
          </a:p>
          <a:p>
            <a:pPr marL="914400" lvl="1" indent="-514350">
              <a:buFont typeface="+mj-lt"/>
              <a:buAutoNum type="arabicPeriod"/>
            </a:pPr>
            <a:r>
              <a:rPr lang="sr-Latn-RS" dirty="0" smtClean="0"/>
              <a:t>Provera </a:t>
            </a:r>
            <a:r>
              <a:rPr lang="sr-Latn-RS" i="1" dirty="0" smtClean="0"/>
              <a:t>pixel</a:t>
            </a:r>
            <a:r>
              <a:rPr lang="sr-Latn-RS" dirty="0" smtClean="0"/>
              <a:t>-a iznad i ispod notne linije</a:t>
            </a:r>
          </a:p>
          <a:p>
            <a:pPr marL="914400" lvl="1" indent="-514350">
              <a:buFont typeface="+mj-lt"/>
              <a:buAutoNum type="arabicPeriod"/>
            </a:pPr>
            <a:r>
              <a:rPr lang="sr-Latn-RS" dirty="0" smtClean="0"/>
              <a:t>Provera debljine linije</a:t>
            </a:r>
          </a:p>
          <a:p>
            <a:pPr marL="514350" indent="-514350">
              <a:buFont typeface="+mj-lt"/>
              <a:buAutoNum type="arabicPeriod" startAt="3"/>
            </a:pPr>
            <a:r>
              <a:rPr lang="sr-Latn-RS" dirty="0" smtClean="0"/>
              <a:t>Prepoznavanje objekata u svakom linijskom sistemu (</a:t>
            </a:r>
            <a:r>
              <a:rPr lang="sr-Latn-RS" i="1" dirty="0" smtClean="0"/>
              <a:t>staff</a:t>
            </a:r>
            <a:r>
              <a:rPr lang="sr-Latn-RS" dirty="0" smtClean="0"/>
              <a:t>-u) zasebno</a:t>
            </a:r>
          </a:p>
          <a:p>
            <a:pPr marL="914400" lvl="1" indent="-514350">
              <a:buFont typeface="+mj-lt"/>
              <a:buAutoNum type="arabicPeriod"/>
            </a:pPr>
            <a:r>
              <a:rPr lang="sr-Latn-RS" dirty="0" smtClean="0"/>
              <a:t>Sečenje slike na sliku linijskog sistema</a:t>
            </a:r>
          </a:p>
          <a:p>
            <a:pPr marL="914400" lvl="1" indent="-514350">
              <a:buAutoNum type="arabicPeriod" startAt="2"/>
            </a:pPr>
            <a:r>
              <a:rPr lang="sr-Latn-RS" dirty="0" smtClean="0"/>
              <a:t>Nalaženje objekata:</a:t>
            </a:r>
          </a:p>
          <a:p>
            <a:pPr marL="1314450" lvl="2" indent="-514350">
              <a:buFont typeface="+mj-lt"/>
              <a:buAutoNum type="arabicPeriod"/>
            </a:pPr>
            <a:r>
              <a:rPr lang="en-US" dirty="0" smtClean="0"/>
              <a:t>T</a:t>
            </a:r>
            <a:r>
              <a:rPr lang="sr-Latn-RS" dirty="0" smtClean="0"/>
              <a:t>aktica</a:t>
            </a:r>
          </a:p>
          <a:p>
            <a:pPr marL="1314450" lvl="2" indent="-514350">
              <a:buFont typeface="+mj-lt"/>
              <a:buAutoNum type="arabicPeriod"/>
            </a:pPr>
            <a:r>
              <a:rPr lang="sr-Latn-RS" dirty="0" smtClean="0"/>
              <a:t>Ključeva</a:t>
            </a:r>
          </a:p>
          <a:p>
            <a:pPr marL="1314450" lvl="2" indent="-514350">
              <a:buFont typeface="+mj-lt"/>
              <a:buAutoNum type="arabicPeriod"/>
            </a:pPr>
            <a:r>
              <a:rPr lang="sr-Latn-RS" dirty="0" smtClean="0"/>
              <a:t>Krajeva (repeticije)</a:t>
            </a:r>
          </a:p>
          <a:p>
            <a:pPr marL="1314450" lvl="2" indent="-514350">
              <a:buFont typeface="+mj-lt"/>
              <a:buAutoNum type="arabicPeriod"/>
            </a:pPr>
            <a:r>
              <a:rPr lang="sr-Latn-RS" dirty="0" smtClean="0"/>
              <a:t>Tačke</a:t>
            </a:r>
          </a:p>
          <a:p>
            <a:pPr marL="1314450" lvl="2" indent="-514350">
              <a:buFont typeface="+mj-lt"/>
              <a:buAutoNum type="arabicPeriod"/>
            </a:pPr>
            <a:r>
              <a:rPr lang="sr-Latn-RS" dirty="0" smtClean="0"/>
              <a:t>Predznaka</a:t>
            </a:r>
          </a:p>
          <a:p>
            <a:pPr marL="1314450" lvl="2" indent="-514350">
              <a:buFont typeface="+mj-lt"/>
              <a:buAutoNum type="arabicPeriod"/>
            </a:pPr>
            <a:r>
              <a:rPr lang="sr-Latn-RS" dirty="0" smtClean="0"/>
              <a:t>Vrste taktova (dužina taktova)</a:t>
            </a:r>
          </a:p>
          <a:p>
            <a:pPr marL="1314450" lvl="2" indent="-514350">
              <a:buFont typeface="+mj-lt"/>
              <a:buAutoNum type="arabicPeriod"/>
            </a:pPr>
            <a:r>
              <a:rPr lang="sr-Latn-RS" dirty="0" smtClean="0"/>
              <a:t>Nota sa vratovima (vertikalnih nota)</a:t>
            </a:r>
          </a:p>
          <a:p>
            <a:pPr marL="1314450" lvl="2" indent="-514350">
              <a:buFont typeface="+mj-lt"/>
              <a:buAutoNum type="arabicPeriod"/>
            </a:pPr>
            <a:r>
              <a:rPr lang="sr-Latn-RS" dirty="0" smtClean="0"/>
              <a:t>Pauza</a:t>
            </a:r>
          </a:p>
          <a:p>
            <a:pPr marL="1314450" lvl="2" indent="-514350">
              <a:buFont typeface="+mj-lt"/>
              <a:buAutoNum type="arabicPeriod"/>
            </a:pPr>
            <a:r>
              <a:rPr lang="sr-Latn-RS" dirty="0" smtClean="0"/>
              <a:t>Celih nota</a:t>
            </a:r>
          </a:p>
          <a:p>
            <a:pPr marL="514350" indent="-514350">
              <a:buFont typeface="+mj-lt"/>
              <a:buAutoNum type="arabicPeriod" startAt="3"/>
            </a:pPr>
            <a:r>
              <a:rPr lang="sr-Latn-RS" dirty="0" smtClean="0"/>
              <a:t>Analiza i </a:t>
            </a:r>
            <a:r>
              <a:rPr lang="sr-Latn-RS" i="1" dirty="0" smtClean="0"/>
              <a:t>export </a:t>
            </a:r>
            <a:r>
              <a:rPr lang="sr-Latn-RS" dirty="0" smtClean="0"/>
              <a:t>rezultata</a:t>
            </a:r>
          </a:p>
          <a:p>
            <a:pPr marL="1314450" lvl="2" indent="-514350">
              <a:buFont typeface="+mj-lt"/>
              <a:buAutoNum type="arabicPeriod"/>
            </a:pPr>
            <a:endParaRPr lang="sr-Latn-RS" dirty="0" smtClean="0"/>
          </a:p>
          <a:p>
            <a:pPr marL="914400" lvl="1" indent="-514350">
              <a:buFont typeface="+mj-lt"/>
              <a:buAutoNum type="arabicPeriod"/>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Image processing</a:t>
            </a:r>
            <a:endParaRPr lang="en-US" dirty="0"/>
          </a:p>
        </p:txBody>
      </p:sp>
      <p:sp>
        <p:nvSpPr>
          <p:cNvPr id="3" name="Content Placeholder 2"/>
          <p:cNvSpPr>
            <a:spLocks noGrp="1"/>
          </p:cNvSpPr>
          <p:nvPr>
            <p:ph idx="1"/>
          </p:nvPr>
        </p:nvSpPr>
        <p:spPr/>
        <p:txBody>
          <a:bodyPr/>
          <a:lstStyle/>
          <a:p>
            <a:r>
              <a:rPr lang="sr-Latn-RS" dirty="0" smtClean="0"/>
              <a:t>Implementirano putem </a:t>
            </a:r>
            <a:r>
              <a:rPr lang="sr-Latn-RS" i="1" dirty="0" smtClean="0"/>
              <a:t>OpenCV</a:t>
            </a:r>
            <a:r>
              <a:rPr lang="sr-Latn-RS" dirty="0" smtClean="0"/>
              <a:t> biblioteke.</a:t>
            </a:r>
          </a:p>
          <a:p>
            <a:r>
              <a:rPr lang="sr-Latn-RS" dirty="0" smtClean="0"/>
              <a:t>Faze:</a:t>
            </a:r>
          </a:p>
          <a:p>
            <a:pPr marL="971550" lvl="1" indent="-514350">
              <a:buFont typeface="+mj-lt"/>
              <a:buAutoNum type="arabicPeriod"/>
            </a:pPr>
            <a:r>
              <a:rPr lang="sr-Latn-RS" dirty="0" smtClean="0"/>
              <a:t>Učitavanje slike</a:t>
            </a:r>
          </a:p>
          <a:p>
            <a:pPr marL="971550" lvl="1" indent="-514350">
              <a:buFont typeface="+mj-lt"/>
              <a:buAutoNum type="arabicPeriod"/>
            </a:pPr>
            <a:r>
              <a:rPr lang="sr-Latn-RS" i="1" dirty="0" smtClean="0"/>
              <a:t>Grayscaling </a:t>
            </a:r>
            <a:r>
              <a:rPr lang="sr-Latn-RS" dirty="0" smtClean="0"/>
              <a:t>slike</a:t>
            </a:r>
          </a:p>
          <a:p>
            <a:pPr marL="971550" lvl="1" indent="-514350">
              <a:buFont typeface="+mj-lt"/>
              <a:buAutoNum type="arabicPeriod"/>
            </a:pPr>
            <a:r>
              <a:rPr lang="sr-Latn-RS" dirty="0" smtClean="0"/>
              <a:t>Binarizacija slike</a:t>
            </a:r>
          </a:p>
          <a:p>
            <a:pPr marL="971550" lvl="1" indent="-514350">
              <a:buFont typeface="+mj-lt"/>
              <a:buAutoNum type="arabicPeriod"/>
            </a:pPr>
            <a:r>
              <a:rPr lang="sr-Latn-RS" dirty="0" smtClean="0"/>
              <a:t>Inverzija </a:t>
            </a:r>
            <a:r>
              <a:rPr lang="sr-Latn-RS" dirty="0" smtClean="0"/>
              <a:t>slike</a:t>
            </a:r>
            <a:endParaRPr lang="sr-Latn-R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Učitavanje slike</a:t>
            </a:r>
            <a:endParaRPr lang="en-US" dirty="0"/>
          </a:p>
        </p:txBody>
      </p:sp>
      <p:sp>
        <p:nvSpPr>
          <p:cNvPr id="3" name="Content Placeholder 2"/>
          <p:cNvSpPr>
            <a:spLocks noGrp="1"/>
          </p:cNvSpPr>
          <p:nvPr>
            <p:ph idx="1"/>
          </p:nvPr>
        </p:nvSpPr>
        <p:spPr/>
        <p:txBody>
          <a:bodyPr>
            <a:normAutofit fontScale="85000" lnSpcReduction="10000"/>
          </a:bodyPr>
          <a:lstStyle/>
          <a:p>
            <a:r>
              <a:rPr lang="sr-Latn-RS" i="1" dirty="0" smtClean="0"/>
              <a:t>imread(path) </a:t>
            </a:r>
            <a:r>
              <a:rPr lang="sr-Latn-RS" dirty="0" smtClean="0"/>
              <a:t>– funkcija prima putanju do fajla  kao parametar </a:t>
            </a:r>
            <a:r>
              <a:rPr lang="sr-Latn-RS" i="1" dirty="0" smtClean="0"/>
              <a:t>path </a:t>
            </a:r>
            <a:r>
              <a:rPr lang="sr-Latn-RS" dirty="0" smtClean="0"/>
              <a:t>i vraća </a:t>
            </a:r>
            <a:r>
              <a:rPr lang="sr-Latn-RS" i="1" dirty="0" smtClean="0"/>
              <a:t>BGR</a:t>
            </a:r>
            <a:r>
              <a:rPr lang="sr-Latn-RS" dirty="0" smtClean="0"/>
              <a:t> sliku predstavljenu kao matricu trojki sa vrednostima za </a:t>
            </a:r>
            <a:r>
              <a:rPr lang="sr-Latn-RS" i="1" dirty="0" smtClean="0"/>
              <a:t>B</a:t>
            </a:r>
            <a:r>
              <a:rPr lang="sr-Latn-RS" dirty="0" smtClean="0"/>
              <a:t>, </a:t>
            </a:r>
            <a:r>
              <a:rPr lang="sr-Latn-RS" i="1" dirty="0" smtClean="0"/>
              <a:t>G</a:t>
            </a:r>
            <a:r>
              <a:rPr lang="sr-Latn-RS" dirty="0" smtClean="0"/>
              <a:t> i </a:t>
            </a:r>
            <a:r>
              <a:rPr lang="sr-Latn-RS" i="1" dirty="0" smtClean="0"/>
              <a:t>R </a:t>
            </a:r>
            <a:r>
              <a:rPr lang="sr-Latn-RS" dirty="0" smtClean="0"/>
              <a:t>(redom) </a:t>
            </a:r>
            <a:r>
              <a:rPr lang="sr-Latn-RS" dirty="0" smtClean="0"/>
              <a:t>komponentu piksela.</a:t>
            </a:r>
          </a:p>
          <a:p>
            <a:r>
              <a:rPr lang="sr-Latn-RS" i="1" dirty="0" smtClean="0"/>
              <a:t>cvtColor(image, conversion)</a:t>
            </a:r>
            <a:r>
              <a:rPr lang="sr-Latn-RS" dirty="0" smtClean="0"/>
              <a:t> – konverzija slike (matrice, </a:t>
            </a:r>
            <a:r>
              <a:rPr lang="sr-Latn-RS" i="1" dirty="0" smtClean="0"/>
              <a:t>image</a:t>
            </a:r>
            <a:r>
              <a:rPr lang="sr-Latn-RS" dirty="0" smtClean="0"/>
              <a:t>) koja vraća konvertovanu matricu prema prosleđenoj konverziji (</a:t>
            </a:r>
            <a:r>
              <a:rPr lang="sr-Latn-RS" i="1" dirty="0" smtClean="0"/>
              <a:t>conversion</a:t>
            </a:r>
            <a:r>
              <a:rPr lang="sr-Latn-RS" dirty="0" smtClean="0"/>
              <a:t>)</a:t>
            </a:r>
          </a:p>
          <a:p>
            <a:r>
              <a:rPr lang="en-US" dirty="0" smtClean="0"/>
              <a:t>Z</a:t>
            </a:r>
            <a:r>
              <a:rPr lang="sr-Latn-RS" dirty="0" smtClean="0"/>
              <a:t>a inicijalno učitavanje slike korišćena je konverzija učitane </a:t>
            </a:r>
            <a:r>
              <a:rPr lang="sr-Latn-RS" i="1" dirty="0" smtClean="0"/>
              <a:t>BGR </a:t>
            </a:r>
            <a:r>
              <a:rPr lang="sr-Latn-RS" dirty="0" smtClean="0"/>
              <a:t>slike u </a:t>
            </a:r>
            <a:r>
              <a:rPr lang="sr-Latn-RS" i="1" dirty="0" smtClean="0"/>
              <a:t>RBG </a:t>
            </a:r>
            <a:r>
              <a:rPr lang="sr-Latn-RS" dirty="0" smtClean="0"/>
              <a:t>sliku – </a:t>
            </a:r>
            <a:r>
              <a:rPr lang="sr-Latn-RS" i="1" dirty="0" smtClean="0"/>
              <a:t>COLOR_BGR2RGB, </a:t>
            </a:r>
            <a:r>
              <a:rPr lang="sr-Latn-RS" dirty="0" smtClean="0"/>
              <a:t>koja vraća matricu trojki sa vrednostima za </a:t>
            </a:r>
            <a:r>
              <a:rPr lang="sr-Latn-RS" i="1" dirty="0" smtClean="0"/>
              <a:t>R, G i B </a:t>
            </a:r>
            <a:r>
              <a:rPr lang="sr-Latn-RS" dirty="0" smtClean="0"/>
              <a:t>(redom) </a:t>
            </a:r>
            <a:r>
              <a:rPr lang="sr-Latn-RS" dirty="0" smtClean="0"/>
              <a:t>komponentu piksela</a:t>
            </a:r>
          </a:p>
          <a:p>
            <a:endParaRPr lang="en-US"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Učitavanje slike</a:t>
            </a:r>
            <a:endParaRPr lang="en-US" dirty="0"/>
          </a:p>
        </p:txBody>
      </p:sp>
      <p:pic>
        <p:nvPicPr>
          <p:cNvPr id="1028" name="Picture 4"/>
          <p:cNvPicPr>
            <a:picLocks noChangeAspect="1" noChangeArrowheads="1"/>
          </p:cNvPicPr>
          <p:nvPr/>
        </p:nvPicPr>
        <p:blipFill>
          <a:blip r:embed="rId2"/>
          <a:srcRect/>
          <a:stretch>
            <a:fillRect/>
          </a:stretch>
        </p:blipFill>
        <p:spPr bwMode="auto">
          <a:xfrm>
            <a:off x="1066800" y="1143000"/>
            <a:ext cx="3684092" cy="5200651"/>
          </a:xfrm>
          <a:prstGeom prst="rect">
            <a:avLst/>
          </a:prstGeom>
          <a:noFill/>
          <a:ln w="9525">
            <a:noFill/>
            <a:miter lim="800000"/>
            <a:headEnd/>
            <a:tailEnd/>
          </a:ln>
          <a:effectLst/>
        </p:spPr>
      </p:pic>
      <p:sp>
        <p:nvSpPr>
          <p:cNvPr id="7" name="TextBox 6"/>
          <p:cNvSpPr txBox="1"/>
          <p:nvPr/>
        </p:nvSpPr>
        <p:spPr>
          <a:xfrm>
            <a:off x="5334000" y="3200400"/>
            <a:ext cx="1806007" cy="369332"/>
          </a:xfrm>
          <a:prstGeom prst="rect">
            <a:avLst/>
          </a:prstGeom>
          <a:noFill/>
        </p:spPr>
        <p:txBody>
          <a:bodyPr wrap="none" rtlCol="0">
            <a:spAutoFit/>
          </a:bodyPr>
          <a:lstStyle/>
          <a:p>
            <a:r>
              <a:rPr lang="sr-Latn-RS" dirty="0" smtClean="0"/>
              <a:t>Učitana RGB slika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i="1" dirty="0" smtClean="0"/>
              <a:t>Grayscaling </a:t>
            </a:r>
            <a:r>
              <a:rPr lang="sr-Latn-RS" dirty="0" smtClean="0"/>
              <a:t>slike</a:t>
            </a:r>
            <a:endParaRPr lang="en-US" i="1" dirty="0"/>
          </a:p>
        </p:txBody>
      </p:sp>
      <p:sp>
        <p:nvSpPr>
          <p:cNvPr id="3" name="Content Placeholder 2"/>
          <p:cNvSpPr>
            <a:spLocks noGrp="1"/>
          </p:cNvSpPr>
          <p:nvPr>
            <p:ph idx="1"/>
          </p:nvPr>
        </p:nvSpPr>
        <p:spPr/>
        <p:txBody>
          <a:bodyPr/>
          <a:lstStyle/>
          <a:p>
            <a:r>
              <a:rPr lang="sr-Latn-RS" i="1" dirty="0" smtClean="0"/>
              <a:t>cvtColor(image, </a:t>
            </a:r>
            <a:r>
              <a:rPr lang="sr-Latn-RS" i="1" dirty="0" smtClean="0"/>
              <a:t>conversion)</a:t>
            </a:r>
          </a:p>
          <a:p>
            <a:r>
              <a:rPr lang="sr-Latn-RS" dirty="0" smtClean="0"/>
              <a:t>Za parametar </a:t>
            </a:r>
            <a:r>
              <a:rPr lang="sr-Latn-RS" i="1" dirty="0" smtClean="0"/>
              <a:t>conversion</a:t>
            </a:r>
            <a:r>
              <a:rPr lang="sr-Latn-RS" dirty="0" smtClean="0"/>
              <a:t> korišćena je konverzija </a:t>
            </a:r>
            <a:r>
              <a:rPr lang="sr-Latn-RS" i="1" dirty="0" smtClean="0"/>
              <a:t>RGB</a:t>
            </a:r>
            <a:r>
              <a:rPr lang="sr-Latn-RS" dirty="0" smtClean="0"/>
              <a:t> slike u </a:t>
            </a:r>
            <a:r>
              <a:rPr lang="sr-Latn-RS" i="1" dirty="0" smtClean="0"/>
              <a:t>Grayscale</a:t>
            </a:r>
            <a:r>
              <a:rPr lang="sr-Latn-RS" dirty="0" smtClean="0"/>
              <a:t> (sivu) sliku - </a:t>
            </a:r>
            <a:r>
              <a:rPr lang="sr-Latn-RS" i="1" dirty="0" smtClean="0"/>
              <a:t>COLOR_RGB2GRAY, </a:t>
            </a:r>
            <a:r>
              <a:rPr lang="sr-Latn-RS" dirty="0" smtClean="0"/>
              <a:t>što vraća matricu brojeva od 0 do 255 (nijansa sive, 0 – crna, 255 – bela)</a:t>
            </a:r>
          </a:p>
          <a:p>
            <a:endParaRPr lang="sr-Latn-R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i="1" dirty="0" smtClean="0"/>
              <a:t>Grayscaling </a:t>
            </a:r>
            <a:r>
              <a:rPr lang="sr-Latn-RS" dirty="0" smtClean="0"/>
              <a:t>slike</a:t>
            </a:r>
            <a:endParaRPr lang="en-US" i="1" dirty="0"/>
          </a:p>
        </p:txBody>
      </p:sp>
      <p:pic>
        <p:nvPicPr>
          <p:cNvPr id="2050" name="Picture 2"/>
          <p:cNvPicPr>
            <a:picLocks noChangeAspect="1" noChangeArrowheads="1"/>
          </p:cNvPicPr>
          <p:nvPr/>
        </p:nvPicPr>
        <p:blipFill>
          <a:blip r:embed="rId2"/>
          <a:srcRect/>
          <a:stretch>
            <a:fillRect/>
          </a:stretch>
        </p:blipFill>
        <p:spPr bwMode="auto">
          <a:xfrm>
            <a:off x="1143000" y="1295400"/>
            <a:ext cx="3535753" cy="4981575"/>
          </a:xfrm>
          <a:prstGeom prst="rect">
            <a:avLst/>
          </a:prstGeom>
          <a:noFill/>
          <a:ln w="9525">
            <a:noFill/>
            <a:miter lim="800000"/>
            <a:headEnd/>
            <a:tailEnd/>
          </a:ln>
          <a:effectLst/>
        </p:spPr>
      </p:pic>
      <p:sp>
        <p:nvSpPr>
          <p:cNvPr id="5" name="TextBox 4"/>
          <p:cNvSpPr txBox="1"/>
          <p:nvPr/>
        </p:nvSpPr>
        <p:spPr>
          <a:xfrm>
            <a:off x="5334000" y="3200400"/>
            <a:ext cx="1556195" cy="369332"/>
          </a:xfrm>
          <a:prstGeom prst="rect">
            <a:avLst/>
          </a:prstGeom>
          <a:noFill/>
        </p:spPr>
        <p:txBody>
          <a:bodyPr wrap="none" rtlCol="0">
            <a:spAutoFit/>
          </a:bodyPr>
          <a:lstStyle/>
          <a:p>
            <a:r>
              <a:rPr lang="sr-Latn-RS" i="1" dirty="0" smtClean="0"/>
              <a:t>Grayscale </a:t>
            </a:r>
            <a:r>
              <a:rPr lang="sr-Latn-RS" dirty="0" smtClean="0"/>
              <a:t>slika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Binarizacija slike</a:t>
            </a:r>
            <a:endParaRPr lang="en-US" dirty="0"/>
          </a:p>
        </p:txBody>
      </p:sp>
      <p:sp>
        <p:nvSpPr>
          <p:cNvPr id="3" name="Content Placeholder 2"/>
          <p:cNvSpPr>
            <a:spLocks noGrp="1"/>
          </p:cNvSpPr>
          <p:nvPr>
            <p:ph idx="1"/>
          </p:nvPr>
        </p:nvSpPr>
        <p:spPr/>
        <p:txBody>
          <a:bodyPr>
            <a:normAutofit fontScale="92500" lnSpcReduction="10000"/>
          </a:bodyPr>
          <a:lstStyle/>
          <a:p>
            <a:r>
              <a:rPr lang="sr-Latn-RS" dirty="0" smtClean="0"/>
              <a:t>Binarizacija slike je postupak koji </a:t>
            </a:r>
            <a:r>
              <a:rPr lang="sr-Latn-RS" i="1" dirty="0" smtClean="0"/>
              <a:t>grayscale </a:t>
            </a:r>
            <a:r>
              <a:rPr lang="sr-Latn-RS" dirty="0" smtClean="0"/>
              <a:t>sliku (matricu brojeva od 0 do 255) pretvara u binarnu, crno-belu sliku (matricu brojeva 0 i 255).</a:t>
            </a:r>
          </a:p>
          <a:p>
            <a:r>
              <a:rPr lang="sr-Latn-RS" dirty="0" smtClean="0"/>
              <a:t>Testirane su sledeće binarizacije:</a:t>
            </a:r>
          </a:p>
          <a:p>
            <a:pPr lvl="1"/>
            <a:r>
              <a:rPr lang="sr-Latn-RS" dirty="0" smtClean="0"/>
              <a:t>Globalna binarizacija</a:t>
            </a:r>
          </a:p>
          <a:p>
            <a:pPr lvl="1"/>
            <a:r>
              <a:rPr lang="sr-Latn-RS" dirty="0" smtClean="0"/>
              <a:t>Otsu binarizacija</a:t>
            </a:r>
          </a:p>
          <a:p>
            <a:pPr lvl="1"/>
            <a:r>
              <a:rPr lang="sr-Latn-RS" dirty="0" smtClean="0"/>
              <a:t>Adaptivna binarizacija</a:t>
            </a:r>
          </a:p>
          <a:p>
            <a:pPr lvl="1"/>
            <a:r>
              <a:rPr lang="sr-Latn-RS" dirty="0" smtClean="0"/>
              <a:t>Adaptivna Gausova binarizacija</a:t>
            </a:r>
          </a:p>
          <a:p>
            <a:r>
              <a:rPr lang="sr-Latn-RS" dirty="0" smtClean="0"/>
              <a:t>Takođe su testirane navedene binarizacije sa zamućenom slikom - </a:t>
            </a:r>
            <a:r>
              <a:rPr lang="sr-Latn-RS" i="1" dirty="0" smtClean="0"/>
              <a:t>GaussianBlur</a:t>
            </a:r>
            <a:endParaRPr lang="sr-Latn-R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Binarizacija slike</a:t>
            </a:r>
            <a:endParaRPr lang="en-US" dirty="0"/>
          </a:p>
        </p:txBody>
      </p:sp>
      <p:sp>
        <p:nvSpPr>
          <p:cNvPr id="3" name="Content Placeholder 2"/>
          <p:cNvSpPr>
            <a:spLocks noGrp="1"/>
          </p:cNvSpPr>
          <p:nvPr>
            <p:ph idx="1"/>
          </p:nvPr>
        </p:nvSpPr>
        <p:spPr/>
        <p:txBody>
          <a:bodyPr>
            <a:normAutofit fontScale="70000" lnSpcReduction="20000"/>
          </a:bodyPr>
          <a:lstStyle/>
          <a:p>
            <a:r>
              <a:rPr lang="sr-Latn-RS" i="1" dirty="0" smtClean="0"/>
              <a:t>threshold(image, threshold, max_value, threshold_type)</a:t>
            </a:r>
          </a:p>
          <a:p>
            <a:r>
              <a:rPr lang="sr-Latn-RS" i="1" dirty="0" smtClean="0"/>
              <a:t>image – grayscale </a:t>
            </a:r>
            <a:r>
              <a:rPr lang="sr-Latn-RS" dirty="0" smtClean="0"/>
              <a:t>slika</a:t>
            </a:r>
          </a:p>
          <a:p>
            <a:pPr marL="342900" lvl="1" indent="-342900">
              <a:buFont typeface="Arial" pitchFamily="34" charset="0"/>
              <a:buChar char="•"/>
            </a:pPr>
            <a:r>
              <a:rPr lang="sr-Latn-RS" i="1" dirty="0" smtClean="0"/>
              <a:t>max_value=255</a:t>
            </a:r>
            <a:endParaRPr lang="sr-Latn-RS" dirty="0" smtClean="0"/>
          </a:p>
          <a:p>
            <a:r>
              <a:rPr lang="sr-Latn-RS" dirty="0" smtClean="0"/>
              <a:t>vraća prag vrednosti i binarizovanu sliku kao matricu brojeva 0 i 255</a:t>
            </a:r>
          </a:p>
          <a:p>
            <a:r>
              <a:rPr lang="sr-Latn-RS" dirty="0" smtClean="0"/>
              <a:t>Globalna binarizacija</a:t>
            </a:r>
          </a:p>
          <a:p>
            <a:pPr lvl="1"/>
            <a:r>
              <a:rPr lang="sr-Latn-RS" i="1" dirty="0" smtClean="0"/>
              <a:t>threshold_type=THRESH_BINARY</a:t>
            </a:r>
          </a:p>
          <a:p>
            <a:pPr lvl="1"/>
            <a:r>
              <a:rPr lang="sr-Latn-RS" dirty="0" smtClean="0"/>
              <a:t>za prosleđenu sliku se navede prag vrednosti (</a:t>
            </a:r>
            <a:r>
              <a:rPr lang="sr-Latn-RS" i="1" dirty="0" smtClean="0"/>
              <a:t>threshold</a:t>
            </a:r>
            <a:r>
              <a:rPr lang="sr-Latn-RS" dirty="0" smtClean="0"/>
              <a:t>) sive (0-255)</a:t>
            </a:r>
          </a:p>
          <a:p>
            <a:pPr lvl="1"/>
            <a:r>
              <a:rPr lang="sr-Latn-RS" dirty="0" smtClean="0"/>
              <a:t>ukoliko je piksel matrice veći od praga, taj piksel u novoj matrici ima vrednost </a:t>
            </a:r>
            <a:r>
              <a:rPr lang="sr-Latn-RS" i="1" dirty="0" smtClean="0"/>
              <a:t>max_value=255, </a:t>
            </a:r>
            <a:r>
              <a:rPr lang="sr-Latn-RS" dirty="0" smtClean="0"/>
              <a:t>u suprotnom, ima 0</a:t>
            </a:r>
          </a:p>
          <a:p>
            <a:r>
              <a:rPr lang="sr-Latn-RS" i="1" dirty="0" smtClean="0"/>
              <a:t>Otsu </a:t>
            </a:r>
            <a:r>
              <a:rPr lang="sr-Latn-RS" dirty="0" smtClean="0"/>
              <a:t>binarizacija</a:t>
            </a:r>
          </a:p>
          <a:p>
            <a:pPr lvl="1"/>
            <a:r>
              <a:rPr lang="sr-Latn-RS" i="1" dirty="0" smtClean="0"/>
              <a:t>threshold_type=THRESH_BINARY+THRESH_OTSU</a:t>
            </a:r>
            <a:endParaRPr lang="sr-Latn-RS" i="1" dirty="0" smtClean="0"/>
          </a:p>
          <a:p>
            <a:pPr lvl="1"/>
            <a:r>
              <a:rPr lang="sr-Latn-RS" i="1" dirty="0" smtClean="0"/>
              <a:t>threshold=0</a:t>
            </a:r>
            <a:r>
              <a:rPr lang="sr-Latn-RS" dirty="0" smtClean="0"/>
              <a:t>, ignoriše se, prag vrednosti se automatski računa</a:t>
            </a:r>
            <a:endParaRPr lang="sr-Latn-RS" i="1" dirty="0" smtClean="0"/>
          </a:p>
          <a:p>
            <a:pPr lvl="1"/>
            <a:r>
              <a:rPr lang="sr-Latn-RS" dirty="0" smtClean="0"/>
              <a:t>ukoliko je piksel matrice veći od praga, taj piksel u novoj matrici ima vrednost </a:t>
            </a:r>
            <a:r>
              <a:rPr lang="sr-Latn-RS" i="1" dirty="0" smtClean="0"/>
              <a:t>max_value=255, </a:t>
            </a:r>
            <a:r>
              <a:rPr lang="sr-Latn-RS" dirty="0" smtClean="0"/>
              <a:t>u suprotnom, ima </a:t>
            </a:r>
            <a:r>
              <a:rPr lang="sr-Latn-RS" dirty="0" smtClean="0"/>
              <a:t>0</a:t>
            </a:r>
          </a:p>
          <a:p>
            <a:pPr lvl="1"/>
            <a:endParaRPr lang="sr-Latn-RS" i="1" dirty="0" smtClean="0"/>
          </a:p>
          <a:p>
            <a:pPr lvl="1"/>
            <a:endParaRPr lang="sr-Latn-RS" dirty="0" smtClean="0"/>
          </a:p>
          <a:p>
            <a:pPr lvl="1"/>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i="1" dirty="0" smtClean="0"/>
              <a:t>OMR</a:t>
            </a:r>
            <a:endParaRPr lang="en-US" i="1" dirty="0"/>
          </a:p>
        </p:txBody>
      </p:sp>
      <p:sp>
        <p:nvSpPr>
          <p:cNvPr id="3" name="Content Placeholder 2"/>
          <p:cNvSpPr>
            <a:spLocks noGrp="1"/>
          </p:cNvSpPr>
          <p:nvPr>
            <p:ph idx="1"/>
          </p:nvPr>
        </p:nvSpPr>
        <p:spPr/>
        <p:txBody>
          <a:bodyPr>
            <a:normAutofit fontScale="77500" lnSpcReduction="20000"/>
          </a:bodyPr>
          <a:lstStyle/>
          <a:p>
            <a:pPr algn="just"/>
            <a:r>
              <a:rPr lang="sr-Latn-RS" i="1" dirty="0" smtClean="0"/>
              <a:t>Optical music recognition</a:t>
            </a:r>
            <a:r>
              <a:rPr lang="sr-Latn-RS" dirty="0" smtClean="0"/>
              <a:t> ili </a:t>
            </a:r>
            <a:r>
              <a:rPr lang="sr-Latn-RS" i="1" dirty="0" smtClean="0"/>
              <a:t>Music OCR </a:t>
            </a:r>
            <a:r>
              <a:rPr lang="sr-Latn-RS" dirty="0" smtClean="0"/>
              <a:t>predstavlja optičko prepoznavanje muzičkih elemenata sa muzičkih partitura (</a:t>
            </a:r>
            <a:r>
              <a:rPr lang="sr-Latn-RS" i="1" dirty="0" smtClean="0"/>
              <a:t>sheet music</a:t>
            </a:r>
            <a:r>
              <a:rPr lang="sr-Latn-RS" dirty="0" smtClean="0"/>
              <a:t>)</a:t>
            </a:r>
          </a:p>
          <a:p>
            <a:pPr algn="just"/>
            <a:r>
              <a:rPr lang="sr-Latn-RS" dirty="0" smtClean="0"/>
              <a:t>Koristi se za pretvaranje muzičkih elemenata u formu koja se može menjati (</a:t>
            </a:r>
            <a:r>
              <a:rPr lang="sr-Latn-RS" i="1" dirty="0" smtClean="0"/>
              <a:t>MusicXML</a:t>
            </a:r>
            <a:r>
              <a:rPr lang="sr-Latn-RS" dirty="0" smtClean="0"/>
              <a:t>) ili svirati (</a:t>
            </a:r>
            <a:r>
              <a:rPr lang="sr-Latn-RS" i="1" dirty="0" smtClean="0"/>
              <a:t>MIDI</a:t>
            </a:r>
            <a:r>
              <a:rPr lang="sr-Latn-RS" dirty="0" smtClean="0"/>
              <a:t>)</a:t>
            </a:r>
          </a:p>
          <a:p>
            <a:pPr algn="just"/>
            <a:r>
              <a:rPr lang="sr-Latn-RS" i="1" dirty="0" smtClean="0"/>
              <a:t>OCR</a:t>
            </a:r>
            <a:r>
              <a:rPr lang="sr-Latn-RS" dirty="0" smtClean="0"/>
              <a:t> teksta prepoznaje reči sekvencijalno s leva na desno, od gore na dole,</a:t>
            </a:r>
          </a:p>
          <a:p>
            <a:pPr algn="just"/>
            <a:r>
              <a:rPr lang="sr-Latn-RS" i="1" dirty="0" smtClean="0"/>
              <a:t>Music OCR</a:t>
            </a:r>
            <a:r>
              <a:rPr lang="sr-Latn-RS" dirty="0" smtClean="0"/>
              <a:t> uključuje prepoznavanje i paralelnih elemenata, kao što su:</a:t>
            </a:r>
          </a:p>
          <a:p>
            <a:pPr lvl="1" algn="just"/>
            <a:r>
              <a:rPr lang="sr-Latn-RS" dirty="0" smtClean="0"/>
              <a:t>note jedne iznad drugih, </a:t>
            </a:r>
          </a:p>
          <a:p>
            <a:pPr lvl="1" algn="just"/>
            <a:r>
              <a:rPr lang="sr-Latn-RS" dirty="0" smtClean="0"/>
              <a:t>oznake za dinamiku, tempo,</a:t>
            </a:r>
          </a:p>
          <a:p>
            <a:pPr lvl="1" algn="just"/>
            <a:r>
              <a:rPr lang="sr-Latn-RS" dirty="0" smtClean="0"/>
              <a:t>različite deonice predstavljene u jednovremenom toku</a:t>
            </a:r>
          </a:p>
          <a:p>
            <a:pPr lvl="1" algn="just"/>
            <a:r>
              <a:rPr lang="sr-Latn-RS" dirty="0" smtClean="0"/>
              <a: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Binarizacija slike</a:t>
            </a:r>
            <a:endParaRPr lang="en-US" dirty="0"/>
          </a:p>
        </p:txBody>
      </p:sp>
      <p:sp>
        <p:nvSpPr>
          <p:cNvPr id="3" name="Content Placeholder 2"/>
          <p:cNvSpPr>
            <a:spLocks noGrp="1"/>
          </p:cNvSpPr>
          <p:nvPr>
            <p:ph idx="1"/>
          </p:nvPr>
        </p:nvSpPr>
        <p:spPr/>
        <p:txBody>
          <a:bodyPr>
            <a:normAutofit fontScale="55000" lnSpcReduction="20000"/>
          </a:bodyPr>
          <a:lstStyle/>
          <a:p>
            <a:r>
              <a:rPr lang="sr-Latn-RS" i="1" dirty="0" smtClean="0"/>
              <a:t>adaptiveThreshold(image</a:t>
            </a:r>
            <a:r>
              <a:rPr lang="sr-Latn-RS" i="1" dirty="0" smtClean="0"/>
              <a:t>, </a:t>
            </a:r>
            <a:r>
              <a:rPr lang="sr-Latn-RS" i="1" dirty="0" smtClean="0"/>
              <a:t>max_value, adaptive_method, threshold_type, block_size, c)</a:t>
            </a:r>
            <a:endParaRPr lang="sr-Latn-RS" i="1" dirty="0" smtClean="0"/>
          </a:p>
          <a:p>
            <a:r>
              <a:rPr lang="sr-Latn-RS" i="1" dirty="0" smtClean="0"/>
              <a:t>image – grayscale </a:t>
            </a:r>
            <a:r>
              <a:rPr lang="sr-Latn-RS" dirty="0" smtClean="0"/>
              <a:t>slika</a:t>
            </a:r>
          </a:p>
          <a:p>
            <a:r>
              <a:rPr lang="sr-Latn-RS" i="1" dirty="0" smtClean="0"/>
              <a:t>max_value=255</a:t>
            </a:r>
            <a:endParaRPr lang="sr-Latn-RS" dirty="0" smtClean="0"/>
          </a:p>
          <a:p>
            <a:r>
              <a:rPr lang="sr-Latn-RS" i="1" dirty="0" smtClean="0"/>
              <a:t>threshold_type=THRESH_BINARY</a:t>
            </a:r>
          </a:p>
          <a:p>
            <a:r>
              <a:rPr lang="sr-Latn-RS" i="1" dirty="0" smtClean="0"/>
              <a:t>c – </a:t>
            </a:r>
            <a:r>
              <a:rPr lang="sr-Latn-RS" dirty="0" smtClean="0"/>
              <a:t>konstanta koja se oduzima od izračunatog praga</a:t>
            </a:r>
          </a:p>
          <a:p>
            <a:r>
              <a:rPr lang="sr-Latn-RS" dirty="0" smtClean="0"/>
              <a:t>block_size – dužina i širina regiona slike</a:t>
            </a:r>
            <a:endParaRPr lang="sr-Latn-RS" dirty="0" smtClean="0"/>
          </a:p>
          <a:p>
            <a:r>
              <a:rPr lang="sr-Latn-RS" dirty="0" smtClean="0"/>
              <a:t>Adaptivna binarizacija:</a:t>
            </a:r>
          </a:p>
          <a:p>
            <a:pPr lvl="1"/>
            <a:r>
              <a:rPr lang="sr-Latn-RS" i="1" dirty="0" smtClean="0"/>
              <a:t>threshold_type=THRESH_BINARY</a:t>
            </a:r>
          </a:p>
          <a:p>
            <a:pPr lvl="1"/>
            <a:r>
              <a:rPr lang="sr-Latn-RS" i="1" dirty="0" smtClean="0"/>
              <a:t>adaptive_method=ADAPTIVE_THRESH_MEAN_C</a:t>
            </a:r>
          </a:p>
          <a:p>
            <a:pPr lvl="1"/>
            <a:r>
              <a:rPr lang="sr-Latn-RS" dirty="0" smtClean="0"/>
              <a:t>računa prag vrednosti za </a:t>
            </a:r>
            <a:r>
              <a:rPr lang="sr-Latn-RS" dirty="0" smtClean="0"/>
              <a:t>regione </a:t>
            </a:r>
            <a:r>
              <a:rPr lang="sr-Latn-RS" dirty="0" smtClean="0"/>
              <a:t>slike </a:t>
            </a:r>
            <a:r>
              <a:rPr lang="sr-Latn-RS" dirty="0" smtClean="0"/>
              <a:t>zasebno kao prosečnu vrednost piksela u regionu</a:t>
            </a:r>
            <a:endParaRPr lang="sr-Latn-RS" dirty="0" smtClean="0"/>
          </a:p>
          <a:p>
            <a:r>
              <a:rPr lang="sr-Latn-RS" dirty="0" smtClean="0"/>
              <a:t>Adaptivna Gausova </a:t>
            </a:r>
            <a:r>
              <a:rPr lang="sr-Latn-RS" dirty="0" smtClean="0"/>
              <a:t>binarizacija:</a:t>
            </a:r>
          </a:p>
          <a:p>
            <a:pPr lvl="1"/>
            <a:r>
              <a:rPr lang="sr-Latn-RS" i="1" dirty="0" smtClean="0"/>
              <a:t>threshold_type=THRESH_BINARY</a:t>
            </a:r>
          </a:p>
          <a:p>
            <a:pPr lvl="1"/>
            <a:r>
              <a:rPr lang="sr-Latn-RS" i="1" dirty="0" smtClean="0"/>
              <a:t>adaptive_method=ADAPTIVE_THRESH_GAUSSIAN_C</a:t>
            </a:r>
            <a:endParaRPr lang="sr-Latn-RS" i="1" dirty="0" smtClean="0"/>
          </a:p>
          <a:p>
            <a:pPr lvl="1"/>
            <a:r>
              <a:rPr lang="sr-Latn-RS" dirty="0" smtClean="0"/>
              <a:t>računa prag vrednosti za regione slike zasebno kao </a:t>
            </a:r>
            <a:r>
              <a:rPr lang="sr-Latn-RS" dirty="0" smtClean="0"/>
              <a:t>težinsku sumu piksela u regionu, gde su težine iz Gausove raspodele</a:t>
            </a:r>
            <a:endParaRPr lang="sr-Latn-R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381000" y="990600"/>
            <a:ext cx="3181350" cy="9906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sr-Latn-RS" dirty="0" smtClean="0"/>
              <a:t>Binarizacija slike</a:t>
            </a:r>
            <a:endParaRPr lang="en-US" dirty="0"/>
          </a:p>
        </p:txBody>
      </p:sp>
      <p:pic>
        <p:nvPicPr>
          <p:cNvPr id="3076" name="Picture 4"/>
          <p:cNvPicPr>
            <a:picLocks noChangeAspect="1" noChangeArrowheads="1"/>
          </p:cNvPicPr>
          <p:nvPr/>
        </p:nvPicPr>
        <p:blipFill>
          <a:blip r:embed="rId3"/>
          <a:srcRect/>
          <a:stretch>
            <a:fillRect/>
          </a:stretch>
        </p:blipFill>
        <p:spPr bwMode="auto">
          <a:xfrm>
            <a:off x="381000" y="2057400"/>
            <a:ext cx="3181350" cy="981075"/>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381000" y="3124200"/>
            <a:ext cx="3181350" cy="1028700"/>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a:srcRect/>
          <a:stretch>
            <a:fillRect/>
          </a:stretch>
        </p:blipFill>
        <p:spPr bwMode="auto">
          <a:xfrm>
            <a:off x="304800" y="4191000"/>
            <a:ext cx="3200400" cy="990600"/>
          </a:xfrm>
          <a:prstGeom prst="rect">
            <a:avLst/>
          </a:prstGeom>
          <a:noFill/>
          <a:ln w="9525">
            <a:noFill/>
            <a:miter lim="800000"/>
            <a:headEnd/>
            <a:tailEnd/>
          </a:ln>
          <a:effectLst/>
        </p:spPr>
      </p:pic>
      <p:pic>
        <p:nvPicPr>
          <p:cNvPr id="3079" name="Picture 7"/>
          <p:cNvPicPr>
            <a:picLocks noChangeAspect="1" noChangeArrowheads="1"/>
          </p:cNvPicPr>
          <p:nvPr/>
        </p:nvPicPr>
        <p:blipFill>
          <a:blip r:embed="rId6"/>
          <a:srcRect/>
          <a:stretch>
            <a:fillRect/>
          </a:stretch>
        </p:blipFill>
        <p:spPr bwMode="auto">
          <a:xfrm>
            <a:off x="381000" y="5257800"/>
            <a:ext cx="3171825" cy="1028700"/>
          </a:xfrm>
          <a:prstGeom prst="rect">
            <a:avLst/>
          </a:prstGeom>
          <a:noFill/>
          <a:ln w="9525">
            <a:noFill/>
            <a:miter lim="800000"/>
            <a:headEnd/>
            <a:tailEnd/>
          </a:ln>
          <a:effectLst/>
        </p:spPr>
      </p:pic>
      <p:sp>
        <p:nvSpPr>
          <p:cNvPr id="10" name="TextBox 9"/>
          <p:cNvSpPr txBox="1"/>
          <p:nvPr/>
        </p:nvSpPr>
        <p:spPr>
          <a:xfrm>
            <a:off x="914400" y="2819400"/>
            <a:ext cx="2150589" cy="369332"/>
          </a:xfrm>
          <a:prstGeom prst="rect">
            <a:avLst/>
          </a:prstGeom>
          <a:noFill/>
        </p:spPr>
        <p:txBody>
          <a:bodyPr wrap="none" rtlCol="0">
            <a:spAutoFit/>
          </a:bodyPr>
          <a:lstStyle/>
          <a:p>
            <a:r>
              <a:rPr lang="sr-Latn-RS" i="1" dirty="0" smtClean="0"/>
              <a:t>Globalna binarizacija</a:t>
            </a:r>
            <a:endParaRPr lang="en-US" i="1" dirty="0"/>
          </a:p>
        </p:txBody>
      </p:sp>
      <p:sp>
        <p:nvSpPr>
          <p:cNvPr id="11" name="TextBox 10"/>
          <p:cNvSpPr txBox="1"/>
          <p:nvPr/>
        </p:nvSpPr>
        <p:spPr>
          <a:xfrm>
            <a:off x="1371600" y="1752600"/>
            <a:ext cx="1096903" cy="369332"/>
          </a:xfrm>
          <a:prstGeom prst="rect">
            <a:avLst/>
          </a:prstGeom>
          <a:noFill/>
        </p:spPr>
        <p:txBody>
          <a:bodyPr wrap="none" rtlCol="0">
            <a:spAutoFit/>
          </a:bodyPr>
          <a:lstStyle/>
          <a:p>
            <a:r>
              <a:rPr lang="sr-Latn-RS" i="1" dirty="0" smtClean="0"/>
              <a:t>Grayscale</a:t>
            </a:r>
            <a:endParaRPr lang="en-US" i="1" dirty="0"/>
          </a:p>
        </p:txBody>
      </p:sp>
      <p:sp>
        <p:nvSpPr>
          <p:cNvPr id="12" name="TextBox 11"/>
          <p:cNvSpPr txBox="1"/>
          <p:nvPr/>
        </p:nvSpPr>
        <p:spPr>
          <a:xfrm>
            <a:off x="1143000" y="3886200"/>
            <a:ext cx="1741823" cy="369332"/>
          </a:xfrm>
          <a:prstGeom prst="rect">
            <a:avLst/>
          </a:prstGeom>
          <a:noFill/>
        </p:spPr>
        <p:txBody>
          <a:bodyPr wrap="none" rtlCol="0">
            <a:spAutoFit/>
          </a:bodyPr>
          <a:lstStyle/>
          <a:p>
            <a:r>
              <a:rPr lang="sr-Latn-RS" i="1" dirty="0" smtClean="0"/>
              <a:t>Otsu binarizacija</a:t>
            </a:r>
            <a:endParaRPr lang="en-US" i="1" dirty="0"/>
          </a:p>
        </p:txBody>
      </p:sp>
      <p:sp>
        <p:nvSpPr>
          <p:cNvPr id="13" name="TextBox 12"/>
          <p:cNvSpPr txBox="1"/>
          <p:nvPr/>
        </p:nvSpPr>
        <p:spPr>
          <a:xfrm>
            <a:off x="457200" y="6248400"/>
            <a:ext cx="3127972" cy="369332"/>
          </a:xfrm>
          <a:prstGeom prst="rect">
            <a:avLst/>
          </a:prstGeom>
          <a:noFill/>
        </p:spPr>
        <p:txBody>
          <a:bodyPr wrap="none" rtlCol="0">
            <a:spAutoFit/>
          </a:bodyPr>
          <a:lstStyle/>
          <a:p>
            <a:r>
              <a:rPr lang="sr-Latn-RS" i="1" dirty="0" smtClean="0"/>
              <a:t>Adaptivna Gausova binarizacija</a:t>
            </a:r>
            <a:endParaRPr lang="en-US" i="1" dirty="0"/>
          </a:p>
        </p:txBody>
      </p:sp>
      <p:sp>
        <p:nvSpPr>
          <p:cNvPr id="14" name="TextBox 13"/>
          <p:cNvSpPr txBox="1"/>
          <p:nvPr/>
        </p:nvSpPr>
        <p:spPr>
          <a:xfrm>
            <a:off x="762000" y="4953000"/>
            <a:ext cx="2263377" cy="369332"/>
          </a:xfrm>
          <a:prstGeom prst="rect">
            <a:avLst/>
          </a:prstGeom>
          <a:noFill/>
        </p:spPr>
        <p:txBody>
          <a:bodyPr wrap="none" rtlCol="0">
            <a:spAutoFit/>
          </a:bodyPr>
          <a:lstStyle/>
          <a:p>
            <a:r>
              <a:rPr lang="sr-Latn-RS" i="1" dirty="0" smtClean="0"/>
              <a:t>Adaptivna binarizacija</a:t>
            </a:r>
            <a:endParaRPr lang="en-US" i="1" dirty="0"/>
          </a:p>
        </p:txBody>
      </p:sp>
      <p:sp>
        <p:nvSpPr>
          <p:cNvPr id="15" name="TextBox 14"/>
          <p:cNvSpPr txBox="1"/>
          <p:nvPr/>
        </p:nvSpPr>
        <p:spPr>
          <a:xfrm>
            <a:off x="4191000" y="2819400"/>
            <a:ext cx="4435060" cy="2031325"/>
          </a:xfrm>
          <a:prstGeom prst="rect">
            <a:avLst/>
          </a:prstGeom>
          <a:noFill/>
        </p:spPr>
        <p:txBody>
          <a:bodyPr wrap="none" rtlCol="0">
            <a:spAutoFit/>
          </a:bodyPr>
          <a:lstStyle/>
          <a:p>
            <a:pPr algn="ctr"/>
            <a:r>
              <a:rPr lang="sr-Latn-RS" dirty="0" smtClean="0"/>
              <a:t>Nad manjim nezamućenim</a:t>
            </a:r>
          </a:p>
          <a:p>
            <a:pPr algn="ctr"/>
            <a:r>
              <a:rPr lang="sr-Latn-RS" dirty="0" smtClean="0"/>
              <a:t>slikama (samo jednog linijskog sistema)</a:t>
            </a:r>
          </a:p>
          <a:p>
            <a:pPr algn="ctr"/>
            <a:r>
              <a:rPr lang="en-US" dirty="0" smtClean="0"/>
              <a:t>N</a:t>
            </a:r>
            <a:r>
              <a:rPr lang="sr-Latn-RS" dirty="0" smtClean="0"/>
              <a:t>ema mnogo razlike, osim u jedva primetnim</a:t>
            </a:r>
          </a:p>
          <a:p>
            <a:pPr algn="ctr"/>
            <a:r>
              <a:rPr lang="sr-Latn-RS" dirty="0" smtClean="0"/>
              <a:t>razlikama u debljini notnih linija</a:t>
            </a:r>
          </a:p>
          <a:p>
            <a:pPr algn="ctr"/>
            <a:endParaRPr lang="sr-Latn-RS" dirty="0" smtClean="0"/>
          </a:p>
          <a:p>
            <a:pPr algn="ctr"/>
            <a:r>
              <a:rPr lang="sr-Latn-RS" dirty="0" smtClean="0"/>
              <a:t>Adaptivna binarizacija je rađena sa veličinom</a:t>
            </a:r>
          </a:p>
          <a:p>
            <a:pPr algn="ctr"/>
            <a:r>
              <a:rPr lang="sr-Latn-RS" dirty="0" smtClean="0"/>
              <a:t>bloka od 51 piksela.</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1066800" y="990600"/>
            <a:ext cx="3181350" cy="990600"/>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a:srcRect/>
          <a:stretch>
            <a:fillRect/>
          </a:stretch>
        </p:blipFill>
        <p:spPr bwMode="auto">
          <a:xfrm>
            <a:off x="1066800" y="1981200"/>
            <a:ext cx="3152775" cy="9525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1119187" y="2990850"/>
            <a:ext cx="3048000" cy="885825"/>
          </a:xfrm>
          <a:prstGeom prst="rect">
            <a:avLst/>
          </a:prstGeom>
          <a:noFill/>
          <a:ln w="9525">
            <a:noFill/>
            <a:miter lim="800000"/>
            <a:headEnd/>
            <a:tailEnd/>
          </a:ln>
          <a:effectLst/>
        </p:spPr>
      </p:pic>
      <p:pic>
        <p:nvPicPr>
          <p:cNvPr id="4100" name="Picture 4"/>
          <p:cNvPicPr>
            <a:picLocks noChangeAspect="1" noChangeArrowheads="1"/>
          </p:cNvPicPr>
          <p:nvPr/>
        </p:nvPicPr>
        <p:blipFill>
          <a:blip r:embed="rId5"/>
          <a:srcRect/>
          <a:stretch>
            <a:fillRect/>
          </a:stretch>
        </p:blipFill>
        <p:spPr bwMode="auto">
          <a:xfrm>
            <a:off x="1119187" y="3752850"/>
            <a:ext cx="3086100" cy="933450"/>
          </a:xfrm>
          <a:prstGeom prst="rect">
            <a:avLst/>
          </a:prstGeom>
          <a:noFill/>
          <a:ln w="9525">
            <a:noFill/>
            <a:miter lim="800000"/>
            <a:headEnd/>
            <a:tailEnd/>
          </a:ln>
          <a:effectLst/>
        </p:spPr>
      </p:pic>
      <p:pic>
        <p:nvPicPr>
          <p:cNvPr id="4101" name="Picture 5"/>
          <p:cNvPicPr>
            <a:picLocks noChangeAspect="1" noChangeArrowheads="1"/>
          </p:cNvPicPr>
          <p:nvPr/>
        </p:nvPicPr>
        <p:blipFill>
          <a:blip r:embed="rId6"/>
          <a:srcRect/>
          <a:stretch>
            <a:fillRect/>
          </a:stretch>
        </p:blipFill>
        <p:spPr bwMode="auto">
          <a:xfrm>
            <a:off x="1195387" y="4591050"/>
            <a:ext cx="3067050" cy="762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sr-Latn-RS" dirty="0" smtClean="0"/>
              <a:t>Binarizacija slike</a:t>
            </a:r>
            <a:endParaRPr lang="en-US" dirty="0"/>
          </a:p>
        </p:txBody>
      </p:sp>
      <p:sp>
        <p:nvSpPr>
          <p:cNvPr id="5" name="TextBox 4"/>
          <p:cNvSpPr txBox="1"/>
          <p:nvPr/>
        </p:nvSpPr>
        <p:spPr>
          <a:xfrm>
            <a:off x="2057400" y="1752600"/>
            <a:ext cx="1096903" cy="369332"/>
          </a:xfrm>
          <a:prstGeom prst="rect">
            <a:avLst/>
          </a:prstGeom>
          <a:noFill/>
        </p:spPr>
        <p:txBody>
          <a:bodyPr wrap="none" rtlCol="0">
            <a:spAutoFit/>
          </a:bodyPr>
          <a:lstStyle/>
          <a:p>
            <a:r>
              <a:rPr lang="sr-Latn-RS" i="1" dirty="0" smtClean="0"/>
              <a:t>Grayscale</a:t>
            </a:r>
            <a:endParaRPr lang="en-US" i="1" dirty="0"/>
          </a:p>
        </p:txBody>
      </p:sp>
      <p:pic>
        <p:nvPicPr>
          <p:cNvPr id="4102" name="Picture 6"/>
          <p:cNvPicPr>
            <a:picLocks noChangeAspect="1" noChangeArrowheads="1"/>
          </p:cNvPicPr>
          <p:nvPr/>
        </p:nvPicPr>
        <p:blipFill>
          <a:blip r:embed="rId7"/>
          <a:srcRect/>
          <a:stretch>
            <a:fillRect/>
          </a:stretch>
        </p:blipFill>
        <p:spPr bwMode="auto">
          <a:xfrm>
            <a:off x="1143000" y="5257800"/>
            <a:ext cx="3095625" cy="914400"/>
          </a:xfrm>
          <a:prstGeom prst="rect">
            <a:avLst/>
          </a:prstGeom>
          <a:noFill/>
          <a:ln w="9525">
            <a:noFill/>
            <a:miter lim="800000"/>
            <a:headEnd/>
            <a:tailEnd/>
          </a:ln>
          <a:effectLst/>
        </p:spPr>
      </p:pic>
      <p:sp>
        <p:nvSpPr>
          <p:cNvPr id="11" name="TextBox 10"/>
          <p:cNvSpPr txBox="1"/>
          <p:nvPr/>
        </p:nvSpPr>
        <p:spPr>
          <a:xfrm>
            <a:off x="1752600" y="2743200"/>
            <a:ext cx="1616340" cy="369332"/>
          </a:xfrm>
          <a:prstGeom prst="rect">
            <a:avLst/>
          </a:prstGeom>
          <a:noFill/>
        </p:spPr>
        <p:txBody>
          <a:bodyPr wrap="none" rtlCol="0">
            <a:spAutoFit/>
          </a:bodyPr>
          <a:lstStyle/>
          <a:p>
            <a:r>
              <a:rPr lang="sr-Latn-RS" i="1" dirty="0" smtClean="0"/>
              <a:t>Zamućena slika</a:t>
            </a:r>
            <a:endParaRPr lang="en-US" i="1" dirty="0"/>
          </a:p>
        </p:txBody>
      </p:sp>
      <p:sp>
        <p:nvSpPr>
          <p:cNvPr id="12" name="TextBox 11"/>
          <p:cNvSpPr txBox="1"/>
          <p:nvPr/>
        </p:nvSpPr>
        <p:spPr>
          <a:xfrm>
            <a:off x="1600200" y="3657600"/>
            <a:ext cx="2150589" cy="369332"/>
          </a:xfrm>
          <a:prstGeom prst="rect">
            <a:avLst/>
          </a:prstGeom>
          <a:noFill/>
        </p:spPr>
        <p:txBody>
          <a:bodyPr wrap="none" rtlCol="0">
            <a:spAutoFit/>
          </a:bodyPr>
          <a:lstStyle/>
          <a:p>
            <a:r>
              <a:rPr lang="sr-Latn-RS" i="1" dirty="0" smtClean="0"/>
              <a:t>Globalna binarizacija</a:t>
            </a:r>
            <a:endParaRPr lang="en-US" i="1" dirty="0"/>
          </a:p>
        </p:txBody>
      </p:sp>
      <p:sp>
        <p:nvSpPr>
          <p:cNvPr id="13" name="TextBox 12"/>
          <p:cNvSpPr txBox="1"/>
          <p:nvPr/>
        </p:nvSpPr>
        <p:spPr>
          <a:xfrm>
            <a:off x="1752600" y="4343400"/>
            <a:ext cx="1741823" cy="369332"/>
          </a:xfrm>
          <a:prstGeom prst="rect">
            <a:avLst/>
          </a:prstGeom>
          <a:noFill/>
        </p:spPr>
        <p:txBody>
          <a:bodyPr wrap="none" rtlCol="0">
            <a:spAutoFit/>
          </a:bodyPr>
          <a:lstStyle/>
          <a:p>
            <a:r>
              <a:rPr lang="sr-Latn-RS" i="1" dirty="0" smtClean="0"/>
              <a:t>Otsu binarizacija</a:t>
            </a:r>
            <a:endParaRPr lang="en-US" i="1" dirty="0"/>
          </a:p>
        </p:txBody>
      </p:sp>
      <p:sp>
        <p:nvSpPr>
          <p:cNvPr id="14" name="TextBox 13"/>
          <p:cNvSpPr txBox="1"/>
          <p:nvPr/>
        </p:nvSpPr>
        <p:spPr>
          <a:xfrm>
            <a:off x="1600200" y="5181600"/>
            <a:ext cx="2263377" cy="369332"/>
          </a:xfrm>
          <a:prstGeom prst="rect">
            <a:avLst/>
          </a:prstGeom>
          <a:noFill/>
        </p:spPr>
        <p:txBody>
          <a:bodyPr wrap="none" rtlCol="0">
            <a:spAutoFit/>
          </a:bodyPr>
          <a:lstStyle/>
          <a:p>
            <a:r>
              <a:rPr lang="sr-Latn-RS" i="1" dirty="0" smtClean="0"/>
              <a:t>Adaptivna binarizacija</a:t>
            </a:r>
            <a:endParaRPr lang="en-US" i="1" dirty="0"/>
          </a:p>
        </p:txBody>
      </p:sp>
      <p:sp>
        <p:nvSpPr>
          <p:cNvPr id="15" name="TextBox 14"/>
          <p:cNvSpPr txBox="1"/>
          <p:nvPr/>
        </p:nvSpPr>
        <p:spPr>
          <a:xfrm>
            <a:off x="1295400" y="6019800"/>
            <a:ext cx="3127972" cy="369332"/>
          </a:xfrm>
          <a:prstGeom prst="rect">
            <a:avLst/>
          </a:prstGeom>
          <a:noFill/>
        </p:spPr>
        <p:txBody>
          <a:bodyPr wrap="none" rtlCol="0">
            <a:spAutoFit/>
          </a:bodyPr>
          <a:lstStyle/>
          <a:p>
            <a:r>
              <a:rPr lang="sr-Latn-RS" i="1" dirty="0" smtClean="0"/>
              <a:t>Adaptivna Gausova binarizacija</a:t>
            </a:r>
            <a:endParaRPr lang="en-US" i="1" dirty="0"/>
          </a:p>
        </p:txBody>
      </p:sp>
      <p:sp>
        <p:nvSpPr>
          <p:cNvPr id="16" name="TextBox 15"/>
          <p:cNvSpPr txBox="1"/>
          <p:nvPr/>
        </p:nvSpPr>
        <p:spPr>
          <a:xfrm>
            <a:off x="4876800" y="1752600"/>
            <a:ext cx="3323666" cy="4524315"/>
          </a:xfrm>
          <a:prstGeom prst="rect">
            <a:avLst/>
          </a:prstGeom>
          <a:noFill/>
        </p:spPr>
        <p:txBody>
          <a:bodyPr wrap="none" rtlCol="0">
            <a:spAutoFit/>
          </a:bodyPr>
          <a:lstStyle/>
          <a:p>
            <a:pPr algn="ctr"/>
            <a:r>
              <a:rPr lang="sr-Latn-RS" dirty="0" smtClean="0"/>
              <a:t>Razlike između tipova binarizacije</a:t>
            </a:r>
          </a:p>
          <a:p>
            <a:pPr algn="ctr"/>
            <a:r>
              <a:rPr lang="sr-Latn-RS" dirty="0" smtClean="0"/>
              <a:t>su na maloj ali zamućenoj</a:t>
            </a:r>
          </a:p>
          <a:p>
            <a:pPr algn="ctr"/>
            <a:r>
              <a:rPr lang="sr-Latn-RS" dirty="0" smtClean="0"/>
              <a:t>s</a:t>
            </a:r>
            <a:r>
              <a:rPr lang="sr-Latn-RS" dirty="0" smtClean="0"/>
              <a:t>lici primetnije.</a:t>
            </a:r>
          </a:p>
          <a:p>
            <a:pPr algn="ctr"/>
            <a:endParaRPr lang="sr-Latn-RS" dirty="0" smtClean="0"/>
          </a:p>
          <a:p>
            <a:pPr algn="ctr"/>
            <a:r>
              <a:rPr lang="sr-Latn-RS" dirty="0" smtClean="0"/>
              <a:t>Adaptivne binarizacije</a:t>
            </a:r>
          </a:p>
          <a:p>
            <a:pPr algn="ctr"/>
            <a:r>
              <a:rPr lang="sr-Latn-RS" dirty="0" smtClean="0"/>
              <a:t>odvajaju note od notnih linije</a:t>
            </a:r>
          </a:p>
          <a:p>
            <a:pPr algn="ctr"/>
            <a:r>
              <a:rPr lang="sr-Latn-RS" dirty="0" smtClean="0"/>
              <a:t>i štete ih više što će otežati</a:t>
            </a:r>
          </a:p>
          <a:p>
            <a:pPr algn="ctr"/>
            <a:r>
              <a:rPr lang="sr-Latn-RS" dirty="0" smtClean="0"/>
              <a:t>nalaženje notnih linije i</a:t>
            </a:r>
          </a:p>
          <a:p>
            <a:pPr algn="ctr"/>
            <a:r>
              <a:rPr lang="sr-Latn-RS" dirty="0" smtClean="0"/>
              <a:t>prepoznavanje nota.</a:t>
            </a:r>
          </a:p>
          <a:p>
            <a:pPr algn="ctr"/>
            <a:r>
              <a:rPr lang="sr-Latn-RS" dirty="0" smtClean="0"/>
              <a:t>Stoga se u projektu kasnije</a:t>
            </a:r>
          </a:p>
          <a:p>
            <a:pPr algn="ctr"/>
            <a:r>
              <a:rPr lang="sr-Latn-RS" dirty="0" smtClean="0"/>
              <a:t>n</a:t>
            </a:r>
            <a:r>
              <a:rPr lang="sr-Latn-RS" dirty="0" smtClean="0"/>
              <a:t>e koristi zamućivanje slika.</a:t>
            </a:r>
          </a:p>
          <a:p>
            <a:pPr algn="ctr"/>
            <a:endParaRPr lang="sr-Latn-RS" dirty="0" smtClean="0"/>
          </a:p>
          <a:p>
            <a:pPr algn="ctr"/>
            <a:r>
              <a:rPr lang="sr-Latn-RS" dirty="0" smtClean="0"/>
              <a:t>Adaptivna binarizacija je </a:t>
            </a:r>
            <a:r>
              <a:rPr lang="sr-Latn-RS" dirty="0" smtClean="0"/>
              <a:t>rađena</a:t>
            </a:r>
          </a:p>
          <a:p>
            <a:pPr algn="ctr"/>
            <a:r>
              <a:rPr lang="sr-Latn-RS" dirty="0" smtClean="0"/>
              <a:t>sa </a:t>
            </a:r>
            <a:r>
              <a:rPr lang="sr-Latn-RS" dirty="0" smtClean="0"/>
              <a:t>veličinom</a:t>
            </a:r>
          </a:p>
          <a:p>
            <a:pPr algn="ctr"/>
            <a:r>
              <a:rPr lang="sr-Latn-RS" dirty="0" smtClean="0"/>
              <a:t>bloka od 51 piksela.</a:t>
            </a:r>
            <a:endParaRPr lang="en-US" dirty="0" smtClean="0"/>
          </a:p>
          <a:p>
            <a:pPr algn="ct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81000" y="990600"/>
            <a:ext cx="3698492" cy="51911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572000" y="914400"/>
            <a:ext cx="3695700" cy="5212647"/>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sr-Latn-RS" dirty="0" smtClean="0"/>
              <a:t>Binarizacija slike</a:t>
            </a:r>
            <a:endParaRPr lang="en-US" dirty="0"/>
          </a:p>
        </p:txBody>
      </p:sp>
      <p:sp>
        <p:nvSpPr>
          <p:cNvPr id="7" name="TextBox 6"/>
          <p:cNvSpPr txBox="1"/>
          <p:nvPr/>
        </p:nvSpPr>
        <p:spPr>
          <a:xfrm>
            <a:off x="1219200" y="5638800"/>
            <a:ext cx="2130070" cy="369332"/>
          </a:xfrm>
          <a:prstGeom prst="rect">
            <a:avLst/>
          </a:prstGeom>
          <a:noFill/>
        </p:spPr>
        <p:txBody>
          <a:bodyPr wrap="none" rtlCol="0">
            <a:spAutoFit/>
          </a:bodyPr>
          <a:lstStyle/>
          <a:p>
            <a:r>
              <a:rPr lang="sr-Latn-RS" dirty="0" smtClean="0"/>
              <a:t>Globalna binarizacija</a:t>
            </a:r>
          </a:p>
        </p:txBody>
      </p:sp>
      <p:sp>
        <p:nvSpPr>
          <p:cNvPr id="8" name="TextBox 7"/>
          <p:cNvSpPr txBox="1"/>
          <p:nvPr/>
        </p:nvSpPr>
        <p:spPr>
          <a:xfrm>
            <a:off x="5638800" y="5638800"/>
            <a:ext cx="1732526" cy="369332"/>
          </a:xfrm>
          <a:prstGeom prst="rect">
            <a:avLst/>
          </a:prstGeom>
          <a:noFill/>
        </p:spPr>
        <p:txBody>
          <a:bodyPr wrap="none" rtlCol="0">
            <a:spAutoFit/>
          </a:bodyPr>
          <a:lstStyle/>
          <a:p>
            <a:r>
              <a:rPr lang="sr-Latn-RS" dirty="0" smtClean="0"/>
              <a:t>Otsu binarizacija</a:t>
            </a:r>
          </a:p>
        </p:txBody>
      </p:sp>
      <p:sp>
        <p:nvSpPr>
          <p:cNvPr id="9" name="TextBox 8"/>
          <p:cNvSpPr txBox="1"/>
          <p:nvPr/>
        </p:nvSpPr>
        <p:spPr>
          <a:xfrm>
            <a:off x="2438400" y="6172200"/>
            <a:ext cx="3904210" cy="369332"/>
          </a:xfrm>
          <a:prstGeom prst="rect">
            <a:avLst/>
          </a:prstGeom>
          <a:noFill/>
        </p:spPr>
        <p:txBody>
          <a:bodyPr wrap="none" rtlCol="0">
            <a:spAutoFit/>
          </a:bodyPr>
          <a:lstStyle/>
          <a:p>
            <a:r>
              <a:rPr lang="sr-Latn-RS" dirty="0" smtClean="0"/>
              <a:t>Izgubljene linije, a možda i drugi pikseli!</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81000" y="1981200"/>
            <a:ext cx="3741218" cy="5276850"/>
          </a:xfrm>
          <a:prstGeom prst="rect">
            <a:avLst/>
          </a:prstGeom>
          <a:noFill/>
          <a:ln w="9525">
            <a:noFill/>
            <a:miter lim="800000"/>
            <a:headEnd/>
            <a:tailEnd/>
          </a:ln>
          <a:effectLst/>
        </p:spPr>
      </p:pic>
      <p:sp>
        <p:nvSpPr>
          <p:cNvPr id="2" name="Title 1"/>
          <p:cNvSpPr>
            <a:spLocks noGrp="1"/>
          </p:cNvSpPr>
          <p:nvPr>
            <p:ph type="title"/>
          </p:nvPr>
        </p:nvSpPr>
        <p:spPr>
          <a:xfrm>
            <a:off x="457200" y="152400"/>
            <a:ext cx="8229600" cy="1143000"/>
          </a:xfrm>
        </p:spPr>
        <p:txBody>
          <a:bodyPr/>
          <a:lstStyle/>
          <a:p>
            <a:r>
              <a:rPr lang="sr-Latn-RS" dirty="0" smtClean="0"/>
              <a:t>Binarizacija slike</a:t>
            </a:r>
            <a:endParaRPr lang="en-US" dirty="0"/>
          </a:p>
        </p:txBody>
      </p:sp>
      <p:pic>
        <p:nvPicPr>
          <p:cNvPr id="6147" name="Picture 3"/>
          <p:cNvPicPr>
            <a:picLocks noChangeAspect="1" noChangeArrowheads="1"/>
          </p:cNvPicPr>
          <p:nvPr/>
        </p:nvPicPr>
        <p:blipFill>
          <a:blip r:embed="rId3"/>
          <a:srcRect/>
          <a:stretch>
            <a:fillRect/>
          </a:stretch>
        </p:blipFill>
        <p:spPr bwMode="auto">
          <a:xfrm>
            <a:off x="4953000" y="1981200"/>
            <a:ext cx="3755396" cy="5276850"/>
          </a:xfrm>
          <a:prstGeom prst="rect">
            <a:avLst/>
          </a:prstGeom>
          <a:noFill/>
          <a:ln w="9525">
            <a:noFill/>
            <a:miter lim="800000"/>
            <a:headEnd/>
            <a:tailEnd/>
          </a:ln>
          <a:effectLst/>
        </p:spPr>
      </p:pic>
      <p:sp>
        <p:nvSpPr>
          <p:cNvPr id="6" name="TextBox 5"/>
          <p:cNvSpPr txBox="1"/>
          <p:nvPr/>
        </p:nvSpPr>
        <p:spPr>
          <a:xfrm>
            <a:off x="1447800" y="2133600"/>
            <a:ext cx="2244461" cy="369332"/>
          </a:xfrm>
          <a:prstGeom prst="rect">
            <a:avLst/>
          </a:prstGeom>
          <a:noFill/>
        </p:spPr>
        <p:txBody>
          <a:bodyPr wrap="none" rtlCol="0">
            <a:spAutoFit/>
          </a:bodyPr>
          <a:lstStyle/>
          <a:p>
            <a:r>
              <a:rPr lang="sr-Latn-RS" dirty="0" smtClean="0"/>
              <a:t>Adaptivna binarizacija</a:t>
            </a:r>
            <a:endParaRPr lang="en-US" dirty="0"/>
          </a:p>
        </p:txBody>
      </p:sp>
      <p:sp>
        <p:nvSpPr>
          <p:cNvPr id="7" name="TextBox 6"/>
          <p:cNvSpPr txBox="1"/>
          <p:nvPr/>
        </p:nvSpPr>
        <p:spPr>
          <a:xfrm>
            <a:off x="6096000" y="2057400"/>
            <a:ext cx="1990610" cy="646331"/>
          </a:xfrm>
          <a:prstGeom prst="rect">
            <a:avLst/>
          </a:prstGeom>
          <a:noFill/>
        </p:spPr>
        <p:txBody>
          <a:bodyPr wrap="none" rtlCol="0">
            <a:spAutoFit/>
          </a:bodyPr>
          <a:lstStyle/>
          <a:p>
            <a:pPr algn="ctr"/>
            <a:r>
              <a:rPr lang="sr-Latn-RS" dirty="0" smtClean="0">
                <a:solidFill>
                  <a:schemeClr val="bg1"/>
                </a:solidFill>
              </a:rPr>
              <a:t>Adaptivna Gausova</a:t>
            </a:r>
          </a:p>
          <a:p>
            <a:pPr algn="ctr"/>
            <a:r>
              <a:rPr lang="sr-Latn-RS" dirty="0" smtClean="0">
                <a:solidFill>
                  <a:schemeClr val="bg1"/>
                </a:solidFill>
              </a:rPr>
              <a:t>binarizacija</a:t>
            </a:r>
            <a:endParaRPr lang="en-US" dirty="0">
              <a:solidFill>
                <a:schemeClr val="bg1"/>
              </a:solidFill>
            </a:endParaRPr>
          </a:p>
        </p:txBody>
      </p:sp>
      <p:sp>
        <p:nvSpPr>
          <p:cNvPr id="9" name="TextBox 8"/>
          <p:cNvSpPr txBox="1"/>
          <p:nvPr/>
        </p:nvSpPr>
        <p:spPr>
          <a:xfrm>
            <a:off x="533400" y="1143000"/>
            <a:ext cx="8161978" cy="646331"/>
          </a:xfrm>
          <a:prstGeom prst="rect">
            <a:avLst/>
          </a:prstGeom>
          <a:noFill/>
        </p:spPr>
        <p:txBody>
          <a:bodyPr wrap="none" rtlCol="0">
            <a:spAutoFit/>
          </a:bodyPr>
          <a:lstStyle/>
          <a:p>
            <a:pPr algn="ctr"/>
            <a:r>
              <a:rPr lang="sr-Latn-RS" dirty="0" smtClean="0"/>
              <a:t>Sa istom veličinom bloka (9 piksela), linije nisu izgubljene ali su dobijena dva potpuno</a:t>
            </a:r>
          </a:p>
          <a:p>
            <a:pPr algn="ctr"/>
            <a:r>
              <a:rPr lang="sr-Latn-RS" dirty="0" smtClean="0"/>
              <a:t>različita rezultata. Sa manjim blokom za Gausovu binarizaciju bilo bi poboljšanja.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Binarizacija slike</a:t>
            </a:r>
            <a:endParaRPr lang="en-US" dirty="0"/>
          </a:p>
        </p:txBody>
      </p:sp>
      <p:sp>
        <p:nvSpPr>
          <p:cNvPr id="3" name="Content Placeholder 2"/>
          <p:cNvSpPr>
            <a:spLocks noGrp="1"/>
          </p:cNvSpPr>
          <p:nvPr>
            <p:ph idx="1"/>
          </p:nvPr>
        </p:nvSpPr>
        <p:spPr/>
        <p:txBody>
          <a:bodyPr/>
          <a:lstStyle/>
          <a:p>
            <a:r>
              <a:rPr lang="sr-Latn-RS" dirty="0" smtClean="0"/>
              <a:t>Adaptivna binarizacija je dala najbolje rezultate.</a:t>
            </a:r>
          </a:p>
          <a:p>
            <a:r>
              <a:rPr lang="sr-Latn-RS" dirty="0" smtClean="0"/>
              <a:t>Linije nisu izgubljene, iako su prekinute u oblasti nota.</a:t>
            </a:r>
          </a:p>
          <a:p>
            <a:r>
              <a:rPr lang="sr-Latn-RS" dirty="0" smtClean="0"/>
              <a:t>Manje zavisi od veličine bloka, za razliku od adaptivne Gausove binarizacije.</a:t>
            </a:r>
          </a:p>
          <a:p>
            <a:r>
              <a:rPr lang="sr-Latn-RS" dirty="0" smtClean="0"/>
              <a:t>Nadalje je korišćena adaptivna binarizacija.</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Inverzija slike</a:t>
            </a:r>
            <a:endParaRPr lang="en-US" dirty="0"/>
          </a:p>
        </p:txBody>
      </p:sp>
      <p:sp>
        <p:nvSpPr>
          <p:cNvPr id="3" name="Content Placeholder 2"/>
          <p:cNvSpPr>
            <a:spLocks noGrp="1"/>
          </p:cNvSpPr>
          <p:nvPr>
            <p:ph idx="1"/>
          </p:nvPr>
        </p:nvSpPr>
        <p:spPr/>
        <p:txBody>
          <a:bodyPr/>
          <a:lstStyle/>
          <a:p>
            <a:r>
              <a:rPr lang="sr-Latn-RS" dirty="0" smtClean="0"/>
              <a:t>Poslednji korak u procesiranju slike jeste inverzija slike, koja pretvara bele piksele u crne, i obrnuto, odnosno u matrici 0 pretvara u 255, a 255 u 0.</a:t>
            </a:r>
          </a:p>
          <a:p>
            <a:r>
              <a:rPr lang="sr-Latn-RS" dirty="0" smtClean="0"/>
              <a:t>Ovaj postupak se radi zbog lakšeg prepoznavanja regiona od interesa.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Inverzija slike</a:t>
            </a:r>
            <a:endParaRPr lang="en-US" dirty="0"/>
          </a:p>
        </p:txBody>
      </p:sp>
      <p:pic>
        <p:nvPicPr>
          <p:cNvPr id="7170" name="Picture 2"/>
          <p:cNvPicPr>
            <a:picLocks noChangeAspect="1" noChangeArrowheads="1"/>
          </p:cNvPicPr>
          <p:nvPr/>
        </p:nvPicPr>
        <p:blipFill>
          <a:blip r:embed="rId2"/>
          <a:srcRect/>
          <a:stretch>
            <a:fillRect/>
          </a:stretch>
        </p:blipFill>
        <p:spPr bwMode="auto">
          <a:xfrm>
            <a:off x="2514600" y="1143000"/>
            <a:ext cx="3833813" cy="545671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Prepoznavanje notnih linija</a:t>
            </a:r>
            <a:endParaRPr lang="en-US" dirty="0"/>
          </a:p>
        </p:txBody>
      </p:sp>
      <p:sp>
        <p:nvSpPr>
          <p:cNvPr id="3" name="Content Placeholder 2"/>
          <p:cNvSpPr>
            <a:spLocks noGrp="1"/>
          </p:cNvSpPr>
          <p:nvPr>
            <p:ph idx="1"/>
          </p:nvPr>
        </p:nvSpPr>
        <p:spPr/>
        <p:txBody>
          <a:bodyPr>
            <a:normAutofit fontScale="85000" lnSpcReduction="20000"/>
          </a:bodyPr>
          <a:lstStyle/>
          <a:p>
            <a:pPr marL="571500" indent="-514350"/>
            <a:r>
              <a:rPr lang="sr-Latn-RS" dirty="0" smtClean="0"/>
              <a:t>Ova faza je bitna jer se u njoj pamte:</a:t>
            </a:r>
          </a:p>
          <a:p>
            <a:pPr marL="971550" lvl="1" indent="-514350"/>
            <a:r>
              <a:rPr lang="sr-Latn-RS" dirty="0" smtClean="0"/>
              <a:t>pozicije linija</a:t>
            </a:r>
          </a:p>
          <a:p>
            <a:pPr marL="1371600" lvl="2" indent="-514350"/>
            <a:r>
              <a:rPr lang="sr-Latn-RS" dirty="0" smtClean="0"/>
              <a:t>koriste se kasnije za prepoznavanje visine tonova</a:t>
            </a:r>
          </a:p>
          <a:p>
            <a:pPr marL="971550" lvl="1" indent="-514350"/>
            <a:r>
              <a:rPr lang="sr-Latn-RS" dirty="0" smtClean="0"/>
              <a:t>distanca između njih (</a:t>
            </a:r>
            <a:r>
              <a:rPr lang="sr-Latn-RS" i="1" dirty="0" smtClean="0"/>
              <a:t>staff spacing</a:t>
            </a:r>
            <a:r>
              <a:rPr lang="sr-Latn-RS" dirty="0" smtClean="0"/>
              <a:t>)</a:t>
            </a:r>
          </a:p>
          <a:p>
            <a:pPr marL="1371600" lvl="2" indent="-514350"/>
            <a:r>
              <a:rPr lang="sr-Latn-RS" dirty="0" smtClean="0"/>
              <a:t>koristi se za prepoznavanje regiona koje su određenih veličina</a:t>
            </a:r>
          </a:p>
          <a:p>
            <a:pPr marL="1371600" lvl="2" indent="-514350"/>
            <a:r>
              <a:rPr lang="sr-Latn-RS" dirty="0" smtClean="0"/>
              <a:t>koristi se za proveru regiona red po red, odnosno liniju po liniju, čak i iznad i ispod linijskog sistema</a:t>
            </a:r>
          </a:p>
          <a:p>
            <a:pPr marL="971550" lvl="1" indent="-514350"/>
            <a:r>
              <a:rPr lang="sr-Latn-RS" dirty="0" smtClean="0"/>
              <a:t>distanca između linijskih sistema</a:t>
            </a:r>
          </a:p>
          <a:p>
            <a:pPr marL="1371600" lvl="2" indent="-514350"/>
            <a:r>
              <a:rPr lang="sr-Latn-RS" dirty="0" smtClean="0"/>
              <a:t>koristi se za </a:t>
            </a:r>
            <a:r>
              <a:rPr lang="sr-Latn-RS" i="1" dirty="0" smtClean="0"/>
              <a:t>crop</a:t>
            </a:r>
            <a:r>
              <a:rPr lang="sr-Latn-RS" dirty="0" smtClean="0"/>
              <a:t>-ovanje slike na same linijske sisteme</a:t>
            </a:r>
          </a:p>
          <a:p>
            <a:pPr marL="571500" indent="-514350"/>
            <a:r>
              <a:rPr lang="sr-Latn-RS" dirty="0" smtClean="0"/>
              <a:t>Prepoznavanje notnih linija se obavlja kombinovanjem dva pristupa:</a:t>
            </a:r>
            <a:endParaRPr lang="sr-Latn-RS" dirty="0" smtClean="0"/>
          </a:p>
          <a:p>
            <a:pPr marL="971550" lvl="1" indent="-514350"/>
            <a:r>
              <a:rPr lang="sr-Latn-RS" dirty="0" smtClean="0"/>
              <a:t>Horizontalna projekcija </a:t>
            </a:r>
            <a:r>
              <a:rPr lang="sr-Latn-RS" dirty="0" smtClean="0"/>
              <a:t>slike - histogram</a:t>
            </a:r>
            <a:endParaRPr lang="sr-Latn-RS" dirty="0" smtClean="0"/>
          </a:p>
          <a:p>
            <a:pPr marL="971550" lvl="1" indent="-514350"/>
            <a:r>
              <a:rPr lang="sr-Latn-RS" dirty="0" smtClean="0"/>
              <a:t>Morfološko otvaranje slike horizontalnim </a:t>
            </a:r>
            <a:r>
              <a:rPr lang="sr-Latn-RS" dirty="0" smtClean="0"/>
              <a:t>kernelom</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Horizontalna projekcija</a:t>
            </a:r>
            <a:endParaRPr lang="en-US" dirty="0"/>
          </a:p>
        </p:txBody>
      </p:sp>
      <p:sp>
        <p:nvSpPr>
          <p:cNvPr id="3" name="Content Placeholder 2"/>
          <p:cNvSpPr>
            <a:spLocks noGrp="1"/>
          </p:cNvSpPr>
          <p:nvPr>
            <p:ph idx="1"/>
          </p:nvPr>
        </p:nvSpPr>
        <p:spPr/>
        <p:txBody>
          <a:bodyPr>
            <a:normAutofit lnSpcReduction="10000"/>
          </a:bodyPr>
          <a:lstStyle/>
          <a:p>
            <a:r>
              <a:rPr lang="sr-Latn-RS" dirty="0" smtClean="0"/>
              <a:t>Horizontal projekcija slike se radi na sledeći način:</a:t>
            </a:r>
          </a:p>
          <a:p>
            <a:pPr marL="914400" lvl="1" indent="-514350">
              <a:buFont typeface="+mj-lt"/>
              <a:buAutoNum type="arabicPeriod"/>
            </a:pPr>
            <a:r>
              <a:rPr lang="sr-Latn-RS" dirty="0" smtClean="0"/>
              <a:t>Za svaki red se računa broj belih piksela - </a:t>
            </a:r>
            <a:r>
              <a:rPr lang="sr-Latn-RS" i="1" dirty="0" smtClean="0"/>
              <a:t>n</a:t>
            </a:r>
            <a:r>
              <a:rPr lang="sr-Latn-RS" sz="2000" i="1" dirty="0" smtClean="0"/>
              <a:t>i</a:t>
            </a:r>
            <a:endParaRPr lang="sr-Latn-RS" dirty="0" smtClean="0"/>
          </a:p>
          <a:p>
            <a:pPr marL="914400" lvl="1" indent="-514350">
              <a:buFont typeface="+mj-lt"/>
              <a:buAutoNum type="arabicPeriod"/>
            </a:pPr>
            <a:r>
              <a:rPr lang="sr-Latn-RS" dirty="0" smtClean="0"/>
              <a:t>Napravi se nova matrica koja u svakom redu </a:t>
            </a:r>
            <a:r>
              <a:rPr lang="sr-Latn-RS" i="1" dirty="0" smtClean="0"/>
              <a:t>i </a:t>
            </a:r>
            <a:r>
              <a:rPr lang="sr-Latn-RS" dirty="0" smtClean="0"/>
              <a:t>ima </a:t>
            </a:r>
            <a:r>
              <a:rPr lang="sr-Latn-RS" i="1" dirty="0" smtClean="0"/>
              <a:t>n</a:t>
            </a:r>
            <a:r>
              <a:rPr lang="sr-Latn-RS" sz="1800" i="1" dirty="0" smtClean="0"/>
              <a:t>i </a:t>
            </a:r>
            <a:r>
              <a:rPr lang="sr-Latn-RS" dirty="0" smtClean="0"/>
              <a:t>belih piksela s leva na desno (vrednost 255), dok svi ostali pikseli u tom redu su crni (vrednost 0)</a:t>
            </a:r>
          </a:p>
          <a:p>
            <a:pPr marL="514350" indent="-514350"/>
            <a:r>
              <a:rPr lang="sr-Latn-RS" dirty="0" smtClean="0"/>
              <a:t>Na ovaj način, dobićemo razdvojene linije, baš tamo u redovima u kojima se nalaze notne linije.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Postojeća rešenja</a:t>
            </a:r>
            <a:endParaRPr lang="en-US" dirty="0"/>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pPr algn="just"/>
            <a:r>
              <a:rPr lang="sr-Latn-RS" noProof="1" smtClean="0"/>
              <a:t>Rana istraživanja </a:t>
            </a:r>
            <a:r>
              <a:rPr lang="sr-Latn-RS" i="1" noProof="1" smtClean="0"/>
              <a:t>OMR</a:t>
            </a:r>
            <a:r>
              <a:rPr lang="sr-Latn-RS" noProof="1" smtClean="0"/>
              <a:t>-a su započeta u kasnim šezdesetim na </a:t>
            </a:r>
            <a:r>
              <a:rPr lang="sr-Latn-RS" i="1" noProof="1" smtClean="0"/>
              <a:t>MIT-</a:t>
            </a:r>
            <a:r>
              <a:rPr lang="sr-Latn-RS" noProof="1" smtClean="0"/>
              <a:t>u i drugim institucijama</a:t>
            </a:r>
          </a:p>
          <a:p>
            <a:pPr algn="just"/>
            <a:r>
              <a:rPr lang="sr-Latn-RS" noProof="1" smtClean="0"/>
              <a:t>Komercijalan </a:t>
            </a:r>
            <a:r>
              <a:rPr lang="sr-Latn-RS" i="1" noProof="1" smtClean="0"/>
              <a:t>software:</a:t>
            </a:r>
            <a:endParaRPr lang="sr-Latn-RS" noProof="1" smtClean="0"/>
          </a:p>
          <a:p>
            <a:pPr lvl="1" algn="just"/>
            <a:r>
              <a:rPr lang="sr-Latn-RS" i="1" noProof="1" smtClean="0"/>
              <a:t>SmartScore</a:t>
            </a:r>
          </a:p>
          <a:p>
            <a:pPr lvl="2" algn="just"/>
            <a:r>
              <a:rPr lang="sr-Latn-RS" noProof="1" smtClean="0"/>
              <a:t>ranije se zvao </a:t>
            </a:r>
            <a:r>
              <a:rPr lang="sr-Latn-RS" i="1" noProof="1" smtClean="0"/>
              <a:t>MIDISCAN</a:t>
            </a:r>
          </a:p>
          <a:p>
            <a:pPr lvl="2" algn="just"/>
            <a:r>
              <a:rPr lang="sr-Latn-RS" noProof="1" smtClean="0"/>
              <a:t>prvo komercijalno rešenje od </a:t>
            </a:r>
            <a:r>
              <a:rPr lang="sr-Latn-RS" i="1" noProof="1" smtClean="0"/>
              <a:t>Musitek-</a:t>
            </a:r>
            <a:r>
              <a:rPr lang="sr-Latn-RS" noProof="1" smtClean="0"/>
              <a:t>a</a:t>
            </a:r>
          </a:p>
          <a:p>
            <a:pPr lvl="2" algn="just"/>
            <a:r>
              <a:rPr lang="sr-Latn-RS" noProof="1" smtClean="0"/>
              <a:t>izašao 1991. za Windows</a:t>
            </a:r>
          </a:p>
          <a:p>
            <a:pPr lvl="2" algn="just"/>
            <a:r>
              <a:rPr lang="sr-Latn-RS" noProof="1" smtClean="0"/>
              <a:t>korišćena </a:t>
            </a:r>
            <a:r>
              <a:rPr lang="sr-Latn-RS" i="1" noProof="1" smtClean="0"/>
              <a:t>Lite </a:t>
            </a:r>
            <a:r>
              <a:rPr lang="sr-Latn-RS" noProof="1" smtClean="0"/>
              <a:t>verzija u </a:t>
            </a:r>
            <a:r>
              <a:rPr lang="sr-Latn-RS" i="1" noProof="1" smtClean="0"/>
              <a:t>Finale-</a:t>
            </a:r>
            <a:r>
              <a:rPr lang="sr-Latn-RS" noProof="1" smtClean="0"/>
              <a:t>u, programu za pisanje muzičkih partitura</a:t>
            </a:r>
          </a:p>
          <a:p>
            <a:pPr lvl="1" algn="just"/>
            <a:r>
              <a:rPr lang="en-US" i="1" noProof="1" smtClean="0"/>
              <a:t>C</a:t>
            </a:r>
            <a:r>
              <a:rPr lang="sr-Latn-RS" i="1" noProof="1" smtClean="0"/>
              <a:t>apella Scan </a:t>
            </a:r>
            <a:r>
              <a:rPr lang="sr-Latn-RS" noProof="1" smtClean="0"/>
              <a:t>(</a:t>
            </a:r>
            <a:r>
              <a:rPr lang="sr-Latn-RS" i="1" noProof="1" smtClean="0"/>
              <a:t>Capella</a:t>
            </a:r>
            <a:r>
              <a:rPr lang="sr-Latn-RS" noProof="1" smtClean="0"/>
              <a:t>)</a:t>
            </a:r>
          </a:p>
          <a:p>
            <a:pPr lvl="1" algn="just"/>
            <a:r>
              <a:rPr lang="sr-Latn-RS" i="1" noProof="1" smtClean="0"/>
              <a:t>Vivaldi Scan </a:t>
            </a:r>
            <a:r>
              <a:rPr lang="sr-Latn-RS" noProof="1" smtClean="0"/>
              <a:t>(</a:t>
            </a:r>
            <a:r>
              <a:rPr lang="sr-Latn-RS" i="1" noProof="1" smtClean="0"/>
              <a:t>Vivaldi Studio</a:t>
            </a:r>
            <a:r>
              <a:rPr lang="sr-Latn-RS" noProof="1" smtClean="0"/>
              <a:t>)</a:t>
            </a:r>
          </a:p>
          <a:p>
            <a:pPr lvl="1" algn="just"/>
            <a:r>
              <a:rPr lang="sr-Latn-RS" noProof="1" smtClean="0"/>
              <a:t>...</a:t>
            </a:r>
          </a:p>
          <a:p>
            <a:pPr algn="just"/>
            <a:r>
              <a:rPr lang="sr-Latn-RS" noProof="1" smtClean="0"/>
              <a:t>Besplatna </a:t>
            </a:r>
            <a:r>
              <a:rPr lang="sr-Latn-RS" i="1" noProof="1" smtClean="0"/>
              <a:t>open source </a:t>
            </a:r>
            <a:r>
              <a:rPr lang="sr-Latn-RS" noProof="1" smtClean="0"/>
              <a:t>rešenja:</a:t>
            </a:r>
          </a:p>
          <a:p>
            <a:pPr lvl="1" algn="just"/>
            <a:r>
              <a:rPr lang="sr-Latn-RS" i="1" noProof="1" smtClean="0"/>
              <a:t>Audiveris</a:t>
            </a:r>
            <a:endParaRPr lang="sr-Latn-RS" noProof="1" smtClean="0"/>
          </a:p>
          <a:p>
            <a:pPr lvl="2" algn="just"/>
            <a:r>
              <a:rPr lang="sr-Latn-RS" i="1" noProof="1" smtClean="0"/>
              <a:t>Java</a:t>
            </a:r>
          </a:p>
          <a:p>
            <a:pPr lvl="2" algn="just"/>
            <a:r>
              <a:rPr lang="sr-Latn-RS" i="1" noProof="1" smtClean="0"/>
              <a:t>GNU General Public License </a:t>
            </a:r>
            <a:r>
              <a:rPr lang="sr-Latn-RS" noProof="1" smtClean="0"/>
              <a:t>(</a:t>
            </a:r>
            <a:r>
              <a:rPr lang="sr-Latn-RS" i="1" noProof="1" smtClean="0"/>
              <a:t>GPL</a:t>
            </a:r>
            <a:r>
              <a:rPr lang="sr-Latn-RS" noProof="1" smtClean="0"/>
              <a:t>)</a:t>
            </a:r>
            <a:endParaRPr lang="sr-Latn-RS" i="1" noProof="1" smtClean="0"/>
          </a:p>
          <a:p>
            <a:pPr lvl="2" algn="just"/>
            <a:r>
              <a:rPr lang="sr-Latn-RS" i="1" noProof="1" smtClean="0"/>
              <a:t>import</a:t>
            </a:r>
            <a:r>
              <a:rPr lang="sr-Latn-RS" noProof="1" smtClean="0"/>
              <a:t>-uje muzičke partiture</a:t>
            </a:r>
          </a:p>
          <a:p>
            <a:pPr lvl="2" algn="just"/>
            <a:r>
              <a:rPr lang="sr-Latn-RS" i="1" noProof="1" smtClean="0"/>
              <a:t>export</a:t>
            </a:r>
            <a:r>
              <a:rPr lang="sr-Latn-RS" noProof="1" smtClean="0"/>
              <a:t>-uje </a:t>
            </a:r>
            <a:r>
              <a:rPr lang="sr-Latn-RS" i="1" noProof="1" smtClean="0"/>
              <a:t>MusicXML</a:t>
            </a:r>
          </a:p>
          <a:p>
            <a:pPr lvl="1" algn="just"/>
            <a:r>
              <a:rPr lang="sr-Latn-RS" i="1" noProof="1" smtClean="0"/>
              <a:t>OpenOMR</a:t>
            </a:r>
          </a:p>
          <a:p>
            <a:pPr lvl="2" algn="just"/>
            <a:r>
              <a:rPr lang="sr-Latn-RS" i="1" noProof="1" smtClean="0"/>
              <a:t>Java</a:t>
            </a:r>
          </a:p>
          <a:p>
            <a:pPr lvl="2" algn="just"/>
            <a:r>
              <a:rPr lang="sr-Latn-RS" i="1" noProof="1" smtClean="0"/>
              <a:t>GNU General Public License </a:t>
            </a:r>
            <a:r>
              <a:rPr lang="sr-Latn-RS" noProof="1" smtClean="0"/>
              <a:t>(</a:t>
            </a:r>
            <a:r>
              <a:rPr lang="sr-Latn-RS" i="1" noProof="1" smtClean="0"/>
              <a:t>GPL</a:t>
            </a:r>
            <a:r>
              <a:rPr lang="sr-Latn-RS" noProof="1" smtClean="0"/>
              <a:t>)</a:t>
            </a:r>
            <a:endParaRPr lang="sr-Latn-RS" i="1" noProof="1" smtClean="0"/>
          </a:p>
          <a:p>
            <a:pPr lvl="2" algn="just"/>
            <a:r>
              <a:rPr lang="sr-Latn-RS" noProof="1" smtClean="0"/>
              <a:t>skenira muzičku partituru i odsvira je</a:t>
            </a:r>
          </a:p>
          <a:p>
            <a:pPr algn="just"/>
            <a:r>
              <a:rPr lang="sr-Latn-RS" noProof="1" smtClean="0"/>
              <a:t>Najteže je napraviti rešenje koje prepoznaje rukom pisanu muzičku partituru.</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Horizontalna projekcija</a:t>
            </a:r>
            <a:endParaRPr lang="en-US" dirty="0"/>
          </a:p>
        </p:txBody>
      </p:sp>
      <p:pic>
        <p:nvPicPr>
          <p:cNvPr id="8194" name="Picture 2"/>
          <p:cNvPicPr>
            <a:picLocks noChangeAspect="1" noChangeArrowheads="1"/>
          </p:cNvPicPr>
          <p:nvPr/>
        </p:nvPicPr>
        <p:blipFill>
          <a:blip r:embed="rId2"/>
          <a:srcRect/>
          <a:stretch>
            <a:fillRect/>
          </a:stretch>
        </p:blipFill>
        <p:spPr bwMode="auto">
          <a:xfrm>
            <a:off x="2590800" y="1219200"/>
            <a:ext cx="3646803" cy="512445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Horizontalna projekcija</a:t>
            </a:r>
            <a:endParaRPr lang="en-US" dirty="0"/>
          </a:p>
        </p:txBody>
      </p:sp>
      <p:sp>
        <p:nvSpPr>
          <p:cNvPr id="3" name="Content Placeholder 2"/>
          <p:cNvSpPr>
            <a:spLocks noGrp="1"/>
          </p:cNvSpPr>
          <p:nvPr>
            <p:ph idx="1"/>
          </p:nvPr>
        </p:nvSpPr>
        <p:spPr/>
        <p:txBody>
          <a:bodyPr>
            <a:normAutofit fontScale="92500" lnSpcReduction="10000"/>
          </a:bodyPr>
          <a:lstStyle/>
          <a:p>
            <a:r>
              <a:rPr lang="sr-Latn-RS" dirty="0" smtClean="0"/>
              <a:t>Pošto se linije na horizontalnoj projekciji razdvajaju tek otprilike trećine slike pa nadalje, najbolje je iseći projekciju tako da obuhvata samo linije.</a:t>
            </a:r>
          </a:p>
          <a:p>
            <a:r>
              <a:rPr lang="sr-Latn-RS" dirty="0" smtClean="0"/>
              <a:t>Sečenje se obavlja od poslednjeg belog piksela sa desne strane ka levo.</a:t>
            </a:r>
          </a:p>
          <a:p>
            <a:r>
              <a:rPr lang="sr-Latn-RS" dirty="0" smtClean="0"/>
              <a:t>Takođe se može definisati gde da bude početak (sa leva) isečka.</a:t>
            </a:r>
          </a:p>
          <a:p>
            <a:r>
              <a:rPr lang="sr-Latn-RS" dirty="0" smtClean="0"/>
              <a:t>Veličina isečka se definiše – jedna desetina širine cele slike.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Horizontalna projekcija</a:t>
            </a:r>
            <a:endParaRPr lang="en-US" dirty="0"/>
          </a:p>
        </p:txBody>
      </p:sp>
      <p:pic>
        <p:nvPicPr>
          <p:cNvPr id="9218" name="Picture 2"/>
          <p:cNvPicPr>
            <a:picLocks noChangeAspect="1" noChangeArrowheads="1"/>
          </p:cNvPicPr>
          <p:nvPr/>
        </p:nvPicPr>
        <p:blipFill>
          <a:blip r:embed="rId2"/>
          <a:srcRect/>
          <a:stretch>
            <a:fillRect/>
          </a:stretch>
        </p:blipFill>
        <p:spPr bwMode="auto">
          <a:xfrm>
            <a:off x="838200" y="1219200"/>
            <a:ext cx="3543300" cy="5138863"/>
          </a:xfrm>
          <a:prstGeom prst="rect">
            <a:avLst/>
          </a:prstGeom>
          <a:noFill/>
          <a:ln w="9525">
            <a:noFill/>
            <a:miter lim="800000"/>
            <a:headEnd/>
            <a:tailEnd/>
          </a:ln>
          <a:effectLst/>
        </p:spPr>
      </p:pic>
      <p:sp>
        <p:nvSpPr>
          <p:cNvPr id="5" name="Right Arrow 4"/>
          <p:cNvSpPr/>
          <p:nvPr/>
        </p:nvSpPr>
        <p:spPr>
          <a:xfrm>
            <a:off x="4648200" y="3200400"/>
            <a:ext cx="6096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9" name="Picture 3"/>
          <p:cNvPicPr>
            <a:picLocks noChangeAspect="1" noChangeArrowheads="1"/>
          </p:cNvPicPr>
          <p:nvPr/>
        </p:nvPicPr>
        <p:blipFill>
          <a:blip r:embed="rId3"/>
          <a:srcRect/>
          <a:stretch>
            <a:fillRect/>
          </a:stretch>
        </p:blipFill>
        <p:spPr bwMode="auto">
          <a:xfrm>
            <a:off x="6477000" y="1143000"/>
            <a:ext cx="962871" cy="538162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Horizontalno morfološko otvaranje</a:t>
            </a:r>
            <a:endParaRPr lang="en-US" dirty="0"/>
          </a:p>
        </p:txBody>
      </p:sp>
      <p:sp>
        <p:nvSpPr>
          <p:cNvPr id="3" name="Content Placeholder 2"/>
          <p:cNvSpPr>
            <a:spLocks noGrp="1"/>
          </p:cNvSpPr>
          <p:nvPr>
            <p:ph idx="1"/>
          </p:nvPr>
        </p:nvSpPr>
        <p:spPr/>
        <p:txBody>
          <a:bodyPr>
            <a:normAutofit fontScale="85000" lnSpcReduction="20000"/>
          </a:bodyPr>
          <a:lstStyle/>
          <a:p>
            <a:r>
              <a:rPr lang="sr-Latn-RS" dirty="0" smtClean="0"/>
              <a:t>Morfološka obrada slike je obilazak slike (svakog njenog piksela) strukturnim elementom (</a:t>
            </a:r>
            <a:r>
              <a:rPr lang="sr-Latn-RS" i="1" dirty="0" smtClean="0"/>
              <a:t>kernel</a:t>
            </a:r>
            <a:r>
              <a:rPr lang="sr-Latn-RS" dirty="0" smtClean="0"/>
              <a:t>-om) određenog oblika i kreiranje nove izmenjene slike u kojoj su prepoznati oblici.</a:t>
            </a:r>
          </a:p>
          <a:p>
            <a:r>
              <a:rPr lang="sr-Latn-RS" dirty="0" smtClean="0"/>
              <a:t>Morfološke operacije:</a:t>
            </a:r>
          </a:p>
          <a:p>
            <a:pPr lvl="1"/>
            <a:r>
              <a:rPr lang="en-US" dirty="0" smtClean="0"/>
              <a:t>E</a:t>
            </a:r>
            <a:r>
              <a:rPr lang="sr-Latn-RS" dirty="0" smtClean="0"/>
              <a:t>rozija</a:t>
            </a:r>
          </a:p>
          <a:p>
            <a:pPr lvl="2"/>
            <a:r>
              <a:rPr lang="sr-Latn-RS" dirty="0" smtClean="0"/>
              <a:t>ukoliko kernel pozicioniran na jedan piksel u slici sadrži bar jedan beli piksel, nova slika će imati region u obliku kernela bele boje na tom mestu</a:t>
            </a:r>
          </a:p>
          <a:p>
            <a:pPr lvl="1"/>
            <a:r>
              <a:rPr lang="en-US" dirty="0" smtClean="0"/>
              <a:t>D</a:t>
            </a:r>
            <a:r>
              <a:rPr lang="sr-Latn-RS" dirty="0" smtClean="0"/>
              <a:t>ilatacija</a:t>
            </a:r>
            <a:endParaRPr lang="sr-Latn-RS" dirty="0" smtClean="0"/>
          </a:p>
          <a:p>
            <a:pPr lvl="2"/>
            <a:r>
              <a:rPr lang="sr-Latn-RS" dirty="0" smtClean="0"/>
              <a:t>ukoliko kernel pozicioniran na jedan piksel u slici sadrži </a:t>
            </a:r>
            <a:r>
              <a:rPr lang="sr-Latn-RS" dirty="0" smtClean="0"/>
              <a:t>samo bele piksele, </a:t>
            </a:r>
            <a:r>
              <a:rPr lang="sr-Latn-RS" dirty="0" smtClean="0"/>
              <a:t>nova slika će imati region u obliku kernela bele boje na tom </a:t>
            </a:r>
            <a:r>
              <a:rPr lang="sr-Latn-RS" dirty="0" smtClean="0"/>
              <a:t>mestu</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Horizontalno morfološko otvaranje</a:t>
            </a:r>
            <a:endParaRPr lang="en-US" dirty="0"/>
          </a:p>
        </p:txBody>
      </p:sp>
      <p:sp>
        <p:nvSpPr>
          <p:cNvPr id="3" name="Content Placeholder 2"/>
          <p:cNvSpPr>
            <a:spLocks noGrp="1"/>
          </p:cNvSpPr>
          <p:nvPr>
            <p:ph idx="1"/>
          </p:nvPr>
        </p:nvSpPr>
        <p:spPr/>
        <p:txBody>
          <a:bodyPr/>
          <a:lstStyle/>
          <a:p>
            <a:r>
              <a:rPr lang="sr-Latn-RS" dirty="0" smtClean="0"/>
              <a:t>Morfološko otvaranje – dilatacije erozije slike</a:t>
            </a:r>
          </a:p>
          <a:p>
            <a:r>
              <a:rPr lang="sr-Latn-RS" dirty="0" smtClean="0"/>
              <a:t>Za prepoznavanje linija, korišćen je horizontalni kernel, visine 1 piksel, širine 20 piksela.</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Horizontalno morfološko otvaranje</a:t>
            </a:r>
            <a:endParaRPr lang="en-US" dirty="0"/>
          </a:p>
        </p:txBody>
      </p:sp>
      <p:pic>
        <p:nvPicPr>
          <p:cNvPr id="10242" name="Picture 2"/>
          <p:cNvPicPr>
            <a:picLocks noChangeAspect="1" noChangeArrowheads="1"/>
          </p:cNvPicPr>
          <p:nvPr/>
        </p:nvPicPr>
        <p:blipFill>
          <a:blip r:embed="rId2"/>
          <a:srcRect/>
          <a:stretch>
            <a:fillRect/>
          </a:stretch>
        </p:blipFill>
        <p:spPr bwMode="auto">
          <a:xfrm>
            <a:off x="1143000" y="1143000"/>
            <a:ext cx="3873188" cy="5395913"/>
          </a:xfrm>
          <a:prstGeom prst="rect">
            <a:avLst/>
          </a:prstGeom>
          <a:noFill/>
          <a:ln w="9525">
            <a:noFill/>
            <a:miter lim="800000"/>
            <a:headEnd/>
            <a:tailEnd/>
          </a:ln>
          <a:effectLst/>
        </p:spPr>
      </p:pic>
      <p:sp>
        <p:nvSpPr>
          <p:cNvPr id="6" name="TextBox 5"/>
          <p:cNvSpPr txBox="1"/>
          <p:nvPr/>
        </p:nvSpPr>
        <p:spPr>
          <a:xfrm>
            <a:off x="5562600" y="1828800"/>
            <a:ext cx="2802370" cy="1200329"/>
          </a:xfrm>
          <a:prstGeom prst="rect">
            <a:avLst/>
          </a:prstGeom>
          <a:noFill/>
        </p:spPr>
        <p:txBody>
          <a:bodyPr wrap="none" rtlCol="0">
            <a:spAutoFit/>
          </a:bodyPr>
          <a:lstStyle/>
          <a:p>
            <a:pPr algn="ctr"/>
            <a:r>
              <a:rPr lang="sr-Latn-RS" dirty="0" smtClean="0"/>
              <a:t>Vide notne linije</a:t>
            </a:r>
          </a:p>
          <a:p>
            <a:pPr algn="ctr"/>
            <a:r>
              <a:rPr lang="sr-Latn-RS" dirty="0" smtClean="0"/>
              <a:t>u linijskom sistemu, kao i</a:t>
            </a:r>
          </a:p>
          <a:p>
            <a:pPr algn="ctr"/>
            <a:r>
              <a:rPr lang="sr-Latn-RS" dirty="0" smtClean="0"/>
              <a:t>pomoćne linije (pomoćnice)</a:t>
            </a:r>
          </a:p>
          <a:p>
            <a:pPr algn="ctr"/>
            <a:r>
              <a:rPr lang="sr-Latn-RS" dirty="0" smtClean="0"/>
              <a:t>izvan linijskog sistema.</a:t>
            </a:r>
            <a:endParaRPr lang="en-US" dirty="0"/>
          </a:p>
        </p:txBody>
      </p:sp>
      <p:sp>
        <p:nvSpPr>
          <p:cNvPr id="7" name="TextBox 6"/>
          <p:cNvSpPr txBox="1"/>
          <p:nvPr/>
        </p:nvSpPr>
        <p:spPr>
          <a:xfrm>
            <a:off x="5791200" y="3505200"/>
            <a:ext cx="2187009" cy="646331"/>
          </a:xfrm>
          <a:prstGeom prst="rect">
            <a:avLst/>
          </a:prstGeom>
          <a:noFill/>
        </p:spPr>
        <p:txBody>
          <a:bodyPr wrap="none" rtlCol="0">
            <a:spAutoFit/>
          </a:bodyPr>
          <a:lstStyle/>
          <a:p>
            <a:pPr algn="ctr"/>
            <a:r>
              <a:rPr lang="sr-Latn-RS" dirty="0" smtClean="0"/>
              <a:t>Linije su isprekidane i</a:t>
            </a:r>
          </a:p>
          <a:p>
            <a:pPr algn="ctr"/>
            <a:r>
              <a:rPr lang="sr-Latn-RS" dirty="0" smtClean="0"/>
              <a:t>različitih debljina.</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Prepoznavanje notnih linija</a:t>
            </a:r>
            <a:endParaRPr lang="en-US" dirty="0"/>
          </a:p>
        </p:txBody>
      </p:sp>
      <p:sp>
        <p:nvSpPr>
          <p:cNvPr id="3" name="Content Placeholder 2"/>
          <p:cNvSpPr>
            <a:spLocks noGrp="1"/>
          </p:cNvSpPr>
          <p:nvPr>
            <p:ph idx="1"/>
          </p:nvPr>
        </p:nvSpPr>
        <p:spPr/>
        <p:txBody>
          <a:bodyPr>
            <a:normAutofit fontScale="70000" lnSpcReduction="20000"/>
          </a:bodyPr>
          <a:lstStyle/>
          <a:p>
            <a:r>
              <a:rPr lang="sr-Latn-RS" dirty="0" smtClean="0"/>
              <a:t>Nakon što se dobije isečak horizontalne projekcije i otvorena slika treba proći kroz sliku i zapamtiti redove belih piksela zasebno za svaku sliku.</a:t>
            </a:r>
          </a:p>
          <a:p>
            <a:r>
              <a:rPr lang="sr-Latn-RS" dirty="0" smtClean="0"/>
              <a:t>Izvršiti presek oba skupa zapamćenih redova.</a:t>
            </a:r>
          </a:p>
          <a:p>
            <a:r>
              <a:rPr lang="sr-Latn-RS" dirty="0" smtClean="0"/>
              <a:t>Grupisati redove po linijama.</a:t>
            </a:r>
          </a:p>
          <a:p>
            <a:r>
              <a:rPr lang="sr-Latn-RS" dirty="0" smtClean="0"/>
              <a:t>Izračunati distance između linija.</a:t>
            </a:r>
          </a:p>
          <a:p>
            <a:r>
              <a:rPr lang="sr-Latn-RS" dirty="0" smtClean="0"/>
              <a:t>Linije grupisati po sistemima (5 linija po sistemu).</a:t>
            </a:r>
            <a:endParaRPr lang="sr-Latn-RS" dirty="0" smtClean="0"/>
          </a:p>
          <a:p>
            <a:pPr lvl="1"/>
            <a:r>
              <a:rPr lang="sr-Latn-RS" dirty="0" smtClean="0"/>
              <a:t>Linije u sistemu moraju imati distancu između sebe koja ne odstupa od prosečne distance u tom sistemu</a:t>
            </a:r>
          </a:p>
          <a:p>
            <a:pPr lvl="1"/>
            <a:r>
              <a:rPr lang="sr-Latn-RS" dirty="0" smtClean="0"/>
              <a:t>Ukoliko odstupaju ne pripadaju tom, a možda ni jednom sistemu</a:t>
            </a:r>
          </a:p>
          <a:p>
            <a:pPr lvl="2"/>
            <a:r>
              <a:rPr lang="sr-Latn-RS" dirty="0" smtClean="0"/>
              <a:t>Može se desiti da je presek zapamćenih linija izbacio neku liniju – GREŠKA</a:t>
            </a:r>
          </a:p>
          <a:p>
            <a:pPr lvl="1"/>
            <a:r>
              <a:rPr lang="sr-Latn-RS" dirty="0" smtClean="0"/>
              <a:t>Može se desiti da se prepozna veoma dugačak kraj repeticije</a:t>
            </a:r>
          </a:p>
          <a:p>
            <a:r>
              <a:rPr lang="sr-Latn-RS" dirty="0" smtClean="0"/>
              <a:t>Izračunati distance između sistema.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Prepoznavanje notnih </a:t>
            </a:r>
            <a:r>
              <a:rPr lang="sr-Latn-RS" dirty="0" smtClean="0"/>
              <a:t>linija - problemi</a:t>
            </a:r>
            <a:endParaRPr lang="en-US" dirty="0"/>
          </a:p>
        </p:txBody>
      </p:sp>
      <p:pic>
        <p:nvPicPr>
          <p:cNvPr id="14338" name="Picture 2"/>
          <p:cNvPicPr>
            <a:picLocks noChangeAspect="1" noChangeArrowheads="1"/>
          </p:cNvPicPr>
          <p:nvPr/>
        </p:nvPicPr>
        <p:blipFill>
          <a:blip r:embed="rId2"/>
          <a:srcRect/>
          <a:stretch>
            <a:fillRect/>
          </a:stretch>
        </p:blipFill>
        <p:spPr bwMode="auto">
          <a:xfrm>
            <a:off x="381000" y="1066800"/>
            <a:ext cx="2925158" cy="4166857"/>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3429000" y="1066800"/>
            <a:ext cx="2958899" cy="4157663"/>
          </a:xfrm>
          <a:prstGeom prst="rect">
            <a:avLst/>
          </a:prstGeom>
          <a:noFill/>
          <a:ln w="9525">
            <a:noFill/>
            <a:miter lim="800000"/>
            <a:headEnd/>
            <a:tailEnd/>
          </a:ln>
          <a:effectLst/>
        </p:spPr>
      </p:pic>
      <p:sp>
        <p:nvSpPr>
          <p:cNvPr id="6" name="TextBox 5"/>
          <p:cNvSpPr txBox="1"/>
          <p:nvPr/>
        </p:nvSpPr>
        <p:spPr>
          <a:xfrm>
            <a:off x="6477000" y="1447800"/>
            <a:ext cx="2584169" cy="2308324"/>
          </a:xfrm>
          <a:prstGeom prst="rect">
            <a:avLst/>
          </a:prstGeom>
          <a:noFill/>
        </p:spPr>
        <p:txBody>
          <a:bodyPr wrap="none" rtlCol="0">
            <a:spAutoFit/>
          </a:bodyPr>
          <a:lstStyle/>
          <a:p>
            <a:pPr algn="ctr"/>
            <a:r>
              <a:rPr lang="sr-Latn-RS" dirty="0" smtClean="0"/>
              <a:t>Dugački krajevi repeticija</a:t>
            </a:r>
          </a:p>
          <a:p>
            <a:pPr algn="ctr"/>
            <a:r>
              <a:rPr lang="sr-Latn-RS" dirty="0" smtClean="0"/>
              <a:t>mogu biti prepoznate kao</a:t>
            </a:r>
          </a:p>
          <a:p>
            <a:pPr algn="ctr"/>
            <a:r>
              <a:rPr lang="sr-Latn-RS" dirty="0" smtClean="0"/>
              <a:t>notne linije.</a:t>
            </a:r>
          </a:p>
          <a:p>
            <a:pPr algn="ctr"/>
            <a:endParaRPr lang="sr-Latn-RS" dirty="0" smtClean="0"/>
          </a:p>
          <a:p>
            <a:pPr algn="ctr"/>
            <a:r>
              <a:rPr lang="sr-Latn-RS" dirty="0" smtClean="0"/>
              <a:t>Drugi problem su kratki</a:t>
            </a:r>
          </a:p>
          <a:p>
            <a:pPr algn="ctr"/>
            <a:r>
              <a:rPr lang="sr-Latn-RS" dirty="0" smtClean="0"/>
              <a:t>linijski sistemi.</a:t>
            </a:r>
          </a:p>
          <a:p>
            <a:pPr algn="ctr"/>
            <a:r>
              <a:rPr lang="sr-Latn-RS" dirty="0" smtClean="0"/>
              <a:t>Prvi i poslednji sistem su</a:t>
            </a:r>
          </a:p>
          <a:p>
            <a:pPr algn="ctr"/>
            <a:r>
              <a:rPr lang="sr-Latn-RS" dirty="0" smtClean="0"/>
              <a:t>kraći od drugog</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Prepoznavanje notnih </a:t>
            </a:r>
            <a:r>
              <a:rPr lang="sr-Latn-RS" dirty="0" smtClean="0"/>
              <a:t>linija – rešenja problema</a:t>
            </a:r>
            <a:endParaRPr lang="en-US" dirty="0"/>
          </a:p>
        </p:txBody>
      </p:sp>
      <p:sp>
        <p:nvSpPr>
          <p:cNvPr id="3" name="Content Placeholder 2"/>
          <p:cNvSpPr>
            <a:spLocks noGrp="1"/>
          </p:cNvSpPr>
          <p:nvPr>
            <p:ph idx="1"/>
          </p:nvPr>
        </p:nvSpPr>
        <p:spPr/>
        <p:txBody>
          <a:bodyPr>
            <a:normAutofit lnSpcReduction="10000"/>
          </a:bodyPr>
          <a:lstStyle/>
          <a:p>
            <a:r>
              <a:rPr lang="sr-Latn-RS" dirty="0" smtClean="0"/>
              <a:t>Prvi problem - je rešen tako </a:t>
            </a:r>
            <a:r>
              <a:rPr lang="sr-Latn-RS" dirty="0" smtClean="0"/>
              <a:t>što se računa </a:t>
            </a:r>
            <a:r>
              <a:rPr lang="sr-Latn-RS" dirty="0" smtClean="0"/>
              <a:t>distanca između </a:t>
            </a:r>
            <a:r>
              <a:rPr lang="sr-Latn-RS" dirty="0" smtClean="0"/>
              <a:t>svih linija u </a:t>
            </a:r>
            <a:r>
              <a:rPr lang="sr-Latn-RS" dirty="0" smtClean="0"/>
              <a:t>sistemu i </a:t>
            </a:r>
            <a:r>
              <a:rPr lang="sr-Latn-RS" dirty="0" smtClean="0"/>
              <a:t>porede se sa </a:t>
            </a:r>
            <a:r>
              <a:rPr lang="sr-Latn-RS" dirty="0" smtClean="0"/>
              <a:t>njihovim prosekom.</a:t>
            </a:r>
          </a:p>
          <a:p>
            <a:r>
              <a:rPr lang="sr-Latn-RS" dirty="0" smtClean="0"/>
              <a:t>Drugi problem – potencijalno rešenje je ponovo odraditi horizontalnu projekciju i morfološku projekciju, ali ovaj put pregledati grupe linije, pošto se već zna distanca između sistema i linija.</a:t>
            </a:r>
          </a:p>
          <a:p>
            <a:pPr lvl="1"/>
            <a:r>
              <a:rPr lang="sr-Latn-RS" dirty="0" smtClean="0"/>
              <a:t>Nije implementirano u trenutnom projektu</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Uklanjanje notnih linija</a:t>
            </a:r>
            <a:endParaRPr lang="en-US" dirty="0"/>
          </a:p>
        </p:txBody>
      </p:sp>
      <p:sp>
        <p:nvSpPr>
          <p:cNvPr id="3" name="Content Placeholder 2"/>
          <p:cNvSpPr>
            <a:spLocks noGrp="1"/>
          </p:cNvSpPr>
          <p:nvPr>
            <p:ph idx="1"/>
          </p:nvPr>
        </p:nvSpPr>
        <p:spPr/>
        <p:txBody>
          <a:bodyPr>
            <a:normAutofit fontScale="92500" lnSpcReduction="20000"/>
          </a:bodyPr>
          <a:lstStyle/>
          <a:p>
            <a:r>
              <a:rPr lang="sr-Latn-RS" dirty="0" smtClean="0"/>
              <a:t>Linije se uklanjaju kako bi se ostali oblici izdvojili i prepoznali.</a:t>
            </a:r>
          </a:p>
          <a:p>
            <a:r>
              <a:rPr lang="sr-Latn-RS" dirty="0" smtClean="0"/>
              <a:t>Potencijalno oštećuje ostale objekte, ukoliko se ne radi pažljivo.</a:t>
            </a:r>
          </a:p>
          <a:p>
            <a:r>
              <a:rPr lang="sr-Latn-RS" dirty="0" smtClean="0"/>
              <a:t>Alternativa uklanjanju notnih linija je ignorisanje notnih linija.</a:t>
            </a:r>
          </a:p>
          <a:p>
            <a:pPr lvl="1"/>
            <a:r>
              <a:rPr lang="sr-Latn-RS" dirty="0" smtClean="0"/>
              <a:t>Ne oštećuje objekte prilikom segmentacije</a:t>
            </a:r>
          </a:p>
          <a:p>
            <a:r>
              <a:rPr lang="sr-Latn-RS" dirty="0" smtClean="0"/>
              <a:t>Postoje 3 načina za uklanjanje notnih linija:</a:t>
            </a:r>
          </a:p>
          <a:p>
            <a:pPr lvl="1"/>
            <a:r>
              <a:rPr lang="sr-Latn-RS" dirty="0" smtClean="0"/>
              <a:t>provera piksela ispod i iznad linije</a:t>
            </a:r>
          </a:p>
          <a:p>
            <a:pPr lvl="1"/>
            <a:r>
              <a:rPr lang="sr-Latn-RS" dirty="0" smtClean="0"/>
              <a:t>provera debljine linije po segmentima</a:t>
            </a:r>
          </a:p>
          <a:p>
            <a:pPr lvl="1"/>
            <a:r>
              <a:rPr lang="sr-Latn-RS" dirty="0" smtClean="0"/>
              <a:t>kombinacija prethodna dva pristupa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sr-Latn-RS" dirty="0" smtClean="0"/>
              <a:t>Postojeća rešenja</a:t>
            </a:r>
            <a:endParaRPr lang="en-US" dirty="0"/>
          </a:p>
        </p:txBody>
      </p:sp>
      <p:pic>
        <p:nvPicPr>
          <p:cNvPr id="1026" name="Picture 2" descr="http://media.musiciansfriend.com/is/image/MMGS7/SmartScore-X2-Pro-Music-Scanning-Software-Academic/H92706000000000-00-500x500.jpg"/>
          <p:cNvPicPr>
            <a:picLocks noChangeAspect="1" noChangeArrowheads="1"/>
          </p:cNvPicPr>
          <p:nvPr/>
        </p:nvPicPr>
        <p:blipFill>
          <a:blip r:embed="rId2" cstate="print"/>
          <a:srcRect/>
          <a:stretch>
            <a:fillRect/>
          </a:stretch>
        </p:blipFill>
        <p:spPr bwMode="auto">
          <a:xfrm>
            <a:off x="457200" y="914400"/>
            <a:ext cx="1943100" cy="1943100"/>
          </a:xfrm>
          <a:prstGeom prst="rect">
            <a:avLst/>
          </a:prstGeom>
          <a:noFill/>
        </p:spPr>
      </p:pic>
      <p:pic>
        <p:nvPicPr>
          <p:cNvPr id="1028" name="Picture 4" descr="https://kenai.com/attachments/lists/audiveris/general/2012-02/14/Logo-transparent.png"/>
          <p:cNvPicPr>
            <a:picLocks noChangeAspect="1" noChangeArrowheads="1"/>
          </p:cNvPicPr>
          <p:nvPr/>
        </p:nvPicPr>
        <p:blipFill>
          <a:blip r:embed="rId3"/>
          <a:srcRect/>
          <a:stretch>
            <a:fillRect/>
          </a:stretch>
        </p:blipFill>
        <p:spPr bwMode="auto">
          <a:xfrm>
            <a:off x="4495800" y="1600200"/>
            <a:ext cx="4095750" cy="1517771"/>
          </a:xfrm>
          <a:prstGeom prst="rect">
            <a:avLst/>
          </a:prstGeom>
          <a:noFill/>
        </p:spPr>
      </p:pic>
      <p:sp>
        <p:nvSpPr>
          <p:cNvPr id="1030" name="AutoShape 6" descr="data:image/jpeg;base64,/9j/4AAQSkZJRgABAQAAAQABAAD/2wCEAAkGBxQTEhUUExMWFhQWFiAaFxgYGBwcGxggHhwiHB4cGxwcHyggHx4lHx0fITEhJikrLi4vHB8zODMsNygtLisBCgoKDg0OGxAQGywkHyQsLCwsNCwsLCwsLCwsLCwsLCwsLCwsLCwsLCwsLCwsLCwsLCwsLCwsLCwsLCwsLCwsLP/AABEIAMABBwMBIgACEQEDEQH/xAAbAAACAwEBAQAAAAAAAAAAAAAEBQIDBgABB//EAEwQAAICAAQCBQcIBwYFAwUBAAECAxEABBIhBTEGEyJBURQyUmFxkZIVI3KBobHR0jM0QlNUorIkYrPB0/AHQ3OC8RaT4WOUo8LUJf/EABkBAQEBAQEBAAAAAAAAAAAAAAABAgMEBf/EACoRAAICAQMDAwQCAwAAAAAAAAABAhEhAxIxFEFhEyJRBCNx8KHhkbHR/9oADAMBAAIRAxEAPwD6Lw6ZXkKlEpKHm87UHc+3wwVl5In3VEZOWpf2SO5rN77UQPXyrCXKzGIlhl5rbc1TWdhsNfKu4Ytj4m6ihBmdN3p6pKs73sb+3FolpBOdzyR6FEKMzAkltgouhyG/2csELp03oTUF9HbVdebd/Vf19+Fki9Ywc5SZqFCwtVd7jrKOL/KH83yWb2Uu4u9/nN98ZSdspZks8khZGhjDqthlNg1sdu7cjvOFPGOmWTy8zQtHbqBZoVZF959Y+3BkaFHLjKTKSpBoLVEgnbrKHLFqySblctMNW7Ukfa2qzb3yAH1YJOsgPgzGXK9YVAjYKVtd9xfIb36seRyRyWyxKE1AK1bsLomu4c+e+ARmWC6RlpQK0gBUGnahp+c22xOKaRVCrlZgqjalT/UxoDGoxeqEVtRUEnceH4YWcWzywmILFGxll6sahyugOXrOPUzMh83LTj6Kpv8A/kxRnAZCmvKzWja0NKNLCtxUlGttjeIwHrMixhpI1DKCZAoNbctOrmKx0WehcA9SyjZvN1Fl3GwQk8xy54oTNSnc5edtu9Y/8nHrx55ZJe2WlBB7lT11/wAz14zTvktquBoHiVbaIHxNDmRdYqzDwxjUybDbZCSSTtQAs8+7FHypIoAOVm8Nwn58VyZqRhRykxHIgqhB+rrMaIECaNlsQoLvSQbqvEECvZgbjWd6lQVijrsi277IsABgbAs/+MVxZpgKGWmAO1AL7h85t348zE0rAhsvPp5kFIiNu/tMfDElxgsWk8jIvHu2kadqIF0CLv2cvfjopInQMqp55U6dxsxU/dy7sLF4s/dlsx/7Yr6u3iGXzXadlyswLsC/ZUWwFA0ZOdULreh4Y1RmxgmZj6wq0aqo7yPb9pOn7fHFzlVBPVq3aIqj9lb/AGHCnrz1nWeTy6v+yvC663nW14u8qlbzYJ9j3LHz+t/93jNGmGJIpFmJVrVtRF0tjzgDzxWku41JBVgdkm9zW2/rwM2ak5NBOSb5rGO7fk4HLFa9YCD5PmPhjA23HJxhRB8iRhVLIu9Xt448mgj1VoWq8NrusL4+JSEbZWcivBPz4rl4jIxryacGvBL9vn+OKAmCaGQNpjXZioOmjakBgQdu+wQe/urE8yEQEmNTv6DEAVf7ANe07YXrmZV55eevoxgCzZ5OMRzHEC2/k84F9xUbjb9mQYEQbk2V1DGNAb7kYAiiR5w37txYwYyx6AerS+/s+38MJsvO6X/ZpyLJNhT3f9T/AOcEtxB6rySbbfkn+pgUuzE0SAXHbG6oCvO0gWRQsn7DipJEbqyqAHUVcV3hT3HuOx9hGBc27uKOVn23B0pan1HrP97YuyCsdCiB41U32gtGwb5OxJJN2fXeJ3Af1a+ivuGO6tfRX3DEgcdjQAOLoOqNADccgMdiXGP0R9ox2NIAnDmcF9QIGq0ti1jblZNeNCufLvxbBmJNbLVKbIPPmx5HuNd3rHrx4ssUcUbydaWcEAKfA7ntGgNhiTKGWM9pC0hVhqDUApbnpq+V7ePtxYaqj7aOOppOTtMnxDN6IDsbderRlBZlZrCkAI3Im7OwrfF6oXUrKN2jIYKa87nRHLnik5PmQ7tt4rvz79OI5bJq0as2ZCsVBKdiwa5c+Y5YwzrQHwZplaSJ3crEoU2DoIK2NDMo1FaANWO0QdwK84rlTG5njeQNKOqYImthrUIpWgdGkgMWOwrfwLI8PQcs2vPu0e/zu7njjw5P4tf5PxxnaqNRbjwFws2m28611VyulvChJHm0vomVGzCuqyEoU0WCzKDehtIIU3ZYEgWaMbJKKAzYonfdKG3hf1Y75OT+LX+T8cV5EZOLtHnEMxohLdXI7FTGBGLYdYwF8xQBAJa9gCcEZXNajoLhnjUB/aa50ALPP/IYo+T0v9bXlz7Hu87uxJcio5ZwD2FPzYEKMqmYRmKumh5S5BDE6SoAA3ru5Cvvv3M56RVU9UWLyRhxqA6sE2WN86qqAuyOW5HsWQQ3eaUUaHm7+vniwcPT+LX+T8cO9jsB5GV5J5ZWjMXaVNJfVrANrJQNDmwrn44BlyeYYatMgFCgM1KFAAK/ohS8tDFa37QPM25Xh6Vflaj1dj/JsQlyKBSRmVJ9Hsb/AG4pA+BiFU99n/PAWSVlbMWHCl/m9Tlho6qMGgWNdtW572Se/ebZFarywEeFp+bETw5P4tf5Nv5sQoPPmHDxFVZgoa6Pq2sWL3wflXJDE87GKTw9P4tf5PzYh5IA2kZoaSpJa0q7AqtV7jv9WOstRONUcYaTjK7M/mcoWayGKhVpNC1qDXqvVqv1XW3LGnlc9wJ+cs7Xir5OT+LX+T8cd8np/Fr/ACfmxyOx2VaXR2z85chXYCgSSgrlstD6u/A2VzJLALHJqsagfMQb2b5n1Ai9xyF4JHD03/ta/wAm/wBuK8vkVZQWzKqd9rQ9/jf14AlPNIGiKAkBSD2bG8ifbp1fbi3KTMEQverqhq7O99+w77xD5PTn5Wt/9l/1Y75PSv1tfZ2PzVgRLNnuWkdiXcabUAKCaG97igL+ru54DXNHruqvYKzcv/qEXy/zwRNkVXTpzKm2ANFBpHpc+7HDhUYN+Vi/G19vpcrwKzjGOsZ7OsjSd5CPDYaaxWcuOuacFusZNFW2mtvFBvsO/Fx4bHt/al/k2+3HjcLjOxzSEH1JX34AmW+cMlnXp0c5KoEnkF0k2ee+LhmBqB3sCv26/owInDEsjylAoAo9jf1Ve1be/E/kyP8Ail/k/HABMRu/bieB48ooseVqN/7m/r876vqxARHtVKz0aBXTTbA+B7z44oI8Y/RH2jHYD4lISGGolQdu0psbb7Dbex/vbsaQKMzEGSCy1LqsIAT2iK58uWCV01Hp1DtcmrUAI2A5e7FuW4msaRpoBYreorqA7RA2HaPLuFDxxbnpSSgKqCHO6igfm32+rGKV2C7i4+eNgeaPvOGOTVREhIUAICSa9HmcL+LX1xvnpHL2nFfHS4yAaPmvUu3rRXRpBQ53GGFY8v1KvajSGU2chV9DMgYIZCK5KposTyA/A+BxZlJopESRCrI6hlYciGFgj2g4+PdC+ESyOgMKyRtw+OMjrKaMNHG2oMHsB9QbkSCOzVUdc3RXSIEGUISIggRz3elSqhtZAK7g14qL2xxlpRWLLZtZWjUFmKKo5k0APaTgM58EjRl5HU/tBUWtvCRlb1bA4y/EujzSCNDlHAEoZykyG9ILDtO2qtQWxQwD004bIuSmKZJnYAHSdDhu2DRVHDkV3L7jywWnH5Fm4biEIFlWv0RE7MK8VVSe8b8j3YkeIZcPoLxhtKuASBYclVIvnZFberxGPiPBc5FFEzycPzzZl+Z6hmomOjRc7JqZwBd0eWG3AGinmgjTh2bRox2OthVYwFVmq3YhaY6hy3vvONPRiu5LPselPBfsxFzGASdAAFkmgAPEnHz3NcGkYhpMvLIEzOrTrDlSEsOBqrzq9n1YD6SSzdS6nK8QckqSIxKDWsE0UJHdy8MZ9JfJbPpcE8L2UaNgDR0lTXq2xKRo13YoPbQx85yUGZlhzOZCZ2JtFRpKzBl0x6taxXbHUx2J301tvg/hvRzNaIjJrEg0mYtJvIwWjWiQqp1b3R22GI9OK7izYcTz0EETTSsixoLJJUDwAskCySALPMjFOX4pC2mwFDmkYlCrHvUMjEWPA1e9XWMnx/h+aTLtIkU0jq8ZEayMzGpVJoK++1nn3d2Mz0L4TmpJh1uQky7JGakYMt1pUAMW5nU7UB3tvucaWnHbdiz6fm+N5dG0ApI4TrCiMmpUB0lyCw7Orbbe+QOKs90jyccaydbE6uyomg6wzPWkWgbY2N+W+Mjnuimek3hdRHJl1jdJJJHvY2QBIFGzEbg48n4FxGlJKosbAqolK1sVABEnLcCr8RyOxacPkWzZ8O45lpdQ6yDWjMrqJEbSVI1b94Fju7xdHbF2X4rl3814ypFq4KlGHqYbH/PuvGbyfBMwuXZJBO0hV7AeLSWcknTb3Xa/av34yYOfQRFuF9bJEmjsZnKgIQRtGoRmUWFOnuKjnWJ6cXdMWfVJM/llKqZYQzmlBZAWNXSi99gTt4YlNm4FUszxBQLJLKAPae7Hy7hkOcmeZJ8tn8u88iHVG+4CKD+lACLsukEFRvVE741PF+ETLlWCeVOxI26wB6LDVTRsCKBJ2vYVg9JJpWLGsXSPLmVYmUoWQupZeyFBO7sAVjutgxDdxAOxYtn8uACZYQDyJZaPs3xi8pPIZGIhz+6ILkho2C5I89fEd/ecV8QknmKQRQ55S7gPKUeIIAwY04fYEArse/nivSV8izbfKeV/fQfGn44zGX/4kZFpHj0TKyMwvqdSsEJBZCl6httW5sbYnJwvN9YwWQhzDQbsnTuQCLJBP0gfHc74CynAs8GjSPVFHEDbyDLs0r1QYaLsEFrLgHtCh4FCHd/yLZpuHdIspMDpcLVWJUaE9oWKEqqSD4ixhl10XLVHftXGUy3A8x1srHq9JCqAohLEDU1uDEFXdtgCbrEJuGSRz6pTlliEXYYx23cW60hNCgGq33vuxlwjeGLHfSHpHlMnGJZ3UIW0iqJui3L2A/Z44JyHFIZFZiBHpYqyyaARQBvZiKIIPPke7Hz7pZwc5tVjjlyEyjUSidYGL7KL8nDPShnJ9dXteG/Dujeesu7ZUanLaApFCgqgkLYIUAkA87xp6cFHLFmwOey+oL1kOokADUtkk0ABfMnbCDNKPK5xQrSn9OInhE8bIX6jqxNGTo1A/pFAIBFDuxPNfrk/0U/pxrQSU8PsRjLj/wChPtH347Hcf/Qn2j78dj6CMgMMbNCgCBh36lBU792/P/PEpw9R6xR1ncCh5j8tybx7HRy6Asq1ZGpgoJvYEnu9m+2F/DImSCGNgvZkatLA3aOeY27+44w3mi0qsc8X/TH6I+84r47mRHkNZFkJHpX0nLKEU+pnIUjwJx7xGLTLpsnsjdiSdyx5nBrZZZMsqtyCowJF0Up1Nd9MoNerHm+odOP5KjH9E+muXiymWhaOfWmSjN9UacRwozaTe4AYb7Df24cxdNY2TLSLDPWYqrjPZDRNJdgEHza28cCdB+jsfkGXfU+qbKQhjY5dUKXl5os9nl2j4nDHNdFUcxAvJoRtfYfqyGApPMA5WccJelZcg3STpeIIQ6RyXrUEyRlUAJrtE17BRuyOfI38Y6UCOJ2GXzLkL5scbat9uzy5Xd2Nhg2Xo5EwUM0jBSCLc7Ecmobah44lJwJSP02YBrmJW/8AH2YzemMlCdIhyEUh7rAJF+0CsT/9QrddW5rnW4H0iNh9eJDgC1XX5m/S643+H2Yh/wCnRX6zmvb1v2cqxPtjIpk6UFCBDEzl80qtRU6VIGpjR5bUD4kevDZekaHkt+xlP3HAGe6GrJoUz5hl63W2qQEg6GUMvZ2YErXhz54Ik6MvVLns0BW+plY7d96QQfrr1Y0/TYyDce6RqctPoZY36p9LtIAEOk0xKgkVzuu7FvCelkckSMCrEoLOteZUN3Ac7H7I5jYY6Po1OBXyjP8ACl+8gkbev14sj6MsF3zuaZt+brXIiq0nbv8Aq+rD7dUMlOU6VIkOvMBYatnBkVglsTRK3dX3CvvwYOk0VWdh7Sb+oAt7wMJuGdEp0jSEyokKlbjTtCgdRC2igdre9ONCvByD+sT1ZNFlI37vNuvrxJemMiTJ9L4etii60b5cP1XVyFvOChwwSq5grz80j13cb4wJY+rQoNTASCWGZwyX2gAFG5GwJ2xbm+AZgOrZfOdWoQKVliMgOm6IKyRkcz3nFK9H8w7xeUSQuiydY+lXUlgG0EK7OLVirWTzWxW2Nfbuxk75QVI9pptars7rKRsNtSiMKR4mrrvvfC7g8mVmyyNNFlsz1pZ3fydgHZ2L2qPGzEAk7k3teNHm+AK6SJ1kg6xCpsgjcEWRQvn444dHkHKSQCqABUAewacTfCgYibo7kZcwzNl8pGgKCJYGMTijqLSIIgNeo8vAUcG8JzwysGZWNUYPIzRouaBeiiJal0VVsqWosKvx2xrF4EoBHWyb/QPuJTb6sSj4Mq/8yQ+0Rn7Sl409WLwyUfMczw7S0UCcQz9EFmkGdGlQP2S5iXtliKG+wb1YgZJOpl6rO5x9DGNKzDtKxAVbAbSG7ZJ1ebXqGPqcPCFWvnHIHcRGb9p0X9uJpwtQSdRI8CqUPZSX9uL68RQnPHj18lRaisI7IcWTbEDcAC+6yBhdkctBIgefJRmR1tw8nW+duQ1gj1bWK5bYd8S4BH1MvVoNZjYIAqbGjpoaavVveJ5TozAi6dIfYC3VC2wAsnTzJBPducY3wrBRPwOUQSzaMpl4IiqBFhdRqrUSzKsY0+fW/hjzNdIZEnEsgywiCaF+fF6pGTmas7qAAE7+eHY6NZf92PcD/ltgTivAUWMdVC0mlwTGrqt9x84hbHP6sN8GwA5/pwIT87EijSW1CdSoAIHaYLS2SAASCe4HA8fTqQspGWBjZwgp2LliTuB1e69knV5tUbAIJT9IuDcQkmgfK5QpHHvLHLPHUulg6C1ZiKYE92+LoOGcUCQqcllD1dHtZlzfYKUaWv2r28Mb26df2TI6yvSV8yQvk+hBmEXX1yNemRe0FAsqWGm+XeLGLc3+uT/RT+nBOQ4UI4ITLGomEikgMWCs0lnSTzAs7+GBs1+uT/RT+nGtHbv9vkPgM4/P83prmfuOOxTx7l9Z+8Y7HvRkFkKJHE8jabDBSNV+JBpgDyxLLurpHIjl0eRqvVYpGB843W324HlRfmHYkAI4sNRG/d3bk2b9Fe8Aj3huXWOGJVZmUSNV91xttXd4/XiYoncc8XHzx+iPvODo51TLqzmlCLv7QAAO8kkgADckgYA4qoExqq0jl7TiHGtYykTILKPAzDxTrED+5CT9WPH9Sr2o2jJ8E6WmPLZCKEq3V5APOtoa0wDRqbrBo7YHZI1Nq2rScaLhvTeA5fLyTssckwQaNaE63A7NatQ38QK76x886B8CleeFo8wezBEZoxNKoK+TxkK6hQGNSoANVBYxvYrH0TM8EnMiEG1W6uaQVYFUN69+MakdO6YyG8R6VZeCIzSSKIxtYeM7nYAU/M4UdJeJ68rMJHKoRodcqwkmXUQtKVa2NkWAg2verwRm+C5hmjNghX1G55PQZfDnbDEeJ8EzbxlY3VX1Kyl5pWW1cNuF0k8q5jGIqCKMeDcTUQovzpKqFJmaPrGoDtN26JN2a2uxtywt4l0tljmZEyry2iaEEkaksWfUdVlKCqD51ihYUEE0PwXiZH6zANuYWf8A169+IwdG891qyTZhX0KQAjSRjfvIDEE+ur9eG2F22gMuI9MUhTUcvmHPWCMLGInZmIvYLKaAFksaArnyx2Y6XxpKyOmlUjDu7SwAJbaVDEy0NW9b/snxwFJkc3VxKrMuYOoGdk20VYIQ2RY2PPflgXP8KzWYIjnyrMjOupWnjeCl31FSA3cBQUi963JBQh+sZNA/SRQ6J1UlyAlSHgIOmid+t8DY9hxbFxyx+hfmR58HcSP3vqwrz3Ap5AaKo5jaMOsjBkVuZjISlbYUa7h7MFcM4LJHEI2d3pQCZJtZav2mJi5kmzjLjCgZzpX0unWcwxxShfJhIOreISFzMEUazrjVTsDzaiezXPScO45UERaOU/NrbNJASdhuSJBZ9dDHcS4E08WhyRZQsRJudDh9N9XdGiPrOL5OEErWwoUDqXYeAuIgD1VitwaSAh4n0uczaIgojGW64gSwjMMTdBEclNG1FjvZ2251ca6SZhstHRXJySsqsxaKXq7BJWzIg1EjSD/e2o1gLiX/AAxTNGKVp5o3ECx/NyKtqLbeoRe5+wYHb/hbIIwozs6BSWHz9kmjuW6pa5+BrG16aJkf8J49LGk7SiMxI8hjCSM0hRNQ7RdiNTMLCg0oNXtirJdNZAYhmMrIrypIzRx6ZFg0E6A8qkD5wKaFXe2PY+ik4yzQ6wxKMutpFJJa9z/Zr5m+d4ysfCuOQHaPKZgBVQrHINZ02Rbziye0bJ3NeyyUJXwDZSdOY+tkQdVogoZh3mKCMv5gBMfVtZ5jWCPAnbFHGOOHMDTlJVEpW0kSQSJHcgTUyKaY2GA1Wto48RjL8I+UJZPJc5wwiGSUsrN1LRpsz1IRC6tbcjQ30ir3xuZeBytEygQpIeTlUcbHUNSiFLF3tY+3BxhBgJyWcmRPnA0rULagB5oB0qq3RI1bk7se6gPc5x4RRmWVOrjFamdtIWzQ1Wu25rfCccM4h1YEiZGZv2gAYx9RaKSzXqGF+dyeameKCThaLEXXXL1mWkRApB2UxajZUDdeVYyoxfwU1EPSBXrSpZWQOrqHKsp5EERk133VEEVeMLDxDik2cZ0zJjyLTMqVGHLga/N/s7ELa6TZB5kerRzdGQztHoioxURphogsw3/s/htsBhbF0EkJiWkijhVgEiaMK+oFdWoZcMCASd7IbcNfaOorTRMjfh+fzkbkSlZVZbTsSoVo0dRWGjzH7IxU5zC54T6nKvCVEPWSdUNLDfSMvdnXz57c62xF+jecLyv5RF2k0wqYoj1W25Y9SOsBO9UvheIcL6JyJIszUsixCJU6xGUKAtmzl7u1O9WQd6vSs9nNoZH78SmBA6ld/Bpj7yMvt9eK24xKDRg9tDMH3VlqPvxNuDAkMVj1Dv0x37+rvFE3RxTySIH/AKaH7Agxz9hTp+KSFkVoQAZUBI67btjkWgVTv/eHv2IWa/XJ/op/Ti7McFEbJIBEKlj82NVO8gHMKPHFOa/XJ/op/TjtoVvx8EYbxvLosTFUUGxuFAPP2Y7FvH/0J9o+/HY+gjJRkgohRiTdHbWyjnXcQOW/1YrzJXTGwsHWbBYsPMY2LJ54GWZurRQO48mC99i73rly8cepISEsEESHmQTXVsLsYyyIO4hMryakNqUFEd+5x3GZ1TJxsx2DQAD0iZECqQO4kgHE+Ln54/RH3nE85kuty8NLqMbRShfS0MrULIF7WL2sDlzx5fqOY/k0hT0O47lEyGTV8zl1cZWFWBlQMCIk2Iu7Gobf3h44cf8AqXKHq6zMLCVgqVIpskEjke+sfPej/Rt5MvC5WWELl49d9ZqklEMcQbToIVFVChXm3gKBZpxHg0kcWRjiEsgy7oFGqVQoWMoXPzdmlJGkekey3mnjLSi3yWzT8Y6UwQqhEsb6pAtLIl+azEjfuC3XfyG9YYycWgVWZp4gqecxkUBfpG6H14yHSThU+YhUB3XcG3WVnUEEMFCxHSxQldQO1kbgm7s9kjImiWIyIwBKMJnU72NSnLEbEA0fAYxsjSLZo+D8RR4ImaVCxjQsdQuyoJv1739eDPK4/TT4hjJIkgAAVwBsABmKHqH9mxNus7lkH/3P/wDNiPTQsYTcbjhPNWMmbWMDUB5wFmya2Ft66IG+HHl0d1rX37e/ljA8WjlCpoj7flDMOsTMPVREhkqANq25gciwHPUGud4tHGlOXQgjzlnW78HOWs/7vGpaafAsb9JuL9VlZ2hOqYRMYwo1EtXZ5AjnXPbx2xflOMJ1YMjANvqoGtiRffXK67sZrO8ShfLuvlBQlSLSR9a33o3k5e67wDWJcPcR5VjG+Yk0RHtyLId1Uktqky66iTzPecPTVZQsd8D6SZfMRdbHIWjZjoYo4sA1yYA1YODzxKM7av5W/DGOzcWaORWNpljzTFELRxuF7UgU6VliL7Je93Yv1YaNkJBEq2zaVAIZVrYc/wBUO/1D6uWD04iwvhvEmDQRhbiOXBLaX1qy6aBXTVMGvnfZPPE+kfEZVhYZfLNmJG7JQnqwA2xZmZTsBewBJrGIIjjzEfXz9XIuXQLC8gRDqZwW6o5WmaxWqvrODM7rcKuWeEOz1bRCUVpZiNK5VTdLzv6jjfpK7JZqsusscfZZyVB6uPq2IqyVVmYaiQKXVY5D1kquHcLy+ZXrM9wyJMy5LMGg60gfshphEAxrbntsO7EOIZY9U2iKnCNuYtr07H9U3335DBHDuHGKBEYPNRNs6EtuSeRhZtuQvu78SlXIM7nujGUmzMkcWWzWSWJNJmgyxRZy2k0pEZJC6SLGk78zthp0R4llssmaBzOYkijlp5J45qiIUKyamWgARe9bt7L0D5Un9mt781d/VvDinOcOLiiuxG4KRkH2hoDiOSapstGGMedbq5IeKSAZgDqlOXnYAFGktSS2uhW6iiADQBOLP/8AaVpFXPIdCAhpoiqjci2PkY9H0qF827tTnujiSSJIYxrjGlLSMhARuADAcL26GxaJB1JfrW1SK4R7OxAXXD2VFbKpCjuGN74/qRKHnD+MIQJpGOkZVHeQxuqVRYtZUDTW992FvD8tlM6hzIkzjq7uQVnzioQHYDQqsFqh+yMBT8KMIeRstcUcNlRDlzYWyVCiKzttQwTwuMSqjeRtH82pMbwQqyXdbaOe3KxXeAcZpcoF3AZcrDmZY4IcyoSMB3eLMvqLHUBqcMxIBPPx2vuYNxe80vzMwiWJh1nVSbsxQ1p0auQO/qPLa5tw4lgTHZo0dEXZ9nhfqrCLpfwr5k6pvJkZlVpvm1KC/TZwBZofXiJRk8lHXEuK5jrYTBGpy9nygukyyAVtoXq9/H1mhsLOHC51SL7XwOP/ANcfL878mSzIZM1lGMcZCN1sdDVatemcAkjxuue2DJuP5CMHTmMtKQthE6ti1A7D58b7d5xXpJ4RLNpneJxSdhHDMs8SuBfYOtWp/RNdx8RhZmv1yf6Kf04WdFuE2sc0eX09bKJmbRGp3fVqJWYm9O1AEc/bhnmv1yf6Kf046aUVGdIPgY8f/Qn2j78e47j/AOhPtH347HuRkVeUOI1CStHpTVQIANsRzI53Q5+HjizrG2EkpbQ1lnIFakfYGh3FdsdBk3aNW1AKPS0V/MNt+/E/JpIzHra11bUFH7D+j4/5evGWAjiGZjeQssqVpA84evBuU4lEqKpkWwoB38BWB805VipsHSOVbXe+Lcjlz1SDqEbsDtFls7ecexzPPHPU0oz5KnQT8rQ/vF9+INxKEkHrV29Y8Kx6cuf4aMf9y/kx6YD/AA0XxL+THLpoeS7j35Wh/eL78d8rQ/vF9+INliSD5NGKPLUu+1b9j68S6g/w0XxL+TDpYeRuPflaH94vvx3ytD+8X34j5Ob/AFaP2al/J/use9Qf4aL4l/Jh0sPI3EJOIQMVJdSVNrvyNFb9zEfXiz5Wh/eL78VxZVhd5eM2b84berzcTEB/hoviX8mHTQ8jce/K0P7xffiMnE4GBBkUgiiL7jjly7V+rRn16l/JiMuUYqR5PGD4hlv2+Zh00PI3CnI8J4ZC4eODLLIDYfQpcHxDkar9d4dfK0P7xffjwwH+Gi+JfyY45c/w0fxL+TFf08XzZLKMxmcq5t+qcjlqCmvfgaKDILIJliyyyjlII0DjatmAsbEjnyJwwMB/hoviX8mKzlG1hvJ0rTWnUunmDfmXe1fXh08fIssPFYT/AMxfeMd8rQ/vF9+O6g/w0XxL+THDLn+Gj+JfyYnSw8l3HvytD+8X3475Wh/eL78eCA/w0XxL+TFeXyjKoBy8bessL5/Rw6WHkbi35Wh/eL78d8rQ/vF9+PBlzX6tH7dS/kx55O1V5NH7dS3/AEVh0sPI3AnEeJhiixyRdWxImYt2lXSa0Ac21Vz2AvBnytD+8X34rmyjNVZeNaYHZl3ruPY5HFhgP8NF8S/kxemgSz35Wh/eL78Vz5/LuNLtGw8Goj3HEzlz/DR/Eu/8mO6g/wANF8S/kxOmh5LuK/Lct6Uf2YsHFYR/zF9+IrlSCT5NHvW2oUK8Bp9f3Yl1B/hoviX8mHTQ8k3HvytD+8X34Qz6TmJZOsj0uFA7W+wo4eDLnf8As0fxLt/J/u8LHzIEksekowokLVDUoqjtvt4Y3DRjB2g2B8TzGoN85qF2F1L2RsKGnc+Nnxx2L+MZZwrOx2JutV1dCgNIobeJ3x2PQiEsvMwiiCkDc6gVLWL32Xev/jfxnnaHVhdWnrDWrVe8bX52/O8CqidXHrDkFWqk1BQOdnuvuv2Y9WNAF6sUDIdtIXfq2F7eoAb4y+QH8XHzx+iPvOGmWnCxQjvcKqjxOjV9gBP1YVcVUCY1VaRy9pwV5Nr8iYNp6o6z/fBgePT7bcN/24gK8v0lR1cqjHTy5bnSDXPnvXfiw9IUVFZ0kBOkEBdRBYgV2SdgTueQFk7DHcK4LGqXpFuAdhXdyO5s3e+3PBjcLjNWvI3gAafj8aDUVethstnc0Ngb5nA+c6QaEZ9J7IvSFDE+ABLqLPrNevDCXhsVbjawfcbH24H4p0fhnhkhcHRIpVqNGjzo4AFyfShJCwEbkKaL0FU0SDps6jVXy0kFaY716vSUHqj1EgWQb3oDRnYgMA5HLVyJ3A8cLsn0BgRFWPM5tUCgKBPsABQA25Vg7h3RGKJw3XZiShQWSXUvKrqudYAIl6RIqlurkY6wtKFvdtN7uBQuzvyB9mLZ+PRopYq9DwWzuaFAGzvieY4HC6lSGAJvsuyG7vZlIYbjuPq5YEn6KwupQvPpPhM4I8Ka9V+u7wBYnSGPUysCGUaiBvSm6JJodx92PW6Qx0CAxB00dqOo0KN7+OKYOjsUMMil5HDAktK2sgaa225Crr24OPBoWC6kDaTakgGjVahtsaJFjxOABs5x9UXUF3tR2iFG7AEk78rvlvy254EyHSfWwBjk0kXqISuQIoiQ3sw2rv57YJ4t0cy2bgeGVC0TmmAJU9lgeYo+cuBeAdBclkyTBFpLKFJuyQPEnc/XgCrinTaCDR1rrErxlg0jKrEjTQVCabmb7Qrs87sA5r/ifkViDLmItRKWpkViAzANegmyoJO1jbmBuH+a6P5RyiSQxuQp0B0ViAKBrUD6r+rFE3RPIKpY5OA0CdoY72F7dnAHcK6TRyoZF7cZY6HVlbWBtZoADtBhQvYA3ZIEsr0ojkWJljkIlTWCDGyqNubK5B87mtjY74Ky/DsuqhUVVUCgopa9Wnu9mMyvQXh6sdOTzCAEgGOeVVJGxKrHMK3HeovAD9uk8A13rHVkB+zyLAEVvv5w5XzxbP0giRSzBgo5mh913jHzcM4Zk5xI7Z2JywdgxzUiNQ0gyGnUgCt2O1DfbGkyi5PPROInLJelmQujA7Ns2zA8txgC6PjR6yiCV02dhYJPZC+qgbJ78XT8fiRSzBgB30O80O/xOMpF0g4OxNcRAPI3Lp+8DBeVzfC5WDLn1fqjqrykBe+tQBAYd9GxtgDQjjaaiNLbAHkO8n+96sZocYzrTs8c+X8maUqimFncKFrdlkQE9YpFeB53sNaOFxXencivdf4nC2TLZUPfVykqdtMczKDWk1pUpyJG3rwB7kuNuDpmCsasMilbqhurMa5+JwUeOR2BpfcE8h3V6/XirLZOB5CwSQMUoaw6ggHuRtgbO5oE7XYAqybg8RkBGoPpIFHarBNqezzrer9dYAV9KOPzpBeSRWnLAKJQdFbk3oYG6G2CeDccYx/PEM9jeOPQKKqappHN2TveCMxwFJPPrYEdkEEahRqyRy2ur8KxfBweFLCrVmz6zQH3AD6sAcOMpYGlt2A5DvNePrwgz367P9GP+nGlHDY7B08iCPaDY+3Gaz367P8ARj/pwAw4/wDoT7R9+Ox3H/0J9o+/HY2gZ+fKq7ZaQoS0SSaDpNDrAVNMFJBoctsFRACqBFyFtw2+pH9IAk//ABg/I6BChZASdrPtP+WKp5430FFCkSFWA/6bH/MY5PUjv2XnktOrL+ITK8upeRUdxHIsOR354MfLFhkWF1E4Zq9cEkYv1W4+w92BuLn54/RH3nDrh36KP6C/cMaIZzIy5rqxuxtez82RVjs+N0K37zZ76Fsk2Y0KG1k2tkKwsgg93cSNx4Xh/kT82n0F+7FpAOAM5nnzDxsuhiSNgQw35jcDxxa02YIIAcGqsKbHr3Fe/GgxCWUKLY0PHACGCSdVVac6QBZU2aFWaAF4s8on9FvhOHgN46+7AGZlzE5HaRz29hpPcbHd3Vf1DFyZ6Yg9lxXPUjD7xh+VHux7WJkmTOS5+QgiwbHIjb6/ViEGanREUh2IUC1jajtXrr6zjT48rDJcmPyPGW0hUcPJz06gWtjZvT7b2GGnlE/ot8Jw7rEsSKfczFNcsyT8TnQxmTsgp2iyMDe3fyA8b9WKc/xlZAISUlaQgCIMNTi96F2QBufUDjZViMjhQSxAA5kmgMXJ1Tj3X7/gQPJKFI6s1XLQarwqsQyDzJGoWNlFXpAY1e5379zz78aSse4pgzqGYOzhZNTAA3rIpbqlJ0rzN0BffdDEG8o+coyhnFBtNlNqGkFSNjbdoHcm7G2NLiMjhQSSAALJOwHtOAMw8MxMYK2kYOzREkmtIN8gALsVvY3Fb0vk5iko6tAzk6T1JIUEBRY2s0PEY1kUqsLUgiyLBvcGiPaCCD6xieAM8MzmNR7L1QrsnnZv/LFXD55tApnkBJYOV56mLbaQBQuhtyA5nfGlrAI4ll426kzxB0CgoZFDAEdmxdixy8cALdc+vXUnm0BpNDeyRtdnbv7hy3urMzzqQ4Ry2yi9QFMwvbcX38r2q8aOOQNyIPsN4jmIkcaXCsCeTAEGt+R9l/VgVc5MhxnpHLl5IkYhet1aQ4ZbIKjzuSgarJI8MUr0hY6GM8Wotv2zQXc8tdaqoXXPGt+SIP3EX/tr+GJfJkP7mP4F/DGaZ13adJU77iXh2encK16laTYqprRrrnZB7Pf92BM9+uz/AEY/6ca6OMAAAAAcgNgPZjI579dn+jH/AE40cm7Zbx9jpqzVn7xjsecbDFbKEAHmSveR4MTjzG0Qph6xowuhWQjv6y/HmqkfWOWIQwlAilFUByRp172j3etRvVd578Qz6SyQQxQytEzXbq1Mo1A2Nj7NxVE4X9F5JjFU5zBYZlgDmK1ECHmlAfN3dE788YaV2DT8WNzHauyOftPhg5czpXKoDRkIX6ljZzXt017CcA8X/TH6I+84I8l6w5I2QYT1vtBheKvfID9Q9VgIeFcRZ5XBOk9UqKez2gBdl9IUUSdKA3Wpr3pTGmnihijhkQuGVbkaPTpBtzQ3LaQ1WedWTvhvwrh1DUzMdQUqNTjSNCivO37Wpr/vV3YNbJqa3fY2O2/hXpevACPiufnEZ6h060kBesePQLYAkhdzQs0Ks1uOeKOOZt1hkZMwYnraVmidY7IGrq7CmgeWNG2UXvLc/Tf8ce+Sr4v8b/jgDJjplAq9rNqx8QY757bKD3fjtgBeOpms3GIMzONKh30NEqMEawjagG3LC6FEbX3Y3S5dSLBYj/qP+bHvkq+L/G/44Azudzc7ppin6tzJWv5l6VSWI0mhZClb7rvesS4tnpkBljuRlUhYuthTrGYgC2PZHtI2s+zDOXhEM0bRzRiVC5tJCXU01i1YkGjviOX6OZZDaRlTd7SSd3L9rAAkvEJbSjQ3Mh1wkAAchyN2djRFKbrbFXCOM9dGJEdirElS2hCQSSNnUNyI7sPmy6gEksAOfzj/AJsejKr4v8b/AI4AynSEO4D+UPFVJqjeLX23UdnmASOzYF77HDhc69ed/PDhkMup72+N/wAce+Sr4v8AG/44A+ddLOkkmXkyk3VZic9XJ+hAfSSqi2VCE3v9pTsDVb4Q5zpwr5bqHyHEcxupPlEKuH0sDbCq7uQFY+t5OFNEYLNqKAgdY1kACyBq5Cx7xgjyVfF/jf8AHAGS6OZvrIjmVWaJ5iWKSugZaOhQY2NL2VFAAePecKuD9JdceWKZ9o1CuZVzPUCVzyAbURo0sSaANgKNhz3WQKTRrIvWAOAaZpFYX3MpNgjvBwizHCsjHIw8icEEW8UT9o0G5xbmrHPvwADJ0pmMmaSExTND1QjiWaNHPWUS0jsugDtbBQfNN7sACeOSmRKzBTyevnFd4WDW68xp5AC7vvIIwHEnCop1kKZiKUEshljzqLYGk6OsAS6auz4nxONXw7MwTgmKUuBV1I+18rF7YAXZPjMbACKeNgNgElgIHgNuXsxXxfjMsSfNgSzGtERngjL9oAnUQaCg2dj4d+CJ5OHzEo8sEpDFSrSq9MNipBY7jkRizJcAyilTCoUIbURyuFGxWtKtpqjyqhQ8BgCK599ZGvYKD58PeW/AYzczwu5zEwKO8wWNZTCGbQQtqoGo6ghIBvajWNomWXrG3fzF/bfxb14Dzecyyvpd2LoeQMjshI59myNjz9eAFsEEUc4eNI0kMTLqXqFbTqU1YF6b3rxxd8razHpkuzqA1RXWlhfL/wA92LckcpLmSyRy9f1WnrWizCXGGBKLK6hSNTA6Qx3vbY008ijUrQINaVpm2FXpG+w25ctsABeWN6f88OO8sb0/54cMvJV8X+N/xx3kq+L/ABv+OAFnlr2vb5uo86I7FgDsN+XhhTnv12f6Mf8ATjSZnLgAG289Obsf2x3E4zee/XZ/ox/04AYcf/Qn2j78djzj/wChPtH349xtAXCG4o7kKCjWlmBO+96VPfiUi7JTBgHO9td9Wx7wNvZiHXlYozpDAKw3ANb33nbYH3Y9DEhCQADIa06aPzbCxpJGMZGAziBbrO2FDaBYUkjmeRIBPuwROzXw8KaBk7frXyaXb4tJ/wC3FXF/0x+iPvOGuWgDRQk7FArKR3HTR94JHsJ5HfACHJ9Kq6tDFXYaiXrzCBfm1TAgqb3F3VYJTjjywxugRWYoSAxNLqBYdpV5rYvuuwDhhDwwqKD70BfzlmuX/M+z1nEc1kGOkdYaLb0ZPAn956sRkYFxviAaI2yLTK162G6sGA2A5kAV33VG6wTmOMlY2ZUV2CkqgkouQNlBZQBZ2smsXNwy10lgVHcesr3dZizyJvT/AMT/AFMUvYD4dxRuqj1qivoXUvWXpOkWLCUaO19+CPlX6Hxn8uLPI29P/E/1Md5G3p/4n+pgBbLni6FVZVPWg2H3oOGI3Q8wNPsJwd8q/Q+M/lxXLwxiApewWJP6Tvs/vPHE/k6TumP16yP67+3EsluwbinEkMMgkKCMxtrOomlo6v2D3X3YjwrjqvErKVIIFEswNEWNig7iMF+Qy/vV+GX/AFseScNkIPzxuv74H9d/bhktquMgfDuLSLFeYECyWzPokYooskbslmlqztveDRxYf3PjP5cAZfhEulYysKRCuyHlbYG6okDnhp5E3p/4n+piRbZiEm+ROnGYQ2WVur60oer3Ymgo19rqzpHLmRdDnWCuJZtpY2RJOqZhQdGBZfZqjI+zE34XMNPVyrsuk6hKbrlVSjAma4LPMDHOYWhYjUPnrYA6hsZK5gd+LbO6jF1n8/uP9l8UqKoArYAautbVsKu9PqxXwXOaI6M3XksWMjuLNm/2IwKAoDbkBhjJkXII193jJ/qYjl+HFVADAAdw6wD1/wDM8cUwL3lLzM0hheLSBHGR5p/aYsQbvYAUKrvvFGVzRhOZdIMuL3jSJtLS6VvtkoFDMxIs7AVZw78jb0/8T/Ux3kben/if6mBDIywZdvJ1lySdbMNUpRiVjIXU/WSKoFljpBG7H1AkK5uG8LfyiVMuZfJyUZY5ZyxdBbIqGldtwPCzzx9C8jb0/wDE/wBTHeRt6f8Aif6mAFvDeIaQopRUUYoubFatvN547g/GZGj1ywrC7MxMZlDlRdC2RSu4AbYmrruwbLkmXU+v9nl853Wf3nrxDIZCYIOtmDORuQJAv1DrLr24FrFg54lJ5QDUPUiIjz21lyw/u0FCr7ST3Vv7m+KhWEjyRrGgsgtQvcWW08qOD/I29P8AxP8AUwPxDhLSJp1Id1NOJGXssGFjrfVt66wYjV54KM10ljjdEcoGk1aBbm9IttwhAoeOC/lX6Hxn8uAm4Xmy1jMQjaq6qY/b5SMS+ScywIfNJRFfNxyqfecw32VjNv4OjhGl7l/P/DyHjomsBNOmZUtiRqp1soNO63Ys1dHu3wtz367P9GP+nDzKcKZFVTKW0kEkl7NNq3uQjn43hHnv12f6Mf8ATio5yq8DDj/6E+0ffjsVcdzKGNlDAsCLA7vb4Y7HREBBIFhj7LOzGtIcKB5wvcHw+04sYrpiJDJTkMrMKX5tu/YeHvwqnZSIyL6xFIDBqIs3Ve7e/H6z4s+CCFYq9jtPpAbuPmk9w+0evEZnNjLKsJ7kcANSggMCFNWRY2NEkWMEDiSp2A6Uordhe22++FCZ+SxqeHTYui1+vng3y9PTHvxKNBXyyvpx/EPxx3yyvpx/EPxwL5enpj347y9PTHvwoBXyyvpx/EPxx3yyvpx/EPxwL5enpj347y9PTHvwoBXyyvpx/EPxx3yyvpx/EPxwL5enpj347y9PTHvwoBXyyvpx/EPxx3yyvpx/EPxwL5enpj347y9PTHvwoBXyyvpx/EPxx3yyvpx/EPxwL5enpj34i+fSj2xy8cWgGfLI9OP4h+OPflkenH8Q/HCgZhtX6SHRd8zqrVy8PN7/AB9+LEzI7NvH3au16jdfXp9xwAz+WR6cfxD8cd8sj04/iH44V5rM/u5I7C/tHYnerrevGvViEWbbmzRczQDHlRrn36q+q8SgN/lkenH8Q/HHfLI9OP4h+OAIsyou5F57EHuoc/Xd/ZgZsw1bSRed3n9mtvr9/wBWFAcfLI9OP4h+OO+WR6cfxD8cKHzDd0kQ7Xe19nuF+I+3xGInMv8AvIPe3++WFAc/LI9OP4h+OO+WR6cfxD8cLfKRS26A7XTbd9gX47f72NYzB0/pItVDezXPf+X7cKA1PGF9OP4h+OIycaABp47rbcfjhWMw23zkXddt/dN1Q5lq+onbbcryqP01+LCgOEzDUPZj3rzhN5TH6a+/HeUx+mvvwoDnrzjuvOE3lMfpr78RmzyqvZcXY5EXVi6va6vCgO/KD6sI+LhEkMlAvIKa3A0hVbS2k8+0AtD0r7sUZLiZLjW509rnormNPmm7q8LLk015RJq1/vDWnTzvnd7Vf1d+LGNmZSrsM+KQVGzEkk0TYHM0L2A7hWOxDimcVo9Ia+V747FRo//Z"/>
          <p:cNvSpPr>
            <a:spLocks noChangeAspect="1" noChangeArrowheads="1"/>
          </p:cNvSpPr>
          <p:nvPr/>
        </p:nvSpPr>
        <p:spPr bwMode="auto">
          <a:xfrm>
            <a:off x="155575" y="-2446338"/>
            <a:ext cx="6991350" cy="50958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ata:image/jpeg;base64,/9j/4AAQSkZJRgABAQAAAQABAAD/2wCEAAkGBxQTEhUUExMWFhQWFiAaFxgYGBwcGxggHhwiHB4cGxwcHyggHx4lHx0fITEhJikrLi4vHB8zODMsNygtLisBCgoKDg0OGxAQGywkHyQsLCwsNCwsLCwsLCwsLCwsLCwsLCwsLCwsLCwsLCwsLCwsLCwsLCwsLCwsLCwsLCwsLP/AABEIAMABBwMBIgACEQEDEQH/xAAbAAACAwEBAQAAAAAAAAAAAAAEBQIDBgABB//EAEwQAAICAAQCBQcIBwYFAwUBAAECAxEABBIhBTEGEyJBURQyUmFxkZIVI3KBobHR0jM0QlNUorIkYrPB0/AHQ3OC8RaT4WOUo8LUJf/EABkBAQEBAQEBAAAAAAAAAAAAAAABAgMEBf/EACoRAAICAQMDAwQCAwAAAAAAAAABAhEhAxIxFEFhEyJRBCNx8KHhkbHR/9oADAMBAAIRAxEAPwD6Lw6ZXkKlEpKHm87UHc+3wwVl5In3VEZOWpf2SO5rN77UQPXyrCXKzGIlhl5rbc1TWdhsNfKu4Ytj4m6ihBmdN3p6pKs73sb+3FolpBOdzyR6FEKMzAkltgouhyG/2csELp03oTUF9HbVdebd/Vf19+Fki9Ywc5SZqFCwtVd7jrKOL/KH83yWb2Uu4u9/nN98ZSdspZks8khZGhjDqthlNg1sdu7cjvOFPGOmWTy8zQtHbqBZoVZF959Y+3BkaFHLjKTKSpBoLVEgnbrKHLFqySblctMNW7Ukfa2qzb3yAH1YJOsgPgzGXK9YVAjYKVtd9xfIb36seRyRyWyxKE1AK1bsLomu4c+e+ARmWC6RlpQK0gBUGnahp+c22xOKaRVCrlZgqjalT/UxoDGoxeqEVtRUEnceH4YWcWzywmILFGxll6sahyugOXrOPUzMh83LTj6Kpv8A/kxRnAZCmvKzWja0NKNLCtxUlGttjeIwHrMixhpI1DKCZAoNbctOrmKx0WehcA9SyjZvN1Fl3GwQk8xy54oTNSnc5edtu9Y/8nHrx55ZJe2WlBB7lT11/wAz14zTvktquBoHiVbaIHxNDmRdYqzDwxjUybDbZCSSTtQAs8+7FHypIoAOVm8Nwn58VyZqRhRykxHIgqhB+rrMaIECaNlsQoLvSQbqvEECvZgbjWd6lQVijrsi277IsABgbAs/+MVxZpgKGWmAO1AL7h85t348zE0rAhsvPp5kFIiNu/tMfDElxgsWk8jIvHu2kadqIF0CLv2cvfjopInQMqp55U6dxsxU/dy7sLF4s/dlsx/7Yr6u3iGXzXadlyswLsC/ZUWwFA0ZOdULreh4Y1RmxgmZj6wq0aqo7yPb9pOn7fHFzlVBPVq3aIqj9lb/AGHCnrz1nWeTy6v+yvC663nW14u8qlbzYJ9j3LHz+t/93jNGmGJIpFmJVrVtRF0tjzgDzxWku41JBVgdkm9zW2/rwM2ak5NBOSb5rGO7fk4HLFa9YCD5PmPhjA23HJxhRB8iRhVLIu9Xt448mgj1VoWq8NrusL4+JSEbZWcivBPz4rl4jIxryacGvBL9vn+OKAmCaGQNpjXZioOmjakBgQdu+wQe/urE8yEQEmNTv6DEAVf7ANe07YXrmZV55eevoxgCzZ5OMRzHEC2/k84F9xUbjb9mQYEQbk2V1DGNAb7kYAiiR5w37txYwYyx6AerS+/s+38MJsvO6X/ZpyLJNhT3f9T/AOcEtxB6rySbbfkn+pgUuzE0SAXHbG6oCvO0gWRQsn7DipJEbqyqAHUVcV3hT3HuOx9hGBc27uKOVn23B0pan1HrP97YuyCsdCiB41U32gtGwb5OxJJN2fXeJ3Af1a+ivuGO6tfRX3DEgcdjQAOLoOqNADccgMdiXGP0R9ox2NIAnDmcF9QIGq0ti1jblZNeNCufLvxbBmJNbLVKbIPPmx5HuNd3rHrx4ssUcUbydaWcEAKfA7ntGgNhiTKGWM9pC0hVhqDUApbnpq+V7ePtxYaqj7aOOppOTtMnxDN6IDsbderRlBZlZrCkAI3Im7OwrfF6oXUrKN2jIYKa87nRHLnik5PmQ7tt4rvz79OI5bJq0as2ZCsVBKdiwa5c+Y5YwzrQHwZplaSJ3crEoU2DoIK2NDMo1FaANWO0QdwK84rlTG5njeQNKOqYImthrUIpWgdGkgMWOwrfwLI8PQcs2vPu0e/zu7njjw5P4tf5PxxnaqNRbjwFws2m28611VyulvChJHm0vomVGzCuqyEoU0WCzKDehtIIU3ZYEgWaMbJKKAzYonfdKG3hf1Y75OT+LX+T8cV5EZOLtHnEMxohLdXI7FTGBGLYdYwF8xQBAJa9gCcEZXNajoLhnjUB/aa50ALPP/IYo+T0v9bXlz7Hu87uxJcio5ZwD2FPzYEKMqmYRmKumh5S5BDE6SoAA3ru5Cvvv3M56RVU9UWLyRhxqA6sE2WN86qqAuyOW5HsWQQ3eaUUaHm7+vniwcPT+LX+T8cO9jsB5GV5J5ZWjMXaVNJfVrANrJQNDmwrn44BlyeYYatMgFCgM1KFAAK/ohS8tDFa37QPM25Xh6Vflaj1dj/JsQlyKBSRmVJ9Hsb/AG4pA+BiFU99n/PAWSVlbMWHCl/m9Tlho6qMGgWNdtW572Se/ebZFarywEeFp+bETw5P4tf5Nv5sQoPPmHDxFVZgoa6Pq2sWL3wflXJDE87GKTw9P4tf5PzYh5IA2kZoaSpJa0q7AqtV7jv9WOstRONUcYaTjK7M/mcoWayGKhVpNC1qDXqvVqv1XW3LGnlc9wJ+cs7Xir5OT+LX+T8cd8np/Fr/ACfmxyOx2VaXR2z85chXYCgSSgrlstD6u/A2VzJLALHJqsagfMQb2b5n1Ai9xyF4JHD03/ta/wAm/wBuK8vkVZQWzKqd9rQ9/jf14AlPNIGiKAkBSD2bG8ifbp1fbi3KTMEQverqhq7O99+w77xD5PTn5Wt/9l/1Y75PSv1tfZ2PzVgRLNnuWkdiXcabUAKCaG97igL+ru54DXNHruqvYKzcv/qEXy/zwRNkVXTpzKm2ANFBpHpc+7HDhUYN+Vi/G19vpcrwKzjGOsZ7OsjSd5CPDYaaxWcuOuacFusZNFW2mtvFBvsO/Fx4bHt/al/k2+3HjcLjOxzSEH1JX34AmW+cMlnXp0c5KoEnkF0k2ee+LhmBqB3sCv26/owInDEsjylAoAo9jf1Ve1be/E/kyP8Ail/k/HABMRu/bieB48ooseVqN/7m/r876vqxARHtVKz0aBXTTbA+B7z44oI8Y/RH2jHYD4lISGGolQdu0psbb7Dbex/vbsaQKMzEGSCy1LqsIAT2iK58uWCV01Hp1DtcmrUAI2A5e7FuW4msaRpoBYreorqA7RA2HaPLuFDxxbnpSSgKqCHO6igfm32+rGKV2C7i4+eNgeaPvOGOTVREhIUAICSa9HmcL+LX1xvnpHL2nFfHS4yAaPmvUu3rRXRpBQ53GGFY8v1KvajSGU2chV9DMgYIZCK5KposTyA/A+BxZlJopESRCrI6hlYciGFgj2g4+PdC+ESyOgMKyRtw+OMjrKaMNHG2oMHsB9QbkSCOzVUdc3RXSIEGUISIggRz3elSqhtZAK7g14qL2xxlpRWLLZtZWjUFmKKo5k0APaTgM58EjRl5HU/tBUWtvCRlb1bA4y/EujzSCNDlHAEoZykyG9ILDtO2qtQWxQwD004bIuSmKZJnYAHSdDhu2DRVHDkV3L7jywWnH5Fm4biEIFlWv0RE7MK8VVSe8b8j3YkeIZcPoLxhtKuASBYclVIvnZFberxGPiPBc5FFEzycPzzZl+Z6hmomOjRc7JqZwBd0eWG3AGinmgjTh2bRox2OthVYwFVmq3YhaY6hy3vvONPRiu5LPselPBfsxFzGASdAAFkmgAPEnHz3NcGkYhpMvLIEzOrTrDlSEsOBqrzq9n1YD6SSzdS6nK8QckqSIxKDWsE0UJHdy8MZ9JfJbPpcE8L2UaNgDR0lTXq2xKRo13YoPbQx85yUGZlhzOZCZ2JtFRpKzBl0x6taxXbHUx2J301tvg/hvRzNaIjJrEg0mYtJvIwWjWiQqp1b3R22GI9OK7izYcTz0EETTSsixoLJJUDwAskCySALPMjFOX4pC2mwFDmkYlCrHvUMjEWPA1e9XWMnx/h+aTLtIkU0jq8ZEayMzGpVJoK++1nn3d2Mz0L4TmpJh1uQky7JGakYMt1pUAMW5nU7UB3tvucaWnHbdiz6fm+N5dG0ApI4TrCiMmpUB0lyCw7Orbbe+QOKs90jyccaydbE6uyomg6wzPWkWgbY2N+W+Mjnuimek3hdRHJl1jdJJJHvY2QBIFGzEbg48n4FxGlJKosbAqolK1sVABEnLcCr8RyOxacPkWzZ8O45lpdQ6yDWjMrqJEbSVI1b94Fju7xdHbF2X4rl3814ypFq4KlGHqYbH/PuvGbyfBMwuXZJBO0hV7AeLSWcknTb3Xa/av34yYOfQRFuF9bJEmjsZnKgIQRtGoRmUWFOnuKjnWJ6cXdMWfVJM/llKqZYQzmlBZAWNXSi99gTt4YlNm4FUszxBQLJLKAPae7Hy7hkOcmeZJ8tn8u88iHVG+4CKD+lACLsukEFRvVE741PF+ETLlWCeVOxI26wB6LDVTRsCKBJ2vYVg9JJpWLGsXSPLmVYmUoWQupZeyFBO7sAVjutgxDdxAOxYtn8uACZYQDyJZaPs3xi8pPIZGIhz+6ILkho2C5I89fEd/ecV8QknmKQRQ55S7gPKUeIIAwY04fYEArse/nivSV8izbfKeV/fQfGn44zGX/4kZFpHj0TKyMwvqdSsEJBZCl6httW5sbYnJwvN9YwWQhzDQbsnTuQCLJBP0gfHc74CynAs8GjSPVFHEDbyDLs0r1QYaLsEFrLgHtCh4FCHd/yLZpuHdIspMDpcLVWJUaE9oWKEqqSD4ixhl10XLVHftXGUy3A8x1srHq9JCqAohLEDU1uDEFXdtgCbrEJuGSRz6pTlliEXYYx23cW60hNCgGq33vuxlwjeGLHfSHpHlMnGJZ3UIW0iqJui3L2A/Z44JyHFIZFZiBHpYqyyaARQBvZiKIIPPke7Hz7pZwc5tVjjlyEyjUSidYGL7KL8nDPShnJ9dXteG/Dujeesu7ZUanLaApFCgqgkLYIUAkA87xp6cFHLFmwOey+oL1kOokADUtkk0ABfMnbCDNKPK5xQrSn9OInhE8bIX6jqxNGTo1A/pFAIBFDuxPNfrk/0U/pxrQSU8PsRjLj/wChPtH347Hcf/Qn2j78dj6CMgMMbNCgCBh36lBU792/P/PEpw9R6xR1ncCh5j8tybx7HRy6Asq1ZGpgoJvYEnu9m+2F/DImSCGNgvZkatLA3aOeY27+44w3mi0qsc8X/TH6I+84r47mRHkNZFkJHpX0nLKEU+pnIUjwJx7xGLTLpsnsjdiSdyx5nBrZZZMsqtyCowJF0Up1Nd9MoNerHm+odOP5KjH9E+muXiymWhaOfWmSjN9UacRwozaTe4AYb7Df24cxdNY2TLSLDPWYqrjPZDRNJdgEHza28cCdB+jsfkGXfU+qbKQhjY5dUKXl5os9nl2j4nDHNdFUcxAvJoRtfYfqyGApPMA5WccJelZcg3STpeIIQ6RyXrUEyRlUAJrtE17BRuyOfI38Y6UCOJ2GXzLkL5scbat9uzy5Xd2Nhg2Xo5EwUM0jBSCLc7Ecmobah44lJwJSP02YBrmJW/8AH2YzemMlCdIhyEUh7rAJF+0CsT/9QrddW5rnW4H0iNh9eJDgC1XX5m/S643+H2Yh/wCnRX6zmvb1v2cqxPtjIpk6UFCBDEzl80qtRU6VIGpjR5bUD4kevDZekaHkt+xlP3HAGe6GrJoUz5hl63W2qQEg6GUMvZ2YErXhz54Ik6MvVLns0BW+plY7d96QQfrr1Y0/TYyDce6RqctPoZY36p9LtIAEOk0xKgkVzuu7FvCelkckSMCrEoLOteZUN3Ac7H7I5jYY6Po1OBXyjP8ACl+8gkbev14sj6MsF3zuaZt+brXIiq0nbv8Aq+rD7dUMlOU6VIkOvMBYatnBkVglsTRK3dX3CvvwYOk0VWdh7Sb+oAt7wMJuGdEp0jSEyokKlbjTtCgdRC2igdre9ONCvByD+sT1ZNFlI37vNuvrxJemMiTJ9L4etii60b5cP1XVyFvOChwwSq5grz80j13cb4wJY+rQoNTASCWGZwyX2gAFG5GwJ2xbm+AZgOrZfOdWoQKVliMgOm6IKyRkcz3nFK9H8w7xeUSQuiydY+lXUlgG0EK7OLVirWTzWxW2Nfbuxk75QVI9pptars7rKRsNtSiMKR4mrrvvfC7g8mVmyyNNFlsz1pZ3fydgHZ2L2qPGzEAk7k3teNHm+AK6SJ1kg6xCpsgjcEWRQvn444dHkHKSQCqABUAewacTfCgYibo7kZcwzNl8pGgKCJYGMTijqLSIIgNeo8vAUcG8JzwysGZWNUYPIzRouaBeiiJal0VVsqWosKvx2xrF4EoBHWyb/QPuJTb6sSj4Mq/8yQ+0Rn7Sl409WLwyUfMczw7S0UCcQz9EFmkGdGlQP2S5iXtliKG+wb1YgZJOpl6rO5x9DGNKzDtKxAVbAbSG7ZJ1ebXqGPqcPCFWvnHIHcRGb9p0X9uJpwtQSdRI8CqUPZSX9uL68RQnPHj18lRaisI7IcWTbEDcAC+6yBhdkctBIgefJRmR1tw8nW+duQ1gj1bWK5bYd8S4BH1MvVoNZjYIAqbGjpoaavVveJ5TozAi6dIfYC3VC2wAsnTzJBPducY3wrBRPwOUQSzaMpl4IiqBFhdRqrUSzKsY0+fW/hjzNdIZEnEsgywiCaF+fF6pGTmas7qAAE7+eHY6NZf92PcD/ltgTivAUWMdVC0mlwTGrqt9x84hbHP6sN8GwA5/pwIT87EijSW1CdSoAIHaYLS2SAASCe4HA8fTqQspGWBjZwgp2LliTuB1e69knV5tUbAIJT9IuDcQkmgfK5QpHHvLHLPHUulg6C1ZiKYE92+LoOGcUCQqcllD1dHtZlzfYKUaWv2r28Mb26df2TI6yvSV8yQvk+hBmEXX1yNemRe0FAsqWGm+XeLGLc3+uT/RT+nBOQ4UI4ITLGomEikgMWCs0lnSTzAs7+GBs1+uT/RT+nGtHbv9vkPgM4/P83prmfuOOxTx7l9Z+8Y7HvRkFkKJHE8jabDBSNV+JBpgDyxLLurpHIjl0eRqvVYpGB843W324HlRfmHYkAI4sNRG/d3bk2b9Fe8Aj3huXWOGJVZmUSNV91xttXd4/XiYoncc8XHzx+iPvODo51TLqzmlCLv7QAAO8kkgADckgYA4qoExqq0jl7TiHGtYykTILKPAzDxTrED+5CT9WPH9Sr2o2jJ8E6WmPLZCKEq3V5APOtoa0wDRqbrBo7YHZI1Nq2rScaLhvTeA5fLyTssckwQaNaE63A7NatQ38QK76x886B8CleeFo8wezBEZoxNKoK+TxkK6hQGNSoANVBYxvYrH0TM8EnMiEG1W6uaQVYFUN69+MakdO6YyG8R6VZeCIzSSKIxtYeM7nYAU/M4UdJeJ68rMJHKoRodcqwkmXUQtKVa2NkWAg2verwRm+C5hmjNghX1G55PQZfDnbDEeJ8EzbxlY3VX1Kyl5pWW1cNuF0k8q5jGIqCKMeDcTUQovzpKqFJmaPrGoDtN26JN2a2uxtywt4l0tljmZEyry2iaEEkaksWfUdVlKCqD51ihYUEE0PwXiZH6zANuYWf8A169+IwdG891qyTZhX0KQAjSRjfvIDEE+ur9eG2F22gMuI9MUhTUcvmHPWCMLGInZmIvYLKaAFksaArnyx2Y6XxpKyOmlUjDu7SwAJbaVDEy0NW9b/snxwFJkc3VxKrMuYOoGdk20VYIQ2RY2PPflgXP8KzWYIjnyrMjOupWnjeCl31FSA3cBQUi963JBQh+sZNA/SRQ6J1UlyAlSHgIOmid+t8DY9hxbFxyx+hfmR58HcSP3vqwrz3Ap5AaKo5jaMOsjBkVuZjISlbYUa7h7MFcM4LJHEI2d3pQCZJtZav2mJi5kmzjLjCgZzpX0unWcwxxShfJhIOreISFzMEUazrjVTsDzaiezXPScO45UERaOU/NrbNJASdhuSJBZ9dDHcS4E08WhyRZQsRJudDh9N9XdGiPrOL5OEErWwoUDqXYeAuIgD1VitwaSAh4n0uczaIgojGW64gSwjMMTdBEclNG1FjvZ2251ca6SZhstHRXJySsqsxaKXq7BJWzIg1EjSD/e2o1gLiX/AAxTNGKVp5o3ECx/NyKtqLbeoRe5+wYHb/hbIIwozs6BSWHz9kmjuW6pa5+BrG16aJkf8J49LGk7SiMxI8hjCSM0hRNQ7RdiNTMLCg0oNXtirJdNZAYhmMrIrypIzRx6ZFg0E6A8qkD5wKaFXe2PY+ik4yzQ6wxKMutpFJJa9z/Zr5m+d4ysfCuOQHaPKZgBVQrHINZ02Rbziye0bJ3NeyyUJXwDZSdOY+tkQdVogoZh3mKCMv5gBMfVtZ5jWCPAnbFHGOOHMDTlJVEpW0kSQSJHcgTUyKaY2GA1Wto48RjL8I+UJZPJc5wwiGSUsrN1LRpsz1IRC6tbcjQ30ir3xuZeBytEygQpIeTlUcbHUNSiFLF3tY+3BxhBgJyWcmRPnA0rULagB5oB0qq3RI1bk7se6gPc5x4RRmWVOrjFamdtIWzQ1Wu25rfCccM4h1YEiZGZv2gAYx9RaKSzXqGF+dyeameKCThaLEXXXL1mWkRApB2UxajZUDdeVYyoxfwU1EPSBXrSpZWQOrqHKsp5EERk133VEEVeMLDxDik2cZ0zJjyLTMqVGHLga/N/s7ELa6TZB5kerRzdGQztHoioxURphogsw3/s/htsBhbF0EkJiWkijhVgEiaMK+oFdWoZcMCASd7IbcNfaOorTRMjfh+fzkbkSlZVZbTsSoVo0dRWGjzH7IxU5zC54T6nKvCVEPWSdUNLDfSMvdnXz57c62xF+jecLyv5RF2k0wqYoj1W25Y9SOsBO9UvheIcL6JyJIszUsixCJU6xGUKAtmzl7u1O9WQd6vSs9nNoZH78SmBA6ld/Bpj7yMvt9eK24xKDRg9tDMH3VlqPvxNuDAkMVj1Dv0x37+rvFE3RxTySIH/AKaH7Agxz9hTp+KSFkVoQAZUBI67btjkWgVTv/eHv2IWa/XJ/op/Ti7McFEbJIBEKlj82NVO8gHMKPHFOa/XJ/op/TjtoVvx8EYbxvLosTFUUGxuFAPP2Y7FvH/0J9o+/HY+gjJRkgohRiTdHbWyjnXcQOW/1YrzJXTGwsHWbBYsPMY2LJ54GWZurRQO48mC99i73rly8cepISEsEESHmQTXVsLsYyyIO4hMryakNqUFEd+5x3GZ1TJxsx2DQAD0iZECqQO4kgHE+Ln54/RH3nE85kuty8NLqMbRShfS0MrULIF7WL2sDlzx5fqOY/k0hT0O47lEyGTV8zl1cZWFWBlQMCIk2Iu7Gobf3h44cf8AqXKHq6zMLCVgqVIpskEjke+sfPej/Rt5MvC5WWELl49d9ZqklEMcQbToIVFVChXm3gKBZpxHg0kcWRjiEsgy7oFGqVQoWMoXPzdmlJGkekey3mnjLSi3yWzT8Y6UwQqhEsb6pAtLIl+azEjfuC3XfyG9YYycWgVWZp4gqecxkUBfpG6H14yHSThU+YhUB3XcG3WVnUEEMFCxHSxQldQO1kbgm7s9kjImiWIyIwBKMJnU72NSnLEbEA0fAYxsjSLZo+D8RR4ImaVCxjQsdQuyoJv1739eDPK4/TT4hjJIkgAAVwBsABmKHqH9mxNus7lkH/3P/wDNiPTQsYTcbjhPNWMmbWMDUB5wFmya2Ft66IG+HHl0d1rX37e/ljA8WjlCpoj7flDMOsTMPVREhkqANq25gciwHPUGud4tHGlOXQgjzlnW78HOWs/7vGpaafAsb9JuL9VlZ2hOqYRMYwo1EtXZ5AjnXPbx2xflOMJ1YMjANvqoGtiRffXK67sZrO8ShfLuvlBQlSLSR9a33o3k5e67wDWJcPcR5VjG+Yk0RHtyLId1Uktqky66iTzPecPTVZQsd8D6SZfMRdbHIWjZjoYo4sA1yYA1YODzxKM7av5W/DGOzcWaORWNpljzTFELRxuF7UgU6VliL7Je93Yv1YaNkJBEq2zaVAIZVrYc/wBUO/1D6uWD04iwvhvEmDQRhbiOXBLaX1qy6aBXTVMGvnfZPPE+kfEZVhYZfLNmJG7JQnqwA2xZmZTsBewBJrGIIjjzEfXz9XIuXQLC8gRDqZwW6o5WmaxWqvrODM7rcKuWeEOz1bRCUVpZiNK5VTdLzv6jjfpK7JZqsusscfZZyVB6uPq2IqyVVmYaiQKXVY5D1kquHcLy+ZXrM9wyJMy5LMGg60gfshphEAxrbntsO7EOIZY9U2iKnCNuYtr07H9U3335DBHDuHGKBEYPNRNs6EtuSeRhZtuQvu78SlXIM7nujGUmzMkcWWzWSWJNJmgyxRZy2k0pEZJC6SLGk78zthp0R4llssmaBzOYkijlp5J45qiIUKyamWgARe9bt7L0D5Un9mt781d/VvDinOcOLiiuxG4KRkH2hoDiOSapstGGMedbq5IeKSAZgDqlOXnYAFGktSS2uhW6iiADQBOLP/8AaVpFXPIdCAhpoiqjci2PkY9H0qF827tTnujiSSJIYxrjGlLSMhARuADAcL26GxaJB1JfrW1SK4R7OxAXXD2VFbKpCjuGN74/qRKHnD+MIQJpGOkZVHeQxuqVRYtZUDTW992FvD8tlM6hzIkzjq7uQVnzioQHYDQqsFqh+yMBT8KMIeRstcUcNlRDlzYWyVCiKzttQwTwuMSqjeRtH82pMbwQqyXdbaOe3KxXeAcZpcoF3AZcrDmZY4IcyoSMB3eLMvqLHUBqcMxIBPPx2vuYNxe80vzMwiWJh1nVSbsxQ1p0auQO/qPLa5tw4lgTHZo0dEXZ9nhfqrCLpfwr5k6pvJkZlVpvm1KC/TZwBZofXiJRk8lHXEuK5jrYTBGpy9nygukyyAVtoXq9/H1mhsLOHC51SL7XwOP/ANcfL878mSzIZM1lGMcZCN1sdDVatemcAkjxuue2DJuP5CMHTmMtKQthE6ti1A7D58b7d5xXpJ4RLNpneJxSdhHDMs8SuBfYOtWp/RNdx8RhZmv1yf6Kf04WdFuE2sc0eX09bKJmbRGp3fVqJWYm9O1AEc/bhnmv1yf6Kf046aUVGdIPgY8f/Qn2j78e47j/AOhPtH347HuRkVeUOI1CStHpTVQIANsRzI53Q5+HjizrG2EkpbQ1lnIFakfYGh3FdsdBk3aNW1AKPS0V/MNt+/E/JpIzHra11bUFH7D+j4/5evGWAjiGZjeQssqVpA84evBuU4lEqKpkWwoB38BWB805VipsHSOVbXe+Lcjlz1SDqEbsDtFls7ecexzPPHPU0oz5KnQT8rQ/vF9+INxKEkHrV29Y8Kx6cuf4aMf9y/kx6YD/AA0XxL+THLpoeS7j35Wh/eL78d8rQ/vF9+INliSD5NGKPLUu+1b9j68S6g/w0XxL+TDpYeRuPflaH94vvx3ytD+8X34j5Ob/AFaP2al/J/use9Qf4aL4l/Jh0sPI3EJOIQMVJdSVNrvyNFb9zEfXiz5Wh/eL78VxZVhd5eM2b84berzcTEB/hoviX8mHTQ8jce/K0P7xffiMnE4GBBkUgiiL7jjly7V+rRn16l/JiMuUYqR5PGD4hlv2+Zh00PI3CnI8J4ZC4eODLLIDYfQpcHxDkar9d4dfK0P7xffjwwH+Gi+JfyY45c/w0fxL+TFf08XzZLKMxmcq5t+qcjlqCmvfgaKDILIJliyyyjlII0DjatmAsbEjnyJwwMB/hoviX8mKzlG1hvJ0rTWnUunmDfmXe1fXh08fIssPFYT/AMxfeMd8rQ/vF9+O6g/w0XxL+THDLn+Gj+JfyYnSw8l3HvytD+8X3475Wh/eL78eCA/w0XxL+TFeXyjKoBy8bessL5/Rw6WHkbi35Wh/eL78d8rQ/vF9+PBlzX6tH7dS/kx55O1V5NH7dS3/AEVh0sPI3AnEeJhiixyRdWxImYt2lXSa0Ac21Vz2AvBnytD+8X34rmyjNVZeNaYHZl3ruPY5HFhgP8NF8S/kxemgSz35Wh/eL78Vz5/LuNLtGw8Goj3HEzlz/DR/Eu/8mO6g/wANF8S/kxOmh5LuK/Lct6Uf2YsHFYR/zF9+IrlSCT5NHvW2oUK8Bp9f3Yl1B/hoviX8mHTQ8k3HvytD+8X34Qz6TmJZOsj0uFA7W+wo4eDLnf8As0fxLt/J/u8LHzIEksekowokLVDUoqjtvt4Y3DRjB2g2B8TzGoN85qF2F1L2RsKGnc+Nnxx2L+MZZwrOx2JutV1dCgNIobeJ3x2PQiEsvMwiiCkDc6gVLWL32Xev/jfxnnaHVhdWnrDWrVe8bX52/O8CqidXHrDkFWqk1BQOdnuvuv2Y9WNAF6sUDIdtIXfq2F7eoAb4y+QH8XHzx+iPvOGmWnCxQjvcKqjxOjV9gBP1YVcVUCY1VaRy9pwV5Nr8iYNp6o6z/fBgePT7bcN/24gK8v0lR1cqjHTy5bnSDXPnvXfiw9IUVFZ0kBOkEBdRBYgV2SdgTueQFk7DHcK4LGqXpFuAdhXdyO5s3e+3PBjcLjNWvI3gAafj8aDUVethstnc0Ngb5nA+c6QaEZ9J7IvSFDE+ABLqLPrNevDCXhsVbjawfcbH24H4p0fhnhkhcHRIpVqNGjzo4AFyfShJCwEbkKaL0FU0SDps6jVXy0kFaY716vSUHqj1EgWQb3oDRnYgMA5HLVyJ3A8cLsn0BgRFWPM5tUCgKBPsABQA25Vg7h3RGKJw3XZiShQWSXUvKrqudYAIl6RIqlurkY6wtKFvdtN7uBQuzvyB9mLZ+PRopYq9DwWzuaFAGzvieY4HC6lSGAJvsuyG7vZlIYbjuPq5YEn6KwupQvPpPhM4I8Ka9V+u7wBYnSGPUysCGUaiBvSm6JJodx92PW6Qx0CAxB00dqOo0KN7+OKYOjsUMMil5HDAktK2sgaa225Crr24OPBoWC6kDaTakgGjVahtsaJFjxOABs5x9UXUF3tR2iFG7AEk78rvlvy254EyHSfWwBjk0kXqISuQIoiQ3sw2rv57YJ4t0cy2bgeGVC0TmmAJU9lgeYo+cuBeAdBclkyTBFpLKFJuyQPEnc/XgCrinTaCDR1rrErxlg0jKrEjTQVCabmb7Qrs87sA5r/ifkViDLmItRKWpkViAzANegmyoJO1jbmBuH+a6P5RyiSQxuQp0B0ViAKBrUD6r+rFE3RPIKpY5OA0CdoY72F7dnAHcK6TRyoZF7cZY6HVlbWBtZoADtBhQvYA3ZIEsr0ojkWJljkIlTWCDGyqNubK5B87mtjY74Ky/DsuqhUVVUCgopa9Wnu9mMyvQXh6sdOTzCAEgGOeVVJGxKrHMK3HeovAD9uk8A13rHVkB+zyLAEVvv5w5XzxbP0giRSzBgo5mh913jHzcM4Zk5xI7Z2JywdgxzUiNQ0gyGnUgCt2O1DfbGkyi5PPROInLJelmQujA7Ns2zA8txgC6PjR6yiCV02dhYJPZC+qgbJ78XT8fiRSzBgB30O80O/xOMpF0g4OxNcRAPI3Lp+8DBeVzfC5WDLn1fqjqrykBe+tQBAYd9GxtgDQjjaaiNLbAHkO8n+96sZocYzrTs8c+X8maUqimFncKFrdlkQE9YpFeB53sNaOFxXencivdf4nC2TLZUPfVykqdtMczKDWk1pUpyJG3rwB7kuNuDpmCsasMilbqhurMa5+JwUeOR2BpfcE8h3V6/XirLZOB5CwSQMUoaw6ggHuRtgbO5oE7XYAqybg8RkBGoPpIFHarBNqezzrer9dYAV9KOPzpBeSRWnLAKJQdFbk3oYG6G2CeDccYx/PEM9jeOPQKKqappHN2TveCMxwFJPPrYEdkEEahRqyRy2ur8KxfBweFLCrVmz6zQH3AD6sAcOMpYGlt2A5DvNePrwgz367P9GP+nGlHDY7B08iCPaDY+3Gaz367P8ARj/pwAw4/wDoT7R9+Ox3H/0J9o+/HY2gZ+fKq7ZaQoS0SSaDpNDrAVNMFJBoctsFRACqBFyFtw2+pH9IAk//ABg/I6BChZASdrPtP+WKp5430FFCkSFWA/6bH/MY5PUjv2XnktOrL+ITK8upeRUdxHIsOR354MfLFhkWF1E4Zq9cEkYv1W4+w92BuLn54/RH3nDrh36KP6C/cMaIZzIy5rqxuxtez82RVjs+N0K37zZ76Fsk2Y0KG1k2tkKwsgg93cSNx4Xh/kT82n0F+7FpAOAM5nnzDxsuhiSNgQw35jcDxxa02YIIAcGqsKbHr3Fe/GgxCWUKLY0PHACGCSdVVac6QBZU2aFWaAF4s8on9FvhOHgN46+7AGZlzE5HaRz29hpPcbHd3Vf1DFyZ6Yg9lxXPUjD7xh+VHux7WJkmTOS5+QgiwbHIjb6/ViEGanREUh2IUC1jajtXrr6zjT48rDJcmPyPGW0hUcPJz06gWtjZvT7b2GGnlE/ot8Jw7rEsSKfczFNcsyT8TnQxmTsgp2iyMDe3fyA8b9WKc/xlZAISUlaQgCIMNTi96F2QBufUDjZViMjhQSxAA5kmgMXJ1Tj3X7/gQPJKFI6s1XLQarwqsQyDzJGoWNlFXpAY1e5379zz78aSse4pgzqGYOzhZNTAA3rIpbqlJ0rzN0BffdDEG8o+coyhnFBtNlNqGkFSNjbdoHcm7G2NLiMjhQSSAALJOwHtOAMw8MxMYK2kYOzREkmtIN8gALsVvY3Fb0vk5iko6tAzk6T1JIUEBRY2s0PEY1kUqsLUgiyLBvcGiPaCCD6xieAM8MzmNR7L1QrsnnZv/LFXD55tApnkBJYOV56mLbaQBQuhtyA5nfGlrAI4ll426kzxB0CgoZFDAEdmxdixy8cALdc+vXUnm0BpNDeyRtdnbv7hy3urMzzqQ4Ry2yi9QFMwvbcX38r2q8aOOQNyIPsN4jmIkcaXCsCeTAEGt+R9l/VgVc5MhxnpHLl5IkYhet1aQ4ZbIKjzuSgarJI8MUr0hY6GM8Wotv2zQXc8tdaqoXXPGt+SIP3EX/tr+GJfJkP7mP4F/DGaZ13adJU77iXh2encK16laTYqprRrrnZB7Pf92BM9+uz/AEY/6ca6OMAAAAAcgNgPZjI579dn+jH/AE40cm7Zbx9jpqzVn7xjsecbDFbKEAHmSveR4MTjzG0Qph6xowuhWQjv6y/HmqkfWOWIQwlAilFUByRp172j3etRvVd578Qz6SyQQxQytEzXbq1Mo1A2Nj7NxVE4X9F5JjFU5zBYZlgDmK1ECHmlAfN3dE788YaV2DT8WNzHauyOftPhg5czpXKoDRkIX6ljZzXt017CcA8X/TH6I+84I8l6w5I2QYT1vtBheKvfID9Q9VgIeFcRZ5XBOk9UqKez2gBdl9IUUSdKA3Wpr3pTGmnihijhkQuGVbkaPTpBtzQ3LaQ1WedWTvhvwrh1DUzMdQUqNTjSNCivO37Wpr/vV3YNbJqa3fY2O2/hXpevACPiufnEZ6h060kBesePQLYAkhdzQs0Ks1uOeKOOZt1hkZMwYnraVmidY7IGrq7CmgeWNG2UXvLc/Tf8ce+Sr4v8b/jgDJjplAq9rNqx8QY757bKD3fjtgBeOpms3GIMzONKh30NEqMEawjagG3LC6FEbX3Y3S5dSLBYj/qP+bHvkq+L/G/44Azudzc7ppin6tzJWv5l6VSWI0mhZClb7rvesS4tnpkBljuRlUhYuthTrGYgC2PZHtI2s+zDOXhEM0bRzRiVC5tJCXU01i1YkGjviOX6OZZDaRlTd7SSd3L9rAAkvEJbSjQ3Mh1wkAAchyN2djRFKbrbFXCOM9dGJEdirElS2hCQSSNnUNyI7sPmy6gEksAOfzj/AJsejKr4v8b/AI4AynSEO4D+UPFVJqjeLX23UdnmASOzYF77HDhc69ed/PDhkMup72+N/wAce+Sr4v8AG/44A+ddLOkkmXkyk3VZic9XJ+hAfSSqi2VCE3v9pTsDVb4Q5zpwr5bqHyHEcxupPlEKuH0sDbCq7uQFY+t5OFNEYLNqKAgdY1kACyBq5Cx7xgjyVfF/jf8AHAGS6OZvrIjmVWaJ5iWKSugZaOhQY2NL2VFAAePecKuD9JdceWKZ9o1CuZVzPUCVzyAbURo0sSaANgKNhz3WQKTRrIvWAOAaZpFYX3MpNgjvBwizHCsjHIw8icEEW8UT9o0G5xbmrHPvwADJ0pmMmaSExTND1QjiWaNHPWUS0jsugDtbBQfNN7sACeOSmRKzBTyevnFd4WDW68xp5AC7vvIIwHEnCop1kKZiKUEshljzqLYGk6OsAS6auz4nxONXw7MwTgmKUuBV1I+18rF7YAXZPjMbACKeNgNgElgIHgNuXsxXxfjMsSfNgSzGtERngjL9oAnUQaCg2dj4d+CJ5OHzEo8sEpDFSrSq9MNipBY7jkRizJcAyilTCoUIbURyuFGxWtKtpqjyqhQ8BgCK599ZGvYKD58PeW/AYzczwu5zEwKO8wWNZTCGbQQtqoGo6ghIBvajWNomWXrG3fzF/bfxb14Dzecyyvpd2LoeQMjshI59myNjz9eAFsEEUc4eNI0kMTLqXqFbTqU1YF6b3rxxd8razHpkuzqA1RXWlhfL/wA92LckcpLmSyRy9f1WnrWizCXGGBKLK6hSNTA6Qx3vbY008ijUrQINaVpm2FXpG+w25ctsABeWN6f88OO8sb0/54cMvJV8X+N/xx3kq+L/ABv+OAFnlr2vb5uo86I7FgDsN+XhhTnv12f6Mf8ATjSZnLgAG289Obsf2x3E4zee/XZ/ox/04AYcf/Qn2j78djzj/wChPtH349xtAXCG4o7kKCjWlmBO+96VPfiUi7JTBgHO9td9Wx7wNvZiHXlYozpDAKw3ANb33nbYH3Y9DEhCQADIa06aPzbCxpJGMZGAziBbrO2FDaBYUkjmeRIBPuwROzXw8KaBk7frXyaXb4tJ/wC3FXF/0x+iPvOGuWgDRQk7FArKR3HTR94JHsJ5HfACHJ9Kq6tDFXYaiXrzCBfm1TAgqb3F3VYJTjjywxugRWYoSAxNLqBYdpV5rYvuuwDhhDwwqKD70BfzlmuX/M+z1nEc1kGOkdYaLb0ZPAn956sRkYFxviAaI2yLTK162G6sGA2A5kAV33VG6wTmOMlY2ZUV2CkqgkouQNlBZQBZ2smsXNwy10lgVHcesr3dZizyJvT/AMT/AFMUvYD4dxRuqj1qivoXUvWXpOkWLCUaO19+CPlX6Hxn8uLPI29P/E/1Md5G3p/4n+pgBbLni6FVZVPWg2H3oOGI3Q8wNPsJwd8q/Q+M/lxXLwxiApewWJP6Tvs/vPHE/k6TumP16yP67+3EsluwbinEkMMgkKCMxtrOomlo6v2D3X3YjwrjqvErKVIIFEswNEWNig7iMF+Qy/vV+GX/AFseScNkIPzxuv74H9d/bhktquMgfDuLSLFeYECyWzPokYooskbslmlqztveDRxYf3PjP5cAZfhEulYysKRCuyHlbYG6okDnhp5E3p/4n+piRbZiEm+ROnGYQ2WVur60oer3Ymgo19rqzpHLmRdDnWCuJZtpY2RJOqZhQdGBZfZqjI+zE34XMNPVyrsuk6hKbrlVSjAma4LPMDHOYWhYjUPnrYA6hsZK5gd+LbO6jF1n8/uP9l8UqKoArYAautbVsKu9PqxXwXOaI6M3XksWMjuLNm/2IwKAoDbkBhjJkXII193jJ/qYjl+HFVADAAdw6wD1/wDM8cUwL3lLzM0hheLSBHGR5p/aYsQbvYAUKrvvFGVzRhOZdIMuL3jSJtLS6VvtkoFDMxIs7AVZw78jb0/8T/Ux3kben/if6mBDIywZdvJ1lySdbMNUpRiVjIXU/WSKoFljpBG7H1AkK5uG8LfyiVMuZfJyUZY5ZyxdBbIqGldtwPCzzx9C8jb0/wDE/wBTHeRt6f8Aif6mAFvDeIaQopRUUYoubFatvN547g/GZGj1ywrC7MxMZlDlRdC2RSu4AbYmrruwbLkmXU+v9nl853Wf3nrxDIZCYIOtmDORuQJAv1DrLr24FrFg54lJ5QDUPUiIjz21lyw/u0FCr7ST3Vv7m+KhWEjyRrGgsgtQvcWW08qOD/I29P8AxP8AUwPxDhLSJp1Id1NOJGXssGFjrfVt66wYjV54KM10ljjdEcoGk1aBbm9IttwhAoeOC/lX6Hxn8uAm4Xmy1jMQjaq6qY/b5SMS+ScywIfNJRFfNxyqfecw32VjNv4OjhGl7l/P/DyHjomsBNOmZUtiRqp1soNO63Ys1dHu3wtz367P9GP+nDzKcKZFVTKW0kEkl7NNq3uQjn43hHnv12f6Mf8ATio5yq8DDj/6E+0ffjsVcdzKGNlDAsCLA7vb4Y7HREBBIFhj7LOzGtIcKB5wvcHw+04sYrpiJDJTkMrMKX5tu/YeHvwqnZSIyL6xFIDBqIs3Ve7e/H6z4s+CCFYq9jtPpAbuPmk9w+0evEZnNjLKsJ7kcANSggMCFNWRY2NEkWMEDiSp2A6Uordhe22++FCZ+SxqeHTYui1+vng3y9PTHvxKNBXyyvpx/EPxx3yyvpx/EPxwL5enpj347y9PTHvwoBXyyvpx/EPxx3yyvpx/EPxwL5enpj347y9PTHvwoBXyyvpx/EPxx3yyvpx/EPxwL5enpj347y9PTHvwoBXyyvpx/EPxx3yyvpx/EPxwL5enpj347y9PTHvwoBXyyvpx/EPxx3yyvpx/EPxwL5enpj34i+fSj2xy8cWgGfLI9OP4h+OPflkenH8Q/HCgZhtX6SHRd8zqrVy8PN7/AB9+LEzI7NvH3au16jdfXp9xwAz+WR6cfxD8cd8sj04/iH44V5rM/u5I7C/tHYnerrevGvViEWbbmzRczQDHlRrn36q+q8SgN/lkenH8Q/HHfLI9OP4h+OAIsyou5F57EHuoc/Xd/ZgZsw1bSRed3n9mtvr9/wBWFAcfLI9OP4h+OO+WR6cfxD8cKHzDd0kQ7Xe19nuF+I+3xGInMv8AvIPe3++WFAc/LI9OP4h+OO+WR6cfxD8cLfKRS26A7XTbd9gX47f72NYzB0/pItVDezXPf+X7cKA1PGF9OP4h+OIycaABp47rbcfjhWMw23zkXddt/dN1Q5lq+onbbcryqP01+LCgOEzDUPZj3rzhN5TH6a+/HeUx+mvvwoDnrzjuvOE3lMfpr78RmzyqvZcXY5EXVi6va6vCgO/KD6sI+LhEkMlAvIKa3A0hVbS2k8+0AtD0r7sUZLiZLjW509rnormNPmm7q8LLk015RJq1/vDWnTzvnd7Vf1d+LGNmZSrsM+KQVGzEkk0TYHM0L2A7hWOxDimcVo9Ia+V747FRo//Z"/>
          <p:cNvSpPr>
            <a:spLocks noChangeAspect="1" noChangeArrowheads="1"/>
          </p:cNvSpPr>
          <p:nvPr/>
        </p:nvSpPr>
        <p:spPr bwMode="auto">
          <a:xfrm>
            <a:off x="155575" y="-2446338"/>
            <a:ext cx="6991350" cy="50958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http://cdn.toptenreviews.com/rev/scrn/large/3672-smartscore1.jpg"/>
          <p:cNvPicPr>
            <a:picLocks noChangeAspect="1" noChangeArrowheads="1"/>
          </p:cNvPicPr>
          <p:nvPr/>
        </p:nvPicPr>
        <p:blipFill>
          <a:blip r:embed="rId4"/>
          <a:srcRect/>
          <a:stretch>
            <a:fillRect/>
          </a:stretch>
        </p:blipFill>
        <p:spPr bwMode="auto">
          <a:xfrm>
            <a:off x="152400" y="3276600"/>
            <a:ext cx="4153508" cy="3027420"/>
          </a:xfrm>
          <a:prstGeom prst="rect">
            <a:avLst/>
          </a:prstGeom>
          <a:noFill/>
        </p:spPr>
      </p:pic>
      <p:pic>
        <p:nvPicPr>
          <p:cNvPr id="1036" name="Picture 12" descr="http://4.bp.blogspot.com/_hm_BgzIyQw0/TK70KYJGJTI/AAAAAAAACKo/jXejEr94XDU/s1600/scanned.png"/>
          <p:cNvPicPr>
            <a:picLocks noChangeAspect="1" noChangeArrowheads="1"/>
          </p:cNvPicPr>
          <p:nvPr/>
        </p:nvPicPr>
        <p:blipFill>
          <a:blip r:embed="rId5"/>
          <a:srcRect/>
          <a:stretch>
            <a:fillRect/>
          </a:stretch>
        </p:blipFill>
        <p:spPr bwMode="auto">
          <a:xfrm>
            <a:off x="4572000" y="3200400"/>
            <a:ext cx="4136446" cy="330803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i="1" dirty="0" smtClean="0"/>
              <a:t>Top-Bottom Pixel Removal</a:t>
            </a:r>
            <a:endParaRPr lang="en-US" i="1" dirty="0"/>
          </a:p>
        </p:txBody>
      </p:sp>
      <p:sp>
        <p:nvSpPr>
          <p:cNvPr id="3" name="Content Placeholder 2"/>
          <p:cNvSpPr>
            <a:spLocks noGrp="1"/>
          </p:cNvSpPr>
          <p:nvPr>
            <p:ph idx="1"/>
          </p:nvPr>
        </p:nvSpPr>
        <p:spPr/>
        <p:txBody>
          <a:bodyPr/>
          <a:lstStyle/>
          <a:p>
            <a:r>
              <a:rPr lang="sr-Latn-RS" dirty="0" smtClean="0"/>
              <a:t>Za svaku kolonu slike, za svaku liniju proveriti njene redove – ukoliko se nalazi bar jedan beli piksel, pretpostaviti da se tu nalazi linija.</a:t>
            </a:r>
          </a:p>
          <a:p>
            <a:r>
              <a:rPr lang="sr-Latn-RS" dirty="0" smtClean="0"/>
              <a:t>Iznad najgornjeg piksela te linije u toj koloni, i ispod najdonjeg piksela te linije, proveriti po 2 piksela – ukoliko se nalazi bar jedan beli piksel, ne treba brisati liniju (njene piksele) u toj koloni, u suprotnom treba.</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i="1" dirty="0" smtClean="0"/>
              <a:t>Top-Bottom Pixel Removal</a:t>
            </a:r>
            <a:endParaRPr lang="en-US" dirty="0"/>
          </a:p>
        </p:txBody>
      </p:sp>
      <p:pic>
        <p:nvPicPr>
          <p:cNvPr id="11266" name="Picture 2"/>
          <p:cNvPicPr>
            <a:picLocks noChangeAspect="1" noChangeArrowheads="1"/>
          </p:cNvPicPr>
          <p:nvPr/>
        </p:nvPicPr>
        <p:blipFill>
          <a:blip r:embed="rId2"/>
          <a:srcRect/>
          <a:stretch>
            <a:fillRect/>
          </a:stretch>
        </p:blipFill>
        <p:spPr bwMode="auto">
          <a:xfrm>
            <a:off x="2514600" y="1143000"/>
            <a:ext cx="3946948" cy="5605463"/>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i="1" dirty="0" smtClean="0"/>
              <a:t>Thickness Based Removal</a:t>
            </a:r>
            <a:endParaRPr lang="en-US" i="1" dirty="0"/>
          </a:p>
        </p:txBody>
      </p:sp>
      <p:sp>
        <p:nvSpPr>
          <p:cNvPr id="3" name="Content Placeholder 2"/>
          <p:cNvSpPr>
            <a:spLocks noGrp="1"/>
          </p:cNvSpPr>
          <p:nvPr>
            <p:ph idx="1"/>
          </p:nvPr>
        </p:nvSpPr>
        <p:spPr/>
        <p:txBody>
          <a:bodyPr>
            <a:normAutofit lnSpcReduction="10000"/>
          </a:bodyPr>
          <a:lstStyle/>
          <a:p>
            <a:r>
              <a:rPr lang="sr-Latn-RS" dirty="0" smtClean="0"/>
              <a:t>Za svaku kolonu slike, </a:t>
            </a:r>
            <a:r>
              <a:rPr lang="sr-Latn-RS" dirty="0" smtClean="0"/>
              <a:t>proći od najgornjeg piksela najgornje linije do najdonjeg piksela najdonje linije.</a:t>
            </a:r>
          </a:p>
          <a:p>
            <a:r>
              <a:rPr lang="sr-Latn-RS" dirty="0" smtClean="0"/>
              <a:t>Svaki put kad se naiđe na crni piksel sabrati broj belih piksela do prethodnog crnog piksela – debljina “linije”.</a:t>
            </a:r>
          </a:p>
          <a:p>
            <a:r>
              <a:rPr lang="sr-Latn-RS" dirty="0" smtClean="0"/>
              <a:t>Ukoliko je debljina linije manja ili jednaka prosečnoj debljini linije (+ mala tolerancija) izbrisati je.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i="1" dirty="0" smtClean="0"/>
              <a:t>Thickness Based Removal</a:t>
            </a:r>
            <a:endParaRPr lang="en-US" dirty="0"/>
          </a:p>
        </p:txBody>
      </p:sp>
      <p:pic>
        <p:nvPicPr>
          <p:cNvPr id="12290" name="Picture 2"/>
          <p:cNvPicPr>
            <a:picLocks noChangeAspect="1" noChangeArrowheads="1"/>
          </p:cNvPicPr>
          <p:nvPr/>
        </p:nvPicPr>
        <p:blipFill>
          <a:blip r:embed="rId2"/>
          <a:srcRect/>
          <a:stretch>
            <a:fillRect/>
          </a:stretch>
        </p:blipFill>
        <p:spPr bwMode="auto">
          <a:xfrm>
            <a:off x="2667000" y="1143000"/>
            <a:ext cx="3867149" cy="5471938"/>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Kombinacija oba pristupa</a:t>
            </a:r>
            <a:endParaRPr lang="en-US" dirty="0"/>
          </a:p>
        </p:txBody>
      </p:sp>
      <p:pic>
        <p:nvPicPr>
          <p:cNvPr id="13314" name="Picture 2"/>
          <p:cNvPicPr>
            <a:picLocks noChangeAspect="1" noChangeArrowheads="1"/>
          </p:cNvPicPr>
          <p:nvPr/>
        </p:nvPicPr>
        <p:blipFill>
          <a:blip r:embed="rId2"/>
          <a:srcRect/>
          <a:stretch>
            <a:fillRect/>
          </a:stretch>
        </p:blipFill>
        <p:spPr bwMode="auto">
          <a:xfrm>
            <a:off x="2514600" y="1143000"/>
            <a:ext cx="3872401" cy="5491769"/>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Prepoznavanje objekata</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r>
              <a:rPr lang="sr-Latn-RS" dirty="0" smtClean="0"/>
              <a:t>Pošto su linije uklonjenje, treba preći na prepoznavanje objekata.</a:t>
            </a:r>
          </a:p>
          <a:p>
            <a:pPr marL="514350" indent="-514350"/>
            <a:r>
              <a:rPr lang="sr-Latn-RS" dirty="0" smtClean="0"/>
              <a:t>Najbolje je raditi zasebno za svaki linijski sistem.</a:t>
            </a:r>
          </a:p>
          <a:p>
            <a:pPr marL="914400" lvl="1" indent="-514350"/>
            <a:r>
              <a:rPr lang="sr-Latn-RS" dirty="0" smtClean="0"/>
              <a:t>Može i globalno, ali će biti teže prepoznati objekte između sistema i na koji sistem utiču</a:t>
            </a:r>
          </a:p>
          <a:p>
            <a:pPr marL="514350" indent="-514350"/>
            <a:r>
              <a:rPr lang="sr-Latn-RS" dirty="0" smtClean="0"/>
              <a:t>Treba obuhvatiti samo jedan linijski sistem.</a:t>
            </a:r>
          </a:p>
          <a:p>
            <a:pPr marL="914400" lvl="1" indent="-514350"/>
            <a:r>
              <a:rPr lang="en-US" dirty="0" smtClean="0"/>
              <a:t>Z</a:t>
            </a:r>
            <a:r>
              <a:rPr lang="sr-Latn-RS" dirty="0" smtClean="0"/>
              <a:t>a svaki linijski sistem obuhvatiti redove cele slike, počev od reda koji je udaljen od prve linije tog sistema za pola distance između sistema do reda koji je udaljen od poslednje linije tog sistema za isto toliko</a:t>
            </a:r>
          </a:p>
          <a:p>
            <a:pPr marL="914400" lvl="1" indent="-514350"/>
            <a:r>
              <a:rPr lang="sr-Latn-RS" i="1" dirty="0" smtClean="0"/>
              <a:t>start_row = first_line</a:t>
            </a:r>
            <a:r>
              <a:rPr lang="en-US" i="1" dirty="0" smtClean="0"/>
              <a:t> – </a:t>
            </a:r>
            <a:r>
              <a:rPr lang="sr-Latn-RS" i="1" dirty="0" smtClean="0"/>
              <a:t>staff_distance</a:t>
            </a:r>
          </a:p>
          <a:p>
            <a:pPr marL="914400" lvl="1" indent="-514350"/>
            <a:r>
              <a:rPr lang="sr-Latn-RS" i="1" dirty="0" smtClean="0"/>
              <a:t>end_row = last</a:t>
            </a:r>
            <a:r>
              <a:rPr lang="en-US" i="1" dirty="0" smtClean="0"/>
              <a:t>_line + </a:t>
            </a:r>
            <a:r>
              <a:rPr lang="sr-Latn-RS" i="1" dirty="0" smtClean="0"/>
              <a:t>staff_distance</a:t>
            </a:r>
          </a:p>
          <a:p>
            <a:pPr marL="914400" lvl="1" indent="-514350"/>
            <a:r>
              <a:rPr lang="sr-Latn-RS" dirty="0" smtClean="0"/>
              <a:t>Koristiti</a:t>
            </a:r>
            <a:r>
              <a:rPr lang="en-US" dirty="0" smtClean="0"/>
              <a:t> </a:t>
            </a:r>
            <a:r>
              <a:rPr lang="sr-Latn-RS" dirty="0" smtClean="0"/>
              <a:t>taj isečak slike za prepoznanje objekata</a:t>
            </a:r>
          </a:p>
          <a:p>
            <a:pPr marL="1314450" lvl="2" indent="-514350"/>
            <a:r>
              <a:rPr lang="en-US" dirty="0" smtClean="0"/>
              <a:t>K</a:t>
            </a:r>
            <a:r>
              <a:rPr lang="sr-Latn-RS" dirty="0" smtClean="0"/>
              <a:t>oristiće se pozicije lokalne u okviru tog sistema</a:t>
            </a:r>
          </a:p>
          <a:p>
            <a:pPr marL="914400" lvl="1" indent="-514350"/>
            <a:endParaRPr lang="sr-Latn-RS"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Prepoznavanje objekata</a:t>
            </a:r>
            <a:endParaRPr lang="en-US" dirty="0"/>
          </a:p>
        </p:txBody>
      </p:sp>
      <p:pic>
        <p:nvPicPr>
          <p:cNvPr id="16386" name="Picture 2"/>
          <p:cNvPicPr>
            <a:picLocks noChangeAspect="1" noChangeArrowheads="1"/>
          </p:cNvPicPr>
          <p:nvPr/>
        </p:nvPicPr>
        <p:blipFill>
          <a:blip r:embed="rId2"/>
          <a:srcRect/>
          <a:stretch>
            <a:fillRect/>
          </a:stretch>
        </p:blipFill>
        <p:spPr bwMode="auto">
          <a:xfrm>
            <a:off x="381000" y="2362200"/>
            <a:ext cx="8239125" cy="928590"/>
          </a:xfrm>
          <a:prstGeom prst="rect">
            <a:avLst/>
          </a:prstGeom>
          <a:noFill/>
          <a:ln w="9525">
            <a:noFill/>
            <a:miter lim="800000"/>
            <a:headEnd/>
            <a:tailEnd/>
          </a:ln>
          <a:effectLst/>
        </p:spPr>
      </p:pic>
      <p:sp>
        <p:nvSpPr>
          <p:cNvPr id="6" name="TextBox 5"/>
          <p:cNvSpPr txBox="1"/>
          <p:nvPr/>
        </p:nvSpPr>
        <p:spPr>
          <a:xfrm>
            <a:off x="2743200" y="3352800"/>
            <a:ext cx="3630353" cy="369332"/>
          </a:xfrm>
          <a:prstGeom prst="rect">
            <a:avLst/>
          </a:prstGeom>
          <a:noFill/>
        </p:spPr>
        <p:txBody>
          <a:bodyPr wrap="none" rtlCol="0">
            <a:spAutoFit/>
          </a:bodyPr>
          <a:lstStyle/>
          <a:p>
            <a:r>
              <a:rPr lang="sr-Latn-RS" dirty="0" smtClean="0"/>
              <a:t>Prvi linijski sistem, isečen iz cele slike</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Taktovi (taktice)</a:t>
            </a:r>
            <a:endParaRPr lang="en-US" dirty="0"/>
          </a:p>
        </p:txBody>
      </p:sp>
      <p:sp>
        <p:nvSpPr>
          <p:cNvPr id="3" name="Content Placeholder 2"/>
          <p:cNvSpPr>
            <a:spLocks noGrp="1"/>
          </p:cNvSpPr>
          <p:nvPr>
            <p:ph idx="1"/>
          </p:nvPr>
        </p:nvSpPr>
        <p:spPr/>
        <p:txBody>
          <a:bodyPr>
            <a:normAutofit lnSpcReduction="10000"/>
          </a:bodyPr>
          <a:lstStyle/>
          <a:p>
            <a:r>
              <a:rPr lang="sr-Latn-RS" dirty="0" smtClean="0"/>
              <a:t>Da bi se prepoznali taktovi trebalo bi prvo izvršiti vertikalno morfološko otvaranje isečka sistema, sa vertikalnim kernelom koji je širok 1 piksel, a visok koliko i prosečna distanca između linija pomnožena sa 1.5.</a:t>
            </a:r>
          </a:p>
          <a:p>
            <a:r>
              <a:rPr lang="sr-Latn-RS" dirty="0" smtClean="0"/>
              <a:t>Ova operacija će vratiti sliku sa isključivo vertikalnim linijama, neke manje, neke veće.</a:t>
            </a:r>
          </a:p>
          <a:p>
            <a:r>
              <a:rPr lang="sr-Latn-RS" dirty="0" smtClean="0"/>
              <a:t>Potrebno je vertikalne linije zapamtiti kao regije, odnosno nizove nizova koordinata.</a:t>
            </a:r>
          </a:p>
          <a:p>
            <a:endParaRPr lang="sr-Latn-RS" dirty="0" smtClean="0"/>
          </a:p>
        </p:txBody>
      </p:sp>
      <p:pic>
        <p:nvPicPr>
          <p:cNvPr id="17410" name="Picture 2"/>
          <p:cNvPicPr>
            <a:picLocks noChangeAspect="1" noChangeArrowheads="1"/>
          </p:cNvPicPr>
          <p:nvPr/>
        </p:nvPicPr>
        <p:blipFill>
          <a:blip r:embed="rId2"/>
          <a:srcRect/>
          <a:stretch>
            <a:fillRect/>
          </a:stretch>
        </p:blipFill>
        <p:spPr bwMode="auto">
          <a:xfrm>
            <a:off x="533400" y="5791200"/>
            <a:ext cx="7886700" cy="883439"/>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Traženje regija</a:t>
            </a:r>
            <a:endParaRPr lang="en-US" dirty="0"/>
          </a:p>
        </p:txBody>
      </p:sp>
      <p:sp>
        <p:nvSpPr>
          <p:cNvPr id="5" name="Content Placeholder 4"/>
          <p:cNvSpPr>
            <a:spLocks noGrp="1"/>
          </p:cNvSpPr>
          <p:nvPr>
            <p:ph idx="1"/>
          </p:nvPr>
        </p:nvSpPr>
        <p:spPr/>
        <p:txBody>
          <a:bodyPr>
            <a:normAutofit fontScale="62500" lnSpcReduction="20000"/>
          </a:bodyPr>
          <a:lstStyle/>
          <a:p>
            <a:r>
              <a:rPr lang="sr-Latn-RS" i="1" dirty="0" smtClean="0"/>
              <a:t>find_regions(image, ref_image, pixel_span, eight_way)</a:t>
            </a:r>
          </a:p>
          <a:p>
            <a:r>
              <a:rPr lang="sr-Latn-RS" dirty="0" smtClean="0"/>
              <a:t>Vraća listu regija.</a:t>
            </a:r>
          </a:p>
          <a:p>
            <a:r>
              <a:rPr lang="sr-Latn-RS" dirty="0" smtClean="0"/>
              <a:t>Regija je lista koordinata.</a:t>
            </a:r>
          </a:p>
          <a:p>
            <a:r>
              <a:rPr lang="sr-Latn-RS" dirty="0" smtClean="0"/>
              <a:t>Za svaki beli piksel u referencirajućoj slici (</a:t>
            </a:r>
            <a:r>
              <a:rPr lang="sr-Latn-RS" i="1" dirty="0" smtClean="0"/>
              <a:t>ref_image</a:t>
            </a:r>
            <a:r>
              <a:rPr lang="sr-Latn-RS" dirty="0" smtClean="0"/>
              <a:t>) traže se susedni pikseli u slici </a:t>
            </a:r>
            <a:r>
              <a:rPr lang="sr-Latn-RS" i="1" dirty="0" smtClean="0"/>
              <a:t>image</a:t>
            </a:r>
            <a:r>
              <a:rPr lang="sr-Latn-RS" dirty="0" smtClean="0"/>
              <a:t> i dodaju se u regiju u kojoj se nalazi startni piksel.</a:t>
            </a:r>
          </a:p>
          <a:p>
            <a:r>
              <a:rPr lang="sr-Latn-RS" dirty="0" smtClean="0"/>
              <a:t>Dodati beli pikseli zatim “traže” svoje susedne bele piksele i dodaju ih u istu regiju, ukoliko se već ne nalaze u toj ili nekoj drugoj regiji.</a:t>
            </a:r>
          </a:p>
          <a:p>
            <a:r>
              <a:rPr lang="sr-Latn-RS" dirty="0" smtClean="0"/>
              <a:t>Postupak se obavlja sve dok nema više belih piksela u okolini.</a:t>
            </a:r>
          </a:p>
          <a:p>
            <a:r>
              <a:rPr lang="sr-Latn-RS" dirty="0" smtClean="0"/>
              <a:t>Veličina okoline piksela je određena parametrom </a:t>
            </a:r>
            <a:r>
              <a:rPr lang="sr-Latn-RS" i="1" dirty="0" smtClean="0"/>
              <a:t>pixel_span, </a:t>
            </a:r>
            <a:r>
              <a:rPr lang="sr-Latn-RS" dirty="0" smtClean="0"/>
              <a:t>koja označava koliko maksimalno susedni piksel može biti daleko.</a:t>
            </a:r>
          </a:p>
          <a:p>
            <a:r>
              <a:rPr lang="sr-Latn-RS" dirty="0" smtClean="0"/>
              <a:t>Parametar </a:t>
            </a:r>
            <a:r>
              <a:rPr lang="sr-Latn-RS" i="1" dirty="0" smtClean="0"/>
              <a:t>eight_way </a:t>
            </a:r>
            <a:r>
              <a:rPr lang="sr-Latn-RS" dirty="0" smtClean="0"/>
              <a:t>označava da li se susedni pikseli traže samo u 4 smera (False: gore, dole, levo, desno) ili u 8 (True: gore, dole, levo, desno, gore-levo, dole-desno...)</a:t>
            </a:r>
          </a:p>
          <a:p>
            <a:r>
              <a:rPr lang="sr-Latn-RS" dirty="0" smtClean="0"/>
              <a:t>Ukoliko </a:t>
            </a:r>
            <a:r>
              <a:rPr lang="sr-Latn-RS" i="1" dirty="0" smtClean="0"/>
              <a:t>ref_image </a:t>
            </a:r>
            <a:r>
              <a:rPr lang="sr-Latn-RS" dirty="0" smtClean="0"/>
              <a:t>nije zadat, </a:t>
            </a:r>
            <a:r>
              <a:rPr lang="sr-Latn-RS" i="1" dirty="0" smtClean="0"/>
              <a:t>image </a:t>
            </a:r>
            <a:r>
              <a:rPr lang="sr-Latn-RS" dirty="0" smtClean="0"/>
              <a:t> je sam sebi referencirajuća slika.</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Taktovi (taktice)</a:t>
            </a:r>
            <a:endParaRPr lang="en-US" dirty="0"/>
          </a:p>
        </p:txBody>
      </p:sp>
      <p:sp>
        <p:nvSpPr>
          <p:cNvPr id="5" name="Content Placeholder 4"/>
          <p:cNvSpPr>
            <a:spLocks noGrp="1"/>
          </p:cNvSpPr>
          <p:nvPr>
            <p:ph idx="1"/>
          </p:nvPr>
        </p:nvSpPr>
        <p:spPr/>
        <p:txBody>
          <a:bodyPr>
            <a:normAutofit fontScale="77500" lnSpcReduction="20000"/>
          </a:bodyPr>
          <a:lstStyle/>
          <a:p>
            <a:r>
              <a:rPr lang="sr-Latn-RS" dirty="0" smtClean="0"/>
              <a:t>Da bi se našli taktovi potrebno je prvo naći sve vertikalne linije iz slike vertikalnih linije i sačuvati ih kao regije.</a:t>
            </a:r>
          </a:p>
          <a:p>
            <a:r>
              <a:rPr lang="sr-Latn-RS" dirty="0" smtClean="0"/>
              <a:t>Potom je potrebno naći sve vertikalne objekte iz isečka sistema koji sadrže te vertikalne linije.</a:t>
            </a:r>
          </a:p>
          <a:p>
            <a:r>
              <a:rPr lang="sr-Latn-RS" dirty="0" smtClean="0"/>
              <a:t>Taktovi su one vertikalni objekti koji su same vertikalne linije visoke koliko i sam linijski sistem.</a:t>
            </a:r>
          </a:p>
          <a:p>
            <a:pPr lvl="1"/>
            <a:r>
              <a:rPr lang="sr-Latn-RS" dirty="0" smtClean="0"/>
              <a:t>U ovom slučaju se debljina ne gleda.</a:t>
            </a:r>
          </a:p>
          <a:p>
            <a:pPr lvl="1"/>
            <a:r>
              <a:rPr lang="sr-Latn-RS" dirty="0" smtClean="0"/>
              <a:t>Dodatno se može odraditi provera pozicije vertikalne linije da li je od najgornje do najdonje linije linijskog sistema</a:t>
            </a:r>
          </a:p>
          <a:p>
            <a:r>
              <a:rPr lang="sr-Latn-RS" dirty="0" smtClean="0"/>
              <a:t>Nakon što su taktovi pronađeni, sačuvati ih i izbaciti ih iz isečka</a:t>
            </a:r>
          </a:p>
          <a:p>
            <a:pPr lvl="1"/>
            <a:r>
              <a:rPr lang="sr-Latn-RS" dirty="0" smtClean="0"/>
              <a:t>Za svaku koordinatu svake regije (svih taktova) obojiti isečak na toj koordinati u crno</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i="1" dirty="0" smtClean="0"/>
              <a:t>MIDI</a:t>
            </a:r>
            <a:endParaRPr lang="en-US" i="1" dirty="0"/>
          </a:p>
        </p:txBody>
      </p:sp>
      <p:sp>
        <p:nvSpPr>
          <p:cNvPr id="3" name="Content Placeholder 2"/>
          <p:cNvSpPr>
            <a:spLocks noGrp="1"/>
          </p:cNvSpPr>
          <p:nvPr>
            <p:ph idx="1"/>
          </p:nvPr>
        </p:nvSpPr>
        <p:spPr/>
        <p:txBody>
          <a:bodyPr/>
          <a:lstStyle/>
          <a:p>
            <a:pPr algn="just"/>
            <a:r>
              <a:rPr lang="sr-Latn-RS" i="1" dirty="0" smtClean="0"/>
              <a:t>Musical Instrument Digital Interface</a:t>
            </a:r>
          </a:p>
          <a:p>
            <a:pPr algn="just"/>
            <a:r>
              <a:rPr lang="sr-Latn-RS" dirty="0" smtClean="0"/>
              <a:t>Standard koji opisuje konektore, digitalni </a:t>
            </a:r>
            <a:r>
              <a:rPr lang="sr-Latn-RS" i="1" dirty="0" smtClean="0"/>
              <a:t>interface</a:t>
            </a:r>
            <a:r>
              <a:rPr lang="sr-Latn-RS" dirty="0" smtClean="0"/>
              <a:t> i protokol između elektronskih muzičkih instrumenata, računara i drugih uređaja</a:t>
            </a:r>
          </a:p>
          <a:p>
            <a:pPr algn="just"/>
            <a:r>
              <a:rPr lang="sr-Latn-RS" dirty="0" smtClean="0"/>
              <a:t>Prenosi poruke koje imaju specificiraju notaciju, visinu (</a:t>
            </a:r>
            <a:r>
              <a:rPr lang="sr-Latn-RS" i="1" dirty="0" smtClean="0"/>
              <a:t>pitch</a:t>
            </a:r>
            <a:r>
              <a:rPr lang="sr-Latn-RS" dirty="0" smtClean="0"/>
              <a:t>), glasnoću (</a:t>
            </a:r>
            <a:r>
              <a:rPr lang="sr-Latn-RS" i="1" dirty="0" smtClean="0"/>
              <a:t>velocity</a:t>
            </a:r>
            <a:r>
              <a:rPr lang="sr-Latn-RS" dirty="0" smtClean="0"/>
              <a:t>), volumen, vibrato, </a:t>
            </a:r>
            <a:r>
              <a:rPr lang="sr-Latn-RS" i="1" dirty="0" smtClean="0"/>
              <a:t>panning</a:t>
            </a:r>
            <a:r>
              <a:rPr lang="sr-Latn-RS" dirty="0" smtClean="0"/>
              <a:t>, tempo</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Ključevi</a:t>
            </a:r>
            <a:endParaRPr lang="en-US" dirty="0"/>
          </a:p>
        </p:txBody>
      </p:sp>
      <p:sp>
        <p:nvSpPr>
          <p:cNvPr id="3" name="Content Placeholder 2"/>
          <p:cNvSpPr>
            <a:spLocks noGrp="1"/>
          </p:cNvSpPr>
          <p:nvPr>
            <p:ph idx="1"/>
          </p:nvPr>
        </p:nvSpPr>
        <p:spPr/>
        <p:txBody>
          <a:bodyPr/>
          <a:lstStyle/>
          <a:p>
            <a:r>
              <a:rPr lang="sr-Latn-RS" dirty="0" smtClean="0"/>
              <a:t>Postoje tri vrste ključa:</a:t>
            </a:r>
          </a:p>
          <a:p>
            <a:pPr lvl="1"/>
            <a:r>
              <a:rPr lang="sr-Latn-RS" dirty="0" smtClean="0"/>
              <a:t>G-ključ</a:t>
            </a:r>
          </a:p>
          <a:p>
            <a:pPr lvl="1"/>
            <a:r>
              <a:rPr lang="sr-Latn-RS" dirty="0" smtClean="0"/>
              <a:t>F-ključ</a:t>
            </a:r>
          </a:p>
          <a:p>
            <a:pPr lvl="1"/>
            <a:r>
              <a:rPr lang="sr-Latn-RS" dirty="0" smtClean="0"/>
              <a:t>C-ključ</a:t>
            </a:r>
          </a:p>
          <a:p>
            <a:r>
              <a:rPr lang="sr-Latn-RS" dirty="0" smtClean="0"/>
              <a:t>Ključevi određuju visinu tona, zajedno sa predznacima i notnim glavama, u </a:t>
            </a:r>
            <a:r>
              <a:rPr lang="sr-Latn-RS" dirty="0" smtClean="0"/>
              <a:t>zavisnosti od toga na kojoj liniji </a:t>
            </a:r>
            <a:r>
              <a:rPr lang="sr-Latn-RS" dirty="0" smtClean="0"/>
              <a:t>stoji ključ i kog je tipa.</a:t>
            </a:r>
          </a:p>
        </p:txBody>
      </p:sp>
      <p:pic>
        <p:nvPicPr>
          <p:cNvPr id="18434" name="Picture 2" descr="D:\fax\IV god\I sem\SC\MusicReader\templates\clefs\c_clef_01.jpg"/>
          <p:cNvPicPr>
            <a:picLocks noChangeAspect="1" noChangeArrowheads="1"/>
          </p:cNvPicPr>
          <p:nvPr/>
        </p:nvPicPr>
        <p:blipFill>
          <a:blip r:embed="rId2"/>
          <a:srcRect/>
          <a:stretch>
            <a:fillRect/>
          </a:stretch>
        </p:blipFill>
        <p:spPr bwMode="auto">
          <a:xfrm>
            <a:off x="2667000" y="3276600"/>
            <a:ext cx="279400" cy="419100"/>
          </a:xfrm>
          <a:prstGeom prst="rect">
            <a:avLst/>
          </a:prstGeom>
          <a:noFill/>
        </p:spPr>
      </p:pic>
      <p:pic>
        <p:nvPicPr>
          <p:cNvPr id="18435" name="Picture 3" descr="D:\fax\IV god\I sem\SC\MusicReader\templates\clefs\f_clef_01.jpg"/>
          <p:cNvPicPr>
            <a:picLocks noChangeAspect="1" noChangeArrowheads="1"/>
          </p:cNvPicPr>
          <p:nvPr/>
        </p:nvPicPr>
        <p:blipFill>
          <a:blip r:embed="rId3"/>
          <a:srcRect/>
          <a:stretch>
            <a:fillRect/>
          </a:stretch>
        </p:blipFill>
        <p:spPr bwMode="auto">
          <a:xfrm>
            <a:off x="2651918" y="2809874"/>
            <a:ext cx="357981" cy="390525"/>
          </a:xfrm>
          <a:prstGeom prst="rect">
            <a:avLst/>
          </a:prstGeom>
          <a:noFill/>
        </p:spPr>
      </p:pic>
      <p:pic>
        <p:nvPicPr>
          <p:cNvPr id="18436" name="Picture 4" descr="D:\fax\IV god\I sem\SC\MusicReader\templates\clefs\g_clef_01.jpg"/>
          <p:cNvPicPr>
            <a:picLocks noChangeAspect="1" noChangeArrowheads="1"/>
          </p:cNvPicPr>
          <p:nvPr/>
        </p:nvPicPr>
        <p:blipFill>
          <a:blip r:embed="rId4"/>
          <a:srcRect/>
          <a:stretch>
            <a:fillRect/>
          </a:stretch>
        </p:blipFill>
        <p:spPr bwMode="auto">
          <a:xfrm>
            <a:off x="2667000" y="2133600"/>
            <a:ext cx="255914" cy="644525"/>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2" name="Picture 6"/>
          <p:cNvPicPr>
            <a:picLocks noChangeAspect="1" noChangeArrowheads="1"/>
          </p:cNvPicPr>
          <p:nvPr/>
        </p:nvPicPr>
        <p:blipFill>
          <a:blip r:embed="rId2"/>
          <a:srcRect/>
          <a:stretch>
            <a:fillRect/>
          </a:stretch>
        </p:blipFill>
        <p:spPr bwMode="auto">
          <a:xfrm>
            <a:off x="3886200" y="3048000"/>
            <a:ext cx="4991100" cy="1543050"/>
          </a:xfrm>
          <a:prstGeom prst="rect">
            <a:avLst/>
          </a:prstGeom>
          <a:noFill/>
          <a:ln w="9525">
            <a:noFill/>
            <a:miter lim="800000"/>
            <a:headEnd/>
            <a:tailEnd/>
          </a:ln>
          <a:effectLst/>
        </p:spPr>
      </p:pic>
      <p:sp>
        <p:nvSpPr>
          <p:cNvPr id="3" name="Content Placeholder 2"/>
          <p:cNvSpPr>
            <a:spLocks noGrp="1"/>
          </p:cNvSpPr>
          <p:nvPr>
            <p:ph idx="1"/>
          </p:nvPr>
        </p:nvSpPr>
        <p:spPr/>
        <p:txBody>
          <a:bodyPr>
            <a:normAutofit lnSpcReduction="10000"/>
          </a:bodyPr>
          <a:lstStyle/>
          <a:p>
            <a:r>
              <a:rPr lang="sr-Latn-RS" dirty="0" smtClean="0"/>
              <a:t>Vertikalne pozicije</a:t>
            </a:r>
            <a:br>
              <a:rPr lang="sr-Latn-RS" dirty="0" smtClean="0"/>
            </a:br>
            <a:r>
              <a:rPr lang="sr-Latn-RS" dirty="0" smtClean="0"/>
              <a:t>ključeva:</a:t>
            </a:r>
          </a:p>
          <a:p>
            <a:r>
              <a:rPr lang="sr-Latn-RS" dirty="0" smtClean="0"/>
              <a:t>Format – notna linija po redu od dole : ton na toj liniji</a:t>
            </a:r>
          </a:p>
          <a:p>
            <a:r>
              <a:rPr lang="sr-Latn-RS" dirty="0" smtClean="0"/>
              <a:t>Tri različita ključa</a:t>
            </a:r>
            <a:r>
              <a:rPr lang="sr-Latn-RS" dirty="0" smtClean="0"/>
              <a:t/>
            </a:r>
            <a:br>
              <a:rPr lang="sr-Latn-RS" dirty="0" smtClean="0"/>
            </a:br>
            <a:r>
              <a:rPr lang="sr-Latn-RS" dirty="0" smtClean="0"/>
              <a:t>sa istim tonom C</a:t>
            </a:r>
          </a:p>
          <a:p>
            <a:r>
              <a:rPr lang="sr-Latn-RS" dirty="0" smtClean="0"/>
              <a:t>U ovom projektu samo se prepoznaju tipovi ključa, ne gledaju se pozicije ali se mogu izračunati.</a:t>
            </a:r>
          </a:p>
        </p:txBody>
      </p:sp>
      <p:sp>
        <p:nvSpPr>
          <p:cNvPr id="2" name="Title 1"/>
          <p:cNvSpPr>
            <a:spLocks noGrp="1"/>
          </p:cNvSpPr>
          <p:nvPr>
            <p:ph type="title"/>
          </p:nvPr>
        </p:nvSpPr>
        <p:spPr/>
        <p:txBody>
          <a:bodyPr/>
          <a:lstStyle/>
          <a:p>
            <a:r>
              <a:rPr lang="sr-Latn-RS" dirty="0" smtClean="0"/>
              <a:t>Ključevi</a:t>
            </a:r>
            <a:endParaRPr lang="en-US" dirty="0"/>
          </a:p>
        </p:txBody>
      </p:sp>
      <p:pic>
        <p:nvPicPr>
          <p:cNvPr id="19460" name="Picture 4"/>
          <p:cNvPicPr>
            <a:picLocks noChangeAspect="1" noChangeArrowheads="1"/>
          </p:cNvPicPr>
          <p:nvPr/>
        </p:nvPicPr>
        <p:blipFill>
          <a:blip r:embed="rId3"/>
          <a:srcRect/>
          <a:stretch>
            <a:fillRect/>
          </a:stretch>
        </p:blipFill>
        <p:spPr bwMode="auto">
          <a:xfrm>
            <a:off x="4114800" y="1447800"/>
            <a:ext cx="4705350" cy="12954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i="1" dirty="0" smtClean="0"/>
              <a:t>Template matching</a:t>
            </a:r>
            <a:endParaRPr lang="en-US" i="1" dirty="0"/>
          </a:p>
        </p:txBody>
      </p:sp>
      <p:sp>
        <p:nvSpPr>
          <p:cNvPr id="3" name="Content Placeholder 2"/>
          <p:cNvSpPr>
            <a:spLocks noGrp="1"/>
          </p:cNvSpPr>
          <p:nvPr>
            <p:ph idx="1"/>
          </p:nvPr>
        </p:nvSpPr>
        <p:spPr/>
        <p:txBody>
          <a:bodyPr/>
          <a:lstStyle/>
          <a:p>
            <a:r>
              <a:rPr lang="sr-Latn-RS" dirty="0" smtClean="0"/>
              <a:t>Jedna od metoda koja se koristi u </a:t>
            </a:r>
            <a:r>
              <a:rPr lang="sr-Latn-RS" i="1" dirty="0" smtClean="0"/>
              <a:t>OMR</a:t>
            </a:r>
            <a:r>
              <a:rPr lang="sr-Latn-RS" dirty="0" smtClean="0"/>
              <a:t>-u je </a:t>
            </a:r>
            <a:r>
              <a:rPr lang="sr-Latn-RS" i="1" dirty="0" smtClean="0"/>
              <a:t>template matching</a:t>
            </a:r>
            <a:r>
              <a:rPr lang="sr-Latn-RS" dirty="0" smtClean="0"/>
              <a:t> (poređenje pomoću obrazaca) koja se u ovom projektu koristi.</a:t>
            </a:r>
          </a:p>
          <a:p>
            <a:r>
              <a:rPr lang="sr-Latn-RS" dirty="0" smtClean="0"/>
              <a:t>Druge metode koriste i metode projekcije, morfološke, neuronske mreže, geometrijske osobine i momente.</a:t>
            </a:r>
          </a:p>
          <a:p>
            <a:r>
              <a:rPr lang="sr-Latn-RS" dirty="0" smtClean="0"/>
              <a:t>Faza prepoznavanja (klasifikacije) je generalno najteža faza u </a:t>
            </a:r>
            <a:r>
              <a:rPr lang="sr-Latn-RS" i="1" dirty="0" smtClean="0"/>
              <a:t>OMR-</a:t>
            </a:r>
            <a:r>
              <a:rPr lang="sr-Latn-RS" dirty="0" smtClean="0"/>
              <a:t>u.</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i="1" dirty="0" smtClean="0"/>
              <a:t>Template matching</a:t>
            </a:r>
            <a:endParaRPr lang="en-US" dirty="0"/>
          </a:p>
        </p:txBody>
      </p:sp>
      <p:sp>
        <p:nvSpPr>
          <p:cNvPr id="3" name="Content Placeholder 2"/>
          <p:cNvSpPr>
            <a:spLocks noGrp="1"/>
          </p:cNvSpPr>
          <p:nvPr>
            <p:ph idx="1"/>
          </p:nvPr>
        </p:nvSpPr>
        <p:spPr/>
        <p:txBody>
          <a:bodyPr>
            <a:normAutofit fontScale="77500" lnSpcReduction="20000"/>
          </a:bodyPr>
          <a:lstStyle/>
          <a:p>
            <a:r>
              <a:rPr lang="sr-Latn-RS" i="1" dirty="0" smtClean="0"/>
              <a:t>Template matching, </a:t>
            </a:r>
            <a:r>
              <a:rPr lang="sr-Latn-RS" dirty="0" smtClean="0"/>
              <a:t>odnosno poređenje sa obrascima, podrazumeva poređenje slike regije sa </a:t>
            </a:r>
            <a:r>
              <a:rPr lang="sr-Latn-RS" i="1" dirty="0" smtClean="0"/>
              <a:t>template </a:t>
            </a:r>
            <a:r>
              <a:rPr lang="sr-Latn-RS" dirty="0" smtClean="0"/>
              <a:t>slikama, piksel po piksel.</a:t>
            </a:r>
          </a:p>
          <a:p>
            <a:r>
              <a:rPr lang="sr-Latn-RS" dirty="0" smtClean="0"/>
              <a:t>Ukoliko je </a:t>
            </a:r>
            <a:r>
              <a:rPr lang="sr-Latn-RS" i="1" dirty="0" smtClean="0"/>
              <a:t>template </a:t>
            </a:r>
            <a:r>
              <a:rPr lang="sr-Latn-RS" dirty="0" smtClean="0"/>
              <a:t>slika manja od slike regije koristi se </a:t>
            </a:r>
            <a:r>
              <a:rPr lang="sr-Latn-RS" i="1" dirty="0" smtClean="0"/>
              <a:t>sliding window</a:t>
            </a:r>
            <a:r>
              <a:rPr lang="sr-Latn-RS" dirty="0" smtClean="0"/>
              <a:t> tehnika kroz sliku regije i nalazi se oblast sa najvećim procentom prepoznanosti jedne od </a:t>
            </a:r>
            <a:r>
              <a:rPr lang="sr-Latn-RS" i="1" dirty="0" smtClean="0"/>
              <a:t>template </a:t>
            </a:r>
            <a:r>
              <a:rPr lang="sr-Latn-RS" dirty="0" smtClean="0"/>
              <a:t>slika.</a:t>
            </a:r>
          </a:p>
          <a:p>
            <a:r>
              <a:rPr lang="sr-Latn-RS" dirty="0" smtClean="0"/>
              <a:t>U ovom projektu se koriste obrasci za predznake, ključeve, notne glave, krajeve, zastavice, pauze i vrste taktova.</a:t>
            </a:r>
          </a:p>
          <a:p>
            <a:r>
              <a:rPr lang="sr-Latn-RS" dirty="0" smtClean="0"/>
              <a:t>Obrasci se učitaju, </a:t>
            </a:r>
            <a:r>
              <a:rPr lang="sr-Latn-RS" i="1" dirty="0" smtClean="0"/>
              <a:t>resize</a:t>
            </a:r>
            <a:r>
              <a:rPr lang="sr-Latn-RS" dirty="0" smtClean="0"/>
              <a:t>-uju ukoliko je potrebno, pretvore u </a:t>
            </a:r>
            <a:r>
              <a:rPr lang="sr-Latn-RS" i="1" dirty="0" smtClean="0"/>
              <a:t>grayscale</a:t>
            </a:r>
            <a:r>
              <a:rPr lang="sr-Latn-RS" dirty="0" smtClean="0"/>
              <a:t> sliku, binarizuju pomoću </a:t>
            </a:r>
            <a:r>
              <a:rPr lang="sr-Latn-RS" i="1" dirty="0" smtClean="0"/>
              <a:t>Otsu</a:t>
            </a:r>
            <a:r>
              <a:rPr lang="sr-Latn-RS" dirty="0" smtClean="0"/>
              <a:t> binarizacije i invertuju.</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Ključevi</a:t>
            </a:r>
            <a:endParaRPr lang="en-US" dirty="0"/>
          </a:p>
        </p:txBody>
      </p:sp>
      <p:sp>
        <p:nvSpPr>
          <p:cNvPr id="3" name="Content Placeholder 2"/>
          <p:cNvSpPr>
            <a:spLocks noGrp="1"/>
          </p:cNvSpPr>
          <p:nvPr>
            <p:ph idx="1"/>
          </p:nvPr>
        </p:nvSpPr>
        <p:spPr/>
        <p:txBody>
          <a:bodyPr>
            <a:normAutofit fontScale="92500" lnSpcReduction="10000"/>
          </a:bodyPr>
          <a:lstStyle/>
          <a:p>
            <a:r>
              <a:rPr lang="sr-Latn-RS" dirty="0" smtClean="0"/>
              <a:t>Za nalaženje ključeva uzimamo vertikalne regije (regije koje sadrže vertikalne linije) koje se nalaze sa desne strane svakog takta, dovoljno blizu (otprilike 2 puta distanca između linija).</a:t>
            </a:r>
          </a:p>
          <a:p>
            <a:r>
              <a:rPr lang="sr-Latn-RS" dirty="0" smtClean="0"/>
              <a:t>Ukoliko su regije veće od pola visine takta porede se sa obrascima koji se </a:t>
            </a:r>
            <a:r>
              <a:rPr lang="sr-Latn-RS" i="1" dirty="0" smtClean="0"/>
              <a:t>resize</a:t>
            </a:r>
            <a:r>
              <a:rPr lang="sr-Latn-RS" dirty="0" smtClean="0"/>
              <a:t>-uju na veličinu regije.</a:t>
            </a:r>
          </a:p>
          <a:p>
            <a:r>
              <a:rPr lang="sr-Latn-RS" dirty="0" smtClean="0"/>
              <a:t>Ukoliko je obrazac koji najviše odgovara regiji 75% ili više sličan njoj, regija je prepoznata kao taj obrazac, pamti se i izbacuje iz slike.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Ključevi - obrasci</a:t>
            </a:r>
            <a:endParaRPr lang="en-US" dirty="0"/>
          </a:p>
        </p:txBody>
      </p:sp>
      <p:pic>
        <p:nvPicPr>
          <p:cNvPr id="20482" name="Picture 2" descr="D:\fax\IV god\I sem\SC\MusicReader\templates\clefs\c_clef_01.jpg"/>
          <p:cNvPicPr>
            <a:picLocks noChangeAspect="1" noChangeArrowheads="1"/>
          </p:cNvPicPr>
          <p:nvPr/>
        </p:nvPicPr>
        <p:blipFill>
          <a:blip r:embed="rId2"/>
          <a:srcRect/>
          <a:stretch>
            <a:fillRect/>
          </a:stretch>
        </p:blipFill>
        <p:spPr bwMode="auto">
          <a:xfrm>
            <a:off x="990600" y="1828800"/>
            <a:ext cx="304800" cy="457200"/>
          </a:xfrm>
          <a:prstGeom prst="rect">
            <a:avLst/>
          </a:prstGeom>
          <a:noFill/>
        </p:spPr>
      </p:pic>
      <p:pic>
        <p:nvPicPr>
          <p:cNvPr id="20483" name="Picture 3" descr="D:\fax\IV god\I sem\SC\MusicReader\templates\clefs\c_clef_02.jpg"/>
          <p:cNvPicPr>
            <a:picLocks noChangeAspect="1" noChangeArrowheads="1"/>
          </p:cNvPicPr>
          <p:nvPr/>
        </p:nvPicPr>
        <p:blipFill>
          <a:blip r:embed="rId3"/>
          <a:srcRect/>
          <a:stretch>
            <a:fillRect/>
          </a:stretch>
        </p:blipFill>
        <p:spPr bwMode="auto">
          <a:xfrm>
            <a:off x="1378527" y="1828800"/>
            <a:ext cx="221673" cy="457200"/>
          </a:xfrm>
          <a:prstGeom prst="rect">
            <a:avLst/>
          </a:prstGeom>
          <a:noFill/>
        </p:spPr>
      </p:pic>
      <p:pic>
        <p:nvPicPr>
          <p:cNvPr id="20484" name="Picture 4" descr="D:\fax\IV god\I sem\SC\MusicReader\templates\clefs\c_clef_03.jpg"/>
          <p:cNvPicPr>
            <a:picLocks noChangeAspect="1" noChangeArrowheads="1"/>
          </p:cNvPicPr>
          <p:nvPr/>
        </p:nvPicPr>
        <p:blipFill>
          <a:blip r:embed="rId4"/>
          <a:srcRect/>
          <a:stretch>
            <a:fillRect/>
          </a:stretch>
        </p:blipFill>
        <p:spPr bwMode="auto">
          <a:xfrm>
            <a:off x="1642918" y="1821180"/>
            <a:ext cx="211282" cy="464820"/>
          </a:xfrm>
          <a:prstGeom prst="rect">
            <a:avLst/>
          </a:prstGeom>
          <a:noFill/>
        </p:spPr>
      </p:pic>
      <p:pic>
        <p:nvPicPr>
          <p:cNvPr id="20485" name="Picture 5" descr="D:\fax\IV god\I sem\SC\MusicReader\templates\clefs\c_clef_04.jpg"/>
          <p:cNvPicPr>
            <a:picLocks noChangeAspect="1" noChangeArrowheads="1"/>
          </p:cNvPicPr>
          <p:nvPr/>
        </p:nvPicPr>
        <p:blipFill>
          <a:blip r:embed="rId5" cstate="print"/>
          <a:srcRect/>
          <a:stretch>
            <a:fillRect/>
          </a:stretch>
        </p:blipFill>
        <p:spPr bwMode="auto">
          <a:xfrm>
            <a:off x="1966780" y="1828801"/>
            <a:ext cx="308169" cy="457200"/>
          </a:xfrm>
          <a:prstGeom prst="rect">
            <a:avLst/>
          </a:prstGeom>
          <a:noFill/>
        </p:spPr>
      </p:pic>
      <p:pic>
        <p:nvPicPr>
          <p:cNvPr id="20486" name="Picture 6" descr="D:\fax\IV god\I sem\SC\MusicReader\templates\clefs\f_clef_01.jpg"/>
          <p:cNvPicPr>
            <a:picLocks noChangeAspect="1" noChangeArrowheads="1"/>
          </p:cNvPicPr>
          <p:nvPr/>
        </p:nvPicPr>
        <p:blipFill>
          <a:blip r:embed="rId6"/>
          <a:srcRect/>
          <a:stretch>
            <a:fillRect/>
          </a:stretch>
        </p:blipFill>
        <p:spPr bwMode="auto">
          <a:xfrm>
            <a:off x="914400" y="3505200"/>
            <a:ext cx="349250" cy="381000"/>
          </a:xfrm>
          <a:prstGeom prst="rect">
            <a:avLst/>
          </a:prstGeom>
          <a:noFill/>
        </p:spPr>
      </p:pic>
      <p:pic>
        <p:nvPicPr>
          <p:cNvPr id="20487" name="Picture 7" descr="D:\fax\IV god\I sem\SC\MusicReader\templates\clefs\f_clef_02.jpg"/>
          <p:cNvPicPr>
            <a:picLocks noChangeAspect="1" noChangeArrowheads="1"/>
          </p:cNvPicPr>
          <p:nvPr/>
        </p:nvPicPr>
        <p:blipFill>
          <a:blip r:embed="rId7"/>
          <a:srcRect/>
          <a:stretch>
            <a:fillRect/>
          </a:stretch>
        </p:blipFill>
        <p:spPr bwMode="auto">
          <a:xfrm>
            <a:off x="1371600" y="3505200"/>
            <a:ext cx="264583" cy="381000"/>
          </a:xfrm>
          <a:prstGeom prst="rect">
            <a:avLst/>
          </a:prstGeom>
          <a:noFill/>
        </p:spPr>
      </p:pic>
      <p:pic>
        <p:nvPicPr>
          <p:cNvPr id="20488" name="Picture 8" descr="D:\fax\IV god\I sem\SC\MusicReader\templates\clefs\f_clef_03.jpg"/>
          <p:cNvPicPr>
            <a:picLocks noChangeAspect="1" noChangeArrowheads="1"/>
          </p:cNvPicPr>
          <p:nvPr/>
        </p:nvPicPr>
        <p:blipFill>
          <a:blip r:embed="rId8"/>
          <a:srcRect/>
          <a:stretch>
            <a:fillRect/>
          </a:stretch>
        </p:blipFill>
        <p:spPr bwMode="auto">
          <a:xfrm>
            <a:off x="1828800" y="3505200"/>
            <a:ext cx="296333" cy="381000"/>
          </a:xfrm>
          <a:prstGeom prst="rect">
            <a:avLst/>
          </a:prstGeom>
          <a:noFill/>
        </p:spPr>
      </p:pic>
      <p:pic>
        <p:nvPicPr>
          <p:cNvPr id="20489" name="Picture 9" descr="D:\fax\IV god\I sem\SC\MusicReader\templates\clefs\f_clef_04.jpg"/>
          <p:cNvPicPr>
            <a:picLocks noChangeAspect="1" noChangeArrowheads="1"/>
          </p:cNvPicPr>
          <p:nvPr/>
        </p:nvPicPr>
        <p:blipFill>
          <a:blip r:embed="rId9"/>
          <a:srcRect/>
          <a:stretch>
            <a:fillRect/>
          </a:stretch>
        </p:blipFill>
        <p:spPr bwMode="auto">
          <a:xfrm>
            <a:off x="2286000" y="3505200"/>
            <a:ext cx="230481" cy="381000"/>
          </a:xfrm>
          <a:prstGeom prst="rect">
            <a:avLst/>
          </a:prstGeom>
          <a:noFill/>
        </p:spPr>
      </p:pic>
      <p:pic>
        <p:nvPicPr>
          <p:cNvPr id="20490" name="Picture 10" descr="D:\fax\IV god\I sem\SC\MusicReader\templates\clefs\f_clef_05.jpg"/>
          <p:cNvPicPr>
            <a:picLocks noChangeAspect="1" noChangeArrowheads="1"/>
          </p:cNvPicPr>
          <p:nvPr/>
        </p:nvPicPr>
        <p:blipFill>
          <a:blip r:embed="rId10" cstate="print"/>
          <a:srcRect/>
          <a:stretch>
            <a:fillRect/>
          </a:stretch>
        </p:blipFill>
        <p:spPr bwMode="auto">
          <a:xfrm>
            <a:off x="2657720" y="3505200"/>
            <a:ext cx="334596" cy="381000"/>
          </a:xfrm>
          <a:prstGeom prst="rect">
            <a:avLst/>
          </a:prstGeom>
          <a:noFill/>
        </p:spPr>
      </p:pic>
      <p:pic>
        <p:nvPicPr>
          <p:cNvPr id="20491" name="Picture 11" descr="D:\fax\IV god\I sem\SC\MusicReader\templates\clefs\f_clef_06.jpg"/>
          <p:cNvPicPr>
            <a:picLocks noChangeAspect="1" noChangeArrowheads="1"/>
          </p:cNvPicPr>
          <p:nvPr/>
        </p:nvPicPr>
        <p:blipFill>
          <a:blip r:embed="rId11" cstate="print"/>
          <a:srcRect/>
          <a:stretch>
            <a:fillRect/>
          </a:stretch>
        </p:blipFill>
        <p:spPr bwMode="auto">
          <a:xfrm>
            <a:off x="3101242" y="3505200"/>
            <a:ext cx="266212" cy="381000"/>
          </a:xfrm>
          <a:prstGeom prst="rect">
            <a:avLst/>
          </a:prstGeom>
          <a:noFill/>
        </p:spPr>
      </p:pic>
      <p:pic>
        <p:nvPicPr>
          <p:cNvPr id="20492" name="Picture 12" descr="D:\fax\IV god\I sem\SC\MusicReader\templates\clefs\g_clef_01.jpg"/>
          <p:cNvPicPr>
            <a:picLocks noChangeAspect="1" noChangeArrowheads="1"/>
          </p:cNvPicPr>
          <p:nvPr/>
        </p:nvPicPr>
        <p:blipFill>
          <a:blip r:embed="rId12"/>
          <a:srcRect/>
          <a:stretch>
            <a:fillRect/>
          </a:stretch>
        </p:blipFill>
        <p:spPr bwMode="auto">
          <a:xfrm>
            <a:off x="685800" y="5029200"/>
            <a:ext cx="409575" cy="1031522"/>
          </a:xfrm>
          <a:prstGeom prst="rect">
            <a:avLst/>
          </a:prstGeom>
          <a:noFill/>
        </p:spPr>
      </p:pic>
      <p:pic>
        <p:nvPicPr>
          <p:cNvPr id="20493" name="Picture 13" descr="D:\fax\IV god\I sem\SC\MusicReader\templates\clefs\g_clef_02.jpg"/>
          <p:cNvPicPr>
            <a:picLocks noChangeAspect="1" noChangeArrowheads="1"/>
          </p:cNvPicPr>
          <p:nvPr/>
        </p:nvPicPr>
        <p:blipFill>
          <a:blip r:embed="rId13"/>
          <a:srcRect/>
          <a:stretch>
            <a:fillRect/>
          </a:stretch>
        </p:blipFill>
        <p:spPr bwMode="auto">
          <a:xfrm>
            <a:off x="1247776" y="5022850"/>
            <a:ext cx="381000" cy="1035267"/>
          </a:xfrm>
          <a:prstGeom prst="rect">
            <a:avLst/>
          </a:prstGeom>
          <a:noFill/>
        </p:spPr>
      </p:pic>
      <p:pic>
        <p:nvPicPr>
          <p:cNvPr id="20494" name="Picture 14" descr="D:\fax\IV god\I sem\SC\MusicReader\templates\clefs\g_clef_03.jpg"/>
          <p:cNvPicPr>
            <a:picLocks noChangeAspect="1" noChangeArrowheads="1"/>
          </p:cNvPicPr>
          <p:nvPr/>
        </p:nvPicPr>
        <p:blipFill>
          <a:blip r:embed="rId14" cstate="print"/>
          <a:srcRect/>
          <a:stretch>
            <a:fillRect/>
          </a:stretch>
        </p:blipFill>
        <p:spPr bwMode="auto">
          <a:xfrm>
            <a:off x="1763752" y="5022850"/>
            <a:ext cx="404087" cy="1047750"/>
          </a:xfrm>
          <a:prstGeom prst="rect">
            <a:avLst/>
          </a:prstGeom>
          <a:noFill/>
        </p:spPr>
      </p:pic>
      <p:pic>
        <p:nvPicPr>
          <p:cNvPr id="20495" name="Picture 15" descr="D:\fax\IV god\I sem\SC\MusicReader\templates\clefs\g_clef_04.jpg"/>
          <p:cNvPicPr>
            <a:picLocks noChangeAspect="1" noChangeArrowheads="1"/>
          </p:cNvPicPr>
          <p:nvPr/>
        </p:nvPicPr>
        <p:blipFill>
          <a:blip r:embed="rId15" cstate="print"/>
          <a:srcRect/>
          <a:stretch>
            <a:fillRect/>
          </a:stretch>
        </p:blipFill>
        <p:spPr bwMode="auto">
          <a:xfrm>
            <a:off x="2238376" y="5022850"/>
            <a:ext cx="342518" cy="1066800"/>
          </a:xfrm>
          <a:prstGeom prst="rect">
            <a:avLst/>
          </a:prstGeom>
          <a:noFill/>
        </p:spPr>
      </p:pic>
      <p:pic>
        <p:nvPicPr>
          <p:cNvPr id="20496" name="Picture 16" descr="D:\fax\IV god\I sem\SC\MusicReader\templates\clefs\g_clef_05.jpg"/>
          <p:cNvPicPr>
            <a:picLocks noChangeAspect="1" noChangeArrowheads="1"/>
          </p:cNvPicPr>
          <p:nvPr/>
        </p:nvPicPr>
        <p:blipFill>
          <a:blip r:embed="rId16"/>
          <a:srcRect/>
          <a:stretch>
            <a:fillRect/>
          </a:stretch>
        </p:blipFill>
        <p:spPr bwMode="auto">
          <a:xfrm>
            <a:off x="2619376" y="5022849"/>
            <a:ext cx="381000" cy="1058333"/>
          </a:xfrm>
          <a:prstGeom prst="rect">
            <a:avLst/>
          </a:prstGeom>
          <a:noFill/>
        </p:spPr>
      </p:pic>
      <p:pic>
        <p:nvPicPr>
          <p:cNvPr id="20497" name="Picture 17" descr="D:\fax\IV god\I sem\SC\MusicReader\templates\clefs\g_clef_06.jpg"/>
          <p:cNvPicPr>
            <a:picLocks noChangeAspect="1" noChangeArrowheads="1"/>
          </p:cNvPicPr>
          <p:nvPr/>
        </p:nvPicPr>
        <p:blipFill>
          <a:blip r:embed="rId17"/>
          <a:srcRect/>
          <a:stretch>
            <a:fillRect/>
          </a:stretch>
        </p:blipFill>
        <p:spPr bwMode="auto">
          <a:xfrm>
            <a:off x="3076576" y="5022850"/>
            <a:ext cx="382478" cy="1066800"/>
          </a:xfrm>
          <a:prstGeom prst="rect">
            <a:avLst/>
          </a:prstGeom>
          <a:noFill/>
        </p:spPr>
      </p:pic>
      <p:pic>
        <p:nvPicPr>
          <p:cNvPr id="20498" name="Picture 18" descr="D:\fax\IV god\I sem\SC\MusicReader\templates\clefs\g_clef_07.jpg"/>
          <p:cNvPicPr>
            <a:picLocks noChangeAspect="1" noChangeArrowheads="1"/>
          </p:cNvPicPr>
          <p:nvPr/>
        </p:nvPicPr>
        <p:blipFill>
          <a:blip r:embed="rId18"/>
          <a:srcRect/>
          <a:stretch>
            <a:fillRect/>
          </a:stretch>
        </p:blipFill>
        <p:spPr bwMode="auto">
          <a:xfrm>
            <a:off x="3533776" y="5022850"/>
            <a:ext cx="428124" cy="1066800"/>
          </a:xfrm>
          <a:prstGeom prst="rect">
            <a:avLst/>
          </a:prstGeom>
          <a:noFill/>
        </p:spPr>
      </p:pic>
      <p:sp>
        <p:nvSpPr>
          <p:cNvPr id="21" name="TextBox 20"/>
          <p:cNvSpPr txBox="1"/>
          <p:nvPr/>
        </p:nvSpPr>
        <p:spPr>
          <a:xfrm>
            <a:off x="4343400" y="1828800"/>
            <a:ext cx="960519" cy="369332"/>
          </a:xfrm>
          <a:prstGeom prst="rect">
            <a:avLst/>
          </a:prstGeom>
          <a:noFill/>
        </p:spPr>
        <p:txBody>
          <a:bodyPr wrap="none" rtlCol="0">
            <a:spAutoFit/>
          </a:bodyPr>
          <a:lstStyle/>
          <a:p>
            <a:r>
              <a:rPr lang="sr-Latn-RS" dirty="0" smtClean="0"/>
              <a:t>C – ključ</a:t>
            </a:r>
          </a:p>
        </p:txBody>
      </p:sp>
      <p:sp>
        <p:nvSpPr>
          <p:cNvPr id="22" name="TextBox 21"/>
          <p:cNvSpPr txBox="1"/>
          <p:nvPr/>
        </p:nvSpPr>
        <p:spPr>
          <a:xfrm>
            <a:off x="4343400" y="3505200"/>
            <a:ext cx="960519" cy="369332"/>
          </a:xfrm>
          <a:prstGeom prst="rect">
            <a:avLst/>
          </a:prstGeom>
          <a:noFill/>
        </p:spPr>
        <p:txBody>
          <a:bodyPr wrap="none" rtlCol="0">
            <a:spAutoFit/>
          </a:bodyPr>
          <a:lstStyle/>
          <a:p>
            <a:r>
              <a:rPr lang="sr-Latn-RS" dirty="0" smtClean="0"/>
              <a:t>F – ključ</a:t>
            </a:r>
          </a:p>
        </p:txBody>
      </p:sp>
      <p:sp>
        <p:nvSpPr>
          <p:cNvPr id="23" name="TextBox 22"/>
          <p:cNvSpPr txBox="1"/>
          <p:nvPr/>
        </p:nvSpPr>
        <p:spPr>
          <a:xfrm>
            <a:off x="4295776" y="5403850"/>
            <a:ext cx="982961" cy="369332"/>
          </a:xfrm>
          <a:prstGeom prst="rect">
            <a:avLst/>
          </a:prstGeom>
          <a:noFill/>
        </p:spPr>
        <p:txBody>
          <a:bodyPr wrap="none" rtlCol="0">
            <a:spAutoFit/>
          </a:bodyPr>
          <a:lstStyle/>
          <a:p>
            <a:r>
              <a:rPr lang="sr-Latn-RS" dirty="0" smtClean="0"/>
              <a:t>G – ključ</a:t>
            </a:r>
          </a:p>
        </p:txBody>
      </p:sp>
      <p:sp>
        <p:nvSpPr>
          <p:cNvPr id="24" name="TextBox 23"/>
          <p:cNvSpPr txBox="1"/>
          <p:nvPr/>
        </p:nvSpPr>
        <p:spPr>
          <a:xfrm>
            <a:off x="6400800" y="1219200"/>
            <a:ext cx="2358915" cy="1754326"/>
          </a:xfrm>
          <a:prstGeom prst="rect">
            <a:avLst/>
          </a:prstGeom>
          <a:noFill/>
        </p:spPr>
        <p:txBody>
          <a:bodyPr wrap="none" rtlCol="0">
            <a:spAutoFit/>
          </a:bodyPr>
          <a:lstStyle/>
          <a:p>
            <a:pPr algn="ctr"/>
            <a:r>
              <a:rPr lang="sr-Latn-RS" dirty="0" smtClean="0"/>
              <a:t>Postoje obrasci za</a:t>
            </a:r>
          </a:p>
          <a:p>
            <a:pPr algn="ctr"/>
            <a:r>
              <a:rPr lang="sr-Latn-RS" dirty="0" smtClean="0"/>
              <a:t>C-ključ  koje sadrže</a:t>
            </a:r>
          </a:p>
          <a:p>
            <a:pPr algn="ctr"/>
            <a:r>
              <a:rPr lang="sr-Latn-RS" dirty="0" smtClean="0"/>
              <a:t>vertikalne linije i koje</a:t>
            </a:r>
          </a:p>
          <a:p>
            <a:pPr algn="ctr"/>
            <a:r>
              <a:rPr lang="sr-Latn-RS" dirty="0" smtClean="0"/>
              <a:t>ne sadrže, u slučaju da</a:t>
            </a:r>
          </a:p>
          <a:p>
            <a:pPr algn="ctr"/>
            <a:r>
              <a:rPr lang="sr-Latn-RS" dirty="0" smtClean="0"/>
              <a:t>se regija prepozna sa ili</a:t>
            </a:r>
          </a:p>
          <a:p>
            <a:pPr algn="ctr"/>
            <a:r>
              <a:rPr lang="sr-Latn-RS" dirty="0" smtClean="0"/>
              <a:t>bez njih.</a:t>
            </a:r>
            <a:endParaRPr lang="en-US" dirty="0"/>
          </a:p>
        </p:txBody>
      </p:sp>
      <p:sp>
        <p:nvSpPr>
          <p:cNvPr id="25" name="TextBox 24"/>
          <p:cNvSpPr txBox="1"/>
          <p:nvPr/>
        </p:nvSpPr>
        <p:spPr>
          <a:xfrm>
            <a:off x="6324600" y="3048000"/>
            <a:ext cx="2168414" cy="1754326"/>
          </a:xfrm>
          <a:prstGeom prst="rect">
            <a:avLst/>
          </a:prstGeom>
          <a:noFill/>
        </p:spPr>
        <p:txBody>
          <a:bodyPr wrap="none" rtlCol="0">
            <a:spAutoFit/>
          </a:bodyPr>
          <a:lstStyle/>
          <a:p>
            <a:pPr algn="ctr"/>
            <a:r>
              <a:rPr lang="sr-Latn-RS" dirty="0" smtClean="0"/>
              <a:t>Postoje obrasci za</a:t>
            </a:r>
          </a:p>
          <a:p>
            <a:pPr algn="ctr"/>
            <a:r>
              <a:rPr lang="sr-Latn-RS" dirty="0" smtClean="0"/>
              <a:t>F</a:t>
            </a:r>
            <a:r>
              <a:rPr lang="sr-Latn-RS" dirty="0" smtClean="0"/>
              <a:t>-ključ  koji sadrže</a:t>
            </a:r>
          </a:p>
          <a:p>
            <a:pPr algn="ctr"/>
            <a:r>
              <a:rPr lang="sr-Latn-RS" dirty="0" smtClean="0"/>
              <a:t>i koji ne sadrže tačke,</a:t>
            </a:r>
          </a:p>
          <a:p>
            <a:pPr algn="ctr"/>
            <a:r>
              <a:rPr lang="sr-Latn-RS" dirty="0" smtClean="0"/>
              <a:t>u slučaju da se regija</a:t>
            </a:r>
          </a:p>
          <a:p>
            <a:pPr algn="ctr"/>
            <a:r>
              <a:rPr lang="sr-Latn-RS" dirty="0" smtClean="0"/>
              <a:t>prepozna sa ili</a:t>
            </a:r>
          </a:p>
          <a:p>
            <a:pPr algn="ctr"/>
            <a:r>
              <a:rPr lang="sr-Latn-RS" dirty="0" smtClean="0"/>
              <a:t>bez njih.</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Ključevi</a:t>
            </a:r>
            <a:endParaRPr lang="en-US" dirty="0"/>
          </a:p>
        </p:txBody>
      </p:sp>
      <p:pic>
        <p:nvPicPr>
          <p:cNvPr id="21506" name="Picture 2"/>
          <p:cNvPicPr>
            <a:picLocks noChangeAspect="1" noChangeArrowheads="1"/>
          </p:cNvPicPr>
          <p:nvPr/>
        </p:nvPicPr>
        <p:blipFill>
          <a:blip r:embed="rId2"/>
          <a:srcRect/>
          <a:stretch>
            <a:fillRect/>
          </a:stretch>
        </p:blipFill>
        <p:spPr bwMode="auto">
          <a:xfrm>
            <a:off x="1066800" y="1752600"/>
            <a:ext cx="1590675" cy="3667125"/>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5867400" y="1752600"/>
            <a:ext cx="1466850" cy="3657600"/>
          </a:xfrm>
          <a:prstGeom prst="rect">
            <a:avLst/>
          </a:prstGeom>
          <a:noFill/>
          <a:ln w="9525">
            <a:noFill/>
            <a:miter lim="800000"/>
            <a:headEnd/>
            <a:tailEnd/>
          </a:ln>
          <a:effectLst/>
        </p:spPr>
      </p:pic>
      <p:sp>
        <p:nvSpPr>
          <p:cNvPr id="6" name="TextBox 5"/>
          <p:cNvSpPr txBox="1"/>
          <p:nvPr/>
        </p:nvSpPr>
        <p:spPr>
          <a:xfrm>
            <a:off x="762000" y="5638800"/>
            <a:ext cx="2425344" cy="369332"/>
          </a:xfrm>
          <a:prstGeom prst="rect">
            <a:avLst/>
          </a:prstGeom>
          <a:noFill/>
        </p:spPr>
        <p:txBody>
          <a:bodyPr wrap="none" rtlCol="0">
            <a:spAutoFit/>
          </a:bodyPr>
          <a:lstStyle/>
          <a:p>
            <a:r>
              <a:rPr lang="sr-Latn-RS" dirty="0" smtClean="0"/>
              <a:t>Regija koja se proverava</a:t>
            </a:r>
            <a:endParaRPr lang="en-US" dirty="0"/>
          </a:p>
        </p:txBody>
      </p:sp>
      <p:sp>
        <p:nvSpPr>
          <p:cNvPr id="7" name="TextBox 6"/>
          <p:cNvSpPr txBox="1"/>
          <p:nvPr/>
        </p:nvSpPr>
        <p:spPr>
          <a:xfrm>
            <a:off x="5638800" y="5638800"/>
            <a:ext cx="1913601" cy="369332"/>
          </a:xfrm>
          <a:prstGeom prst="rect">
            <a:avLst/>
          </a:prstGeom>
          <a:noFill/>
        </p:spPr>
        <p:txBody>
          <a:bodyPr wrap="none" rtlCol="0">
            <a:spAutoFit/>
          </a:bodyPr>
          <a:lstStyle/>
          <a:p>
            <a:r>
              <a:rPr lang="sr-Latn-RS" dirty="0" smtClean="0"/>
              <a:t>Prepoznat obrazac</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Krajevi</a:t>
            </a:r>
            <a:endParaRPr lang="en-US" dirty="0"/>
          </a:p>
        </p:txBody>
      </p:sp>
      <p:sp>
        <p:nvSpPr>
          <p:cNvPr id="3" name="Content Placeholder 2"/>
          <p:cNvSpPr>
            <a:spLocks noGrp="1"/>
          </p:cNvSpPr>
          <p:nvPr>
            <p:ph idx="1"/>
          </p:nvPr>
        </p:nvSpPr>
        <p:spPr/>
        <p:txBody>
          <a:bodyPr/>
          <a:lstStyle/>
          <a:p>
            <a:r>
              <a:rPr lang="sr-Latn-RS" dirty="0" smtClean="0"/>
              <a:t>Krajevi repeticije označavaju koji taktovi se sviraju u kom ponavljanju deonice.</a:t>
            </a:r>
            <a:endParaRPr lang="en-US" dirty="0"/>
          </a:p>
        </p:txBody>
      </p:sp>
      <p:pic>
        <p:nvPicPr>
          <p:cNvPr id="22530" name="Picture 2" descr="1st and 2nd endings"/>
          <p:cNvPicPr>
            <a:picLocks noChangeAspect="1" noChangeArrowheads="1"/>
          </p:cNvPicPr>
          <p:nvPr/>
        </p:nvPicPr>
        <p:blipFill>
          <a:blip r:embed="rId2"/>
          <a:srcRect/>
          <a:stretch>
            <a:fillRect/>
          </a:stretch>
        </p:blipFill>
        <p:spPr bwMode="auto">
          <a:xfrm>
            <a:off x="838200" y="2819400"/>
            <a:ext cx="7115175" cy="2552700"/>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Krajevi</a:t>
            </a:r>
            <a:endParaRPr lang="en-US" dirty="0"/>
          </a:p>
        </p:txBody>
      </p:sp>
      <p:sp>
        <p:nvSpPr>
          <p:cNvPr id="3" name="Content Placeholder 2"/>
          <p:cNvSpPr>
            <a:spLocks noGrp="1"/>
          </p:cNvSpPr>
          <p:nvPr>
            <p:ph idx="1"/>
          </p:nvPr>
        </p:nvSpPr>
        <p:spPr/>
        <p:txBody>
          <a:bodyPr>
            <a:normAutofit lnSpcReduction="10000"/>
          </a:bodyPr>
          <a:lstStyle/>
          <a:p>
            <a:r>
              <a:rPr lang="sr-Latn-RS" dirty="0" smtClean="0"/>
              <a:t>Za krajeve se traže regije koje se nalaze iznad najgornje notne linije i porede se sa obrascem kraja.</a:t>
            </a:r>
            <a:endParaRPr lang="sr-Cyrl-RS" dirty="0" smtClean="0"/>
          </a:p>
          <a:p>
            <a:endParaRPr lang="sr-Cyrl-RS" dirty="0" smtClean="0"/>
          </a:p>
          <a:p>
            <a:endParaRPr lang="sr-Cyrl-RS" dirty="0" smtClean="0"/>
          </a:p>
          <a:p>
            <a:r>
              <a:rPr lang="sr-Latn-RS" dirty="0" smtClean="0"/>
              <a:t>Ukoliko se prepozna, čuva se i izbacuje iz slike</a:t>
            </a:r>
          </a:p>
          <a:p>
            <a:r>
              <a:rPr lang="sr-Latn-RS" dirty="0" smtClean="0"/>
              <a:t>U okviru ovog projekta nije implementirano prepoznavanje brojeva (osim vrste takta), pa time ni oznake kraja.</a:t>
            </a:r>
            <a:endParaRPr lang="en-US" dirty="0"/>
          </a:p>
        </p:txBody>
      </p:sp>
      <p:pic>
        <p:nvPicPr>
          <p:cNvPr id="78850" name="Picture 2" descr="D:\fax\IV god\I sem\SC\MusicReader\templates\endings\ending_01.jpg"/>
          <p:cNvPicPr>
            <a:picLocks noChangeAspect="1" noChangeArrowheads="1"/>
          </p:cNvPicPr>
          <p:nvPr/>
        </p:nvPicPr>
        <p:blipFill>
          <a:blip r:embed="rId2"/>
          <a:srcRect/>
          <a:stretch>
            <a:fillRect/>
          </a:stretch>
        </p:blipFill>
        <p:spPr bwMode="auto">
          <a:xfrm>
            <a:off x="990600" y="3276600"/>
            <a:ext cx="7417254" cy="752475"/>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Tačke</a:t>
            </a:r>
            <a:endParaRPr lang="en-US" dirty="0"/>
          </a:p>
        </p:txBody>
      </p:sp>
      <p:sp>
        <p:nvSpPr>
          <p:cNvPr id="3" name="Content Placeholder 2"/>
          <p:cNvSpPr>
            <a:spLocks noGrp="1"/>
          </p:cNvSpPr>
          <p:nvPr>
            <p:ph idx="1"/>
          </p:nvPr>
        </p:nvSpPr>
        <p:spPr/>
        <p:txBody>
          <a:bodyPr>
            <a:normAutofit fontScale="92500"/>
          </a:bodyPr>
          <a:lstStyle/>
          <a:p>
            <a:r>
              <a:rPr lang="sr-Latn-RS" dirty="0" smtClean="0"/>
              <a:t>Tačke se nalaze:</a:t>
            </a:r>
          </a:p>
          <a:p>
            <a:pPr lvl="1"/>
            <a:r>
              <a:rPr lang="en-US" dirty="0" smtClean="0"/>
              <a:t>S</a:t>
            </a:r>
            <a:r>
              <a:rPr lang="sr-Latn-RS" dirty="0" smtClean="0"/>
              <a:t>a desne strane note ili pauze da produže njihovo trajanje za pola trenutnog trajanja</a:t>
            </a:r>
          </a:p>
          <a:p>
            <a:pPr lvl="1"/>
            <a:r>
              <a:rPr lang="sr-Latn-RS" dirty="0" smtClean="0"/>
              <a:t>Sa desne strane bas ključa</a:t>
            </a:r>
          </a:p>
          <a:p>
            <a:pPr lvl="1"/>
            <a:r>
              <a:rPr lang="en-US" dirty="0" smtClean="0"/>
              <a:t>S</a:t>
            </a:r>
            <a:r>
              <a:rPr lang="sr-Latn-RS" dirty="0" smtClean="0"/>
              <a:t>a desne ili leve strane takta da označe ponavljanje (repeticiju)</a:t>
            </a:r>
          </a:p>
          <a:p>
            <a:pPr lvl="1"/>
            <a:r>
              <a:rPr lang="sr-Latn-RS" dirty="0" smtClean="0"/>
              <a:t>Stakato (</a:t>
            </a:r>
            <a:r>
              <a:rPr lang="sr-Latn-RS" i="1" dirty="0" smtClean="0"/>
              <a:t>staccato</a:t>
            </a:r>
            <a:r>
              <a:rPr lang="sr-Latn-RS" dirty="0" smtClean="0"/>
              <a:t>, skraćivanje dužine trajanja note)</a:t>
            </a:r>
          </a:p>
          <a:p>
            <a:pPr lvl="2"/>
            <a:r>
              <a:rPr lang="en-US" dirty="0" smtClean="0"/>
              <a:t>N</a:t>
            </a:r>
            <a:r>
              <a:rPr lang="sr-Latn-RS" dirty="0" smtClean="0"/>
              <a:t>ije implementirano ali se može izračunati prema njenoj poziciji iznad ili ispod notne glave, slično prvoj vrsti tačaka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MIDI</a:t>
            </a:r>
            <a:endParaRPr lang="en-US" dirty="0"/>
          </a:p>
        </p:txBody>
      </p:sp>
      <p:pic>
        <p:nvPicPr>
          <p:cNvPr id="26626" name="Picture 2" descr="http://i1-mac.softpedia-static.com/screenshots/Cubase-Artist_3.png"/>
          <p:cNvPicPr>
            <a:picLocks noChangeAspect="1" noChangeArrowheads="1"/>
          </p:cNvPicPr>
          <p:nvPr/>
        </p:nvPicPr>
        <p:blipFill>
          <a:blip r:embed="rId2"/>
          <a:srcRect/>
          <a:stretch>
            <a:fillRect/>
          </a:stretch>
        </p:blipFill>
        <p:spPr bwMode="auto">
          <a:xfrm>
            <a:off x="914400" y="1524000"/>
            <a:ext cx="6991350" cy="3819525"/>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Tačke</a:t>
            </a:r>
            <a:endParaRPr lang="en-US" dirty="0"/>
          </a:p>
        </p:txBody>
      </p:sp>
      <p:sp>
        <p:nvSpPr>
          <p:cNvPr id="3" name="Content Placeholder 2"/>
          <p:cNvSpPr>
            <a:spLocks noGrp="1"/>
          </p:cNvSpPr>
          <p:nvPr>
            <p:ph idx="1"/>
          </p:nvPr>
        </p:nvSpPr>
        <p:spPr/>
        <p:txBody>
          <a:bodyPr/>
          <a:lstStyle/>
          <a:p>
            <a:r>
              <a:rPr lang="sr-Latn-RS" dirty="0" smtClean="0"/>
              <a:t>Da bi se pronašle tačke potrebno je pronaći regione na slici pomoću </a:t>
            </a:r>
            <a:r>
              <a:rPr lang="sr-Latn-RS" i="1" dirty="0" smtClean="0"/>
              <a:t>pixel_span-</a:t>
            </a:r>
            <a:r>
              <a:rPr lang="sr-Latn-RS" dirty="0" smtClean="0"/>
              <a:t>a od 1, i to samo u 4 smera.</a:t>
            </a:r>
          </a:p>
          <a:p>
            <a:r>
              <a:rPr lang="sr-Latn-RS" dirty="0" smtClean="0"/>
              <a:t>Sačuvati regije čija je veličina manja ili jednaka polovini distance između linija (+ tolerancija)</a:t>
            </a:r>
          </a:p>
          <a:p>
            <a:r>
              <a:rPr lang="sr-Latn-RS" dirty="0" smtClean="0"/>
              <a:t>Opciono: učitati obrasce tačaka i</a:t>
            </a:r>
            <a:r>
              <a:rPr lang="sr-Latn-RS" i="1" dirty="0" smtClean="0"/>
              <a:t> </a:t>
            </a:r>
            <a:r>
              <a:rPr lang="sr-Latn-RS" i="1" dirty="0" smtClean="0"/>
              <a:t>resize-</a:t>
            </a:r>
            <a:r>
              <a:rPr lang="sr-Latn-RS" dirty="0" smtClean="0"/>
              <a:t>ovati ih na veličinu regije i izvršiti poređenje.</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Predznaci</a:t>
            </a:r>
            <a:endParaRPr lang="en-US" dirty="0"/>
          </a:p>
        </p:txBody>
      </p:sp>
      <p:sp>
        <p:nvSpPr>
          <p:cNvPr id="3" name="Content Placeholder 2"/>
          <p:cNvSpPr>
            <a:spLocks noGrp="1"/>
          </p:cNvSpPr>
          <p:nvPr>
            <p:ph idx="1"/>
          </p:nvPr>
        </p:nvSpPr>
        <p:spPr/>
        <p:txBody>
          <a:bodyPr>
            <a:normAutofit fontScale="92500" lnSpcReduction="10000"/>
          </a:bodyPr>
          <a:lstStyle/>
          <a:p>
            <a:r>
              <a:rPr lang="sr-Latn-RS" dirty="0" smtClean="0"/>
              <a:t>Predznaci menjaju visinu tona (ne visinu note).</a:t>
            </a:r>
          </a:p>
          <a:p>
            <a:r>
              <a:rPr lang="sr-Latn-RS" dirty="0" smtClean="0"/>
              <a:t>Predznaci se mogu nalaziti:</a:t>
            </a:r>
          </a:p>
          <a:p>
            <a:pPr lvl="1"/>
            <a:r>
              <a:rPr lang="sr-Latn-RS" dirty="0" smtClean="0"/>
              <a:t>N</a:t>
            </a:r>
            <a:r>
              <a:rPr lang="sr-Latn-RS" dirty="0" smtClean="0"/>
              <a:t>a početku takta, posle ključa i pre vrste takta (ukoliko postoje)</a:t>
            </a:r>
          </a:p>
          <a:p>
            <a:pPr lvl="2"/>
            <a:r>
              <a:rPr lang="en-US" dirty="0" smtClean="0"/>
              <a:t>O</a:t>
            </a:r>
            <a:r>
              <a:rPr lang="sr-Latn-RS" dirty="0" smtClean="0"/>
              <a:t>značavaju tonalitet.</a:t>
            </a:r>
          </a:p>
          <a:p>
            <a:pPr lvl="2"/>
            <a:r>
              <a:rPr lang="sr-Latn-RS" dirty="0" smtClean="0"/>
              <a:t>Utiču na sve note koje se nalaze na istim vertikalnim pozicijama.</a:t>
            </a:r>
          </a:p>
          <a:p>
            <a:pPr lvl="1"/>
            <a:r>
              <a:rPr lang="sr-Latn-RS" dirty="0" smtClean="0"/>
              <a:t>Ispred notnih glava (sa leve strane)</a:t>
            </a:r>
          </a:p>
          <a:p>
            <a:pPr lvl="2"/>
            <a:r>
              <a:rPr lang="sr-Latn-RS" dirty="0" smtClean="0"/>
              <a:t>Utiču na susednu notu i sve njene pojave u tom taktu.</a:t>
            </a:r>
          </a:p>
          <a:p>
            <a:pPr lvl="2"/>
            <a:r>
              <a:rPr lang="sr-Latn-RS" dirty="0" smtClean="0"/>
              <a:t>Sve prethodne promene visine tona nad tom notom prestaju da važe.</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Predznaci</a:t>
            </a:r>
            <a:endParaRPr lang="en-US" dirty="0"/>
          </a:p>
        </p:txBody>
      </p:sp>
      <p:sp>
        <p:nvSpPr>
          <p:cNvPr id="3" name="Content Placeholder 2"/>
          <p:cNvSpPr>
            <a:spLocks noGrp="1"/>
          </p:cNvSpPr>
          <p:nvPr>
            <p:ph idx="1"/>
          </p:nvPr>
        </p:nvSpPr>
        <p:spPr/>
        <p:txBody>
          <a:bodyPr>
            <a:normAutofit fontScale="85000" lnSpcReduction="20000"/>
          </a:bodyPr>
          <a:lstStyle/>
          <a:p>
            <a:r>
              <a:rPr lang="sr-Latn-RS" dirty="0" smtClean="0"/>
              <a:t>Vrste predznaka:</a:t>
            </a:r>
          </a:p>
          <a:p>
            <a:pPr lvl="1"/>
            <a:r>
              <a:rPr lang="en-US" dirty="0" smtClean="0"/>
              <a:t>P</a:t>
            </a:r>
            <a:r>
              <a:rPr lang="sr-Latn-RS" dirty="0" smtClean="0"/>
              <a:t>ovisilica</a:t>
            </a:r>
          </a:p>
          <a:p>
            <a:pPr lvl="2"/>
            <a:r>
              <a:rPr lang="en-US" dirty="0" smtClean="0"/>
              <a:t>P</a:t>
            </a:r>
            <a:r>
              <a:rPr lang="sr-Latn-RS" dirty="0" smtClean="0"/>
              <a:t>ovisuje ton za polustepen (sledeća desna, crna ili bela dirka na klaviru, sledeći prag na gitari)</a:t>
            </a:r>
          </a:p>
          <a:p>
            <a:pPr lvl="1"/>
            <a:r>
              <a:rPr lang="en-US" dirty="0" smtClean="0"/>
              <a:t>S</a:t>
            </a:r>
            <a:r>
              <a:rPr lang="sr-Latn-RS" dirty="0" smtClean="0"/>
              <a:t>nizilica</a:t>
            </a:r>
          </a:p>
          <a:p>
            <a:pPr lvl="2"/>
            <a:r>
              <a:rPr lang="sr-Latn-RS" dirty="0" smtClean="0"/>
              <a:t>Snižava ton </a:t>
            </a:r>
            <a:r>
              <a:rPr lang="sr-Latn-RS" dirty="0" smtClean="0"/>
              <a:t>za polustepen </a:t>
            </a:r>
            <a:r>
              <a:rPr lang="sr-Latn-RS" dirty="0" smtClean="0"/>
              <a:t>(sledeća leva, </a:t>
            </a:r>
            <a:r>
              <a:rPr lang="sr-Latn-RS" dirty="0" smtClean="0"/>
              <a:t>crna ili bela dirka na klaviru, </a:t>
            </a:r>
            <a:r>
              <a:rPr lang="sr-Latn-RS" dirty="0" smtClean="0"/>
              <a:t>prethodni prag na </a:t>
            </a:r>
            <a:r>
              <a:rPr lang="sr-Latn-RS" dirty="0" smtClean="0"/>
              <a:t>gitari</a:t>
            </a:r>
            <a:r>
              <a:rPr lang="sr-Latn-RS" dirty="0" smtClean="0"/>
              <a:t>)</a:t>
            </a:r>
          </a:p>
          <a:p>
            <a:pPr lvl="1"/>
            <a:r>
              <a:rPr lang="en-US" dirty="0" smtClean="0"/>
              <a:t>R</a:t>
            </a:r>
            <a:r>
              <a:rPr lang="sr-Latn-RS" dirty="0" smtClean="0"/>
              <a:t>azrešilica</a:t>
            </a:r>
          </a:p>
          <a:p>
            <a:pPr lvl="2"/>
            <a:r>
              <a:rPr lang="sr-Latn-RS" dirty="0" smtClean="0"/>
              <a:t>Ukoliko je nota bila povišena ili snižena, razrešena je i vraća se na “osnovni” ton</a:t>
            </a:r>
          </a:p>
          <a:p>
            <a:pPr lvl="1"/>
            <a:r>
              <a:rPr lang="en-US" dirty="0" smtClean="0"/>
              <a:t>D</a:t>
            </a:r>
            <a:r>
              <a:rPr lang="sr-Latn-RS" dirty="0" smtClean="0"/>
              <a:t>upla povisilica</a:t>
            </a:r>
          </a:p>
          <a:p>
            <a:pPr lvl="2"/>
            <a:r>
              <a:rPr lang="en-US" dirty="0" smtClean="0"/>
              <a:t>P</a:t>
            </a:r>
            <a:r>
              <a:rPr lang="sr-Latn-RS" dirty="0" smtClean="0"/>
              <a:t>ovisuje ton za </a:t>
            </a:r>
            <a:r>
              <a:rPr lang="sr-Latn-RS" dirty="0" smtClean="0"/>
              <a:t>2 polustepena iliti ceo stepen</a:t>
            </a:r>
          </a:p>
          <a:p>
            <a:pPr lvl="1"/>
            <a:r>
              <a:rPr lang="en-US" dirty="0" smtClean="0"/>
              <a:t>D</a:t>
            </a:r>
            <a:r>
              <a:rPr lang="sr-Latn-RS" dirty="0" smtClean="0"/>
              <a:t>upla snizilica</a:t>
            </a:r>
            <a:endParaRPr lang="sr-Latn-RS" dirty="0" smtClean="0"/>
          </a:p>
          <a:p>
            <a:pPr lvl="2"/>
            <a:r>
              <a:rPr lang="sr-Latn-RS" dirty="0" smtClean="0"/>
              <a:t>Snižava ton </a:t>
            </a:r>
            <a:r>
              <a:rPr lang="sr-Latn-RS" dirty="0" smtClean="0"/>
              <a:t>za 2 polustepena iliti ceo </a:t>
            </a:r>
            <a:r>
              <a:rPr lang="sr-Latn-RS" dirty="0" smtClean="0"/>
              <a:t>stepen</a:t>
            </a:r>
            <a:endParaRPr lang="sr-Latn-RS" dirty="0" smtClean="0"/>
          </a:p>
        </p:txBody>
      </p:sp>
      <p:pic>
        <p:nvPicPr>
          <p:cNvPr id="79874" name="Picture 2" descr="D:\fax\IV god\I sem\SC\MusicReader\templates\accidentals\sharp_01.jpg"/>
          <p:cNvPicPr>
            <a:picLocks noChangeAspect="1" noChangeArrowheads="1"/>
          </p:cNvPicPr>
          <p:nvPr/>
        </p:nvPicPr>
        <p:blipFill>
          <a:blip r:embed="rId2"/>
          <a:srcRect/>
          <a:stretch>
            <a:fillRect/>
          </a:stretch>
        </p:blipFill>
        <p:spPr bwMode="auto">
          <a:xfrm>
            <a:off x="2743200" y="2057400"/>
            <a:ext cx="88900" cy="241300"/>
          </a:xfrm>
          <a:prstGeom prst="rect">
            <a:avLst/>
          </a:prstGeom>
          <a:noFill/>
        </p:spPr>
      </p:pic>
      <p:pic>
        <p:nvPicPr>
          <p:cNvPr id="79875" name="Picture 3" descr="D:\fax\IV god\I sem\SC\MusicReader\templates\accidentals\flat_01.jpg"/>
          <p:cNvPicPr>
            <a:picLocks noChangeAspect="1" noChangeArrowheads="1"/>
          </p:cNvPicPr>
          <p:nvPr/>
        </p:nvPicPr>
        <p:blipFill>
          <a:blip r:embed="rId3"/>
          <a:srcRect/>
          <a:stretch>
            <a:fillRect/>
          </a:stretch>
        </p:blipFill>
        <p:spPr bwMode="auto">
          <a:xfrm>
            <a:off x="2743200" y="2971800"/>
            <a:ext cx="88900" cy="215900"/>
          </a:xfrm>
          <a:prstGeom prst="rect">
            <a:avLst/>
          </a:prstGeom>
          <a:noFill/>
        </p:spPr>
      </p:pic>
      <p:pic>
        <p:nvPicPr>
          <p:cNvPr id="79876" name="Picture 4" descr="D:\fax\IV god\I sem\SC\MusicReader\templates\accidentals\natural_01.jpg"/>
          <p:cNvPicPr>
            <a:picLocks noChangeAspect="1" noChangeArrowheads="1"/>
          </p:cNvPicPr>
          <p:nvPr/>
        </p:nvPicPr>
        <p:blipFill>
          <a:blip r:embed="rId4"/>
          <a:srcRect/>
          <a:stretch>
            <a:fillRect/>
          </a:stretch>
        </p:blipFill>
        <p:spPr bwMode="auto">
          <a:xfrm>
            <a:off x="2895600" y="3886200"/>
            <a:ext cx="63500" cy="241300"/>
          </a:xfrm>
          <a:prstGeom prst="rect">
            <a:avLst/>
          </a:prstGeom>
          <a:noFill/>
        </p:spPr>
      </p:pic>
      <p:pic>
        <p:nvPicPr>
          <p:cNvPr id="79877" name="Picture 5" descr="D:\fax\IV god\I sem\SC\MusicReader\templates\accidentals\double_sharp_01.jpg"/>
          <p:cNvPicPr>
            <a:picLocks noChangeAspect="1" noChangeArrowheads="1"/>
          </p:cNvPicPr>
          <p:nvPr/>
        </p:nvPicPr>
        <p:blipFill>
          <a:blip r:embed="rId5"/>
          <a:srcRect/>
          <a:stretch>
            <a:fillRect/>
          </a:stretch>
        </p:blipFill>
        <p:spPr bwMode="auto">
          <a:xfrm>
            <a:off x="3429000" y="4876800"/>
            <a:ext cx="88900" cy="88900"/>
          </a:xfrm>
          <a:prstGeom prst="rect">
            <a:avLst/>
          </a:prstGeom>
          <a:noFill/>
        </p:spPr>
      </p:pic>
      <p:pic>
        <p:nvPicPr>
          <p:cNvPr id="79878" name="Picture 6" descr="D:\fax\IV god\I sem\SC\MusicReader\templates\accidentals\double_flat_01.jpg"/>
          <p:cNvPicPr>
            <a:picLocks noChangeAspect="1" noChangeArrowheads="1"/>
          </p:cNvPicPr>
          <p:nvPr/>
        </p:nvPicPr>
        <p:blipFill>
          <a:blip r:embed="rId6"/>
          <a:srcRect/>
          <a:stretch>
            <a:fillRect/>
          </a:stretch>
        </p:blipFill>
        <p:spPr bwMode="auto">
          <a:xfrm>
            <a:off x="3352800" y="5486400"/>
            <a:ext cx="165100" cy="215900"/>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Predznaci</a:t>
            </a:r>
            <a:endParaRPr lang="en-US" dirty="0"/>
          </a:p>
        </p:txBody>
      </p:sp>
      <p:sp>
        <p:nvSpPr>
          <p:cNvPr id="3" name="Content Placeholder 2"/>
          <p:cNvSpPr>
            <a:spLocks noGrp="1"/>
          </p:cNvSpPr>
          <p:nvPr>
            <p:ph idx="1"/>
          </p:nvPr>
        </p:nvSpPr>
        <p:spPr/>
        <p:txBody>
          <a:bodyPr>
            <a:normAutofit fontScale="92500" lnSpcReduction="20000"/>
          </a:bodyPr>
          <a:lstStyle/>
          <a:p>
            <a:r>
              <a:rPr lang="sr-Latn-RS" dirty="0" smtClean="0"/>
              <a:t>Za prepoznavanje predznaka se ponovo otvara isečak sistema, ovaj put vertikalnim kernelom visine 3.5 * distanca između linija.</a:t>
            </a:r>
          </a:p>
          <a:p>
            <a:r>
              <a:rPr lang="sr-Latn-RS" dirty="0" smtClean="0"/>
              <a:t>Nalaze se regije koje sadrže pronađene vertikalne linije, sa </a:t>
            </a:r>
            <a:r>
              <a:rPr lang="sr-Latn-RS" i="1" dirty="0" smtClean="0"/>
              <a:t>pixel_span-</a:t>
            </a:r>
            <a:r>
              <a:rPr lang="sr-Latn-RS" dirty="0" smtClean="0"/>
              <a:t>om od 2 piksela, u 8 smerova.</a:t>
            </a:r>
          </a:p>
          <a:p>
            <a:r>
              <a:rPr lang="sr-Latn-RS" dirty="0" smtClean="0"/>
              <a:t>Potom se ponovo vrši otvaranje isečka sistema, sa vertikalnim kernelom od 1.5 * distanca između linija.</a:t>
            </a:r>
          </a:p>
          <a:p>
            <a:r>
              <a:rPr lang="sr-Latn-RS" dirty="0" smtClean="0"/>
              <a:t>Nalaze se regije koje sadrži vertikalne linije, ali nisu bile pronađene pre toga, sa </a:t>
            </a:r>
            <a:r>
              <a:rPr lang="sr-Latn-RS" i="1" dirty="0" smtClean="0"/>
              <a:t>pixel_span</a:t>
            </a:r>
            <a:r>
              <a:rPr lang="sr-Latn-RS" dirty="0" smtClean="0"/>
              <a:t>-om od 1 piksel, u 4 smera.</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Predznaci</a:t>
            </a:r>
            <a:endParaRPr lang="en-US" dirty="0"/>
          </a:p>
        </p:txBody>
      </p:sp>
      <p:sp>
        <p:nvSpPr>
          <p:cNvPr id="3" name="Content Placeholder 2"/>
          <p:cNvSpPr>
            <a:spLocks noGrp="1"/>
          </p:cNvSpPr>
          <p:nvPr>
            <p:ph idx="1"/>
          </p:nvPr>
        </p:nvSpPr>
        <p:spPr/>
        <p:txBody>
          <a:bodyPr>
            <a:normAutofit fontScale="85000" lnSpcReduction="10000"/>
          </a:bodyPr>
          <a:lstStyle/>
          <a:p>
            <a:r>
              <a:rPr lang="sr-Latn-RS" dirty="0" smtClean="0"/>
              <a:t>Svaka pronađena regija se zatim poredi sa obrascima predznaka, koji se </a:t>
            </a:r>
            <a:r>
              <a:rPr lang="sr-Latn-RS" i="1" dirty="0" smtClean="0"/>
              <a:t>resize-</a:t>
            </a:r>
            <a:r>
              <a:rPr lang="sr-Latn-RS" dirty="0" smtClean="0"/>
              <a:t>uju na veličinu regiju koju porede.</a:t>
            </a:r>
          </a:p>
          <a:p>
            <a:r>
              <a:rPr lang="sr-Latn-RS" dirty="0" smtClean="0"/>
              <a:t>Ukoliko najbolji pronađen obrazac se 70% ili više podudara sa regijom, regija se pamti i uklanja iz slike isečka.</a:t>
            </a:r>
          </a:p>
          <a:p>
            <a:r>
              <a:rPr lang="sr-Latn-RS" dirty="0" smtClean="0"/>
              <a:t>S obzirom da dupla povisilica nije vertikalni objekat (ne sadrži vertikalne linije), u ovom projektu njeno pronalaženje nije implementirano</a:t>
            </a:r>
          </a:p>
          <a:p>
            <a:pPr lvl="1"/>
            <a:r>
              <a:rPr lang="sr-Latn-RS" dirty="0" smtClean="0"/>
              <a:t>Potencijalno rešenje bi bilo da u toku pronalaženja tačaka se izvrši poređenje sa obrascem duple povisilice</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Predznaci - obrasci</a:t>
            </a:r>
            <a:endParaRPr lang="en-US" dirty="0"/>
          </a:p>
        </p:txBody>
      </p:sp>
      <p:pic>
        <p:nvPicPr>
          <p:cNvPr id="80898" name="Picture 2" descr="D:\fax\IV god\I sem\SC\MusicReader\templates\accidentals\double_flat_01.jpg"/>
          <p:cNvPicPr>
            <a:picLocks noChangeAspect="1" noChangeArrowheads="1"/>
          </p:cNvPicPr>
          <p:nvPr/>
        </p:nvPicPr>
        <p:blipFill>
          <a:blip r:embed="rId2"/>
          <a:srcRect/>
          <a:stretch>
            <a:fillRect/>
          </a:stretch>
        </p:blipFill>
        <p:spPr bwMode="auto">
          <a:xfrm>
            <a:off x="1066800" y="1371600"/>
            <a:ext cx="713815" cy="933450"/>
          </a:xfrm>
          <a:prstGeom prst="rect">
            <a:avLst/>
          </a:prstGeom>
          <a:noFill/>
        </p:spPr>
      </p:pic>
      <p:pic>
        <p:nvPicPr>
          <p:cNvPr id="80899" name="Picture 3" descr="D:\fax\IV god\I sem\SC\MusicReader\templates\accidentals\double_flat_02.jpg"/>
          <p:cNvPicPr>
            <a:picLocks noChangeAspect="1" noChangeArrowheads="1"/>
          </p:cNvPicPr>
          <p:nvPr/>
        </p:nvPicPr>
        <p:blipFill>
          <a:blip r:embed="rId3"/>
          <a:srcRect/>
          <a:stretch>
            <a:fillRect/>
          </a:stretch>
        </p:blipFill>
        <p:spPr bwMode="auto">
          <a:xfrm>
            <a:off x="1981200" y="1371600"/>
            <a:ext cx="533400" cy="1006416"/>
          </a:xfrm>
          <a:prstGeom prst="rect">
            <a:avLst/>
          </a:prstGeom>
          <a:noFill/>
        </p:spPr>
      </p:pic>
      <p:pic>
        <p:nvPicPr>
          <p:cNvPr id="80900" name="Picture 4" descr="D:\fax\IV god\I sem\SC\MusicReader\templates\accidentals\double_sharp_01.jpg"/>
          <p:cNvPicPr>
            <a:picLocks noChangeAspect="1" noChangeArrowheads="1"/>
          </p:cNvPicPr>
          <p:nvPr/>
        </p:nvPicPr>
        <p:blipFill>
          <a:blip r:embed="rId4"/>
          <a:srcRect/>
          <a:stretch>
            <a:fillRect/>
          </a:stretch>
        </p:blipFill>
        <p:spPr bwMode="auto">
          <a:xfrm>
            <a:off x="2743200" y="1600200"/>
            <a:ext cx="457200" cy="457200"/>
          </a:xfrm>
          <a:prstGeom prst="rect">
            <a:avLst/>
          </a:prstGeom>
          <a:noFill/>
        </p:spPr>
      </p:pic>
      <p:pic>
        <p:nvPicPr>
          <p:cNvPr id="80901" name="Picture 5" descr="D:\fax\IV god\I sem\SC\MusicReader\templates\accidentals\flat_01.jpg"/>
          <p:cNvPicPr>
            <a:picLocks noChangeAspect="1" noChangeArrowheads="1"/>
          </p:cNvPicPr>
          <p:nvPr/>
        </p:nvPicPr>
        <p:blipFill>
          <a:blip r:embed="rId5"/>
          <a:srcRect/>
          <a:stretch>
            <a:fillRect/>
          </a:stretch>
        </p:blipFill>
        <p:spPr bwMode="auto">
          <a:xfrm>
            <a:off x="3429000" y="1371600"/>
            <a:ext cx="457200" cy="1110343"/>
          </a:xfrm>
          <a:prstGeom prst="rect">
            <a:avLst/>
          </a:prstGeom>
          <a:noFill/>
        </p:spPr>
      </p:pic>
      <p:pic>
        <p:nvPicPr>
          <p:cNvPr id="80902" name="Picture 6" descr="D:\fax\IV god\I sem\SC\MusicReader\templates\accidentals\flat_02.jpg"/>
          <p:cNvPicPr>
            <a:picLocks noChangeAspect="1" noChangeArrowheads="1"/>
          </p:cNvPicPr>
          <p:nvPr/>
        </p:nvPicPr>
        <p:blipFill>
          <a:blip r:embed="rId6"/>
          <a:srcRect/>
          <a:stretch>
            <a:fillRect/>
          </a:stretch>
        </p:blipFill>
        <p:spPr bwMode="auto">
          <a:xfrm>
            <a:off x="4038600" y="1295400"/>
            <a:ext cx="457200" cy="1153880"/>
          </a:xfrm>
          <a:prstGeom prst="rect">
            <a:avLst/>
          </a:prstGeom>
          <a:noFill/>
        </p:spPr>
      </p:pic>
      <p:pic>
        <p:nvPicPr>
          <p:cNvPr id="80903" name="Picture 7" descr="D:\fax\IV god\I sem\SC\MusicReader\templates\accidentals\flat_03.jpg"/>
          <p:cNvPicPr>
            <a:picLocks noChangeAspect="1" noChangeArrowheads="1"/>
          </p:cNvPicPr>
          <p:nvPr/>
        </p:nvPicPr>
        <p:blipFill>
          <a:blip r:embed="rId7"/>
          <a:srcRect/>
          <a:stretch>
            <a:fillRect/>
          </a:stretch>
        </p:blipFill>
        <p:spPr bwMode="auto">
          <a:xfrm>
            <a:off x="4724400" y="1371600"/>
            <a:ext cx="334347" cy="1092202"/>
          </a:xfrm>
          <a:prstGeom prst="rect">
            <a:avLst/>
          </a:prstGeom>
          <a:noFill/>
        </p:spPr>
      </p:pic>
      <p:pic>
        <p:nvPicPr>
          <p:cNvPr id="80904" name="Picture 8" descr="D:\fax\IV god\I sem\SC\MusicReader\templates\accidentals\natural_01.jpg"/>
          <p:cNvPicPr>
            <a:picLocks noChangeAspect="1" noChangeArrowheads="1"/>
          </p:cNvPicPr>
          <p:nvPr/>
        </p:nvPicPr>
        <p:blipFill>
          <a:blip r:embed="rId8"/>
          <a:srcRect/>
          <a:stretch>
            <a:fillRect/>
          </a:stretch>
        </p:blipFill>
        <p:spPr bwMode="auto">
          <a:xfrm>
            <a:off x="5181600" y="1371600"/>
            <a:ext cx="304800" cy="1158240"/>
          </a:xfrm>
          <a:prstGeom prst="rect">
            <a:avLst/>
          </a:prstGeom>
          <a:noFill/>
        </p:spPr>
      </p:pic>
      <p:pic>
        <p:nvPicPr>
          <p:cNvPr id="80906" name="Picture 10" descr="D:\fax\IV god\I sem\SC\MusicReader\templates\accidentals\natural_02.jpg"/>
          <p:cNvPicPr>
            <a:picLocks noChangeAspect="1" noChangeArrowheads="1"/>
          </p:cNvPicPr>
          <p:nvPr/>
        </p:nvPicPr>
        <p:blipFill>
          <a:blip r:embed="rId9"/>
          <a:srcRect/>
          <a:stretch>
            <a:fillRect/>
          </a:stretch>
        </p:blipFill>
        <p:spPr bwMode="auto">
          <a:xfrm>
            <a:off x="5638800" y="1371600"/>
            <a:ext cx="304800" cy="1093075"/>
          </a:xfrm>
          <a:prstGeom prst="rect">
            <a:avLst/>
          </a:prstGeom>
          <a:noFill/>
        </p:spPr>
      </p:pic>
      <p:pic>
        <p:nvPicPr>
          <p:cNvPr id="80907" name="Picture 11" descr="D:\fax\IV god\I sem\SC\MusicReader\templates\accidentals\sharp_01.jpg"/>
          <p:cNvPicPr>
            <a:picLocks noChangeAspect="1" noChangeArrowheads="1"/>
          </p:cNvPicPr>
          <p:nvPr/>
        </p:nvPicPr>
        <p:blipFill>
          <a:blip r:embed="rId10"/>
          <a:srcRect/>
          <a:stretch>
            <a:fillRect/>
          </a:stretch>
        </p:blipFill>
        <p:spPr bwMode="auto">
          <a:xfrm>
            <a:off x="6096000" y="1371600"/>
            <a:ext cx="429126" cy="1164771"/>
          </a:xfrm>
          <a:prstGeom prst="rect">
            <a:avLst/>
          </a:prstGeom>
          <a:noFill/>
        </p:spPr>
      </p:pic>
      <p:pic>
        <p:nvPicPr>
          <p:cNvPr id="80908" name="Picture 12" descr="D:\fax\IV god\I sem\SC\MusicReader\templates\accidentals\sharp_02.jpg"/>
          <p:cNvPicPr>
            <a:picLocks noChangeAspect="1" noChangeArrowheads="1"/>
          </p:cNvPicPr>
          <p:nvPr/>
        </p:nvPicPr>
        <p:blipFill>
          <a:blip r:embed="rId11"/>
          <a:srcRect/>
          <a:stretch>
            <a:fillRect/>
          </a:stretch>
        </p:blipFill>
        <p:spPr bwMode="auto">
          <a:xfrm>
            <a:off x="6705599" y="1295400"/>
            <a:ext cx="611373" cy="1143000"/>
          </a:xfrm>
          <a:prstGeom prst="rect">
            <a:avLst/>
          </a:prstGeom>
          <a:noFill/>
        </p:spPr>
      </p:pic>
      <p:pic>
        <p:nvPicPr>
          <p:cNvPr id="80909" name="Picture 13" descr="D:\fax\IV god\I sem\SC\MusicReader\templates\accidentals\sharp_03.jpg"/>
          <p:cNvPicPr>
            <a:picLocks noChangeAspect="1" noChangeArrowheads="1"/>
          </p:cNvPicPr>
          <p:nvPr/>
        </p:nvPicPr>
        <p:blipFill>
          <a:blip r:embed="rId12"/>
          <a:srcRect/>
          <a:stretch>
            <a:fillRect/>
          </a:stretch>
        </p:blipFill>
        <p:spPr bwMode="auto">
          <a:xfrm>
            <a:off x="7543800" y="1371600"/>
            <a:ext cx="304800" cy="1085850"/>
          </a:xfrm>
          <a:prstGeom prst="rect">
            <a:avLst/>
          </a:prstGeom>
          <a:noFill/>
        </p:spPr>
      </p:pic>
      <p:pic>
        <p:nvPicPr>
          <p:cNvPr id="80910" name="Picture 14"/>
          <p:cNvPicPr>
            <a:picLocks noChangeAspect="1" noChangeArrowheads="1"/>
          </p:cNvPicPr>
          <p:nvPr/>
        </p:nvPicPr>
        <p:blipFill>
          <a:blip r:embed="rId13"/>
          <a:srcRect/>
          <a:stretch>
            <a:fillRect/>
          </a:stretch>
        </p:blipFill>
        <p:spPr bwMode="auto">
          <a:xfrm>
            <a:off x="1371600" y="2819400"/>
            <a:ext cx="1160066" cy="2819400"/>
          </a:xfrm>
          <a:prstGeom prst="rect">
            <a:avLst/>
          </a:prstGeom>
          <a:noFill/>
          <a:ln w="9525">
            <a:noFill/>
            <a:miter lim="800000"/>
            <a:headEnd/>
            <a:tailEnd/>
          </a:ln>
          <a:effectLst/>
        </p:spPr>
      </p:pic>
      <p:pic>
        <p:nvPicPr>
          <p:cNvPr id="80913" name="Picture 17"/>
          <p:cNvPicPr>
            <a:picLocks noChangeAspect="1" noChangeArrowheads="1"/>
          </p:cNvPicPr>
          <p:nvPr/>
        </p:nvPicPr>
        <p:blipFill>
          <a:blip r:embed="rId14"/>
          <a:srcRect/>
          <a:stretch>
            <a:fillRect/>
          </a:stretch>
        </p:blipFill>
        <p:spPr bwMode="auto">
          <a:xfrm>
            <a:off x="4800600" y="2667000"/>
            <a:ext cx="1659366" cy="3105150"/>
          </a:xfrm>
          <a:prstGeom prst="rect">
            <a:avLst/>
          </a:prstGeom>
          <a:noFill/>
          <a:ln w="9525">
            <a:noFill/>
            <a:miter lim="800000"/>
            <a:headEnd/>
            <a:tailEnd/>
          </a:ln>
          <a:effectLst/>
        </p:spPr>
      </p:pic>
      <p:sp>
        <p:nvSpPr>
          <p:cNvPr id="20" name="TextBox 19"/>
          <p:cNvSpPr txBox="1"/>
          <p:nvPr/>
        </p:nvSpPr>
        <p:spPr>
          <a:xfrm>
            <a:off x="1524000" y="6019800"/>
            <a:ext cx="748090" cy="369332"/>
          </a:xfrm>
          <a:prstGeom prst="rect">
            <a:avLst/>
          </a:prstGeom>
          <a:noFill/>
        </p:spPr>
        <p:txBody>
          <a:bodyPr wrap="none" rtlCol="0">
            <a:spAutoFit/>
          </a:bodyPr>
          <a:lstStyle/>
          <a:p>
            <a:r>
              <a:rPr lang="sr-Latn-RS" dirty="0" smtClean="0"/>
              <a:t>Regija</a:t>
            </a:r>
            <a:endParaRPr lang="en-US" dirty="0"/>
          </a:p>
        </p:txBody>
      </p:sp>
      <p:sp>
        <p:nvSpPr>
          <p:cNvPr id="21" name="TextBox 20"/>
          <p:cNvSpPr txBox="1"/>
          <p:nvPr/>
        </p:nvSpPr>
        <p:spPr>
          <a:xfrm>
            <a:off x="4876800" y="6096000"/>
            <a:ext cx="1913601" cy="369332"/>
          </a:xfrm>
          <a:prstGeom prst="rect">
            <a:avLst/>
          </a:prstGeom>
          <a:noFill/>
        </p:spPr>
        <p:txBody>
          <a:bodyPr wrap="none" rtlCol="0">
            <a:spAutoFit/>
          </a:bodyPr>
          <a:lstStyle/>
          <a:p>
            <a:r>
              <a:rPr lang="sr-Latn-RS" dirty="0" smtClean="0"/>
              <a:t>Prepoznat obrazac</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Vrste taktova</a:t>
            </a:r>
            <a:endParaRPr lang="en-US" dirty="0"/>
          </a:p>
        </p:txBody>
      </p:sp>
      <p:sp>
        <p:nvSpPr>
          <p:cNvPr id="3" name="Content Placeholder 2"/>
          <p:cNvSpPr>
            <a:spLocks noGrp="1"/>
          </p:cNvSpPr>
          <p:nvPr>
            <p:ph idx="1"/>
          </p:nvPr>
        </p:nvSpPr>
        <p:spPr/>
        <p:txBody>
          <a:bodyPr>
            <a:normAutofit fontScale="92500" lnSpcReduction="20000"/>
          </a:bodyPr>
          <a:lstStyle/>
          <a:p>
            <a:r>
              <a:rPr lang="sr-Latn-RS" dirty="0" smtClean="0"/>
              <a:t>Vrste taktova određuju dužinu takta – tročetvrtinski, četvoročetvrtinski, šestosminski...</a:t>
            </a:r>
          </a:p>
          <a:p>
            <a:r>
              <a:rPr lang="sr-Latn-RS" dirty="0" smtClean="0"/>
              <a:t>Predstavljaju se pomoću razlomka</a:t>
            </a:r>
            <a:r>
              <a:rPr lang="sr-Latn-RS" dirty="0" smtClean="0"/>
              <a:t> </a:t>
            </a:r>
            <a:r>
              <a:rPr lang="sr-Latn-RS" dirty="0" smtClean="0"/>
              <a:t>2 broja</a:t>
            </a:r>
          </a:p>
          <a:p>
            <a:r>
              <a:rPr lang="sr-Latn-RS" dirty="0" smtClean="0"/>
              <a:t>Gornji broj (deljenik) predstavlja koliko udaraca (</a:t>
            </a:r>
            <a:r>
              <a:rPr lang="sr-Latn-RS" i="1" dirty="0" smtClean="0"/>
              <a:t>beat</a:t>
            </a:r>
            <a:r>
              <a:rPr lang="sr-Latn-RS" dirty="0" smtClean="0"/>
              <a:t>-ova) ima u jednom taktu.</a:t>
            </a:r>
          </a:p>
          <a:p>
            <a:r>
              <a:rPr lang="sr-Latn-RS" dirty="0" smtClean="0"/>
              <a:t>Donji broj (delilac) predstavlja koliko svaki udarac (</a:t>
            </a:r>
            <a:r>
              <a:rPr lang="sr-Latn-RS" i="1" dirty="0" smtClean="0"/>
              <a:t>beat</a:t>
            </a:r>
            <a:r>
              <a:rPr lang="sr-Latn-RS" dirty="0" smtClean="0"/>
              <a:t>) traje u jednom taktu.</a:t>
            </a:r>
          </a:p>
          <a:p>
            <a:r>
              <a:rPr lang="sr-Latn-RS" dirty="0" smtClean="0"/>
              <a:t>U datom primeru 4/4, znači da u jednom taktu mora biti 4 udarca, koji traju po četvrtinu note, odnosno jedan takt traje 4 četvrtine.</a:t>
            </a:r>
          </a:p>
        </p:txBody>
      </p:sp>
      <p:pic>
        <p:nvPicPr>
          <p:cNvPr id="81922" name="Picture 2" descr="https://encrypted-tbn3.gstatic.com/images?q=tbn:ANd9GcQ_yCx_vOucXiwbnaG8U4HcqfyA7z0KOu6sc8kn2TWAbmn7nnFFFw"/>
          <p:cNvPicPr>
            <a:picLocks noChangeAspect="1" noChangeArrowheads="1"/>
          </p:cNvPicPr>
          <p:nvPr/>
        </p:nvPicPr>
        <p:blipFill>
          <a:blip r:embed="rId2"/>
          <a:srcRect/>
          <a:stretch>
            <a:fillRect/>
          </a:stretch>
        </p:blipFill>
        <p:spPr bwMode="auto">
          <a:xfrm>
            <a:off x="7924800" y="2286000"/>
            <a:ext cx="550411" cy="744928"/>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Vrste taktova</a:t>
            </a:r>
            <a:endParaRPr lang="en-US" dirty="0"/>
          </a:p>
        </p:txBody>
      </p:sp>
      <p:sp>
        <p:nvSpPr>
          <p:cNvPr id="3" name="Content Placeholder 2"/>
          <p:cNvSpPr>
            <a:spLocks noGrp="1"/>
          </p:cNvSpPr>
          <p:nvPr>
            <p:ph idx="1"/>
          </p:nvPr>
        </p:nvSpPr>
        <p:spPr/>
        <p:txBody>
          <a:bodyPr/>
          <a:lstStyle/>
          <a:p>
            <a:r>
              <a:rPr lang="sr-Latn-RS" dirty="0" smtClean="0"/>
              <a:t>Takt od 4 četvrtine se takođe može predstaviti simbolom </a:t>
            </a:r>
          </a:p>
          <a:p>
            <a:r>
              <a:rPr lang="sr-Latn-RS" dirty="0" smtClean="0"/>
              <a:t>Takt od 2 polovine se može predstaviti simbolom</a:t>
            </a:r>
          </a:p>
          <a:p>
            <a:r>
              <a:rPr lang="sr-Latn-RS" dirty="0" smtClean="0"/>
              <a:t>Vrsta takta određuje dužinu taktova odatle pa do sledeće pojave vrste takta.</a:t>
            </a:r>
          </a:p>
        </p:txBody>
      </p:sp>
      <p:pic>
        <p:nvPicPr>
          <p:cNvPr id="89090" name="Picture 2" descr="D:\fax\IV god\I sem\SC\MusicReader\templates\time\common_01.jpg"/>
          <p:cNvPicPr>
            <a:picLocks noChangeAspect="1" noChangeArrowheads="1"/>
          </p:cNvPicPr>
          <p:nvPr/>
        </p:nvPicPr>
        <p:blipFill>
          <a:blip r:embed="rId2"/>
          <a:srcRect/>
          <a:stretch>
            <a:fillRect/>
          </a:stretch>
        </p:blipFill>
        <p:spPr bwMode="auto">
          <a:xfrm>
            <a:off x="2743200" y="2209800"/>
            <a:ext cx="254000" cy="330200"/>
          </a:xfrm>
          <a:prstGeom prst="rect">
            <a:avLst/>
          </a:prstGeom>
          <a:noFill/>
        </p:spPr>
      </p:pic>
      <p:pic>
        <p:nvPicPr>
          <p:cNvPr id="89091" name="Picture 3" descr="D:\fax\IV god\I sem\SC\MusicReader\templates\time\cut_01.jpg"/>
          <p:cNvPicPr>
            <a:picLocks noChangeAspect="1" noChangeArrowheads="1"/>
          </p:cNvPicPr>
          <p:nvPr/>
        </p:nvPicPr>
        <p:blipFill>
          <a:blip r:embed="rId3"/>
          <a:srcRect/>
          <a:stretch>
            <a:fillRect/>
          </a:stretch>
        </p:blipFill>
        <p:spPr bwMode="auto">
          <a:xfrm>
            <a:off x="2743200" y="3276600"/>
            <a:ext cx="262255" cy="533400"/>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Vrste taktova</a:t>
            </a:r>
            <a:endParaRPr lang="en-US" dirty="0"/>
          </a:p>
        </p:txBody>
      </p:sp>
      <p:sp>
        <p:nvSpPr>
          <p:cNvPr id="3" name="Content Placeholder 2"/>
          <p:cNvSpPr>
            <a:spLocks noGrp="1"/>
          </p:cNvSpPr>
          <p:nvPr>
            <p:ph idx="1"/>
          </p:nvPr>
        </p:nvSpPr>
        <p:spPr/>
        <p:txBody>
          <a:bodyPr>
            <a:normAutofit fontScale="92500"/>
          </a:bodyPr>
          <a:lstStyle/>
          <a:p>
            <a:r>
              <a:rPr lang="sr-Latn-RS" dirty="0" smtClean="0"/>
              <a:t>Potencijalne regije se traže pomoću vertikalnih linija sa </a:t>
            </a:r>
            <a:r>
              <a:rPr lang="sr-Latn-RS" i="1" dirty="0" smtClean="0"/>
              <a:t>pixel_span-</a:t>
            </a:r>
            <a:r>
              <a:rPr lang="sr-Latn-RS" dirty="0" smtClean="0"/>
              <a:t>om od 2 piksela, u 8 smerova.</a:t>
            </a:r>
          </a:p>
          <a:p>
            <a:r>
              <a:rPr lang="sr-Latn-RS" dirty="0" smtClean="0"/>
              <a:t>Vrste taktova se traže među regijama koje su najbliže desnim stranama taktova ili ključeva.</a:t>
            </a:r>
          </a:p>
          <a:p>
            <a:r>
              <a:rPr lang="sr-Latn-RS" dirty="0" smtClean="0"/>
              <a:t>Čak ni predznaci ne predstavljaju problem (ukoliko su svi pronađeni) zato što su otklonjeni sa slike.</a:t>
            </a:r>
          </a:p>
          <a:p>
            <a:r>
              <a:rPr lang="sr-Latn-RS" dirty="0" smtClean="0"/>
              <a:t>Ukoliko je regija unutar linijskog sistema vrše se dalje provere nad njom.</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Vrste taktova</a:t>
            </a:r>
            <a:endParaRPr lang="en-US" dirty="0"/>
          </a:p>
        </p:txBody>
      </p:sp>
      <p:sp>
        <p:nvSpPr>
          <p:cNvPr id="3" name="Content Placeholder 2"/>
          <p:cNvSpPr>
            <a:spLocks noGrp="1"/>
          </p:cNvSpPr>
          <p:nvPr>
            <p:ph idx="1"/>
          </p:nvPr>
        </p:nvSpPr>
        <p:spPr/>
        <p:txBody>
          <a:bodyPr>
            <a:normAutofit fontScale="70000" lnSpcReduction="20000"/>
          </a:bodyPr>
          <a:lstStyle/>
          <a:p>
            <a:r>
              <a:rPr lang="sr-Latn-RS" dirty="0" smtClean="0"/>
              <a:t>Ukoliko je regija visoka koliko i sam linijski sistem ili ukoliko obuhvata sredinu linijskog sistema to znači da je vrsta takta prepoznata kao jedna regija - regija se deli na dve podregije u tom slučaju.</a:t>
            </a:r>
          </a:p>
          <a:p>
            <a:r>
              <a:rPr lang="sr-Latn-RS" dirty="0" smtClean="0"/>
              <a:t>U suprotnom, pronađena je jedna od dve regije i traži se druga sa sličnim dimenzijama.</a:t>
            </a:r>
          </a:p>
          <a:p>
            <a:r>
              <a:rPr lang="sr-Latn-RS" dirty="0" smtClean="0"/>
              <a:t>Kad se pronađe i druga regija vrši se poređenje obrazaca obe regije, sa obrascima koji sadrže broje, </a:t>
            </a:r>
            <a:r>
              <a:rPr lang="sr-Latn-RS" i="1" dirty="0" smtClean="0"/>
              <a:t>resize</a:t>
            </a:r>
            <a:r>
              <a:rPr lang="sr-Latn-RS" dirty="0" smtClean="0"/>
              <a:t>-ovani na veličinu regija.</a:t>
            </a:r>
          </a:p>
          <a:p>
            <a:r>
              <a:rPr lang="sr-Latn-RS" dirty="0" smtClean="0"/>
              <a:t>Ukoliko obe regije su prepoznati kao brojevi, vrsta takta je predstavljena razlomkom.</a:t>
            </a:r>
          </a:p>
          <a:p>
            <a:r>
              <a:rPr lang="sr-Latn-RS" dirty="0" smtClean="0"/>
              <a:t>U suprotnom, vrši se ponovo poređenje ali oba regiona kao jedan.</a:t>
            </a:r>
          </a:p>
          <a:p>
            <a:r>
              <a:rPr lang="sr-Latn-RS" dirty="0" smtClean="0"/>
              <a:t>Ukoliko se prepozna kao broj, a ne kao znak, to je greška.</a:t>
            </a:r>
          </a:p>
          <a:p>
            <a:r>
              <a:rPr lang="sr-Latn-RS" dirty="0" smtClean="0"/>
              <a:t>Prepoznata vrsta takta se pamti i izbacuje iz slike.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i="1" dirty="0" smtClean="0"/>
              <a:t>MusicXML</a:t>
            </a:r>
            <a:endParaRPr lang="en-US" i="1" dirty="0"/>
          </a:p>
        </p:txBody>
      </p:sp>
      <p:sp>
        <p:nvSpPr>
          <p:cNvPr id="3" name="Content Placeholder 2"/>
          <p:cNvSpPr>
            <a:spLocks noGrp="1"/>
          </p:cNvSpPr>
          <p:nvPr>
            <p:ph idx="1"/>
          </p:nvPr>
        </p:nvSpPr>
        <p:spPr/>
        <p:txBody>
          <a:bodyPr>
            <a:normAutofit fontScale="70000" lnSpcReduction="20000"/>
          </a:bodyPr>
          <a:lstStyle/>
          <a:p>
            <a:pPr algn="just"/>
            <a:r>
              <a:rPr lang="sr-Latn-RS" i="1" dirty="0" smtClean="0"/>
              <a:t>XML </a:t>
            </a:r>
            <a:r>
              <a:rPr lang="sr-Latn-RS" dirty="0" smtClean="0"/>
              <a:t>bazirani format koji označava zapadnjačku muzičku notaciju, dokumentovan i slobodan za korišćen pod javnom licencom</a:t>
            </a:r>
          </a:p>
          <a:p>
            <a:pPr algn="just"/>
            <a:r>
              <a:rPr lang="sr-Latn-RS" dirty="0" smtClean="0"/>
              <a:t>Napravio ga </a:t>
            </a:r>
            <a:r>
              <a:rPr lang="sr-Latn-RS" i="1" dirty="0" smtClean="0"/>
              <a:t>Recordare </a:t>
            </a:r>
            <a:r>
              <a:rPr lang="sr-Latn-RS" dirty="0" smtClean="0"/>
              <a:t>2004. preuzeo ga </a:t>
            </a:r>
            <a:r>
              <a:rPr lang="sr-Latn-RS" i="1" dirty="0" smtClean="0"/>
              <a:t>MakeMusic </a:t>
            </a:r>
            <a:r>
              <a:rPr lang="sr-Latn-RS" dirty="0" smtClean="0"/>
              <a:t>2011.</a:t>
            </a:r>
          </a:p>
          <a:p>
            <a:pPr algn="just"/>
            <a:r>
              <a:rPr lang="sr-Latn-RS" dirty="0" smtClean="0"/>
              <a:t>Definiše trajanje i visinu nota, trajanje takta, ključ, tonalitet, itd.</a:t>
            </a:r>
          </a:p>
          <a:p>
            <a:pPr algn="just"/>
            <a:r>
              <a:rPr lang="sr-Latn-RS" dirty="0" smtClean="0"/>
              <a:t>Koriste ga:</a:t>
            </a:r>
          </a:p>
          <a:p>
            <a:pPr lvl="1" algn="just"/>
            <a:r>
              <a:rPr lang="sr-Latn-RS" dirty="0" smtClean="0"/>
              <a:t>programi za pisanje muzičkih partitura</a:t>
            </a:r>
          </a:p>
          <a:p>
            <a:pPr lvl="2" algn="just"/>
            <a:r>
              <a:rPr lang="sr-Latn-RS" i="1" dirty="0" smtClean="0"/>
              <a:t>Finale, Sibelius...</a:t>
            </a:r>
          </a:p>
          <a:p>
            <a:pPr lvl="1" algn="just"/>
            <a:r>
              <a:rPr lang="sr-Latn-RS" i="1" dirty="0" smtClean="0"/>
              <a:t>Music OCR </a:t>
            </a:r>
            <a:r>
              <a:rPr lang="sr-Latn-RS" dirty="0" smtClean="0"/>
              <a:t>programi</a:t>
            </a:r>
          </a:p>
          <a:p>
            <a:pPr lvl="2" algn="just"/>
            <a:r>
              <a:rPr lang="sr-Latn-RS" i="1" dirty="0" smtClean="0"/>
              <a:t>SmartScore, PhotoScore...</a:t>
            </a:r>
          </a:p>
          <a:p>
            <a:pPr lvl="1" algn="just"/>
            <a:r>
              <a:rPr lang="sr-Latn-RS" i="1" dirty="0" smtClean="0"/>
              <a:t>music sequencer </a:t>
            </a:r>
            <a:r>
              <a:rPr lang="sr-Latn-RS" dirty="0" smtClean="0"/>
              <a:t>programi</a:t>
            </a:r>
          </a:p>
          <a:p>
            <a:pPr lvl="2" algn="just"/>
            <a:r>
              <a:rPr lang="sr-Latn-RS" i="1" dirty="0" smtClean="0"/>
              <a:t>elektronsko pravljenje muzike </a:t>
            </a:r>
            <a:r>
              <a:rPr lang="sr-Latn-RS" dirty="0" smtClean="0"/>
              <a:t>(</a:t>
            </a:r>
            <a:r>
              <a:rPr lang="sr-Latn-RS" i="1" dirty="0" smtClean="0"/>
              <a:t>MIDI </a:t>
            </a:r>
            <a:r>
              <a:rPr lang="sr-Latn-RS" dirty="0" smtClean="0"/>
              <a:t>i drugi)</a:t>
            </a:r>
          </a:p>
          <a:p>
            <a:pPr lvl="2" algn="just"/>
            <a:r>
              <a:rPr lang="sr-Latn-RS" i="1" dirty="0" smtClean="0"/>
              <a:t>Cubase, Logic Pro...</a:t>
            </a:r>
          </a:p>
          <a:p>
            <a:pPr lvl="1" algn="just"/>
            <a:r>
              <a:rPr lang="sr-Latn-RS" i="1" dirty="0" smtClean="0"/>
              <a:t>HTML5 </a:t>
            </a:r>
            <a:r>
              <a:rPr lang="sr-Latn-RS" dirty="0" smtClean="0"/>
              <a:t>i </a:t>
            </a:r>
            <a:r>
              <a:rPr lang="sr-Latn-RS" i="1" dirty="0" smtClean="0"/>
              <a:t>JavaScript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Vrste </a:t>
            </a:r>
            <a:r>
              <a:rPr lang="sr-Latn-RS" dirty="0" smtClean="0"/>
              <a:t>taktova – problemi</a:t>
            </a:r>
            <a:endParaRPr lang="en-US" dirty="0"/>
          </a:p>
        </p:txBody>
      </p:sp>
      <p:sp>
        <p:nvSpPr>
          <p:cNvPr id="3" name="Content Placeholder 2"/>
          <p:cNvSpPr>
            <a:spLocks noGrp="1"/>
          </p:cNvSpPr>
          <p:nvPr>
            <p:ph idx="1"/>
          </p:nvPr>
        </p:nvSpPr>
        <p:spPr/>
        <p:txBody>
          <a:bodyPr/>
          <a:lstStyle/>
          <a:p>
            <a:r>
              <a:rPr lang="sr-Latn-RS" dirty="0" smtClean="0"/>
              <a:t>Moguć problem, osim razdvojenih regija, su i dvocifreni brojevi, čije cifre su razdvojene.</a:t>
            </a:r>
          </a:p>
          <a:p>
            <a:r>
              <a:rPr lang="sr-Latn-RS" dirty="0" smtClean="0"/>
              <a:t>U ovom projektu druga cifra se neće uzimati u obzir.</a:t>
            </a:r>
          </a:p>
          <a:p>
            <a:r>
              <a:rPr lang="sr-Latn-RS" dirty="0" smtClean="0"/>
              <a:t>Potencijalno rešenje je provera horizontalnih pozicija prepoznatih regiona.</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Vertikalne note</a:t>
            </a:r>
            <a:endParaRPr lang="en-US" dirty="0"/>
          </a:p>
        </p:txBody>
      </p:sp>
      <p:sp>
        <p:nvSpPr>
          <p:cNvPr id="3" name="Content Placeholder 2"/>
          <p:cNvSpPr>
            <a:spLocks noGrp="1"/>
          </p:cNvSpPr>
          <p:nvPr>
            <p:ph idx="1"/>
          </p:nvPr>
        </p:nvSpPr>
        <p:spPr/>
        <p:txBody>
          <a:bodyPr/>
          <a:lstStyle/>
          <a:p>
            <a:r>
              <a:rPr lang="sr-Latn-RS" dirty="0" smtClean="0"/>
              <a:t>Vertikalne note su objekti za koje je najviše potrebna analiza regije, kako bi se mogle prepoznati:</a:t>
            </a:r>
          </a:p>
          <a:p>
            <a:pPr lvl="1"/>
            <a:r>
              <a:rPr lang="en-US" dirty="0" smtClean="0"/>
              <a:t>S</a:t>
            </a:r>
            <a:r>
              <a:rPr lang="sr-Latn-RS" dirty="0" smtClean="0"/>
              <a:t>ame note</a:t>
            </a:r>
          </a:p>
          <a:p>
            <a:pPr lvl="1"/>
            <a:r>
              <a:rPr lang="en-US" dirty="0" smtClean="0"/>
              <a:t>S</a:t>
            </a:r>
            <a:r>
              <a:rPr lang="sr-Latn-RS" dirty="0" smtClean="0"/>
              <a:t>pojene note</a:t>
            </a:r>
          </a:p>
          <a:p>
            <a:pPr lvl="1"/>
            <a:r>
              <a:rPr lang="sr-Latn-RS" dirty="0" smtClean="0"/>
              <a:t>Dužine trajanje nota</a:t>
            </a:r>
          </a:p>
          <a:p>
            <a:pPr lvl="1"/>
            <a:r>
              <a:rPr lang="sr-Latn-RS" dirty="0" smtClean="0"/>
              <a:t>Pozicija note (visina tona)</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Vertikalne note</a:t>
            </a:r>
            <a:endParaRPr lang="en-US" dirty="0"/>
          </a:p>
        </p:txBody>
      </p:sp>
      <p:sp>
        <p:nvSpPr>
          <p:cNvPr id="3" name="Content Placeholder 2"/>
          <p:cNvSpPr>
            <a:spLocks noGrp="1"/>
          </p:cNvSpPr>
          <p:nvPr>
            <p:ph idx="1"/>
          </p:nvPr>
        </p:nvSpPr>
        <p:spPr/>
        <p:txBody>
          <a:bodyPr>
            <a:normAutofit fontScale="92500" lnSpcReduction="10000"/>
          </a:bodyPr>
          <a:lstStyle/>
          <a:p>
            <a:r>
              <a:rPr lang="sr-Latn-RS" dirty="0" smtClean="0"/>
              <a:t>Traže se regioni na slici koji sadrže vertikalne linije, sa </a:t>
            </a:r>
            <a:r>
              <a:rPr lang="sr-Latn-RS" i="1" dirty="0" smtClean="0"/>
              <a:t>pixel</a:t>
            </a:r>
            <a:r>
              <a:rPr lang="sr-Latn-RS" dirty="0" smtClean="0"/>
              <a:t>_</a:t>
            </a:r>
            <a:r>
              <a:rPr lang="sr-Latn-RS" i="1" dirty="0" smtClean="0"/>
              <a:t>span-</a:t>
            </a:r>
            <a:r>
              <a:rPr lang="sr-Latn-RS" dirty="0" smtClean="0"/>
              <a:t>om od 4 piksela, u 8 smerova.</a:t>
            </a:r>
          </a:p>
          <a:p>
            <a:r>
              <a:rPr lang="sr-Latn-RS" dirty="0" smtClean="0"/>
              <a:t>Razlog velikog </a:t>
            </a:r>
            <a:r>
              <a:rPr lang="sr-Latn-RS" i="1" dirty="0" smtClean="0"/>
              <a:t>pixel</a:t>
            </a:r>
            <a:r>
              <a:rPr lang="en-US" i="1" dirty="0" smtClean="0"/>
              <a:t>_span</a:t>
            </a:r>
            <a:r>
              <a:rPr lang="sr-Latn-RS" dirty="0" smtClean="0"/>
              <a:t>-a je to što notne glave polovine mogu biti dosta oštećene nakon odstranjivanja notnih linija.</a:t>
            </a:r>
          </a:p>
          <a:p>
            <a:r>
              <a:rPr lang="sr-Latn-RS" dirty="0" smtClean="0"/>
              <a:t>Potom je potrebno učitati obrasce punih notnih glava u jednu grupu i praznih notnih glava u drugu grupu.</a:t>
            </a:r>
          </a:p>
          <a:p>
            <a:r>
              <a:rPr lang="sr-Latn-RS" dirty="0" smtClean="0"/>
              <a:t>Obrasci bi trebalo da budu </a:t>
            </a:r>
            <a:r>
              <a:rPr lang="sr-Latn-RS" i="1" dirty="0" smtClean="0"/>
              <a:t>resize</a:t>
            </a:r>
            <a:r>
              <a:rPr lang="sr-Latn-RS" dirty="0" smtClean="0"/>
              <a:t>-ovani na veličinu jednakoj distanci između linija.</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Vertikalne note</a:t>
            </a:r>
            <a:endParaRPr lang="en-US" dirty="0"/>
          </a:p>
        </p:txBody>
      </p:sp>
      <p:sp>
        <p:nvSpPr>
          <p:cNvPr id="3" name="Content Placeholder 2"/>
          <p:cNvSpPr>
            <a:spLocks noGrp="1"/>
          </p:cNvSpPr>
          <p:nvPr>
            <p:ph idx="1"/>
          </p:nvPr>
        </p:nvSpPr>
        <p:spPr/>
        <p:txBody>
          <a:bodyPr>
            <a:normAutofit fontScale="85000" lnSpcReduction="10000"/>
          </a:bodyPr>
          <a:lstStyle/>
          <a:p>
            <a:r>
              <a:rPr lang="sr-Latn-RS" dirty="0" smtClean="0"/>
              <a:t>Potom je potrebno za svaki region učitati ga kao sliku.</a:t>
            </a:r>
          </a:p>
          <a:p>
            <a:r>
              <a:rPr lang="sr-Latn-RS" dirty="0" smtClean="0"/>
              <a:t>Sliku regiona je potrebno morfološki otvoriti vertikalnim kernelom visine 3 * distanca između linija.</a:t>
            </a:r>
          </a:p>
          <a:p>
            <a:r>
              <a:rPr lang="sr-Latn-RS" dirty="0" smtClean="0"/>
              <a:t>Zapamtiti regije vertikalnih linije iz morfološki otvorene slike i ukloniti ih iz slike regije.</a:t>
            </a:r>
            <a:endParaRPr lang="sr-Latn-RS" dirty="0" smtClean="0"/>
          </a:p>
          <a:p>
            <a:r>
              <a:rPr lang="sr-Latn-RS" dirty="0" smtClean="0"/>
              <a:t>Analiza regije koja predstavlja vertikalnu notu obuhvata:</a:t>
            </a:r>
          </a:p>
          <a:p>
            <a:pPr lvl="1"/>
            <a:r>
              <a:rPr lang="en-US" dirty="0" smtClean="0"/>
              <a:t>N</a:t>
            </a:r>
            <a:r>
              <a:rPr lang="sr-Latn-RS" dirty="0" smtClean="0"/>
              <a:t>alaženje notnih rebara</a:t>
            </a:r>
          </a:p>
          <a:p>
            <a:pPr lvl="1"/>
            <a:r>
              <a:rPr lang="en-US" dirty="0" smtClean="0"/>
              <a:t>N</a:t>
            </a:r>
            <a:r>
              <a:rPr lang="sr-Latn-RS" dirty="0" smtClean="0"/>
              <a:t>alaženje notnih zastavica</a:t>
            </a:r>
          </a:p>
          <a:p>
            <a:pPr lvl="1"/>
            <a:r>
              <a:rPr lang="sr-Latn-RS" dirty="0" smtClean="0"/>
              <a:t>Nalaženje notnih glava</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Notna rebra</a:t>
            </a:r>
            <a:endParaRPr lang="en-US" dirty="0"/>
          </a:p>
        </p:txBody>
      </p:sp>
      <p:sp>
        <p:nvSpPr>
          <p:cNvPr id="3" name="Content Placeholder 2"/>
          <p:cNvSpPr>
            <a:spLocks noGrp="1"/>
          </p:cNvSpPr>
          <p:nvPr>
            <p:ph idx="1"/>
          </p:nvPr>
        </p:nvSpPr>
        <p:spPr>
          <a:xfrm>
            <a:off x="457200" y="1600201"/>
            <a:ext cx="8229600" cy="3124199"/>
          </a:xfrm>
        </p:spPr>
        <p:txBody>
          <a:bodyPr>
            <a:normAutofit fontScale="85000" lnSpcReduction="10000"/>
          </a:bodyPr>
          <a:lstStyle/>
          <a:p>
            <a:r>
              <a:rPr lang="sr-Latn-RS" dirty="0" smtClean="0"/>
              <a:t>Sledeći korak je pronalaženje notnih rebara.</a:t>
            </a:r>
          </a:p>
          <a:p>
            <a:r>
              <a:rPr lang="sr-Latn-RS" dirty="0" smtClean="0"/>
              <a:t>Cela notna rebra spajaju notne vratove (vertikalne linije).</a:t>
            </a:r>
          </a:p>
          <a:p>
            <a:r>
              <a:rPr lang="sr-Latn-RS" dirty="0" smtClean="0"/>
              <a:t>Polovična notna rebra se nalaze uz samo jedan vrat.</a:t>
            </a:r>
          </a:p>
          <a:p>
            <a:r>
              <a:rPr lang="sr-Latn-RS" dirty="0" smtClean="0"/>
              <a:t>Notna rebra, kao i notne zastavice određuju dužinu trajanja note – svako notno rebro polovi četvrtinu note.</a:t>
            </a:r>
          </a:p>
        </p:txBody>
      </p:sp>
      <p:sp>
        <p:nvSpPr>
          <p:cNvPr id="90114" name="AutoShape 2" descr="https://method-behind-the-music.com/theory/images/8th16th.png"/>
          <p:cNvSpPr>
            <a:spLocks noChangeAspect="1" noChangeArrowheads="1"/>
          </p:cNvSpPr>
          <p:nvPr/>
        </p:nvSpPr>
        <p:spPr bwMode="auto">
          <a:xfrm>
            <a:off x="63500" y="-136525"/>
            <a:ext cx="1428750" cy="7334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0116" name="Picture 4" descr="https://upload.wikimedia.org/wikipedia/commons/thumb/8/8e/Beamed_notes.svg/220px-Beamed_notes.svg.png"/>
          <p:cNvPicPr>
            <a:picLocks noChangeAspect="1" noChangeArrowheads="1"/>
          </p:cNvPicPr>
          <p:nvPr/>
        </p:nvPicPr>
        <p:blipFill>
          <a:blip r:embed="rId2"/>
          <a:srcRect/>
          <a:stretch>
            <a:fillRect/>
          </a:stretch>
        </p:blipFill>
        <p:spPr bwMode="auto">
          <a:xfrm>
            <a:off x="5715000" y="4953000"/>
            <a:ext cx="1873250" cy="749301"/>
          </a:xfrm>
          <a:prstGeom prst="rect">
            <a:avLst/>
          </a:prstGeom>
          <a:noFill/>
        </p:spPr>
      </p:pic>
      <p:sp>
        <p:nvSpPr>
          <p:cNvPr id="7" name="TextBox 6"/>
          <p:cNvSpPr txBox="1"/>
          <p:nvPr/>
        </p:nvSpPr>
        <p:spPr>
          <a:xfrm>
            <a:off x="1295400" y="5791200"/>
            <a:ext cx="1341714" cy="646331"/>
          </a:xfrm>
          <a:prstGeom prst="rect">
            <a:avLst/>
          </a:prstGeom>
          <a:noFill/>
        </p:spPr>
        <p:txBody>
          <a:bodyPr wrap="none" rtlCol="0">
            <a:spAutoFit/>
          </a:bodyPr>
          <a:lstStyle/>
          <a:p>
            <a:pPr algn="ctr"/>
            <a:r>
              <a:rPr lang="sr-Latn-RS" dirty="0" smtClean="0"/>
              <a:t>1 puno</a:t>
            </a:r>
          </a:p>
          <a:p>
            <a:pPr algn="ctr"/>
            <a:r>
              <a:rPr lang="sr-Latn-RS" dirty="0" smtClean="0"/>
              <a:t>notno rebro</a:t>
            </a:r>
            <a:endParaRPr lang="en-US" dirty="0"/>
          </a:p>
        </p:txBody>
      </p:sp>
      <p:pic>
        <p:nvPicPr>
          <p:cNvPr id="90119" name="Picture 7"/>
          <p:cNvPicPr>
            <a:picLocks noChangeAspect="1" noChangeArrowheads="1"/>
          </p:cNvPicPr>
          <p:nvPr/>
        </p:nvPicPr>
        <p:blipFill>
          <a:blip r:embed="rId3"/>
          <a:srcRect/>
          <a:stretch>
            <a:fillRect/>
          </a:stretch>
        </p:blipFill>
        <p:spPr bwMode="auto">
          <a:xfrm>
            <a:off x="3352800" y="4876800"/>
            <a:ext cx="704850" cy="752475"/>
          </a:xfrm>
          <a:prstGeom prst="rect">
            <a:avLst/>
          </a:prstGeom>
          <a:noFill/>
          <a:ln w="9525">
            <a:noFill/>
            <a:miter lim="800000"/>
            <a:headEnd/>
            <a:tailEnd/>
          </a:ln>
          <a:effectLst/>
        </p:spPr>
      </p:pic>
      <p:pic>
        <p:nvPicPr>
          <p:cNvPr id="90120" name="Picture 8"/>
          <p:cNvPicPr>
            <a:picLocks noChangeAspect="1" noChangeArrowheads="1"/>
          </p:cNvPicPr>
          <p:nvPr/>
        </p:nvPicPr>
        <p:blipFill>
          <a:blip r:embed="rId4"/>
          <a:srcRect/>
          <a:stretch>
            <a:fillRect/>
          </a:stretch>
        </p:blipFill>
        <p:spPr bwMode="auto">
          <a:xfrm>
            <a:off x="1600200" y="4953000"/>
            <a:ext cx="742950" cy="762000"/>
          </a:xfrm>
          <a:prstGeom prst="rect">
            <a:avLst/>
          </a:prstGeom>
          <a:noFill/>
          <a:ln w="9525">
            <a:noFill/>
            <a:miter lim="800000"/>
            <a:headEnd/>
            <a:tailEnd/>
          </a:ln>
          <a:effectLst/>
        </p:spPr>
      </p:pic>
      <p:sp>
        <p:nvSpPr>
          <p:cNvPr id="11" name="TextBox 10"/>
          <p:cNvSpPr txBox="1"/>
          <p:nvPr/>
        </p:nvSpPr>
        <p:spPr>
          <a:xfrm>
            <a:off x="3124200" y="5791200"/>
            <a:ext cx="1290995" cy="646331"/>
          </a:xfrm>
          <a:prstGeom prst="rect">
            <a:avLst/>
          </a:prstGeom>
          <a:noFill/>
        </p:spPr>
        <p:txBody>
          <a:bodyPr wrap="none" rtlCol="0">
            <a:spAutoFit/>
          </a:bodyPr>
          <a:lstStyle/>
          <a:p>
            <a:pPr algn="ctr"/>
            <a:r>
              <a:rPr lang="sr-Latn-RS" dirty="0" smtClean="0"/>
              <a:t>2</a:t>
            </a:r>
            <a:r>
              <a:rPr lang="sr-Latn-RS" dirty="0" smtClean="0"/>
              <a:t> puna</a:t>
            </a:r>
          </a:p>
          <a:p>
            <a:pPr algn="ctr"/>
            <a:r>
              <a:rPr lang="sr-Latn-RS" dirty="0" smtClean="0"/>
              <a:t>notna rebra</a:t>
            </a:r>
            <a:endParaRPr lang="en-US" dirty="0"/>
          </a:p>
        </p:txBody>
      </p:sp>
      <p:sp>
        <p:nvSpPr>
          <p:cNvPr id="12" name="TextBox 11"/>
          <p:cNvSpPr txBox="1"/>
          <p:nvPr/>
        </p:nvSpPr>
        <p:spPr>
          <a:xfrm>
            <a:off x="4648200" y="5791200"/>
            <a:ext cx="4146904" cy="646331"/>
          </a:xfrm>
          <a:prstGeom prst="rect">
            <a:avLst/>
          </a:prstGeom>
          <a:noFill/>
        </p:spPr>
        <p:txBody>
          <a:bodyPr wrap="none" rtlCol="0">
            <a:spAutoFit/>
          </a:bodyPr>
          <a:lstStyle/>
          <a:p>
            <a:pPr algn="ctr"/>
            <a:r>
              <a:rPr lang="sr-Latn-RS" dirty="0" smtClean="0"/>
              <a:t>1 puno notno rebro koje povezuje tri vrata</a:t>
            </a:r>
          </a:p>
          <a:p>
            <a:pPr algn="ctr"/>
            <a:r>
              <a:rPr lang="sr-Latn-RS" dirty="0" smtClean="0"/>
              <a:t>i 1 polovično koje je uz desni vrat</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Notna rebra</a:t>
            </a:r>
            <a:endParaRPr lang="en-US" dirty="0"/>
          </a:p>
        </p:txBody>
      </p:sp>
      <p:sp>
        <p:nvSpPr>
          <p:cNvPr id="3" name="Content Placeholder 2"/>
          <p:cNvSpPr>
            <a:spLocks noGrp="1"/>
          </p:cNvSpPr>
          <p:nvPr>
            <p:ph idx="1"/>
          </p:nvPr>
        </p:nvSpPr>
        <p:spPr/>
        <p:txBody>
          <a:bodyPr>
            <a:normAutofit fontScale="77500" lnSpcReduction="20000"/>
          </a:bodyPr>
          <a:lstStyle/>
          <a:p>
            <a:r>
              <a:rPr lang="sr-Latn-RS" dirty="0" smtClean="0"/>
              <a:t>Potrebno je pronaći podregije unutar slike regije bez vratova, </a:t>
            </a:r>
            <a:r>
              <a:rPr lang="sr-Latn-RS" i="1" dirty="0" smtClean="0"/>
              <a:t>pixel_span=1, </a:t>
            </a:r>
            <a:r>
              <a:rPr lang="sr-Latn-RS" dirty="0" smtClean="0"/>
              <a:t>u 8 smerova.</a:t>
            </a:r>
          </a:p>
          <a:p>
            <a:r>
              <a:rPr lang="sr-Latn-RS" dirty="0" smtClean="0"/>
              <a:t>Za svaku podregiju potrebno je naći koje sve vertikalne linije povezuje.</a:t>
            </a:r>
          </a:p>
          <a:p>
            <a:r>
              <a:rPr lang="sr-Latn-RS" dirty="0" smtClean="0"/>
              <a:t>Ukoliko povezuje više vratova, znači da je podregija puno notno rebro.</a:t>
            </a:r>
          </a:p>
          <a:p>
            <a:r>
              <a:rPr lang="sr-Latn-RS" dirty="0" smtClean="0"/>
              <a:t>Ukoliko je povezana sa samo jednim vratom znači da je jedno od sledećeg:</a:t>
            </a:r>
          </a:p>
          <a:p>
            <a:pPr lvl="1"/>
            <a:r>
              <a:rPr lang="en-US" dirty="0" smtClean="0"/>
              <a:t>P</a:t>
            </a:r>
            <a:r>
              <a:rPr lang="sr-Latn-RS" dirty="0" smtClean="0"/>
              <a:t>ola notnog rebra</a:t>
            </a:r>
          </a:p>
          <a:p>
            <a:pPr lvl="1"/>
            <a:r>
              <a:rPr lang="en-US" dirty="0" smtClean="0"/>
              <a:t>Z</a:t>
            </a:r>
            <a:r>
              <a:rPr lang="sr-Latn-RS" dirty="0" smtClean="0"/>
              <a:t>astavica</a:t>
            </a:r>
          </a:p>
          <a:p>
            <a:pPr lvl="1"/>
            <a:r>
              <a:rPr lang="en-US" dirty="0" smtClean="0"/>
              <a:t>N</a:t>
            </a:r>
            <a:r>
              <a:rPr lang="sr-Latn-RS" dirty="0" smtClean="0"/>
              <a:t>otna glava</a:t>
            </a:r>
          </a:p>
          <a:p>
            <a:r>
              <a:rPr lang="sr-Latn-RS" dirty="0" smtClean="0"/>
              <a:t>Ukoliko nije povezana ni sa jednim vratom, regija je verovatno obuhvatila suvišne bele piksele.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Notna rebra</a:t>
            </a:r>
            <a:endParaRPr lang="en-US" dirty="0"/>
          </a:p>
        </p:txBody>
      </p:sp>
      <p:sp>
        <p:nvSpPr>
          <p:cNvPr id="3" name="Content Placeholder 2"/>
          <p:cNvSpPr>
            <a:spLocks noGrp="1"/>
          </p:cNvSpPr>
          <p:nvPr>
            <p:ph idx="1"/>
          </p:nvPr>
        </p:nvSpPr>
        <p:spPr/>
        <p:txBody>
          <a:bodyPr/>
          <a:lstStyle/>
          <a:p>
            <a:r>
              <a:rPr lang="sr-Latn-RS" dirty="0" smtClean="0"/>
              <a:t>Među preostalim neprepoznatim podregionima koji su povezani uz jedan vrat traže se oni čiji vrat obuhvata i neko puno rebro – taj podregion predstavlja pola notnog rebra.</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Notne zastavice</a:t>
            </a:r>
            <a:endParaRPr lang="en-US" dirty="0"/>
          </a:p>
        </p:txBody>
      </p:sp>
      <p:sp>
        <p:nvSpPr>
          <p:cNvPr id="3" name="Content Placeholder 2"/>
          <p:cNvSpPr>
            <a:spLocks noGrp="1"/>
          </p:cNvSpPr>
          <p:nvPr>
            <p:ph idx="1"/>
          </p:nvPr>
        </p:nvSpPr>
        <p:spPr/>
        <p:txBody>
          <a:bodyPr>
            <a:normAutofit fontScale="92500"/>
          </a:bodyPr>
          <a:lstStyle/>
          <a:p>
            <a:r>
              <a:rPr lang="sr-Latn-RS" dirty="0" smtClean="0"/>
              <a:t>Notne zastavice, </a:t>
            </a:r>
            <a:r>
              <a:rPr lang="sr-Latn-RS" dirty="0" smtClean="0"/>
              <a:t>kao i </a:t>
            </a:r>
            <a:r>
              <a:rPr lang="sr-Latn-RS" dirty="0" smtClean="0"/>
              <a:t>notna rebra određuju </a:t>
            </a:r>
            <a:r>
              <a:rPr lang="sr-Latn-RS" dirty="0" smtClean="0"/>
              <a:t>dužinu trajanja note – </a:t>
            </a:r>
            <a:r>
              <a:rPr lang="sr-Latn-RS" dirty="0" smtClean="0"/>
              <a:t>svaka notna zastavica polovi </a:t>
            </a:r>
            <a:r>
              <a:rPr lang="sr-Latn-RS" dirty="0" smtClean="0"/>
              <a:t>četvrtinu note</a:t>
            </a:r>
            <a:r>
              <a:rPr lang="sr-Latn-RS" dirty="0" smtClean="0"/>
              <a:t>.</a:t>
            </a:r>
          </a:p>
          <a:p>
            <a:r>
              <a:rPr lang="sr-Latn-RS" dirty="0" smtClean="0"/>
              <a:t>Notna zastavica se nalazi isključivo uz jedan vrat.</a:t>
            </a:r>
          </a:p>
          <a:p>
            <a:r>
              <a:rPr lang="sr-Latn-RS" dirty="0" smtClean="0"/>
              <a:t>Među preostalim podregionima se vrši </a:t>
            </a:r>
            <a:r>
              <a:rPr lang="sr-Latn-RS" i="1" dirty="0" smtClean="0"/>
              <a:t>template matching</a:t>
            </a:r>
            <a:r>
              <a:rPr lang="sr-Latn-RS" dirty="0" smtClean="0"/>
              <a:t> sa obrascima zastavica </a:t>
            </a:r>
            <a:r>
              <a:rPr lang="sr-Latn-RS" i="1" dirty="0" smtClean="0"/>
              <a:t>resize</a:t>
            </a:r>
            <a:r>
              <a:rPr lang="sr-Latn-RS" dirty="0" smtClean="0"/>
              <a:t>-ovani na veličinu podregiona.</a:t>
            </a:r>
          </a:p>
          <a:p>
            <a:r>
              <a:rPr lang="sr-Latn-RS" dirty="0" smtClean="0"/>
              <a:t>Obrasci sadrže jednostruke, dvostruke i višestruke zastavice.</a:t>
            </a:r>
            <a:endParaRPr lang="sr-Latn-RS" dirty="0" smtClean="0"/>
          </a:p>
          <a:p>
            <a:endParaRPr lang="en-US" dirty="0"/>
          </a:p>
        </p:txBody>
      </p:sp>
      <p:pic>
        <p:nvPicPr>
          <p:cNvPr id="97282" name="Picture 2" descr="D:\fax\IV god\I sem\SC\MusicReader\templates\flags\8_01.jpg"/>
          <p:cNvPicPr>
            <a:picLocks noChangeAspect="1" noChangeArrowheads="1"/>
          </p:cNvPicPr>
          <p:nvPr/>
        </p:nvPicPr>
        <p:blipFill>
          <a:blip r:embed="rId2"/>
          <a:srcRect/>
          <a:stretch>
            <a:fillRect/>
          </a:stretch>
        </p:blipFill>
        <p:spPr bwMode="auto">
          <a:xfrm>
            <a:off x="2476500" y="5664200"/>
            <a:ext cx="152400" cy="431800"/>
          </a:xfrm>
          <a:prstGeom prst="rect">
            <a:avLst/>
          </a:prstGeom>
          <a:noFill/>
        </p:spPr>
      </p:pic>
      <p:pic>
        <p:nvPicPr>
          <p:cNvPr id="97283" name="Picture 3" descr="D:\fax\IV god\I sem\SC\MusicReader\templates\flags\16_01.jpg"/>
          <p:cNvPicPr>
            <a:picLocks noChangeAspect="1" noChangeArrowheads="1"/>
          </p:cNvPicPr>
          <p:nvPr/>
        </p:nvPicPr>
        <p:blipFill>
          <a:blip r:embed="rId3"/>
          <a:srcRect/>
          <a:stretch>
            <a:fillRect/>
          </a:stretch>
        </p:blipFill>
        <p:spPr bwMode="auto">
          <a:xfrm>
            <a:off x="2895600" y="5638800"/>
            <a:ext cx="165100" cy="469900"/>
          </a:xfrm>
          <a:prstGeom prst="rect">
            <a:avLst/>
          </a:prstGeom>
          <a:noFill/>
        </p:spPr>
      </p:pic>
      <p:pic>
        <p:nvPicPr>
          <p:cNvPr id="97284" name="Picture 4" descr="D:\fax\IV god\I sem\SC\MusicReader\templates\flags\32_01.jpg"/>
          <p:cNvPicPr>
            <a:picLocks noChangeAspect="1" noChangeArrowheads="1"/>
          </p:cNvPicPr>
          <p:nvPr/>
        </p:nvPicPr>
        <p:blipFill>
          <a:blip r:embed="rId4"/>
          <a:srcRect/>
          <a:stretch>
            <a:fillRect/>
          </a:stretch>
        </p:blipFill>
        <p:spPr bwMode="auto">
          <a:xfrm>
            <a:off x="3200400" y="5638800"/>
            <a:ext cx="165100" cy="546100"/>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Notne zastavice</a:t>
            </a:r>
            <a:endParaRPr lang="en-US" dirty="0"/>
          </a:p>
        </p:txBody>
      </p:sp>
      <p:sp>
        <p:nvSpPr>
          <p:cNvPr id="3" name="Content Placeholder 2"/>
          <p:cNvSpPr>
            <a:spLocks noGrp="1"/>
          </p:cNvSpPr>
          <p:nvPr>
            <p:ph idx="1"/>
          </p:nvPr>
        </p:nvSpPr>
        <p:spPr/>
        <p:txBody>
          <a:bodyPr/>
          <a:lstStyle/>
          <a:p>
            <a:r>
              <a:rPr lang="sr-Latn-RS" dirty="0" smtClean="0"/>
              <a:t>Zastavice mogu biti pronađene kao zasebni regiona ili kao jedan veći region, u zavisnosti od izvršene segmentacija, stoga je dobro imati različite vrsta zastavica i izračunati koliko zastavica određenog tipa se nalazi uz jedan vrat.</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Notne glave</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sr-Latn-RS" dirty="0" smtClean="0"/>
              <a:t>Među poslednjim preostalim neprepoznatim regionima se traže regioni notnih glava.</a:t>
            </a:r>
          </a:p>
          <a:p>
            <a:r>
              <a:rPr lang="sr-Latn-RS" dirty="0" smtClean="0"/>
              <a:t>No, regioni se ne porede direktno, jer se tako gubi mogućnost nalaženja više notnih glava, koje se nalaze jedna na drugoj.</a:t>
            </a:r>
          </a:p>
          <a:p>
            <a:r>
              <a:rPr lang="sr-Latn-RS" dirty="0" smtClean="0"/>
              <a:t>Za nalaženje više notnih glava koristi se vertikalna </a:t>
            </a:r>
            <a:r>
              <a:rPr lang="sr-Latn-RS" i="1" dirty="0" smtClean="0"/>
              <a:t>sliding window </a:t>
            </a:r>
            <a:r>
              <a:rPr lang="sr-Latn-RS" dirty="0" smtClean="0"/>
              <a:t>tehnika, koja se pomera za pola distance između linija.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i="1" dirty="0" smtClean="0"/>
              <a:t>MusicXML</a:t>
            </a:r>
            <a:endParaRPr lang="en-US" dirty="0"/>
          </a:p>
        </p:txBody>
      </p:sp>
      <p:pic>
        <p:nvPicPr>
          <p:cNvPr id="27650" name="Picture 2"/>
          <p:cNvPicPr>
            <a:picLocks noChangeAspect="1" noChangeArrowheads="1"/>
          </p:cNvPicPr>
          <p:nvPr/>
        </p:nvPicPr>
        <p:blipFill>
          <a:blip r:embed="rId2"/>
          <a:srcRect/>
          <a:stretch>
            <a:fillRect/>
          </a:stretch>
        </p:blipFill>
        <p:spPr bwMode="auto">
          <a:xfrm>
            <a:off x="1066800" y="1447800"/>
            <a:ext cx="6468499" cy="4800600"/>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Notne glave</a:t>
            </a:r>
            <a:endParaRPr lang="en-US" dirty="0"/>
          </a:p>
        </p:txBody>
      </p:sp>
      <p:sp>
        <p:nvSpPr>
          <p:cNvPr id="3" name="Content Placeholder 2"/>
          <p:cNvSpPr>
            <a:spLocks noGrp="1"/>
          </p:cNvSpPr>
          <p:nvPr>
            <p:ph idx="1"/>
          </p:nvPr>
        </p:nvSpPr>
        <p:spPr/>
        <p:txBody>
          <a:bodyPr>
            <a:normAutofit fontScale="92500"/>
          </a:bodyPr>
          <a:lstStyle/>
          <a:p>
            <a:r>
              <a:rPr lang="sr-Latn-RS" dirty="0" smtClean="0"/>
              <a:t>Prozor </a:t>
            </a:r>
            <a:r>
              <a:rPr lang="sr-Latn-RS" dirty="0" smtClean="0"/>
              <a:t>se prvo postavi na poziciju prve notne linije, odnosno tako da obuhvata prvu prazninu.</a:t>
            </a:r>
          </a:p>
          <a:p>
            <a:r>
              <a:rPr lang="sr-Latn-RS" dirty="0" smtClean="0"/>
              <a:t>Potom se pomera vertikalno do one linije ili praznine koja obuhvata najviši piksel regiona koji se prepoznaje i </a:t>
            </a:r>
            <a:r>
              <a:rPr lang="sr-Latn-RS" dirty="0" smtClean="0"/>
              <a:t>analizira – odavde počinje prepoznavanje i klizanje prozora.</a:t>
            </a:r>
            <a:endParaRPr lang="sr-Latn-RS" dirty="0" smtClean="0"/>
          </a:p>
          <a:p>
            <a:r>
              <a:rPr lang="sr-Latn-RS" dirty="0" smtClean="0"/>
              <a:t>Pri pomeranju se pamti broj pomeraja, kako bi se zapamtilo na kojoj visini se nalazi notna glava, jer se po tome prepoznaje visina tona.</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Notne glave</a:t>
            </a:r>
            <a:endParaRPr lang="en-US" dirty="0"/>
          </a:p>
        </p:txBody>
      </p:sp>
      <p:sp>
        <p:nvSpPr>
          <p:cNvPr id="3" name="Content Placeholder 2"/>
          <p:cNvSpPr>
            <a:spLocks noGrp="1"/>
          </p:cNvSpPr>
          <p:nvPr>
            <p:ph idx="1"/>
          </p:nvPr>
        </p:nvSpPr>
        <p:spPr/>
        <p:txBody>
          <a:bodyPr>
            <a:normAutofit fontScale="85000" lnSpcReduction="20000"/>
          </a:bodyPr>
          <a:lstStyle/>
          <a:p>
            <a:r>
              <a:rPr lang="sr-Latn-RS" dirty="0" smtClean="0"/>
              <a:t>Pregledaju se podpodregioni podregiona, odnosno onaj deo podregiona koje obuhvata klizeći prozor.</a:t>
            </a:r>
          </a:p>
          <a:p>
            <a:r>
              <a:rPr lang="sr-Latn-RS" dirty="0" smtClean="0"/>
              <a:t>Svaki deo podregiona se poredi sa obrascima punih notnih glava</a:t>
            </a:r>
          </a:p>
          <a:p>
            <a:pPr lvl="1"/>
            <a:r>
              <a:rPr lang="en-US" dirty="0" smtClean="0"/>
              <a:t>L</a:t>
            </a:r>
            <a:r>
              <a:rPr lang="sr-Latn-RS" dirty="0" smtClean="0"/>
              <a:t>akši su za prepoznati od praznih notnih glava, stoga je prag sličnosti 80%</a:t>
            </a:r>
          </a:p>
          <a:p>
            <a:r>
              <a:rPr lang="sr-Latn-RS" dirty="0" smtClean="0"/>
              <a:t>Ukoliko podregion nije puna notna glava, poredi se sa obrascima praznih notnih glava</a:t>
            </a:r>
          </a:p>
          <a:p>
            <a:pPr lvl="1"/>
            <a:r>
              <a:rPr lang="sr-Latn-RS" dirty="0" smtClean="0"/>
              <a:t>Prag sličnosti 70%</a:t>
            </a:r>
          </a:p>
          <a:p>
            <a:r>
              <a:rPr lang="sr-Latn-RS" dirty="0" smtClean="0"/>
              <a:t>Za prepoznatu notnu glavu se pamti i njena vertikalna pozicija, odnosno na kojoj liniji ili u kojoj praznini se nalazi.</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Vertikalne note</a:t>
            </a:r>
            <a:endParaRPr lang="en-US" dirty="0"/>
          </a:p>
        </p:txBody>
      </p:sp>
      <p:sp>
        <p:nvSpPr>
          <p:cNvPr id="3" name="Content Placeholder 2"/>
          <p:cNvSpPr>
            <a:spLocks noGrp="1"/>
          </p:cNvSpPr>
          <p:nvPr>
            <p:ph idx="1"/>
          </p:nvPr>
        </p:nvSpPr>
        <p:spPr/>
        <p:txBody>
          <a:bodyPr>
            <a:normAutofit fontScale="62500" lnSpcReduction="20000"/>
          </a:bodyPr>
          <a:lstStyle/>
          <a:p>
            <a:r>
              <a:rPr lang="sr-Latn-RS" dirty="0" smtClean="0"/>
              <a:t>Nakon što su pronađena rebra, zastavice i notne glave, treba zaključiti sledeće stvari:</a:t>
            </a:r>
          </a:p>
          <a:p>
            <a:pPr lvl="1"/>
            <a:r>
              <a:rPr lang="en-US" dirty="0" smtClean="0"/>
              <a:t>B</a:t>
            </a:r>
            <a:r>
              <a:rPr lang="sr-Latn-RS" dirty="0" smtClean="0"/>
              <a:t>roj nota u regiji</a:t>
            </a:r>
          </a:p>
          <a:p>
            <a:pPr lvl="1"/>
            <a:r>
              <a:rPr lang="en-US" dirty="0" smtClean="0"/>
              <a:t>D</a:t>
            </a:r>
            <a:r>
              <a:rPr lang="sr-Latn-RS" dirty="0" smtClean="0"/>
              <a:t>užina nota u regiji</a:t>
            </a:r>
          </a:p>
          <a:p>
            <a:r>
              <a:rPr lang="sr-Latn-RS" dirty="0" smtClean="0"/>
              <a:t>Za svaku notnu glavu treba proveriti koliko se na njenom vratu nalazi:</a:t>
            </a:r>
          </a:p>
          <a:p>
            <a:pPr lvl="1"/>
            <a:r>
              <a:rPr lang="en-US" dirty="0" smtClean="0"/>
              <a:t>P</a:t>
            </a:r>
            <a:r>
              <a:rPr lang="sr-Latn-RS" dirty="0" smtClean="0"/>
              <a:t>unih rebara</a:t>
            </a:r>
          </a:p>
          <a:p>
            <a:pPr lvl="1"/>
            <a:r>
              <a:rPr lang="en-US" dirty="0" smtClean="0"/>
              <a:t>P</a:t>
            </a:r>
            <a:r>
              <a:rPr lang="sr-Latn-RS" dirty="0" smtClean="0"/>
              <a:t>olovičnih rebara</a:t>
            </a:r>
          </a:p>
          <a:p>
            <a:pPr lvl="1"/>
            <a:r>
              <a:rPr lang="sr-Latn-RS" dirty="0" smtClean="0"/>
              <a:t>Zastavica</a:t>
            </a:r>
          </a:p>
          <a:p>
            <a:r>
              <a:rPr lang="sr-Latn-RS" dirty="0" smtClean="0"/>
              <a:t>U zavisnosti od navedenog se računa dužina trajanja note</a:t>
            </a:r>
          </a:p>
          <a:p>
            <a:pPr lvl="1"/>
            <a:r>
              <a:rPr lang="en-US" dirty="0" smtClean="0"/>
              <a:t>S</a:t>
            </a:r>
            <a:r>
              <a:rPr lang="sr-Latn-RS" dirty="0" smtClean="0"/>
              <a:t>vako rebro, polovično rebro, zastavica dodatno polovi četvrtinu</a:t>
            </a:r>
          </a:p>
          <a:p>
            <a:r>
              <a:rPr lang="sr-Latn-RS" dirty="0" smtClean="0"/>
              <a:t>Ukoliko ne postoji nijedno od navedenog, za dužinu se oslanjamo na tip notne glave</a:t>
            </a:r>
          </a:p>
          <a:p>
            <a:pPr lvl="1"/>
            <a:r>
              <a:rPr lang="en-US" dirty="0" smtClean="0"/>
              <a:t>P</a:t>
            </a:r>
            <a:r>
              <a:rPr lang="sr-Latn-RS" dirty="0" smtClean="0"/>
              <a:t>una notna glava – četvrtina</a:t>
            </a:r>
          </a:p>
          <a:p>
            <a:pPr lvl="1"/>
            <a:r>
              <a:rPr lang="sr-Latn-RS" dirty="0" smtClean="0"/>
              <a:t>Prazna notna glava - polovina</a:t>
            </a:r>
          </a:p>
          <a:p>
            <a:r>
              <a:rPr lang="sr-Latn-RS" dirty="0" smtClean="0"/>
              <a:t>Za svaku notu se pamti njena pozicija (vertikalna i horizontalna) i dužina i uklanja se cela regija iz isečka sistema.</a:t>
            </a:r>
            <a:endParaRPr lang="sr-Latn-RS" dirty="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Vertikalne </a:t>
            </a:r>
            <a:r>
              <a:rPr lang="sr-Latn-RS" dirty="0" smtClean="0"/>
              <a:t>note - problemi</a:t>
            </a:r>
            <a:endParaRPr lang="en-US" dirty="0"/>
          </a:p>
        </p:txBody>
      </p:sp>
      <p:sp>
        <p:nvSpPr>
          <p:cNvPr id="3" name="Content Placeholder 2"/>
          <p:cNvSpPr>
            <a:spLocks noGrp="1"/>
          </p:cNvSpPr>
          <p:nvPr>
            <p:ph idx="1"/>
          </p:nvPr>
        </p:nvSpPr>
        <p:spPr/>
        <p:txBody>
          <a:bodyPr>
            <a:normAutofit fontScale="92500" lnSpcReduction="10000"/>
          </a:bodyPr>
          <a:lstStyle/>
          <a:p>
            <a:r>
              <a:rPr lang="sr-Latn-RS" dirty="0" smtClean="0"/>
              <a:t>Ukoliko postoje podregioni prepoznati kao zastavice ali nisu iskorišćeni prilikom prepoznavanja svojstava nota za svaku notnu glavu, najverovatnije su to regioni koji su zapravo prazne notne glave.</a:t>
            </a:r>
          </a:p>
          <a:p>
            <a:r>
              <a:rPr lang="sr-Latn-RS" dirty="0" smtClean="0"/>
              <a:t>Ovaj problem se rešava tako što se ponovo vrši prepoznavanje notnih glava sa tim podregionima, ali samo praznih notnih glava.</a:t>
            </a:r>
          </a:p>
          <a:p>
            <a:r>
              <a:rPr lang="sr-Latn-RS" dirty="0" smtClean="0"/>
              <a:t>Za svaku prepoznatu notnu glavu pamti se polovina note, sa njenom pozicijom i dužinom.</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Pauze</a:t>
            </a:r>
            <a:endParaRPr lang="en-US" dirty="0"/>
          </a:p>
        </p:txBody>
      </p:sp>
      <p:sp>
        <p:nvSpPr>
          <p:cNvPr id="3" name="Content Placeholder 2"/>
          <p:cNvSpPr>
            <a:spLocks noGrp="1"/>
          </p:cNvSpPr>
          <p:nvPr>
            <p:ph idx="1"/>
          </p:nvPr>
        </p:nvSpPr>
        <p:spPr/>
        <p:txBody>
          <a:bodyPr/>
          <a:lstStyle/>
          <a:p>
            <a:r>
              <a:rPr lang="sr-Latn-RS" dirty="0" smtClean="0"/>
              <a:t>Pauze označavaju mesta gde nastupa tišina u muzici određene dužine trajanja.</a:t>
            </a:r>
          </a:p>
          <a:p>
            <a:r>
              <a:rPr lang="sr-Latn-RS" dirty="0" smtClean="0"/>
              <a:t>Mogu biti produžene pomoću tačke.</a:t>
            </a:r>
          </a:p>
          <a:p>
            <a:r>
              <a:rPr lang="sr-Latn-RS" dirty="0" smtClean="0"/>
              <a:t>Vrste pauza:</a:t>
            </a:r>
          </a:p>
        </p:txBody>
      </p:sp>
      <p:pic>
        <p:nvPicPr>
          <p:cNvPr id="98306" name="Picture 2" descr="D:\fax\IV god\I sem\SC\MusicReader\templates\rests\4_01.jpg"/>
          <p:cNvPicPr>
            <a:picLocks noChangeAspect="1" noChangeArrowheads="1"/>
          </p:cNvPicPr>
          <p:nvPr/>
        </p:nvPicPr>
        <p:blipFill>
          <a:blip r:embed="rId2"/>
          <a:srcRect/>
          <a:stretch>
            <a:fillRect/>
          </a:stretch>
        </p:blipFill>
        <p:spPr bwMode="auto">
          <a:xfrm>
            <a:off x="2057400" y="4038600"/>
            <a:ext cx="203200" cy="571500"/>
          </a:xfrm>
          <a:prstGeom prst="rect">
            <a:avLst/>
          </a:prstGeom>
          <a:noFill/>
        </p:spPr>
      </p:pic>
      <p:pic>
        <p:nvPicPr>
          <p:cNvPr id="98307" name="Picture 3" descr="D:\fax\IV god\I sem\SC\MusicReader\templates\rests\2_01.jpg"/>
          <p:cNvPicPr>
            <a:picLocks noChangeAspect="1" noChangeArrowheads="1"/>
          </p:cNvPicPr>
          <p:nvPr/>
        </p:nvPicPr>
        <p:blipFill>
          <a:blip r:embed="rId3"/>
          <a:srcRect/>
          <a:stretch>
            <a:fillRect/>
          </a:stretch>
        </p:blipFill>
        <p:spPr bwMode="auto">
          <a:xfrm>
            <a:off x="609600" y="4267200"/>
            <a:ext cx="266700" cy="101600"/>
          </a:xfrm>
          <a:prstGeom prst="rect">
            <a:avLst/>
          </a:prstGeom>
          <a:noFill/>
        </p:spPr>
      </p:pic>
      <p:pic>
        <p:nvPicPr>
          <p:cNvPr id="6" name="Picture 3" descr="D:\fax\IV god\I sem\SC\MusicReader\templates\rests\2_01.jpg"/>
          <p:cNvPicPr>
            <a:picLocks noChangeAspect="1" noChangeArrowheads="1"/>
          </p:cNvPicPr>
          <p:nvPr/>
        </p:nvPicPr>
        <p:blipFill>
          <a:blip r:embed="rId3"/>
          <a:srcRect/>
          <a:stretch>
            <a:fillRect/>
          </a:stretch>
        </p:blipFill>
        <p:spPr bwMode="auto">
          <a:xfrm>
            <a:off x="1295400" y="4343400"/>
            <a:ext cx="266700" cy="101600"/>
          </a:xfrm>
          <a:prstGeom prst="rect">
            <a:avLst/>
          </a:prstGeom>
          <a:noFill/>
        </p:spPr>
      </p:pic>
      <p:pic>
        <p:nvPicPr>
          <p:cNvPr id="98308" name="Picture 4" descr="D:\fax\IV god\I sem\SC\MusicReader\templates\rests\8_01.jpg"/>
          <p:cNvPicPr>
            <a:picLocks noChangeAspect="1" noChangeArrowheads="1"/>
          </p:cNvPicPr>
          <p:nvPr/>
        </p:nvPicPr>
        <p:blipFill>
          <a:blip r:embed="rId4"/>
          <a:srcRect/>
          <a:stretch>
            <a:fillRect/>
          </a:stretch>
        </p:blipFill>
        <p:spPr bwMode="auto">
          <a:xfrm>
            <a:off x="2667000" y="4114800"/>
            <a:ext cx="190500" cy="330200"/>
          </a:xfrm>
          <a:prstGeom prst="rect">
            <a:avLst/>
          </a:prstGeom>
          <a:noFill/>
        </p:spPr>
      </p:pic>
      <p:pic>
        <p:nvPicPr>
          <p:cNvPr id="98309" name="Picture 5" descr="D:\fax\IV god\I sem\SC\MusicReader\templates\rests\16_01.jpg"/>
          <p:cNvPicPr>
            <a:picLocks noChangeAspect="1" noChangeArrowheads="1"/>
          </p:cNvPicPr>
          <p:nvPr/>
        </p:nvPicPr>
        <p:blipFill>
          <a:blip r:embed="rId5"/>
          <a:srcRect/>
          <a:stretch>
            <a:fillRect/>
          </a:stretch>
        </p:blipFill>
        <p:spPr bwMode="auto">
          <a:xfrm>
            <a:off x="3276600" y="4038600"/>
            <a:ext cx="203200" cy="444500"/>
          </a:xfrm>
          <a:prstGeom prst="rect">
            <a:avLst/>
          </a:prstGeom>
          <a:noFill/>
        </p:spPr>
      </p:pic>
      <p:pic>
        <p:nvPicPr>
          <p:cNvPr id="98310" name="Picture 6" descr="D:\fax\IV god\I sem\SC\MusicReader\templates\rests\32_01.jpg"/>
          <p:cNvPicPr>
            <a:picLocks noChangeAspect="1" noChangeArrowheads="1"/>
          </p:cNvPicPr>
          <p:nvPr/>
        </p:nvPicPr>
        <p:blipFill>
          <a:blip r:embed="rId6"/>
          <a:srcRect/>
          <a:stretch>
            <a:fillRect/>
          </a:stretch>
        </p:blipFill>
        <p:spPr bwMode="auto">
          <a:xfrm>
            <a:off x="3886200" y="3962400"/>
            <a:ext cx="215900" cy="533400"/>
          </a:xfrm>
          <a:prstGeom prst="rect">
            <a:avLst/>
          </a:prstGeom>
          <a:noFill/>
        </p:spPr>
      </p:pic>
      <p:pic>
        <p:nvPicPr>
          <p:cNvPr id="98311" name="Picture 7" descr="D:\fax\IV god\I sem\SC\MusicReader\templates\rests\128_01.jpg"/>
          <p:cNvPicPr>
            <a:picLocks noChangeAspect="1" noChangeArrowheads="1"/>
          </p:cNvPicPr>
          <p:nvPr/>
        </p:nvPicPr>
        <p:blipFill>
          <a:blip r:embed="rId7"/>
          <a:srcRect/>
          <a:stretch>
            <a:fillRect/>
          </a:stretch>
        </p:blipFill>
        <p:spPr bwMode="auto">
          <a:xfrm>
            <a:off x="5029200" y="3886200"/>
            <a:ext cx="203200" cy="609600"/>
          </a:xfrm>
          <a:prstGeom prst="rect">
            <a:avLst/>
          </a:prstGeom>
          <a:noFill/>
        </p:spPr>
      </p:pic>
      <p:sp>
        <p:nvSpPr>
          <p:cNvPr id="11" name="TextBox 10"/>
          <p:cNvSpPr txBox="1"/>
          <p:nvPr/>
        </p:nvSpPr>
        <p:spPr>
          <a:xfrm>
            <a:off x="609600" y="4953000"/>
            <a:ext cx="5083443" cy="369332"/>
          </a:xfrm>
          <a:prstGeom prst="rect">
            <a:avLst/>
          </a:prstGeom>
          <a:noFill/>
        </p:spPr>
        <p:txBody>
          <a:bodyPr wrap="none" rtlCol="0">
            <a:spAutoFit/>
          </a:bodyPr>
          <a:lstStyle/>
          <a:p>
            <a:r>
              <a:rPr lang="sr-Latn-RS" dirty="0" smtClean="0"/>
              <a:t>1          ½           ¼        1/8    1/16   1/32  1/64  1/128</a:t>
            </a:r>
            <a:endParaRPr lang="en-US" dirty="0"/>
          </a:p>
        </p:txBody>
      </p:sp>
      <p:pic>
        <p:nvPicPr>
          <p:cNvPr id="98313" name="Picture 9" descr="D:\fax\IV god\I sem\SC\MusicReader\templates\rests\64_01.jpg"/>
          <p:cNvPicPr>
            <a:picLocks noChangeAspect="1" noChangeArrowheads="1"/>
          </p:cNvPicPr>
          <p:nvPr/>
        </p:nvPicPr>
        <p:blipFill>
          <a:blip r:embed="rId8"/>
          <a:srcRect/>
          <a:stretch>
            <a:fillRect/>
          </a:stretch>
        </p:blipFill>
        <p:spPr bwMode="auto">
          <a:xfrm>
            <a:off x="4495800" y="3886200"/>
            <a:ext cx="203200" cy="584200"/>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Pauze</a:t>
            </a:r>
            <a:endParaRPr lang="en-US" dirty="0"/>
          </a:p>
        </p:txBody>
      </p:sp>
      <p:sp>
        <p:nvSpPr>
          <p:cNvPr id="3" name="Content Placeholder 2"/>
          <p:cNvSpPr>
            <a:spLocks noGrp="1"/>
          </p:cNvSpPr>
          <p:nvPr>
            <p:ph idx="1"/>
          </p:nvPr>
        </p:nvSpPr>
        <p:spPr/>
        <p:txBody>
          <a:bodyPr>
            <a:normAutofit fontScale="85000" lnSpcReduction="10000"/>
          </a:bodyPr>
          <a:lstStyle/>
          <a:p>
            <a:r>
              <a:rPr lang="sr-Latn-RS" dirty="0" smtClean="0"/>
              <a:t>Traže se regioni iz isečka sa </a:t>
            </a:r>
            <a:r>
              <a:rPr lang="sr-Latn-RS" i="1" dirty="0" smtClean="0"/>
              <a:t>pixel_span=2, </a:t>
            </a:r>
            <a:r>
              <a:rPr lang="sr-Latn-RS" dirty="0" smtClean="0"/>
              <a:t>u 8 smerova.</a:t>
            </a:r>
          </a:p>
          <a:p>
            <a:r>
              <a:rPr lang="sr-Latn-RS" dirty="0" smtClean="0"/>
              <a:t>Za svaki pronađeni region proverava se da li se nalazi u linijskom sistemu.</a:t>
            </a:r>
          </a:p>
          <a:p>
            <a:r>
              <a:rPr lang="sr-Latn-RS" dirty="0" smtClean="0"/>
              <a:t>Ako jeste, poredi se obrascima četvrtinske pauze</a:t>
            </a:r>
          </a:p>
          <a:p>
            <a:pPr lvl="1"/>
            <a:r>
              <a:rPr lang="en-US" dirty="0" smtClean="0"/>
              <a:t>T</a:t>
            </a:r>
            <a:r>
              <a:rPr lang="sr-Latn-RS" dirty="0" smtClean="0"/>
              <a:t>eža za poređenje</a:t>
            </a:r>
          </a:p>
          <a:p>
            <a:pPr lvl="1"/>
            <a:r>
              <a:rPr lang="sr-Latn-RS" dirty="0" smtClean="0"/>
              <a:t>Prag sličnosti – 68%</a:t>
            </a:r>
          </a:p>
          <a:p>
            <a:r>
              <a:rPr lang="sr-Latn-RS" dirty="0" smtClean="0"/>
              <a:t>Ukoliko nije četvrtinska pauza, porediti je sa ostalim</a:t>
            </a:r>
          </a:p>
          <a:p>
            <a:pPr lvl="1"/>
            <a:r>
              <a:rPr lang="sr-Latn-RS" dirty="0" smtClean="0"/>
              <a:t>Prag sličnosti – 70%</a:t>
            </a:r>
          </a:p>
          <a:p>
            <a:r>
              <a:rPr lang="sr-Latn-RS" dirty="0" smtClean="0"/>
              <a:t>Svi obrasci su </a:t>
            </a:r>
            <a:r>
              <a:rPr lang="sr-Latn-RS" i="1" dirty="0" smtClean="0"/>
              <a:t>resize</a:t>
            </a:r>
            <a:r>
              <a:rPr lang="sr-Latn-RS" dirty="0" smtClean="0"/>
              <a:t>-ovani na veličinu regije.</a:t>
            </a:r>
          </a:p>
          <a:p>
            <a:r>
              <a:rPr lang="sr-Latn-RS" dirty="0" smtClean="0"/>
              <a:t>Pronađene pauze se pamte i brišu iz isečka sistema.</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Pauze - problem</a:t>
            </a:r>
            <a:endParaRPr lang="en-US" dirty="0"/>
          </a:p>
        </p:txBody>
      </p:sp>
      <p:sp>
        <p:nvSpPr>
          <p:cNvPr id="3" name="Content Placeholder 2"/>
          <p:cNvSpPr>
            <a:spLocks noGrp="1"/>
          </p:cNvSpPr>
          <p:nvPr>
            <p:ph idx="1"/>
          </p:nvPr>
        </p:nvSpPr>
        <p:spPr/>
        <p:txBody>
          <a:bodyPr>
            <a:normAutofit lnSpcReduction="10000"/>
          </a:bodyPr>
          <a:lstStyle/>
          <a:p>
            <a:r>
              <a:rPr lang="sr-Latn-RS" dirty="0" smtClean="0"/>
              <a:t>Oštećena četvrtinska pauza koja se teže prepoznaje.</a:t>
            </a:r>
          </a:p>
          <a:p>
            <a:pPr lvl="1"/>
            <a:r>
              <a:rPr lang="en-US" dirty="0" smtClean="0"/>
              <a:t>P</a:t>
            </a:r>
            <a:r>
              <a:rPr lang="sr-Latn-RS" dirty="0" smtClean="0"/>
              <a:t>orediti region prvo sa četvrtinskom pauzom sa manjim pragom vrednosti</a:t>
            </a:r>
          </a:p>
          <a:p>
            <a:pPr lvl="1"/>
            <a:r>
              <a:rPr lang="sr-Latn-RS" dirty="0" smtClean="0"/>
              <a:t>Povećati po potrebi</a:t>
            </a:r>
            <a:r>
              <a:rPr lang="sr-Latn-RS" i="1" dirty="0" smtClean="0"/>
              <a:t> pixel_span</a:t>
            </a:r>
            <a:r>
              <a:rPr lang="sr-Latn-RS" dirty="0" smtClean="0"/>
              <a:t> pri nalaženju regiona</a:t>
            </a:r>
          </a:p>
          <a:p>
            <a:r>
              <a:rPr lang="sr-Latn-RS" dirty="0" smtClean="0"/>
              <a:t>Cela i polovinska pauza isto izgledaju</a:t>
            </a:r>
          </a:p>
          <a:p>
            <a:pPr lvl="1"/>
            <a:r>
              <a:rPr lang="sr-Latn-RS" dirty="0" smtClean="0"/>
              <a:t>Ali se nalaze na različitim linijama</a:t>
            </a:r>
          </a:p>
          <a:p>
            <a:pPr lvl="2"/>
            <a:r>
              <a:rPr lang="sr-Latn-RS" dirty="0" smtClean="0"/>
              <a:t>Cela se nalazi ispod druge linije (od gore)</a:t>
            </a:r>
          </a:p>
          <a:p>
            <a:pPr lvl="2"/>
            <a:r>
              <a:rPr lang="sr-Latn-RS" dirty="0" smtClean="0"/>
              <a:t>Polovinska se nalazi na trećoj liniji (od gore)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Cele note</a:t>
            </a:r>
            <a:endParaRPr lang="en-US" dirty="0"/>
          </a:p>
        </p:txBody>
      </p:sp>
      <p:sp>
        <p:nvSpPr>
          <p:cNvPr id="3" name="Content Placeholder 2"/>
          <p:cNvSpPr>
            <a:spLocks noGrp="1"/>
          </p:cNvSpPr>
          <p:nvPr>
            <p:ph idx="1"/>
          </p:nvPr>
        </p:nvSpPr>
        <p:spPr/>
        <p:txBody>
          <a:bodyPr>
            <a:normAutofit fontScale="92500" lnSpcReduction="10000"/>
          </a:bodyPr>
          <a:lstStyle/>
          <a:p>
            <a:r>
              <a:rPr lang="sr-Latn-RS" dirty="0" smtClean="0"/>
              <a:t>Na kraju se prepoznaju,</a:t>
            </a:r>
            <a:r>
              <a:rPr lang="sr-Latn-RS" dirty="0" smtClean="0"/>
              <a:t> odnosno porede se sa celim </a:t>
            </a:r>
            <a:r>
              <a:rPr lang="sr-Latn-RS" dirty="0" smtClean="0"/>
              <a:t>notama</a:t>
            </a:r>
            <a:r>
              <a:rPr lang="sr-Latn-RS" dirty="0" smtClean="0"/>
              <a:t>,</a:t>
            </a:r>
            <a:r>
              <a:rPr lang="sr-Latn-RS" dirty="0" smtClean="0"/>
              <a:t> preostali neprepoznati regioni koji se nalaze između taktica.</a:t>
            </a:r>
          </a:p>
          <a:p>
            <a:r>
              <a:rPr lang="sr-Latn-RS" dirty="0" smtClean="0"/>
              <a:t>Traže se regioni između taktica sa </a:t>
            </a:r>
            <a:r>
              <a:rPr lang="sr-Latn-RS" i="1" dirty="0" smtClean="0"/>
              <a:t>pixel_span=3, </a:t>
            </a:r>
            <a:r>
              <a:rPr lang="sr-Latn-RS" dirty="0" smtClean="0"/>
              <a:t>u 8 smerova.</a:t>
            </a:r>
          </a:p>
          <a:p>
            <a:r>
              <a:rPr lang="sr-Latn-RS" dirty="0" smtClean="0"/>
              <a:t>Učitavaju se obrasci praznih notnih glava za cele note i </a:t>
            </a:r>
            <a:r>
              <a:rPr lang="sr-Latn-RS" i="1" dirty="0" smtClean="0"/>
              <a:t>resize</a:t>
            </a:r>
            <a:r>
              <a:rPr lang="sr-Latn-RS" dirty="0" smtClean="0"/>
              <a:t>-uju na veličinu distance između linija.</a:t>
            </a:r>
          </a:p>
          <a:p>
            <a:r>
              <a:rPr lang="sr-Latn-RS" dirty="0" smtClean="0"/>
              <a:t>Koristi se ista </a:t>
            </a:r>
            <a:r>
              <a:rPr lang="sr-Latn-RS" i="1" dirty="0" smtClean="0"/>
              <a:t>sliding window </a:t>
            </a:r>
            <a:r>
              <a:rPr lang="sr-Latn-RS" dirty="0" smtClean="0"/>
              <a:t>tehnika kao i kod vertikalnih nota.</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Analiza i </a:t>
            </a:r>
            <a:r>
              <a:rPr lang="sr-Latn-RS" i="1" dirty="0" smtClean="0"/>
              <a:t>export </a:t>
            </a:r>
            <a:r>
              <a:rPr lang="sr-Latn-RS" dirty="0" smtClean="0"/>
              <a:t>rezultata</a:t>
            </a:r>
            <a:endParaRPr lang="en-US" dirty="0"/>
          </a:p>
        </p:txBody>
      </p:sp>
      <p:sp>
        <p:nvSpPr>
          <p:cNvPr id="3" name="Content Placeholder 2"/>
          <p:cNvSpPr>
            <a:spLocks noGrp="1"/>
          </p:cNvSpPr>
          <p:nvPr>
            <p:ph idx="1"/>
          </p:nvPr>
        </p:nvSpPr>
        <p:spPr/>
        <p:txBody>
          <a:bodyPr>
            <a:normAutofit/>
          </a:bodyPr>
          <a:lstStyle/>
          <a:p>
            <a:r>
              <a:rPr lang="sr-Latn-RS" dirty="0" smtClean="0"/>
              <a:t>Nakon prepoznavanja i klasifikacije pronađenih regija treba izvršiti analizu tih regija i export u </a:t>
            </a:r>
            <a:r>
              <a:rPr lang="sr-Latn-RS" i="1" dirty="0" smtClean="0"/>
              <a:t>MusicXML</a:t>
            </a:r>
            <a:r>
              <a:rPr lang="sr-Latn-RS" dirty="0" smtClean="0"/>
              <a:t>.</a:t>
            </a:r>
          </a:p>
          <a:p>
            <a:r>
              <a:rPr lang="sr-Latn-RS" dirty="0" smtClean="0"/>
              <a:t>U ovom projektu nije obuhvaćen rad sa </a:t>
            </a:r>
            <a:r>
              <a:rPr lang="sr-Latn-RS" i="1" dirty="0" smtClean="0"/>
              <a:t>MusicXML</a:t>
            </a:r>
            <a:r>
              <a:rPr lang="sr-Latn-RS" dirty="0" smtClean="0"/>
              <a:t>-om, ali su podaci exportovani u vidu </a:t>
            </a:r>
            <a:r>
              <a:rPr lang="sr-Latn-RS" i="1" dirty="0" smtClean="0"/>
              <a:t>custom </a:t>
            </a:r>
            <a:r>
              <a:rPr lang="sr-Latn-RS" dirty="0" smtClean="0"/>
              <a:t>tekstualne notacije.</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Analiza i </a:t>
            </a:r>
            <a:r>
              <a:rPr lang="sr-Latn-RS" i="1" dirty="0" smtClean="0"/>
              <a:t>export </a:t>
            </a:r>
            <a:r>
              <a:rPr lang="sr-Latn-RS" dirty="0" smtClean="0"/>
              <a:t>rezultata</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sr-Latn-RS" dirty="0" smtClean="0"/>
              <a:t>Prvo se ispisuje redni broj taktice.</a:t>
            </a:r>
          </a:p>
          <a:p>
            <a:pPr lvl="1"/>
            <a:r>
              <a:rPr lang="sr-Latn-RS" i="1" dirty="0" smtClean="0"/>
              <a:t>Bar Line #</a:t>
            </a:r>
          </a:p>
          <a:p>
            <a:r>
              <a:rPr lang="sr-Latn-RS" dirty="0" smtClean="0"/>
              <a:t>Potom se ispisuje tip ključa koji se nalazi odmah pored taktice.</a:t>
            </a:r>
          </a:p>
          <a:p>
            <a:pPr lvl="1"/>
            <a:r>
              <a:rPr lang="sr-Latn-RS" i="1" dirty="0" smtClean="0"/>
              <a:t>G-Clef</a:t>
            </a:r>
          </a:p>
          <a:p>
            <a:pPr lvl="1"/>
            <a:r>
              <a:rPr lang="sr-Latn-RS" i="1" dirty="0" smtClean="0"/>
              <a:t>F-Clef</a:t>
            </a:r>
          </a:p>
          <a:p>
            <a:pPr lvl="1"/>
            <a:r>
              <a:rPr lang="sr-Latn-RS" i="1" dirty="0" smtClean="0"/>
              <a:t>C-Clef</a:t>
            </a:r>
          </a:p>
          <a:p>
            <a:r>
              <a:rPr lang="sr-Latn-RS" dirty="0" smtClean="0"/>
              <a:t>Vrsta takta koja se nalazi najbliža taktici se zatim ispisuje:</a:t>
            </a:r>
          </a:p>
          <a:p>
            <a:pPr lvl="1"/>
            <a:r>
              <a:rPr lang="sr-Latn-RS" dirty="0" smtClean="0"/>
              <a:t>Time: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Zadatak projekta</a:t>
            </a:r>
            <a:endParaRPr lang="en-US" dirty="0"/>
          </a:p>
        </p:txBody>
      </p:sp>
      <p:sp>
        <p:nvSpPr>
          <p:cNvPr id="3" name="Content Placeholder 2"/>
          <p:cNvSpPr>
            <a:spLocks noGrp="1"/>
          </p:cNvSpPr>
          <p:nvPr>
            <p:ph idx="1"/>
          </p:nvPr>
        </p:nvSpPr>
        <p:spPr/>
        <p:txBody>
          <a:bodyPr/>
          <a:lstStyle/>
          <a:p>
            <a:pPr algn="just"/>
            <a:r>
              <a:rPr lang="sr-Latn-RS" dirty="0" smtClean="0"/>
              <a:t>Napraviti </a:t>
            </a:r>
            <a:r>
              <a:rPr lang="sr-Latn-RS" i="1" dirty="0" smtClean="0"/>
              <a:t>OMR </a:t>
            </a:r>
            <a:r>
              <a:rPr lang="sr-Latn-RS" dirty="0" smtClean="0"/>
              <a:t>aplikaciju koja će prepoznati note i ostale muzičke elemente sa skenirane, odnosno štampane muzičke partiture i pretočiti ih u </a:t>
            </a:r>
            <a:r>
              <a:rPr lang="sr-Latn-RS" i="1" dirty="0" smtClean="0"/>
              <a:t>MIDI</a:t>
            </a:r>
            <a:r>
              <a:rPr lang="sr-Latn-RS" dirty="0" smtClean="0"/>
              <a:t> i/ili </a:t>
            </a:r>
            <a:r>
              <a:rPr lang="sr-Latn-RS" i="1" dirty="0" smtClean="0"/>
              <a:t>MusicXML</a:t>
            </a:r>
            <a:r>
              <a:rPr lang="sr-Latn-RS" dirty="0" smtClean="0"/>
              <a:t> datoteku, korišćenjem </a:t>
            </a:r>
            <a:r>
              <a:rPr lang="sr-Latn-RS" i="1" dirty="0" smtClean="0"/>
              <a:t>Python</a:t>
            </a:r>
            <a:r>
              <a:rPr lang="sr-Latn-RS" dirty="0" smtClean="0"/>
              <a:t> programskog jezika i  </a:t>
            </a:r>
            <a:r>
              <a:rPr lang="sr-Latn-RS" i="1" dirty="0" smtClean="0"/>
              <a:t>OpenCV </a:t>
            </a:r>
            <a:r>
              <a:rPr lang="sr-Latn-RS" dirty="0" smtClean="0"/>
              <a:t>biblioteke.</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Analiza i </a:t>
            </a:r>
            <a:r>
              <a:rPr lang="sr-Latn-RS" i="1" dirty="0" smtClean="0"/>
              <a:t>export </a:t>
            </a:r>
            <a:r>
              <a:rPr lang="sr-Latn-RS" dirty="0" smtClean="0"/>
              <a:t>rezultata</a:t>
            </a:r>
            <a:endParaRPr lang="en-US" dirty="0"/>
          </a:p>
        </p:txBody>
      </p:sp>
      <p:sp>
        <p:nvSpPr>
          <p:cNvPr id="3" name="Content Placeholder 2"/>
          <p:cNvSpPr>
            <a:spLocks noGrp="1"/>
          </p:cNvSpPr>
          <p:nvPr>
            <p:ph idx="1"/>
          </p:nvPr>
        </p:nvSpPr>
        <p:spPr/>
        <p:txBody>
          <a:bodyPr>
            <a:normAutofit fontScale="70000" lnSpcReduction="20000"/>
          </a:bodyPr>
          <a:lstStyle/>
          <a:p>
            <a:pPr lvl="1"/>
            <a:endParaRPr lang="sr-Latn-RS" i="1" dirty="0" smtClean="0"/>
          </a:p>
          <a:p>
            <a:r>
              <a:rPr lang="sr-Latn-RS" dirty="0" smtClean="0"/>
              <a:t>Kraj repeticije se ispisuje ukoliko počinje od trenutnog takta</a:t>
            </a:r>
          </a:p>
          <a:p>
            <a:pPr lvl="1"/>
            <a:r>
              <a:rPr lang="sr-Latn-RS" i="1" dirty="0" smtClean="0"/>
              <a:t>Ending</a:t>
            </a:r>
          </a:p>
          <a:p>
            <a:r>
              <a:rPr lang="sr-Latn-RS" dirty="0" smtClean="0"/>
              <a:t>Sortiraju se preostali elementi u taktu (note, tačke, pauze i predznaci) po kolonama.</a:t>
            </a:r>
          </a:p>
          <a:p>
            <a:r>
              <a:rPr lang="sr-Latn-RS" dirty="0" smtClean="0"/>
              <a:t>Traže se predznaci koji se nalaze na početku takta, tako što se uzimaju oni koji se pojavljuju pre prvih nota i pauza u tom taktu i čija distanca do prve note je veća od distance između linija:</a:t>
            </a:r>
          </a:p>
          <a:p>
            <a:pPr lvl="1"/>
            <a:r>
              <a:rPr lang="sr-Latn-RS" i="1" dirty="0" smtClean="0"/>
              <a:t>Key Accidentals:</a:t>
            </a:r>
          </a:p>
          <a:p>
            <a:pPr lvl="2"/>
            <a:r>
              <a:rPr lang="sr-Latn-RS" i="1" dirty="0" smtClean="0"/>
              <a:t>natural</a:t>
            </a:r>
          </a:p>
          <a:p>
            <a:pPr lvl="2"/>
            <a:r>
              <a:rPr lang="sr-Latn-RS" i="1" dirty="0" smtClean="0"/>
              <a:t>sharp</a:t>
            </a:r>
          </a:p>
          <a:p>
            <a:pPr lvl="2"/>
            <a:r>
              <a:rPr lang="sr-Latn-RS" i="1" dirty="0" smtClean="0"/>
              <a:t>flat</a:t>
            </a:r>
          </a:p>
          <a:p>
            <a:pPr lvl="2"/>
            <a:r>
              <a:rPr lang="sr-Latn-RS" dirty="0" smtClean="0"/>
              <a:t>Visina u suštini nije bitna jer se predznaci na početku takta ispisuju određenim redosledom:</a:t>
            </a:r>
          </a:p>
          <a:p>
            <a:pPr lvl="3"/>
            <a:r>
              <a:rPr lang="sr-Latn-RS" dirty="0" smtClean="0"/>
              <a:t>povisilice: fis, cis, gis, dis, ais, eis, his</a:t>
            </a:r>
          </a:p>
          <a:p>
            <a:pPr lvl="3"/>
            <a:r>
              <a:rPr lang="sr-Latn-RS" dirty="0" smtClean="0"/>
              <a:t>snizilice: be, es, as, des, ges, ces, fes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Analiza </a:t>
            </a:r>
            <a:r>
              <a:rPr lang="sr-Latn-RS" dirty="0" smtClean="0"/>
              <a:t>i </a:t>
            </a:r>
            <a:r>
              <a:rPr lang="sr-Latn-RS" i="1" dirty="0" smtClean="0"/>
              <a:t>export </a:t>
            </a:r>
            <a:r>
              <a:rPr lang="sr-Latn-RS" dirty="0" smtClean="0"/>
              <a:t>rezultata</a:t>
            </a:r>
            <a:endParaRPr lang="en-US" dirty="0"/>
          </a:p>
        </p:txBody>
      </p:sp>
      <p:sp>
        <p:nvSpPr>
          <p:cNvPr id="3" name="Content Placeholder 2"/>
          <p:cNvSpPr>
            <a:spLocks noGrp="1"/>
          </p:cNvSpPr>
          <p:nvPr>
            <p:ph idx="1"/>
          </p:nvPr>
        </p:nvSpPr>
        <p:spPr/>
        <p:txBody>
          <a:bodyPr>
            <a:normAutofit fontScale="70000" lnSpcReduction="20000"/>
          </a:bodyPr>
          <a:lstStyle/>
          <a:p>
            <a:pPr lvl="3"/>
            <a:endParaRPr lang="sr-Latn-RS" dirty="0" smtClean="0"/>
          </a:p>
          <a:p>
            <a:r>
              <a:rPr lang="sr-Latn-RS" dirty="0" smtClean="0"/>
              <a:t>Note u taktu se ispisuju nakon predznaka:</a:t>
            </a:r>
            <a:endParaRPr lang="sr-Latn-RS" dirty="0" smtClean="0"/>
          </a:p>
          <a:p>
            <a:pPr lvl="1"/>
            <a:r>
              <a:rPr lang="sr-Latn-RS" i="1" dirty="0" smtClean="0"/>
              <a:t>Notes:</a:t>
            </a:r>
          </a:p>
          <a:p>
            <a:pPr lvl="2"/>
            <a:r>
              <a:rPr lang="sr-Latn-RS" i="1" dirty="0" smtClean="0"/>
              <a:t>stem note </a:t>
            </a:r>
            <a:r>
              <a:rPr lang="sr-Latn-RS" dirty="0" smtClean="0"/>
              <a:t>ili </a:t>
            </a:r>
            <a:r>
              <a:rPr lang="sr-Latn-RS" i="1" dirty="0" smtClean="0"/>
              <a:t>whole note</a:t>
            </a:r>
            <a:endParaRPr lang="sr-Latn-RS" dirty="0" smtClean="0"/>
          </a:p>
          <a:p>
            <a:pPr lvl="3"/>
            <a:r>
              <a:rPr lang="sr-Latn-RS" i="1" dirty="0" smtClean="0"/>
              <a:t>column: #</a:t>
            </a:r>
          </a:p>
          <a:p>
            <a:pPr lvl="4"/>
            <a:r>
              <a:rPr lang="sr-Latn-RS" dirty="0" smtClean="0"/>
              <a:t>prva kolona regiona</a:t>
            </a:r>
          </a:p>
          <a:p>
            <a:pPr lvl="3"/>
            <a:r>
              <a:rPr lang="sr-Latn-RS" i="1" dirty="0" smtClean="0"/>
              <a:t>height: #</a:t>
            </a:r>
          </a:p>
          <a:p>
            <a:pPr lvl="4"/>
            <a:r>
              <a:rPr lang="sr-Latn-RS" dirty="0" smtClean="0"/>
              <a:t>visina data kao odstupanje od prve notne linije od gore</a:t>
            </a:r>
          </a:p>
          <a:p>
            <a:pPr lvl="4"/>
            <a:r>
              <a:rPr lang="sr-Latn-RS" dirty="0" smtClean="0"/>
              <a:t>0.0 – prva notna linija</a:t>
            </a:r>
          </a:p>
          <a:p>
            <a:pPr lvl="4"/>
            <a:r>
              <a:rPr lang="sr-Latn-RS" dirty="0" smtClean="0"/>
              <a:t>0.5 – prva praznina</a:t>
            </a:r>
          </a:p>
          <a:p>
            <a:pPr lvl="4"/>
            <a:r>
              <a:rPr lang="sr-Latn-RS" dirty="0" smtClean="0"/>
              <a:t>1.0 – druga notna linija</a:t>
            </a:r>
          </a:p>
          <a:p>
            <a:pPr lvl="4"/>
            <a:r>
              <a:rPr lang="sr-Latn-RS" dirty="0" smtClean="0"/>
              <a:t>-1 – prva pomoćnica iznad prve notne linije</a:t>
            </a:r>
          </a:p>
          <a:p>
            <a:pPr lvl="4"/>
            <a:r>
              <a:rPr lang="sr-Latn-RS" dirty="0" smtClean="0"/>
              <a:t>5 – prva pomoćnica ispod poslednje notne linije</a:t>
            </a:r>
          </a:p>
          <a:p>
            <a:pPr lvl="3"/>
            <a:r>
              <a:rPr lang="sr-Latn-RS" i="1" dirty="0" smtClean="0"/>
              <a:t>duration</a:t>
            </a:r>
            <a:r>
              <a:rPr lang="sr-Latn-RS" dirty="0" smtClean="0"/>
              <a:t>: </a:t>
            </a:r>
            <a:r>
              <a:rPr lang="sr-Latn-RS" dirty="0" smtClean="0"/>
              <a:t>#</a:t>
            </a:r>
          </a:p>
          <a:p>
            <a:pPr lvl="3"/>
            <a:r>
              <a:rPr lang="sr-Latn-RS" i="1" dirty="0" smtClean="0"/>
              <a:t>prolonged duration</a:t>
            </a:r>
          </a:p>
          <a:p>
            <a:pPr lvl="4"/>
            <a:r>
              <a:rPr lang="sr-Latn-RS" dirty="0" smtClean="0"/>
              <a:t>pronađena je tačka pored notne glave</a:t>
            </a:r>
          </a:p>
          <a:p>
            <a:pPr lvl="3"/>
            <a:r>
              <a:rPr lang="sr-Latn-RS" i="1" dirty="0" smtClean="0"/>
              <a:t>accidental: sharp </a:t>
            </a:r>
            <a:r>
              <a:rPr lang="en-US" dirty="0" smtClean="0"/>
              <a:t>| </a:t>
            </a:r>
            <a:r>
              <a:rPr lang="en-US" i="1" dirty="0" smtClean="0"/>
              <a:t>flat</a:t>
            </a:r>
            <a:r>
              <a:rPr lang="sr-Latn-RS" i="1" dirty="0" smtClean="0"/>
              <a:t> </a:t>
            </a:r>
            <a:r>
              <a:rPr lang="en-US" dirty="0" smtClean="0"/>
              <a:t>|</a:t>
            </a:r>
            <a:r>
              <a:rPr lang="en-US" i="1" dirty="0" smtClean="0"/>
              <a:t> </a:t>
            </a:r>
            <a:r>
              <a:rPr lang="en-US" i="1" dirty="0" smtClean="0"/>
              <a:t>natural</a:t>
            </a:r>
            <a:r>
              <a:rPr lang="sr-Latn-RS" i="1" dirty="0" smtClean="0"/>
              <a:t> </a:t>
            </a:r>
            <a:r>
              <a:rPr lang="en-US" dirty="0" smtClean="0"/>
              <a:t>|</a:t>
            </a:r>
            <a:r>
              <a:rPr lang="en-US" i="1" dirty="0" smtClean="0"/>
              <a:t> </a:t>
            </a:r>
            <a:r>
              <a:rPr lang="en-US" i="1" dirty="0" smtClean="0"/>
              <a:t>double flat </a:t>
            </a:r>
            <a:r>
              <a:rPr lang="sr-Latn-RS" i="1" dirty="0" smtClean="0"/>
              <a:t> </a:t>
            </a:r>
            <a:r>
              <a:rPr lang="en-US" dirty="0" smtClean="0"/>
              <a:t>|</a:t>
            </a:r>
            <a:r>
              <a:rPr lang="en-US" i="1" dirty="0" smtClean="0"/>
              <a:t> double sharp</a:t>
            </a:r>
          </a:p>
          <a:p>
            <a:pPr lvl="4"/>
            <a:r>
              <a:rPr lang="sr-Latn-RS" dirty="0" smtClean="0"/>
              <a:t>pronađen je predznak ispred notne glave</a:t>
            </a: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Analiza i </a:t>
            </a:r>
            <a:r>
              <a:rPr lang="sr-Latn-RS" i="1" dirty="0" smtClean="0"/>
              <a:t>export </a:t>
            </a:r>
            <a:r>
              <a:rPr lang="sr-Latn-RS" dirty="0" smtClean="0"/>
              <a:t>rezultata</a:t>
            </a:r>
            <a:endParaRPr lang="en-US" dirty="0"/>
          </a:p>
        </p:txBody>
      </p:sp>
      <p:sp>
        <p:nvSpPr>
          <p:cNvPr id="3" name="Content Placeholder 2"/>
          <p:cNvSpPr>
            <a:spLocks noGrp="1"/>
          </p:cNvSpPr>
          <p:nvPr>
            <p:ph idx="1"/>
          </p:nvPr>
        </p:nvSpPr>
        <p:spPr/>
        <p:txBody>
          <a:bodyPr/>
          <a:lstStyle/>
          <a:p>
            <a:pPr lvl="1"/>
            <a:r>
              <a:rPr lang="sr-Latn-RS" dirty="0" smtClean="0"/>
              <a:t>Detaljnijom analizom položaja (kolone</a:t>
            </a:r>
            <a:r>
              <a:rPr lang="sr-Latn-RS" dirty="0" smtClean="0"/>
              <a:t>) note </a:t>
            </a:r>
            <a:r>
              <a:rPr lang="sr-Latn-RS" dirty="0" smtClean="0"/>
              <a:t>se može zaključiti koje note su zapravo u sklopu akorda.</a:t>
            </a:r>
          </a:p>
          <a:p>
            <a:pPr lvl="1"/>
            <a:r>
              <a:rPr lang="sr-Latn-RS" dirty="0" smtClean="0"/>
              <a:t>Sa definisanim ključem, </a:t>
            </a:r>
            <a:r>
              <a:rPr lang="sr-Latn-RS" dirty="0" smtClean="0"/>
              <a:t>predznacima i visinom notne glave se može odrediti </a:t>
            </a:r>
            <a:r>
              <a:rPr lang="sr-Latn-RS" i="1" dirty="0" smtClean="0"/>
              <a:t>pitch</a:t>
            </a:r>
            <a:r>
              <a:rPr lang="sr-Latn-RS" dirty="0" smtClean="0"/>
              <a:t> (visina) tona.</a:t>
            </a:r>
          </a:p>
          <a:p>
            <a:pPr lvl="1"/>
            <a:r>
              <a:rPr lang="sr-Latn-RS" dirty="0" smtClean="0"/>
              <a:t>Sa vrstom takta, dužinom note i informacijom o produženju note se može izračunati da li je takt validan (da li je u skladu sa njegovom vrstom).</a:t>
            </a:r>
            <a:endParaRPr lang="sr-Latn-RS" dirty="0" smtClean="0"/>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Analiza i </a:t>
            </a:r>
            <a:r>
              <a:rPr lang="sr-Latn-RS" i="1" dirty="0" smtClean="0"/>
              <a:t>export </a:t>
            </a:r>
            <a:r>
              <a:rPr lang="sr-Latn-RS" dirty="0" smtClean="0"/>
              <a:t>rezultata</a:t>
            </a:r>
            <a:endParaRPr lang="en-US" dirty="0"/>
          </a:p>
        </p:txBody>
      </p:sp>
      <p:sp>
        <p:nvSpPr>
          <p:cNvPr id="3" name="Content Placeholder 2"/>
          <p:cNvSpPr>
            <a:spLocks noGrp="1"/>
          </p:cNvSpPr>
          <p:nvPr>
            <p:ph idx="1"/>
          </p:nvPr>
        </p:nvSpPr>
        <p:spPr/>
        <p:txBody>
          <a:bodyPr>
            <a:normAutofit fontScale="92500" lnSpcReduction="20000"/>
          </a:bodyPr>
          <a:lstStyle/>
          <a:p>
            <a:r>
              <a:rPr lang="sr-Latn-RS" dirty="0" smtClean="0"/>
              <a:t>Pauze:</a:t>
            </a:r>
          </a:p>
          <a:p>
            <a:pPr lvl="1"/>
            <a:r>
              <a:rPr lang="sr-Latn-RS" i="1" dirty="0" smtClean="0"/>
              <a:t>Rests:</a:t>
            </a:r>
          </a:p>
          <a:p>
            <a:pPr lvl="2"/>
            <a:r>
              <a:rPr lang="sr-Latn-RS" i="1" dirty="0" smtClean="0"/>
              <a:t>rest</a:t>
            </a:r>
          </a:p>
          <a:p>
            <a:pPr lvl="3"/>
            <a:r>
              <a:rPr lang="sr-Latn-RS" i="1" dirty="0" smtClean="0"/>
              <a:t>column: #</a:t>
            </a:r>
          </a:p>
          <a:p>
            <a:pPr lvl="3"/>
            <a:r>
              <a:rPr lang="sr-Latn-RS" i="1" dirty="0" smtClean="0"/>
              <a:t>duration: #</a:t>
            </a:r>
          </a:p>
          <a:p>
            <a:pPr lvl="3"/>
            <a:r>
              <a:rPr lang="sr-Latn-RS" i="1" dirty="0" smtClean="0"/>
              <a:t>prolonged duration</a:t>
            </a:r>
          </a:p>
          <a:p>
            <a:pPr lvl="1"/>
            <a:r>
              <a:rPr lang="en-US" dirty="0" smtClean="0"/>
              <a:t>P</a:t>
            </a:r>
            <a:r>
              <a:rPr lang="sr-Latn-RS" dirty="0" smtClean="0"/>
              <a:t>olovinsku pauzu proverava da li je zapravo cela na osnovu pozicije.</a:t>
            </a:r>
          </a:p>
          <a:p>
            <a:r>
              <a:rPr lang="sr-Latn-RS" dirty="0" smtClean="0"/>
              <a:t>Repeticije se ispisuju, ukoliko su pronađene tačke blizu početne ili krajnje taktice</a:t>
            </a:r>
          </a:p>
          <a:p>
            <a:pPr lvl="1"/>
            <a:r>
              <a:rPr lang="sr-Latn-RS" i="1" dirty="0" smtClean="0"/>
              <a:t>Repeat Begin</a:t>
            </a:r>
          </a:p>
          <a:p>
            <a:pPr lvl="1"/>
            <a:r>
              <a:rPr lang="sr-Latn-RS" i="1" dirty="0" smtClean="0"/>
              <a:t>Repeat End</a:t>
            </a:r>
            <a:endParaRPr lang="en-US" i="1"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sr-Latn-RS" dirty="0" smtClean="0"/>
              <a:t>Analiza i </a:t>
            </a:r>
            <a:r>
              <a:rPr lang="sr-Latn-RS" i="1" dirty="0" smtClean="0"/>
              <a:t>export </a:t>
            </a:r>
            <a:r>
              <a:rPr lang="sr-Latn-RS" dirty="0" smtClean="0"/>
              <a:t>rezultata</a:t>
            </a:r>
            <a:endParaRPr lang="en-US" dirty="0"/>
          </a:p>
        </p:txBody>
      </p:sp>
      <p:pic>
        <p:nvPicPr>
          <p:cNvPr id="99330" name="Picture 2"/>
          <p:cNvPicPr>
            <a:picLocks noChangeAspect="1" noChangeArrowheads="1"/>
          </p:cNvPicPr>
          <p:nvPr/>
        </p:nvPicPr>
        <p:blipFill>
          <a:blip r:embed="rId2"/>
          <a:srcRect/>
          <a:stretch>
            <a:fillRect/>
          </a:stretch>
        </p:blipFill>
        <p:spPr bwMode="auto">
          <a:xfrm>
            <a:off x="533400" y="914400"/>
            <a:ext cx="8191500" cy="880079"/>
          </a:xfrm>
          <a:prstGeom prst="rect">
            <a:avLst/>
          </a:prstGeom>
          <a:noFill/>
          <a:ln w="9525">
            <a:noFill/>
            <a:miter lim="800000"/>
            <a:headEnd/>
            <a:tailEnd/>
          </a:ln>
          <a:effectLst/>
        </p:spPr>
      </p:pic>
      <p:sp>
        <p:nvSpPr>
          <p:cNvPr id="5" name="TextBox 4"/>
          <p:cNvSpPr txBox="1"/>
          <p:nvPr/>
        </p:nvSpPr>
        <p:spPr>
          <a:xfrm>
            <a:off x="0" y="1905000"/>
            <a:ext cx="3041217" cy="4770537"/>
          </a:xfrm>
          <a:prstGeom prst="rect">
            <a:avLst/>
          </a:prstGeom>
          <a:noFill/>
        </p:spPr>
        <p:txBody>
          <a:bodyPr wrap="none" rtlCol="0">
            <a:spAutoFit/>
          </a:bodyPr>
          <a:lstStyle/>
          <a:p>
            <a:r>
              <a:rPr lang="en-US" sz="800" dirty="0" smtClean="0">
                <a:latin typeface="Consolas" pitchFamily="49" charset="0"/>
                <a:cs typeface="Consolas" pitchFamily="49" charset="0"/>
              </a:rPr>
              <a:t>Analysis results of staff 1</a:t>
            </a:r>
          </a:p>
          <a:p>
            <a:r>
              <a:rPr lang="en-US" sz="800" dirty="0" smtClean="0">
                <a:latin typeface="Consolas" pitchFamily="49" charset="0"/>
                <a:cs typeface="Consolas" pitchFamily="49" charset="0"/>
              </a:rPr>
              <a:t>Bar Line 1</a:t>
            </a:r>
          </a:p>
          <a:p>
            <a:r>
              <a:rPr lang="en-US" sz="800" dirty="0" smtClean="0">
                <a:latin typeface="Consolas" pitchFamily="49" charset="0"/>
                <a:cs typeface="Consolas" pitchFamily="49" charset="0"/>
              </a:rPr>
              <a:t>G-Clef</a:t>
            </a:r>
          </a:p>
          <a:p>
            <a:r>
              <a:rPr lang="en-US" sz="800" dirty="0" smtClean="0">
                <a:latin typeface="Consolas" pitchFamily="49" charset="0"/>
                <a:cs typeface="Consolas" pitchFamily="49" charset="0"/>
              </a:rPr>
              <a:t>Time: 4/4</a:t>
            </a:r>
          </a:p>
          <a:p>
            <a:r>
              <a:rPr lang="en-US" sz="800" dirty="0" smtClean="0">
                <a:latin typeface="Consolas" pitchFamily="49" charset="0"/>
                <a:cs typeface="Consolas" pitchFamily="49" charset="0"/>
              </a:rPr>
              <a:t>Bar Line 2</a:t>
            </a:r>
          </a:p>
          <a:p>
            <a:r>
              <a:rPr lang="en-US" sz="800" dirty="0" smtClean="0">
                <a:latin typeface="Consolas" pitchFamily="49" charset="0"/>
                <a:cs typeface="Consolas" pitchFamily="49" charset="0"/>
              </a:rPr>
              <a:t>Bar Line 3</a:t>
            </a:r>
          </a:p>
          <a:p>
            <a:r>
              <a:rPr lang="en-US" sz="800" dirty="0" smtClean="0">
                <a:latin typeface="Consolas" pitchFamily="49" charset="0"/>
                <a:cs typeface="Consolas" pitchFamily="49" charset="0"/>
              </a:rPr>
              <a:t>Notes:</a:t>
            </a:r>
          </a:p>
          <a:p>
            <a:r>
              <a:rPr lang="en-US" sz="800" dirty="0" smtClean="0">
                <a:latin typeface="Consolas" pitchFamily="49" charset="0"/>
                <a:cs typeface="Consolas" pitchFamily="49" charset="0"/>
              </a:rPr>
              <a:t>	whole note</a:t>
            </a:r>
          </a:p>
          <a:p>
            <a:r>
              <a:rPr lang="en-US" sz="800" dirty="0" smtClean="0">
                <a:latin typeface="Consolas" pitchFamily="49" charset="0"/>
                <a:cs typeface="Consolas" pitchFamily="49" charset="0"/>
              </a:rPr>
              <a:t>		column: 197</a:t>
            </a:r>
          </a:p>
          <a:p>
            <a:r>
              <a:rPr lang="en-US" sz="800" dirty="0" smtClean="0">
                <a:latin typeface="Consolas" pitchFamily="49" charset="0"/>
                <a:cs typeface="Consolas" pitchFamily="49" charset="0"/>
              </a:rPr>
              <a:t>		height: 5.0</a:t>
            </a:r>
          </a:p>
          <a:p>
            <a:r>
              <a:rPr lang="en-US" sz="800" dirty="0" smtClean="0">
                <a:latin typeface="Consolas" pitchFamily="49" charset="0"/>
                <a:cs typeface="Consolas" pitchFamily="49" charset="0"/>
              </a:rPr>
              <a:t>		duration: 1</a:t>
            </a:r>
          </a:p>
          <a:p>
            <a:r>
              <a:rPr lang="en-US" sz="800" dirty="0" smtClean="0">
                <a:latin typeface="Consolas" pitchFamily="49" charset="0"/>
                <a:cs typeface="Consolas" pitchFamily="49" charset="0"/>
              </a:rPr>
              <a:t>Repeat Begin</a:t>
            </a:r>
          </a:p>
          <a:p>
            <a:r>
              <a:rPr lang="en-US" sz="800" dirty="0" smtClean="0">
                <a:latin typeface="Consolas" pitchFamily="49" charset="0"/>
                <a:cs typeface="Consolas" pitchFamily="49" charset="0"/>
              </a:rPr>
              <a:t>Bar Line 4</a:t>
            </a:r>
          </a:p>
          <a:p>
            <a:r>
              <a:rPr lang="en-US" sz="800" dirty="0" smtClean="0">
                <a:latin typeface="Consolas" pitchFamily="49" charset="0"/>
                <a:cs typeface="Consolas" pitchFamily="49" charset="0"/>
              </a:rPr>
              <a:t>Bar Line 5</a:t>
            </a:r>
          </a:p>
          <a:p>
            <a:r>
              <a:rPr lang="en-US" sz="800" dirty="0" smtClean="0">
                <a:latin typeface="Consolas" pitchFamily="49" charset="0"/>
                <a:cs typeface="Consolas" pitchFamily="49" charset="0"/>
              </a:rPr>
              <a:t>F-Clef</a:t>
            </a:r>
          </a:p>
          <a:p>
            <a:r>
              <a:rPr lang="en-US" sz="800" dirty="0" smtClean="0">
                <a:latin typeface="Consolas" pitchFamily="49" charset="0"/>
                <a:cs typeface="Consolas" pitchFamily="49" charset="0"/>
              </a:rPr>
              <a:t>Time: 3/4</a:t>
            </a:r>
          </a:p>
          <a:p>
            <a:r>
              <a:rPr lang="en-US" sz="800" dirty="0" smtClean="0">
                <a:latin typeface="Consolas" pitchFamily="49" charset="0"/>
                <a:cs typeface="Consolas" pitchFamily="49" charset="0"/>
              </a:rPr>
              <a:t>Notes:</a:t>
            </a:r>
          </a:p>
          <a:p>
            <a:r>
              <a:rPr lang="en-US" sz="800" dirty="0" smtClean="0">
                <a:latin typeface="Consolas" pitchFamily="49" charset="0"/>
                <a:cs typeface="Consolas" pitchFamily="49" charset="0"/>
              </a:rPr>
              <a:t>	stem note</a:t>
            </a:r>
          </a:p>
          <a:p>
            <a:r>
              <a:rPr lang="en-US" sz="800" dirty="0" smtClean="0">
                <a:latin typeface="Consolas" pitchFamily="49" charset="0"/>
                <a:cs typeface="Consolas" pitchFamily="49" charset="0"/>
              </a:rPr>
              <a:t>		column: 303</a:t>
            </a:r>
          </a:p>
          <a:p>
            <a:r>
              <a:rPr lang="en-US" sz="800" dirty="0" smtClean="0">
                <a:latin typeface="Consolas" pitchFamily="49" charset="0"/>
                <a:cs typeface="Consolas" pitchFamily="49" charset="0"/>
              </a:rPr>
              <a:t>		height: 1.5</a:t>
            </a:r>
          </a:p>
          <a:p>
            <a:r>
              <a:rPr lang="en-US" sz="800" dirty="0" smtClean="0">
                <a:latin typeface="Consolas" pitchFamily="49" charset="0"/>
                <a:cs typeface="Consolas" pitchFamily="49" charset="0"/>
              </a:rPr>
              <a:t>		duration: 0.5</a:t>
            </a:r>
          </a:p>
          <a:p>
            <a:r>
              <a:rPr lang="en-US" sz="800" dirty="0" smtClean="0">
                <a:latin typeface="Consolas" pitchFamily="49" charset="0"/>
                <a:cs typeface="Consolas" pitchFamily="49" charset="0"/>
              </a:rPr>
              <a:t>		prolonged duration</a:t>
            </a:r>
          </a:p>
          <a:p>
            <a:r>
              <a:rPr lang="en-US" sz="800" dirty="0" smtClean="0">
                <a:latin typeface="Consolas" pitchFamily="49" charset="0"/>
                <a:cs typeface="Consolas" pitchFamily="49" charset="0"/>
              </a:rPr>
              <a:t>	stem note</a:t>
            </a:r>
          </a:p>
          <a:p>
            <a:r>
              <a:rPr lang="en-US" sz="800" dirty="0" smtClean="0">
                <a:latin typeface="Consolas" pitchFamily="49" charset="0"/>
                <a:cs typeface="Consolas" pitchFamily="49" charset="0"/>
              </a:rPr>
              <a:t>		column: 303</a:t>
            </a:r>
          </a:p>
          <a:p>
            <a:r>
              <a:rPr lang="en-US" sz="800" dirty="0" smtClean="0">
                <a:latin typeface="Consolas" pitchFamily="49" charset="0"/>
                <a:cs typeface="Consolas" pitchFamily="49" charset="0"/>
              </a:rPr>
              <a:t>		height: 2.5</a:t>
            </a:r>
          </a:p>
          <a:p>
            <a:r>
              <a:rPr lang="en-US" sz="800" dirty="0" smtClean="0">
                <a:latin typeface="Consolas" pitchFamily="49" charset="0"/>
                <a:cs typeface="Consolas" pitchFamily="49" charset="0"/>
              </a:rPr>
              <a:t>		duration: 0.5</a:t>
            </a:r>
          </a:p>
          <a:p>
            <a:r>
              <a:rPr lang="en-US" sz="800" dirty="0" smtClean="0">
                <a:latin typeface="Consolas" pitchFamily="49" charset="0"/>
                <a:cs typeface="Consolas" pitchFamily="49" charset="0"/>
              </a:rPr>
              <a:t>		prolonged duration</a:t>
            </a:r>
          </a:p>
          <a:p>
            <a:r>
              <a:rPr lang="en-US" sz="800" dirty="0" smtClean="0">
                <a:latin typeface="Consolas" pitchFamily="49" charset="0"/>
                <a:cs typeface="Consolas" pitchFamily="49" charset="0"/>
              </a:rPr>
              <a:t>Rests:</a:t>
            </a:r>
          </a:p>
          <a:p>
            <a:r>
              <a:rPr lang="en-US" sz="800" dirty="0" smtClean="0">
                <a:latin typeface="Consolas" pitchFamily="49" charset="0"/>
                <a:cs typeface="Consolas" pitchFamily="49" charset="0"/>
              </a:rPr>
              <a:t>	rest</a:t>
            </a:r>
          </a:p>
          <a:p>
            <a:r>
              <a:rPr lang="en-US" sz="800" dirty="0" smtClean="0">
                <a:latin typeface="Consolas" pitchFamily="49" charset="0"/>
                <a:cs typeface="Consolas" pitchFamily="49" charset="0"/>
              </a:rPr>
              <a:t>		column: 296</a:t>
            </a:r>
          </a:p>
          <a:p>
            <a:r>
              <a:rPr lang="en-US" sz="800" dirty="0" smtClean="0">
                <a:latin typeface="Consolas" pitchFamily="49" charset="0"/>
                <a:cs typeface="Consolas" pitchFamily="49" charset="0"/>
              </a:rPr>
              <a:t>		duration: 0.5</a:t>
            </a:r>
          </a:p>
          <a:p>
            <a:r>
              <a:rPr lang="en-US" sz="800" dirty="0" smtClean="0">
                <a:latin typeface="Consolas" pitchFamily="49" charset="0"/>
                <a:cs typeface="Consolas" pitchFamily="49" charset="0"/>
              </a:rPr>
              <a:t>		prolonged </a:t>
            </a:r>
            <a:r>
              <a:rPr lang="en-US" sz="800" dirty="0" smtClean="0">
                <a:latin typeface="Consolas" pitchFamily="49" charset="0"/>
                <a:cs typeface="Consolas" pitchFamily="49" charset="0"/>
              </a:rPr>
              <a:t>duration</a:t>
            </a:r>
            <a:endParaRPr lang="sr-Latn-RS" sz="800" dirty="0" smtClean="0">
              <a:latin typeface="Consolas" pitchFamily="49" charset="0"/>
              <a:cs typeface="Consolas" pitchFamily="49" charset="0"/>
            </a:endParaRPr>
          </a:p>
          <a:p>
            <a:r>
              <a:rPr lang="en-US" sz="800" dirty="0" smtClean="0">
                <a:latin typeface="Consolas" pitchFamily="49" charset="0"/>
                <a:cs typeface="Consolas" pitchFamily="49" charset="0"/>
              </a:rPr>
              <a:t>Bar Line 6</a:t>
            </a:r>
          </a:p>
          <a:p>
            <a:r>
              <a:rPr lang="en-US" sz="800" dirty="0" smtClean="0">
                <a:latin typeface="Consolas" pitchFamily="49" charset="0"/>
                <a:cs typeface="Consolas" pitchFamily="49" charset="0"/>
              </a:rPr>
              <a:t>Bar Line 7</a:t>
            </a:r>
          </a:p>
          <a:p>
            <a:r>
              <a:rPr lang="en-US" sz="800" dirty="0" smtClean="0">
                <a:latin typeface="Consolas" pitchFamily="49" charset="0"/>
                <a:cs typeface="Consolas" pitchFamily="49" charset="0"/>
              </a:rPr>
              <a:t>C-Clef</a:t>
            </a:r>
          </a:p>
          <a:p>
            <a:r>
              <a:rPr lang="en-US" sz="800" dirty="0" smtClean="0">
                <a:latin typeface="Consolas" pitchFamily="49" charset="0"/>
                <a:cs typeface="Consolas" pitchFamily="49" charset="0"/>
              </a:rPr>
              <a:t>Time: 4/4</a:t>
            </a:r>
          </a:p>
          <a:p>
            <a:r>
              <a:rPr lang="en-US" sz="800" dirty="0" smtClean="0">
                <a:latin typeface="Consolas" pitchFamily="49" charset="0"/>
                <a:cs typeface="Consolas" pitchFamily="49" charset="0"/>
              </a:rPr>
              <a:t>Ending</a:t>
            </a:r>
          </a:p>
          <a:p>
            <a:endParaRPr lang="en-US" sz="800" dirty="0" smtClean="0">
              <a:latin typeface="Consolas" pitchFamily="49" charset="0"/>
              <a:cs typeface="Consolas" pitchFamily="49" charset="0"/>
            </a:endParaRPr>
          </a:p>
        </p:txBody>
      </p:sp>
      <p:sp>
        <p:nvSpPr>
          <p:cNvPr id="6" name="TextBox 5"/>
          <p:cNvSpPr txBox="1"/>
          <p:nvPr/>
        </p:nvSpPr>
        <p:spPr>
          <a:xfrm>
            <a:off x="3048000" y="1905000"/>
            <a:ext cx="3097323" cy="4647426"/>
          </a:xfrm>
          <a:prstGeom prst="rect">
            <a:avLst/>
          </a:prstGeom>
          <a:noFill/>
        </p:spPr>
        <p:txBody>
          <a:bodyPr wrap="none" rtlCol="0">
            <a:spAutoFit/>
          </a:bodyPr>
          <a:lstStyle/>
          <a:p>
            <a:r>
              <a:rPr lang="en-US" sz="800" dirty="0" smtClean="0">
                <a:latin typeface="Consolas" pitchFamily="49" charset="0"/>
                <a:cs typeface="Consolas" pitchFamily="49" charset="0"/>
              </a:rPr>
              <a:t>Key </a:t>
            </a:r>
            <a:r>
              <a:rPr lang="en-US" sz="800" dirty="0" smtClean="0">
                <a:latin typeface="Consolas" pitchFamily="49" charset="0"/>
                <a:cs typeface="Consolas" pitchFamily="49" charset="0"/>
              </a:rPr>
              <a:t>Accidentals:</a:t>
            </a:r>
          </a:p>
          <a:p>
            <a:r>
              <a:rPr lang="en-US" sz="800" dirty="0" smtClean="0">
                <a:latin typeface="Consolas" pitchFamily="49" charset="0"/>
                <a:cs typeface="Consolas" pitchFamily="49" charset="0"/>
              </a:rPr>
              <a:t>	 sharp</a:t>
            </a:r>
          </a:p>
          <a:p>
            <a:r>
              <a:rPr lang="en-US" sz="800" dirty="0" smtClean="0">
                <a:latin typeface="Consolas" pitchFamily="49" charset="0"/>
                <a:cs typeface="Consolas" pitchFamily="49" charset="0"/>
              </a:rPr>
              <a:t>	 sharp</a:t>
            </a:r>
          </a:p>
          <a:p>
            <a:r>
              <a:rPr lang="en-US" sz="800" dirty="0" smtClean="0">
                <a:latin typeface="Consolas" pitchFamily="49" charset="0"/>
                <a:cs typeface="Consolas" pitchFamily="49" charset="0"/>
              </a:rPr>
              <a:t>	 sharp</a:t>
            </a:r>
          </a:p>
          <a:p>
            <a:r>
              <a:rPr lang="en-US" sz="800" dirty="0" smtClean="0">
                <a:latin typeface="Consolas" pitchFamily="49" charset="0"/>
                <a:cs typeface="Consolas" pitchFamily="49" charset="0"/>
              </a:rPr>
              <a:t>Notes:</a:t>
            </a:r>
          </a:p>
          <a:p>
            <a:r>
              <a:rPr lang="en-US" sz="800" dirty="0" smtClean="0">
                <a:latin typeface="Consolas" pitchFamily="49" charset="0"/>
                <a:cs typeface="Consolas" pitchFamily="49" charset="0"/>
              </a:rPr>
              <a:t>	stem note</a:t>
            </a:r>
          </a:p>
          <a:p>
            <a:r>
              <a:rPr lang="en-US" sz="800" dirty="0" smtClean="0">
                <a:latin typeface="Consolas" pitchFamily="49" charset="0"/>
                <a:cs typeface="Consolas" pitchFamily="49" charset="0"/>
              </a:rPr>
              <a:t>		column: 425</a:t>
            </a:r>
          </a:p>
          <a:p>
            <a:r>
              <a:rPr lang="en-US" sz="800" dirty="0" smtClean="0">
                <a:latin typeface="Consolas" pitchFamily="49" charset="0"/>
                <a:cs typeface="Consolas" pitchFamily="49" charset="0"/>
              </a:rPr>
              <a:t>		height: 2.0</a:t>
            </a:r>
          </a:p>
          <a:p>
            <a:r>
              <a:rPr lang="en-US" sz="800" dirty="0" smtClean="0">
                <a:latin typeface="Consolas" pitchFamily="49" charset="0"/>
                <a:cs typeface="Consolas" pitchFamily="49" charset="0"/>
              </a:rPr>
              <a:t>		duration: 0.125</a:t>
            </a:r>
          </a:p>
          <a:p>
            <a:r>
              <a:rPr lang="en-US" sz="800" dirty="0" smtClean="0">
                <a:latin typeface="Consolas" pitchFamily="49" charset="0"/>
                <a:cs typeface="Consolas" pitchFamily="49" charset="0"/>
              </a:rPr>
              <a:t>		accidental: natural</a:t>
            </a:r>
          </a:p>
          <a:p>
            <a:r>
              <a:rPr lang="en-US" sz="800" dirty="0" smtClean="0">
                <a:latin typeface="Consolas" pitchFamily="49" charset="0"/>
                <a:cs typeface="Consolas" pitchFamily="49" charset="0"/>
              </a:rPr>
              <a:t>	stem note</a:t>
            </a:r>
          </a:p>
          <a:p>
            <a:r>
              <a:rPr lang="en-US" sz="800" dirty="0" smtClean="0">
                <a:latin typeface="Consolas" pitchFamily="49" charset="0"/>
                <a:cs typeface="Consolas" pitchFamily="49" charset="0"/>
              </a:rPr>
              <a:t>		column: 443</a:t>
            </a:r>
          </a:p>
          <a:p>
            <a:r>
              <a:rPr lang="en-US" sz="800" dirty="0" smtClean="0">
                <a:latin typeface="Consolas" pitchFamily="49" charset="0"/>
                <a:cs typeface="Consolas" pitchFamily="49" charset="0"/>
              </a:rPr>
              <a:t>		height: 1.5</a:t>
            </a:r>
          </a:p>
          <a:p>
            <a:r>
              <a:rPr lang="en-US" sz="800" dirty="0" smtClean="0">
                <a:latin typeface="Consolas" pitchFamily="49" charset="0"/>
                <a:cs typeface="Consolas" pitchFamily="49" charset="0"/>
              </a:rPr>
              <a:t>		duration: 0.25</a:t>
            </a:r>
          </a:p>
          <a:p>
            <a:r>
              <a:rPr lang="en-US" sz="800" dirty="0" smtClean="0">
                <a:latin typeface="Consolas" pitchFamily="49" charset="0"/>
                <a:cs typeface="Consolas" pitchFamily="49" charset="0"/>
              </a:rPr>
              <a:t>	stem note</a:t>
            </a:r>
          </a:p>
          <a:p>
            <a:r>
              <a:rPr lang="en-US" sz="800" dirty="0" smtClean="0">
                <a:latin typeface="Consolas" pitchFamily="49" charset="0"/>
                <a:cs typeface="Consolas" pitchFamily="49" charset="0"/>
              </a:rPr>
              <a:t>		column: 468</a:t>
            </a:r>
          </a:p>
          <a:p>
            <a:r>
              <a:rPr lang="en-US" sz="800" dirty="0" smtClean="0">
                <a:latin typeface="Consolas" pitchFamily="49" charset="0"/>
                <a:cs typeface="Consolas" pitchFamily="49" charset="0"/>
              </a:rPr>
              <a:t>		height: 2.0</a:t>
            </a:r>
          </a:p>
          <a:p>
            <a:r>
              <a:rPr lang="en-US" sz="800" dirty="0" smtClean="0">
                <a:latin typeface="Consolas" pitchFamily="49" charset="0"/>
                <a:cs typeface="Consolas" pitchFamily="49" charset="0"/>
              </a:rPr>
              <a:t>		duration: 0.0625</a:t>
            </a:r>
          </a:p>
          <a:p>
            <a:r>
              <a:rPr lang="en-US" sz="800" dirty="0" smtClean="0">
                <a:latin typeface="Consolas" pitchFamily="49" charset="0"/>
                <a:cs typeface="Consolas" pitchFamily="49" charset="0"/>
              </a:rPr>
              <a:t>	stem note</a:t>
            </a:r>
          </a:p>
          <a:p>
            <a:r>
              <a:rPr lang="en-US" sz="800" dirty="0" smtClean="0">
                <a:latin typeface="Consolas" pitchFamily="49" charset="0"/>
                <a:cs typeface="Consolas" pitchFamily="49" charset="0"/>
              </a:rPr>
              <a:t>		column: 482</a:t>
            </a:r>
          </a:p>
          <a:p>
            <a:r>
              <a:rPr lang="en-US" sz="800" dirty="0" smtClean="0">
                <a:latin typeface="Consolas" pitchFamily="49" charset="0"/>
                <a:cs typeface="Consolas" pitchFamily="49" charset="0"/>
              </a:rPr>
              <a:t>		height: 2.0</a:t>
            </a:r>
          </a:p>
          <a:p>
            <a:r>
              <a:rPr lang="en-US" sz="800" dirty="0" smtClean="0">
                <a:latin typeface="Consolas" pitchFamily="49" charset="0"/>
                <a:cs typeface="Consolas" pitchFamily="49" charset="0"/>
              </a:rPr>
              <a:t>		duration: 0.25</a:t>
            </a:r>
          </a:p>
          <a:p>
            <a:r>
              <a:rPr lang="en-US" sz="800" dirty="0" smtClean="0">
                <a:latin typeface="Consolas" pitchFamily="49" charset="0"/>
                <a:cs typeface="Consolas" pitchFamily="49" charset="0"/>
              </a:rPr>
              <a:t>	stem note</a:t>
            </a:r>
          </a:p>
          <a:p>
            <a:r>
              <a:rPr lang="en-US" sz="800" dirty="0" smtClean="0">
                <a:latin typeface="Consolas" pitchFamily="49" charset="0"/>
                <a:cs typeface="Consolas" pitchFamily="49" charset="0"/>
              </a:rPr>
              <a:t>		column: 527</a:t>
            </a:r>
          </a:p>
          <a:p>
            <a:r>
              <a:rPr lang="en-US" sz="800" dirty="0" smtClean="0">
                <a:latin typeface="Consolas" pitchFamily="49" charset="0"/>
                <a:cs typeface="Consolas" pitchFamily="49" charset="0"/>
              </a:rPr>
              <a:t>		height: 3.0</a:t>
            </a:r>
          </a:p>
          <a:p>
            <a:r>
              <a:rPr lang="en-US" sz="800" dirty="0" smtClean="0">
                <a:latin typeface="Consolas" pitchFamily="49" charset="0"/>
                <a:cs typeface="Consolas" pitchFamily="49" charset="0"/>
              </a:rPr>
              <a:t>		duration: 0.125</a:t>
            </a:r>
          </a:p>
          <a:p>
            <a:r>
              <a:rPr lang="en-US" sz="800" dirty="0" smtClean="0">
                <a:latin typeface="Consolas" pitchFamily="49" charset="0"/>
                <a:cs typeface="Consolas" pitchFamily="49" charset="0"/>
              </a:rPr>
              <a:t>	stem note</a:t>
            </a:r>
          </a:p>
          <a:p>
            <a:r>
              <a:rPr lang="en-US" sz="800" dirty="0" smtClean="0">
                <a:latin typeface="Consolas" pitchFamily="49" charset="0"/>
                <a:cs typeface="Consolas" pitchFamily="49" charset="0"/>
              </a:rPr>
              <a:t>		column: 545</a:t>
            </a:r>
          </a:p>
          <a:p>
            <a:r>
              <a:rPr lang="en-US" sz="800" dirty="0" smtClean="0">
                <a:latin typeface="Consolas" pitchFamily="49" charset="0"/>
                <a:cs typeface="Consolas" pitchFamily="49" charset="0"/>
              </a:rPr>
              <a:t>		height: 1.5</a:t>
            </a:r>
          </a:p>
          <a:p>
            <a:r>
              <a:rPr lang="en-US" sz="800" dirty="0" smtClean="0">
                <a:latin typeface="Consolas" pitchFamily="49" charset="0"/>
                <a:cs typeface="Consolas" pitchFamily="49" charset="0"/>
              </a:rPr>
              <a:t>		duration: </a:t>
            </a:r>
            <a:r>
              <a:rPr lang="en-US" sz="800" dirty="0" smtClean="0">
                <a:latin typeface="Consolas" pitchFamily="49" charset="0"/>
                <a:cs typeface="Consolas" pitchFamily="49" charset="0"/>
              </a:rPr>
              <a:t>0.0625</a:t>
            </a:r>
            <a:endParaRPr lang="sr-Latn-RS" sz="800" dirty="0" smtClean="0">
              <a:latin typeface="Consolas" pitchFamily="49" charset="0"/>
              <a:cs typeface="Consolas" pitchFamily="49" charset="0"/>
            </a:endParaRPr>
          </a:p>
          <a:p>
            <a:r>
              <a:rPr lang="en-US" sz="800" dirty="0" smtClean="0">
                <a:latin typeface="Consolas" pitchFamily="49" charset="0"/>
                <a:cs typeface="Consolas" pitchFamily="49" charset="0"/>
              </a:rPr>
              <a:t>Rests:</a:t>
            </a:r>
          </a:p>
          <a:p>
            <a:r>
              <a:rPr lang="en-US" sz="800" dirty="0" smtClean="0">
                <a:latin typeface="Consolas" pitchFamily="49" charset="0"/>
                <a:cs typeface="Consolas" pitchFamily="49" charset="0"/>
              </a:rPr>
              <a:t>	rest</a:t>
            </a:r>
          </a:p>
          <a:p>
            <a:r>
              <a:rPr lang="en-US" sz="800" dirty="0" smtClean="0">
                <a:latin typeface="Consolas" pitchFamily="49" charset="0"/>
                <a:cs typeface="Consolas" pitchFamily="49" charset="0"/>
              </a:rPr>
              <a:t>		column: 511</a:t>
            </a:r>
          </a:p>
          <a:p>
            <a:r>
              <a:rPr lang="en-US" sz="800" dirty="0" smtClean="0">
                <a:latin typeface="Consolas" pitchFamily="49" charset="0"/>
                <a:cs typeface="Consolas" pitchFamily="49" charset="0"/>
              </a:rPr>
              <a:t>		duration: 0.125</a:t>
            </a:r>
          </a:p>
          <a:p>
            <a:r>
              <a:rPr lang="en-US" sz="800" dirty="0" smtClean="0">
                <a:latin typeface="Consolas" pitchFamily="49" charset="0"/>
                <a:cs typeface="Consolas" pitchFamily="49" charset="0"/>
              </a:rPr>
              <a:t>Bar Line 8</a:t>
            </a:r>
          </a:p>
          <a:p>
            <a:r>
              <a:rPr lang="en-US" sz="800" dirty="0" smtClean="0">
                <a:latin typeface="Consolas" pitchFamily="49" charset="0"/>
                <a:cs typeface="Consolas" pitchFamily="49" charset="0"/>
              </a:rPr>
              <a:t>Bar Line 9</a:t>
            </a:r>
          </a:p>
          <a:p>
            <a:endParaRPr lang="en-US" sz="800" dirty="0" smtClean="0">
              <a:latin typeface="Consolas" pitchFamily="49" charset="0"/>
              <a:cs typeface="Consolas" pitchFamily="49" charset="0"/>
            </a:endParaRPr>
          </a:p>
        </p:txBody>
      </p:sp>
      <p:sp>
        <p:nvSpPr>
          <p:cNvPr id="7" name="TextBox 6"/>
          <p:cNvSpPr txBox="1"/>
          <p:nvPr/>
        </p:nvSpPr>
        <p:spPr>
          <a:xfrm>
            <a:off x="6102783" y="1841242"/>
            <a:ext cx="3041217" cy="5016758"/>
          </a:xfrm>
          <a:prstGeom prst="rect">
            <a:avLst/>
          </a:prstGeom>
          <a:noFill/>
        </p:spPr>
        <p:txBody>
          <a:bodyPr wrap="none" rtlCol="0">
            <a:spAutoFit/>
          </a:bodyPr>
          <a:lstStyle/>
          <a:p>
            <a:r>
              <a:rPr lang="en-US" sz="800" dirty="0" smtClean="0">
                <a:latin typeface="Consolas" pitchFamily="49" charset="0"/>
                <a:cs typeface="Consolas" pitchFamily="49" charset="0"/>
              </a:rPr>
              <a:t>Key </a:t>
            </a:r>
            <a:r>
              <a:rPr lang="en-US" sz="800" dirty="0" smtClean="0">
                <a:latin typeface="Consolas" pitchFamily="49" charset="0"/>
                <a:cs typeface="Consolas" pitchFamily="49" charset="0"/>
              </a:rPr>
              <a:t>Accidentals:</a:t>
            </a:r>
          </a:p>
          <a:p>
            <a:r>
              <a:rPr lang="en-US" sz="800" dirty="0" smtClean="0">
                <a:latin typeface="Consolas" pitchFamily="49" charset="0"/>
                <a:cs typeface="Consolas" pitchFamily="49" charset="0"/>
              </a:rPr>
              <a:t>	 natural</a:t>
            </a:r>
          </a:p>
          <a:p>
            <a:r>
              <a:rPr lang="en-US" sz="800" dirty="0" smtClean="0">
                <a:latin typeface="Consolas" pitchFamily="49" charset="0"/>
                <a:cs typeface="Consolas" pitchFamily="49" charset="0"/>
              </a:rPr>
              <a:t>	 natural</a:t>
            </a:r>
          </a:p>
          <a:p>
            <a:r>
              <a:rPr lang="en-US" sz="800" dirty="0" smtClean="0">
                <a:latin typeface="Consolas" pitchFamily="49" charset="0"/>
                <a:cs typeface="Consolas" pitchFamily="49" charset="0"/>
              </a:rPr>
              <a:t>	 natural</a:t>
            </a:r>
          </a:p>
          <a:p>
            <a:r>
              <a:rPr lang="en-US" sz="800" dirty="0" smtClean="0">
                <a:latin typeface="Consolas" pitchFamily="49" charset="0"/>
                <a:cs typeface="Consolas" pitchFamily="49" charset="0"/>
              </a:rPr>
              <a:t>	 flat</a:t>
            </a:r>
          </a:p>
          <a:p>
            <a:r>
              <a:rPr lang="en-US" sz="800" dirty="0" smtClean="0">
                <a:latin typeface="Consolas" pitchFamily="49" charset="0"/>
                <a:cs typeface="Consolas" pitchFamily="49" charset="0"/>
              </a:rPr>
              <a:t>	 flat</a:t>
            </a:r>
          </a:p>
          <a:p>
            <a:r>
              <a:rPr lang="en-US" sz="800" dirty="0" smtClean="0">
                <a:latin typeface="Consolas" pitchFamily="49" charset="0"/>
                <a:cs typeface="Consolas" pitchFamily="49" charset="0"/>
              </a:rPr>
              <a:t>	 flat</a:t>
            </a:r>
          </a:p>
          <a:p>
            <a:r>
              <a:rPr lang="en-US" sz="800" dirty="0" smtClean="0">
                <a:latin typeface="Consolas" pitchFamily="49" charset="0"/>
                <a:cs typeface="Consolas" pitchFamily="49" charset="0"/>
              </a:rPr>
              <a:t>	 flat</a:t>
            </a:r>
          </a:p>
          <a:p>
            <a:r>
              <a:rPr lang="en-US" sz="800" dirty="0" smtClean="0">
                <a:latin typeface="Consolas" pitchFamily="49" charset="0"/>
                <a:cs typeface="Consolas" pitchFamily="49" charset="0"/>
              </a:rPr>
              <a:t>Notes:</a:t>
            </a:r>
          </a:p>
          <a:p>
            <a:r>
              <a:rPr lang="en-US" sz="800" dirty="0" smtClean="0">
                <a:latin typeface="Consolas" pitchFamily="49" charset="0"/>
                <a:cs typeface="Consolas" pitchFamily="49" charset="0"/>
              </a:rPr>
              <a:t>	stem note</a:t>
            </a:r>
          </a:p>
          <a:p>
            <a:r>
              <a:rPr lang="en-US" sz="800" dirty="0" smtClean="0">
                <a:latin typeface="Consolas" pitchFamily="49" charset="0"/>
                <a:cs typeface="Consolas" pitchFamily="49" charset="0"/>
              </a:rPr>
              <a:t>		column: 634</a:t>
            </a:r>
          </a:p>
          <a:p>
            <a:r>
              <a:rPr lang="en-US" sz="800" dirty="0" smtClean="0">
                <a:latin typeface="Consolas" pitchFamily="49" charset="0"/>
                <a:cs typeface="Consolas" pitchFamily="49" charset="0"/>
              </a:rPr>
              <a:t>		height: 2.0</a:t>
            </a:r>
          </a:p>
          <a:p>
            <a:r>
              <a:rPr lang="en-US" sz="800" dirty="0" smtClean="0">
                <a:latin typeface="Consolas" pitchFamily="49" charset="0"/>
                <a:cs typeface="Consolas" pitchFamily="49" charset="0"/>
              </a:rPr>
              <a:t>		duration: 0.0625</a:t>
            </a:r>
          </a:p>
          <a:p>
            <a:r>
              <a:rPr lang="en-US" sz="800" dirty="0" smtClean="0">
                <a:latin typeface="Consolas" pitchFamily="49" charset="0"/>
                <a:cs typeface="Consolas" pitchFamily="49" charset="0"/>
              </a:rPr>
              <a:t>	stem note</a:t>
            </a:r>
          </a:p>
          <a:p>
            <a:r>
              <a:rPr lang="en-US" sz="800" dirty="0" smtClean="0">
                <a:latin typeface="Consolas" pitchFamily="49" charset="0"/>
                <a:cs typeface="Consolas" pitchFamily="49" charset="0"/>
              </a:rPr>
              <a:t>		column: 668</a:t>
            </a:r>
          </a:p>
          <a:p>
            <a:r>
              <a:rPr lang="en-US" sz="800" dirty="0" smtClean="0">
                <a:latin typeface="Consolas" pitchFamily="49" charset="0"/>
                <a:cs typeface="Consolas" pitchFamily="49" charset="0"/>
              </a:rPr>
              <a:t>		height: 2.0</a:t>
            </a:r>
          </a:p>
          <a:p>
            <a:r>
              <a:rPr lang="en-US" sz="800" dirty="0" smtClean="0">
                <a:latin typeface="Consolas" pitchFamily="49" charset="0"/>
                <a:cs typeface="Consolas" pitchFamily="49" charset="0"/>
              </a:rPr>
              <a:t>		duration: 0.125</a:t>
            </a:r>
          </a:p>
          <a:p>
            <a:r>
              <a:rPr lang="en-US" sz="800" dirty="0" smtClean="0">
                <a:latin typeface="Consolas" pitchFamily="49" charset="0"/>
                <a:cs typeface="Consolas" pitchFamily="49" charset="0"/>
              </a:rPr>
              <a:t>		accidental: sharp</a:t>
            </a:r>
          </a:p>
          <a:p>
            <a:r>
              <a:rPr lang="en-US" sz="800" dirty="0" smtClean="0">
                <a:latin typeface="Consolas" pitchFamily="49" charset="0"/>
                <a:cs typeface="Consolas" pitchFamily="49" charset="0"/>
              </a:rPr>
              <a:t>	stem note</a:t>
            </a:r>
          </a:p>
          <a:p>
            <a:r>
              <a:rPr lang="en-US" sz="800" dirty="0" smtClean="0">
                <a:latin typeface="Consolas" pitchFamily="49" charset="0"/>
                <a:cs typeface="Consolas" pitchFamily="49" charset="0"/>
              </a:rPr>
              <a:t>		column: 690</a:t>
            </a:r>
          </a:p>
          <a:p>
            <a:r>
              <a:rPr lang="en-US" sz="800" dirty="0" smtClean="0">
                <a:latin typeface="Consolas" pitchFamily="49" charset="0"/>
                <a:cs typeface="Consolas" pitchFamily="49" charset="0"/>
              </a:rPr>
              <a:t>		height: 1.0</a:t>
            </a:r>
          </a:p>
          <a:p>
            <a:r>
              <a:rPr lang="en-US" sz="800" dirty="0" smtClean="0">
                <a:latin typeface="Consolas" pitchFamily="49" charset="0"/>
                <a:cs typeface="Consolas" pitchFamily="49" charset="0"/>
              </a:rPr>
              <a:t>		duration: 0.5</a:t>
            </a:r>
          </a:p>
          <a:p>
            <a:r>
              <a:rPr lang="en-US" sz="800" dirty="0" smtClean="0">
                <a:latin typeface="Consolas" pitchFamily="49" charset="0"/>
                <a:cs typeface="Consolas" pitchFamily="49" charset="0"/>
              </a:rPr>
              <a:t>		prolonged duration</a:t>
            </a:r>
          </a:p>
          <a:p>
            <a:r>
              <a:rPr lang="en-US" sz="800" dirty="0" smtClean="0">
                <a:latin typeface="Consolas" pitchFamily="49" charset="0"/>
                <a:cs typeface="Consolas" pitchFamily="49" charset="0"/>
              </a:rPr>
              <a:t>	stem note</a:t>
            </a:r>
          </a:p>
          <a:p>
            <a:r>
              <a:rPr lang="en-US" sz="800" dirty="0" smtClean="0">
                <a:latin typeface="Consolas" pitchFamily="49" charset="0"/>
                <a:cs typeface="Consolas" pitchFamily="49" charset="0"/>
              </a:rPr>
              <a:t>		column: 690</a:t>
            </a:r>
          </a:p>
          <a:p>
            <a:r>
              <a:rPr lang="en-US" sz="800" dirty="0" smtClean="0">
                <a:latin typeface="Consolas" pitchFamily="49" charset="0"/>
                <a:cs typeface="Consolas" pitchFamily="49" charset="0"/>
              </a:rPr>
              <a:t>		height: 2.0</a:t>
            </a:r>
          </a:p>
          <a:p>
            <a:r>
              <a:rPr lang="en-US" sz="800" dirty="0" smtClean="0">
                <a:latin typeface="Consolas" pitchFamily="49" charset="0"/>
                <a:cs typeface="Consolas" pitchFamily="49" charset="0"/>
              </a:rPr>
              <a:t>		duration: 0.5</a:t>
            </a:r>
          </a:p>
          <a:p>
            <a:r>
              <a:rPr lang="en-US" sz="800" dirty="0" smtClean="0">
                <a:latin typeface="Consolas" pitchFamily="49" charset="0"/>
                <a:cs typeface="Consolas" pitchFamily="49" charset="0"/>
              </a:rPr>
              <a:t>		prolonged duration</a:t>
            </a:r>
          </a:p>
          <a:p>
            <a:r>
              <a:rPr lang="en-US" sz="800" dirty="0" smtClean="0">
                <a:latin typeface="Consolas" pitchFamily="49" charset="0"/>
                <a:cs typeface="Consolas" pitchFamily="49" charset="0"/>
              </a:rPr>
              <a:t>	stem note</a:t>
            </a:r>
          </a:p>
          <a:p>
            <a:r>
              <a:rPr lang="en-US" sz="800" dirty="0" smtClean="0">
                <a:latin typeface="Consolas" pitchFamily="49" charset="0"/>
                <a:cs typeface="Consolas" pitchFamily="49" charset="0"/>
              </a:rPr>
              <a:t>		column: 690</a:t>
            </a:r>
          </a:p>
          <a:p>
            <a:r>
              <a:rPr lang="en-US" sz="800" dirty="0" smtClean="0">
                <a:latin typeface="Consolas" pitchFamily="49" charset="0"/>
                <a:cs typeface="Consolas" pitchFamily="49" charset="0"/>
              </a:rPr>
              <a:t>		height: 3.0</a:t>
            </a:r>
          </a:p>
          <a:p>
            <a:r>
              <a:rPr lang="en-US" sz="800" dirty="0" smtClean="0">
                <a:latin typeface="Consolas" pitchFamily="49" charset="0"/>
                <a:cs typeface="Consolas" pitchFamily="49" charset="0"/>
              </a:rPr>
              <a:t>		duration: 0.5</a:t>
            </a:r>
          </a:p>
          <a:p>
            <a:r>
              <a:rPr lang="en-US" sz="800" dirty="0" smtClean="0">
                <a:latin typeface="Consolas" pitchFamily="49" charset="0"/>
                <a:cs typeface="Consolas" pitchFamily="49" charset="0"/>
              </a:rPr>
              <a:t>		prolonged duration</a:t>
            </a:r>
          </a:p>
          <a:p>
            <a:r>
              <a:rPr lang="en-US" sz="800" dirty="0" smtClean="0">
                <a:latin typeface="Consolas" pitchFamily="49" charset="0"/>
                <a:cs typeface="Consolas" pitchFamily="49" charset="0"/>
              </a:rPr>
              <a:t>Rests:</a:t>
            </a:r>
          </a:p>
          <a:p>
            <a:r>
              <a:rPr lang="en-US" sz="800" dirty="0" smtClean="0">
                <a:latin typeface="Consolas" pitchFamily="49" charset="0"/>
                <a:cs typeface="Consolas" pitchFamily="49" charset="0"/>
              </a:rPr>
              <a:t>	rest</a:t>
            </a:r>
          </a:p>
          <a:p>
            <a:r>
              <a:rPr lang="en-US" sz="800" dirty="0" smtClean="0">
                <a:latin typeface="Consolas" pitchFamily="49" charset="0"/>
                <a:cs typeface="Consolas" pitchFamily="49" charset="0"/>
              </a:rPr>
              <a:t>		column: 652</a:t>
            </a:r>
          </a:p>
          <a:p>
            <a:r>
              <a:rPr lang="en-US" sz="800" dirty="0" smtClean="0">
                <a:latin typeface="Consolas" pitchFamily="49" charset="0"/>
                <a:cs typeface="Consolas" pitchFamily="49" charset="0"/>
              </a:rPr>
              <a:t>		duration: 0.0625</a:t>
            </a:r>
          </a:p>
          <a:p>
            <a:r>
              <a:rPr lang="en-US" sz="800" dirty="0" smtClean="0">
                <a:latin typeface="Consolas" pitchFamily="49" charset="0"/>
                <a:cs typeface="Consolas" pitchFamily="49" charset="0"/>
              </a:rPr>
              <a:t>Repeat End</a:t>
            </a:r>
          </a:p>
          <a:p>
            <a:r>
              <a:rPr lang="en-US" sz="800" dirty="0" smtClean="0">
                <a:latin typeface="Consolas" pitchFamily="49" charset="0"/>
                <a:cs typeface="Consolas" pitchFamily="49" charset="0"/>
              </a:rPr>
              <a:t>Bar Line 10</a:t>
            </a:r>
          </a:p>
          <a:p>
            <a:r>
              <a:rPr lang="en-US" sz="800" dirty="0" smtClean="0">
                <a:latin typeface="Consolas" pitchFamily="49" charset="0"/>
                <a:cs typeface="Consolas" pitchFamily="49" charset="0"/>
              </a:rPr>
              <a:t>Bar Line 11</a:t>
            </a:r>
            <a:endParaRPr lang="en-US" sz="800" dirty="0">
              <a:latin typeface="Consolas" pitchFamily="49" charset="0"/>
              <a:cs typeface="Consolas" pitchFamily="49"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Test Dataset</a:t>
            </a:r>
            <a:endParaRPr lang="en-US" dirty="0"/>
          </a:p>
        </p:txBody>
      </p:sp>
      <p:sp>
        <p:nvSpPr>
          <p:cNvPr id="3" name="Content Placeholder 2"/>
          <p:cNvSpPr>
            <a:spLocks noGrp="1"/>
          </p:cNvSpPr>
          <p:nvPr>
            <p:ph idx="1"/>
          </p:nvPr>
        </p:nvSpPr>
        <p:spPr/>
        <p:txBody>
          <a:bodyPr>
            <a:normAutofit/>
          </a:bodyPr>
          <a:lstStyle/>
          <a:p>
            <a:r>
              <a:rPr lang="sr-Latn-RS" dirty="0" smtClean="0"/>
              <a:t>Korisnički kreirane muzičke partiture u </a:t>
            </a:r>
            <a:r>
              <a:rPr lang="sr-Latn-RS" i="1" dirty="0" smtClean="0"/>
              <a:t>Guitar Pro </a:t>
            </a:r>
            <a:r>
              <a:rPr lang="sr-Latn-RS" dirty="0" smtClean="0"/>
              <a:t>muzičkom editoru </a:t>
            </a:r>
            <a:r>
              <a:rPr lang="sr-Latn-RS" i="1" dirty="0" smtClean="0"/>
              <a:t>export</a:t>
            </a:r>
            <a:r>
              <a:rPr lang="sr-Latn-RS" dirty="0" smtClean="0"/>
              <a:t>-ovane kao PNG slike.</a:t>
            </a:r>
          </a:p>
          <a:p>
            <a:r>
              <a:rPr lang="sr-Latn-RS" dirty="0" smtClean="0"/>
              <a:t>Bez tablatura.</a:t>
            </a:r>
            <a:endParaRPr lang="sr-Latn-RS" dirty="0" smtClean="0"/>
          </a:p>
          <a:p>
            <a:r>
              <a:rPr lang="sr-Latn-RS" dirty="0" smtClean="0"/>
              <a:t>Samo jednodeonične partiture u jednom vremenskom toku.</a:t>
            </a:r>
            <a:endParaRPr lang="sr-Latn-RS" dirty="0" smtClean="0"/>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Obrasci</a:t>
            </a:r>
            <a:endParaRPr lang="en-US" dirty="0"/>
          </a:p>
        </p:txBody>
      </p:sp>
      <p:sp>
        <p:nvSpPr>
          <p:cNvPr id="3" name="Content Placeholder 2"/>
          <p:cNvSpPr>
            <a:spLocks noGrp="1"/>
          </p:cNvSpPr>
          <p:nvPr>
            <p:ph idx="1"/>
          </p:nvPr>
        </p:nvSpPr>
        <p:spPr/>
        <p:txBody>
          <a:bodyPr/>
          <a:lstStyle/>
          <a:p>
            <a:r>
              <a:rPr lang="sr-Latn-RS" dirty="0" smtClean="0"/>
              <a:t>Slike sa </a:t>
            </a:r>
            <a:r>
              <a:rPr lang="sr-Latn-RS" i="1" dirty="0" smtClean="0"/>
              <a:t>Google Images</a:t>
            </a:r>
            <a:r>
              <a:rPr lang="sr-Latn-RS" dirty="0" smtClean="0"/>
              <a:t>:</a:t>
            </a:r>
          </a:p>
          <a:p>
            <a:pPr lvl="1"/>
            <a:r>
              <a:rPr lang="en-US" dirty="0" smtClean="0"/>
              <a:t>R</a:t>
            </a:r>
            <a:r>
              <a:rPr lang="sr-Latn-RS" dirty="0" smtClean="0"/>
              <a:t>učno sečene</a:t>
            </a:r>
          </a:p>
          <a:p>
            <a:r>
              <a:rPr lang="sr-Latn-RS" dirty="0" smtClean="0"/>
              <a:t>Predznaci, ključevi, krajevi, zastavice, notne glave, pauze, vrste taktova</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Rezultati testiranja</a:t>
            </a:r>
            <a:endParaRPr lang="en-US" dirty="0"/>
          </a:p>
        </p:txBody>
      </p:sp>
      <p:sp>
        <p:nvSpPr>
          <p:cNvPr id="3" name="Content Placeholder 2"/>
          <p:cNvSpPr>
            <a:spLocks noGrp="1"/>
          </p:cNvSpPr>
          <p:nvPr>
            <p:ph idx="1"/>
          </p:nvPr>
        </p:nvSpPr>
        <p:spPr/>
        <p:txBody>
          <a:bodyPr>
            <a:normAutofit fontScale="77500" lnSpcReduction="20000"/>
          </a:bodyPr>
          <a:lstStyle/>
          <a:p>
            <a:r>
              <a:rPr lang="sr-Latn-RS" dirty="0" smtClean="0"/>
              <a:t>Nakon testiranja sa više partitura zaključeno je sledeće:</a:t>
            </a:r>
          </a:p>
          <a:p>
            <a:pPr lvl="1"/>
            <a:r>
              <a:rPr lang="sr-Latn-RS" dirty="0" smtClean="0"/>
              <a:t>Uvek prepozna notne linije</a:t>
            </a:r>
          </a:p>
          <a:p>
            <a:pPr lvl="2"/>
            <a:r>
              <a:rPr lang="sr-Latn-RS" dirty="0" smtClean="0"/>
              <a:t>Osim poslednjeg linijskog sistema ako je kratak</a:t>
            </a:r>
          </a:p>
          <a:p>
            <a:pPr lvl="1"/>
            <a:r>
              <a:rPr lang="en-US" dirty="0" smtClean="0"/>
              <a:t>P</a:t>
            </a:r>
            <a:r>
              <a:rPr lang="sr-Latn-RS" dirty="0" smtClean="0"/>
              <a:t>repoznaju se uglavnom sve vertikalne note</a:t>
            </a:r>
          </a:p>
          <a:p>
            <a:pPr lvl="1"/>
            <a:r>
              <a:rPr lang="sr-Latn-RS" dirty="0" smtClean="0"/>
              <a:t>Prepoznaju se svi ključevi i vrste taktova</a:t>
            </a:r>
          </a:p>
          <a:p>
            <a:pPr lvl="1"/>
            <a:r>
              <a:rPr lang="en-US" dirty="0" smtClean="0"/>
              <a:t>P</a:t>
            </a:r>
            <a:r>
              <a:rPr lang="sr-Latn-RS" dirty="0" smtClean="0"/>
              <a:t>repoznaju se uglavnom sve taktice</a:t>
            </a:r>
          </a:p>
          <a:p>
            <a:pPr lvl="2"/>
            <a:r>
              <a:rPr lang="en-US" dirty="0" smtClean="0"/>
              <a:t>R</a:t>
            </a:r>
            <a:r>
              <a:rPr lang="sr-Latn-RS" dirty="0" smtClean="0"/>
              <a:t>etko se desi problem da se ne prepoznaju usled toga što redosled koordinata kod regiona vertikalnih linija i taktica nije isti ili se veličine razlikuju za mali broj piksela</a:t>
            </a:r>
          </a:p>
          <a:p>
            <a:pPr lvl="3"/>
            <a:r>
              <a:rPr lang="sr-Latn-RS" dirty="0" smtClean="0"/>
              <a:t>Rešenje:</a:t>
            </a:r>
          </a:p>
          <a:p>
            <a:pPr lvl="4"/>
            <a:r>
              <a:rPr lang="en-US" dirty="0" smtClean="0"/>
              <a:t>P</a:t>
            </a:r>
            <a:r>
              <a:rPr lang="sr-Latn-RS" dirty="0" smtClean="0"/>
              <a:t>rovera pozicija regiona</a:t>
            </a:r>
          </a:p>
          <a:p>
            <a:pPr lvl="4"/>
            <a:r>
              <a:rPr lang="sr-Latn-RS" dirty="0" smtClean="0"/>
              <a:t>Provera oblika regiona</a:t>
            </a:r>
          </a:p>
          <a:p>
            <a:pPr lvl="4"/>
            <a:r>
              <a:rPr lang="sr-Latn-RS" i="1" dirty="0" smtClean="0"/>
              <a:t>Template matching</a:t>
            </a:r>
            <a:r>
              <a:rPr lang="sr-Latn-RS" i="1" dirty="0" smtClean="0"/>
              <a:t> </a:t>
            </a:r>
            <a:r>
              <a:rPr lang="sr-Latn-RS" dirty="0" smtClean="0"/>
              <a:t>regiona sa obrascem taktice</a:t>
            </a:r>
          </a:p>
          <a:p>
            <a:pPr lvl="4"/>
            <a:r>
              <a:rPr lang="sr-Latn-RS" dirty="0" smtClean="0"/>
              <a:t>Sortiranje koordinata</a:t>
            </a:r>
          </a:p>
          <a:p>
            <a:pPr lvl="4"/>
            <a:r>
              <a:rPr lang="sr-Latn-RS" dirty="0" smtClean="0"/>
              <a:t>Poređenje broja koordinata</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Rezultati testiranja</a:t>
            </a:r>
            <a:endParaRPr lang="en-US" dirty="0"/>
          </a:p>
        </p:txBody>
      </p:sp>
      <p:sp>
        <p:nvSpPr>
          <p:cNvPr id="3" name="Content Placeholder 2"/>
          <p:cNvSpPr>
            <a:spLocks noGrp="1"/>
          </p:cNvSpPr>
          <p:nvPr>
            <p:ph idx="1"/>
          </p:nvPr>
        </p:nvSpPr>
        <p:spPr/>
        <p:txBody>
          <a:bodyPr>
            <a:normAutofit fontScale="92500" lnSpcReduction="20000"/>
          </a:bodyPr>
          <a:lstStyle/>
          <a:p>
            <a:r>
              <a:rPr lang="sr-Latn-RS" dirty="0" smtClean="0"/>
              <a:t>Nakon testiranja sa više partitura zaključeno je sledeće:</a:t>
            </a:r>
          </a:p>
          <a:p>
            <a:pPr lvl="1"/>
            <a:r>
              <a:rPr lang="sr-Latn-RS" dirty="0" smtClean="0"/>
              <a:t>Polovine </a:t>
            </a:r>
            <a:r>
              <a:rPr lang="sr-Latn-RS" dirty="0" smtClean="0"/>
              <a:t>su često dupliraju</a:t>
            </a:r>
          </a:p>
          <a:p>
            <a:pPr lvl="2"/>
            <a:r>
              <a:rPr lang="en-US" dirty="0" smtClean="0"/>
              <a:t>P</a:t>
            </a:r>
            <a:r>
              <a:rPr lang="sr-Latn-RS" dirty="0" smtClean="0"/>
              <a:t>rovera notnih glava nađe 2 prazne notne glave (jednu ispod druge) umesto jedne notne glave</a:t>
            </a:r>
            <a:endParaRPr lang="en-US" dirty="0" smtClean="0"/>
          </a:p>
          <a:p>
            <a:pPr lvl="1"/>
            <a:r>
              <a:rPr lang="sr-Latn-RS" dirty="0" smtClean="0"/>
              <a:t>Pomoćnice </a:t>
            </a:r>
            <a:r>
              <a:rPr lang="sr-Latn-RS" dirty="0" smtClean="0"/>
              <a:t>kod notne glave se uglavnom pomešaju sa tačkama s toga produže notu.</a:t>
            </a:r>
          </a:p>
          <a:p>
            <a:pPr lvl="1"/>
            <a:r>
              <a:rPr lang="sr-Latn-RS" dirty="0" smtClean="0"/>
              <a:t>Pomoćnice koje se ne nalaze kod notne glave </a:t>
            </a:r>
            <a:r>
              <a:rPr lang="sr-Latn-RS" dirty="0" smtClean="0"/>
              <a:t>ponekad se </a:t>
            </a:r>
            <a:r>
              <a:rPr lang="sr-Latn-RS" dirty="0" smtClean="0"/>
              <a:t>interpretiraju kao polurebra i dodatno skrate vreme trajanja note</a:t>
            </a:r>
          </a:p>
          <a:p>
            <a:pPr lvl="1"/>
            <a:r>
              <a:rPr lang="sr-Latn-RS" dirty="0" smtClean="0"/>
              <a:t>Razrešilica se u retkim slučajevima prepozna kao povisilica</a:t>
            </a:r>
            <a:endParaRPr lang="en-US" dirty="0" smtClean="0"/>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Rezultati testiranja</a:t>
            </a:r>
            <a:endParaRPr lang="en-US" dirty="0"/>
          </a:p>
        </p:txBody>
      </p:sp>
      <p:sp>
        <p:nvSpPr>
          <p:cNvPr id="3" name="Content Placeholder 2"/>
          <p:cNvSpPr>
            <a:spLocks noGrp="1"/>
          </p:cNvSpPr>
          <p:nvPr>
            <p:ph idx="1"/>
          </p:nvPr>
        </p:nvSpPr>
        <p:spPr/>
        <p:txBody>
          <a:bodyPr>
            <a:normAutofit fontScale="92500" lnSpcReduction="20000"/>
          </a:bodyPr>
          <a:lstStyle/>
          <a:p>
            <a:r>
              <a:rPr lang="sr-Latn-RS" dirty="0" smtClean="0"/>
              <a:t>Nakon testiranja sa više partitura zaključeno je sledeće:</a:t>
            </a:r>
          </a:p>
          <a:p>
            <a:pPr lvl="1"/>
            <a:r>
              <a:rPr lang="sr-Latn-RS" dirty="0" smtClean="0"/>
              <a:t>Cele note se često prepoznaju ako nisu veoma oštećene nakon segmentacije</a:t>
            </a:r>
          </a:p>
          <a:p>
            <a:pPr lvl="1"/>
            <a:r>
              <a:rPr lang="sr-Latn-RS" dirty="0" smtClean="0"/>
              <a:t>Pauze se uglavnom dobro prepoznaju</a:t>
            </a:r>
          </a:p>
          <a:p>
            <a:pPr lvl="2"/>
            <a:r>
              <a:rPr lang="sr-Latn-RS" dirty="0" smtClean="0"/>
              <a:t>Čak i kad se nalaze između nota koje su povezane</a:t>
            </a:r>
          </a:p>
          <a:p>
            <a:pPr lvl="1"/>
            <a:r>
              <a:rPr lang="sr-Latn-RS" dirty="0" smtClean="0"/>
              <a:t>Predznak ispred note ukoliko je previše blizu takta se prepozna kao predznak koji važi za ceo takt.</a:t>
            </a:r>
          </a:p>
          <a:p>
            <a:pPr lvl="1"/>
            <a:r>
              <a:rPr lang="sr-Latn-RS" dirty="0" smtClean="0"/>
              <a:t>Pojava elemenata čije prepoznavanje nije implementirano poremeti prepoznavanje ostalih elemenata</a:t>
            </a:r>
          </a:p>
          <a:p>
            <a:pPr lvl="2"/>
            <a:r>
              <a:rPr lang="sr-Latn-RS" dirty="0" smtClean="0"/>
              <a:t>Lukovi, dinamičke oznake, tekstovi, brojevi</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1279</TotalTime>
  <Words>5933</Words>
  <Application>Microsoft Office PowerPoint</Application>
  <PresentationFormat>On-screen Show (4:3)</PresentationFormat>
  <Paragraphs>842</Paragraphs>
  <Slides>106</Slides>
  <Notes>0</Notes>
  <HiddenSlides>0</HiddenSlides>
  <MMClips>0</MMClips>
  <ScaleCrop>false</ScaleCrop>
  <HeadingPairs>
    <vt:vector size="4" baseType="variant">
      <vt:variant>
        <vt:lpstr>Theme</vt:lpstr>
      </vt:variant>
      <vt:variant>
        <vt:i4>1</vt:i4>
      </vt:variant>
      <vt:variant>
        <vt:lpstr>Slide Titles</vt:lpstr>
      </vt:variant>
      <vt:variant>
        <vt:i4>106</vt:i4>
      </vt:variant>
    </vt:vector>
  </HeadingPairs>
  <TitlesOfParts>
    <vt:vector size="107" baseType="lpstr">
      <vt:lpstr>Office Theme</vt:lpstr>
      <vt:lpstr>Optical Music Recognition</vt:lpstr>
      <vt:lpstr>OMR</vt:lpstr>
      <vt:lpstr>Postojeća rešenja</vt:lpstr>
      <vt:lpstr>Postojeća rešenja</vt:lpstr>
      <vt:lpstr>MIDI</vt:lpstr>
      <vt:lpstr>MIDI</vt:lpstr>
      <vt:lpstr>MusicXML</vt:lpstr>
      <vt:lpstr>MusicXML</vt:lpstr>
      <vt:lpstr>Zadatak projekta</vt:lpstr>
      <vt:lpstr>Test Dataset</vt:lpstr>
      <vt:lpstr>Faze projekta</vt:lpstr>
      <vt:lpstr>Faze projekta</vt:lpstr>
      <vt:lpstr>Image processing</vt:lpstr>
      <vt:lpstr>Učitavanje slike</vt:lpstr>
      <vt:lpstr>Učitavanje slike</vt:lpstr>
      <vt:lpstr>Grayscaling slike</vt:lpstr>
      <vt:lpstr>Grayscaling slike</vt:lpstr>
      <vt:lpstr>Binarizacija slike</vt:lpstr>
      <vt:lpstr>Binarizacija slike</vt:lpstr>
      <vt:lpstr>Binarizacija slike</vt:lpstr>
      <vt:lpstr>Binarizacija slike</vt:lpstr>
      <vt:lpstr>Binarizacija slike</vt:lpstr>
      <vt:lpstr>Binarizacija slike</vt:lpstr>
      <vt:lpstr>Binarizacija slike</vt:lpstr>
      <vt:lpstr>Binarizacija slike</vt:lpstr>
      <vt:lpstr>Inverzija slike</vt:lpstr>
      <vt:lpstr>Inverzija slike</vt:lpstr>
      <vt:lpstr>Prepoznavanje notnih linija</vt:lpstr>
      <vt:lpstr>Horizontalna projekcija</vt:lpstr>
      <vt:lpstr>Horizontalna projekcija</vt:lpstr>
      <vt:lpstr>Horizontalna projekcija</vt:lpstr>
      <vt:lpstr>Horizontalna projekcija</vt:lpstr>
      <vt:lpstr>Horizontalno morfološko otvaranje</vt:lpstr>
      <vt:lpstr>Horizontalno morfološko otvaranje</vt:lpstr>
      <vt:lpstr>Horizontalno morfološko otvaranje</vt:lpstr>
      <vt:lpstr>Prepoznavanje notnih linija</vt:lpstr>
      <vt:lpstr>Prepoznavanje notnih linija - problemi</vt:lpstr>
      <vt:lpstr>Prepoznavanje notnih linija – rešenja problema</vt:lpstr>
      <vt:lpstr>Uklanjanje notnih linija</vt:lpstr>
      <vt:lpstr>Top-Bottom Pixel Removal</vt:lpstr>
      <vt:lpstr>Top-Bottom Pixel Removal</vt:lpstr>
      <vt:lpstr>Thickness Based Removal</vt:lpstr>
      <vt:lpstr>Thickness Based Removal</vt:lpstr>
      <vt:lpstr>Kombinacija oba pristupa</vt:lpstr>
      <vt:lpstr>Prepoznavanje objekata</vt:lpstr>
      <vt:lpstr>Prepoznavanje objekata</vt:lpstr>
      <vt:lpstr>Taktovi (taktice)</vt:lpstr>
      <vt:lpstr>Traženje regija</vt:lpstr>
      <vt:lpstr>Taktovi (taktice)</vt:lpstr>
      <vt:lpstr>Ključevi</vt:lpstr>
      <vt:lpstr>Ključevi</vt:lpstr>
      <vt:lpstr>Template matching</vt:lpstr>
      <vt:lpstr>Template matching</vt:lpstr>
      <vt:lpstr>Ključevi</vt:lpstr>
      <vt:lpstr>Ključevi - obrasci</vt:lpstr>
      <vt:lpstr>Ključevi</vt:lpstr>
      <vt:lpstr>Krajevi</vt:lpstr>
      <vt:lpstr>Krajevi</vt:lpstr>
      <vt:lpstr>Tačke</vt:lpstr>
      <vt:lpstr>Tačke</vt:lpstr>
      <vt:lpstr>Predznaci</vt:lpstr>
      <vt:lpstr>Predznaci</vt:lpstr>
      <vt:lpstr>Predznaci</vt:lpstr>
      <vt:lpstr>Predznaci</vt:lpstr>
      <vt:lpstr>Predznaci - obrasci</vt:lpstr>
      <vt:lpstr>Vrste taktova</vt:lpstr>
      <vt:lpstr>Vrste taktova</vt:lpstr>
      <vt:lpstr>Vrste taktova</vt:lpstr>
      <vt:lpstr>Vrste taktova</vt:lpstr>
      <vt:lpstr>Vrste taktova – problemi</vt:lpstr>
      <vt:lpstr>Vertikalne note</vt:lpstr>
      <vt:lpstr>Vertikalne note</vt:lpstr>
      <vt:lpstr>Vertikalne note</vt:lpstr>
      <vt:lpstr>Notna rebra</vt:lpstr>
      <vt:lpstr>Notna rebra</vt:lpstr>
      <vt:lpstr>Notna rebra</vt:lpstr>
      <vt:lpstr>Notne zastavice</vt:lpstr>
      <vt:lpstr>Notne zastavice</vt:lpstr>
      <vt:lpstr>Notne glave</vt:lpstr>
      <vt:lpstr>Notne glave</vt:lpstr>
      <vt:lpstr>Notne glave</vt:lpstr>
      <vt:lpstr>Vertikalne note</vt:lpstr>
      <vt:lpstr>Vertikalne note - problemi</vt:lpstr>
      <vt:lpstr>Pauze</vt:lpstr>
      <vt:lpstr>Pauze</vt:lpstr>
      <vt:lpstr>Pauze - problem</vt:lpstr>
      <vt:lpstr>Cele note</vt:lpstr>
      <vt:lpstr>Analiza i export rezultata</vt:lpstr>
      <vt:lpstr>Analiza i export rezultata</vt:lpstr>
      <vt:lpstr>Analiza i export rezultata</vt:lpstr>
      <vt:lpstr>Analiza i export rezultata</vt:lpstr>
      <vt:lpstr>Analiza i export rezultata</vt:lpstr>
      <vt:lpstr>Analiza i export rezultata</vt:lpstr>
      <vt:lpstr>Analiza i export rezultata</vt:lpstr>
      <vt:lpstr>Test Dataset</vt:lpstr>
      <vt:lpstr>Obrasci</vt:lpstr>
      <vt:lpstr>Rezultati testiranja</vt:lpstr>
      <vt:lpstr>Rezultati testiranja</vt:lpstr>
      <vt:lpstr>Rezultati testiranja</vt:lpstr>
      <vt:lpstr>Rezultati testiranja</vt:lpstr>
      <vt:lpstr>Problemi</vt:lpstr>
      <vt:lpstr>Dalji rad</vt:lpstr>
      <vt:lpstr>Dalji rad</vt:lpstr>
      <vt:lpstr>Dalji rad</vt:lpstr>
      <vt:lpstr>Izvori informacija</vt:lpstr>
      <vt:lpstr>Izvori informacija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Milan Radeta - Peca</dc:creator>
  <cp:lastModifiedBy>Milan Radeta - Peca</cp:lastModifiedBy>
  <cp:revision>181</cp:revision>
  <dcterms:created xsi:type="dcterms:W3CDTF">2015-12-13T21:06:54Z</dcterms:created>
  <dcterms:modified xsi:type="dcterms:W3CDTF">2016-02-19T02:43:12Z</dcterms:modified>
</cp:coreProperties>
</file>