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100" d="100"/>
          <a:sy n="100" d="100"/>
        </p:scale>
        <p:origin x="36"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5608BF2-65E0-412D-90E1-58ACFD86E9E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27613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5608BF2-65E0-412D-90E1-58ACFD86E9E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291706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5608BF2-65E0-412D-90E1-58ACFD86E9E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39244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5608BF2-65E0-412D-90E1-58ACFD86E9E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37642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08BF2-65E0-412D-90E1-58ACFD86E9E5}"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2436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5608BF2-65E0-412D-90E1-58ACFD86E9E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158270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5608BF2-65E0-412D-90E1-58ACFD86E9E5}"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235660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5608BF2-65E0-412D-90E1-58ACFD86E9E5}"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296194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08BF2-65E0-412D-90E1-58ACFD86E9E5}"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122321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08BF2-65E0-412D-90E1-58ACFD86E9E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35473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08BF2-65E0-412D-90E1-58ACFD86E9E5}"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76D35-1BDE-400A-A9C9-44D72516664F}" type="slidenum">
              <a:rPr lang="en-US" smtClean="0"/>
              <a:t>‹#›</a:t>
            </a:fld>
            <a:endParaRPr lang="en-US"/>
          </a:p>
        </p:txBody>
      </p:sp>
    </p:spTree>
    <p:extLst>
      <p:ext uri="{BB962C8B-B14F-4D97-AF65-F5344CB8AC3E}">
        <p14:creationId xmlns:p14="http://schemas.microsoft.com/office/powerpoint/2010/main" val="57546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08BF2-65E0-412D-90E1-58ACFD86E9E5}" type="datetimeFigureOut">
              <a:rPr lang="en-US" smtClean="0"/>
              <a:t>12/9/2016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76D35-1BDE-400A-A9C9-44D72516664F}" type="slidenum">
              <a:rPr lang="en-US" smtClean="0"/>
              <a:t>‹#›</a:t>
            </a:fld>
            <a:endParaRPr lang="en-US"/>
          </a:p>
        </p:txBody>
      </p:sp>
    </p:spTree>
    <p:extLst>
      <p:ext uri="{BB962C8B-B14F-4D97-AF65-F5344CB8AC3E}">
        <p14:creationId xmlns:p14="http://schemas.microsoft.com/office/powerpoint/2010/main" val="271876737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836" y="805831"/>
            <a:ext cx="2902591" cy="1415772"/>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rPr>
              <a:t>Mandela Patrick</a:t>
            </a:r>
          </a:p>
          <a:p>
            <a:r>
              <a:rPr lang="en-US" sz="900" dirty="0">
                <a:latin typeface="Times New Roman" panose="02020603050405020304" pitchFamily="18" charset="0"/>
                <a:cs typeface="Times New Roman" panose="02020603050405020304" pitchFamily="18" charset="0"/>
              </a:rPr>
              <a:t>mandelapatrick@college.harvard.edu</a:t>
            </a:r>
          </a:p>
          <a:p>
            <a:r>
              <a:rPr lang="en-US" sz="900" dirty="0">
                <a:latin typeface="Times New Roman" panose="02020603050405020304" pitchFamily="18" charset="0"/>
                <a:cs typeface="Times New Roman" panose="02020603050405020304" pitchFamily="18" charset="0"/>
              </a:rPr>
              <a:t>Milan Ravenell</a:t>
            </a:r>
          </a:p>
          <a:p>
            <a:r>
              <a:rPr lang="en-US" sz="900" dirty="0">
                <a:latin typeface="Times New Roman" panose="02020603050405020304" pitchFamily="18" charset="0"/>
                <a:cs typeface="Times New Roman" panose="02020603050405020304" pitchFamily="18" charset="0"/>
              </a:rPr>
              <a:t>mravenell@college.harvard.edu</a:t>
            </a:r>
          </a:p>
          <a:p>
            <a:r>
              <a:rPr lang="en-US" sz="900" dirty="0">
                <a:latin typeface="Times New Roman" panose="02020603050405020304" pitchFamily="18" charset="0"/>
                <a:cs typeface="Times New Roman" panose="02020603050405020304" pitchFamily="18" charset="0"/>
              </a:rPr>
              <a:t>CS 182</a:t>
            </a:r>
          </a:p>
          <a:p>
            <a:r>
              <a:rPr lang="en-US" sz="900" dirty="0">
                <a:latin typeface="Times New Roman" panose="02020603050405020304" pitchFamily="18" charset="0"/>
                <a:cs typeface="Times New Roman" panose="02020603050405020304" pitchFamily="18" charset="0"/>
              </a:rPr>
              <a:t>Fall 2016</a:t>
            </a:r>
          </a:p>
          <a:p>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5836" y="83890"/>
            <a:ext cx="5939405" cy="707886"/>
          </a:xfrm>
          <a:prstGeom prst="rect">
            <a:avLst/>
          </a:prstGeom>
          <a:noFill/>
        </p:spPr>
        <p:txBody>
          <a:bodyPr wrap="square" rtlCol="0">
            <a:spAutoFit/>
          </a:bodyPr>
          <a:lstStyle/>
          <a:p>
            <a:r>
              <a:rPr lang="en-US" sz="2000" b="1" dirty="0"/>
              <a:t>Model-Free Reinforcement Learning application to the Taxicab (Uber) Problem </a:t>
            </a:r>
          </a:p>
        </p:txBody>
      </p:sp>
      <p:sp>
        <p:nvSpPr>
          <p:cNvPr id="7" name="TextBox 6"/>
          <p:cNvSpPr txBox="1"/>
          <p:nvPr/>
        </p:nvSpPr>
        <p:spPr>
          <a:xfrm>
            <a:off x="59421" y="1956714"/>
            <a:ext cx="3573711" cy="1561966"/>
          </a:xfrm>
          <a:prstGeom prst="rect">
            <a:avLst/>
          </a:prstGeom>
          <a:noFill/>
        </p:spPr>
        <p:txBody>
          <a:bodyPr wrap="square" rtlCol="0">
            <a:spAutoFit/>
          </a:bodyPr>
          <a:lstStyle/>
          <a:p>
            <a:r>
              <a:rPr lang="en-US" sz="1050" b="1" u="sng" dirty="0">
                <a:latin typeface="Times New Roman" panose="02020603050405020304" pitchFamily="18" charset="0"/>
                <a:cs typeface="Times New Roman" panose="02020603050405020304" pitchFamily="18" charset="0"/>
              </a:rPr>
              <a:t>Introduction</a:t>
            </a:r>
          </a:p>
          <a:p>
            <a:r>
              <a:rPr lang="en-US" sz="900" dirty="0">
                <a:latin typeface="Times New Roman" panose="02020603050405020304" pitchFamily="18" charset="0"/>
                <a:cs typeface="Times New Roman" panose="02020603050405020304" pitchFamily="18" charset="0"/>
              </a:rPr>
              <a:t>Our project addresses the question of where should drivers go to pick up a passenger when idle in order to maximize the efficiency of their work time. Throughout a city, there are going to be certain locations that offer a greater chance of being matched with a passenger than other parts. As the self-driving car becomes more prevalent, we decided to use reinforcement learning in order to find the best policy for where a driver should travel while he/she doesn’t have a passenger.</a:t>
            </a:r>
            <a:endParaRPr lang="en-US" sz="900" b="0" dirty="0">
              <a:effectLst/>
              <a:latin typeface="Times New Roman" panose="02020603050405020304" pitchFamily="18" charset="0"/>
              <a:cs typeface="Times New Roman" panose="02020603050405020304" pitchFamily="18" charset="0"/>
            </a:endParaRPr>
          </a:p>
          <a:p>
            <a:br>
              <a:rPr lang="en-US" sz="1100" dirty="0"/>
            </a:br>
            <a:endParaRPr lang="en-US" sz="1100" dirty="0"/>
          </a:p>
        </p:txBody>
      </p:sp>
      <p:sp>
        <p:nvSpPr>
          <p:cNvPr id="8" name="TextBox 7"/>
          <p:cNvSpPr txBox="1"/>
          <p:nvPr/>
        </p:nvSpPr>
        <p:spPr>
          <a:xfrm>
            <a:off x="59421" y="3362496"/>
            <a:ext cx="4244131" cy="2562240"/>
          </a:xfrm>
          <a:prstGeom prst="rect">
            <a:avLst/>
          </a:prstGeom>
          <a:noFill/>
        </p:spPr>
        <p:txBody>
          <a:bodyPr wrap="square" rtlCol="0">
            <a:spAutoFit/>
          </a:bodyPr>
          <a:lstStyle/>
          <a:p>
            <a:r>
              <a:rPr lang="en-US" sz="1050" b="1" u="sng" dirty="0">
                <a:latin typeface="Times New Roman" panose="02020603050405020304" pitchFamily="18" charset="0"/>
                <a:cs typeface="Times New Roman" panose="02020603050405020304" pitchFamily="18" charset="0"/>
              </a:rPr>
              <a:t>Approach</a:t>
            </a:r>
          </a:p>
          <a:p>
            <a:r>
              <a:rPr lang="en-US" sz="900" dirty="0">
                <a:latin typeface="Times New Roman" panose="02020603050405020304" pitchFamily="18" charset="0"/>
                <a:cs typeface="Times New Roman" panose="02020603050405020304" pitchFamily="18" charset="0"/>
              </a:rPr>
              <a:t>Our solution uses Q-learning, a model-free approach to solve the problem. Our world is a </a:t>
            </a:r>
            <a:r>
              <a:rPr lang="en-US" sz="900" dirty="0" err="1">
                <a:latin typeface="Times New Roman" panose="02020603050405020304" pitchFamily="18" charset="0"/>
                <a:cs typeface="Times New Roman" panose="02020603050405020304" pitchFamily="18" charset="0"/>
              </a:rPr>
              <a:t>NxN</a:t>
            </a:r>
            <a:r>
              <a:rPr lang="en-US" sz="900" dirty="0">
                <a:latin typeface="Times New Roman" panose="02020603050405020304" pitchFamily="18" charset="0"/>
                <a:cs typeface="Times New Roman" panose="02020603050405020304" pitchFamily="18" charset="0"/>
              </a:rPr>
              <a:t> grid, with each square having a certain probability of containing a passenger when a taxi reaches that location. The state of our world is as follows:</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Location of the driver</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Destination of the current passenger (None if there is no passenger)</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Whether or not there exists a </a:t>
            </a:r>
            <a:r>
              <a:rPr lang="en-US" sz="900" dirty="0" err="1">
                <a:latin typeface="Times New Roman" panose="02020603050405020304" pitchFamily="18" charset="0"/>
                <a:cs typeface="Times New Roman" panose="02020603050405020304" pitchFamily="18" charset="0"/>
              </a:rPr>
              <a:t>passemger</a:t>
            </a:r>
            <a:r>
              <a:rPr lang="en-US" sz="900" dirty="0">
                <a:latin typeface="Times New Roman" panose="02020603050405020304" pitchFamily="18" charset="0"/>
                <a:cs typeface="Times New Roman" panose="02020603050405020304" pitchFamily="18" charset="0"/>
              </a:rPr>
              <a:t> at the location to be picked up</a:t>
            </a:r>
          </a:p>
          <a:p>
            <a:r>
              <a:rPr lang="en-US" sz="900" dirty="0">
                <a:latin typeface="Times New Roman" panose="02020603050405020304" pitchFamily="18" charset="0"/>
                <a:cs typeface="Times New Roman" panose="02020603050405020304" pitchFamily="18" charset="0"/>
              </a:rPr>
              <a:t>The actions available to the driver are as follows:</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NORTH, EAST, SOUTH, WEST, PICK, DROP, STAY</a:t>
            </a:r>
          </a:p>
          <a:p>
            <a:r>
              <a:rPr lang="en-US" sz="900" dirty="0">
                <a:latin typeface="Times New Roman" panose="02020603050405020304" pitchFamily="18" charset="0"/>
                <a:cs typeface="Times New Roman" panose="02020603050405020304" pitchFamily="18" charset="0"/>
              </a:rPr>
              <a:t>The rewards to the driver are as follows:</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If the driver takes an action and has no passenger: -1</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If the driver has a passenger: Inversely proportional to driver’s distance from passenger’s destination</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If driver drops off: 3</a:t>
            </a:r>
          </a:p>
          <a:p>
            <a:br>
              <a:rPr lang="en-US" sz="1100" dirty="0"/>
            </a:br>
            <a:br>
              <a:rPr lang="en-US" sz="1100" dirty="0"/>
            </a:br>
            <a:endParaRPr lang="en-US" sz="11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303552" y="980682"/>
            <a:ext cx="3676183" cy="2192908"/>
          </a:xfrm>
          <a:prstGeom prst="rect">
            <a:avLst/>
          </a:prstGeom>
          <a:noFill/>
        </p:spPr>
        <p:txBody>
          <a:bodyPr wrap="square" rtlCol="0">
            <a:spAutoFit/>
          </a:bodyPr>
          <a:lstStyle/>
          <a:p>
            <a:r>
              <a:rPr lang="en-US" sz="1050" b="1" u="sng" dirty="0">
                <a:latin typeface="Times New Roman" panose="02020603050405020304" pitchFamily="18" charset="0"/>
                <a:cs typeface="Times New Roman" panose="02020603050405020304" pitchFamily="18" charset="0"/>
              </a:rPr>
              <a:t>Data</a:t>
            </a:r>
          </a:p>
          <a:p>
            <a:r>
              <a:rPr lang="en-US" sz="900" dirty="0">
                <a:latin typeface="Times New Roman" panose="02020603050405020304" pitchFamily="18" charset="0"/>
                <a:cs typeface="Times New Roman" panose="02020603050405020304" pitchFamily="18" charset="0"/>
              </a:rPr>
              <a:t>In order to measure the efficiency of our algorithm, we use the following metrics:</a:t>
            </a:r>
            <a:endParaRPr lang="en-US" sz="900" b="0" dirty="0">
              <a:effectLst/>
              <a:latin typeface="Times New Roman" panose="02020603050405020304" pitchFamily="18" charset="0"/>
              <a:cs typeface="Times New Roman" panose="02020603050405020304" pitchFamily="18" charset="0"/>
            </a:endParaRPr>
          </a:p>
          <a:p>
            <a:pPr marL="171450" indent="-171450" fontAlgn="base">
              <a:buFont typeface="Wingdings" panose="05000000000000000000" pitchFamily="2" charset="2"/>
              <a:buChar char="Ø"/>
            </a:pPr>
            <a:r>
              <a:rPr lang="en-US" sz="900" b="1" dirty="0">
                <a:latin typeface="Times New Roman" panose="02020603050405020304" pitchFamily="18" charset="0"/>
                <a:cs typeface="Times New Roman" panose="02020603050405020304" pitchFamily="18" charset="0"/>
              </a:rPr>
              <a:t>Cruise Time</a:t>
            </a:r>
            <a:r>
              <a:rPr lang="en-US" sz="900" dirty="0">
                <a:latin typeface="Times New Roman" panose="02020603050405020304" pitchFamily="18" charset="0"/>
                <a:cs typeface="Times New Roman" panose="02020603050405020304" pitchFamily="18" charset="0"/>
              </a:rPr>
              <a:t>: The average amount of time that the driver spends without a passenger per 1000 time steps.</a:t>
            </a:r>
          </a:p>
          <a:p>
            <a:pPr marL="171450" indent="-171450" fontAlgn="base">
              <a:buFont typeface="Wingdings" panose="05000000000000000000" pitchFamily="2" charset="2"/>
              <a:buChar char="Ø"/>
            </a:pPr>
            <a:r>
              <a:rPr lang="en-US" sz="900" b="1" dirty="0">
                <a:latin typeface="Times New Roman" panose="02020603050405020304" pitchFamily="18" charset="0"/>
                <a:cs typeface="Times New Roman" panose="02020603050405020304" pitchFamily="18" charset="0"/>
              </a:rPr>
              <a:t>Move to higher proportion</a:t>
            </a:r>
            <a:r>
              <a:rPr lang="en-US" sz="900" dirty="0">
                <a:latin typeface="Times New Roman" panose="02020603050405020304" pitchFamily="18" charset="0"/>
                <a:cs typeface="Times New Roman" panose="02020603050405020304" pitchFamily="18" charset="0"/>
              </a:rPr>
              <a:t>: The average number of times the driver moves to a state with a higher customer proportion per 1000 time steps</a:t>
            </a:r>
          </a:p>
          <a:p>
            <a:pPr marL="171450" indent="-171450" fontAlgn="base">
              <a:buFont typeface="Wingdings" panose="05000000000000000000" pitchFamily="2" charset="2"/>
              <a:buChar char="Ø"/>
            </a:pPr>
            <a:r>
              <a:rPr lang="en-US" sz="900" dirty="0">
                <a:latin typeface="Times New Roman" panose="02020603050405020304" pitchFamily="18" charset="0"/>
                <a:cs typeface="Times New Roman" panose="02020603050405020304" pitchFamily="18" charset="0"/>
              </a:rPr>
              <a:t>Overall profits (score) for the driver</a:t>
            </a:r>
          </a:p>
          <a:p>
            <a:pPr fontAlgn="base"/>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rPr>
              <a:t>Each experiment consists of a training phase and a calculated phase. In the training phase, the agent performs random actions with a bias towards states that it has not seen before, learning the q-values of each state/action pair. In the calculated phase, the agent takes the action with the best q-value at each state, and it is still learning from its experience.</a:t>
            </a:r>
            <a:br>
              <a:rPr lang="en-US" sz="900" dirty="0">
                <a:latin typeface="Times New Roman" panose="02020603050405020304" pitchFamily="18" charset="0"/>
                <a:cs typeface="Times New Roman" panose="02020603050405020304" pitchFamily="18" charset="0"/>
              </a:rPr>
            </a:br>
            <a:endParaRPr lang="en-US" sz="9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742" y="837319"/>
            <a:ext cx="1414825" cy="1061119"/>
          </a:xfrm>
          <a:prstGeom prst="rect">
            <a:avLst/>
          </a:prstGeom>
        </p:spPr>
      </p:pic>
      <p:sp>
        <p:nvSpPr>
          <p:cNvPr id="12" name="TextBox 11"/>
          <p:cNvSpPr txBox="1"/>
          <p:nvPr/>
        </p:nvSpPr>
        <p:spPr>
          <a:xfrm>
            <a:off x="4128153" y="5991288"/>
            <a:ext cx="4702598" cy="846386"/>
          </a:xfrm>
          <a:prstGeom prst="rect">
            <a:avLst/>
          </a:prstGeom>
          <a:noFill/>
        </p:spPr>
        <p:txBody>
          <a:bodyPr wrap="square" rtlCol="0">
            <a:spAutoFit/>
          </a:bodyPr>
          <a:lstStyle/>
          <a:p>
            <a:r>
              <a:rPr lang="en-US" sz="1100" b="1" u="sng" dirty="0">
                <a:latin typeface="Times New Roman" panose="02020603050405020304" pitchFamily="18" charset="0"/>
                <a:cs typeface="Times New Roman" panose="02020603050405020304" pitchFamily="18" charset="0"/>
              </a:rPr>
              <a:t>Citations</a:t>
            </a:r>
          </a:p>
          <a:p>
            <a:r>
              <a:rPr lang="en-US" sz="900" i="1" dirty="0">
                <a:latin typeface="Times New Roman" panose="02020603050405020304" pitchFamily="18" charset="0"/>
                <a:cs typeface="Times New Roman" panose="02020603050405020304" pitchFamily="18" charset="0"/>
              </a:rPr>
              <a:t>http://cs229.stanford.edu/proj2012/Tang-RLTaxiDriverPassengerSeekingStrategy.pdf</a:t>
            </a:r>
            <a:endParaRPr lang="en-US" sz="900" dirty="0">
              <a:effectLst/>
              <a:latin typeface="Times New Roman" panose="02020603050405020304" pitchFamily="18" charset="0"/>
              <a:cs typeface="Times New Roman" panose="02020603050405020304" pitchFamily="18" charset="0"/>
            </a:endParaRPr>
          </a:p>
          <a:p>
            <a:br>
              <a:rPr lang="en-US" sz="800" dirty="0"/>
            </a:br>
            <a:br>
              <a:rPr lang="en-US" sz="1050" dirty="0">
                <a:latin typeface="Times New Roman" panose="02020603050405020304" pitchFamily="18" charset="0"/>
                <a:cs typeface="Times New Roman" panose="02020603050405020304" pitchFamily="18" charset="0"/>
              </a:rPr>
            </a:br>
            <a:endParaRPr lang="en-US" sz="105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979733" y="226319"/>
            <a:ext cx="2306471" cy="707886"/>
          </a:xfrm>
          <a:prstGeom prst="rect">
            <a:avLst/>
          </a:prstGeom>
          <a:noFill/>
        </p:spPr>
        <p:txBody>
          <a:bodyPr wrap="square" rtlCol="0">
            <a:spAutoFit/>
          </a:bodyPr>
          <a:lstStyle/>
          <a:p>
            <a:r>
              <a:rPr lang="en-US" sz="1100" b="1" u="sng" dirty="0">
                <a:latin typeface="Times New Roman" panose="02020603050405020304" pitchFamily="18" charset="0"/>
                <a:cs typeface="Times New Roman" panose="02020603050405020304" pitchFamily="18" charset="0"/>
              </a:rPr>
              <a:t>Results</a:t>
            </a:r>
          </a:p>
          <a:p>
            <a:r>
              <a:rPr lang="en-US" sz="900" dirty="0">
                <a:latin typeface="Times New Roman" panose="02020603050405020304" pitchFamily="18" charset="0"/>
                <a:cs typeface="Times New Roman" panose="02020603050405020304" pitchFamily="18" charset="0"/>
              </a:rPr>
              <a:t>Below are results for a learning agent and a random agent on a 3x3 grid.</a:t>
            </a:r>
            <a:endParaRPr lang="en-US" sz="800" dirty="0">
              <a:latin typeface="Times New Roman" panose="02020603050405020304" pitchFamily="18" charset="0"/>
              <a:cs typeface="Times New Roman" panose="02020603050405020304" pitchFamily="18" charset="0"/>
            </a:endParaRPr>
          </a:p>
          <a:p>
            <a:endParaRPr lang="en-US" sz="1100" b="1" u="sng"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7979733" y="4324445"/>
            <a:ext cx="258298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900" dirty="0">
                <a:latin typeface="Times New Roman" panose="02020603050405020304" pitchFamily="18" charset="0"/>
                <a:cs typeface="Times New Roman" panose="02020603050405020304" pitchFamily="18" charset="0"/>
              </a:rPr>
              <a:t>| 0.49, 'South' || 0.3, 'East' | 0.95, 'Stay' |</a:t>
            </a:r>
          </a:p>
          <a:p>
            <a:r>
              <a:rPr lang="en-US" sz="900" dirty="0">
                <a:latin typeface="Times New Roman" panose="02020603050405020304" pitchFamily="18" charset="0"/>
                <a:cs typeface="Times New Roman" panose="02020603050405020304" pitchFamily="18" charset="0"/>
              </a:rPr>
              <a:t>______________________</a:t>
            </a:r>
          </a:p>
          <a:p>
            <a:r>
              <a:rPr lang="en-US" sz="900" dirty="0">
                <a:latin typeface="Times New Roman" panose="02020603050405020304" pitchFamily="18" charset="0"/>
                <a:cs typeface="Times New Roman" panose="02020603050405020304" pitchFamily="18" charset="0"/>
              </a:rPr>
              <a:t>| 0.4, 'South' || 0.78, 'North' | 0.05, 'South' |</a:t>
            </a:r>
          </a:p>
          <a:p>
            <a:r>
              <a:rPr lang="en-US" sz="900" dirty="0">
                <a:latin typeface="Times New Roman" panose="02020603050405020304" pitchFamily="18" charset="0"/>
                <a:cs typeface="Times New Roman" panose="02020603050405020304" pitchFamily="18" charset="0"/>
              </a:rPr>
              <a:t>______________________</a:t>
            </a:r>
          </a:p>
          <a:p>
            <a:r>
              <a:rPr lang="en-US" sz="900" dirty="0">
                <a:latin typeface="Times New Roman" panose="02020603050405020304" pitchFamily="18" charset="0"/>
                <a:cs typeface="Times New Roman" panose="02020603050405020304" pitchFamily="18" charset="0"/>
              </a:rPr>
              <a:t>| 0.37, 'East' | 0.96, 'Stay' | 0.53, 'West' |</a:t>
            </a:r>
          </a:p>
          <a:p>
            <a:r>
              <a:rPr lang="en-US" sz="900" dirty="0">
                <a:latin typeface="Times New Roman" panose="02020603050405020304" pitchFamily="18" charset="0"/>
                <a:cs typeface="Times New Roman" panose="02020603050405020304" pitchFamily="18" charset="0"/>
              </a:rPr>
              <a:t>______________________</a:t>
            </a:r>
            <a:endParaRPr lang="en-US" sz="9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4266559" y="3524078"/>
            <a:ext cx="3676183" cy="2100575"/>
          </a:xfrm>
          <a:prstGeom prst="rect">
            <a:avLst/>
          </a:prstGeom>
          <a:noFill/>
        </p:spPr>
        <p:txBody>
          <a:bodyPr wrap="square" rtlCol="0">
            <a:spAutoFit/>
          </a:bodyPr>
          <a:lstStyle/>
          <a:p>
            <a:r>
              <a:rPr lang="en-US" sz="1050" b="1" u="sng" dirty="0">
                <a:latin typeface="Times New Roman" panose="02020603050405020304" pitchFamily="18" charset="0"/>
                <a:cs typeface="Times New Roman" panose="02020603050405020304" pitchFamily="18" charset="0"/>
              </a:rPr>
              <a:t>Conclusion</a:t>
            </a:r>
          </a:p>
          <a:p>
            <a:r>
              <a:rPr lang="en-US" sz="900" dirty="0">
                <a:latin typeface="Times New Roman" panose="02020603050405020304" pitchFamily="18" charset="0"/>
                <a:cs typeface="Times New Roman" panose="02020603050405020304" pitchFamily="18" charset="0"/>
              </a:rPr>
              <a:t>Consistently, when we look at the policy of a passenger-less driver, we see the driver chooses the action that will give it the best possible chance to find a passenger. We observe that, as we switch the agent from random mode to calculated mode, we notice that the cruise time increases and stabilizes to about 30%. We believe that cruise time increases because as it learns, it spends less time carrying passengers because it is better able to drive a passenger straight to the destination. When we compare the cruise time of our learning agent to that of the naive agent, we notice that of the learning agent is approximately 10% less than that of the naive agent. We also notice that when we switch from random to calculated, our agent  is more likely to move to a location with a higher chance of containing a passenger.</a:t>
            </a:r>
            <a:endParaRPr lang="en-US" sz="900" b="0" dirty="0">
              <a:effectLst/>
              <a:latin typeface="Times New Roman" panose="02020603050405020304" pitchFamily="18" charset="0"/>
              <a:cs typeface="Times New Roman" panose="02020603050405020304" pitchFamily="18" charset="0"/>
            </a:endParaRPr>
          </a:p>
          <a:p>
            <a:br>
              <a:rPr lang="en-US" sz="1050" dirty="0">
                <a:latin typeface="Times New Roman" panose="02020603050405020304" pitchFamily="18" charset="0"/>
                <a:cs typeface="Times New Roman" panose="02020603050405020304" pitchFamily="18" charset="0"/>
              </a:rPr>
            </a:br>
            <a:endParaRPr lang="en-US" sz="105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016725" y="5296844"/>
            <a:ext cx="2436488" cy="646331"/>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Figure 5. </a:t>
            </a:r>
            <a:r>
              <a:rPr lang="en-US" sz="900" dirty="0">
                <a:latin typeface="Times New Roman" panose="02020603050405020304" pitchFamily="18" charset="0"/>
                <a:cs typeface="Times New Roman" panose="02020603050405020304" pitchFamily="18" charset="0"/>
              </a:rPr>
              <a:t>The above picture represents the optimal action of the driver from each location when it is not carrying a passenger. Double lines between locations imply a wall</a:t>
            </a:r>
          </a:p>
        </p:txBody>
      </p:sp>
      <p:sp>
        <p:nvSpPr>
          <p:cNvPr id="18" name="TextBox 17"/>
          <p:cNvSpPr txBox="1"/>
          <p:nvPr/>
        </p:nvSpPr>
        <p:spPr>
          <a:xfrm>
            <a:off x="7979733" y="1898438"/>
            <a:ext cx="2822114" cy="646331"/>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Figures 1 and 2. </a:t>
            </a:r>
            <a:r>
              <a:rPr lang="en-US" sz="900" dirty="0">
                <a:latin typeface="Times New Roman" panose="02020603050405020304" pitchFamily="18" charset="0"/>
                <a:cs typeface="Times New Roman" panose="02020603050405020304" pitchFamily="18" charset="0"/>
              </a:rPr>
              <a:t>Figure 1 is the cruise time of our learning agent, and the red line is the point where we exit training mode. Figure 2 is the cruise time of a random agent</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808" y="872797"/>
            <a:ext cx="1362589" cy="1021942"/>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4809" y="2516587"/>
            <a:ext cx="1334108" cy="1000581"/>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727" y="2516588"/>
            <a:ext cx="1334108" cy="1000581"/>
          </a:xfrm>
          <a:prstGeom prst="rect">
            <a:avLst/>
          </a:prstGeom>
        </p:spPr>
      </p:pic>
      <p:sp>
        <p:nvSpPr>
          <p:cNvPr id="24" name="TextBox 23"/>
          <p:cNvSpPr txBox="1"/>
          <p:nvPr/>
        </p:nvSpPr>
        <p:spPr>
          <a:xfrm>
            <a:off x="8016725" y="3580367"/>
            <a:ext cx="2918645" cy="646331"/>
          </a:xfrm>
          <a:prstGeom prst="rect">
            <a:avLst/>
          </a:prstGeom>
          <a:noFill/>
        </p:spPr>
        <p:txBody>
          <a:bodyPr wrap="square" rtlCol="0">
            <a:spAutoFit/>
          </a:bodyPr>
          <a:lstStyle/>
          <a:p>
            <a:r>
              <a:rPr lang="en-US" sz="900" b="1" dirty="0">
                <a:latin typeface="Times New Roman" panose="02020603050405020304" pitchFamily="18" charset="0"/>
                <a:cs typeface="Times New Roman" panose="02020603050405020304" pitchFamily="18" charset="0"/>
              </a:rPr>
              <a:t>Figures 3 and 4. </a:t>
            </a:r>
            <a:r>
              <a:rPr lang="en-US" sz="900" dirty="0">
                <a:latin typeface="Times New Roman" panose="02020603050405020304" pitchFamily="18" charset="0"/>
                <a:cs typeface="Times New Roman" panose="02020603050405020304" pitchFamily="18" charset="0"/>
              </a:rPr>
              <a:t>Figure 1 is the cumulative score for our learning agent and Figure 2 is that for the random agent. We see the rate of our profits increase as we switch to a learned agent in figure 1</a:t>
            </a:r>
          </a:p>
        </p:txBody>
      </p:sp>
    </p:spTree>
    <p:extLst>
      <p:ext uri="{BB962C8B-B14F-4D97-AF65-F5344CB8AC3E}">
        <p14:creationId xmlns:p14="http://schemas.microsoft.com/office/powerpoint/2010/main" val="301231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749</Words>
  <Application>Microsoft Office PowerPoint</Application>
  <PresentationFormat>Widescreen</PresentationFormat>
  <Paragraphs>46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Ravenell, Milan</dc:creator>
  <cp:lastModifiedBy>Ravenell, Milan</cp:lastModifiedBy>
  <cp:revision>10</cp:revision>
  <dcterms:created xsi:type="dcterms:W3CDTF">2016-12-09T14:22:53Z</dcterms:created>
  <dcterms:modified xsi:type="dcterms:W3CDTF">2016-12-09T16:23:14Z</dcterms:modified>
</cp:coreProperties>
</file>