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27-Apr-22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27-Apr-22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27-Apr-22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27-Apr-22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27-Apr-22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27-Apr-22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27-Apr-22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27-Apr-22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27-Apr-22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27-Apr-22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390917"/>
            <a:ext cx="8825658" cy="1364480"/>
          </a:xfrm>
        </p:spPr>
        <p:txBody>
          <a:bodyPr/>
          <a:lstStyle/>
          <a:p>
            <a:r>
              <a:rPr lang="en-US" sz="3600" dirty="0" smtClean="0"/>
              <a:t>OBRADA </a:t>
            </a:r>
            <a:r>
              <a:rPr lang="en-US" sz="3600" dirty="0"/>
              <a:t>I OPTIMIZACIJA UPITA </a:t>
            </a:r>
            <a:r>
              <a:rPr lang="sr-Latn-RS" sz="3600" dirty="0"/>
              <a:t>U POTGRESQL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3159468" cy="86142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Student:</a:t>
            </a:r>
            <a:r>
              <a:rPr lang="sr-Latn-ME" sz="1600" dirty="0" smtClean="0"/>
              <a:t>									</a:t>
            </a:r>
            <a:endParaRPr lang="en-US" sz="1600" dirty="0" smtClean="0"/>
          </a:p>
          <a:p>
            <a:r>
              <a:rPr lang="en-US" sz="1600" dirty="0" smtClean="0"/>
              <a:t>Milan </a:t>
            </a:r>
            <a:r>
              <a:rPr lang="en-US" sz="1600" dirty="0" err="1" smtClean="0"/>
              <a:t>Stankovi</a:t>
            </a:r>
            <a:r>
              <a:rPr lang="sr-Latn-ME" sz="1600" dirty="0" smtClean="0"/>
              <a:t>ć 1276</a:t>
            </a:r>
            <a:endParaRPr lang="en-US" sz="1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229602" y="4777380"/>
            <a:ext cx="3863662" cy="861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sr-Latn-ME" sz="1500" dirty="0" smtClean="0"/>
              <a:t>Mentor</a:t>
            </a:r>
            <a:r>
              <a:rPr lang="en-US" sz="1500" dirty="0" smtClean="0"/>
              <a:t>:</a:t>
            </a:r>
            <a:r>
              <a:rPr lang="sr-Latn-ME" sz="1500" dirty="0" smtClean="0"/>
              <a:t>									</a:t>
            </a:r>
            <a:endParaRPr lang="en-US" sz="1500" dirty="0" smtClean="0"/>
          </a:p>
          <a:p>
            <a:r>
              <a:rPr lang="en-US" sz="1500" dirty="0">
                <a:cs typeface="Calibri" panose="020F0502020204030204" pitchFamily="34" charset="0"/>
              </a:rPr>
              <a:t>Prof. </a:t>
            </a:r>
            <a:r>
              <a:rPr lang="en-US" sz="1500" dirty="0" err="1">
                <a:cs typeface="Calibri" panose="020F0502020204030204" pitchFamily="34" charset="0"/>
              </a:rPr>
              <a:t>dr</a:t>
            </a:r>
            <a:r>
              <a:rPr lang="en-US" sz="1500" dirty="0">
                <a:cs typeface="Calibri" panose="020F0502020204030204" pitchFamily="34" charset="0"/>
              </a:rPr>
              <a:t> </a:t>
            </a:r>
            <a:r>
              <a:rPr lang="en-US" sz="1500" dirty="0" err="1">
                <a:cs typeface="Calibri" panose="020F0502020204030204" pitchFamily="34" charset="0"/>
              </a:rPr>
              <a:t>Aleksandar</a:t>
            </a:r>
            <a:r>
              <a:rPr lang="en-US" sz="1500" dirty="0">
                <a:cs typeface="Calibri" panose="020F0502020204030204" pitchFamily="34" charset="0"/>
              </a:rPr>
              <a:t> </a:t>
            </a:r>
            <a:r>
              <a:rPr lang="en-US" sz="1500" dirty="0" err="1">
                <a:cs typeface="Calibri" panose="020F0502020204030204" pitchFamily="34" charset="0"/>
              </a:rPr>
              <a:t>Stanimirović</a:t>
            </a:r>
            <a:endParaRPr lang="en-US" sz="15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6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sz="2800" dirty="0" smtClean="0"/>
              <a:t>Planiranje – analiza planiranja korišćenjem naredbe EXPLAIN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344" y="1956814"/>
            <a:ext cx="2824498" cy="144320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035504" y="1956814"/>
            <a:ext cx="6349419" cy="305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2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sz="2800" dirty="0" smtClean="0"/>
              <a:t>Izvršenje (Executor)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971092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sr-Latn-ME" dirty="0" smtClean="0"/>
          </a:p>
          <a:p>
            <a:r>
              <a:rPr lang="en-US" dirty="0" err="1" smtClean="0"/>
              <a:t>Optimizovani</a:t>
            </a:r>
            <a:r>
              <a:rPr lang="en-US" dirty="0" smtClean="0"/>
              <a:t> </a:t>
            </a:r>
            <a:r>
              <a:rPr lang="en-US" dirty="0" err="1"/>
              <a:t>upit</a:t>
            </a:r>
            <a:r>
              <a:rPr lang="en-US" dirty="0"/>
              <a:t> </a:t>
            </a:r>
            <a:r>
              <a:rPr lang="en-US" dirty="0" err="1"/>
              <a:t>kreiran</a:t>
            </a:r>
            <a:r>
              <a:rPr lang="en-US" dirty="0"/>
              <a:t> 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planera</a:t>
            </a:r>
            <a:r>
              <a:rPr lang="en-US" dirty="0"/>
              <a:t> / </a:t>
            </a:r>
            <a:r>
              <a:rPr lang="en-US" dirty="0" err="1"/>
              <a:t>optimizatora</a:t>
            </a:r>
            <a:r>
              <a:rPr lang="en-US" dirty="0"/>
              <a:t> se </a:t>
            </a:r>
            <a:r>
              <a:rPr lang="en-US" dirty="0" err="1"/>
              <a:t>prosleđuje</a:t>
            </a:r>
            <a:r>
              <a:rPr lang="en-US" dirty="0"/>
              <a:t> </a:t>
            </a:r>
            <a:r>
              <a:rPr lang="en-US" dirty="0" err="1"/>
              <a:t>izvršiocu</a:t>
            </a:r>
            <a:r>
              <a:rPr lang="en-US" dirty="0"/>
              <a:t> (</a:t>
            </a:r>
            <a:r>
              <a:rPr lang="en-US" dirty="0" err="1"/>
              <a:t>executoru</a:t>
            </a:r>
            <a:r>
              <a:rPr lang="en-US" dirty="0"/>
              <a:t>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izvršava</a:t>
            </a:r>
            <a:r>
              <a:rPr lang="en-US" dirty="0"/>
              <a:t> se u </a:t>
            </a:r>
            <a:r>
              <a:rPr lang="en-US" dirty="0" err="1"/>
              <a:t>skladu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kreiranim</a:t>
            </a:r>
            <a:r>
              <a:rPr lang="en-US" dirty="0"/>
              <a:t> </a:t>
            </a:r>
            <a:r>
              <a:rPr lang="en-US" dirty="0" err="1"/>
              <a:t>planom</a:t>
            </a:r>
            <a:r>
              <a:rPr lang="en-US" dirty="0"/>
              <a:t>.</a:t>
            </a:r>
          </a:p>
          <a:p>
            <a:endParaRPr lang="sr-Latn-ME" dirty="0" smtClean="0"/>
          </a:p>
          <a:p>
            <a:r>
              <a:rPr lang="en-US" dirty="0" err="1"/>
              <a:t>Izvršitelj</a:t>
            </a:r>
            <a:r>
              <a:rPr lang="en-US" dirty="0"/>
              <a:t> </a:t>
            </a:r>
            <a:r>
              <a:rPr lang="en-US" dirty="0" err="1"/>
              <a:t>čita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upisuje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indekse</a:t>
            </a:r>
            <a:r>
              <a:rPr lang="en-US" dirty="0"/>
              <a:t> u </a:t>
            </a:r>
            <a:r>
              <a:rPr lang="en-US" dirty="0" err="1"/>
              <a:t>klaster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menadžera</a:t>
            </a:r>
            <a:r>
              <a:rPr lang="en-US" dirty="0"/>
              <a:t> </a:t>
            </a:r>
            <a:r>
              <a:rPr lang="en-US" dirty="0" err="1"/>
              <a:t>bafera</a:t>
            </a:r>
            <a:r>
              <a:rPr lang="en-US" dirty="0"/>
              <a:t>. </a:t>
            </a:r>
            <a:endParaRPr lang="sr-Latn-ME" dirty="0" smtClean="0"/>
          </a:p>
          <a:p>
            <a:endParaRPr lang="sr-Latn-ME" dirty="0"/>
          </a:p>
          <a:p>
            <a:r>
              <a:rPr lang="sr-Latn-ME" dirty="0" smtClean="0"/>
              <a:t>Rezultat dobijen nakon faze izvršenja prosleđuje se klijentu koji je prosledio upit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18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sz="2800" dirty="0"/>
              <a:t>Izvršenje (Executor</a:t>
            </a:r>
            <a:r>
              <a:rPr lang="sr-Latn-ME" sz="2800" dirty="0" smtClean="0"/>
              <a:t>) – primer plan stabla koje se treba izvršiti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9970" y="3114321"/>
            <a:ext cx="3634323" cy="3582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110" y="1460354"/>
            <a:ext cx="972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Izvršenje</a:t>
            </a:r>
            <a:r>
              <a:rPr lang="en-US" dirty="0"/>
              <a:t> </a:t>
            </a:r>
            <a:r>
              <a:rPr lang="en-US" dirty="0" err="1"/>
              <a:t>počinje</a:t>
            </a:r>
            <a:r>
              <a:rPr lang="en-US" dirty="0"/>
              <a:t> od </a:t>
            </a:r>
            <a:r>
              <a:rPr lang="en-US" dirty="0" err="1"/>
              <a:t>osnovnog</a:t>
            </a:r>
            <a:r>
              <a:rPr lang="en-US" dirty="0"/>
              <a:t> (root) </a:t>
            </a:r>
            <a:r>
              <a:rPr lang="en-US" dirty="0" err="1"/>
              <a:t>čvora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 </a:t>
            </a:r>
            <a:r>
              <a:rPr lang="en-US" dirty="0" err="1"/>
              <a:t>rekurzivno</a:t>
            </a:r>
            <a:r>
              <a:rPr lang="en-US" dirty="0"/>
              <a:t> </a:t>
            </a:r>
            <a:r>
              <a:rPr lang="en-US" dirty="0" err="1"/>
              <a:t>obrađuje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 </a:t>
            </a:r>
            <a:r>
              <a:rPr lang="en-US" dirty="0" err="1"/>
              <a:t>dok</a:t>
            </a:r>
            <a:r>
              <a:rPr lang="en-US" dirty="0"/>
              <a:t> se ne </a:t>
            </a:r>
            <a:r>
              <a:rPr lang="en-US" dirty="0" err="1"/>
              <a:t>obrade</a:t>
            </a:r>
            <a:r>
              <a:rPr lang="en-US" dirty="0"/>
              <a:t> </a:t>
            </a:r>
            <a:r>
              <a:rPr lang="en-US" dirty="0" err="1"/>
              <a:t>njegovi</a:t>
            </a:r>
            <a:r>
              <a:rPr lang="en-US" dirty="0"/>
              <a:t> </a:t>
            </a:r>
            <a:r>
              <a:rPr lang="en-US" dirty="0" err="1"/>
              <a:t>podplanovi</a:t>
            </a:r>
            <a:r>
              <a:rPr lang="en-US" dirty="0"/>
              <a:t>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err="1"/>
              <a:t>podčvorovi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isporuče</a:t>
            </a:r>
            <a:r>
              <a:rPr lang="en-US" dirty="0"/>
              <a:t> se </a:t>
            </a:r>
            <a:r>
              <a:rPr lang="en-US" dirty="0" err="1"/>
              <a:t>odgovarajući</a:t>
            </a:r>
            <a:r>
              <a:rPr lang="en-US" dirty="0"/>
              <a:t> </a:t>
            </a:r>
            <a:r>
              <a:rPr lang="en-US" dirty="0" err="1"/>
              <a:t>redovi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10" y="2260719"/>
            <a:ext cx="9966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ME" dirty="0" smtClean="0"/>
              <a:t>Za prikazano stablo </a:t>
            </a:r>
            <a:r>
              <a:rPr lang="en-US" dirty="0" err="1" smtClean="0"/>
              <a:t>osnovni</a:t>
            </a:r>
            <a:r>
              <a:rPr lang="en-US" dirty="0" smtClean="0"/>
              <a:t> </a:t>
            </a:r>
            <a:r>
              <a:rPr lang="en-US" dirty="0" err="1"/>
              <a:t>čvor</a:t>
            </a:r>
            <a:r>
              <a:rPr lang="en-US" dirty="0"/>
              <a:t> </a:t>
            </a:r>
            <a:r>
              <a:rPr lang="en-US" dirty="0" smtClean="0"/>
              <a:t>(SORT </a:t>
            </a:r>
            <a:r>
              <a:rPr lang="en-US" dirty="0"/>
              <a:t>) </a:t>
            </a:r>
            <a:r>
              <a:rPr lang="en-US" dirty="0" err="1"/>
              <a:t>zahteva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od </a:t>
            </a:r>
            <a:r>
              <a:rPr lang="en-US" dirty="0" err="1"/>
              <a:t>podređenog</a:t>
            </a:r>
            <a:r>
              <a:rPr lang="en-US" dirty="0"/>
              <a:t> </a:t>
            </a:r>
            <a:r>
              <a:rPr lang="en-US" dirty="0" err="1"/>
              <a:t>čvora</a:t>
            </a:r>
            <a:r>
              <a:rPr lang="en-US" dirty="0"/>
              <a:t>.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primi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tražene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, </a:t>
            </a:r>
            <a:r>
              <a:rPr lang="en-US" dirty="0" err="1"/>
              <a:t>vrši</a:t>
            </a:r>
            <a:r>
              <a:rPr lang="en-US" dirty="0"/>
              <a:t> </a:t>
            </a:r>
            <a:r>
              <a:rPr lang="en-US" dirty="0" err="1"/>
              <a:t>operaciju</a:t>
            </a:r>
            <a:r>
              <a:rPr lang="en-US" dirty="0"/>
              <a:t> </a:t>
            </a:r>
            <a:r>
              <a:rPr lang="en-US" dirty="0" err="1"/>
              <a:t>sortiranja</a:t>
            </a:r>
            <a:r>
              <a:rPr lang="en-US" dirty="0"/>
              <a:t>, a </a:t>
            </a:r>
            <a:r>
              <a:rPr lang="en-US" dirty="0" err="1"/>
              <a:t>zatim</a:t>
            </a:r>
            <a:r>
              <a:rPr lang="en-US" dirty="0"/>
              <a:t> </a:t>
            </a:r>
            <a:r>
              <a:rPr lang="en-US" dirty="0" err="1"/>
              <a:t>isporučuje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naviše</a:t>
            </a:r>
            <a:r>
              <a:rPr lang="en-US" dirty="0"/>
              <a:t>, do </a:t>
            </a:r>
            <a:r>
              <a:rPr lang="en-US" dirty="0" err="1"/>
              <a:t>klijenta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sz="2800" dirty="0" smtClean="0"/>
              <a:t>Optimizacija upita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27914"/>
            <a:ext cx="8946541" cy="4195481"/>
          </a:xfrm>
        </p:spPr>
        <p:txBody>
          <a:bodyPr/>
          <a:lstStyle/>
          <a:p>
            <a:r>
              <a:rPr lang="sr-Latn-ME" dirty="0" smtClean="0"/>
              <a:t>Optimizacija upita predstavlja proces izbora najefikasnijeg načina za izvršavanje SQL upita, radi dobijanja što boljih performansi</a:t>
            </a:r>
          </a:p>
          <a:p>
            <a:endParaRPr lang="sr-Latn-ME" dirty="0" smtClean="0"/>
          </a:p>
          <a:p>
            <a:endParaRPr lang="sr-Latn-ME" dirty="0" smtClean="0"/>
          </a:p>
          <a:p>
            <a:r>
              <a:rPr lang="sr-Latn-ME" dirty="0" err="1"/>
              <a:t>N</a:t>
            </a:r>
            <a:r>
              <a:rPr lang="en-US" dirty="0" smtClean="0"/>
              <a:t>a </a:t>
            </a:r>
            <a:r>
              <a:rPr lang="en-US" dirty="0" err="1"/>
              <a:t>planove</a:t>
            </a:r>
            <a:r>
              <a:rPr lang="en-US" dirty="0"/>
              <a:t> </a:t>
            </a:r>
            <a:r>
              <a:rPr lang="en-US" dirty="0" err="1"/>
              <a:t>planiranja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optimizacij</a:t>
            </a:r>
            <a:r>
              <a:rPr lang="sr-Latn-ME" dirty="0" smtClean="0"/>
              <a:t>e</a:t>
            </a:r>
            <a:r>
              <a:rPr lang="en-US" dirty="0" smtClean="0"/>
              <a:t> 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najviše</a:t>
            </a:r>
            <a:r>
              <a:rPr lang="en-US" dirty="0"/>
              <a:t> </a:t>
            </a:r>
            <a:r>
              <a:rPr lang="en-US" dirty="0" err="1"/>
              <a:t>uticati</a:t>
            </a:r>
            <a:r>
              <a:rPr lang="en-US" dirty="0" smtClean="0"/>
              <a:t>:</a:t>
            </a:r>
            <a:endParaRPr lang="sr-Latn-ME" dirty="0" smtClean="0"/>
          </a:p>
          <a:p>
            <a:pPr lvl="1"/>
            <a:r>
              <a:rPr lang="en-US" dirty="0" err="1"/>
              <a:t>Redosled</a:t>
            </a:r>
            <a:r>
              <a:rPr lang="en-US" dirty="0"/>
              <a:t> </a:t>
            </a:r>
            <a:r>
              <a:rPr lang="sr-Latn-ME" dirty="0" smtClean="0"/>
              <a:t>izvšenja </a:t>
            </a:r>
            <a:r>
              <a:rPr lang="en-US" dirty="0" err="1" smtClean="0"/>
              <a:t>operacija</a:t>
            </a:r>
            <a:endParaRPr lang="en-US" dirty="0"/>
          </a:p>
          <a:p>
            <a:pPr lvl="1"/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/>
              <a:t>pristupa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preuzimanja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endParaRPr lang="sr-Latn-ME" dirty="0" smtClean="0"/>
          </a:p>
          <a:p>
            <a:pPr lvl="1"/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spajanja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7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sz="2800" dirty="0" smtClean="0"/>
              <a:t>Metode preuzimanja podataka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80186"/>
            <a:ext cx="8946541" cy="4195481"/>
          </a:xfrm>
        </p:spPr>
        <p:txBody>
          <a:bodyPr/>
          <a:lstStyle/>
          <a:p>
            <a:r>
              <a:rPr lang="en-US" dirty="0"/>
              <a:t>Da bi </a:t>
            </a:r>
            <a:r>
              <a:rPr lang="en-US" dirty="0" err="1"/>
              <a:t>započeo</a:t>
            </a:r>
            <a:r>
              <a:rPr lang="en-US" dirty="0"/>
              <a:t> </a:t>
            </a:r>
            <a:r>
              <a:rPr lang="en-US" dirty="0" err="1"/>
              <a:t>izvršavanje</a:t>
            </a:r>
            <a:r>
              <a:rPr lang="en-US" dirty="0"/>
              <a:t> </a:t>
            </a:r>
            <a:r>
              <a:rPr lang="en-US" dirty="0" err="1"/>
              <a:t>upita</a:t>
            </a:r>
            <a:r>
              <a:rPr lang="en-US" dirty="0"/>
              <a:t>, </a:t>
            </a:r>
            <a:r>
              <a:rPr lang="en-US" dirty="0" err="1"/>
              <a:t>mehanizam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mora</a:t>
            </a:r>
            <a:r>
              <a:rPr lang="en-US" dirty="0"/>
              <a:t> da </a:t>
            </a:r>
            <a:r>
              <a:rPr lang="en-US" dirty="0" err="1"/>
              <a:t>izdvoji</a:t>
            </a:r>
            <a:r>
              <a:rPr lang="en-US" dirty="0"/>
              <a:t> </a:t>
            </a:r>
            <a:r>
              <a:rPr lang="en-US" dirty="0" err="1"/>
              <a:t>sačuvane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korišćenjem</a:t>
            </a:r>
            <a:r>
              <a:rPr lang="en-US" dirty="0"/>
              <a:t> </a:t>
            </a:r>
            <a:r>
              <a:rPr lang="en-US" dirty="0" err="1"/>
              <a:t>jednog</a:t>
            </a:r>
            <a:r>
              <a:rPr lang="en-US" dirty="0"/>
              <a:t> od </a:t>
            </a:r>
            <a:r>
              <a:rPr lang="en-US" dirty="0" err="1"/>
              <a:t>algoritama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 smtClean="0"/>
              <a:t>.</a:t>
            </a:r>
            <a:endParaRPr lang="sr-Latn-ME" dirty="0" smtClean="0"/>
          </a:p>
          <a:p>
            <a:endParaRPr lang="sr-Latn-ME" dirty="0"/>
          </a:p>
          <a:p>
            <a:r>
              <a:rPr lang="en-US" dirty="0" err="1"/>
              <a:t>Korišćenjem</a:t>
            </a:r>
            <a:r>
              <a:rPr lang="en-US" dirty="0"/>
              <a:t> </a:t>
            </a:r>
            <a:r>
              <a:rPr lang="sr-Latn-ME" dirty="0" smtClean="0"/>
              <a:t>metoda za preuzimanje podataka </a:t>
            </a:r>
            <a:r>
              <a:rPr lang="en-US" dirty="0" err="1" smtClean="0"/>
              <a:t>moguće</a:t>
            </a:r>
            <a:r>
              <a:rPr lang="en-US" dirty="0" smtClean="0"/>
              <a:t> </a:t>
            </a:r>
            <a:r>
              <a:rPr lang="en-US" dirty="0"/>
              <a:t>je </a:t>
            </a:r>
            <a:r>
              <a:rPr lang="en-US" dirty="0" err="1"/>
              <a:t>uštedeti</a:t>
            </a:r>
            <a:r>
              <a:rPr lang="en-US" dirty="0"/>
              <a:t> </a:t>
            </a:r>
            <a:r>
              <a:rPr lang="en-US" dirty="0" err="1"/>
              <a:t>vreme</a:t>
            </a:r>
            <a:r>
              <a:rPr lang="en-US" dirty="0"/>
              <a:t> </a:t>
            </a:r>
            <a:r>
              <a:rPr lang="en-US" dirty="0" err="1"/>
              <a:t>izvršenja</a:t>
            </a:r>
            <a:r>
              <a:rPr lang="en-US" dirty="0"/>
              <a:t> </a:t>
            </a:r>
            <a:r>
              <a:rPr lang="en-US" dirty="0" err="1"/>
              <a:t>izbegavajući</a:t>
            </a:r>
            <a:r>
              <a:rPr lang="en-US" dirty="0"/>
              <a:t> </a:t>
            </a:r>
            <a:r>
              <a:rPr lang="en-US" dirty="0" err="1"/>
              <a:t>čitanje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će</a:t>
            </a:r>
            <a:r>
              <a:rPr lang="en-US" dirty="0"/>
              <a:t> </a:t>
            </a:r>
            <a:r>
              <a:rPr lang="en-US" dirty="0" err="1"/>
              <a:t>naknadno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filtrirano</a:t>
            </a:r>
            <a:r>
              <a:rPr lang="en-US" dirty="0"/>
              <a:t>, </a:t>
            </a:r>
            <a:r>
              <a:rPr lang="en-US" dirty="0" err="1"/>
              <a:t>čime</a:t>
            </a:r>
            <a:r>
              <a:rPr lang="en-US" dirty="0"/>
              <a:t> se </a:t>
            </a:r>
            <a:r>
              <a:rPr lang="en-US" dirty="0" err="1"/>
              <a:t>postiže</a:t>
            </a:r>
            <a:r>
              <a:rPr lang="en-US" dirty="0"/>
              <a:t> </a:t>
            </a:r>
            <a:r>
              <a:rPr lang="en-US" dirty="0" err="1"/>
              <a:t>optimizacija</a:t>
            </a:r>
            <a:r>
              <a:rPr lang="en-US" dirty="0"/>
              <a:t>. </a:t>
            </a:r>
            <a:endParaRPr lang="sr-Latn-ME" dirty="0" smtClean="0"/>
          </a:p>
          <a:p>
            <a:endParaRPr lang="sr-Latn-ME" dirty="0"/>
          </a:p>
          <a:p>
            <a:r>
              <a:rPr lang="en-US" dirty="0" err="1"/>
              <a:t>Efikasnost</a:t>
            </a:r>
            <a:r>
              <a:rPr lang="en-US" dirty="0"/>
              <a:t> </a:t>
            </a:r>
            <a:r>
              <a:rPr lang="sr-Latn-ME" dirty="0" smtClean="0"/>
              <a:t>preuzimanja podataka </a:t>
            </a:r>
            <a:r>
              <a:rPr lang="en-US" dirty="0" err="1" smtClean="0"/>
              <a:t>zavisi</a:t>
            </a:r>
            <a:r>
              <a:rPr lang="en-US" dirty="0" smtClean="0"/>
              <a:t> </a:t>
            </a:r>
            <a:r>
              <a:rPr lang="en-US" dirty="0"/>
              <a:t>od </a:t>
            </a:r>
            <a:r>
              <a:rPr lang="en-US" dirty="0" err="1"/>
              <a:t>odnosa</a:t>
            </a:r>
            <a:r>
              <a:rPr lang="en-US" dirty="0"/>
              <a:t> </a:t>
            </a:r>
            <a:r>
              <a:rPr lang="en-US" dirty="0" err="1"/>
              <a:t>redova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preuzimaju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u </a:t>
            </a:r>
            <a:r>
              <a:rPr lang="en-US" dirty="0" err="1"/>
              <a:t>odnosu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ukupan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redova</a:t>
            </a:r>
            <a:r>
              <a:rPr lang="en-US" dirty="0"/>
              <a:t> u </a:t>
            </a:r>
            <a:r>
              <a:rPr lang="en-US" dirty="0" err="1"/>
              <a:t>skladištenoj</a:t>
            </a:r>
            <a:r>
              <a:rPr lang="en-US" dirty="0"/>
              <a:t> </a:t>
            </a:r>
            <a:r>
              <a:rPr lang="en-US" dirty="0" err="1"/>
              <a:t>tabeli</a:t>
            </a:r>
            <a:r>
              <a:rPr lang="en-U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4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sz="2800" dirty="0"/>
              <a:t>Metode preuzimanja podataka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18822"/>
            <a:ext cx="8946541" cy="4195481"/>
          </a:xfrm>
        </p:spPr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preuzimanje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PostgreSQL</a:t>
            </a:r>
            <a:r>
              <a:rPr lang="en-US" dirty="0"/>
              <a:t>-a </a:t>
            </a:r>
            <a:r>
              <a:rPr lang="en-US" dirty="0" err="1"/>
              <a:t>su</a:t>
            </a:r>
            <a:r>
              <a:rPr lang="en-US" dirty="0" smtClean="0"/>
              <a:t>:</a:t>
            </a:r>
            <a:endParaRPr lang="sr-Latn-ME" dirty="0" smtClean="0"/>
          </a:p>
          <a:p>
            <a:endParaRPr lang="en-US" dirty="0"/>
          </a:p>
          <a:p>
            <a:pPr lvl="1"/>
            <a:r>
              <a:rPr lang="en-US" dirty="0"/>
              <a:t>Full </a:t>
            </a:r>
            <a:r>
              <a:rPr lang="en-US" dirty="0" smtClean="0"/>
              <a:t>Scan</a:t>
            </a:r>
            <a:endParaRPr lang="sr-Latn-ME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Index Based table </a:t>
            </a:r>
            <a:r>
              <a:rPr lang="en-US" dirty="0" err="1" smtClean="0"/>
              <a:t>acess</a:t>
            </a:r>
            <a:endParaRPr lang="sr-Latn-ME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Index-Only 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1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Algoritam</a:t>
            </a:r>
            <a:r>
              <a:rPr lang="en-US" sz="2800" dirty="0"/>
              <a:t> </a:t>
            </a:r>
            <a:r>
              <a:rPr lang="en-US" sz="2800" dirty="0" err="1"/>
              <a:t>potpuno</a:t>
            </a:r>
            <a:r>
              <a:rPr lang="en-US" sz="2800" dirty="0"/>
              <a:t> </a:t>
            </a:r>
            <a:r>
              <a:rPr lang="en-US" sz="2800" dirty="0" err="1"/>
              <a:t>skeniranje</a:t>
            </a:r>
            <a:r>
              <a:rPr lang="en-US" sz="2800" dirty="0"/>
              <a:t> </a:t>
            </a:r>
            <a:r>
              <a:rPr lang="sr-Latn-ME" sz="2800" dirty="0" smtClean="0"/>
              <a:t> (Full Scan)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80185"/>
            <a:ext cx="8946541" cy="4195481"/>
          </a:xfrm>
        </p:spPr>
        <p:txBody>
          <a:bodyPr/>
          <a:lstStyle/>
          <a:p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potpunog</a:t>
            </a:r>
            <a:r>
              <a:rPr lang="en-US" dirty="0"/>
              <a:t> </a:t>
            </a:r>
            <a:r>
              <a:rPr lang="en-US" dirty="0" err="1"/>
              <a:t>skeniranja</a:t>
            </a:r>
            <a:r>
              <a:rPr lang="en-US" dirty="0"/>
              <a:t> (full scan), </a:t>
            </a:r>
            <a:r>
              <a:rPr lang="en-US" dirty="0" err="1"/>
              <a:t>mehanizam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uzastopno</a:t>
            </a:r>
            <a:r>
              <a:rPr lang="en-US" dirty="0"/>
              <a:t> </a:t>
            </a:r>
            <a:r>
              <a:rPr lang="en-US" dirty="0" err="1"/>
              <a:t>čita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redove</a:t>
            </a:r>
            <a:r>
              <a:rPr lang="en-US" dirty="0"/>
              <a:t> u </a:t>
            </a:r>
            <a:r>
              <a:rPr lang="en-US" dirty="0" err="1"/>
              <a:t>tabeli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proverava</a:t>
            </a:r>
            <a:r>
              <a:rPr lang="en-US" dirty="0"/>
              <a:t> da li je </a:t>
            </a:r>
            <a:r>
              <a:rPr lang="en-US" dirty="0" err="1"/>
              <a:t>uslov</a:t>
            </a:r>
            <a:r>
              <a:rPr lang="en-US" dirty="0"/>
              <a:t> </a:t>
            </a:r>
            <a:r>
              <a:rPr lang="en-US" dirty="0" err="1"/>
              <a:t>filtriranja</a:t>
            </a:r>
            <a:r>
              <a:rPr lang="en-US" dirty="0"/>
              <a:t> </a:t>
            </a:r>
            <a:r>
              <a:rPr lang="en-US" dirty="0" err="1" smtClean="0"/>
              <a:t>ispunjen</a:t>
            </a:r>
            <a:r>
              <a:rPr lang="en-US" dirty="0" smtClean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svaki</a:t>
            </a:r>
            <a:r>
              <a:rPr lang="en-US" dirty="0"/>
              <a:t> red </a:t>
            </a:r>
            <a:r>
              <a:rPr lang="en-US" dirty="0" err="1"/>
              <a:t>preuzet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. </a:t>
            </a:r>
            <a:endParaRPr lang="sr-Latn-ME" dirty="0" smtClean="0"/>
          </a:p>
          <a:p>
            <a:endParaRPr lang="sr-Latn-ME" dirty="0"/>
          </a:p>
          <a:p>
            <a:r>
              <a:rPr lang="en-US" dirty="0" err="1"/>
              <a:t>Ukupna</a:t>
            </a:r>
            <a:r>
              <a:rPr lang="en-US" dirty="0"/>
              <a:t> </a:t>
            </a:r>
            <a:r>
              <a:rPr lang="en-US" dirty="0" err="1"/>
              <a:t>cena</a:t>
            </a:r>
            <a:r>
              <a:rPr lang="en-US" dirty="0"/>
              <a:t> </a:t>
            </a:r>
            <a:r>
              <a:rPr lang="en-US" dirty="0" err="1"/>
              <a:t>korišćenja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skeniranje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se </a:t>
            </a:r>
            <a:r>
              <a:rPr lang="en-US" dirty="0" err="1"/>
              <a:t>predstaviti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forumule</a:t>
            </a:r>
            <a:r>
              <a:rPr lang="en-US" dirty="0"/>
              <a:t>: </a:t>
            </a:r>
            <a:r>
              <a:rPr lang="en-US" i="1" dirty="0"/>
              <a:t>c1 * BR + c2 * TR + c3 * S* </a:t>
            </a:r>
            <a:r>
              <a:rPr lang="en-US" i="1" dirty="0" smtClean="0"/>
              <a:t>TR</a:t>
            </a:r>
            <a:endParaRPr lang="sr-Latn-ME" i="1" dirty="0" smtClean="0"/>
          </a:p>
          <a:p>
            <a:endParaRPr lang="sr-Latn-ME" i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59809" y="4095482"/>
            <a:ext cx="3309938" cy="240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2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21" y="323929"/>
            <a:ext cx="9404723" cy="1400530"/>
          </a:xfrm>
        </p:spPr>
        <p:txBody>
          <a:bodyPr/>
          <a:lstStyle/>
          <a:p>
            <a:r>
              <a:rPr lang="sr-Latn-ME" sz="2800" dirty="0" err="1"/>
              <a:t>P</a:t>
            </a:r>
            <a:r>
              <a:rPr lang="en-US" sz="2800" dirty="0" err="1" smtClean="0"/>
              <a:t>ristupa</a:t>
            </a:r>
            <a:r>
              <a:rPr lang="en-US" sz="2800" dirty="0" smtClean="0"/>
              <a:t> </a:t>
            </a:r>
            <a:r>
              <a:rPr lang="en-US" sz="2800" dirty="0" err="1"/>
              <a:t>podacima</a:t>
            </a:r>
            <a:r>
              <a:rPr lang="en-US" sz="2800" dirty="0"/>
              <a:t> </a:t>
            </a:r>
            <a:r>
              <a:rPr lang="en-US" sz="2800" dirty="0" err="1"/>
              <a:t>zasnovan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indeksu</a:t>
            </a:r>
            <a:r>
              <a:rPr lang="en-US" sz="2800" dirty="0"/>
              <a:t> (Index based table access)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21" y="1724459"/>
            <a:ext cx="8946541" cy="4496037"/>
          </a:xfrm>
        </p:spPr>
        <p:txBody>
          <a:bodyPr>
            <a:normAutofit lnSpcReduction="10000"/>
          </a:bodyPr>
          <a:lstStyle/>
          <a:p>
            <a:r>
              <a:rPr lang="sr-Latn-ME" dirty="0" smtClean="0"/>
              <a:t>Kod ove metode pristup podacima iz baze podataka se obavlja korišćenjem indeks strukture</a:t>
            </a:r>
          </a:p>
          <a:p>
            <a:pPr marL="0" indent="0">
              <a:buNone/>
            </a:pPr>
            <a:endParaRPr lang="sr-Latn-ME" dirty="0" smtClean="0"/>
          </a:p>
          <a:p>
            <a:r>
              <a:rPr lang="en-US" dirty="0" err="1" smtClean="0"/>
              <a:t>Indeksi</a:t>
            </a:r>
            <a:r>
              <a:rPr lang="en-US" dirty="0" smtClean="0"/>
              <a:t> </a:t>
            </a:r>
            <a:r>
              <a:rPr lang="en-US" dirty="0" err="1"/>
              <a:t>su</a:t>
            </a:r>
            <a:r>
              <a:rPr lang="en-US" dirty="0"/>
              <a:t> „</a:t>
            </a:r>
            <a:r>
              <a:rPr lang="en-US" dirty="0" err="1"/>
              <a:t>redudantni</a:t>
            </a:r>
            <a:r>
              <a:rPr lang="en-US" dirty="0"/>
              <a:t>“ </a:t>
            </a:r>
            <a:r>
              <a:rPr lang="en-US" dirty="0" err="1"/>
              <a:t>objekti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znači</a:t>
            </a:r>
            <a:r>
              <a:rPr lang="en-US" dirty="0"/>
              <a:t> da </a:t>
            </a:r>
            <a:r>
              <a:rPr lang="en-US" dirty="0" err="1"/>
              <a:t>oni</a:t>
            </a:r>
            <a:r>
              <a:rPr lang="en-US" dirty="0"/>
              <a:t> ne </a:t>
            </a:r>
            <a:r>
              <a:rPr lang="en-US" dirty="0" err="1"/>
              <a:t>čuvajte</a:t>
            </a:r>
            <a:r>
              <a:rPr lang="en-US" dirty="0"/>
              <a:t> </a:t>
            </a:r>
            <a:r>
              <a:rPr lang="en-US" dirty="0" err="1"/>
              <a:t>nikakve</a:t>
            </a:r>
            <a:r>
              <a:rPr lang="en-US" dirty="0"/>
              <a:t> </a:t>
            </a:r>
            <a:r>
              <a:rPr lang="en-US" dirty="0" err="1"/>
              <a:t>dodatne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bi se  </a:t>
            </a:r>
            <a:r>
              <a:rPr lang="en-US" dirty="0" err="1"/>
              <a:t>skladištili</a:t>
            </a:r>
            <a:r>
              <a:rPr lang="en-US" dirty="0"/>
              <a:t> u </a:t>
            </a:r>
            <a:r>
              <a:rPr lang="en-US" dirty="0" err="1"/>
              <a:t>samoj</a:t>
            </a:r>
            <a:r>
              <a:rPr lang="en-US" dirty="0"/>
              <a:t> </a:t>
            </a:r>
            <a:r>
              <a:rPr lang="en-US" dirty="0" err="1"/>
              <a:t>tabeli</a:t>
            </a:r>
            <a:r>
              <a:rPr lang="en-US" dirty="0" smtClean="0"/>
              <a:t>.</a:t>
            </a:r>
            <a:endParaRPr lang="sr-Latn-ME" dirty="0" smtClean="0"/>
          </a:p>
          <a:p>
            <a:pPr marL="0" indent="0">
              <a:buNone/>
            </a:pPr>
            <a:endParaRPr lang="sr-Latn-ME" dirty="0" smtClean="0"/>
          </a:p>
          <a:p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uslov</a:t>
            </a:r>
            <a:r>
              <a:rPr lang="en-US" dirty="0"/>
              <a:t> </a:t>
            </a:r>
            <a:r>
              <a:rPr lang="en-US" dirty="0" err="1" smtClean="0"/>
              <a:t>filtriranja</a:t>
            </a:r>
            <a:r>
              <a:rPr lang="en-US" dirty="0" smtClean="0"/>
              <a:t> </a:t>
            </a:r>
            <a:r>
              <a:rPr lang="en-US" dirty="0" err="1"/>
              <a:t>enkapsuliran</a:t>
            </a:r>
            <a:r>
              <a:rPr lang="en-US" dirty="0"/>
              <a:t> </a:t>
            </a:r>
            <a:r>
              <a:rPr lang="en-US" dirty="0" err="1"/>
              <a:t>indeksom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tabeli</a:t>
            </a:r>
            <a:r>
              <a:rPr lang="en-US" dirty="0"/>
              <a:t>, </a:t>
            </a:r>
            <a:r>
              <a:rPr lang="en-US" dirty="0" err="1"/>
              <a:t>indeks</a:t>
            </a:r>
            <a:r>
              <a:rPr lang="en-US" dirty="0"/>
              <a:t> se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 smtClean="0"/>
              <a:t>.</a:t>
            </a:r>
            <a:endParaRPr lang="sr-Latn-ME" dirty="0" smtClean="0"/>
          </a:p>
          <a:p>
            <a:pPr marL="0" indent="0">
              <a:buNone/>
            </a:pPr>
            <a:endParaRPr lang="sr-Latn-ME" dirty="0" smtClean="0"/>
          </a:p>
          <a:p>
            <a:r>
              <a:rPr lang="en-US" dirty="0" err="1" smtClean="0"/>
              <a:t>Algoritam</a:t>
            </a:r>
            <a:r>
              <a:rPr lang="en-US" dirty="0" smtClean="0"/>
              <a:t> </a:t>
            </a:r>
            <a:r>
              <a:rPr lang="en-US" dirty="0" err="1"/>
              <a:t>izvlači</a:t>
            </a:r>
            <a:r>
              <a:rPr lang="en-US" dirty="0"/>
              <a:t> </a:t>
            </a:r>
            <a:r>
              <a:rPr lang="en-US" dirty="0" err="1"/>
              <a:t>listu</a:t>
            </a:r>
            <a:r>
              <a:rPr lang="en-US" dirty="0"/>
              <a:t> </a:t>
            </a:r>
            <a:r>
              <a:rPr lang="en-US" dirty="0" err="1"/>
              <a:t>pokazivača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blokove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sadrže</a:t>
            </a:r>
            <a:r>
              <a:rPr lang="en-US" dirty="0"/>
              <a:t> </a:t>
            </a:r>
            <a:r>
              <a:rPr lang="en-US" dirty="0" err="1"/>
              <a:t>redove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vrednostima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zadovoljavaju</a:t>
            </a:r>
            <a:r>
              <a:rPr lang="en-US" dirty="0"/>
              <a:t> </a:t>
            </a:r>
            <a:r>
              <a:rPr lang="en-US" dirty="0" err="1"/>
              <a:t>uslov</a:t>
            </a:r>
            <a:r>
              <a:rPr lang="en-US" dirty="0"/>
              <a:t> </a:t>
            </a:r>
            <a:r>
              <a:rPr lang="en-US" dirty="0" err="1"/>
              <a:t>filtriranja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ovi</a:t>
            </a:r>
            <a:r>
              <a:rPr lang="en-US" dirty="0"/>
              <a:t> </a:t>
            </a:r>
            <a:r>
              <a:rPr lang="en-US" dirty="0" err="1"/>
              <a:t>blokovi</a:t>
            </a:r>
            <a:r>
              <a:rPr lang="en-US" dirty="0"/>
              <a:t> se </a:t>
            </a:r>
            <a:r>
              <a:rPr lang="en-US" dirty="0" err="1"/>
              <a:t>čitaju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sz="2800" dirty="0" smtClean="0"/>
              <a:t>Index-only scan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57459"/>
            <a:ext cx="8946541" cy="4195481"/>
          </a:xfrm>
        </p:spPr>
        <p:txBody>
          <a:bodyPr/>
          <a:lstStyle/>
          <a:p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čita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indeksa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primenjuje</a:t>
            </a:r>
            <a:r>
              <a:rPr lang="en-US" dirty="0"/>
              <a:t> </a:t>
            </a:r>
            <a:r>
              <a:rPr lang="en-US" dirty="0" err="1"/>
              <a:t>preostale</a:t>
            </a:r>
            <a:r>
              <a:rPr lang="en-US" dirty="0"/>
              <a:t> </a:t>
            </a:r>
            <a:r>
              <a:rPr lang="en-US" dirty="0" err="1"/>
              <a:t>uslove</a:t>
            </a:r>
            <a:r>
              <a:rPr lang="en-US" dirty="0"/>
              <a:t> </a:t>
            </a:r>
            <a:r>
              <a:rPr lang="en-US" dirty="0" err="1"/>
              <a:t>filtriranja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potrebno</a:t>
            </a:r>
            <a:endParaRPr lang="sr-Latn-ME" dirty="0" smtClean="0"/>
          </a:p>
          <a:p>
            <a:pPr marL="0" indent="0">
              <a:buNone/>
            </a:pPr>
            <a:endParaRPr lang="sr-Latn-ME" dirty="0" smtClean="0"/>
          </a:p>
          <a:p>
            <a:r>
              <a:rPr lang="en-US" dirty="0" err="1" smtClean="0"/>
              <a:t>Cena</a:t>
            </a:r>
            <a:r>
              <a:rPr lang="en-US" dirty="0" smtClean="0"/>
              <a:t> </a:t>
            </a:r>
            <a:r>
              <a:rPr lang="en-US" dirty="0" err="1"/>
              <a:t>korišćenja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zasnovanog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skeniranju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indeksa</a:t>
            </a:r>
            <a:r>
              <a:rPr lang="en-US" dirty="0"/>
              <a:t> je </a:t>
            </a:r>
            <a:r>
              <a:rPr lang="en-US" dirty="0" err="1"/>
              <a:t>slična</a:t>
            </a:r>
            <a:r>
              <a:rPr lang="en-US" dirty="0"/>
              <a:t> </a:t>
            </a:r>
            <a:r>
              <a:rPr lang="en-US" dirty="0" err="1"/>
              <a:t>skeniranju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korišćenjem</a:t>
            </a:r>
            <a:r>
              <a:rPr lang="en-US" dirty="0"/>
              <a:t> </a:t>
            </a:r>
            <a:r>
              <a:rPr lang="en-US" dirty="0" err="1"/>
              <a:t>indeksa</a:t>
            </a:r>
            <a:r>
              <a:rPr lang="en-US" dirty="0"/>
              <a:t>, </a:t>
            </a:r>
            <a:r>
              <a:rPr lang="en-US" dirty="0" err="1"/>
              <a:t>osim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slučaju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potrebnan</a:t>
            </a:r>
            <a:r>
              <a:rPr lang="en-US" dirty="0"/>
              <a:t> </a:t>
            </a:r>
            <a:r>
              <a:rPr lang="en-US" dirty="0" err="1"/>
              <a:t>stvarni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tabeli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3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sz="2800" dirty="0" smtClean="0"/>
              <a:t>Poređenje cena metoda za pristup podacima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1853248"/>
            <a:ext cx="5103053" cy="374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5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sz="2800" dirty="0" smtClean="0"/>
              <a:t>Obrada upita kod PostgreSQL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76400"/>
            <a:ext cx="8946541" cy="4195481"/>
          </a:xfrm>
        </p:spPr>
        <p:txBody>
          <a:bodyPr/>
          <a:lstStyle/>
          <a:p>
            <a:r>
              <a:rPr lang="sr-Latn-ME" dirty="0" smtClean="0"/>
              <a:t>P</a:t>
            </a:r>
            <a:r>
              <a:rPr lang="en-US" dirty="0" err="1" smtClean="0"/>
              <a:t>roces</a:t>
            </a:r>
            <a:r>
              <a:rPr lang="en-US" dirty="0" smtClean="0"/>
              <a:t> </a:t>
            </a:r>
            <a:r>
              <a:rPr lang="en-US" dirty="0" err="1"/>
              <a:t>gde</a:t>
            </a:r>
            <a:r>
              <a:rPr lang="en-US" dirty="0"/>
              <a:t> se </a:t>
            </a:r>
            <a:r>
              <a:rPr lang="en-US" dirty="0" err="1"/>
              <a:t>korak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korak</a:t>
            </a:r>
            <a:r>
              <a:rPr lang="en-US" dirty="0"/>
              <a:t> </a:t>
            </a:r>
            <a:r>
              <a:rPr lang="en-US" dirty="0" err="1"/>
              <a:t>vrši</a:t>
            </a:r>
            <a:r>
              <a:rPr lang="en-US" dirty="0"/>
              <a:t> </a:t>
            </a:r>
            <a:r>
              <a:rPr lang="en-US" dirty="0" err="1"/>
              <a:t>razbijanje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 </a:t>
            </a:r>
            <a:r>
              <a:rPr lang="en-US" dirty="0" err="1"/>
              <a:t>visokog</a:t>
            </a:r>
            <a:r>
              <a:rPr lang="en-US" dirty="0"/>
              <a:t> </a:t>
            </a:r>
            <a:r>
              <a:rPr lang="en-US" dirty="0" err="1"/>
              <a:t>nivoa</a:t>
            </a:r>
            <a:r>
              <a:rPr lang="en-US" dirty="0"/>
              <a:t> u </a:t>
            </a:r>
            <a:r>
              <a:rPr lang="en-US" dirty="0" err="1"/>
              <a:t>jezik</a:t>
            </a:r>
            <a:r>
              <a:rPr lang="en-US" dirty="0"/>
              <a:t> </a:t>
            </a:r>
            <a:r>
              <a:rPr lang="en-US" dirty="0" err="1"/>
              <a:t>niskog</a:t>
            </a:r>
            <a:r>
              <a:rPr lang="en-US" dirty="0"/>
              <a:t> </a:t>
            </a:r>
            <a:r>
              <a:rPr lang="en-US" dirty="0" err="1"/>
              <a:t>nivoa</a:t>
            </a:r>
            <a:r>
              <a:rPr lang="en-US" dirty="0"/>
              <a:t> u </a:t>
            </a:r>
            <a:r>
              <a:rPr lang="en-US" dirty="0" err="1"/>
              <a:t>kojem</a:t>
            </a:r>
            <a:r>
              <a:rPr lang="en-US" dirty="0"/>
              <a:t> </a:t>
            </a:r>
            <a:r>
              <a:rPr lang="en-US" dirty="0" err="1"/>
              <a:t>mašina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razumeti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izvršiti</a:t>
            </a:r>
            <a:r>
              <a:rPr lang="en-US" dirty="0"/>
              <a:t> </a:t>
            </a:r>
            <a:r>
              <a:rPr lang="en-US" dirty="0" err="1"/>
              <a:t>traženu</a:t>
            </a:r>
            <a:r>
              <a:rPr lang="en-US" dirty="0"/>
              <a:t> </a:t>
            </a:r>
            <a:r>
              <a:rPr lang="en-US" dirty="0" err="1"/>
              <a:t>radnju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korisnika</a:t>
            </a:r>
            <a:endParaRPr lang="sr-Latn-ME" dirty="0" smtClean="0"/>
          </a:p>
          <a:p>
            <a:r>
              <a:rPr lang="sr-Latn-ME" dirty="0" smtClean="0"/>
              <a:t>Obrada upita se može predstaviti kroz 5 faza:</a:t>
            </a:r>
          </a:p>
          <a:p>
            <a:pPr lvl="1"/>
            <a:r>
              <a:rPr lang="sr-Latn-ME" dirty="0" smtClean="0"/>
              <a:t>Parsiranje</a:t>
            </a:r>
          </a:p>
          <a:p>
            <a:pPr lvl="1"/>
            <a:r>
              <a:rPr lang="sr-Latn-ME" dirty="0" smtClean="0"/>
              <a:t>Analiza</a:t>
            </a:r>
          </a:p>
          <a:p>
            <a:pPr lvl="1"/>
            <a:r>
              <a:rPr lang="sr-Latn-ME" dirty="0" smtClean="0"/>
              <a:t>Transformacija (Rewritting)</a:t>
            </a:r>
          </a:p>
          <a:p>
            <a:pPr lvl="1"/>
            <a:r>
              <a:rPr lang="sr-Latn-ME" dirty="0" smtClean="0"/>
              <a:t>Planiranje</a:t>
            </a:r>
          </a:p>
          <a:p>
            <a:pPr lvl="1"/>
            <a:r>
              <a:rPr lang="sr-Latn-ME" dirty="0" smtClean="0"/>
              <a:t>Izvršenje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384" y="2305318"/>
            <a:ext cx="3676420" cy="414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1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sz="2800" dirty="0" smtClean="0"/>
              <a:t>Algoritmi spajanja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2983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sr-Latn-ME" dirty="0" smtClean="0"/>
              <a:t>Algoirtmi spajanja određuju najbolji način za međusobno spajanje relacija u bazi</a:t>
            </a:r>
          </a:p>
          <a:p>
            <a:endParaRPr lang="sr-Latn-ME" dirty="0"/>
          </a:p>
          <a:p>
            <a:r>
              <a:rPr lang="en-US" dirty="0" err="1"/>
              <a:t>Postoje</a:t>
            </a:r>
            <a:r>
              <a:rPr lang="en-US" dirty="0"/>
              <a:t> tri </a:t>
            </a:r>
            <a:r>
              <a:rPr lang="en-US" dirty="0" err="1"/>
              <a:t>strategije</a:t>
            </a:r>
            <a:r>
              <a:rPr lang="en-US" dirty="0"/>
              <a:t> </a:t>
            </a:r>
            <a:r>
              <a:rPr lang="en-US" dirty="0" err="1"/>
              <a:t>pridruživanja</a:t>
            </a:r>
            <a:r>
              <a:rPr lang="en-US" dirty="0"/>
              <a:t> u </a:t>
            </a:r>
            <a:r>
              <a:rPr lang="en-US" dirty="0" err="1"/>
              <a:t>PostgreSQL</a:t>
            </a:r>
            <a:r>
              <a:rPr lang="en-US" dirty="0"/>
              <a:t>-u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funkcionišu</a:t>
            </a:r>
            <a:r>
              <a:rPr lang="en-US" dirty="0"/>
              <a:t> </a:t>
            </a:r>
            <a:r>
              <a:rPr lang="en-US" dirty="0" err="1"/>
              <a:t>sasvim</a:t>
            </a:r>
            <a:r>
              <a:rPr lang="en-US" dirty="0"/>
              <a:t> </a:t>
            </a:r>
            <a:r>
              <a:rPr lang="en-US" dirty="0" err="1" smtClean="0"/>
              <a:t>drugačije</a:t>
            </a:r>
            <a:r>
              <a:rPr lang="sr-Latn-ME" dirty="0" smtClean="0"/>
              <a:t>, te strategije su:</a:t>
            </a:r>
          </a:p>
          <a:p>
            <a:pPr lvl="1"/>
            <a:r>
              <a:rPr lang="sr-Latn-ME" dirty="0" smtClean="0"/>
              <a:t>Nested loops join</a:t>
            </a:r>
          </a:p>
          <a:p>
            <a:pPr lvl="1"/>
            <a:r>
              <a:rPr lang="sr-Latn-ME" dirty="0" smtClean="0"/>
              <a:t>Hash join</a:t>
            </a:r>
          </a:p>
          <a:p>
            <a:pPr lvl="1"/>
            <a:r>
              <a:rPr lang="sr-Latn-ME" dirty="0" smtClean="0"/>
              <a:t>Marge join</a:t>
            </a:r>
          </a:p>
          <a:p>
            <a:endParaRPr lang="sr-Latn-ME" dirty="0"/>
          </a:p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err="1"/>
              <a:t>izabere</a:t>
            </a:r>
            <a:r>
              <a:rPr lang="en-US" dirty="0"/>
              <a:t> </a:t>
            </a:r>
            <a:r>
              <a:rPr lang="en-US" dirty="0" err="1"/>
              <a:t>pogrešnu</a:t>
            </a:r>
            <a:r>
              <a:rPr lang="en-US" dirty="0"/>
              <a:t> </a:t>
            </a:r>
            <a:r>
              <a:rPr lang="en-US" dirty="0" err="1"/>
              <a:t>strategiju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pridru</a:t>
            </a:r>
            <a:r>
              <a:rPr lang="sr-Latn-ME" dirty="0"/>
              <a:t>živanje</a:t>
            </a:r>
            <a:r>
              <a:rPr lang="en-US" dirty="0"/>
              <a:t>, </a:t>
            </a:r>
            <a:r>
              <a:rPr lang="en-US" dirty="0" err="1"/>
              <a:t>može</a:t>
            </a:r>
            <a:r>
              <a:rPr lang="en-US" dirty="0"/>
              <a:t> se </a:t>
            </a:r>
            <a:r>
              <a:rPr lang="en-US" dirty="0" err="1"/>
              <a:t>izgubiti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performansama</a:t>
            </a:r>
            <a:r>
              <a:rPr lang="en-US" dirty="0"/>
              <a:t> </a:t>
            </a:r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izvršenja</a:t>
            </a:r>
            <a:r>
              <a:rPr lang="en-US" dirty="0"/>
              <a:t> </a:t>
            </a:r>
            <a:r>
              <a:rPr lang="en-US" dirty="0" err="1"/>
              <a:t>upita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2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sz="2800" dirty="0" smtClean="0"/>
              <a:t>Nested join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2983"/>
            <a:ext cx="8946541" cy="4195481"/>
          </a:xfrm>
        </p:spPr>
        <p:txBody>
          <a:bodyPr/>
          <a:lstStyle/>
          <a:p>
            <a:r>
              <a:rPr lang="en-US" dirty="0" err="1" smtClean="0"/>
              <a:t>PostgreSQL</a:t>
            </a:r>
            <a:r>
              <a:rPr lang="en-US" dirty="0" smtClean="0"/>
              <a:t> </a:t>
            </a:r>
            <a:r>
              <a:rPr lang="en-US" dirty="0" err="1"/>
              <a:t>skenira</a:t>
            </a:r>
            <a:r>
              <a:rPr lang="en-US" dirty="0"/>
              <a:t> </a:t>
            </a:r>
            <a:r>
              <a:rPr lang="en-US" dirty="0" err="1"/>
              <a:t>spoljnu</a:t>
            </a:r>
            <a:r>
              <a:rPr lang="en-US" dirty="0"/>
              <a:t> </a:t>
            </a:r>
            <a:r>
              <a:rPr lang="en-US" dirty="0" err="1"/>
              <a:t>relaciju</a:t>
            </a:r>
            <a:r>
              <a:rPr lang="en-US" dirty="0"/>
              <a:t> </a:t>
            </a:r>
            <a:r>
              <a:rPr lang="en-US" dirty="0" err="1"/>
              <a:t>uzastopno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svaki</a:t>
            </a:r>
            <a:r>
              <a:rPr lang="en-US" dirty="0"/>
              <a:t> red </a:t>
            </a:r>
            <a:r>
              <a:rPr lang="en-US" dirty="0" err="1"/>
              <a:t>rezultata</a:t>
            </a:r>
            <a:r>
              <a:rPr lang="en-US" dirty="0"/>
              <a:t> </a:t>
            </a:r>
            <a:r>
              <a:rPr lang="en-US" dirty="0" err="1"/>
              <a:t>skenira</a:t>
            </a:r>
            <a:r>
              <a:rPr lang="en-US" dirty="0"/>
              <a:t> </a:t>
            </a:r>
            <a:r>
              <a:rPr lang="en-US" dirty="0" err="1"/>
              <a:t>kompletnu</a:t>
            </a:r>
            <a:r>
              <a:rPr lang="en-US" dirty="0"/>
              <a:t> </a:t>
            </a:r>
            <a:r>
              <a:rPr lang="en-US" dirty="0" err="1"/>
              <a:t>unutrašnju</a:t>
            </a:r>
            <a:r>
              <a:rPr lang="en-US" dirty="0"/>
              <a:t> </a:t>
            </a:r>
            <a:r>
              <a:rPr lang="en-US" dirty="0" err="1"/>
              <a:t>relaciju</a:t>
            </a:r>
            <a:r>
              <a:rPr lang="en-US" dirty="0"/>
              <a:t>. </a:t>
            </a:r>
            <a:endParaRPr lang="sr-Latn-ME" dirty="0" smtClean="0"/>
          </a:p>
          <a:p>
            <a:endParaRPr lang="sr-Latn-ME" dirty="0"/>
          </a:p>
          <a:p>
            <a:r>
              <a:rPr lang="en-US" dirty="0"/>
              <a:t>Pseudo </a:t>
            </a:r>
            <a:r>
              <a:rPr lang="en-US" dirty="0" err="1" smtClean="0"/>
              <a:t>kod</a:t>
            </a:r>
            <a:r>
              <a:rPr lang="sr-Latn-ME" dirty="0" smtClean="0"/>
              <a:t> i primer</a:t>
            </a:r>
            <a:r>
              <a:rPr lang="en-US" dirty="0" smtClean="0"/>
              <a:t> </a:t>
            </a:r>
            <a:r>
              <a:rPr lang="en-US" dirty="0"/>
              <a:t>Nested </a:t>
            </a:r>
            <a:r>
              <a:rPr lang="en-US" dirty="0" err="1"/>
              <a:t>strategije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pridruživanje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prikazan</a:t>
            </a:r>
            <a:r>
              <a:rPr lang="en-US" dirty="0"/>
              <a:t> je </a:t>
            </a:r>
            <a:r>
              <a:rPr lang="en-US" dirty="0" err="1"/>
              <a:t>ispod</a:t>
            </a:r>
            <a:r>
              <a:rPr lang="en-US" dirty="0"/>
              <a:t>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51219" y="3982810"/>
            <a:ext cx="2697253" cy="206591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30584" y="3572001"/>
            <a:ext cx="3720250" cy="288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sz="2800" dirty="0" smtClean="0"/>
              <a:t>Nested join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80186"/>
            <a:ext cx="8946541" cy="4195481"/>
          </a:xfrm>
        </p:spPr>
        <p:txBody>
          <a:bodyPr/>
          <a:lstStyle/>
          <a:p>
            <a:r>
              <a:rPr lang="sr-Latn-ME" dirty="0" smtClean="0"/>
              <a:t>Indeks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/>
              <a:t>ključ</a:t>
            </a:r>
            <a:r>
              <a:rPr lang="en-US" dirty="0"/>
              <a:t> </a:t>
            </a:r>
            <a:r>
              <a:rPr lang="en-US" dirty="0" err="1"/>
              <a:t>spajanja</a:t>
            </a:r>
            <a:r>
              <a:rPr lang="en-US" dirty="0"/>
              <a:t> </a:t>
            </a:r>
            <a:r>
              <a:rPr lang="en-US" dirty="0" err="1"/>
              <a:t>unutrašnje</a:t>
            </a:r>
            <a:r>
              <a:rPr lang="en-US" dirty="0"/>
              <a:t> </a:t>
            </a:r>
            <a:r>
              <a:rPr lang="en-US" dirty="0" err="1"/>
              <a:t>relacije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značajno</a:t>
            </a:r>
            <a:r>
              <a:rPr lang="en-US" dirty="0"/>
              <a:t> </a:t>
            </a:r>
            <a:r>
              <a:rPr lang="en-US" dirty="0" err="1"/>
              <a:t>ubrzati</a:t>
            </a:r>
            <a:r>
              <a:rPr lang="en-US" dirty="0"/>
              <a:t> </a:t>
            </a:r>
            <a:r>
              <a:rPr lang="en-US" dirty="0" err="1"/>
              <a:t>spajanje</a:t>
            </a:r>
            <a:r>
              <a:rPr lang="en-US" dirty="0"/>
              <a:t> </a:t>
            </a:r>
            <a:r>
              <a:rPr lang="en-US" dirty="0" err="1"/>
              <a:t>ugnežđene</a:t>
            </a:r>
            <a:r>
              <a:rPr lang="en-US" dirty="0"/>
              <a:t> </a:t>
            </a:r>
            <a:r>
              <a:rPr lang="en-US" dirty="0" err="1"/>
              <a:t>petlje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sr-Latn-ME" dirty="0"/>
          </a:p>
          <a:p>
            <a:r>
              <a:rPr lang="en-US" dirty="0" err="1"/>
              <a:t>Spajanja</a:t>
            </a:r>
            <a:r>
              <a:rPr lang="en-US" dirty="0"/>
              <a:t> </a:t>
            </a:r>
            <a:r>
              <a:rPr lang="en-US" dirty="0" err="1"/>
              <a:t>ugnežđene</a:t>
            </a:r>
            <a:r>
              <a:rPr lang="en-US" dirty="0"/>
              <a:t> </a:t>
            </a:r>
            <a:r>
              <a:rPr lang="en-US" dirty="0" err="1"/>
              <a:t>petlje</a:t>
            </a:r>
            <a:r>
              <a:rPr lang="en-US" dirty="0"/>
              <a:t> je </a:t>
            </a:r>
            <a:r>
              <a:rPr lang="en-US" dirty="0" err="1"/>
              <a:t>posebno</a:t>
            </a:r>
            <a:r>
              <a:rPr lang="en-US" dirty="0"/>
              <a:t> </a:t>
            </a:r>
            <a:r>
              <a:rPr lang="en-US" dirty="0" err="1"/>
              <a:t>efikasna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spoljna</a:t>
            </a:r>
            <a:r>
              <a:rPr lang="en-US" dirty="0"/>
              <a:t> </a:t>
            </a:r>
            <a:r>
              <a:rPr lang="en-US" dirty="0" err="1"/>
              <a:t>relacija</a:t>
            </a:r>
            <a:r>
              <a:rPr lang="en-US" dirty="0"/>
              <a:t> mala,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tada</a:t>
            </a:r>
            <a:r>
              <a:rPr lang="en-US" dirty="0"/>
              <a:t> </a:t>
            </a:r>
            <a:r>
              <a:rPr lang="en-US" dirty="0" err="1"/>
              <a:t>unutrašnja</a:t>
            </a:r>
            <a:r>
              <a:rPr lang="en-US" dirty="0"/>
              <a:t> </a:t>
            </a:r>
            <a:r>
              <a:rPr lang="en-US" dirty="0" err="1"/>
              <a:t>petlja</a:t>
            </a:r>
            <a:r>
              <a:rPr lang="en-US" dirty="0"/>
              <a:t> </a:t>
            </a:r>
            <a:r>
              <a:rPr lang="en-US" dirty="0" err="1"/>
              <a:t>neće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izvršavana</a:t>
            </a:r>
            <a:r>
              <a:rPr lang="en-US" dirty="0"/>
              <a:t> </a:t>
            </a:r>
            <a:r>
              <a:rPr lang="en-US" dirty="0" err="1"/>
              <a:t>prečesto</a:t>
            </a:r>
            <a:r>
              <a:rPr lang="en-US" dirty="0"/>
              <a:t>. </a:t>
            </a:r>
            <a:endParaRPr lang="sr-Latn-ME" dirty="0" smtClean="0"/>
          </a:p>
          <a:p>
            <a:endParaRPr lang="sr-Latn-ME" dirty="0" smtClean="0"/>
          </a:p>
          <a:p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spoljna</a:t>
            </a:r>
            <a:r>
              <a:rPr lang="en-US" dirty="0"/>
              <a:t> </a:t>
            </a:r>
            <a:r>
              <a:rPr lang="en-US" dirty="0" err="1"/>
              <a:t>relacija</a:t>
            </a:r>
            <a:r>
              <a:rPr lang="en-US" dirty="0"/>
              <a:t> </a:t>
            </a:r>
            <a:r>
              <a:rPr lang="en-US" dirty="0" err="1"/>
              <a:t>velika</a:t>
            </a:r>
            <a:r>
              <a:rPr lang="en-US" dirty="0"/>
              <a:t>, </a:t>
            </a:r>
            <a:r>
              <a:rPr lang="en-US" dirty="0" err="1"/>
              <a:t>spojevi</a:t>
            </a:r>
            <a:r>
              <a:rPr lang="en-US" dirty="0"/>
              <a:t> </a:t>
            </a:r>
            <a:r>
              <a:rPr lang="en-US" dirty="0" err="1"/>
              <a:t>ugnežđene</a:t>
            </a:r>
            <a:r>
              <a:rPr lang="en-US" dirty="0"/>
              <a:t> </a:t>
            </a:r>
            <a:r>
              <a:rPr lang="en-US" dirty="0" err="1"/>
              <a:t>petlje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obično</a:t>
            </a:r>
            <a:r>
              <a:rPr lang="en-US" dirty="0"/>
              <a:t> </a:t>
            </a:r>
            <a:r>
              <a:rPr lang="en-US" dirty="0" err="1"/>
              <a:t>veoma</a:t>
            </a:r>
            <a:r>
              <a:rPr lang="en-US" dirty="0"/>
              <a:t> </a:t>
            </a:r>
            <a:r>
              <a:rPr lang="en-US" dirty="0" err="1"/>
              <a:t>neefikasni</a:t>
            </a:r>
            <a:r>
              <a:rPr lang="en-US" dirty="0"/>
              <a:t>, </a:t>
            </a:r>
            <a:r>
              <a:rPr lang="en-US" dirty="0" err="1"/>
              <a:t>čak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oni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podržani</a:t>
            </a:r>
            <a:r>
              <a:rPr lang="en-US" dirty="0"/>
              <a:t> </a:t>
            </a:r>
            <a:r>
              <a:rPr lang="en-US" dirty="0" err="1"/>
              <a:t>indeksom</a:t>
            </a:r>
            <a:r>
              <a:rPr lang="en-US" dirty="0"/>
              <a:t> o </a:t>
            </a:r>
            <a:r>
              <a:rPr lang="en-US" dirty="0" err="1"/>
              <a:t>unutrašnjem</a:t>
            </a:r>
            <a:r>
              <a:rPr lang="en-US" dirty="0"/>
              <a:t> </a:t>
            </a:r>
            <a:r>
              <a:rPr lang="en-US" dirty="0" err="1"/>
              <a:t>odnosu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sz="2800" dirty="0" smtClean="0"/>
              <a:t>Hash join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67307"/>
            <a:ext cx="8946541" cy="4195481"/>
          </a:xfrm>
        </p:spPr>
        <p:txBody>
          <a:bodyPr/>
          <a:lstStyle/>
          <a:p>
            <a:r>
              <a:rPr lang="en-US" dirty="0"/>
              <a:t>Ova </a:t>
            </a:r>
            <a:r>
              <a:rPr lang="en-US" dirty="0" err="1"/>
              <a:t>strategija</a:t>
            </a:r>
            <a:r>
              <a:rPr lang="en-US" dirty="0"/>
              <a:t> </a:t>
            </a:r>
            <a:r>
              <a:rPr lang="en-US" dirty="0" err="1"/>
              <a:t>izvršava</a:t>
            </a:r>
            <a:r>
              <a:rPr lang="en-US" dirty="0"/>
              <a:t> se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smtClean="0"/>
              <a:t>faze</a:t>
            </a:r>
            <a:r>
              <a:rPr lang="sr-Latn-ME" dirty="0" smtClean="0"/>
              <a:t>:</a:t>
            </a:r>
          </a:p>
          <a:p>
            <a:pPr lvl="1"/>
            <a:r>
              <a:rPr lang="en-US" dirty="0"/>
              <a:t>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prve</a:t>
            </a:r>
            <a:r>
              <a:rPr lang="en-US" dirty="0"/>
              <a:t> faze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naziva</a:t>
            </a:r>
            <a:r>
              <a:rPr lang="en-US" dirty="0"/>
              <a:t> building phase </a:t>
            </a:r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err="1"/>
              <a:t>skenira</a:t>
            </a:r>
            <a:r>
              <a:rPr lang="en-US" dirty="0"/>
              <a:t> </a:t>
            </a:r>
            <a:r>
              <a:rPr lang="en-US" dirty="0" err="1"/>
              <a:t>unutrašnju</a:t>
            </a:r>
            <a:r>
              <a:rPr lang="en-US" dirty="0"/>
              <a:t> </a:t>
            </a:r>
            <a:r>
              <a:rPr lang="en-US" dirty="0" err="1"/>
              <a:t>relaciju</a:t>
            </a:r>
            <a:r>
              <a:rPr lang="en-US" dirty="0"/>
              <a:t> </a:t>
            </a:r>
            <a:r>
              <a:rPr lang="en-US" dirty="0" err="1"/>
              <a:t>sekvencijalno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pravi</a:t>
            </a:r>
            <a:r>
              <a:rPr lang="en-US" dirty="0"/>
              <a:t> </a:t>
            </a:r>
            <a:r>
              <a:rPr lang="en-US" dirty="0" err="1"/>
              <a:t>heš</a:t>
            </a:r>
            <a:r>
              <a:rPr lang="en-US" dirty="0"/>
              <a:t> </a:t>
            </a:r>
            <a:r>
              <a:rPr lang="en-US" dirty="0" err="1"/>
              <a:t>tabelu</a:t>
            </a:r>
            <a:r>
              <a:rPr lang="en-US" dirty="0"/>
              <a:t> </a:t>
            </a:r>
            <a:r>
              <a:rPr lang="en-US" dirty="0" err="1"/>
              <a:t>prema</a:t>
            </a:r>
            <a:r>
              <a:rPr lang="en-US" dirty="0"/>
              <a:t> </a:t>
            </a:r>
            <a:r>
              <a:rPr lang="en-US" dirty="0" err="1"/>
              <a:t>vrednostima</a:t>
            </a:r>
            <a:r>
              <a:rPr lang="en-US" dirty="0"/>
              <a:t> </a:t>
            </a:r>
            <a:r>
              <a:rPr lang="en-US" dirty="0" err="1"/>
              <a:t>heš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redove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. </a:t>
            </a:r>
            <a:endParaRPr lang="sr-Latn-ME" dirty="0" smtClean="0"/>
          </a:p>
          <a:p>
            <a:pPr lvl="1"/>
            <a:r>
              <a:rPr lang="sr-Latn-ME" dirty="0"/>
              <a:t>U</a:t>
            </a:r>
            <a:r>
              <a:rPr lang="en-US" dirty="0" smtClean="0"/>
              <a:t> </a:t>
            </a:r>
            <a:r>
              <a:rPr lang="en-US" dirty="0" err="1"/>
              <a:t>drugoj</a:t>
            </a:r>
            <a:r>
              <a:rPr lang="en-US" dirty="0"/>
              <a:t> </a:t>
            </a:r>
            <a:r>
              <a:rPr lang="en-US" dirty="0" err="1"/>
              <a:t>fazi</a:t>
            </a:r>
            <a:r>
              <a:rPr lang="en-US" dirty="0"/>
              <a:t>  (probe phase) </a:t>
            </a:r>
            <a:r>
              <a:rPr lang="en-US" dirty="0" err="1"/>
              <a:t>skenira</a:t>
            </a:r>
            <a:r>
              <a:rPr lang="en-US" dirty="0"/>
              <a:t> </a:t>
            </a:r>
            <a:r>
              <a:rPr lang="en-US" dirty="0" err="1"/>
              <a:t>spoljnu</a:t>
            </a:r>
            <a:r>
              <a:rPr lang="en-US" dirty="0"/>
              <a:t> </a:t>
            </a:r>
            <a:r>
              <a:rPr lang="en-US" dirty="0" err="1"/>
              <a:t>relaciju</a:t>
            </a:r>
            <a:r>
              <a:rPr lang="en-US" dirty="0"/>
              <a:t> </a:t>
            </a:r>
            <a:r>
              <a:rPr lang="en-US" dirty="0" err="1"/>
              <a:t>uzastopno</a:t>
            </a:r>
            <a:r>
              <a:rPr lang="en-US" dirty="0"/>
              <a:t> </a:t>
            </a:r>
            <a:r>
              <a:rPr lang="en-US" dirty="0" err="1"/>
              <a:t>šalje</a:t>
            </a:r>
            <a:r>
              <a:rPr lang="en-US" dirty="0"/>
              <a:t> </a:t>
            </a:r>
            <a:r>
              <a:rPr lang="en-US" dirty="0" err="1"/>
              <a:t>redove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u </a:t>
            </a:r>
            <a:r>
              <a:rPr lang="en-US" dirty="0" err="1"/>
              <a:t>heš</a:t>
            </a:r>
            <a:r>
              <a:rPr lang="en-US" dirty="0"/>
              <a:t> </a:t>
            </a:r>
            <a:r>
              <a:rPr lang="en-US" dirty="0" err="1"/>
              <a:t>tabelu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ispituje</a:t>
            </a:r>
            <a:r>
              <a:rPr lang="en-US" dirty="0"/>
              <a:t> </a:t>
            </a:r>
            <a:r>
              <a:rPr lang="en-US" dirty="0" err="1"/>
              <a:t>podudaranje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kriterijuma</a:t>
            </a:r>
            <a:r>
              <a:rPr lang="en-US" dirty="0"/>
              <a:t>. </a:t>
            </a:r>
            <a:endParaRPr lang="sr-Latn-ME" dirty="0" smtClean="0"/>
          </a:p>
          <a:p>
            <a:endParaRPr lang="sr-Latn-ME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314" y="3600316"/>
            <a:ext cx="4505258" cy="2980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452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sz="2800" dirty="0" smtClean="0"/>
              <a:t>Hash join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80187"/>
            <a:ext cx="8946541" cy="4195481"/>
          </a:xfrm>
        </p:spPr>
        <p:txBody>
          <a:bodyPr/>
          <a:lstStyle/>
          <a:p>
            <a:r>
              <a:rPr lang="en-US" dirty="0" err="1"/>
              <a:t>Cena</a:t>
            </a:r>
            <a:r>
              <a:rPr lang="en-US" dirty="0"/>
              <a:t> </a:t>
            </a:r>
            <a:r>
              <a:rPr lang="en-US" dirty="0" err="1"/>
              <a:t>korišćenja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se </a:t>
            </a:r>
            <a:r>
              <a:rPr lang="en-US" dirty="0" err="1"/>
              <a:t>predstaviti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forumule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cost(</a:t>
            </a:r>
            <a:r>
              <a:rPr lang="en-US" dirty="0" err="1"/>
              <a:t>hash,inner,outer</a:t>
            </a:r>
            <a:r>
              <a:rPr lang="en-US" dirty="0"/>
              <a:t>)=size(inner)+size(outer)+size(inner)*size(outer)/size(</a:t>
            </a:r>
            <a:r>
              <a:rPr lang="en-US" dirty="0" err="1"/>
              <a:t>JoinAttribute</a:t>
            </a:r>
            <a:r>
              <a:rPr lang="en-US" dirty="0" smtClean="0"/>
              <a:t>)</a:t>
            </a:r>
            <a:endParaRPr lang="sr-Latn-ME" dirty="0" smtClean="0"/>
          </a:p>
          <a:p>
            <a:pPr lvl="1"/>
            <a:endParaRPr lang="en-US" dirty="0"/>
          </a:p>
          <a:p>
            <a:r>
              <a:rPr lang="en-US" dirty="0" err="1"/>
              <a:t>Pošto</a:t>
            </a:r>
            <a:r>
              <a:rPr lang="en-US" dirty="0"/>
              <a:t> </a:t>
            </a:r>
            <a:r>
              <a:rPr lang="en-US" dirty="0" err="1"/>
              <a:t>skeniramo</a:t>
            </a:r>
            <a:r>
              <a:rPr lang="en-US" dirty="0"/>
              <a:t> </a:t>
            </a:r>
            <a:r>
              <a:rPr lang="en-US" dirty="0" err="1"/>
              <a:t>obe</a:t>
            </a:r>
            <a:r>
              <a:rPr lang="en-US" dirty="0"/>
              <a:t> </a:t>
            </a:r>
            <a:r>
              <a:rPr lang="en-US" dirty="0" err="1"/>
              <a:t>relacije</a:t>
            </a:r>
            <a:r>
              <a:rPr lang="en-US" dirty="0"/>
              <a:t> </a:t>
            </a:r>
            <a:r>
              <a:rPr lang="en-US" dirty="0" err="1"/>
              <a:t>uzastopno</a:t>
            </a:r>
            <a:r>
              <a:rPr lang="en-US" dirty="0"/>
              <a:t>,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uslovu</a:t>
            </a:r>
            <a:r>
              <a:rPr lang="en-US" dirty="0"/>
              <a:t> </a:t>
            </a:r>
            <a:r>
              <a:rPr lang="en-US" dirty="0" err="1"/>
              <a:t>spajanja</a:t>
            </a:r>
            <a:r>
              <a:rPr lang="en-US" dirty="0"/>
              <a:t> </a:t>
            </a:r>
            <a:r>
              <a:rPr lang="en-US" dirty="0" err="1"/>
              <a:t>neće</a:t>
            </a:r>
            <a:r>
              <a:rPr lang="en-US" dirty="0"/>
              <a:t> </a:t>
            </a:r>
            <a:r>
              <a:rPr lang="en-US" dirty="0" err="1"/>
              <a:t>pomoći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heš</a:t>
            </a:r>
            <a:r>
              <a:rPr lang="en-US" dirty="0"/>
              <a:t> </a:t>
            </a:r>
            <a:r>
              <a:rPr lang="en-US" dirty="0" err="1"/>
              <a:t>pridruživanju</a:t>
            </a:r>
            <a:r>
              <a:rPr lang="en-US" dirty="0"/>
              <a:t>. </a:t>
            </a:r>
            <a:endParaRPr lang="sr-Latn-ME" dirty="0" smtClean="0"/>
          </a:p>
          <a:p>
            <a:endParaRPr lang="en-US" dirty="0"/>
          </a:p>
          <a:p>
            <a:r>
              <a:rPr lang="en-US" dirty="0" smtClean="0"/>
              <a:t>H</a:t>
            </a:r>
            <a:r>
              <a:rPr lang="sr-Latn-ME" dirty="0" smtClean="0"/>
              <a:t>ash</a:t>
            </a:r>
            <a:r>
              <a:rPr lang="en-US" dirty="0" smtClean="0"/>
              <a:t> </a:t>
            </a:r>
            <a:r>
              <a:rPr lang="en-US" dirty="0" err="1"/>
              <a:t>spajanja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najbolja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nijedna</a:t>
            </a:r>
            <a:r>
              <a:rPr lang="en-US" dirty="0"/>
              <a:t> od </a:t>
            </a:r>
            <a:r>
              <a:rPr lang="en-US" dirty="0" err="1"/>
              <a:t>uključenih</a:t>
            </a:r>
            <a:r>
              <a:rPr lang="en-US" dirty="0"/>
              <a:t> </a:t>
            </a:r>
            <a:r>
              <a:rPr lang="en-US" dirty="0" err="1"/>
              <a:t>relacija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mala,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smtClean="0"/>
              <a:t>h</a:t>
            </a:r>
            <a:r>
              <a:rPr lang="sr-Latn-ME" dirty="0" smtClean="0"/>
              <a:t>ash</a:t>
            </a:r>
            <a:r>
              <a:rPr lang="en-US" dirty="0" smtClean="0"/>
              <a:t>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zahteva</a:t>
            </a:r>
            <a:r>
              <a:rPr lang="en-US" dirty="0"/>
              <a:t> </a:t>
            </a:r>
            <a:r>
              <a:rPr lang="en-US" dirty="0" err="1"/>
              <a:t>resurse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manju</a:t>
            </a:r>
            <a:r>
              <a:rPr lang="en-US" dirty="0"/>
              <a:t> </a:t>
            </a:r>
            <a:r>
              <a:rPr lang="en-US" dirty="0" err="1"/>
              <a:t>tabelu</a:t>
            </a:r>
            <a:r>
              <a:rPr lang="en-US" dirty="0"/>
              <a:t> u </a:t>
            </a:r>
            <a:r>
              <a:rPr lang="en-US" dirty="0" err="1"/>
              <a:t>work_mem</a:t>
            </a:r>
            <a:r>
              <a:rPr lang="en-U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sz="2800" dirty="0" smtClean="0"/>
              <a:t>Marge join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70338"/>
            <a:ext cx="8946541" cy="4195481"/>
          </a:xfrm>
        </p:spPr>
        <p:txBody>
          <a:bodyPr/>
          <a:lstStyle/>
          <a:p>
            <a:r>
              <a:rPr lang="sr-Latn-ME" dirty="0" smtClean="0"/>
              <a:t>Spajanje tabela korišćenjem marge join strategije izvršava se kroz dve faze:</a:t>
            </a:r>
          </a:p>
          <a:p>
            <a:pPr lvl="1"/>
            <a:r>
              <a:rPr lang="sr-Latn-ME" dirty="0" smtClean="0"/>
              <a:t>Prvo se sortiraju obe tabele</a:t>
            </a:r>
          </a:p>
          <a:p>
            <a:pPr lvl="1"/>
            <a:r>
              <a:rPr lang="sr-Latn-ME" dirty="0" smtClean="0"/>
              <a:t>Zatim se kreće kroz obe sortirane tabele i vrši spajanje podataka tih tabela na osnovu ključeva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01901" y="3585491"/>
            <a:ext cx="4244364" cy="24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sz="2800" dirty="0" smtClean="0"/>
              <a:t>Marge join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68" y="1344580"/>
            <a:ext cx="9289939" cy="4195481"/>
          </a:xfrm>
        </p:spPr>
        <p:txBody>
          <a:bodyPr/>
          <a:lstStyle/>
          <a:p>
            <a:r>
              <a:rPr lang="en-US" dirty="0" err="1"/>
              <a:t>Cena</a:t>
            </a:r>
            <a:r>
              <a:rPr lang="en-US" dirty="0"/>
              <a:t> </a:t>
            </a:r>
            <a:r>
              <a:rPr lang="en-US" dirty="0" err="1"/>
              <a:t>korišćenja</a:t>
            </a:r>
            <a:r>
              <a:rPr lang="en-US" dirty="0"/>
              <a:t> </a:t>
            </a:r>
            <a:r>
              <a:rPr lang="en-US" dirty="0" err="1"/>
              <a:t>ovo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je </a:t>
            </a:r>
            <a:r>
              <a:rPr lang="en-US" dirty="0" err="1"/>
              <a:t>predstavljena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formule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size(</a:t>
            </a:r>
            <a:r>
              <a:rPr lang="en-US" dirty="0" err="1"/>
              <a:t>outertable</a:t>
            </a:r>
            <a:r>
              <a:rPr lang="en-US" dirty="0"/>
              <a:t>)*log(size(</a:t>
            </a:r>
            <a:r>
              <a:rPr lang="en-US" dirty="0" err="1"/>
              <a:t>outertable</a:t>
            </a:r>
            <a:r>
              <a:rPr lang="en-US" dirty="0"/>
              <a:t>)) </a:t>
            </a:r>
            <a:r>
              <a:rPr lang="en-US" dirty="0" smtClean="0"/>
              <a:t>+</a:t>
            </a:r>
            <a:r>
              <a:rPr lang="sr-Latn-ME" dirty="0" smtClean="0"/>
              <a:t> </a:t>
            </a:r>
            <a:r>
              <a:rPr lang="en-US" dirty="0" smtClean="0"/>
              <a:t>size(</a:t>
            </a:r>
            <a:r>
              <a:rPr lang="en-US" dirty="0" err="1" smtClean="0"/>
              <a:t>innertable</a:t>
            </a:r>
            <a:r>
              <a:rPr lang="en-US" dirty="0"/>
              <a:t>)*log(size(</a:t>
            </a:r>
            <a:r>
              <a:rPr lang="en-US" dirty="0" err="1"/>
              <a:t>innertable</a:t>
            </a:r>
            <a:r>
              <a:rPr lang="en-US" dirty="0"/>
              <a:t>))</a:t>
            </a:r>
          </a:p>
          <a:p>
            <a:endParaRPr lang="sr-Latn-ME" dirty="0" smtClean="0"/>
          </a:p>
          <a:p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ključevima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sortiranje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ubrzati</a:t>
            </a:r>
            <a:r>
              <a:rPr lang="en-US" dirty="0"/>
              <a:t> </a:t>
            </a:r>
            <a:r>
              <a:rPr lang="en-US" dirty="0" err="1"/>
              <a:t>sortiranje</a:t>
            </a:r>
            <a:r>
              <a:rPr lang="en-US" dirty="0"/>
              <a:t>,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spojnim</a:t>
            </a:r>
            <a:r>
              <a:rPr lang="en-US" dirty="0"/>
              <a:t> </a:t>
            </a:r>
            <a:r>
              <a:rPr lang="en-US" dirty="0" err="1"/>
              <a:t>ključevima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obe</a:t>
            </a:r>
            <a:r>
              <a:rPr lang="en-US" dirty="0"/>
              <a:t> </a:t>
            </a:r>
            <a:r>
              <a:rPr lang="en-US" dirty="0" err="1"/>
              <a:t>relacije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ubrzati</a:t>
            </a:r>
            <a:r>
              <a:rPr lang="en-US" dirty="0"/>
              <a:t> Marge </a:t>
            </a:r>
            <a:r>
              <a:rPr lang="en-US" dirty="0" err="1"/>
              <a:t>spajanja</a:t>
            </a:r>
            <a:r>
              <a:rPr lang="en-US" dirty="0"/>
              <a:t>. </a:t>
            </a:r>
            <a:endParaRPr lang="sr-Latn-ME" dirty="0" smtClean="0"/>
          </a:p>
          <a:p>
            <a:endParaRPr lang="sr-Latn-ME" dirty="0"/>
          </a:p>
          <a:p>
            <a:r>
              <a:rPr lang="en-US" dirty="0" err="1"/>
              <a:t>Optimizator</a:t>
            </a:r>
            <a:r>
              <a:rPr lang="en-US" dirty="0"/>
              <a:t> </a:t>
            </a:r>
            <a:r>
              <a:rPr lang="en-US" dirty="0" err="1"/>
              <a:t>obično</a:t>
            </a:r>
            <a:r>
              <a:rPr lang="en-US" dirty="0"/>
              <a:t> </a:t>
            </a:r>
            <a:r>
              <a:rPr lang="en-US" dirty="0" err="1"/>
              <a:t>bira</a:t>
            </a:r>
            <a:r>
              <a:rPr lang="en-US" dirty="0"/>
              <a:t> Marge </a:t>
            </a:r>
            <a:r>
              <a:rPr lang="en-US" dirty="0" err="1"/>
              <a:t>spajanja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uključene</a:t>
            </a:r>
            <a:r>
              <a:rPr lang="en-US" dirty="0"/>
              <a:t> </a:t>
            </a:r>
            <a:r>
              <a:rPr lang="en-US" dirty="0" err="1"/>
              <a:t>relacije</a:t>
            </a:r>
            <a:r>
              <a:rPr lang="en-US" dirty="0"/>
              <a:t> </a:t>
            </a:r>
            <a:r>
              <a:rPr lang="en-US" dirty="0" err="1"/>
              <a:t>prevelike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heš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zahteva</a:t>
            </a:r>
            <a:r>
              <a:rPr lang="en-US" dirty="0"/>
              <a:t>  </a:t>
            </a:r>
            <a:r>
              <a:rPr lang="en-US" dirty="0" err="1"/>
              <a:t>prostora</a:t>
            </a:r>
            <a:r>
              <a:rPr lang="en-US" dirty="0"/>
              <a:t> u </a:t>
            </a:r>
            <a:r>
              <a:rPr lang="en-US" dirty="0" err="1"/>
              <a:t>work_mem</a:t>
            </a:r>
            <a:r>
              <a:rPr lang="en-US" dirty="0"/>
              <a:t>. </a:t>
            </a:r>
            <a:r>
              <a:rPr lang="en-US" dirty="0" err="1"/>
              <a:t>Dakle</a:t>
            </a:r>
            <a:r>
              <a:rPr lang="en-US" dirty="0"/>
              <a:t>, </a:t>
            </a:r>
            <a:r>
              <a:rPr lang="en-US" dirty="0" err="1"/>
              <a:t>ovo</a:t>
            </a:r>
            <a:r>
              <a:rPr lang="en-US" dirty="0"/>
              <a:t> je </a:t>
            </a:r>
            <a:r>
              <a:rPr lang="en-US" dirty="0" err="1"/>
              <a:t>najbolja</a:t>
            </a:r>
            <a:r>
              <a:rPr lang="en-US" dirty="0"/>
              <a:t> </a:t>
            </a:r>
            <a:r>
              <a:rPr lang="en-US" dirty="0" err="1"/>
              <a:t>strategija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spajanje</a:t>
            </a:r>
            <a:r>
              <a:rPr lang="en-US" dirty="0"/>
              <a:t> </a:t>
            </a:r>
            <a:r>
              <a:rPr lang="en-US" dirty="0" err="1"/>
              <a:t>zaista</a:t>
            </a:r>
            <a:r>
              <a:rPr lang="en-US" dirty="0"/>
              <a:t> </a:t>
            </a:r>
            <a:r>
              <a:rPr lang="en-US" dirty="0" err="1"/>
              <a:t>velikih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5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sz="2800" dirty="0" smtClean="0"/>
              <a:t>Poređenje strategija spajanja</a:t>
            </a:r>
            <a:endParaRPr lang="en-US" sz="28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28422" y="1853248"/>
            <a:ext cx="7854005" cy="343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sz="2800" dirty="0" smtClean="0"/>
              <a:t>Primer izbora strategije spajanja 1.</a:t>
            </a:r>
            <a:endParaRPr lang="en-US" sz="28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84738" y="2417136"/>
            <a:ext cx="3787262" cy="14207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111" y="1146867"/>
            <a:ext cx="7199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Za</a:t>
            </a:r>
            <a:r>
              <a:rPr lang="en-US" dirty="0"/>
              <a:t>  </a:t>
            </a:r>
            <a:r>
              <a:rPr lang="en-US" dirty="0" err="1"/>
              <a:t>navedeni</a:t>
            </a:r>
            <a:r>
              <a:rPr lang="en-US" dirty="0"/>
              <a:t> </a:t>
            </a:r>
            <a:r>
              <a:rPr lang="en-US" dirty="0" err="1"/>
              <a:t>upit</a:t>
            </a:r>
            <a:r>
              <a:rPr lang="en-US" dirty="0"/>
              <a:t> </a:t>
            </a:r>
            <a:r>
              <a:rPr lang="en-US" dirty="0" err="1"/>
              <a:t>uporedićemo</a:t>
            </a:r>
            <a:r>
              <a:rPr lang="en-US" dirty="0"/>
              <a:t> </a:t>
            </a:r>
            <a:r>
              <a:rPr lang="en-US" dirty="0" err="1"/>
              <a:t>vreme</a:t>
            </a:r>
            <a:r>
              <a:rPr lang="en-US" dirty="0"/>
              <a:t> </a:t>
            </a:r>
            <a:r>
              <a:rPr lang="en-US" dirty="0" err="1"/>
              <a:t>potrebno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izvršavanje</a:t>
            </a:r>
            <a:r>
              <a:rPr lang="en-US" dirty="0"/>
              <a:t> </a:t>
            </a:r>
            <a:r>
              <a:rPr lang="en-US" dirty="0" err="1"/>
              <a:t>korišćenjem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strategija</a:t>
            </a:r>
            <a:r>
              <a:rPr lang="en-US" dirty="0"/>
              <a:t> </a:t>
            </a:r>
            <a:r>
              <a:rPr lang="en-US" dirty="0" err="1"/>
              <a:t>spajanja</a:t>
            </a:r>
            <a:r>
              <a:rPr lang="en-US" dirty="0"/>
              <a:t>. 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318975" y="2417136"/>
            <a:ext cx="6300653" cy="29919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6501" y="5603683"/>
            <a:ext cx="664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ME" dirty="0" smtClean="0"/>
              <a:t>Rezultat dobijen korišćenjem Hash strategije spajanja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sz="2800" dirty="0"/>
              <a:t>Primer izbora strategije </a:t>
            </a:r>
            <a:r>
              <a:rPr lang="sr-Latn-ME" sz="2800" dirty="0" smtClean="0"/>
              <a:t>spajanja 2.</a:t>
            </a:r>
            <a:endParaRPr lang="en-US" sz="28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4997" y="1247909"/>
            <a:ext cx="5296406" cy="241253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11403" y="3833367"/>
            <a:ext cx="5809444" cy="22396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5103" y="3660445"/>
            <a:ext cx="6645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ME" dirty="0" smtClean="0"/>
              <a:t>Rezultat dobijen korišćenjem Marge</a:t>
            </a:r>
          </a:p>
          <a:p>
            <a:r>
              <a:rPr lang="sr-Latn-ME" dirty="0" smtClean="0"/>
              <a:t> strategije spajanja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02468" y="6113973"/>
            <a:ext cx="703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ME" dirty="0" smtClean="0"/>
              <a:t>Rezultat dobijen korišćenjem Nested loop </a:t>
            </a:r>
          </a:p>
          <a:p>
            <a:r>
              <a:rPr lang="sr-Latn-ME" dirty="0" smtClean="0"/>
              <a:t>strategije spajanja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2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sz="2800" dirty="0" smtClean="0"/>
              <a:t>Parser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Parser </a:t>
            </a:r>
            <a:r>
              <a:rPr lang="en-US" dirty="0" err="1"/>
              <a:t>generiše</a:t>
            </a:r>
            <a:r>
              <a:rPr lang="en-US" dirty="0"/>
              <a:t> </a:t>
            </a:r>
            <a:r>
              <a:rPr lang="en-US" dirty="0" err="1"/>
              <a:t>stablo</a:t>
            </a:r>
            <a:r>
              <a:rPr lang="en-US" dirty="0"/>
              <a:t> </a:t>
            </a:r>
            <a:r>
              <a:rPr lang="en-US" dirty="0" err="1"/>
              <a:t>raščlanjivanja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da </a:t>
            </a:r>
            <a:r>
              <a:rPr lang="en-US" dirty="0" err="1"/>
              <a:t>čitaju</a:t>
            </a:r>
            <a:r>
              <a:rPr lang="en-US" dirty="0"/>
              <a:t> </a:t>
            </a:r>
            <a:r>
              <a:rPr lang="en-US" dirty="0" err="1"/>
              <a:t>naredni</a:t>
            </a:r>
            <a:r>
              <a:rPr lang="en-US" dirty="0"/>
              <a:t> </a:t>
            </a:r>
            <a:r>
              <a:rPr lang="en-US" dirty="0" err="1"/>
              <a:t>podsistemi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SQL   </a:t>
            </a:r>
            <a:r>
              <a:rPr lang="en-US" dirty="0" err="1"/>
              <a:t>naredbe</a:t>
            </a:r>
            <a:r>
              <a:rPr lang="en-US" dirty="0"/>
              <a:t> u </a:t>
            </a:r>
            <a:r>
              <a:rPr lang="en-US" dirty="0" err="1"/>
              <a:t>običnom</a:t>
            </a:r>
            <a:r>
              <a:rPr lang="en-US" dirty="0"/>
              <a:t> </a:t>
            </a:r>
            <a:r>
              <a:rPr lang="en-US" dirty="0" err="1"/>
              <a:t>tekstu</a:t>
            </a:r>
            <a:r>
              <a:rPr lang="en-US" dirty="0"/>
              <a:t>. </a:t>
            </a:r>
          </a:p>
          <a:p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koriste</a:t>
            </a:r>
            <a:r>
              <a:rPr lang="en-US" dirty="0"/>
              <a:t> u </a:t>
            </a:r>
            <a:r>
              <a:rPr lang="en-US" dirty="0" err="1"/>
              <a:t>ovoj</a:t>
            </a:r>
            <a:r>
              <a:rPr lang="en-US" dirty="0"/>
              <a:t> </a:t>
            </a:r>
            <a:r>
              <a:rPr lang="en-US" dirty="0" err="1"/>
              <a:t>fazi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 smtClean="0"/>
              <a:t>:</a:t>
            </a:r>
            <a:endParaRPr lang="sr-Latn-ME" dirty="0" smtClean="0"/>
          </a:p>
          <a:p>
            <a:pPr lvl="1"/>
            <a:r>
              <a:rPr lang="sr-Latn-ME" dirty="0" smtClean="0"/>
              <a:t>Lexer</a:t>
            </a:r>
          </a:p>
          <a:p>
            <a:pPr lvl="1"/>
            <a:r>
              <a:rPr lang="sr-Latn-ME" dirty="0" smtClean="0"/>
              <a:t>Parser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7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sz="2800" dirty="0"/>
              <a:t>Primer izbora strategije spajanja </a:t>
            </a:r>
            <a:r>
              <a:rPr lang="sr-Latn-ME" sz="2800" dirty="0" smtClean="0"/>
              <a:t>3.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05943"/>
            <a:ext cx="8946541" cy="4195481"/>
          </a:xfrm>
        </p:spPr>
        <p:txBody>
          <a:bodyPr/>
          <a:lstStyle/>
          <a:p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izvršavanja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upita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optimizator</a:t>
            </a:r>
            <a:r>
              <a:rPr lang="en-US" dirty="0"/>
              <a:t> je </a:t>
            </a:r>
            <a:r>
              <a:rPr lang="en-US" dirty="0" err="1"/>
              <a:t>izabrao</a:t>
            </a:r>
            <a:r>
              <a:rPr lang="en-US" dirty="0"/>
              <a:t> Hash </a:t>
            </a:r>
            <a:r>
              <a:rPr lang="en-US" dirty="0" err="1"/>
              <a:t>strategiju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najbolju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slučaj</a:t>
            </a:r>
            <a:r>
              <a:rPr lang="en-US" dirty="0"/>
              <a:t>. </a:t>
            </a:r>
            <a:r>
              <a:rPr lang="en-US" dirty="0" err="1"/>
              <a:t>Razlog</a:t>
            </a:r>
            <a:r>
              <a:rPr lang="en-US" dirty="0"/>
              <a:t> je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spoljašnja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mala, </a:t>
            </a:r>
            <a:r>
              <a:rPr lang="en-US" dirty="0" err="1"/>
              <a:t>takođe</a:t>
            </a:r>
            <a:r>
              <a:rPr lang="en-US" dirty="0"/>
              <a:t> se ne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indeksi</a:t>
            </a:r>
            <a:r>
              <a:rPr lang="en-US" dirty="0"/>
              <a:t> (</a:t>
            </a:r>
            <a:r>
              <a:rPr lang="en-US" dirty="0" err="1"/>
              <a:t>čime</a:t>
            </a:r>
            <a:r>
              <a:rPr lang="en-US" dirty="0"/>
              <a:t> bi se </a:t>
            </a:r>
            <a:r>
              <a:rPr lang="en-US" dirty="0" err="1"/>
              <a:t>favorizovala</a:t>
            </a:r>
            <a:r>
              <a:rPr lang="en-US" dirty="0"/>
              <a:t> </a:t>
            </a:r>
            <a:r>
              <a:rPr lang="en-US" dirty="0" err="1"/>
              <a:t>Nasted</a:t>
            </a:r>
            <a:r>
              <a:rPr lang="en-US" dirty="0"/>
              <a:t> loop </a:t>
            </a:r>
            <a:r>
              <a:rPr lang="en-US" dirty="0" err="1"/>
              <a:t>strategija</a:t>
            </a:r>
            <a:r>
              <a:rPr lang="en-US" dirty="0"/>
              <a:t>), a u </a:t>
            </a:r>
            <a:r>
              <a:rPr lang="en-US" dirty="0" err="1"/>
              <a:t>odnosu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Marge join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/>
              <a:t>sortirani</a:t>
            </a:r>
            <a:r>
              <a:rPr lang="en-US" dirty="0"/>
              <a:t>. </a:t>
            </a:r>
            <a:endParaRPr lang="sr-Latn-ME" dirty="0" smtClean="0"/>
          </a:p>
          <a:p>
            <a:endParaRPr lang="sr-Latn-ME" dirty="0"/>
          </a:p>
          <a:p>
            <a:r>
              <a:rPr lang="en-US" dirty="0"/>
              <a:t>Male </a:t>
            </a:r>
            <a:r>
              <a:rPr lang="en-US" dirty="0" err="1"/>
              <a:t>izmene</a:t>
            </a:r>
            <a:r>
              <a:rPr lang="en-US" dirty="0"/>
              <a:t> </a:t>
            </a:r>
            <a:r>
              <a:rPr lang="en-US" dirty="0" err="1"/>
              <a:t>samog</a:t>
            </a:r>
            <a:r>
              <a:rPr lang="en-US" dirty="0"/>
              <a:t> </a:t>
            </a:r>
            <a:r>
              <a:rPr lang="en-US" dirty="0" err="1"/>
              <a:t>upita</a:t>
            </a:r>
            <a:r>
              <a:rPr lang="en-US" dirty="0"/>
              <a:t> (</a:t>
            </a:r>
            <a:r>
              <a:rPr lang="en-US" dirty="0" err="1"/>
              <a:t>poput</a:t>
            </a:r>
            <a:r>
              <a:rPr lang="en-US" dirty="0"/>
              <a:t> </a:t>
            </a:r>
            <a:r>
              <a:rPr lang="en-US" dirty="0" err="1"/>
              <a:t>dodavanja</a:t>
            </a:r>
            <a:r>
              <a:rPr lang="en-US" dirty="0"/>
              <a:t> </a:t>
            </a:r>
            <a:r>
              <a:rPr lang="en-US" dirty="0" err="1"/>
              <a:t>indeksa</a:t>
            </a:r>
            <a:r>
              <a:rPr lang="en-US" dirty="0"/>
              <a:t>) </a:t>
            </a:r>
            <a:r>
              <a:rPr lang="en-US" dirty="0" err="1"/>
              <a:t>mogle</a:t>
            </a:r>
            <a:r>
              <a:rPr lang="en-US" dirty="0"/>
              <a:t> bi </a:t>
            </a:r>
            <a:r>
              <a:rPr lang="en-US" dirty="0" err="1"/>
              <a:t>dovesti</a:t>
            </a:r>
            <a:r>
              <a:rPr lang="en-US" dirty="0"/>
              <a:t> do  </a:t>
            </a:r>
            <a:r>
              <a:rPr lang="en-US" dirty="0" err="1"/>
              <a:t>potupno</a:t>
            </a:r>
            <a:r>
              <a:rPr lang="en-US" dirty="0"/>
              <a:t> </a:t>
            </a:r>
            <a:r>
              <a:rPr lang="en-US" dirty="0" err="1"/>
              <a:t>drugačijeg</a:t>
            </a:r>
            <a:r>
              <a:rPr lang="en-US" dirty="0"/>
              <a:t> </a:t>
            </a:r>
            <a:r>
              <a:rPr lang="en-US" dirty="0" err="1"/>
              <a:t>izbora</a:t>
            </a:r>
            <a:r>
              <a:rPr lang="en-US" dirty="0"/>
              <a:t>  </a:t>
            </a:r>
            <a:r>
              <a:rPr lang="en-US" dirty="0" err="1"/>
              <a:t>strategije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pridruživanje</a:t>
            </a:r>
            <a:r>
              <a:rPr lang="en-US" dirty="0"/>
              <a:t>, </a:t>
            </a:r>
            <a:r>
              <a:rPr lang="en-US" dirty="0" err="1"/>
              <a:t>čime</a:t>
            </a:r>
            <a:r>
              <a:rPr lang="en-US" dirty="0"/>
              <a:t> se </a:t>
            </a:r>
            <a:r>
              <a:rPr lang="en-US" dirty="0" err="1"/>
              <a:t>uticalo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performanse</a:t>
            </a:r>
            <a:r>
              <a:rPr lang="en-US" dirty="0"/>
              <a:t> </a:t>
            </a:r>
            <a:r>
              <a:rPr lang="en-US" dirty="0" err="1"/>
              <a:t>izvršenja</a:t>
            </a:r>
            <a:r>
              <a:rPr lang="en-US" dirty="0"/>
              <a:t> tog </a:t>
            </a:r>
            <a:r>
              <a:rPr lang="en-US" dirty="0" err="1"/>
              <a:t>upita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sz="2800" dirty="0" smtClean="0"/>
              <a:t>Zaključak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67307"/>
            <a:ext cx="8946541" cy="4195481"/>
          </a:xfrm>
        </p:spPr>
        <p:txBody>
          <a:bodyPr/>
          <a:lstStyle/>
          <a:p>
            <a:r>
              <a:rPr lang="en-US" dirty="0" err="1"/>
              <a:t>Obrada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optimizacija</a:t>
            </a:r>
            <a:r>
              <a:rPr lang="en-US" dirty="0"/>
              <a:t> </a:t>
            </a:r>
            <a:r>
              <a:rPr lang="en-US" dirty="0" err="1"/>
              <a:t>upita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jednu</a:t>
            </a:r>
            <a:r>
              <a:rPr lang="en-US" dirty="0"/>
              <a:t> od </a:t>
            </a:r>
            <a:r>
              <a:rPr lang="en-US" dirty="0" err="1"/>
              <a:t>najvažnijih</a:t>
            </a:r>
            <a:r>
              <a:rPr lang="en-US" dirty="0"/>
              <a:t>, </a:t>
            </a:r>
            <a:r>
              <a:rPr lang="en-US" dirty="0" err="1"/>
              <a:t>ako</a:t>
            </a:r>
            <a:r>
              <a:rPr lang="en-US" dirty="0"/>
              <a:t> ne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najvažniji</a:t>
            </a:r>
            <a:r>
              <a:rPr lang="en-US" dirty="0"/>
              <a:t> </a:t>
            </a:r>
            <a:r>
              <a:rPr lang="en-US" dirty="0" err="1"/>
              <a:t>koncept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bazom</a:t>
            </a:r>
            <a:r>
              <a:rPr lang="en-US" dirty="0"/>
              <a:t> </a:t>
            </a:r>
            <a:r>
              <a:rPr lang="en-US" dirty="0" err="1" smtClean="0"/>
              <a:t>podataka</a:t>
            </a:r>
            <a:endParaRPr lang="sr-Latn-ME" dirty="0" smtClean="0"/>
          </a:p>
          <a:p>
            <a:endParaRPr lang="sr-Latn-ME" dirty="0"/>
          </a:p>
          <a:p>
            <a:r>
              <a:rPr lang="en-US" dirty="0" err="1"/>
              <a:t>Poznavanje</a:t>
            </a:r>
            <a:r>
              <a:rPr lang="en-US" dirty="0"/>
              <a:t> </a:t>
            </a:r>
            <a:r>
              <a:rPr lang="en-US" dirty="0" err="1"/>
              <a:t>načina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vrši</a:t>
            </a:r>
            <a:r>
              <a:rPr lang="en-US" dirty="0"/>
              <a:t> </a:t>
            </a:r>
            <a:r>
              <a:rPr lang="en-US" dirty="0" err="1"/>
              <a:t>obrada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optimizacija</a:t>
            </a:r>
            <a:r>
              <a:rPr lang="en-US" dirty="0"/>
              <a:t> </a:t>
            </a:r>
            <a:r>
              <a:rPr lang="en-US" dirty="0" err="1"/>
              <a:t>upita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šta</a:t>
            </a:r>
            <a:r>
              <a:rPr lang="en-US" dirty="0"/>
              <a:t> se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dešava</a:t>
            </a:r>
            <a:r>
              <a:rPr lang="en-US" dirty="0"/>
              <a:t> u </a:t>
            </a:r>
            <a:r>
              <a:rPr lang="en-US" dirty="0" err="1"/>
              <a:t>pozadini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upit</a:t>
            </a:r>
            <a:r>
              <a:rPr lang="en-US" dirty="0"/>
              <a:t> </a:t>
            </a:r>
            <a:r>
              <a:rPr lang="en-US" dirty="0" err="1"/>
              <a:t>izvršava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pomoći</a:t>
            </a:r>
            <a:r>
              <a:rPr lang="en-US" dirty="0"/>
              <a:t> u </a:t>
            </a:r>
            <a:r>
              <a:rPr lang="en-US" dirty="0" err="1"/>
              <a:t>lociranju</a:t>
            </a:r>
            <a:r>
              <a:rPr lang="en-US" dirty="0"/>
              <a:t> </a:t>
            </a:r>
            <a:r>
              <a:rPr lang="en-US" dirty="0" err="1"/>
              <a:t>greški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, </a:t>
            </a:r>
            <a:r>
              <a:rPr lang="en-US" dirty="0" err="1"/>
              <a:t>optimizaciji</a:t>
            </a:r>
            <a:r>
              <a:rPr lang="en-US" dirty="0"/>
              <a:t>, </a:t>
            </a:r>
            <a:r>
              <a:rPr lang="en-US" dirty="0" err="1"/>
              <a:t>odnosno</a:t>
            </a:r>
            <a:r>
              <a:rPr lang="en-US" dirty="0"/>
              <a:t> </a:t>
            </a:r>
            <a:r>
              <a:rPr lang="en-US" dirty="0" err="1"/>
              <a:t>pisanju</a:t>
            </a:r>
            <a:r>
              <a:rPr lang="en-US" dirty="0"/>
              <a:t> </a:t>
            </a:r>
            <a:r>
              <a:rPr lang="en-US" dirty="0" err="1"/>
              <a:t>upita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imati</a:t>
            </a:r>
            <a:r>
              <a:rPr lang="en-US" dirty="0"/>
              <a:t> </a:t>
            </a:r>
            <a:r>
              <a:rPr lang="en-US" dirty="0" err="1"/>
              <a:t>bolje</a:t>
            </a:r>
            <a:r>
              <a:rPr lang="en-US" dirty="0"/>
              <a:t> </a:t>
            </a:r>
            <a:r>
              <a:rPr lang="en-US" dirty="0" err="1"/>
              <a:t>performanse</a:t>
            </a:r>
            <a:r>
              <a:rPr lang="en-US" dirty="0"/>
              <a:t>, </a:t>
            </a:r>
            <a:r>
              <a:rPr lang="en-US" dirty="0" err="1"/>
              <a:t>nalaženju</a:t>
            </a:r>
            <a:r>
              <a:rPr lang="en-US" dirty="0"/>
              <a:t> </a:t>
            </a:r>
            <a:r>
              <a:rPr lang="en-US" dirty="0" err="1"/>
              <a:t>boljih</a:t>
            </a:r>
            <a:r>
              <a:rPr lang="en-US" dirty="0"/>
              <a:t> </a:t>
            </a:r>
            <a:r>
              <a:rPr lang="en-US" dirty="0" err="1"/>
              <a:t>rešenja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pisanja</a:t>
            </a:r>
            <a:r>
              <a:rPr lang="en-US" dirty="0"/>
              <a:t> </a:t>
            </a:r>
            <a:r>
              <a:rPr lang="en-US" dirty="0" err="1"/>
              <a:t>komplikovanih</a:t>
            </a:r>
            <a:r>
              <a:rPr lang="en-US" dirty="0"/>
              <a:t> </a:t>
            </a:r>
            <a:r>
              <a:rPr lang="en-US" dirty="0" err="1"/>
              <a:t>upita</a:t>
            </a:r>
            <a:r>
              <a:rPr lang="en-US" dirty="0"/>
              <a:t> </a:t>
            </a:r>
            <a:r>
              <a:rPr lang="en-US" dirty="0" err="1"/>
              <a:t>itd</a:t>
            </a:r>
            <a:r>
              <a:rPr lang="en-US" dirty="0"/>
              <a:t>. </a:t>
            </a:r>
          </a:p>
          <a:p>
            <a:endParaRPr lang="sr-Latn-ME" dirty="0" smtClean="0"/>
          </a:p>
          <a:p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da </a:t>
            </a:r>
            <a:r>
              <a:rPr lang="en-US" dirty="0" err="1"/>
              <a:t>generiše</a:t>
            </a:r>
            <a:r>
              <a:rPr lang="en-US" dirty="0"/>
              <a:t> plan </a:t>
            </a:r>
            <a:r>
              <a:rPr lang="en-US" dirty="0" err="1"/>
              <a:t>izvršenja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pruža</a:t>
            </a:r>
            <a:r>
              <a:rPr lang="en-US" dirty="0"/>
              <a:t>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nadgledanja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optimizacije</a:t>
            </a:r>
            <a:r>
              <a:rPr lang="en-US" dirty="0"/>
              <a:t> </a:t>
            </a:r>
            <a:r>
              <a:rPr lang="en-US" dirty="0" err="1"/>
              <a:t>performansi</a:t>
            </a:r>
            <a:r>
              <a:rPr lang="en-US" dirty="0"/>
              <a:t> </a:t>
            </a:r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izvršenja</a:t>
            </a:r>
            <a:r>
              <a:rPr lang="en-US" dirty="0"/>
              <a:t> </a:t>
            </a:r>
            <a:r>
              <a:rPr lang="en-US" dirty="0" err="1"/>
              <a:t>upita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187" y="2745157"/>
            <a:ext cx="9404723" cy="1400530"/>
          </a:xfrm>
        </p:spPr>
        <p:txBody>
          <a:bodyPr/>
          <a:lstStyle/>
          <a:p>
            <a:r>
              <a:rPr lang="sr-Latn-ME" dirty="0" smtClean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6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sz="2800" dirty="0" smtClean="0"/>
              <a:t>Parser – primer 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110" y="2607447"/>
            <a:ext cx="3224615" cy="151678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07605" y="1889671"/>
            <a:ext cx="7061917" cy="42857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111" y="1206917"/>
            <a:ext cx="868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sr-Latn-ME" dirty="0" smtClean="0"/>
              <a:t>navedenog </a:t>
            </a:r>
            <a:r>
              <a:rPr lang="en-US" dirty="0" err="1" smtClean="0"/>
              <a:t>upita</a:t>
            </a:r>
            <a:r>
              <a:rPr lang="en-US" dirty="0" smtClean="0"/>
              <a:t> </a:t>
            </a:r>
            <a:r>
              <a:rPr lang="en-US" dirty="0" err="1"/>
              <a:t>biće</a:t>
            </a:r>
            <a:r>
              <a:rPr lang="en-US" dirty="0"/>
              <a:t> </a:t>
            </a:r>
            <a:r>
              <a:rPr lang="en-US" dirty="0" err="1"/>
              <a:t>prikazano</a:t>
            </a:r>
            <a:r>
              <a:rPr lang="en-US" dirty="0"/>
              <a:t> </a:t>
            </a:r>
            <a:r>
              <a:rPr lang="en-US" dirty="0" err="1"/>
              <a:t>kreirano</a:t>
            </a:r>
            <a:r>
              <a:rPr lang="en-US" dirty="0"/>
              <a:t> </a:t>
            </a:r>
            <a:r>
              <a:rPr lang="en-US" dirty="0" err="1"/>
              <a:t>sintaksno</a:t>
            </a:r>
            <a:r>
              <a:rPr lang="en-US" dirty="0"/>
              <a:t> </a:t>
            </a:r>
            <a:r>
              <a:rPr lang="en-US" dirty="0" err="1"/>
              <a:t>stablo</a:t>
            </a:r>
            <a:r>
              <a:rPr lang="en-US" dirty="0"/>
              <a:t> </a:t>
            </a:r>
            <a:r>
              <a:rPr lang="en-US" dirty="0" err="1"/>
              <a:t>generisano</a:t>
            </a:r>
            <a:r>
              <a:rPr lang="en-US" dirty="0"/>
              <a:t> 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parsera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slici</a:t>
            </a:r>
            <a:r>
              <a:rPr lang="en-US" dirty="0"/>
              <a:t> </a:t>
            </a:r>
            <a:r>
              <a:rPr lang="en-US" dirty="0" err="1"/>
              <a:t>ispod</a:t>
            </a:r>
            <a:r>
              <a:rPr lang="en-U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sz="2800" dirty="0" smtClean="0"/>
              <a:t>Analizator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704" y="1383217"/>
            <a:ext cx="8946541" cy="4195481"/>
          </a:xfrm>
        </p:spPr>
        <p:txBody>
          <a:bodyPr/>
          <a:lstStyle/>
          <a:p>
            <a:r>
              <a:rPr lang="en-US" dirty="0" err="1"/>
              <a:t>Semantički</a:t>
            </a:r>
            <a:r>
              <a:rPr lang="en-US" dirty="0"/>
              <a:t> </a:t>
            </a:r>
            <a:r>
              <a:rPr lang="en-US" dirty="0" err="1"/>
              <a:t>analizator</a:t>
            </a:r>
            <a:r>
              <a:rPr lang="en-US" dirty="0"/>
              <a:t> </a:t>
            </a:r>
            <a:r>
              <a:rPr lang="en-US" dirty="0" err="1"/>
              <a:t>utvrđuje</a:t>
            </a:r>
            <a:r>
              <a:rPr lang="en-US" dirty="0"/>
              <a:t> da li u </a:t>
            </a:r>
            <a:r>
              <a:rPr lang="en-US" dirty="0" err="1"/>
              <a:t>bazi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postoje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drugi</a:t>
            </a:r>
            <a:r>
              <a:rPr lang="en-US" dirty="0"/>
              <a:t> </a:t>
            </a:r>
            <a:r>
              <a:rPr lang="en-US" dirty="0" err="1"/>
              <a:t>objekti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upit</a:t>
            </a:r>
            <a:r>
              <a:rPr lang="en-US" dirty="0"/>
              <a:t> </a:t>
            </a:r>
            <a:r>
              <a:rPr lang="en-US" dirty="0" err="1"/>
              <a:t>odnosi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imenu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da li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pravo</a:t>
            </a:r>
            <a:r>
              <a:rPr lang="en-US" dirty="0"/>
              <a:t> </a:t>
            </a:r>
            <a:r>
              <a:rPr lang="en-US" dirty="0" err="1"/>
              <a:t>pristupa</a:t>
            </a:r>
            <a:r>
              <a:rPr lang="en-US" dirty="0"/>
              <a:t> </a:t>
            </a:r>
            <a:r>
              <a:rPr lang="en-US" dirty="0" err="1"/>
              <a:t>ovim</a:t>
            </a:r>
            <a:r>
              <a:rPr lang="en-US" dirty="0"/>
              <a:t> </a:t>
            </a:r>
            <a:r>
              <a:rPr lang="en-US" dirty="0" err="1" smtClean="0"/>
              <a:t>objektima</a:t>
            </a:r>
            <a:r>
              <a:rPr lang="sr-Latn-ME" dirty="0" smtClean="0"/>
              <a:t>.</a:t>
            </a:r>
          </a:p>
          <a:p>
            <a:pPr marL="0" indent="0">
              <a:buNone/>
            </a:pPr>
            <a:endParaRPr lang="sr-Latn-ME" dirty="0" smtClean="0"/>
          </a:p>
          <a:p>
            <a:r>
              <a:rPr lang="en-US" dirty="0" err="1" smtClean="0"/>
              <a:t>Semantički</a:t>
            </a:r>
            <a:r>
              <a:rPr lang="en-US" dirty="0" smtClean="0"/>
              <a:t> </a:t>
            </a:r>
            <a:r>
              <a:rPr lang="en-US" dirty="0" err="1"/>
              <a:t>analizator</a:t>
            </a:r>
            <a:r>
              <a:rPr lang="en-US" dirty="0"/>
              <a:t> prima </a:t>
            </a:r>
            <a:r>
              <a:rPr lang="en-US" dirty="0" err="1"/>
              <a:t>stablo</a:t>
            </a:r>
            <a:r>
              <a:rPr lang="en-US" dirty="0"/>
              <a:t> </a:t>
            </a:r>
            <a:r>
              <a:rPr lang="en-US" dirty="0" err="1"/>
              <a:t>raščlanjivanja</a:t>
            </a:r>
            <a:r>
              <a:rPr lang="en-US" dirty="0"/>
              <a:t> od </a:t>
            </a:r>
            <a:r>
              <a:rPr lang="en-US" dirty="0" err="1"/>
              <a:t>parsera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ponovo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gradi</a:t>
            </a:r>
            <a:r>
              <a:rPr lang="en-US" dirty="0"/>
              <a:t>, </a:t>
            </a:r>
            <a:r>
              <a:rPr lang="en-US" dirty="0" err="1"/>
              <a:t>dopunjujući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referencama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specifične</a:t>
            </a:r>
            <a:r>
              <a:rPr lang="en-US" dirty="0"/>
              <a:t> </a:t>
            </a:r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informacijama</a:t>
            </a:r>
            <a:r>
              <a:rPr lang="en-US" dirty="0"/>
              <a:t> o </a:t>
            </a:r>
            <a:r>
              <a:rPr lang="en-US" dirty="0" err="1"/>
              <a:t>tipu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itd</a:t>
            </a:r>
            <a:r>
              <a:rPr lang="en-US" dirty="0" smtClean="0"/>
              <a:t>.</a:t>
            </a:r>
            <a:endParaRPr lang="sr-Latn-ME" dirty="0" smtClean="0"/>
          </a:p>
          <a:p>
            <a:pPr marL="0" indent="0">
              <a:buNone/>
            </a:pPr>
            <a:endParaRPr lang="sr-Latn-ME" dirty="0" smtClean="0"/>
          </a:p>
          <a:p>
            <a:r>
              <a:rPr lang="sr-Latn-ME" dirty="0" smtClean="0"/>
              <a:t>Rezultat podsistema analizatora je stablo upita.</a:t>
            </a:r>
          </a:p>
          <a:p>
            <a:pPr marL="0" indent="0" algn="r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5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sz="2800" dirty="0" smtClean="0"/>
              <a:t>Transformacije (Rewritting)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60490"/>
            <a:ext cx="8946541" cy="4195481"/>
          </a:xfrm>
        </p:spPr>
        <p:txBody>
          <a:bodyPr/>
          <a:lstStyle/>
          <a:p>
            <a:r>
              <a:rPr lang="en-US" dirty="0" err="1"/>
              <a:t>Transformacije</a:t>
            </a:r>
            <a:r>
              <a:rPr lang="en-US" dirty="0"/>
              <a:t>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jezgro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 u </a:t>
            </a:r>
            <a:r>
              <a:rPr lang="en-US" dirty="0" err="1"/>
              <a:t>nekoliko</a:t>
            </a:r>
            <a:r>
              <a:rPr lang="en-US" dirty="0"/>
              <a:t> </a:t>
            </a:r>
            <a:r>
              <a:rPr lang="en-US" dirty="0" err="1"/>
              <a:t>namena</a:t>
            </a:r>
            <a:r>
              <a:rPr lang="en-US" dirty="0"/>
              <a:t>. </a:t>
            </a:r>
            <a:endParaRPr lang="sr-Latn-ME" dirty="0" smtClean="0"/>
          </a:p>
          <a:p>
            <a:pPr marL="0" indent="0">
              <a:buNone/>
            </a:pPr>
            <a:endParaRPr lang="sr-Latn-ME" dirty="0" smtClean="0"/>
          </a:p>
          <a:p>
            <a:r>
              <a:rPr lang="en-US" dirty="0" err="1" smtClean="0"/>
              <a:t>Jedna</a:t>
            </a:r>
            <a:r>
              <a:rPr lang="en-US" dirty="0" smtClean="0"/>
              <a:t> </a:t>
            </a:r>
            <a:r>
              <a:rPr lang="en-US" dirty="0"/>
              <a:t>od </a:t>
            </a:r>
            <a:r>
              <a:rPr lang="en-US" dirty="0" err="1"/>
              <a:t>njih</a:t>
            </a:r>
            <a:r>
              <a:rPr lang="en-US" dirty="0"/>
              <a:t> je </a:t>
            </a:r>
            <a:r>
              <a:rPr lang="en-US" dirty="0" err="1"/>
              <a:t>zamena</a:t>
            </a:r>
            <a:r>
              <a:rPr lang="en-US" dirty="0"/>
              <a:t> </a:t>
            </a:r>
            <a:r>
              <a:rPr lang="en-US" dirty="0" err="1"/>
              <a:t>imena</a:t>
            </a:r>
            <a:r>
              <a:rPr lang="en-US" dirty="0"/>
              <a:t> </a:t>
            </a:r>
            <a:r>
              <a:rPr lang="en-US" dirty="0" err="1"/>
              <a:t>pogleda</a:t>
            </a:r>
            <a:r>
              <a:rPr lang="en-US" dirty="0"/>
              <a:t> (View)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stabla</a:t>
            </a:r>
            <a:r>
              <a:rPr lang="en-US" dirty="0"/>
              <a:t> </a:t>
            </a:r>
            <a:r>
              <a:rPr lang="en-US" dirty="0" err="1"/>
              <a:t>rasčlanjivanja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podstablom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upitu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pogleda</a:t>
            </a:r>
            <a:r>
              <a:rPr lang="en-US" dirty="0" smtClean="0"/>
              <a:t>.</a:t>
            </a:r>
            <a:endParaRPr lang="sr-Latn-ME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Dugi primer </a:t>
            </a:r>
            <a:r>
              <a:rPr lang="en-US" dirty="0" err="1"/>
              <a:t>upotrebe</a:t>
            </a:r>
            <a:r>
              <a:rPr lang="en-US" dirty="0"/>
              <a:t> </a:t>
            </a:r>
            <a:r>
              <a:rPr lang="en-US" dirty="0" err="1"/>
              <a:t>transformacija</a:t>
            </a:r>
            <a:r>
              <a:rPr lang="en-US" dirty="0"/>
              <a:t> 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jezgra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 je </a:t>
            </a:r>
            <a:r>
              <a:rPr lang="en-US" dirty="0" err="1"/>
              <a:t>implementiranje</a:t>
            </a:r>
            <a:r>
              <a:rPr lang="en-US" dirty="0"/>
              <a:t> </a:t>
            </a:r>
            <a:r>
              <a:rPr lang="en-US" dirty="0" err="1"/>
              <a:t>klauzula</a:t>
            </a:r>
            <a:r>
              <a:rPr lang="en-US" dirty="0"/>
              <a:t> Search </a:t>
            </a:r>
            <a:r>
              <a:rPr lang="en-US" dirty="0" err="1"/>
              <a:t>i</a:t>
            </a:r>
            <a:r>
              <a:rPr lang="en-US" dirty="0"/>
              <a:t> Cycle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rekurzivne</a:t>
            </a:r>
            <a:r>
              <a:rPr lang="en-US" dirty="0"/>
              <a:t> </a:t>
            </a:r>
            <a:r>
              <a:rPr lang="en-US" dirty="0" err="1"/>
              <a:t>upite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sz="2800" dirty="0" smtClean="0"/>
              <a:t>Transformacije (Rewritting) - primer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080" y="1152983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Za</a:t>
            </a:r>
            <a:r>
              <a:rPr lang="en-US" dirty="0"/>
              <a:t> primer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 smtClean="0"/>
              <a:t>naveden</a:t>
            </a:r>
            <a:r>
              <a:rPr lang="sr-Latn-ME" dirty="0" smtClean="0"/>
              <a:t> iznad</a:t>
            </a:r>
            <a:r>
              <a:rPr lang="en-US" i="1" dirty="0" smtClean="0"/>
              <a:t>,</a:t>
            </a:r>
            <a:r>
              <a:rPr lang="en-US" dirty="0" smtClean="0"/>
              <a:t> </a:t>
            </a:r>
            <a:r>
              <a:rPr lang="sr-Latn-ME" dirty="0" smtClean="0"/>
              <a:t>pirkazan je transofmisan kod i stablo rasčlanjivanja dobijeno nakon te transformacije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88568" y="2282752"/>
            <a:ext cx="6385754" cy="397637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19" y="2282752"/>
            <a:ext cx="4931452" cy="3976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62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23929"/>
            <a:ext cx="9404723" cy="1400530"/>
          </a:xfrm>
        </p:spPr>
        <p:txBody>
          <a:bodyPr/>
          <a:lstStyle/>
          <a:p>
            <a:r>
              <a:rPr lang="sr-Latn-ME" sz="2800" dirty="0" smtClean="0"/>
              <a:t>Planiranje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1" y="1228671"/>
            <a:ext cx="8614780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Planer </a:t>
            </a:r>
            <a:r>
              <a:rPr lang="en-US" dirty="0" err="1"/>
              <a:t>upita</a:t>
            </a:r>
            <a:r>
              <a:rPr lang="en-US" dirty="0"/>
              <a:t> je </a:t>
            </a:r>
            <a:r>
              <a:rPr lang="en-US" dirty="0" err="1"/>
              <a:t>ono</a:t>
            </a:r>
            <a:r>
              <a:rPr lang="en-US" dirty="0"/>
              <a:t> </a:t>
            </a:r>
            <a:r>
              <a:rPr lang="sr-Latn-ME" dirty="0"/>
              <a:t>što određuje najbolji način za procenu izvršenja upita, i takođe je poznat kao Optimizator upita (Query Optimizer).</a:t>
            </a:r>
            <a:endParaRPr lang="en-US" dirty="0"/>
          </a:p>
          <a:p>
            <a:pPr marL="0" indent="0">
              <a:buNone/>
            </a:pPr>
            <a:endParaRPr lang="sr-Latn-ME" dirty="0" smtClean="0"/>
          </a:p>
          <a:p>
            <a:r>
              <a:rPr lang="en-US" dirty="0" smtClean="0"/>
              <a:t>Planer </a:t>
            </a:r>
            <a:r>
              <a:rPr lang="en-US" dirty="0"/>
              <a:t>prima </a:t>
            </a:r>
            <a:r>
              <a:rPr lang="en-US" dirty="0" err="1"/>
              <a:t>stablo</a:t>
            </a:r>
            <a:r>
              <a:rPr lang="en-US" dirty="0"/>
              <a:t> </a:t>
            </a:r>
            <a:r>
              <a:rPr lang="en-US" dirty="0" err="1"/>
              <a:t>kreirano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prethodnog</a:t>
            </a:r>
            <a:r>
              <a:rPr lang="en-US" dirty="0"/>
              <a:t> </a:t>
            </a:r>
            <a:r>
              <a:rPr lang="en-US" dirty="0" err="1"/>
              <a:t>podsistema</a:t>
            </a:r>
            <a:r>
              <a:rPr lang="en-US" dirty="0"/>
              <a:t> (Rewriter)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generiše</a:t>
            </a:r>
            <a:r>
              <a:rPr lang="en-US" dirty="0"/>
              <a:t> </a:t>
            </a:r>
            <a:r>
              <a:rPr lang="en-US" dirty="0" err="1"/>
              <a:t>stablo</a:t>
            </a:r>
            <a:r>
              <a:rPr lang="en-US" dirty="0"/>
              <a:t> </a:t>
            </a:r>
            <a:r>
              <a:rPr lang="en-US" dirty="0" err="1"/>
              <a:t>plana</a:t>
            </a:r>
            <a:r>
              <a:rPr lang="en-US" dirty="0"/>
              <a:t> (</a:t>
            </a:r>
            <a:r>
              <a:rPr lang="en-US" dirty="0" err="1"/>
              <a:t>upita</a:t>
            </a:r>
            <a:r>
              <a:rPr lang="en-US" dirty="0"/>
              <a:t>)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najefikasnije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obraditi</a:t>
            </a:r>
            <a:r>
              <a:rPr lang="en-US" dirty="0"/>
              <a:t> 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izvršioca</a:t>
            </a:r>
            <a:r>
              <a:rPr lang="en-US" dirty="0"/>
              <a:t> (Executor-a</a:t>
            </a:r>
            <a:r>
              <a:rPr lang="en-US" dirty="0" smtClean="0"/>
              <a:t>).</a:t>
            </a:r>
            <a:endParaRPr lang="sr-Latn-ME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Plan </a:t>
            </a:r>
            <a:r>
              <a:rPr lang="en-US" dirty="0" err="1"/>
              <a:t>izvršenja</a:t>
            </a:r>
            <a:r>
              <a:rPr lang="en-US" dirty="0"/>
              <a:t> se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/>
              <a:t>predstaviti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stablo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svojim</a:t>
            </a:r>
            <a:r>
              <a:rPr lang="en-US" dirty="0"/>
              <a:t> </a:t>
            </a:r>
            <a:r>
              <a:rPr lang="en-US" dirty="0" err="1"/>
              <a:t>čvorovima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fizičkim</a:t>
            </a:r>
            <a:r>
              <a:rPr lang="en-US" dirty="0"/>
              <a:t>, a ne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logičkim</a:t>
            </a:r>
            <a:r>
              <a:rPr lang="en-US" dirty="0"/>
              <a:t> </a:t>
            </a:r>
            <a:r>
              <a:rPr lang="en-US" dirty="0" err="1"/>
              <a:t>operacijama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 smtClean="0"/>
              <a:t>podacima</a:t>
            </a:r>
            <a:endParaRPr lang="sr-Latn-ME" dirty="0" smtClean="0"/>
          </a:p>
          <a:p>
            <a:endParaRPr lang="sr-Latn-ME" dirty="0"/>
          </a:p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planiranja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se pored </a:t>
            </a:r>
            <a:r>
              <a:rPr lang="en-US" dirty="0" err="1"/>
              <a:t>stabla</a:t>
            </a:r>
            <a:r>
              <a:rPr lang="en-US" dirty="0"/>
              <a:t> </a:t>
            </a:r>
            <a:r>
              <a:rPr lang="en-US" dirty="0" err="1"/>
              <a:t>planiranja</a:t>
            </a:r>
            <a:r>
              <a:rPr lang="en-US" dirty="0"/>
              <a:t> </a:t>
            </a:r>
            <a:r>
              <a:rPr lang="en-US" dirty="0" err="1"/>
              <a:t>obaviti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korišćenjem</a:t>
            </a:r>
            <a:r>
              <a:rPr lang="en-US" dirty="0"/>
              <a:t> </a:t>
            </a:r>
            <a:r>
              <a:rPr lang="en-US" dirty="0" err="1"/>
              <a:t>komande</a:t>
            </a:r>
            <a:r>
              <a:rPr lang="en-US" dirty="0"/>
              <a:t> 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1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sz="2800" dirty="0" smtClean="0"/>
              <a:t>Planiranje – primer stabla planiranja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442" y="2189407"/>
            <a:ext cx="7114883" cy="44569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111" y="1152983"/>
            <a:ext cx="744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Čvor</a:t>
            </a:r>
            <a:r>
              <a:rPr lang="en-US" dirty="0"/>
              <a:t> </a:t>
            </a:r>
            <a:r>
              <a:rPr lang="en-US" dirty="0" err="1"/>
              <a:t>Seq</a:t>
            </a:r>
            <a:r>
              <a:rPr lang="en-US" dirty="0"/>
              <a:t> Scan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operaciju</a:t>
            </a:r>
            <a:r>
              <a:rPr lang="en-US" dirty="0"/>
              <a:t> </a:t>
            </a:r>
            <a:r>
              <a:rPr lang="en-US" dirty="0" err="1"/>
              <a:t>čitanja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Nested Loop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operaciju</a:t>
            </a:r>
            <a:r>
              <a:rPr lang="en-US" dirty="0"/>
              <a:t> </a:t>
            </a:r>
            <a:r>
              <a:rPr lang="en-US" dirty="0" err="1"/>
              <a:t>spajanja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</TotalTime>
  <Words>1440</Words>
  <Application>Microsoft Office PowerPoint</Application>
  <PresentationFormat>Widescreen</PresentationFormat>
  <Paragraphs>155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Century Gothic</vt:lpstr>
      <vt:lpstr>Wingdings 3</vt:lpstr>
      <vt:lpstr>Ion</vt:lpstr>
      <vt:lpstr>OBRADA I OPTIMIZACIJA UPITA U POTGRESQL</vt:lpstr>
      <vt:lpstr>Obrada upita kod PostgreSQL</vt:lpstr>
      <vt:lpstr>Parser</vt:lpstr>
      <vt:lpstr>Parser – primer </vt:lpstr>
      <vt:lpstr>Analizator</vt:lpstr>
      <vt:lpstr>Transformacije (Rewritting)</vt:lpstr>
      <vt:lpstr>Transformacije (Rewritting) - primer</vt:lpstr>
      <vt:lpstr>Planiranje</vt:lpstr>
      <vt:lpstr>Planiranje – primer stabla planiranja</vt:lpstr>
      <vt:lpstr>Planiranje – analiza planiranja korišćenjem naredbe EXPLAIN</vt:lpstr>
      <vt:lpstr>Izvršenje (Executor)</vt:lpstr>
      <vt:lpstr>Izvršenje (Executor) – primer plan stabla koje se treba izvršiti</vt:lpstr>
      <vt:lpstr>Optimizacija upita</vt:lpstr>
      <vt:lpstr>Metode preuzimanja podataka</vt:lpstr>
      <vt:lpstr>Metode preuzimanja podataka</vt:lpstr>
      <vt:lpstr>Algoritam potpuno skeniranje  (Full Scan)</vt:lpstr>
      <vt:lpstr>Pristupa podacima zasnovan na indeksu (Index based table access)</vt:lpstr>
      <vt:lpstr>Index-only scan</vt:lpstr>
      <vt:lpstr>Poređenje cena metoda za pristup podacima</vt:lpstr>
      <vt:lpstr>Algoritmi spajanja</vt:lpstr>
      <vt:lpstr>Nested join</vt:lpstr>
      <vt:lpstr>Nested join</vt:lpstr>
      <vt:lpstr>Hash join</vt:lpstr>
      <vt:lpstr>Hash join</vt:lpstr>
      <vt:lpstr>Marge join</vt:lpstr>
      <vt:lpstr>Marge join</vt:lpstr>
      <vt:lpstr>Poređenje strategija spajanja</vt:lpstr>
      <vt:lpstr>Primer izbora strategije spajanja 1.</vt:lpstr>
      <vt:lpstr>Primer izbora strategije spajanja 2.</vt:lpstr>
      <vt:lpstr>Primer izbora strategije spajanja 3.</vt:lpstr>
      <vt:lpstr>Zaključak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OBRADA I OPTIMIZACIJA UPITA U POTGRESQL</dc:title>
  <dc:creator>MilanchS</dc:creator>
  <cp:lastModifiedBy>MilanchS</cp:lastModifiedBy>
  <cp:revision>14</cp:revision>
  <dcterms:created xsi:type="dcterms:W3CDTF">2022-04-27T19:09:29Z</dcterms:created>
  <dcterms:modified xsi:type="dcterms:W3CDTF">2022-04-27T21:37:32Z</dcterms:modified>
</cp:coreProperties>
</file>