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30" autoAdjust="0"/>
    <p:restoredTop sz="94660"/>
  </p:normalViewPr>
  <p:slideViewPr>
    <p:cSldViewPr snapToGrid="0">
      <p:cViewPr varScale="1">
        <p:scale>
          <a:sx n="74" d="100"/>
          <a:sy n="74" d="100"/>
        </p:scale>
        <p:origin x="79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01-Jun-22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01-Jun-22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01-Jun-22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01-Jun-22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01-Jun-22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01-Jun-22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01-Jun-22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01-Jun-22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01-Jun-22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01-Jun-22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01-Jun-22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01-Jun-22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01-Jun-22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62885"/>
            <a:ext cx="8825658" cy="1892512"/>
          </a:xfrm>
        </p:spPr>
        <p:txBody>
          <a:bodyPr/>
          <a:lstStyle/>
          <a:p>
            <a:r>
              <a:rPr lang="en-US" sz="3600" dirty="0" err="1" smtClean="0"/>
              <a:t>Obrada</a:t>
            </a:r>
            <a:r>
              <a:rPr lang="en-US" sz="3600" dirty="0" smtClean="0"/>
              <a:t> </a:t>
            </a:r>
            <a:r>
              <a:rPr lang="en-US" sz="3600" dirty="0" err="1"/>
              <a:t>transakcija</a:t>
            </a:r>
            <a:r>
              <a:rPr lang="en-US" sz="3600" dirty="0"/>
              <a:t>, </a:t>
            </a:r>
            <a:r>
              <a:rPr lang="en-US" sz="3600" dirty="0" err="1"/>
              <a:t>planovi</a:t>
            </a:r>
            <a:r>
              <a:rPr lang="en-US" sz="3600" dirty="0"/>
              <a:t> </a:t>
            </a:r>
            <a:r>
              <a:rPr lang="en-US" sz="3600" dirty="0" err="1"/>
              <a:t>izvršavanja</a:t>
            </a:r>
            <a:r>
              <a:rPr lang="en-US" sz="3600" dirty="0"/>
              <a:t> </a:t>
            </a:r>
            <a:r>
              <a:rPr lang="en-US" sz="3600" dirty="0" err="1"/>
              <a:t>transakcija</a:t>
            </a:r>
            <a:r>
              <a:rPr lang="en-US" sz="3600" dirty="0"/>
              <a:t>, </a:t>
            </a:r>
            <a:r>
              <a:rPr lang="en-US" sz="3600" dirty="0" err="1"/>
              <a:t>izolacija</a:t>
            </a:r>
            <a:r>
              <a:rPr lang="en-US" sz="3600" dirty="0"/>
              <a:t> </a:t>
            </a:r>
            <a:r>
              <a:rPr lang="en-US" sz="3600" dirty="0" err="1"/>
              <a:t>i</a:t>
            </a:r>
            <a:r>
              <a:rPr lang="en-US" sz="3600" dirty="0"/>
              <a:t> </a:t>
            </a:r>
            <a:r>
              <a:rPr lang="en-US" sz="3600" dirty="0" err="1"/>
              <a:t>zaključavanje</a:t>
            </a:r>
            <a:r>
              <a:rPr lang="en-US" sz="3600" dirty="0"/>
              <a:t> </a:t>
            </a:r>
            <a:r>
              <a:rPr lang="en-US" sz="3600" dirty="0" err="1" smtClean="0"/>
              <a:t>kod</a:t>
            </a:r>
            <a:r>
              <a:rPr lang="en-US" sz="3600" dirty="0" smtClean="0"/>
              <a:t> </a:t>
            </a:r>
            <a:r>
              <a:rPr lang="en-US" sz="3600" dirty="0" err="1" smtClean="0"/>
              <a:t>PostgreSQL</a:t>
            </a:r>
            <a:r>
              <a:rPr lang="en-US" sz="3600" dirty="0" smtClean="0"/>
              <a:t>-a</a:t>
            </a:r>
            <a:endParaRPr lang="en-US" sz="3600" dirty="0"/>
          </a:p>
        </p:txBody>
      </p:sp>
      <p:sp>
        <p:nvSpPr>
          <p:cNvPr id="3" name="Subtitle 2"/>
          <p:cNvSpPr>
            <a:spLocks noGrp="1"/>
          </p:cNvSpPr>
          <p:nvPr>
            <p:ph type="subTitle" idx="1"/>
          </p:nvPr>
        </p:nvSpPr>
        <p:spPr>
          <a:xfrm>
            <a:off x="1154955" y="4777380"/>
            <a:ext cx="3159468" cy="861420"/>
          </a:xfrm>
        </p:spPr>
        <p:txBody>
          <a:bodyPr>
            <a:normAutofit fontScale="92500" lnSpcReduction="10000"/>
          </a:bodyPr>
          <a:lstStyle/>
          <a:p>
            <a:r>
              <a:rPr lang="en-US" sz="1600" dirty="0" smtClean="0"/>
              <a:t>Student:</a:t>
            </a:r>
            <a:r>
              <a:rPr lang="sr-Latn-ME" sz="1600" dirty="0" smtClean="0"/>
              <a:t>									</a:t>
            </a:r>
            <a:endParaRPr lang="en-US" sz="1600" dirty="0" smtClean="0"/>
          </a:p>
          <a:p>
            <a:r>
              <a:rPr lang="en-US" sz="1600" dirty="0" smtClean="0"/>
              <a:t>Milan </a:t>
            </a:r>
            <a:r>
              <a:rPr lang="en-US" sz="1600" dirty="0" err="1" smtClean="0"/>
              <a:t>Stankovi</a:t>
            </a:r>
            <a:r>
              <a:rPr lang="sr-Latn-ME" sz="1600" dirty="0" smtClean="0"/>
              <a:t>ć 1276</a:t>
            </a:r>
            <a:endParaRPr lang="en-US" sz="1600" dirty="0"/>
          </a:p>
        </p:txBody>
      </p:sp>
      <p:sp>
        <p:nvSpPr>
          <p:cNvPr id="4" name="Subtitle 2"/>
          <p:cNvSpPr txBox="1">
            <a:spLocks/>
          </p:cNvSpPr>
          <p:nvPr/>
        </p:nvSpPr>
        <p:spPr>
          <a:xfrm>
            <a:off x="8229602" y="4777380"/>
            <a:ext cx="3863662" cy="86142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sr-Latn-ME" sz="1500" dirty="0" smtClean="0"/>
              <a:t>Mentor</a:t>
            </a:r>
            <a:r>
              <a:rPr lang="en-US" sz="1500" dirty="0" smtClean="0"/>
              <a:t>:</a:t>
            </a:r>
            <a:r>
              <a:rPr lang="sr-Latn-ME" sz="1500" dirty="0" smtClean="0"/>
              <a:t>									</a:t>
            </a:r>
            <a:endParaRPr lang="en-US" sz="1500" dirty="0" smtClean="0"/>
          </a:p>
          <a:p>
            <a:r>
              <a:rPr lang="en-US" sz="1500" dirty="0">
                <a:cs typeface="Calibri" panose="020F0502020204030204" pitchFamily="34" charset="0"/>
              </a:rPr>
              <a:t>Prof. </a:t>
            </a:r>
            <a:r>
              <a:rPr lang="en-US" sz="1500" dirty="0" err="1">
                <a:cs typeface="Calibri" panose="020F0502020204030204" pitchFamily="34" charset="0"/>
              </a:rPr>
              <a:t>dr</a:t>
            </a:r>
            <a:r>
              <a:rPr lang="en-US" sz="1500" dirty="0">
                <a:cs typeface="Calibri" panose="020F0502020204030204" pitchFamily="34" charset="0"/>
              </a:rPr>
              <a:t> </a:t>
            </a:r>
            <a:r>
              <a:rPr lang="en-US" sz="1500" dirty="0" err="1">
                <a:cs typeface="Calibri" panose="020F0502020204030204" pitchFamily="34" charset="0"/>
              </a:rPr>
              <a:t>Aleksandar</a:t>
            </a:r>
            <a:r>
              <a:rPr lang="en-US" sz="1500" dirty="0">
                <a:cs typeface="Calibri" panose="020F0502020204030204" pitchFamily="34" charset="0"/>
              </a:rPr>
              <a:t> </a:t>
            </a:r>
            <a:r>
              <a:rPr lang="en-US" sz="1500" dirty="0" err="1">
                <a:cs typeface="Calibri" panose="020F0502020204030204" pitchFamily="34" charset="0"/>
              </a:rPr>
              <a:t>Stanimirović</a:t>
            </a:r>
            <a:endParaRPr lang="en-US" sz="1500" dirty="0">
              <a:cs typeface="Calibri" panose="020F0502020204030204" pitchFamily="34" charset="0"/>
            </a:endParaRPr>
          </a:p>
        </p:txBody>
      </p:sp>
    </p:spTree>
    <p:extLst>
      <p:ext uri="{BB962C8B-B14F-4D97-AF65-F5344CB8AC3E}">
        <p14:creationId xmlns:p14="http://schemas.microsoft.com/office/powerpoint/2010/main" val="2853697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658" y="436676"/>
            <a:ext cx="10005847" cy="1400530"/>
          </a:xfrm>
        </p:spPr>
        <p:txBody>
          <a:bodyPr/>
          <a:lstStyle/>
          <a:p>
            <a:r>
              <a:rPr lang="sr-Latn-ME" dirty="0" smtClean="0"/>
              <a:t>Izolacija transakcija kod PostgreSQL-a</a:t>
            </a:r>
            <a:endParaRPr lang="en-US" dirty="0"/>
          </a:p>
        </p:txBody>
      </p:sp>
      <p:sp>
        <p:nvSpPr>
          <p:cNvPr id="3" name="Content Placeholder 2"/>
          <p:cNvSpPr>
            <a:spLocks noGrp="1"/>
          </p:cNvSpPr>
          <p:nvPr>
            <p:ph idx="1"/>
          </p:nvPr>
        </p:nvSpPr>
        <p:spPr>
          <a:xfrm>
            <a:off x="336884" y="1251284"/>
            <a:ext cx="9712970" cy="5422232"/>
          </a:xfrm>
        </p:spPr>
        <p:txBody>
          <a:bodyPr>
            <a:normAutofit lnSpcReduction="10000"/>
          </a:bodyPr>
          <a:lstStyle/>
          <a:p>
            <a:r>
              <a:rPr lang="sr-Latn-ME" dirty="0" smtClean="0"/>
              <a:t>Korišćenjem izolacije definiše se nivo do kojeg transakcija treba da bue izolovana od izmene podataka izvršenih od strane drugih konkurentnih transakcija.</a:t>
            </a:r>
          </a:p>
          <a:p>
            <a:r>
              <a:rPr lang="sr-Latn-ME" dirty="0" smtClean="0"/>
              <a:t>Naredba kojom se postavlja nivo izolacije kod Postgre-a je:</a:t>
            </a:r>
          </a:p>
          <a:p>
            <a:pPr lvl="1"/>
            <a:r>
              <a:rPr lang="sr-Latn-ME" dirty="0" smtClean="0"/>
              <a:t> SET TRANSACTION ISOLATION LEVEL uz navođenje imena željenog niova</a:t>
            </a:r>
          </a:p>
          <a:p>
            <a:r>
              <a:rPr lang="en-US" dirty="0"/>
              <a:t>U </a:t>
            </a:r>
            <a:r>
              <a:rPr lang="en-US" dirty="0" err="1"/>
              <a:t>PostgreSQL</a:t>
            </a:r>
            <a:r>
              <a:rPr lang="en-US" dirty="0"/>
              <a:t>-u </a:t>
            </a:r>
            <a:r>
              <a:rPr lang="en-US" dirty="0" err="1"/>
              <a:t>možemo</a:t>
            </a:r>
            <a:r>
              <a:rPr lang="en-US" dirty="0"/>
              <a:t> </a:t>
            </a:r>
            <a:r>
              <a:rPr lang="en-US" dirty="0" err="1"/>
              <a:t>zahtevati</a:t>
            </a:r>
            <a:r>
              <a:rPr lang="en-US" dirty="0"/>
              <a:t> </a:t>
            </a:r>
            <a:r>
              <a:rPr lang="en-US" dirty="0" err="1"/>
              <a:t>bilo</a:t>
            </a:r>
            <a:r>
              <a:rPr lang="en-US" dirty="0"/>
              <a:t> </a:t>
            </a:r>
            <a:r>
              <a:rPr lang="en-US" dirty="0" err="1"/>
              <a:t>koji</a:t>
            </a:r>
            <a:r>
              <a:rPr lang="en-US" dirty="0"/>
              <a:t> od </a:t>
            </a:r>
            <a:r>
              <a:rPr lang="en-US" dirty="0" err="1"/>
              <a:t>četiri</a:t>
            </a:r>
            <a:r>
              <a:rPr lang="en-US" dirty="0"/>
              <a:t> </a:t>
            </a:r>
            <a:r>
              <a:rPr lang="en-US" dirty="0" err="1"/>
              <a:t>standardna</a:t>
            </a:r>
            <a:r>
              <a:rPr lang="en-US" dirty="0"/>
              <a:t> </a:t>
            </a:r>
            <a:r>
              <a:rPr lang="en-US" dirty="0" err="1"/>
              <a:t>nivoa</a:t>
            </a:r>
            <a:r>
              <a:rPr lang="en-US" dirty="0"/>
              <a:t> </a:t>
            </a:r>
            <a:r>
              <a:rPr lang="en-US" dirty="0" err="1"/>
              <a:t>izolacije</a:t>
            </a:r>
            <a:r>
              <a:rPr lang="en-US" dirty="0"/>
              <a:t> </a:t>
            </a:r>
            <a:r>
              <a:rPr lang="en-US" dirty="0" err="1"/>
              <a:t>transakcija</a:t>
            </a:r>
            <a:r>
              <a:rPr lang="en-US" dirty="0"/>
              <a:t>, </a:t>
            </a:r>
            <a:r>
              <a:rPr lang="en-US" dirty="0" err="1" smtClean="0"/>
              <a:t>ali</a:t>
            </a:r>
            <a:r>
              <a:rPr lang="sr-Latn-ME" dirty="0"/>
              <a:t> </a:t>
            </a:r>
            <a:r>
              <a:rPr lang="en-US" dirty="0" err="1" smtClean="0"/>
              <a:t>interno</a:t>
            </a:r>
            <a:r>
              <a:rPr lang="en-US" dirty="0" smtClean="0"/>
              <a:t> </a:t>
            </a:r>
            <a:r>
              <a:rPr lang="en-US" dirty="0"/>
              <a:t>se </a:t>
            </a:r>
            <a:r>
              <a:rPr lang="en-US" dirty="0" err="1"/>
              <a:t>primenjuju</a:t>
            </a:r>
            <a:r>
              <a:rPr lang="en-US" dirty="0"/>
              <a:t> </a:t>
            </a:r>
            <a:r>
              <a:rPr lang="en-US" dirty="0" err="1"/>
              <a:t>samo</a:t>
            </a:r>
            <a:r>
              <a:rPr lang="en-US" dirty="0"/>
              <a:t> tri </a:t>
            </a:r>
            <a:r>
              <a:rPr lang="en-US" dirty="0" err="1"/>
              <a:t>različita</a:t>
            </a:r>
            <a:r>
              <a:rPr lang="en-US" dirty="0"/>
              <a:t> </a:t>
            </a:r>
            <a:r>
              <a:rPr lang="en-US" dirty="0" err="1"/>
              <a:t>nivoa</a:t>
            </a:r>
            <a:r>
              <a:rPr lang="en-US" dirty="0"/>
              <a:t> </a:t>
            </a:r>
            <a:r>
              <a:rPr lang="en-US" dirty="0" err="1"/>
              <a:t>izolacije</a:t>
            </a:r>
            <a:r>
              <a:rPr lang="en-US" dirty="0"/>
              <a:t> a to </a:t>
            </a:r>
            <a:r>
              <a:rPr lang="en-US" dirty="0" err="1"/>
              <a:t>su</a:t>
            </a:r>
            <a:r>
              <a:rPr lang="en-US" dirty="0"/>
              <a:t>: </a:t>
            </a:r>
            <a:endParaRPr lang="sr-Latn-ME" dirty="0" smtClean="0"/>
          </a:p>
          <a:p>
            <a:pPr lvl="1"/>
            <a:r>
              <a:rPr lang="en-US" dirty="0" smtClean="0"/>
              <a:t>Read </a:t>
            </a:r>
            <a:r>
              <a:rPr lang="en-US" dirty="0" err="1" smtClean="0"/>
              <a:t>commited</a:t>
            </a:r>
            <a:r>
              <a:rPr lang="en-US" dirty="0" smtClean="0"/>
              <a:t> </a:t>
            </a:r>
            <a:r>
              <a:rPr lang="sr-Latn-ME" dirty="0" smtClean="0"/>
              <a:t>– potrazumevani nivo izolacije kod PostgreSQL. Kada transakcija koristi ovaj nivo izolacije, upit Select vidi samo podatke izmenje pre nego što je upit počeo.</a:t>
            </a:r>
          </a:p>
          <a:p>
            <a:pPr lvl="1"/>
            <a:r>
              <a:rPr lang="en-US" dirty="0" smtClean="0"/>
              <a:t>Repeatable read</a:t>
            </a:r>
            <a:r>
              <a:rPr lang="sr-Latn-ME" dirty="0"/>
              <a:t> </a:t>
            </a:r>
            <a:r>
              <a:rPr lang="sr-Latn-ME" dirty="0" smtClean="0"/>
              <a:t>– drugi po jačini, transakcije vide samo podatke izmenjene pre nego što je upit počeo.</a:t>
            </a:r>
          </a:p>
          <a:p>
            <a:pPr lvl="1"/>
            <a:r>
              <a:rPr lang="en-US" dirty="0" err="1" smtClean="0"/>
              <a:t>Serializable</a:t>
            </a:r>
            <a:r>
              <a:rPr lang="en-US" dirty="0" smtClean="0"/>
              <a:t> read</a:t>
            </a:r>
            <a:r>
              <a:rPr lang="sr-Latn-ME" dirty="0" smtClean="0"/>
              <a:t> – najviši nivo izolacije, gde su transakcije u potpunosti izolovane međusobno.</a:t>
            </a:r>
          </a:p>
          <a:p>
            <a:pPr lvl="1">
              <a:buFont typeface="Wingdings 3" panose="05040102010807070707" pitchFamily="18" charset="2"/>
              <a:buChar char=""/>
            </a:pPr>
            <a:r>
              <a:rPr lang="sr-Latn-ME" dirty="0" smtClean="0"/>
              <a:t>Postoji i četvrti nivo izolacije Read Uncommited ali se ne koristi kod Postgrea – pruža najniži nivo izolacije, gde transakcije nisu međusobno izolovane.</a:t>
            </a:r>
          </a:p>
          <a:p>
            <a:pPr lvl="1"/>
            <a:endParaRPr lang="en-US" dirty="0"/>
          </a:p>
        </p:txBody>
      </p:sp>
    </p:spTree>
    <p:extLst>
      <p:ext uri="{BB962C8B-B14F-4D97-AF65-F5344CB8AC3E}">
        <p14:creationId xmlns:p14="http://schemas.microsoft.com/office/powerpoint/2010/main" val="1879456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74" y="468760"/>
            <a:ext cx="10166268" cy="1937556"/>
          </a:xfrm>
        </p:spPr>
        <p:txBody>
          <a:bodyPr/>
          <a:lstStyle/>
          <a:p>
            <a:r>
              <a:rPr lang="sr-Latn-ME" dirty="0"/>
              <a:t>Izolacija transakcija kod PostgreSQL-a</a:t>
            </a:r>
            <a:endParaRPr lang="en-US" dirty="0"/>
          </a:p>
        </p:txBody>
      </p:sp>
      <p:sp>
        <p:nvSpPr>
          <p:cNvPr id="3" name="Content Placeholder 2"/>
          <p:cNvSpPr>
            <a:spLocks noGrp="1"/>
          </p:cNvSpPr>
          <p:nvPr>
            <p:ph idx="1"/>
          </p:nvPr>
        </p:nvSpPr>
        <p:spPr>
          <a:xfrm>
            <a:off x="983256" y="1820309"/>
            <a:ext cx="8946541" cy="4195481"/>
          </a:xfrm>
        </p:spPr>
        <p:txBody>
          <a:bodyPr/>
          <a:lstStyle/>
          <a:p>
            <a:r>
              <a:rPr lang="sr-Latn-ME" dirty="0" smtClean="0"/>
              <a:t>Repeatable read je viši nivo izolacije u odnosu na Read Commited i garantuje da jednom pročitani podaci unutar transakcije ne mogu biti izmenjeni izvan transakcije dok se ona ne završi.</a:t>
            </a:r>
          </a:p>
          <a:p>
            <a:r>
              <a:rPr lang="sr-Latn-ME" dirty="0" smtClean="0"/>
              <a:t>Primer različitih načina pristupa podacima u okviru transakcije koja koristi read commited i repetable read nivo izolacije.</a:t>
            </a:r>
          </a:p>
          <a:p>
            <a:endParaRPr lang="sr-Latn-ME" dirty="0" smtClean="0"/>
          </a:p>
          <a:p>
            <a:endParaRPr lang="en-US" dirty="0"/>
          </a:p>
        </p:txBody>
      </p:sp>
      <p:pic>
        <p:nvPicPr>
          <p:cNvPr id="4" name="Picture 3"/>
          <p:cNvPicPr>
            <a:picLocks noChangeAspect="1"/>
          </p:cNvPicPr>
          <p:nvPr/>
        </p:nvPicPr>
        <p:blipFill>
          <a:blip r:embed="rId2"/>
          <a:stretch>
            <a:fillRect/>
          </a:stretch>
        </p:blipFill>
        <p:spPr>
          <a:xfrm>
            <a:off x="1728951" y="3727419"/>
            <a:ext cx="7455152" cy="3130581"/>
          </a:xfrm>
          <a:prstGeom prst="rect">
            <a:avLst/>
          </a:prstGeom>
        </p:spPr>
      </p:pic>
    </p:spTree>
    <p:extLst>
      <p:ext uri="{BB962C8B-B14F-4D97-AF65-F5344CB8AC3E}">
        <p14:creationId xmlns:p14="http://schemas.microsoft.com/office/powerpoint/2010/main" val="2054645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222" y="1652337"/>
            <a:ext cx="10796336" cy="4924925"/>
          </a:xfrm>
        </p:spPr>
        <p:txBody>
          <a:bodyPr>
            <a:normAutofit fontScale="92500" lnSpcReduction="10000"/>
          </a:bodyPr>
          <a:lstStyle/>
          <a:p>
            <a:r>
              <a:rPr lang="en-US" dirty="0"/>
              <a:t>U </a:t>
            </a:r>
            <a:r>
              <a:rPr lang="en-US" dirty="0" err="1"/>
              <a:t>zavisnosti</a:t>
            </a:r>
            <a:r>
              <a:rPr lang="en-US" dirty="0"/>
              <a:t> od toga </a:t>
            </a:r>
            <a:r>
              <a:rPr lang="en-US" dirty="0" err="1"/>
              <a:t>koji</a:t>
            </a:r>
            <a:r>
              <a:rPr lang="en-US" dirty="0"/>
              <a:t> </a:t>
            </a:r>
            <a:r>
              <a:rPr lang="en-US" dirty="0" err="1"/>
              <a:t>nivo</a:t>
            </a:r>
            <a:r>
              <a:rPr lang="en-US" dirty="0"/>
              <a:t> </a:t>
            </a:r>
            <a:r>
              <a:rPr lang="en-US" dirty="0" err="1"/>
              <a:t>izolacije</a:t>
            </a:r>
            <a:r>
              <a:rPr lang="en-US" dirty="0"/>
              <a:t> </a:t>
            </a:r>
            <a:r>
              <a:rPr lang="en-US" dirty="0" err="1" smtClean="0"/>
              <a:t>koristimo</a:t>
            </a:r>
            <a:r>
              <a:rPr lang="sr-Latn-ME" dirty="0" smtClean="0"/>
              <a:t> u okviru transakcije</a:t>
            </a:r>
            <a:r>
              <a:rPr lang="en-US" dirty="0" smtClean="0"/>
              <a:t> </a:t>
            </a:r>
            <a:r>
              <a:rPr lang="en-US" dirty="0" err="1"/>
              <a:t>mogu</a:t>
            </a:r>
            <a:r>
              <a:rPr lang="en-US" dirty="0"/>
              <a:t> se </a:t>
            </a:r>
            <a:r>
              <a:rPr lang="en-US" dirty="0" err="1"/>
              <a:t>javiti</a:t>
            </a:r>
            <a:r>
              <a:rPr lang="en-US" dirty="0"/>
              <a:t> </a:t>
            </a:r>
            <a:r>
              <a:rPr lang="en-US" dirty="0" err="1" smtClean="0"/>
              <a:t>različit</a:t>
            </a:r>
            <a:r>
              <a:rPr lang="sr-Latn-ME" dirty="0" smtClean="0"/>
              <a:t>e posledice</a:t>
            </a:r>
            <a:r>
              <a:rPr lang="en-US" dirty="0" smtClean="0"/>
              <a:t>. </a:t>
            </a:r>
            <a:endParaRPr lang="sr-Latn-ME" dirty="0" smtClean="0"/>
          </a:p>
          <a:p>
            <a:r>
              <a:rPr lang="sr-Latn-ME" dirty="0" smtClean="0"/>
              <a:t>Posledice koje se mogu javiti:</a:t>
            </a:r>
          </a:p>
          <a:p>
            <a:pPr lvl="1"/>
            <a:r>
              <a:rPr lang="sr-Latn-ME" dirty="0" smtClean="0"/>
              <a:t>Dirty  Read -  Do dirty reada dolazi kada transakcija čita podatke koje je zapisala druga istovremena transakcija koja još uvek nije commit-ovana. Ovaj efekat se ne može javiti kod Postgre jer je posledica korišćenja Read uncommited niova izolacije, koji se ne koristi u PostgreSQL-u.</a:t>
            </a:r>
          </a:p>
          <a:p>
            <a:pPr lvl="1"/>
            <a:r>
              <a:rPr lang="sr-Latn-ME" dirty="0" smtClean="0"/>
              <a:t>Nonrepeatable read – javlja se u slučaju kada transakcija ponovo čita podatke koje je prethodno pročitala i otkriva da su podaci modifikovani od strane druge transakcije.</a:t>
            </a:r>
          </a:p>
          <a:p>
            <a:pPr lvl="1"/>
            <a:r>
              <a:rPr lang="sr-Latn-ME" dirty="0" smtClean="0"/>
              <a:t>Phantom read – Do Phantom read-a dolazi kada transakcija ponovnim izvršavanjem upita dobije skup redova koji zadovoljavaju uslov pretrage ali se taj dobijeni skup razlikuje od prethodno dobijenog izvršavanjem istog upita, što je posledica izvršene izmene nad tim podacima od strane druge transakcije.</a:t>
            </a:r>
          </a:p>
          <a:p>
            <a:pPr lvl="1"/>
            <a:r>
              <a:rPr lang="sr-Latn-ME" dirty="0" smtClean="0"/>
              <a:t>Serialization anomalz – Rezultat uspešnog izvršenja grupe transakcija nije u skladu sa rezultatom dobijenim izvođenjem tih transakcija jedne po jedne, u različitom redosledu. Odnosno dolazi  do nekonzistentnosti rezultata.</a:t>
            </a:r>
            <a:r>
              <a:rPr lang="en-US" dirty="0"/>
              <a:t/>
            </a:r>
            <a:br>
              <a:rPr lang="en-US" dirty="0"/>
            </a:br>
            <a:endParaRPr lang="en-US" dirty="0"/>
          </a:p>
        </p:txBody>
      </p:sp>
      <p:sp>
        <p:nvSpPr>
          <p:cNvPr id="4" name="Title 1"/>
          <p:cNvSpPr>
            <a:spLocks noGrp="1"/>
          </p:cNvSpPr>
          <p:nvPr>
            <p:ph type="title"/>
          </p:nvPr>
        </p:nvSpPr>
        <p:spPr>
          <a:xfrm>
            <a:off x="212974" y="468760"/>
            <a:ext cx="10166268" cy="1183577"/>
          </a:xfrm>
        </p:spPr>
        <p:txBody>
          <a:bodyPr/>
          <a:lstStyle/>
          <a:p>
            <a:r>
              <a:rPr lang="sr-Latn-ME" dirty="0"/>
              <a:t>Izolacija transakcija kod PostgreSQL-a</a:t>
            </a:r>
            <a:endParaRPr lang="en-US" dirty="0"/>
          </a:p>
        </p:txBody>
      </p:sp>
    </p:spTree>
    <p:extLst>
      <p:ext uri="{BB962C8B-B14F-4D97-AF65-F5344CB8AC3E}">
        <p14:creationId xmlns:p14="http://schemas.microsoft.com/office/powerpoint/2010/main" val="2503845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52918"/>
            <a:ext cx="8946541" cy="898829"/>
          </a:xfrm>
        </p:spPr>
        <p:txBody>
          <a:bodyPr/>
          <a:lstStyle/>
          <a:p>
            <a:r>
              <a:rPr lang="sr-Latn-ME" dirty="0" smtClean="0"/>
              <a:t>Nivoi izolacije dostupni u PostgreSQL sa mogućim posledicama  vezanim za te nivoe prikazani su u sledećoj tabeli:</a:t>
            </a:r>
            <a:endParaRPr lang="en-US" dirty="0"/>
          </a:p>
        </p:txBody>
      </p:sp>
      <p:sp>
        <p:nvSpPr>
          <p:cNvPr id="4" name="Title 1"/>
          <p:cNvSpPr>
            <a:spLocks noGrp="1"/>
          </p:cNvSpPr>
          <p:nvPr>
            <p:ph type="title"/>
          </p:nvPr>
        </p:nvSpPr>
        <p:spPr>
          <a:xfrm>
            <a:off x="212974" y="468760"/>
            <a:ext cx="10166268" cy="1183577"/>
          </a:xfrm>
        </p:spPr>
        <p:txBody>
          <a:bodyPr/>
          <a:lstStyle/>
          <a:p>
            <a:r>
              <a:rPr lang="sr-Latn-ME" dirty="0"/>
              <a:t>Izolacija transakcija kod PostgreSQL-a</a:t>
            </a:r>
            <a:endParaRPr lang="en-US" dirty="0"/>
          </a:p>
        </p:txBody>
      </p:sp>
      <p:pic>
        <p:nvPicPr>
          <p:cNvPr id="5" name="Picture 4"/>
          <p:cNvPicPr>
            <a:picLocks noChangeAspect="1"/>
          </p:cNvPicPr>
          <p:nvPr/>
        </p:nvPicPr>
        <p:blipFill>
          <a:blip r:embed="rId2"/>
          <a:stretch>
            <a:fillRect/>
          </a:stretch>
        </p:blipFill>
        <p:spPr>
          <a:xfrm>
            <a:off x="830596" y="3192379"/>
            <a:ext cx="10001678" cy="2373995"/>
          </a:xfrm>
          <a:prstGeom prst="rect">
            <a:avLst/>
          </a:prstGeom>
        </p:spPr>
      </p:pic>
    </p:spTree>
    <p:extLst>
      <p:ext uri="{BB962C8B-B14F-4D97-AF65-F5344CB8AC3E}">
        <p14:creationId xmlns:p14="http://schemas.microsoft.com/office/powerpoint/2010/main" val="101512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784" y="1459832"/>
            <a:ext cx="4888153" cy="4195481"/>
          </a:xfrm>
        </p:spPr>
        <p:txBody>
          <a:bodyPr/>
          <a:lstStyle/>
          <a:p>
            <a:r>
              <a:rPr lang="en-US" dirty="0"/>
              <a:t>Na </a:t>
            </a:r>
            <a:r>
              <a:rPr lang="en-US" dirty="0" err="1"/>
              <a:t>sledećoj</a:t>
            </a:r>
            <a:r>
              <a:rPr lang="en-US" dirty="0"/>
              <a:t> </a:t>
            </a:r>
            <a:r>
              <a:rPr lang="en-US" dirty="0" err="1"/>
              <a:t>slici</a:t>
            </a:r>
            <a:r>
              <a:rPr lang="en-US" dirty="0"/>
              <a:t> </a:t>
            </a:r>
            <a:r>
              <a:rPr lang="en-US" dirty="0" err="1"/>
              <a:t>prikazaćemo</a:t>
            </a:r>
            <a:r>
              <a:rPr lang="en-US" dirty="0"/>
              <a:t> primer </a:t>
            </a:r>
            <a:r>
              <a:rPr lang="en-US" dirty="0" err="1"/>
              <a:t>pokušaja</a:t>
            </a:r>
            <a:r>
              <a:rPr lang="en-US" dirty="0"/>
              <a:t> </a:t>
            </a:r>
            <a:r>
              <a:rPr lang="en-US" dirty="0" err="1"/>
              <a:t>izazivanja</a:t>
            </a:r>
            <a:r>
              <a:rPr lang="en-US" dirty="0"/>
              <a:t> Dirty read-a </a:t>
            </a:r>
            <a:r>
              <a:rPr lang="en-US" dirty="0" err="1"/>
              <a:t>kod</a:t>
            </a:r>
            <a:r>
              <a:rPr lang="en-US" dirty="0"/>
              <a:t> </a:t>
            </a:r>
            <a:r>
              <a:rPr lang="en-US" dirty="0" err="1"/>
              <a:t>Postgre</a:t>
            </a:r>
            <a:r>
              <a:rPr lang="en-US" dirty="0"/>
              <a:t>-a, </a:t>
            </a:r>
            <a:r>
              <a:rPr lang="en-US" dirty="0" err="1"/>
              <a:t>pri</a:t>
            </a:r>
            <a:r>
              <a:rPr lang="en-US" dirty="0"/>
              <a:t> </a:t>
            </a:r>
            <a:r>
              <a:rPr lang="en-US" dirty="0" err="1"/>
              <a:t>čemu</a:t>
            </a:r>
            <a:r>
              <a:rPr lang="en-US" dirty="0"/>
              <a:t> </a:t>
            </a:r>
            <a:r>
              <a:rPr lang="en-US" dirty="0" err="1"/>
              <a:t>će</a:t>
            </a:r>
            <a:r>
              <a:rPr lang="en-US" dirty="0"/>
              <a:t> </a:t>
            </a:r>
            <a:r>
              <a:rPr lang="en-US" dirty="0" err="1"/>
              <a:t>transakcije</a:t>
            </a:r>
            <a:r>
              <a:rPr lang="en-US" dirty="0"/>
              <a:t> </a:t>
            </a:r>
            <a:r>
              <a:rPr lang="en-US" dirty="0" err="1"/>
              <a:t>koristiti</a:t>
            </a:r>
            <a:r>
              <a:rPr lang="en-US" dirty="0"/>
              <a:t> </a:t>
            </a:r>
            <a:r>
              <a:rPr lang="en-US" dirty="0" err="1"/>
              <a:t>podrazumevani</a:t>
            </a:r>
            <a:r>
              <a:rPr lang="en-US" dirty="0"/>
              <a:t> </a:t>
            </a:r>
            <a:r>
              <a:rPr lang="en-US" dirty="0" err="1"/>
              <a:t>nivo</a:t>
            </a:r>
            <a:r>
              <a:rPr lang="en-US" dirty="0"/>
              <a:t> </a:t>
            </a:r>
            <a:r>
              <a:rPr lang="en-US" dirty="0" err="1"/>
              <a:t>izolacije</a:t>
            </a:r>
            <a:r>
              <a:rPr lang="en-US" dirty="0"/>
              <a:t> (Read </a:t>
            </a:r>
            <a:r>
              <a:rPr lang="en-US" dirty="0" err="1"/>
              <a:t>commited</a:t>
            </a:r>
            <a:r>
              <a:rPr lang="en-US" dirty="0"/>
              <a:t>, </a:t>
            </a:r>
            <a:r>
              <a:rPr lang="en-US" dirty="0" err="1"/>
              <a:t>tako</a:t>
            </a:r>
            <a:r>
              <a:rPr lang="en-US" dirty="0"/>
              <a:t> da </a:t>
            </a:r>
            <a:r>
              <a:rPr lang="en-US" dirty="0" err="1"/>
              <a:t>nije</a:t>
            </a:r>
            <a:r>
              <a:rPr lang="en-US" dirty="0"/>
              <a:t> </a:t>
            </a:r>
            <a:r>
              <a:rPr lang="en-US" dirty="0" err="1"/>
              <a:t>potrebno</a:t>
            </a:r>
            <a:r>
              <a:rPr lang="en-US" dirty="0"/>
              <a:t> </a:t>
            </a:r>
            <a:r>
              <a:rPr lang="en-US" dirty="0" err="1"/>
              <a:t>postaviti</a:t>
            </a:r>
            <a:r>
              <a:rPr lang="en-US" dirty="0"/>
              <a:t> </a:t>
            </a:r>
            <a:r>
              <a:rPr lang="en-US" dirty="0" err="1"/>
              <a:t>nivo</a:t>
            </a:r>
            <a:r>
              <a:rPr lang="en-US" dirty="0"/>
              <a:t>), </a:t>
            </a:r>
            <a:r>
              <a:rPr lang="en-US" dirty="0" err="1"/>
              <a:t>i</a:t>
            </a:r>
            <a:r>
              <a:rPr lang="en-US" dirty="0"/>
              <a:t> </a:t>
            </a:r>
            <a:r>
              <a:rPr lang="en-US" dirty="0" err="1"/>
              <a:t>videti</a:t>
            </a:r>
            <a:r>
              <a:rPr lang="en-US" dirty="0"/>
              <a:t> </a:t>
            </a:r>
            <a:r>
              <a:rPr lang="en-US" dirty="0" err="1"/>
              <a:t>kako</a:t>
            </a:r>
            <a:r>
              <a:rPr lang="en-US" dirty="0"/>
              <a:t> se </a:t>
            </a:r>
            <a:r>
              <a:rPr lang="en-US" dirty="0" err="1"/>
              <a:t>sistem</a:t>
            </a:r>
            <a:r>
              <a:rPr lang="en-US" dirty="0"/>
              <a:t> </a:t>
            </a:r>
            <a:r>
              <a:rPr lang="en-US" dirty="0" err="1"/>
              <a:t>ponaša</a:t>
            </a:r>
            <a:r>
              <a:rPr lang="en-US" dirty="0"/>
              <a:t> u </a:t>
            </a:r>
            <a:r>
              <a:rPr lang="en-US" dirty="0" err="1"/>
              <a:t>ovom</a:t>
            </a:r>
            <a:r>
              <a:rPr lang="en-US" dirty="0"/>
              <a:t> </a:t>
            </a:r>
            <a:r>
              <a:rPr lang="en-US" dirty="0" err="1"/>
              <a:t>slučaju</a:t>
            </a:r>
            <a:r>
              <a:rPr lang="en-US" dirty="0" smtClean="0"/>
              <a:t>.</a:t>
            </a:r>
            <a:endParaRPr lang="sr-Latn-ME" dirty="0" smtClean="0"/>
          </a:p>
          <a:p>
            <a:r>
              <a:rPr lang="sr-Latn-ME" dirty="0" smtClean="0"/>
              <a:t>Pojava Dirty reada može izazvati i Phantom Reada, koji se može javiti kod Commited Read-a.</a:t>
            </a:r>
            <a:endParaRPr lang="en-US" dirty="0"/>
          </a:p>
        </p:txBody>
      </p:sp>
      <p:sp>
        <p:nvSpPr>
          <p:cNvPr id="4" name="Title 1"/>
          <p:cNvSpPr>
            <a:spLocks noGrp="1"/>
          </p:cNvSpPr>
          <p:nvPr>
            <p:ph type="title"/>
          </p:nvPr>
        </p:nvSpPr>
        <p:spPr>
          <a:xfrm>
            <a:off x="212974" y="468760"/>
            <a:ext cx="10166268" cy="1183577"/>
          </a:xfrm>
        </p:spPr>
        <p:txBody>
          <a:bodyPr/>
          <a:lstStyle/>
          <a:p>
            <a:r>
              <a:rPr lang="sr-Latn-ME" dirty="0"/>
              <a:t>Izolacija transakcija kod PostgreSQL-a</a:t>
            </a:r>
            <a:endParaRPr lang="en-US" dirty="0"/>
          </a:p>
        </p:txBody>
      </p:sp>
      <p:pic>
        <p:nvPicPr>
          <p:cNvPr id="5" name="Picture 4"/>
          <p:cNvPicPr>
            <a:picLocks noChangeAspect="1"/>
          </p:cNvPicPr>
          <p:nvPr/>
        </p:nvPicPr>
        <p:blipFill>
          <a:blip r:embed="rId2"/>
          <a:stretch>
            <a:fillRect/>
          </a:stretch>
        </p:blipFill>
        <p:spPr>
          <a:xfrm>
            <a:off x="5518747" y="1459832"/>
            <a:ext cx="6461245" cy="5205663"/>
          </a:xfrm>
          <a:prstGeom prst="rect">
            <a:avLst/>
          </a:prstGeom>
        </p:spPr>
      </p:pic>
    </p:spTree>
    <p:extLst>
      <p:ext uri="{BB962C8B-B14F-4D97-AF65-F5344CB8AC3E}">
        <p14:creationId xmlns:p14="http://schemas.microsoft.com/office/powerpoint/2010/main" val="340698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837" y="1652337"/>
            <a:ext cx="9716826" cy="4195481"/>
          </a:xfrm>
        </p:spPr>
        <p:txBody>
          <a:bodyPr/>
          <a:lstStyle/>
          <a:p>
            <a:r>
              <a:rPr lang="en-US" dirty="0" err="1"/>
              <a:t>Slučaj</a:t>
            </a:r>
            <a:r>
              <a:rPr lang="en-US" dirty="0"/>
              <a:t> </a:t>
            </a:r>
            <a:r>
              <a:rPr lang="en-US" dirty="0" err="1"/>
              <a:t>pojave</a:t>
            </a:r>
            <a:r>
              <a:rPr lang="en-US" dirty="0"/>
              <a:t> </a:t>
            </a:r>
            <a:r>
              <a:rPr lang="en-US" dirty="0" smtClean="0"/>
              <a:t>Non-repeatable</a:t>
            </a:r>
            <a:r>
              <a:rPr lang="en-US" b="1" dirty="0" smtClean="0"/>
              <a:t> </a:t>
            </a:r>
            <a:r>
              <a:rPr lang="en-US" dirty="0" smtClean="0"/>
              <a:t>read-a</a:t>
            </a:r>
            <a:r>
              <a:rPr lang="sr-Latn-ME" dirty="0" smtClean="0"/>
              <a:t>, korišćenjem Read commited nivoa izolacije prikazan je na slici ispod:</a:t>
            </a:r>
            <a:endParaRPr lang="en-US" dirty="0"/>
          </a:p>
        </p:txBody>
      </p:sp>
      <p:sp>
        <p:nvSpPr>
          <p:cNvPr id="4" name="Title 1"/>
          <p:cNvSpPr>
            <a:spLocks noGrp="1"/>
          </p:cNvSpPr>
          <p:nvPr>
            <p:ph type="title"/>
          </p:nvPr>
        </p:nvSpPr>
        <p:spPr>
          <a:xfrm>
            <a:off x="212974" y="468760"/>
            <a:ext cx="10166268" cy="1183577"/>
          </a:xfrm>
        </p:spPr>
        <p:txBody>
          <a:bodyPr/>
          <a:lstStyle/>
          <a:p>
            <a:r>
              <a:rPr lang="sr-Latn-ME" dirty="0"/>
              <a:t>Izolacija transakcija kod PostgreSQL-a</a:t>
            </a:r>
            <a:endParaRPr lang="en-US" dirty="0"/>
          </a:p>
        </p:txBody>
      </p:sp>
      <p:pic>
        <p:nvPicPr>
          <p:cNvPr id="5" name="Picture 4"/>
          <p:cNvPicPr>
            <a:picLocks noChangeAspect="1"/>
          </p:cNvPicPr>
          <p:nvPr/>
        </p:nvPicPr>
        <p:blipFill>
          <a:blip r:embed="rId2"/>
          <a:stretch>
            <a:fillRect/>
          </a:stretch>
        </p:blipFill>
        <p:spPr>
          <a:xfrm>
            <a:off x="4477001" y="2418346"/>
            <a:ext cx="7120157" cy="4319337"/>
          </a:xfrm>
          <a:prstGeom prst="rect">
            <a:avLst/>
          </a:prstGeom>
        </p:spPr>
      </p:pic>
    </p:spTree>
    <p:extLst>
      <p:ext uri="{BB962C8B-B14F-4D97-AF65-F5344CB8AC3E}">
        <p14:creationId xmlns:p14="http://schemas.microsoft.com/office/powerpoint/2010/main" val="3067866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755" y="1507487"/>
            <a:ext cx="10543256" cy="4195481"/>
          </a:xfrm>
        </p:spPr>
        <p:txBody>
          <a:bodyPr/>
          <a:lstStyle/>
          <a:p>
            <a:r>
              <a:rPr lang="en-US" dirty="0" err="1"/>
              <a:t>Kako</a:t>
            </a:r>
            <a:r>
              <a:rPr lang="en-US" dirty="0"/>
              <a:t> bi </a:t>
            </a:r>
            <a:r>
              <a:rPr lang="en-US" dirty="0" err="1"/>
              <a:t>smo</a:t>
            </a:r>
            <a:r>
              <a:rPr lang="en-US" dirty="0"/>
              <a:t> </a:t>
            </a:r>
            <a:r>
              <a:rPr lang="en-US" dirty="0" err="1"/>
              <a:t>rešili</a:t>
            </a:r>
            <a:r>
              <a:rPr lang="en-US" dirty="0"/>
              <a:t> </a:t>
            </a:r>
            <a:r>
              <a:rPr lang="en-US" dirty="0" smtClean="0"/>
              <a:t>problem</a:t>
            </a:r>
            <a:r>
              <a:rPr lang="sr-Latn-ME" dirty="0" smtClean="0"/>
              <a:t> Non-repeatable reada </a:t>
            </a:r>
            <a:r>
              <a:rPr lang="en-US" dirty="0" smtClean="0"/>
              <a:t> </a:t>
            </a:r>
            <a:r>
              <a:rPr lang="en-US" dirty="0" err="1"/>
              <a:t>potrebno</a:t>
            </a:r>
            <a:r>
              <a:rPr lang="en-US" dirty="0"/>
              <a:t> je pre </a:t>
            </a:r>
            <a:r>
              <a:rPr lang="en-US" dirty="0" err="1"/>
              <a:t>izvršenja</a:t>
            </a:r>
            <a:r>
              <a:rPr lang="en-US" dirty="0"/>
              <a:t> </a:t>
            </a:r>
            <a:r>
              <a:rPr lang="en-US" dirty="0" err="1"/>
              <a:t>upita</a:t>
            </a:r>
            <a:r>
              <a:rPr lang="en-US" dirty="0"/>
              <a:t> </a:t>
            </a:r>
            <a:r>
              <a:rPr lang="en-US" dirty="0" err="1"/>
              <a:t>postaviti</a:t>
            </a:r>
            <a:r>
              <a:rPr lang="en-US" dirty="0"/>
              <a:t> </a:t>
            </a:r>
            <a:r>
              <a:rPr lang="en-US" dirty="0" err="1"/>
              <a:t>nivo</a:t>
            </a:r>
            <a:r>
              <a:rPr lang="en-US" dirty="0"/>
              <a:t> </a:t>
            </a:r>
            <a:r>
              <a:rPr lang="en-US" dirty="0" err="1"/>
              <a:t>izolacije</a:t>
            </a:r>
            <a:r>
              <a:rPr lang="en-US" dirty="0"/>
              <a:t> </a:t>
            </a:r>
            <a:r>
              <a:rPr lang="en-US" dirty="0" err="1"/>
              <a:t>na</a:t>
            </a:r>
            <a:r>
              <a:rPr lang="en-US" dirty="0"/>
              <a:t> Repeatable read. </a:t>
            </a:r>
            <a:r>
              <a:rPr lang="en-US" dirty="0" err="1"/>
              <a:t>PostgreSQL</a:t>
            </a:r>
            <a:r>
              <a:rPr lang="en-US" dirty="0"/>
              <a:t> </a:t>
            </a:r>
            <a:r>
              <a:rPr lang="en-US" dirty="0" err="1"/>
              <a:t>će</a:t>
            </a:r>
            <a:r>
              <a:rPr lang="en-US" dirty="0"/>
              <a:t> </a:t>
            </a:r>
            <a:r>
              <a:rPr lang="en-US" dirty="0" err="1"/>
              <a:t>tada</a:t>
            </a:r>
            <a:r>
              <a:rPr lang="en-US" dirty="0"/>
              <a:t> </a:t>
            </a:r>
            <a:r>
              <a:rPr lang="en-US" dirty="0" err="1"/>
              <a:t>osigurati</a:t>
            </a:r>
            <a:r>
              <a:rPr lang="en-US" dirty="0"/>
              <a:t> da </a:t>
            </a:r>
            <a:r>
              <a:rPr lang="en-US" dirty="0" err="1"/>
              <a:t>će</a:t>
            </a:r>
            <a:r>
              <a:rPr lang="en-US" dirty="0"/>
              <a:t> </a:t>
            </a:r>
            <a:r>
              <a:rPr lang="en-US" dirty="0" err="1"/>
              <a:t>drugo</a:t>
            </a:r>
            <a:r>
              <a:rPr lang="en-US" dirty="0"/>
              <a:t> (</a:t>
            </a:r>
            <a:r>
              <a:rPr lang="en-US" dirty="0" err="1"/>
              <a:t>ili</a:t>
            </a:r>
            <a:r>
              <a:rPr lang="en-US" dirty="0"/>
              <a:t> </a:t>
            </a:r>
            <a:r>
              <a:rPr lang="en-US" dirty="0" err="1"/>
              <a:t>bilo</a:t>
            </a:r>
            <a:r>
              <a:rPr lang="en-US" dirty="0"/>
              <a:t> </a:t>
            </a:r>
            <a:r>
              <a:rPr lang="en-US" dirty="0" err="1"/>
              <a:t>koje</a:t>
            </a:r>
            <a:r>
              <a:rPr lang="en-US" dirty="0"/>
              <a:t>) </a:t>
            </a:r>
            <a:r>
              <a:rPr lang="en-US" dirty="0" err="1"/>
              <a:t>čitanje</a:t>
            </a:r>
            <a:r>
              <a:rPr lang="en-US" dirty="0"/>
              <a:t> </a:t>
            </a:r>
            <a:r>
              <a:rPr lang="en-US" dirty="0" err="1"/>
              <a:t>takođe</a:t>
            </a:r>
            <a:r>
              <a:rPr lang="en-US" dirty="0"/>
              <a:t> </a:t>
            </a:r>
            <a:r>
              <a:rPr lang="en-US" dirty="0" err="1"/>
              <a:t>vratiti</a:t>
            </a:r>
            <a:r>
              <a:rPr lang="en-US" dirty="0"/>
              <a:t> </a:t>
            </a:r>
            <a:r>
              <a:rPr lang="en-US" dirty="0" err="1"/>
              <a:t>isti</a:t>
            </a:r>
            <a:r>
              <a:rPr lang="en-US" dirty="0"/>
              <a:t> </a:t>
            </a:r>
            <a:r>
              <a:rPr lang="en-US" dirty="0" err="1"/>
              <a:t>rezultat</a:t>
            </a:r>
            <a:r>
              <a:rPr lang="en-US" dirty="0"/>
              <a:t> </a:t>
            </a:r>
            <a:r>
              <a:rPr lang="en-US" dirty="0" err="1"/>
              <a:t>kao</a:t>
            </a:r>
            <a:r>
              <a:rPr lang="en-US" dirty="0"/>
              <a:t> </a:t>
            </a:r>
            <a:r>
              <a:rPr lang="en-US" dirty="0" err="1"/>
              <a:t>prvo</a:t>
            </a:r>
            <a:r>
              <a:rPr lang="en-US" dirty="0"/>
              <a:t> </a:t>
            </a:r>
            <a:r>
              <a:rPr lang="en-US" dirty="0" err="1"/>
              <a:t>čitanje</a:t>
            </a:r>
            <a:r>
              <a:rPr lang="en-US" dirty="0"/>
              <a:t>. </a:t>
            </a:r>
            <a:endParaRPr lang="sr-Latn-ME" dirty="0" smtClean="0"/>
          </a:p>
          <a:p>
            <a:r>
              <a:rPr lang="sr-Latn-ME" dirty="0" smtClean="0"/>
              <a:t>Primer rešavanja Non-rešretable read-a prikazan je na slici:</a:t>
            </a:r>
            <a:endParaRPr lang="en-US" dirty="0"/>
          </a:p>
          <a:p>
            <a:endParaRPr lang="en-US" dirty="0"/>
          </a:p>
        </p:txBody>
      </p:sp>
      <p:sp>
        <p:nvSpPr>
          <p:cNvPr id="4" name="Title 1"/>
          <p:cNvSpPr>
            <a:spLocks noGrp="1"/>
          </p:cNvSpPr>
          <p:nvPr>
            <p:ph type="title"/>
          </p:nvPr>
        </p:nvSpPr>
        <p:spPr>
          <a:xfrm>
            <a:off x="212974" y="468760"/>
            <a:ext cx="10166268" cy="1183577"/>
          </a:xfrm>
        </p:spPr>
        <p:txBody>
          <a:bodyPr/>
          <a:lstStyle/>
          <a:p>
            <a:r>
              <a:rPr lang="sr-Latn-ME" dirty="0"/>
              <a:t>Izolacija transakcija kod PostgreSQL-a</a:t>
            </a:r>
            <a:endParaRPr lang="en-US" dirty="0"/>
          </a:p>
        </p:txBody>
      </p:sp>
      <p:pic>
        <p:nvPicPr>
          <p:cNvPr id="5" name="Picture 4"/>
          <p:cNvPicPr>
            <a:picLocks noChangeAspect="1"/>
          </p:cNvPicPr>
          <p:nvPr/>
        </p:nvPicPr>
        <p:blipFill>
          <a:blip r:embed="rId2"/>
          <a:stretch>
            <a:fillRect/>
          </a:stretch>
        </p:blipFill>
        <p:spPr>
          <a:xfrm>
            <a:off x="5081033" y="2904108"/>
            <a:ext cx="6470006" cy="3837587"/>
          </a:xfrm>
          <a:prstGeom prst="rect">
            <a:avLst/>
          </a:prstGeom>
        </p:spPr>
      </p:pic>
    </p:spTree>
    <p:extLst>
      <p:ext uri="{BB962C8B-B14F-4D97-AF65-F5344CB8AC3E}">
        <p14:creationId xmlns:p14="http://schemas.microsoft.com/office/powerpoint/2010/main" val="2437875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923" y="1507486"/>
            <a:ext cx="8946541" cy="4195481"/>
          </a:xfrm>
        </p:spPr>
        <p:txBody>
          <a:bodyPr/>
          <a:lstStyle/>
          <a:p>
            <a:r>
              <a:rPr lang="en-US" dirty="0"/>
              <a:t>Primer  </a:t>
            </a:r>
            <a:r>
              <a:rPr lang="sr-Latn-ME" dirty="0" smtClean="0"/>
              <a:t>upotrebe </a:t>
            </a:r>
            <a:r>
              <a:rPr lang="en-US" dirty="0" err="1" smtClean="0"/>
              <a:t>Serializable</a:t>
            </a:r>
            <a:r>
              <a:rPr lang="en-US" dirty="0" smtClean="0"/>
              <a:t>  </a:t>
            </a:r>
            <a:r>
              <a:rPr lang="en-US" dirty="0" err="1"/>
              <a:t>nivoa</a:t>
            </a:r>
            <a:r>
              <a:rPr lang="en-US" dirty="0"/>
              <a:t> </a:t>
            </a:r>
            <a:r>
              <a:rPr lang="en-US" dirty="0" err="1" smtClean="0"/>
              <a:t>izolacije</a:t>
            </a:r>
            <a:r>
              <a:rPr lang="sr-Latn-ME" dirty="0" smtClean="0"/>
              <a:t> unutar transakcije prikazan je na slici ispod:</a:t>
            </a:r>
            <a:endParaRPr lang="en-US" dirty="0"/>
          </a:p>
          <a:p>
            <a:endParaRPr lang="en-US" dirty="0"/>
          </a:p>
        </p:txBody>
      </p:sp>
      <p:sp>
        <p:nvSpPr>
          <p:cNvPr id="5" name="Title 1"/>
          <p:cNvSpPr>
            <a:spLocks noGrp="1"/>
          </p:cNvSpPr>
          <p:nvPr>
            <p:ph type="title"/>
          </p:nvPr>
        </p:nvSpPr>
        <p:spPr>
          <a:xfrm>
            <a:off x="212974" y="468760"/>
            <a:ext cx="10166268" cy="1183577"/>
          </a:xfrm>
        </p:spPr>
        <p:txBody>
          <a:bodyPr/>
          <a:lstStyle/>
          <a:p>
            <a:r>
              <a:rPr lang="sr-Latn-ME" dirty="0"/>
              <a:t>Izolacija transakcija kod PostgreSQL-a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047193" y="1941096"/>
            <a:ext cx="5934075" cy="4800598"/>
          </a:xfrm>
          <a:prstGeom prst="rect">
            <a:avLst/>
          </a:prstGeom>
          <a:noFill/>
          <a:ln>
            <a:noFill/>
          </a:ln>
        </p:spPr>
      </p:pic>
    </p:spTree>
    <p:extLst>
      <p:ext uri="{BB962C8B-B14F-4D97-AF65-F5344CB8AC3E}">
        <p14:creationId xmlns:p14="http://schemas.microsoft.com/office/powerpoint/2010/main" val="2610362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ME" dirty="0" smtClean="0"/>
              <a:t>Eksplicitna zaključavanja kod PostgreSQL-a</a:t>
            </a:r>
            <a:endParaRPr lang="en-US" dirty="0"/>
          </a:p>
        </p:txBody>
      </p:sp>
      <p:sp>
        <p:nvSpPr>
          <p:cNvPr id="3" name="Content Placeholder 2"/>
          <p:cNvSpPr>
            <a:spLocks noGrp="1"/>
          </p:cNvSpPr>
          <p:nvPr>
            <p:ph idx="1"/>
          </p:nvPr>
        </p:nvSpPr>
        <p:spPr>
          <a:xfrm>
            <a:off x="1103312" y="1853248"/>
            <a:ext cx="9067383" cy="5004752"/>
          </a:xfrm>
        </p:spPr>
        <p:txBody>
          <a:bodyPr>
            <a:normAutofit/>
          </a:bodyPr>
          <a:lstStyle/>
          <a:p>
            <a:r>
              <a:rPr lang="sr-Latn-ME" dirty="0"/>
              <a:t>PostgreSQL obezbeđuje različite režime zaključavanja radi upravljanja istovremenih pristupa podacima u tabelama</a:t>
            </a:r>
            <a:r>
              <a:rPr lang="sr-Latn-ME" dirty="0" smtClean="0"/>
              <a:t>.</a:t>
            </a:r>
          </a:p>
          <a:p>
            <a:r>
              <a:rPr lang="sr-Latn-ME" dirty="0"/>
              <a:t>Neka zaključavanja </a:t>
            </a:r>
            <a:r>
              <a:rPr lang="sr-Latn-ME" dirty="0" smtClean="0"/>
              <a:t>mogu biti izazvana implicitno </a:t>
            </a:r>
            <a:r>
              <a:rPr lang="sr-Latn-ME" dirty="0"/>
              <a:t>od strane PostgreSQL-a, </a:t>
            </a:r>
            <a:r>
              <a:rPr lang="sr-Latn-ME" dirty="0" smtClean="0"/>
              <a:t>prilikom </a:t>
            </a:r>
            <a:r>
              <a:rPr lang="sr-Latn-ME" dirty="0"/>
              <a:t>pokretanja nekog upita, dok neka zaključavanja su eksplicitna,  izazvana od strane korisnika.</a:t>
            </a:r>
          </a:p>
          <a:p>
            <a:r>
              <a:rPr lang="sr-Latn-ME" dirty="0" smtClean="0"/>
              <a:t>Naredba koja se koristi za eksplicitno zaključavanje tabele je:</a:t>
            </a:r>
          </a:p>
          <a:p>
            <a:pPr lvl="1"/>
            <a:r>
              <a:rPr lang="en-US" i="1" dirty="0"/>
              <a:t>Lock table </a:t>
            </a:r>
            <a:r>
              <a:rPr lang="en-US" i="1" dirty="0" err="1"/>
              <a:t>name_of_table</a:t>
            </a:r>
            <a:r>
              <a:rPr lang="en-US" i="1" dirty="0"/>
              <a:t> IN [Mode of locking] [NOWAIT</a:t>
            </a:r>
            <a:r>
              <a:rPr lang="en-US" i="1" dirty="0" smtClean="0"/>
              <a:t>]</a:t>
            </a:r>
            <a:endParaRPr lang="sr-Latn-ME" dirty="0" smtClean="0"/>
          </a:p>
          <a:p>
            <a:r>
              <a:rPr lang="sr-Latn-ME" dirty="0" smtClean="0"/>
              <a:t>PostgreSQL </a:t>
            </a:r>
            <a:r>
              <a:rPr lang="sr-Latn-ME" dirty="0"/>
              <a:t>podržava tri mehanizma zaključavanja</a:t>
            </a:r>
            <a:r>
              <a:rPr lang="sr-Latn-ME" dirty="0" smtClean="0"/>
              <a:t>:</a:t>
            </a:r>
          </a:p>
          <a:p>
            <a:pPr lvl="1"/>
            <a:r>
              <a:rPr lang="sr-Latn-ME" dirty="0" smtClean="0"/>
              <a:t>Table level lock (zaključavanje na nivou tabele)</a:t>
            </a:r>
          </a:p>
          <a:p>
            <a:pPr lvl="1"/>
            <a:r>
              <a:rPr lang="sr-Latn-ME" dirty="0" smtClean="0"/>
              <a:t>Row level lock (zaključavanje na nivu reda)</a:t>
            </a:r>
          </a:p>
          <a:p>
            <a:pPr lvl="1"/>
            <a:r>
              <a:rPr lang="sr-Latn-ME" b="1" dirty="0"/>
              <a:t>Advisory Locks</a:t>
            </a:r>
            <a:r>
              <a:rPr lang="sr-Latn-ME" dirty="0"/>
              <a:t> – zaključavanje na nivou </a:t>
            </a:r>
            <a:r>
              <a:rPr lang="sr-Latn-ME" dirty="0" smtClean="0"/>
              <a:t>aplikacije</a:t>
            </a:r>
          </a:p>
          <a:p>
            <a:r>
              <a:rPr lang="sr-Latn-ME" dirty="0"/>
              <a:t>Ovi režimi se mogu koristiti za zaključavanja u situacijama kada MVCC ne daje željni efekat</a:t>
            </a:r>
          </a:p>
          <a:p>
            <a:endParaRPr lang="en-US" dirty="0"/>
          </a:p>
          <a:p>
            <a:endParaRPr lang="en-US" dirty="0"/>
          </a:p>
        </p:txBody>
      </p:sp>
    </p:spTree>
    <p:extLst>
      <p:ext uri="{BB962C8B-B14F-4D97-AF65-F5344CB8AC3E}">
        <p14:creationId xmlns:p14="http://schemas.microsoft.com/office/powerpoint/2010/main" val="897333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201" y="1972708"/>
            <a:ext cx="8946541" cy="4195481"/>
          </a:xfrm>
        </p:spPr>
        <p:txBody>
          <a:bodyPr/>
          <a:lstStyle/>
          <a:p>
            <a:r>
              <a:rPr lang="sr-Latn-ME" dirty="0"/>
              <a:t>Table-level locks su automatski izazvana zaključavanja od strane PostgreSQL-a, ali mogu biti izazvana i eksplicitno korišćenjem LOCK </a:t>
            </a:r>
            <a:r>
              <a:rPr lang="sr-Latn-ME" dirty="0" smtClean="0"/>
              <a:t>komande, i kao što sam naziv govori radi na nivou cele tabele.</a:t>
            </a:r>
          </a:p>
          <a:p>
            <a:r>
              <a:rPr lang="sr-Latn-ME" dirty="0"/>
              <a:t>Dostupni režimi zaključavanja na nivou tabele kod PostgreSQL-a su:</a:t>
            </a:r>
            <a:endParaRPr lang="en-US" dirty="0"/>
          </a:p>
          <a:p>
            <a:pPr lvl="1"/>
            <a:r>
              <a:rPr lang="sr-Latn-ME" b="1" dirty="0"/>
              <a:t>ACCESS SHARE</a:t>
            </a:r>
            <a:r>
              <a:rPr lang="sr-Latn-ME" dirty="0"/>
              <a:t> – Naredba SELECT izaziva zaključavanje ovog tipa, odnosno svaki upit koji samo čita podatke iz tabele </a:t>
            </a:r>
            <a:endParaRPr lang="sr-Latn-ME" dirty="0" smtClean="0"/>
          </a:p>
          <a:p>
            <a:pPr lvl="1"/>
            <a:r>
              <a:rPr lang="sr-Latn-ME" b="1" dirty="0"/>
              <a:t>ROW SHARE</a:t>
            </a:r>
            <a:r>
              <a:rPr lang="sr-Latn-ME" dirty="0"/>
              <a:t> – Ovaj režim koristi se prilikom izvršavanja naredbi SELECT FOR UPDATE i SELECT FOR SHARE. </a:t>
            </a:r>
            <a:endParaRPr lang="sr-Latn-ME" dirty="0" smtClean="0"/>
          </a:p>
          <a:p>
            <a:pPr lvl="1"/>
            <a:r>
              <a:rPr lang="sr-Latn-ME" b="1" dirty="0"/>
              <a:t>ROW EXCLUSIVE </a:t>
            </a:r>
            <a:r>
              <a:rPr lang="sr-Latn-ME" dirty="0"/>
              <a:t>– Koristi se prilikom izvršavanja naredbi  UPDATE, DELETE i INSERT. U konfliktu je sa režimima SHARE, SHARE ROW EXCLUSIVE, EXCLUSIVE, i ACCESS  EXCLUSIVE.</a:t>
            </a:r>
            <a:endParaRPr lang="en-US" dirty="0"/>
          </a:p>
          <a:p>
            <a:pPr lvl="1"/>
            <a:endParaRPr lang="sr-Latn-ME" dirty="0" smtClean="0"/>
          </a:p>
          <a:p>
            <a:pPr lvl="1"/>
            <a:endParaRPr lang="sr-Latn-ME" dirty="0" smtClean="0"/>
          </a:p>
          <a:p>
            <a:pPr marL="0" indent="0">
              <a:buNone/>
            </a:pPr>
            <a:endParaRPr lang="sr-Latn-ME" dirty="0" smtClean="0"/>
          </a:p>
          <a:p>
            <a:endParaRPr lang="en-US" dirty="0"/>
          </a:p>
        </p:txBody>
      </p:sp>
      <p:sp>
        <p:nvSpPr>
          <p:cNvPr id="4" name="Title 1"/>
          <p:cNvSpPr>
            <a:spLocks noGrp="1"/>
          </p:cNvSpPr>
          <p:nvPr>
            <p:ph type="title"/>
          </p:nvPr>
        </p:nvSpPr>
        <p:spPr>
          <a:xfrm>
            <a:off x="646111" y="452718"/>
            <a:ext cx="9404723" cy="1400530"/>
          </a:xfrm>
        </p:spPr>
        <p:txBody>
          <a:bodyPr/>
          <a:lstStyle/>
          <a:p>
            <a:r>
              <a:rPr lang="sr-Latn-ME" dirty="0" smtClean="0"/>
              <a:t>Zaključavanje nivou tabele (Table level locks)</a:t>
            </a:r>
            <a:endParaRPr lang="en-US" dirty="0"/>
          </a:p>
        </p:txBody>
      </p:sp>
    </p:spTree>
    <p:extLst>
      <p:ext uri="{BB962C8B-B14F-4D97-AF65-F5344CB8AC3E}">
        <p14:creationId xmlns:p14="http://schemas.microsoft.com/office/powerpoint/2010/main" val="866266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Transakcije</a:t>
            </a:r>
            <a:endParaRPr lang="en-US" dirty="0"/>
          </a:p>
        </p:txBody>
      </p:sp>
      <p:sp>
        <p:nvSpPr>
          <p:cNvPr id="3" name="Content Placeholder 2"/>
          <p:cNvSpPr>
            <a:spLocks noGrp="1"/>
          </p:cNvSpPr>
          <p:nvPr>
            <p:ph idx="1"/>
          </p:nvPr>
        </p:nvSpPr>
        <p:spPr/>
        <p:txBody>
          <a:bodyPr/>
          <a:lstStyle/>
          <a:p>
            <a:r>
              <a:rPr lang="en-US" dirty="0" err="1" smtClean="0"/>
              <a:t>Jedan</a:t>
            </a:r>
            <a:r>
              <a:rPr lang="en-US" dirty="0"/>
              <a:t> </a:t>
            </a:r>
            <a:r>
              <a:rPr lang="en-US" dirty="0" smtClean="0"/>
              <a:t>od </a:t>
            </a:r>
            <a:r>
              <a:rPr lang="en-US" dirty="0" err="1" smtClean="0"/>
              <a:t>klju</a:t>
            </a:r>
            <a:r>
              <a:rPr lang="sr-Latn-ME" dirty="0" smtClean="0"/>
              <a:t>čnih koncepta kod sistema za upravljane bazama podataka kojom se obezbeđuje konzistentnost podataka</a:t>
            </a:r>
          </a:p>
          <a:p>
            <a:r>
              <a:rPr lang="sr-Latn-ME" dirty="0" smtClean="0"/>
              <a:t>Jedinica posla koju čine jedna ili više SQL naredbi koje izvršavaju odgovarajući skup akcija</a:t>
            </a:r>
          </a:p>
          <a:p>
            <a:r>
              <a:rPr lang="sr-Latn-ME" dirty="0" smtClean="0"/>
              <a:t>Mogu sadržati operacije čitanja, pisanja, brisanja, ažuriranja ili njihove kombinacije nad podacima u tabeli</a:t>
            </a:r>
          </a:p>
          <a:p>
            <a:r>
              <a:rPr lang="sr-Latn-ME" dirty="0" smtClean="0"/>
              <a:t>Neuspeh transakcija ni na koj način ne utiče na sadržaj baze podataka, jer u slučaju greške poništavaju se sve načinene izmene</a:t>
            </a:r>
          </a:p>
          <a:p>
            <a:endParaRPr lang="en-US" dirty="0"/>
          </a:p>
        </p:txBody>
      </p:sp>
    </p:spTree>
    <p:extLst>
      <p:ext uri="{BB962C8B-B14F-4D97-AF65-F5344CB8AC3E}">
        <p14:creationId xmlns:p14="http://schemas.microsoft.com/office/powerpoint/2010/main" val="1102150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ME" dirty="0" smtClean="0"/>
              <a:t>Zaključavanja na nivou tabele</a:t>
            </a:r>
            <a:endParaRPr lang="en-US" dirty="0"/>
          </a:p>
        </p:txBody>
      </p:sp>
      <p:sp>
        <p:nvSpPr>
          <p:cNvPr id="3" name="Content Placeholder 2"/>
          <p:cNvSpPr>
            <a:spLocks noGrp="1"/>
          </p:cNvSpPr>
          <p:nvPr>
            <p:ph idx="1"/>
          </p:nvPr>
        </p:nvSpPr>
        <p:spPr>
          <a:xfrm>
            <a:off x="1104293" y="1732547"/>
            <a:ext cx="8946541" cy="4677130"/>
          </a:xfrm>
        </p:spPr>
        <p:txBody>
          <a:bodyPr>
            <a:normAutofit lnSpcReduction="10000"/>
          </a:bodyPr>
          <a:lstStyle/>
          <a:p>
            <a:pPr lvl="1"/>
            <a:r>
              <a:rPr lang="sr-Latn-ME" b="1" dirty="0"/>
              <a:t>SHARE UPDATE EXCLUSIVE</a:t>
            </a:r>
            <a:r>
              <a:rPr lang="sr-Latn-ME" dirty="0"/>
              <a:t> – Ovaj model štiti tabelu od konkurentnih izmena i vakuma. Koristi se kod naredba VACUMM, ANALYZE, CREATE INDEX CONCURRENTLY i nekih oblika ALTER TABLE naredbi. </a:t>
            </a:r>
            <a:endParaRPr lang="sr-Latn-ME" dirty="0" smtClean="0"/>
          </a:p>
          <a:p>
            <a:pPr lvl="1"/>
            <a:r>
              <a:rPr lang="sr-Latn-ME" b="1" dirty="0"/>
              <a:t>SHARE</a:t>
            </a:r>
            <a:r>
              <a:rPr lang="sr-Latn-ME" dirty="0"/>
              <a:t> – Koristi se kod CREATE INDEX naredbe. Štiti tabelu od konkurentnih izmena podataka</a:t>
            </a:r>
            <a:r>
              <a:rPr lang="sr-Latn-ME" dirty="0" smtClean="0"/>
              <a:t>.</a:t>
            </a:r>
          </a:p>
          <a:p>
            <a:pPr lvl="1"/>
            <a:r>
              <a:rPr lang="sr-Latn-ME" b="1" dirty="0"/>
              <a:t>SHARE ROW EXCLUSIVE</a:t>
            </a:r>
            <a:r>
              <a:rPr lang="sr-Latn-ME" dirty="0"/>
              <a:t> – Ovaj režim štiti tabelu od istovremenih izmena podataka i samoisključiv je, tako da ga može držati samo jedna sesija  istovremneo. Izazivaju ga naredbe CREATE TRIGGER i neki oblici ALTER TABLE naredbe. </a:t>
            </a:r>
            <a:endParaRPr lang="sr-Latn-ME" dirty="0" smtClean="0"/>
          </a:p>
          <a:p>
            <a:pPr lvl="1"/>
            <a:r>
              <a:rPr lang="sr-Latn-ME" b="1" dirty="0"/>
              <a:t>EXCLUSIVE</a:t>
            </a:r>
            <a:r>
              <a:rPr lang="sr-Latn-ME" dirty="0"/>
              <a:t> -  Samo operacije čitanja mogu da se pridruže paralelno transakciji koja koristi ovaj režim zaključavanja. Koristi se kod REFRESH MATERIALIZED VIEW CONCURRENTLY naredbe. </a:t>
            </a:r>
            <a:endParaRPr lang="sr-Latn-ME" dirty="0" smtClean="0"/>
          </a:p>
          <a:p>
            <a:pPr lvl="1"/>
            <a:r>
              <a:rPr lang="sr-Latn-ME" b="1" dirty="0"/>
              <a:t>ACCESS EXCLUSIVE</a:t>
            </a:r>
            <a:r>
              <a:rPr lang="sr-Latn-ME" dirty="0"/>
              <a:t> – Koristi se kod  naredba ALTER TABLE, DROP TABLE, TRUNCATE, REINDEX, CLUSTER, VACCUM FULL i REFESH MATERIALIZED VIEW. Ovo je podrazumevani režim zaključavanja za LOCK TABLE naredbu koja ne specificira konkretni režim. </a:t>
            </a:r>
            <a:endParaRPr lang="en-US" dirty="0"/>
          </a:p>
        </p:txBody>
      </p:sp>
    </p:spTree>
    <p:extLst>
      <p:ext uri="{BB962C8B-B14F-4D97-AF65-F5344CB8AC3E}">
        <p14:creationId xmlns:p14="http://schemas.microsoft.com/office/powerpoint/2010/main" val="3969216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60213"/>
            <a:ext cx="9404723" cy="1400530"/>
          </a:xfrm>
        </p:spPr>
        <p:txBody>
          <a:bodyPr/>
          <a:lstStyle/>
          <a:p>
            <a:r>
              <a:rPr lang="sr-Latn-ME" dirty="0" smtClean="0"/>
              <a:t>Zaključavanje na nivou tabele</a:t>
            </a:r>
            <a:endParaRPr lang="en-US" dirty="0"/>
          </a:p>
        </p:txBody>
      </p:sp>
      <p:sp>
        <p:nvSpPr>
          <p:cNvPr id="3" name="Content Placeholder 2"/>
          <p:cNvSpPr>
            <a:spLocks noGrp="1"/>
          </p:cNvSpPr>
          <p:nvPr>
            <p:ph idx="1"/>
          </p:nvPr>
        </p:nvSpPr>
        <p:spPr>
          <a:xfrm>
            <a:off x="1103312" y="1660743"/>
            <a:ext cx="8946541" cy="4195481"/>
          </a:xfrm>
        </p:spPr>
        <p:txBody>
          <a:bodyPr/>
          <a:lstStyle/>
          <a:p>
            <a:r>
              <a:rPr lang="sr-Latn-ME" dirty="0" smtClean="0"/>
              <a:t>Na slici ispod prikazani su međusobni </a:t>
            </a:r>
            <a:r>
              <a:rPr lang="sr-Latn-ME" dirty="0"/>
              <a:t>konflikti između  režima  za zaključavanja na nivou </a:t>
            </a:r>
            <a:r>
              <a:rPr lang="sr-Latn-ME" dirty="0" smtClean="0"/>
              <a:t>tabele:</a:t>
            </a:r>
            <a:endParaRPr lang="en-US" dirty="0"/>
          </a:p>
          <a:p>
            <a:endParaRPr lang="en-US" dirty="0"/>
          </a:p>
        </p:txBody>
      </p:sp>
      <p:pic>
        <p:nvPicPr>
          <p:cNvPr id="4" name="Picture 3"/>
          <p:cNvPicPr>
            <a:picLocks noChangeAspect="1"/>
          </p:cNvPicPr>
          <p:nvPr/>
        </p:nvPicPr>
        <p:blipFill>
          <a:blip r:embed="rId2"/>
          <a:stretch>
            <a:fillRect/>
          </a:stretch>
        </p:blipFill>
        <p:spPr>
          <a:xfrm>
            <a:off x="1463040" y="2750218"/>
            <a:ext cx="9353349" cy="3297655"/>
          </a:xfrm>
          <a:prstGeom prst="rect">
            <a:avLst/>
          </a:prstGeom>
        </p:spPr>
      </p:pic>
    </p:spTree>
    <p:extLst>
      <p:ext uri="{BB962C8B-B14F-4D97-AF65-F5344CB8AC3E}">
        <p14:creationId xmlns:p14="http://schemas.microsoft.com/office/powerpoint/2010/main" val="580884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ME" dirty="0" smtClean="0"/>
              <a:t>Zaključavanja na nivou reda (Row level locks)</a:t>
            </a:r>
            <a:endParaRPr lang="en-US" dirty="0"/>
          </a:p>
        </p:txBody>
      </p:sp>
      <p:sp>
        <p:nvSpPr>
          <p:cNvPr id="3" name="Content Placeholder 2"/>
          <p:cNvSpPr>
            <a:spLocks noGrp="1"/>
          </p:cNvSpPr>
          <p:nvPr>
            <p:ph idx="1"/>
          </p:nvPr>
        </p:nvSpPr>
        <p:spPr>
          <a:xfrm>
            <a:off x="646111" y="1987172"/>
            <a:ext cx="11104730" cy="5705017"/>
          </a:xfrm>
        </p:spPr>
        <p:txBody>
          <a:bodyPr>
            <a:normAutofit/>
          </a:bodyPr>
          <a:lstStyle/>
          <a:p>
            <a:r>
              <a:rPr lang="sr-Latn-ME" dirty="0"/>
              <a:t>Transakcija može držati međusobno konfliktna zaključavanja u istom redu, čak i u različitim podtransakcijama, ali osim toga dve transakcije nikad ne mogu zaključati isti red koristeći međusobno konfliktne </a:t>
            </a:r>
            <a:r>
              <a:rPr lang="sr-Latn-ME" dirty="0" smtClean="0"/>
              <a:t>režime.</a:t>
            </a:r>
          </a:p>
          <a:p>
            <a:r>
              <a:rPr lang="sr-Latn-ME" dirty="0"/>
              <a:t>Zaključavanja na nivou reda se oslobađaju na kraju transakcije ili tokom vraćanja na </a:t>
            </a:r>
            <a:r>
              <a:rPr lang="sr-Latn-ME" dirty="0" smtClean="0"/>
              <a:t>Savepoint</a:t>
            </a:r>
            <a:r>
              <a:rPr lang="sr-Latn-ME" dirty="0"/>
              <a:t>, isto kao kod zaključavanja na nivou tabele</a:t>
            </a:r>
            <a:r>
              <a:rPr lang="sr-Latn-ME" dirty="0" smtClean="0"/>
              <a:t>.</a:t>
            </a:r>
          </a:p>
          <a:p>
            <a:r>
              <a:rPr lang="sr-Latn-ME" dirty="0" smtClean="0"/>
              <a:t>Režimi zaključavanja na nivou reda:</a:t>
            </a:r>
          </a:p>
          <a:p>
            <a:pPr lvl="1"/>
            <a:r>
              <a:rPr lang="sr-Latn-ME" b="1" dirty="0"/>
              <a:t>FOR UPDATE</a:t>
            </a:r>
            <a:r>
              <a:rPr lang="sr-Latn-ME" dirty="0"/>
              <a:t> </a:t>
            </a:r>
            <a:endParaRPr lang="sr-Latn-ME" dirty="0" smtClean="0"/>
          </a:p>
          <a:p>
            <a:pPr lvl="1"/>
            <a:r>
              <a:rPr lang="sr-Latn-ME" b="1" dirty="0" smtClean="0"/>
              <a:t>FOR </a:t>
            </a:r>
            <a:r>
              <a:rPr lang="sr-Latn-ME" b="1" dirty="0"/>
              <a:t>NO KEY UPDATE</a:t>
            </a:r>
            <a:r>
              <a:rPr lang="sr-Latn-ME" dirty="0"/>
              <a:t> </a:t>
            </a:r>
          </a:p>
          <a:p>
            <a:pPr lvl="1"/>
            <a:r>
              <a:rPr lang="sr-Latn-ME" b="1" dirty="0" smtClean="0"/>
              <a:t>FOR </a:t>
            </a:r>
            <a:r>
              <a:rPr lang="sr-Latn-ME" b="1" dirty="0"/>
              <a:t>SHARE</a:t>
            </a:r>
            <a:r>
              <a:rPr lang="sr-Latn-ME" dirty="0"/>
              <a:t> </a:t>
            </a:r>
            <a:endParaRPr lang="sr-Latn-ME" dirty="0" smtClean="0"/>
          </a:p>
          <a:p>
            <a:pPr lvl="1"/>
            <a:r>
              <a:rPr lang="sr-Latn-ME" b="1" dirty="0" smtClean="0"/>
              <a:t>FOR </a:t>
            </a:r>
            <a:r>
              <a:rPr lang="sr-Latn-ME" b="1" dirty="0"/>
              <a:t>KEY </a:t>
            </a:r>
            <a:r>
              <a:rPr lang="sr-Latn-ME" b="1" dirty="0" smtClean="0"/>
              <a:t>SHARE</a:t>
            </a:r>
            <a:endParaRPr lang="sr-Latn-ME" dirty="0" smtClean="0"/>
          </a:p>
          <a:p>
            <a:pPr lvl="1"/>
            <a:endParaRPr lang="sr-Latn-ME" dirty="0" smtClean="0"/>
          </a:p>
          <a:p>
            <a:pPr lvl="1"/>
            <a:endParaRPr lang="sr-Latn-ME" dirty="0" smtClean="0"/>
          </a:p>
          <a:p>
            <a:pPr lvl="1"/>
            <a:endParaRPr lang="en-US" dirty="0"/>
          </a:p>
        </p:txBody>
      </p:sp>
    </p:spTree>
    <p:extLst>
      <p:ext uri="{BB962C8B-B14F-4D97-AF65-F5344CB8AC3E}">
        <p14:creationId xmlns:p14="http://schemas.microsoft.com/office/powerpoint/2010/main" val="2420649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353" y="1123367"/>
            <a:ext cx="8946541" cy="4604066"/>
          </a:xfrm>
        </p:spPr>
        <p:txBody>
          <a:bodyPr>
            <a:normAutofit fontScale="92500" lnSpcReduction="10000"/>
          </a:bodyPr>
          <a:lstStyle/>
          <a:p>
            <a:pPr lvl="1"/>
            <a:r>
              <a:rPr lang="sr-Latn-ME" b="1" dirty="0"/>
              <a:t>FOR UPDATE</a:t>
            </a:r>
            <a:r>
              <a:rPr lang="sr-Latn-ME" dirty="0"/>
              <a:t> – Dovodi do toga da redovi koji su preuzeti naredbom SELECT budu zaključani kao da je reč o slučaju ažuriranja. Ovo ih sprečava da budu zaključani, modifikovani ili obirsani od strane drugih transakcija, dok se trenutna transakcija ne završi.</a:t>
            </a:r>
          </a:p>
          <a:p>
            <a:pPr lvl="1"/>
            <a:r>
              <a:rPr lang="sr-Latn-ME" b="1" dirty="0"/>
              <a:t>FOR NO KEY UPDATE</a:t>
            </a:r>
            <a:r>
              <a:rPr lang="sr-Latn-ME" dirty="0"/>
              <a:t> – Ponaša se slično kao FOR UPDATE, ali je manje restriktivna. Ovaj režim zaključavanja neće blokirati SELECT FOR KEY SHARE naredbe koje pokušavaju da ostvare zaključavanje na istim redovima.</a:t>
            </a:r>
            <a:endParaRPr lang="en-US" dirty="0"/>
          </a:p>
          <a:p>
            <a:pPr lvl="1"/>
            <a:r>
              <a:rPr lang="sr-Latn-ME" b="1" dirty="0"/>
              <a:t>FOR SHARE</a:t>
            </a:r>
            <a:r>
              <a:rPr lang="sr-Latn-ME" dirty="0"/>
              <a:t> –  Dozvoljava drugoj transakcijia da obezbede isti tip zaključavanja ali ne može modifikovati ili brisati selektovane redove, ili obezbediti neki od exclusive lock-ova nad tim podacima. Primer SQL naredba koja izaziva shared zaključavanje na nivou reda navedena je ispod: </a:t>
            </a:r>
            <a:r>
              <a:rPr lang="sr-Latn-ME" sz="1600" i="1" dirty="0"/>
              <a:t>select * from table where id &gt; 10 and id &lt; 15 FOR  SHARE;</a:t>
            </a:r>
          </a:p>
          <a:p>
            <a:pPr lvl="1"/>
            <a:r>
              <a:rPr lang="sr-Latn-ME" b="1" dirty="0"/>
              <a:t>FOR KEY SHARE</a:t>
            </a:r>
            <a:r>
              <a:rPr lang="sr-Latn-ME" dirty="0"/>
              <a:t> – Ponaša se slično kao FOR SHARE, ali je manje restriktivn</a:t>
            </a:r>
            <a:endParaRPr lang="en-US" dirty="0"/>
          </a:p>
          <a:p>
            <a:pPr lvl="1"/>
            <a:endParaRPr lang="sr-Latn-ME" dirty="0"/>
          </a:p>
          <a:p>
            <a:r>
              <a:rPr lang="sr-Latn-ME" sz="1900" dirty="0" smtClean="0"/>
              <a:t>U tabeli pored prikazani su međusobni </a:t>
            </a:r>
            <a:r>
              <a:rPr lang="sr-Latn-ME" sz="1900" dirty="0"/>
              <a:t>konflikti 	</a:t>
            </a:r>
            <a:r>
              <a:rPr lang="sr-Latn-ME" sz="1900" dirty="0" smtClean="0"/>
              <a:t>					između  </a:t>
            </a:r>
            <a:r>
              <a:rPr lang="sr-Latn-ME" sz="1900" dirty="0"/>
              <a:t>režima  za zaključavanja  na nivou reda</a:t>
            </a:r>
            <a:endParaRPr lang="en-US" sz="1900" dirty="0"/>
          </a:p>
          <a:p>
            <a:endParaRPr lang="en-US" dirty="0"/>
          </a:p>
        </p:txBody>
      </p:sp>
      <p:sp>
        <p:nvSpPr>
          <p:cNvPr id="4" name="Title 1"/>
          <p:cNvSpPr>
            <a:spLocks noGrp="1"/>
          </p:cNvSpPr>
          <p:nvPr>
            <p:ph type="title"/>
          </p:nvPr>
        </p:nvSpPr>
        <p:spPr>
          <a:xfrm>
            <a:off x="646111" y="180002"/>
            <a:ext cx="9404723" cy="1400530"/>
          </a:xfrm>
        </p:spPr>
        <p:txBody>
          <a:bodyPr/>
          <a:lstStyle/>
          <a:p>
            <a:r>
              <a:rPr lang="sr-Latn-ME" dirty="0" smtClean="0"/>
              <a:t>Zaključavanja na nivou reda</a:t>
            </a:r>
            <a:endParaRPr lang="en-US" dirty="0"/>
          </a:p>
        </p:txBody>
      </p:sp>
      <p:pic>
        <p:nvPicPr>
          <p:cNvPr id="5" name="Picture 4"/>
          <p:cNvPicPr>
            <a:picLocks noChangeAspect="1"/>
          </p:cNvPicPr>
          <p:nvPr/>
        </p:nvPicPr>
        <p:blipFill>
          <a:blip r:embed="rId2"/>
          <a:stretch>
            <a:fillRect/>
          </a:stretch>
        </p:blipFill>
        <p:spPr>
          <a:xfrm>
            <a:off x="6565328" y="4875534"/>
            <a:ext cx="5477131" cy="1703798"/>
          </a:xfrm>
          <a:prstGeom prst="rect">
            <a:avLst/>
          </a:prstGeom>
        </p:spPr>
      </p:pic>
    </p:spTree>
    <p:extLst>
      <p:ext uri="{BB962C8B-B14F-4D97-AF65-F5344CB8AC3E}">
        <p14:creationId xmlns:p14="http://schemas.microsoft.com/office/powerpoint/2010/main" val="572197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ME" dirty="0" smtClean="0"/>
              <a:t>DeadLock-ovi (Zastoji)</a:t>
            </a:r>
            <a:endParaRPr lang="en-US" dirty="0"/>
          </a:p>
        </p:txBody>
      </p:sp>
      <p:sp>
        <p:nvSpPr>
          <p:cNvPr id="3" name="Content Placeholder 2"/>
          <p:cNvSpPr>
            <a:spLocks noGrp="1"/>
          </p:cNvSpPr>
          <p:nvPr>
            <p:ph idx="1"/>
          </p:nvPr>
        </p:nvSpPr>
        <p:spPr>
          <a:xfrm>
            <a:off x="646111" y="1363108"/>
            <a:ext cx="10222414" cy="4195481"/>
          </a:xfrm>
        </p:spPr>
        <p:txBody>
          <a:bodyPr/>
          <a:lstStyle/>
          <a:p>
            <a:r>
              <a:rPr lang="en-US" dirty="0"/>
              <a:t>U </a:t>
            </a:r>
            <a:r>
              <a:rPr lang="en-US" dirty="0" err="1"/>
              <a:t>istovremenim</a:t>
            </a:r>
            <a:r>
              <a:rPr lang="en-US" dirty="0"/>
              <a:t> </a:t>
            </a:r>
            <a:r>
              <a:rPr lang="en-US" dirty="0" err="1"/>
              <a:t>sistemima</a:t>
            </a:r>
            <a:r>
              <a:rPr lang="en-US" dirty="0"/>
              <a:t> </a:t>
            </a:r>
            <a:r>
              <a:rPr lang="en-US" dirty="0" err="1"/>
              <a:t>gde</a:t>
            </a:r>
            <a:r>
              <a:rPr lang="en-US" dirty="0"/>
              <a:t> </a:t>
            </a:r>
            <a:r>
              <a:rPr lang="en-US" dirty="0" err="1"/>
              <a:t>su</a:t>
            </a:r>
            <a:r>
              <a:rPr lang="en-US" dirty="0"/>
              <a:t> </a:t>
            </a:r>
            <a:r>
              <a:rPr lang="en-US" dirty="0" err="1"/>
              <a:t>resursi</a:t>
            </a:r>
            <a:r>
              <a:rPr lang="en-US" dirty="0"/>
              <a:t> </a:t>
            </a:r>
            <a:r>
              <a:rPr lang="en-US" dirty="0" err="1"/>
              <a:t>zaključani</a:t>
            </a:r>
            <a:r>
              <a:rPr lang="en-US" dirty="0"/>
              <a:t>, </a:t>
            </a:r>
            <a:r>
              <a:rPr lang="en-US" dirty="0" err="1"/>
              <a:t>dva</a:t>
            </a:r>
            <a:r>
              <a:rPr lang="en-US" dirty="0"/>
              <a:t> </a:t>
            </a:r>
            <a:r>
              <a:rPr lang="en-US" dirty="0" err="1"/>
              <a:t>ili</a:t>
            </a:r>
            <a:r>
              <a:rPr lang="en-US" dirty="0"/>
              <a:t> </a:t>
            </a:r>
            <a:r>
              <a:rPr lang="en-US" dirty="0" err="1"/>
              <a:t>više</a:t>
            </a:r>
            <a:r>
              <a:rPr lang="en-US" dirty="0"/>
              <a:t> </a:t>
            </a:r>
            <a:r>
              <a:rPr lang="en-US" dirty="0" err="1"/>
              <a:t>procesa</a:t>
            </a:r>
            <a:r>
              <a:rPr lang="en-US" dirty="0"/>
              <a:t> </a:t>
            </a:r>
            <a:r>
              <a:rPr lang="en-US" dirty="0" err="1"/>
              <a:t>mogu</a:t>
            </a:r>
            <a:r>
              <a:rPr lang="en-US" dirty="0"/>
              <a:t> </a:t>
            </a:r>
            <a:r>
              <a:rPr lang="en-US" dirty="0" err="1"/>
              <a:t>završiti</a:t>
            </a:r>
            <a:r>
              <a:rPr lang="en-US" dirty="0"/>
              <a:t> u </a:t>
            </a:r>
            <a:r>
              <a:rPr lang="en-US" dirty="0" err="1"/>
              <a:t>stanju</a:t>
            </a:r>
            <a:r>
              <a:rPr lang="en-US" dirty="0"/>
              <a:t> u </a:t>
            </a:r>
            <a:r>
              <a:rPr lang="en-US" dirty="0" err="1"/>
              <a:t>kojem</a:t>
            </a:r>
            <a:r>
              <a:rPr lang="en-US" dirty="0"/>
              <a:t> </a:t>
            </a:r>
            <a:r>
              <a:rPr lang="en-US" dirty="0" err="1"/>
              <a:t>svaki</a:t>
            </a:r>
            <a:r>
              <a:rPr lang="en-US" dirty="0"/>
              <a:t> </a:t>
            </a:r>
            <a:r>
              <a:rPr lang="en-US" dirty="0" err="1"/>
              <a:t>proces</a:t>
            </a:r>
            <a:r>
              <a:rPr lang="en-US" dirty="0"/>
              <a:t> </a:t>
            </a:r>
            <a:r>
              <a:rPr lang="en-US" dirty="0" err="1"/>
              <a:t>čeka</a:t>
            </a:r>
            <a:r>
              <a:rPr lang="en-US" dirty="0"/>
              <a:t> </a:t>
            </a:r>
            <a:r>
              <a:rPr lang="en-US" dirty="0" err="1"/>
              <a:t>na</a:t>
            </a:r>
            <a:r>
              <a:rPr lang="en-US" dirty="0"/>
              <a:t> </a:t>
            </a:r>
            <a:r>
              <a:rPr lang="en-US" dirty="0" err="1" smtClean="0"/>
              <a:t>drugi</a:t>
            </a:r>
            <a:r>
              <a:rPr lang="sr-Latn-ME" dirty="0"/>
              <a:t>,</a:t>
            </a:r>
            <a:r>
              <a:rPr lang="sr-Latn-ME" dirty="0" smtClean="0"/>
              <a:t> </a:t>
            </a:r>
            <a:r>
              <a:rPr lang="sr-Latn-ME" dirty="0"/>
              <a:t>o</a:t>
            </a:r>
            <a:r>
              <a:rPr lang="en-US" dirty="0" err="1" smtClean="0"/>
              <a:t>vo</a:t>
            </a:r>
            <a:r>
              <a:rPr lang="en-US" dirty="0" smtClean="0"/>
              <a:t> </a:t>
            </a:r>
            <a:r>
              <a:rPr lang="en-US" dirty="0" err="1"/>
              <a:t>stanje</a:t>
            </a:r>
            <a:r>
              <a:rPr lang="en-US" dirty="0"/>
              <a:t> se </a:t>
            </a:r>
            <a:r>
              <a:rPr lang="en-US" dirty="0" err="1"/>
              <a:t>naziva</a:t>
            </a:r>
            <a:r>
              <a:rPr lang="en-US" dirty="0"/>
              <a:t> </a:t>
            </a:r>
            <a:r>
              <a:rPr lang="en-US" dirty="0" err="1"/>
              <a:t>zastoj</a:t>
            </a:r>
            <a:r>
              <a:rPr lang="en-US" dirty="0"/>
              <a:t> </a:t>
            </a:r>
            <a:r>
              <a:rPr lang="en-US" dirty="0" err="1"/>
              <a:t>ili</a:t>
            </a:r>
            <a:r>
              <a:rPr lang="en-US" dirty="0"/>
              <a:t> </a:t>
            </a:r>
            <a:r>
              <a:rPr lang="en-US" dirty="0" err="1" smtClean="0"/>
              <a:t>DeadLock</a:t>
            </a:r>
            <a:endParaRPr lang="sr-Latn-ME" dirty="0" smtClean="0"/>
          </a:p>
          <a:p>
            <a:r>
              <a:rPr lang="en-US" dirty="0" err="1"/>
              <a:t>PostgreSQL</a:t>
            </a:r>
            <a:r>
              <a:rPr lang="en-US" dirty="0"/>
              <a:t> </a:t>
            </a:r>
            <a:r>
              <a:rPr lang="en-US" dirty="0" err="1" smtClean="0"/>
              <a:t>detektuje</a:t>
            </a:r>
            <a:r>
              <a:rPr lang="sr-Latn-ME" dirty="0" smtClean="0"/>
              <a:t> DeadLock</a:t>
            </a:r>
            <a:r>
              <a:rPr lang="en-US" dirty="0" smtClean="0"/>
              <a:t>, </a:t>
            </a:r>
            <a:r>
              <a:rPr lang="en-US" dirty="0" err="1"/>
              <a:t>zaustavlja</a:t>
            </a:r>
            <a:r>
              <a:rPr lang="en-US" dirty="0"/>
              <a:t> </a:t>
            </a:r>
            <a:r>
              <a:rPr lang="en-US" dirty="0" err="1"/>
              <a:t>jednu</a:t>
            </a:r>
            <a:r>
              <a:rPr lang="en-US" dirty="0"/>
              <a:t> od </a:t>
            </a:r>
            <a:r>
              <a:rPr lang="en-US" dirty="0" err="1"/>
              <a:t>transakcija</a:t>
            </a:r>
            <a:r>
              <a:rPr lang="en-US" dirty="0"/>
              <a:t> </a:t>
            </a:r>
            <a:r>
              <a:rPr lang="en-US" dirty="0" err="1"/>
              <a:t>koje</a:t>
            </a:r>
            <a:r>
              <a:rPr lang="en-US" dirty="0"/>
              <a:t> </a:t>
            </a:r>
            <a:r>
              <a:rPr lang="en-US" dirty="0" err="1"/>
              <a:t>su</a:t>
            </a:r>
            <a:r>
              <a:rPr lang="en-US" dirty="0"/>
              <a:t> </a:t>
            </a:r>
            <a:r>
              <a:rPr lang="en-US" dirty="0" err="1"/>
              <a:t>izazvale</a:t>
            </a:r>
            <a:r>
              <a:rPr lang="en-US" dirty="0"/>
              <a:t> </a:t>
            </a:r>
            <a:r>
              <a:rPr lang="en-US" dirty="0" err="1"/>
              <a:t>zastoj</a:t>
            </a:r>
            <a:r>
              <a:rPr lang="en-US" dirty="0"/>
              <a:t>, </a:t>
            </a:r>
            <a:r>
              <a:rPr lang="en-US" dirty="0" err="1"/>
              <a:t>dozvoljavajući</a:t>
            </a:r>
            <a:r>
              <a:rPr lang="en-US" dirty="0"/>
              <a:t> </a:t>
            </a:r>
            <a:r>
              <a:rPr lang="en-US" dirty="0" err="1"/>
              <a:t>drugoj</a:t>
            </a:r>
            <a:r>
              <a:rPr lang="en-US" dirty="0"/>
              <a:t> (</a:t>
            </a:r>
            <a:r>
              <a:rPr lang="en-US" dirty="0" err="1"/>
              <a:t>ili</a:t>
            </a:r>
            <a:r>
              <a:rPr lang="en-US" dirty="0"/>
              <a:t> </a:t>
            </a:r>
            <a:r>
              <a:rPr lang="en-US" dirty="0" err="1"/>
              <a:t>drugim</a:t>
            </a:r>
            <a:r>
              <a:rPr lang="en-US" dirty="0"/>
              <a:t>) </a:t>
            </a:r>
            <a:r>
              <a:rPr lang="en-US" dirty="0" err="1"/>
              <a:t>transakcijama</a:t>
            </a:r>
            <a:r>
              <a:rPr lang="en-US" dirty="0"/>
              <a:t> da </a:t>
            </a:r>
            <a:r>
              <a:rPr lang="sr-Latn-ME" dirty="0" smtClean="0"/>
              <a:t>se izvrše</a:t>
            </a:r>
            <a:r>
              <a:rPr lang="en-US" dirty="0" smtClean="0"/>
              <a:t>.</a:t>
            </a:r>
            <a:endParaRPr lang="sr-Latn-ME" dirty="0" smtClean="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757318" y="3240506"/>
            <a:ext cx="5934075" cy="3315968"/>
          </a:xfrm>
          <a:prstGeom prst="rect">
            <a:avLst/>
          </a:prstGeom>
          <a:noFill/>
          <a:ln>
            <a:noFill/>
          </a:ln>
        </p:spPr>
      </p:pic>
    </p:spTree>
    <p:extLst>
      <p:ext uri="{BB962C8B-B14F-4D97-AF65-F5344CB8AC3E}">
        <p14:creationId xmlns:p14="http://schemas.microsoft.com/office/powerpoint/2010/main" val="3094644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defTabSz="457200" rtl="0">
              <a:spcBef>
                <a:spcPct val="0"/>
              </a:spcBef>
            </a:pPr>
            <a:r>
              <a:rPr lang="en-US" sz="4200" dirty="0">
                <a:latin typeface="+mj-lt"/>
              </a:rPr>
              <a:t>Advisory Locks (</a:t>
            </a:r>
            <a:r>
              <a:rPr lang="en-US" sz="4200" dirty="0" err="1">
                <a:latin typeface="+mj-lt"/>
              </a:rPr>
              <a:t>Zaključavanja</a:t>
            </a:r>
            <a:r>
              <a:rPr lang="en-US" sz="4200" dirty="0">
                <a:latin typeface="+mj-lt"/>
              </a:rPr>
              <a:t> </a:t>
            </a:r>
            <a:r>
              <a:rPr lang="en-US" sz="4200" dirty="0" err="1">
                <a:latin typeface="+mj-lt"/>
              </a:rPr>
              <a:t>na</a:t>
            </a:r>
            <a:r>
              <a:rPr lang="en-US" sz="4200" dirty="0">
                <a:latin typeface="+mj-lt"/>
              </a:rPr>
              <a:t> </a:t>
            </a:r>
            <a:r>
              <a:rPr lang="en-US" sz="4200" dirty="0" err="1">
                <a:latin typeface="+mj-lt"/>
              </a:rPr>
              <a:t>nivou</a:t>
            </a:r>
            <a:r>
              <a:rPr lang="en-US" sz="4200" dirty="0">
                <a:latin typeface="+mj-lt"/>
              </a:rPr>
              <a:t> </a:t>
            </a:r>
            <a:r>
              <a:rPr lang="en-US" sz="4200" dirty="0" err="1">
                <a:latin typeface="+mj-lt"/>
              </a:rPr>
              <a:t>aplikacije</a:t>
            </a:r>
            <a:r>
              <a:rPr lang="en-US" sz="4200" dirty="0">
                <a:latin typeface="+mj-lt"/>
              </a:rPr>
              <a:t>)</a:t>
            </a:r>
            <a:br>
              <a:rPr lang="en-US" sz="4200" dirty="0">
                <a:latin typeface="+mj-lt"/>
              </a:rPr>
            </a:br>
            <a:endParaRPr lang="en-US" sz="4200" dirty="0">
              <a:latin typeface="+mj-lt"/>
            </a:endParaRPr>
          </a:p>
        </p:txBody>
      </p:sp>
      <p:sp>
        <p:nvSpPr>
          <p:cNvPr id="3" name="Content Placeholder 2"/>
          <p:cNvSpPr>
            <a:spLocks noGrp="1"/>
          </p:cNvSpPr>
          <p:nvPr>
            <p:ph idx="1"/>
          </p:nvPr>
        </p:nvSpPr>
        <p:spPr/>
        <p:txBody>
          <a:bodyPr/>
          <a:lstStyle/>
          <a:p>
            <a:r>
              <a:rPr lang="en-US" dirty="0" err="1"/>
              <a:t>PostgreSQL</a:t>
            </a:r>
            <a:r>
              <a:rPr lang="en-US" dirty="0"/>
              <a:t> Advisory Locks </a:t>
            </a:r>
            <a:r>
              <a:rPr lang="en-US" dirty="0" err="1"/>
              <a:t>su</a:t>
            </a:r>
            <a:r>
              <a:rPr lang="en-US" dirty="0"/>
              <a:t> </a:t>
            </a:r>
            <a:r>
              <a:rPr lang="en-US" dirty="0" err="1"/>
              <a:t>zaključavanja</a:t>
            </a:r>
            <a:r>
              <a:rPr lang="en-US" dirty="0"/>
              <a:t> </a:t>
            </a:r>
            <a:r>
              <a:rPr lang="en-US" dirty="0" err="1"/>
              <a:t>na</a:t>
            </a:r>
            <a:r>
              <a:rPr lang="en-US" dirty="0"/>
              <a:t> </a:t>
            </a:r>
            <a:r>
              <a:rPr lang="en-US" dirty="0" err="1"/>
              <a:t>nivou</a:t>
            </a:r>
            <a:r>
              <a:rPr lang="en-US" dirty="0"/>
              <a:t> </a:t>
            </a:r>
            <a:r>
              <a:rPr lang="en-US" dirty="0" err="1"/>
              <a:t>aplikacije</a:t>
            </a:r>
            <a:r>
              <a:rPr lang="en-US" dirty="0"/>
              <a:t> </a:t>
            </a:r>
            <a:r>
              <a:rPr lang="en-US" dirty="0" err="1" smtClean="0"/>
              <a:t>koj</a:t>
            </a:r>
            <a:r>
              <a:rPr lang="sr-Latn-ME" dirty="0" smtClean="0"/>
              <a:t>a</a:t>
            </a:r>
            <a:r>
              <a:rPr lang="en-US" dirty="0" smtClean="0"/>
              <a:t> </a:t>
            </a:r>
            <a:r>
              <a:rPr lang="en-US" dirty="0"/>
              <a:t>se </a:t>
            </a:r>
            <a:r>
              <a:rPr lang="en-US" dirty="0" err="1"/>
              <a:t>eksplicitno</a:t>
            </a:r>
            <a:r>
              <a:rPr lang="en-US" dirty="0"/>
              <a:t> </a:t>
            </a:r>
            <a:r>
              <a:rPr lang="en-US" dirty="0" err="1"/>
              <a:t>zaključavaju</a:t>
            </a:r>
            <a:r>
              <a:rPr lang="en-US" dirty="0"/>
              <a:t> </a:t>
            </a:r>
            <a:r>
              <a:rPr lang="en-US" dirty="0" err="1"/>
              <a:t>i</a:t>
            </a:r>
            <a:r>
              <a:rPr lang="en-US" dirty="0"/>
              <a:t> </a:t>
            </a:r>
            <a:r>
              <a:rPr lang="en-US" dirty="0" err="1"/>
              <a:t>otključavaju</a:t>
            </a:r>
            <a:r>
              <a:rPr lang="en-US" dirty="0"/>
              <a:t> </a:t>
            </a:r>
            <a:r>
              <a:rPr lang="en-US" dirty="0" err="1"/>
              <a:t>pomoću</a:t>
            </a:r>
            <a:r>
              <a:rPr lang="en-US" dirty="0"/>
              <a:t> </a:t>
            </a:r>
            <a:r>
              <a:rPr lang="en-US" dirty="0" err="1"/>
              <a:t>koda</a:t>
            </a:r>
            <a:r>
              <a:rPr lang="en-US" dirty="0"/>
              <a:t> </a:t>
            </a:r>
            <a:r>
              <a:rPr lang="en-US" dirty="0" err="1"/>
              <a:t>aplikacije</a:t>
            </a:r>
            <a:r>
              <a:rPr lang="en-US" dirty="0"/>
              <a:t> </a:t>
            </a:r>
            <a:r>
              <a:rPr lang="en-US" dirty="0" err="1"/>
              <a:t>korisnika</a:t>
            </a:r>
            <a:r>
              <a:rPr lang="en-US" dirty="0"/>
              <a:t>. </a:t>
            </a:r>
            <a:endParaRPr lang="sr-Latn-ME" dirty="0" smtClean="0"/>
          </a:p>
          <a:p>
            <a:r>
              <a:rPr lang="sr-Latn-ME" dirty="0" smtClean="0"/>
              <a:t>Mogu biti </a:t>
            </a:r>
            <a:r>
              <a:rPr lang="en-US" dirty="0" err="1" smtClean="0"/>
              <a:t>ostvarena</a:t>
            </a:r>
            <a:r>
              <a:rPr lang="en-US" dirty="0" smtClean="0"/>
              <a:t> </a:t>
            </a:r>
            <a:r>
              <a:rPr lang="en-US" dirty="0" err="1"/>
              <a:t>na</a:t>
            </a:r>
            <a:r>
              <a:rPr lang="en-US" dirty="0"/>
              <a:t> </a:t>
            </a:r>
            <a:r>
              <a:rPr lang="en-US" dirty="0" err="1"/>
              <a:t>nivou</a:t>
            </a:r>
            <a:r>
              <a:rPr lang="en-US" dirty="0"/>
              <a:t> </a:t>
            </a:r>
            <a:r>
              <a:rPr lang="en-US" dirty="0" err="1"/>
              <a:t>sesije</a:t>
            </a:r>
            <a:r>
              <a:rPr lang="en-US" dirty="0"/>
              <a:t> </a:t>
            </a:r>
            <a:r>
              <a:rPr lang="en-US" dirty="0" err="1"/>
              <a:t>ili</a:t>
            </a:r>
            <a:r>
              <a:rPr lang="en-US" dirty="0"/>
              <a:t> </a:t>
            </a:r>
            <a:r>
              <a:rPr lang="en-US" dirty="0" err="1"/>
              <a:t>na</a:t>
            </a:r>
            <a:r>
              <a:rPr lang="en-US" dirty="0"/>
              <a:t> </a:t>
            </a:r>
            <a:r>
              <a:rPr lang="en-US" dirty="0" err="1"/>
              <a:t>nivou</a:t>
            </a:r>
            <a:r>
              <a:rPr lang="en-US" dirty="0"/>
              <a:t> </a:t>
            </a:r>
            <a:r>
              <a:rPr lang="en-US" dirty="0" err="1" smtClean="0"/>
              <a:t>transakcije</a:t>
            </a:r>
            <a:r>
              <a:rPr lang="sr-Latn-ME" dirty="0"/>
              <a:t>:</a:t>
            </a:r>
            <a:endParaRPr lang="sr-Latn-ME" dirty="0" smtClean="0"/>
          </a:p>
          <a:p>
            <a:pPr lvl="1"/>
            <a:r>
              <a:rPr lang="en-US" dirty="0" err="1"/>
              <a:t>Nivo</a:t>
            </a:r>
            <a:r>
              <a:rPr lang="en-US" dirty="0"/>
              <a:t> </a:t>
            </a:r>
            <a:r>
              <a:rPr lang="en-US" dirty="0" err="1"/>
              <a:t>sesije</a:t>
            </a:r>
            <a:r>
              <a:rPr lang="en-US" dirty="0"/>
              <a:t> </a:t>
            </a:r>
            <a:r>
              <a:rPr lang="en-US" dirty="0" err="1"/>
              <a:t>znači</a:t>
            </a:r>
            <a:r>
              <a:rPr lang="en-US" dirty="0"/>
              <a:t> da se </a:t>
            </a:r>
            <a:r>
              <a:rPr lang="en-US" dirty="0" err="1"/>
              <a:t>zaključavanje</a:t>
            </a:r>
            <a:r>
              <a:rPr lang="en-US" dirty="0"/>
              <a:t> </a:t>
            </a:r>
            <a:r>
              <a:rPr lang="en-US" dirty="0" err="1"/>
              <a:t>dobija</a:t>
            </a:r>
            <a:r>
              <a:rPr lang="en-US" dirty="0"/>
              <a:t> </a:t>
            </a:r>
            <a:r>
              <a:rPr lang="en-US" dirty="0" err="1"/>
              <a:t>za</a:t>
            </a:r>
            <a:r>
              <a:rPr lang="en-US" dirty="0"/>
              <a:t> </a:t>
            </a:r>
            <a:r>
              <a:rPr lang="en-US" dirty="0" err="1"/>
              <a:t>povezivanje</a:t>
            </a:r>
            <a:r>
              <a:rPr lang="en-US" dirty="0"/>
              <a:t> </a:t>
            </a:r>
            <a:r>
              <a:rPr lang="en-US" dirty="0" err="1"/>
              <a:t>sa</a:t>
            </a:r>
            <a:r>
              <a:rPr lang="en-US" dirty="0"/>
              <a:t> </a:t>
            </a:r>
            <a:r>
              <a:rPr lang="en-US" dirty="0" err="1"/>
              <a:t>bazom</a:t>
            </a:r>
            <a:r>
              <a:rPr lang="en-US" dirty="0"/>
              <a:t> </a:t>
            </a:r>
            <a:r>
              <a:rPr lang="en-US" dirty="0" err="1"/>
              <a:t>podataka</a:t>
            </a:r>
            <a:r>
              <a:rPr lang="en-US" dirty="0"/>
              <a:t>. </a:t>
            </a:r>
            <a:r>
              <a:rPr lang="en-US" dirty="0" err="1"/>
              <a:t>Zahtevi</a:t>
            </a:r>
            <a:r>
              <a:rPr lang="en-US" dirty="0"/>
              <a:t> </a:t>
            </a:r>
            <a:r>
              <a:rPr lang="en-US" dirty="0" err="1"/>
              <a:t>za</a:t>
            </a:r>
            <a:r>
              <a:rPr lang="en-US" dirty="0"/>
              <a:t> </a:t>
            </a:r>
            <a:r>
              <a:rPr lang="en-US" dirty="0" err="1"/>
              <a:t>zaključavanje</a:t>
            </a:r>
            <a:r>
              <a:rPr lang="en-US" dirty="0"/>
              <a:t> se </a:t>
            </a:r>
            <a:r>
              <a:rPr lang="sr-Latn-ME" dirty="0" smtClean="0"/>
              <a:t>mogu </a:t>
            </a:r>
            <a:r>
              <a:rPr lang="en-US" dirty="0" err="1" smtClean="0"/>
              <a:t>gomila</a:t>
            </a:r>
            <a:r>
              <a:rPr lang="sr-Latn-ME" dirty="0" smtClean="0"/>
              <a:t>ti</a:t>
            </a:r>
            <a:r>
              <a:rPr lang="en-US" dirty="0" smtClean="0"/>
              <a:t>, </a:t>
            </a:r>
            <a:r>
              <a:rPr lang="en-US" dirty="0" err="1"/>
              <a:t>tako</a:t>
            </a:r>
            <a:r>
              <a:rPr lang="en-US" dirty="0"/>
              <a:t> </a:t>
            </a:r>
            <a:r>
              <a:rPr lang="en-US" dirty="0" smtClean="0"/>
              <a:t>da</a:t>
            </a:r>
            <a:r>
              <a:rPr lang="sr-Latn-ME" dirty="0" smtClean="0"/>
              <a:t> koliko puta se zatraži zaključavanje u okviru iste veze, toliko puta je potrebno obaviti otključavanje pre nego što druga veze budu mogle da pristupe.</a:t>
            </a:r>
          </a:p>
          <a:p>
            <a:pPr lvl="1"/>
            <a:r>
              <a:rPr lang="en-US" dirty="0" err="1"/>
              <a:t>Zahtevi</a:t>
            </a:r>
            <a:r>
              <a:rPr lang="en-US" dirty="0"/>
              <a:t> </a:t>
            </a:r>
            <a:r>
              <a:rPr lang="en-US" dirty="0" err="1"/>
              <a:t>za</a:t>
            </a:r>
            <a:r>
              <a:rPr lang="en-US" dirty="0"/>
              <a:t> </a:t>
            </a:r>
            <a:r>
              <a:rPr lang="en-US" dirty="0" err="1"/>
              <a:t>za</a:t>
            </a:r>
            <a:r>
              <a:rPr lang="en-US" dirty="0"/>
              <a:t> </a:t>
            </a:r>
            <a:r>
              <a:rPr lang="en-US" dirty="0" err="1"/>
              <a:t>zaključavanje</a:t>
            </a:r>
            <a:r>
              <a:rPr lang="en-US" dirty="0"/>
              <a:t> </a:t>
            </a:r>
            <a:r>
              <a:rPr lang="en-US" dirty="0" err="1"/>
              <a:t>na</a:t>
            </a:r>
            <a:r>
              <a:rPr lang="en-US" dirty="0"/>
              <a:t> </a:t>
            </a:r>
            <a:r>
              <a:rPr lang="en-US" dirty="0" err="1"/>
              <a:t>nivou</a:t>
            </a:r>
            <a:r>
              <a:rPr lang="en-US" dirty="0"/>
              <a:t> </a:t>
            </a:r>
            <a:r>
              <a:rPr lang="en-US" dirty="0" err="1"/>
              <a:t>transakcije</a:t>
            </a:r>
            <a:r>
              <a:rPr lang="en-US" dirty="0"/>
              <a:t> se, s </a:t>
            </a:r>
            <a:r>
              <a:rPr lang="en-US" dirty="0" err="1"/>
              <a:t>druge</a:t>
            </a:r>
            <a:r>
              <a:rPr lang="en-US" dirty="0"/>
              <a:t> </a:t>
            </a:r>
            <a:r>
              <a:rPr lang="en-US" dirty="0" err="1"/>
              <a:t>strane</a:t>
            </a:r>
            <a:r>
              <a:rPr lang="en-US" dirty="0" smtClean="0"/>
              <a:t>,</a:t>
            </a:r>
            <a:r>
              <a:rPr lang="sr-Latn-ME" dirty="0" smtClean="0"/>
              <a:t> automatski otključavaju nakon završetka transakcije.</a:t>
            </a:r>
            <a:r>
              <a:rPr lang="en-US" dirty="0"/>
              <a:t> </a:t>
            </a:r>
            <a:r>
              <a:rPr lang="en-US" dirty="0" err="1"/>
              <a:t>Ovo</a:t>
            </a:r>
            <a:r>
              <a:rPr lang="en-US" dirty="0"/>
              <a:t> </a:t>
            </a:r>
            <a:r>
              <a:rPr lang="en-US" dirty="0" err="1"/>
              <a:t>ponašanje</a:t>
            </a:r>
            <a:r>
              <a:rPr lang="en-US" dirty="0"/>
              <a:t> je </a:t>
            </a:r>
            <a:r>
              <a:rPr lang="en-US" dirty="0" err="1"/>
              <a:t>često</a:t>
            </a:r>
            <a:r>
              <a:rPr lang="en-US" dirty="0"/>
              <a:t> </a:t>
            </a:r>
            <a:r>
              <a:rPr lang="en-US" dirty="0" err="1"/>
              <a:t>pogodnije</a:t>
            </a:r>
            <a:r>
              <a:rPr lang="en-US" dirty="0"/>
              <a:t> od </a:t>
            </a:r>
            <a:r>
              <a:rPr lang="en-US" dirty="0" err="1"/>
              <a:t>ponašanja</a:t>
            </a:r>
            <a:r>
              <a:rPr lang="en-US" dirty="0"/>
              <a:t> </a:t>
            </a:r>
            <a:r>
              <a:rPr lang="en-US" dirty="0" err="1"/>
              <a:t>na</a:t>
            </a:r>
            <a:r>
              <a:rPr lang="en-US" dirty="0"/>
              <a:t> </a:t>
            </a:r>
            <a:r>
              <a:rPr lang="en-US" dirty="0" err="1"/>
              <a:t>nivou</a:t>
            </a:r>
            <a:r>
              <a:rPr lang="en-US" dirty="0"/>
              <a:t> </a:t>
            </a:r>
            <a:r>
              <a:rPr lang="en-US" dirty="0" err="1"/>
              <a:t>sesije</a:t>
            </a:r>
            <a:r>
              <a:rPr lang="en-US" dirty="0"/>
              <a:t> </a:t>
            </a:r>
            <a:r>
              <a:rPr lang="en-US" dirty="0" err="1"/>
              <a:t>za</a:t>
            </a:r>
            <a:r>
              <a:rPr lang="en-US" dirty="0"/>
              <a:t> </a:t>
            </a:r>
            <a:r>
              <a:rPr lang="en-US" dirty="0" err="1"/>
              <a:t>kratkoročno</a:t>
            </a:r>
            <a:r>
              <a:rPr lang="en-US" dirty="0"/>
              <a:t> </a:t>
            </a:r>
            <a:r>
              <a:rPr lang="en-US" dirty="0" err="1"/>
              <a:t>korišćenje</a:t>
            </a:r>
            <a:r>
              <a:rPr lang="en-US" dirty="0"/>
              <a:t> advisory lock-a.</a:t>
            </a:r>
          </a:p>
          <a:p>
            <a:pPr lvl="1"/>
            <a:endParaRPr lang="en-US" dirty="0"/>
          </a:p>
          <a:p>
            <a:endParaRPr lang="en-US" dirty="0"/>
          </a:p>
        </p:txBody>
      </p:sp>
    </p:spTree>
    <p:extLst>
      <p:ext uri="{BB962C8B-B14F-4D97-AF65-F5344CB8AC3E}">
        <p14:creationId xmlns:p14="http://schemas.microsoft.com/office/powerpoint/2010/main" val="401147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ME" dirty="0" smtClean="0"/>
              <a:t>Zaključavanja na nivou aplikacije</a:t>
            </a:r>
            <a:endParaRPr lang="en-US" dirty="0"/>
          </a:p>
        </p:txBody>
      </p:sp>
      <p:sp>
        <p:nvSpPr>
          <p:cNvPr id="3" name="Content Placeholder 2"/>
          <p:cNvSpPr>
            <a:spLocks noGrp="1"/>
          </p:cNvSpPr>
          <p:nvPr>
            <p:ph idx="1"/>
          </p:nvPr>
        </p:nvSpPr>
        <p:spPr>
          <a:xfrm>
            <a:off x="1103312" y="2052918"/>
            <a:ext cx="9388225" cy="4195481"/>
          </a:xfrm>
        </p:spPr>
        <p:txBody>
          <a:bodyPr/>
          <a:lstStyle/>
          <a:p>
            <a:r>
              <a:rPr lang="en-US" dirty="0" err="1"/>
              <a:t>Sintaksa</a:t>
            </a:r>
            <a:r>
              <a:rPr lang="en-US" dirty="0"/>
              <a:t> </a:t>
            </a:r>
            <a:r>
              <a:rPr lang="en-US" dirty="0" err="1"/>
              <a:t>koja</a:t>
            </a:r>
            <a:r>
              <a:rPr lang="en-US" dirty="0"/>
              <a:t> se </a:t>
            </a:r>
            <a:r>
              <a:rPr lang="en-US" dirty="0" err="1"/>
              <a:t>koristi</a:t>
            </a:r>
            <a:r>
              <a:rPr lang="en-US" dirty="0"/>
              <a:t> </a:t>
            </a:r>
            <a:r>
              <a:rPr lang="en-US" dirty="0" err="1"/>
              <a:t>za</a:t>
            </a:r>
            <a:r>
              <a:rPr lang="en-US" dirty="0"/>
              <a:t> </a:t>
            </a:r>
            <a:r>
              <a:rPr lang="en-US" dirty="0" err="1"/>
              <a:t>dobijanje</a:t>
            </a:r>
            <a:r>
              <a:rPr lang="en-US" dirty="0"/>
              <a:t> </a:t>
            </a:r>
            <a:r>
              <a:rPr lang="en-US" dirty="0" err="1" smtClean="0"/>
              <a:t>zaključavanja</a:t>
            </a:r>
            <a:r>
              <a:rPr lang="sr-Latn-ME" dirty="0" smtClean="0"/>
              <a:t> kod </a:t>
            </a:r>
            <a:r>
              <a:rPr lang="en-US" dirty="0"/>
              <a:t>Advisory </a:t>
            </a:r>
            <a:r>
              <a:rPr lang="sr-Latn-ME" dirty="0" smtClean="0"/>
              <a:t>lock-a </a:t>
            </a:r>
            <a:r>
              <a:rPr lang="en-US" dirty="0" smtClean="0"/>
              <a:t>:</a:t>
            </a:r>
            <a:endParaRPr lang="sr-Latn-ME" dirty="0" smtClean="0"/>
          </a:p>
          <a:p>
            <a:pPr lvl="1"/>
            <a:r>
              <a:rPr lang="en-US" i="1" dirty="0" err="1"/>
              <a:t>pg_try_advisory_lock</a:t>
            </a:r>
            <a:r>
              <a:rPr lang="en-US" i="1" dirty="0"/>
              <a:t>(key); </a:t>
            </a:r>
            <a:r>
              <a:rPr lang="en-US" dirty="0"/>
              <a:t>- </a:t>
            </a:r>
            <a:r>
              <a:rPr lang="en-US" dirty="0" err="1"/>
              <a:t>Ovo</a:t>
            </a:r>
            <a:r>
              <a:rPr lang="en-US" dirty="0"/>
              <a:t> je </a:t>
            </a:r>
            <a:r>
              <a:rPr lang="en-US" dirty="0" err="1"/>
              <a:t>funkcija</a:t>
            </a:r>
            <a:r>
              <a:rPr lang="en-US" dirty="0"/>
              <a:t> </a:t>
            </a:r>
            <a:r>
              <a:rPr lang="en-US" dirty="0" err="1"/>
              <a:t>koju</a:t>
            </a:r>
            <a:r>
              <a:rPr lang="en-US" dirty="0"/>
              <a:t> </a:t>
            </a:r>
            <a:r>
              <a:rPr lang="en-US" dirty="0" err="1"/>
              <a:t>koristi</a:t>
            </a:r>
            <a:r>
              <a:rPr lang="en-US" dirty="0"/>
              <a:t> </a:t>
            </a:r>
            <a:r>
              <a:rPr lang="en-US" dirty="0" err="1"/>
              <a:t>Postgre</a:t>
            </a:r>
            <a:r>
              <a:rPr lang="en-US" dirty="0"/>
              <a:t>, </a:t>
            </a:r>
            <a:r>
              <a:rPr lang="en-US" dirty="0" err="1"/>
              <a:t>kojom</a:t>
            </a:r>
            <a:r>
              <a:rPr lang="en-US" dirty="0"/>
              <a:t> se </a:t>
            </a:r>
            <a:r>
              <a:rPr lang="en-US" dirty="0" err="1"/>
              <a:t>pokušava</a:t>
            </a:r>
            <a:r>
              <a:rPr lang="en-US" dirty="0"/>
              <a:t> da se </a:t>
            </a:r>
            <a:r>
              <a:rPr lang="en-US" dirty="0" err="1"/>
              <a:t>obezbedi</a:t>
            </a:r>
            <a:r>
              <a:rPr lang="en-US" dirty="0"/>
              <a:t> </a:t>
            </a:r>
            <a:r>
              <a:rPr lang="en-US" dirty="0" err="1"/>
              <a:t>zaključavanje</a:t>
            </a:r>
            <a:r>
              <a:rPr lang="en-US" dirty="0"/>
              <a:t>. </a:t>
            </a:r>
            <a:r>
              <a:rPr lang="en-US" dirty="0" err="1"/>
              <a:t>Ako</a:t>
            </a:r>
            <a:r>
              <a:rPr lang="en-US" dirty="0"/>
              <a:t> je </a:t>
            </a:r>
            <a:r>
              <a:rPr lang="en-US" dirty="0" err="1"/>
              <a:t>zaključavanje</a:t>
            </a:r>
            <a:r>
              <a:rPr lang="en-US" dirty="0"/>
              <a:t> </a:t>
            </a:r>
            <a:r>
              <a:rPr lang="en-US" dirty="0" err="1"/>
              <a:t>uspešno</a:t>
            </a:r>
            <a:r>
              <a:rPr lang="en-US" dirty="0"/>
              <a:t> </a:t>
            </a:r>
            <a:r>
              <a:rPr lang="en-US" dirty="0" err="1"/>
              <a:t>dodeljeno</a:t>
            </a:r>
            <a:r>
              <a:rPr lang="en-US" dirty="0"/>
              <a:t>, </a:t>
            </a:r>
            <a:r>
              <a:rPr lang="en-US" dirty="0" err="1"/>
              <a:t>Postgre</a:t>
            </a:r>
            <a:r>
              <a:rPr lang="en-US" dirty="0"/>
              <a:t> </a:t>
            </a:r>
            <a:r>
              <a:rPr lang="en-US" dirty="0" err="1"/>
              <a:t>će</a:t>
            </a:r>
            <a:r>
              <a:rPr lang="en-US" dirty="0"/>
              <a:t> </a:t>
            </a:r>
            <a:r>
              <a:rPr lang="en-US" dirty="0" err="1"/>
              <a:t>vratiti</a:t>
            </a:r>
            <a:r>
              <a:rPr lang="en-US" dirty="0"/>
              <a:t> </a:t>
            </a:r>
            <a:r>
              <a:rPr lang="en-US" dirty="0" err="1"/>
              <a:t>kao</a:t>
            </a:r>
            <a:r>
              <a:rPr lang="en-US" dirty="0"/>
              <a:t> </a:t>
            </a:r>
            <a:r>
              <a:rPr lang="en-US" dirty="0" err="1"/>
              <a:t>rezultat</a:t>
            </a:r>
            <a:r>
              <a:rPr lang="en-US" dirty="0"/>
              <a:t> “true”, </a:t>
            </a:r>
            <a:r>
              <a:rPr lang="en-US" dirty="0" err="1"/>
              <a:t>uspurotnom</a:t>
            </a:r>
            <a:r>
              <a:rPr lang="en-US" dirty="0"/>
              <a:t> </a:t>
            </a:r>
            <a:r>
              <a:rPr lang="en-US" dirty="0" err="1"/>
              <a:t>će</a:t>
            </a:r>
            <a:r>
              <a:rPr lang="en-US" dirty="0"/>
              <a:t> </a:t>
            </a:r>
            <a:r>
              <a:rPr lang="en-US" dirty="0" err="1"/>
              <a:t>vratiti</a:t>
            </a:r>
            <a:r>
              <a:rPr lang="en-US" dirty="0"/>
              <a:t> “false” </a:t>
            </a:r>
            <a:r>
              <a:rPr lang="en-US" dirty="0" err="1"/>
              <a:t>ako</a:t>
            </a:r>
            <a:r>
              <a:rPr lang="en-US" dirty="0"/>
              <a:t> </a:t>
            </a:r>
            <a:r>
              <a:rPr lang="en-US" dirty="0" err="1"/>
              <a:t>zaključavanje</a:t>
            </a:r>
            <a:r>
              <a:rPr lang="en-US" dirty="0"/>
              <a:t> </a:t>
            </a:r>
            <a:r>
              <a:rPr lang="en-US" dirty="0" err="1"/>
              <a:t>nije</a:t>
            </a:r>
            <a:r>
              <a:rPr lang="en-US" dirty="0"/>
              <a:t> </a:t>
            </a:r>
            <a:r>
              <a:rPr lang="en-US" dirty="0" err="1"/>
              <a:t>dodeljeno</a:t>
            </a:r>
            <a:r>
              <a:rPr lang="en-US" dirty="0"/>
              <a:t>. Argument Key je </a:t>
            </a:r>
            <a:r>
              <a:rPr lang="en-US" dirty="0" err="1"/>
              <a:t>indetifikator</a:t>
            </a:r>
            <a:r>
              <a:rPr lang="en-US" dirty="0"/>
              <a:t> </a:t>
            </a:r>
            <a:r>
              <a:rPr lang="en-US" dirty="0" err="1"/>
              <a:t>za</a:t>
            </a:r>
            <a:r>
              <a:rPr lang="en-US" dirty="0"/>
              <a:t> </a:t>
            </a:r>
            <a:r>
              <a:rPr lang="en-US" dirty="0" err="1"/>
              <a:t>zaključavanje</a:t>
            </a:r>
            <a:r>
              <a:rPr lang="en-US" dirty="0"/>
              <a:t>.</a:t>
            </a:r>
            <a:r>
              <a:rPr lang="en-US" dirty="0" smtClean="0"/>
              <a:t> </a:t>
            </a:r>
            <a:endParaRPr lang="en-US" dirty="0"/>
          </a:p>
          <a:p>
            <a:r>
              <a:rPr lang="en-US" dirty="0" err="1"/>
              <a:t>Sintaksa</a:t>
            </a:r>
            <a:r>
              <a:rPr lang="en-US" dirty="0"/>
              <a:t> </a:t>
            </a:r>
            <a:r>
              <a:rPr lang="en-US" dirty="0" err="1"/>
              <a:t>koja</a:t>
            </a:r>
            <a:r>
              <a:rPr lang="en-US" dirty="0"/>
              <a:t> se </a:t>
            </a:r>
            <a:r>
              <a:rPr lang="en-US" dirty="0" err="1"/>
              <a:t>koristi</a:t>
            </a:r>
            <a:r>
              <a:rPr lang="en-US" dirty="0"/>
              <a:t> </a:t>
            </a:r>
            <a:r>
              <a:rPr lang="en-US" dirty="0" err="1"/>
              <a:t>za</a:t>
            </a:r>
            <a:r>
              <a:rPr lang="en-US" dirty="0"/>
              <a:t> </a:t>
            </a:r>
            <a:r>
              <a:rPr lang="en-US" dirty="0" err="1"/>
              <a:t>oslobađanje</a:t>
            </a:r>
            <a:r>
              <a:rPr lang="en-US" dirty="0"/>
              <a:t> </a:t>
            </a:r>
            <a:r>
              <a:rPr lang="en-US" dirty="0" err="1"/>
              <a:t>obezbeđenog</a:t>
            </a:r>
            <a:r>
              <a:rPr lang="en-US" dirty="0"/>
              <a:t> </a:t>
            </a:r>
            <a:r>
              <a:rPr lang="en-US" dirty="0" err="1" smtClean="0"/>
              <a:t>zaključavanja</a:t>
            </a:r>
            <a:r>
              <a:rPr lang="sr-Latn-ME" dirty="0" smtClean="0"/>
              <a:t> kod Advisory lock-a</a:t>
            </a:r>
            <a:r>
              <a:rPr lang="en-US" dirty="0" smtClean="0"/>
              <a:t>:</a:t>
            </a:r>
            <a:endParaRPr lang="en-US" dirty="0"/>
          </a:p>
          <a:p>
            <a:pPr lvl="1"/>
            <a:r>
              <a:rPr lang="en-US" i="1" dirty="0"/>
              <a:t>Select </a:t>
            </a:r>
            <a:r>
              <a:rPr lang="en-US" i="1" dirty="0" err="1"/>
              <a:t>pg_advisory_unlock</a:t>
            </a:r>
            <a:r>
              <a:rPr lang="en-US" i="1" dirty="0"/>
              <a:t>(n)</a:t>
            </a:r>
            <a:r>
              <a:rPr lang="en-US" dirty="0"/>
              <a:t>– </a:t>
            </a:r>
            <a:r>
              <a:rPr lang="en-US" dirty="0" err="1"/>
              <a:t>Pozivanjem</a:t>
            </a:r>
            <a:r>
              <a:rPr lang="en-US" dirty="0"/>
              <a:t> </a:t>
            </a:r>
            <a:r>
              <a:rPr lang="en-US" dirty="0" err="1"/>
              <a:t>ove</a:t>
            </a:r>
            <a:r>
              <a:rPr lang="en-US" dirty="0"/>
              <a:t> </a:t>
            </a:r>
            <a:r>
              <a:rPr lang="en-US" dirty="0" err="1"/>
              <a:t>funkcije</a:t>
            </a:r>
            <a:r>
              <a:rPr lang="en-US" dirty="0"/>
              <a:t> </a:t>
            </a:r>
            <a:r>
              <a:rPr lang="en-US" dirty="0" err="1"/>
              <a:t>biće</a:t>
            </a:r>
            <a:r>
              <a:rPr lang="en-US" dirty="0"/>
              <a:t> </a:t>
            </a:r>
            <a:r>
              <a:rPr lang="en-US" dirty="0" err="1"/>
              <a:t>oslobođena</a:t>
            </a:r>
            <a:r>
              <a:rPr lang="en-US" dirty="0"/>
              <a:t> </a:t>
            </a:r>
            <a:r>
              <a:rPr lang="en-US" dirty="0" err="1"/>
              <a:t>jedna</a:t>
            </a:r>
            <a:r>
              <a:rPr lang="en-US" dirty="0"/>
              <a:t> </a:t>
            </a:r>
            <a:r>
              <a:rPr lang="en-US" dirty="0" err="1"/>
              <a:t>rerferenca</a:t>
            </a:r>
            <a:r>
              <a:rPr lang="en-US" dirty="0"/>
              <a:t> </a:t>
            </a:r>
            <a:r>
              <a:rPr lang="en-US" dirty="0" err="1"/>
              <a:t>za</a:t>
            </a:r>
            <a:r>
              <a:rPr lang="en-US" dirty="0"/>
              <a:t> </a:t>
            </a:r>
            <a:r>
              <a:rPr lang="en-US" dirty="0" err="1"/>
              <a:t>zaključavanje</a:t>
            </a:r>
            <a:r>
              <a:rPr lang="en-US" dirty="0"/>
              <a:t> </a:t>
            </a:r>
            <a:r>
              <a:rPr lang="en-US" dirty="0" err="1"/>
              <a:t>čiji</a:t>
            </a:r>
            <a:r>
              <a:rPr lang="en-US" dirty="0"/>
              <a:t> je id = n.</a:t>
            </a:r>
          </a:p>
          <a:p>
            <a:pPr lvl="1"/>
            <a:r>
              <a:rPr lang="en-US" i="1" dirty="0"/>
              <a:t>Select </a:t>
            </a:r>
            <a:r>
              <a:rPr lang="en-US" i="1" dirty="0" err="1"/>
              <a:t>pg_advisory_unlock_all</a:t>
            </a:r>
            <a:r>
              <a:rPr lang="en-US" i="1" dirty="0"/>
              <a:t>() –</a:t>
            </a:r>
            <a:r>
              <a:rPr lang="en-US" dirty="0"/>
              <a:t> </a:t>
            </a:r>
            <a:r>
              <a:rPr lang="en-US" dirty="0" err="1"/>
              <a:t>Pozivanjem</a:t>
            </a:r>
            <a:r>
              <a:rPr lang="en-US" dirty="0"/>
              <a:t> </a:t>
            </a:r>
            <a:r>
              <a:rPr lang="en-US" dirty="0" err="1"/>
              <a:t>ove</a:t>
            </a:r>
            <a:r>
              <a:rPr lang="en-US" dirty="0"/>
              <a:t> </a:t>
            </a:r>
            <a:r>
              <a:rPr lang="en-US" dirty="0" err="1"/>
              <a:t>funkcije</a:t>
            </a:r>
            <a:r>
              <a:rPr lang="en-US" dirty="0"/>
              <a:t> </a:t>
            </a:r>
            <a:r>
              <a:rPr lang="en-US" dirty="0" err="1"/>
              <a:t>oslobodiće</a:t>
            </a:r>
            <a:r>
              <a:rPr lang="en-US" dirty="0"/>
              <a:t> se </a:t>
            </a:r>
            <a:r>
              <a:rPr lang="en-US" dirty="0" err="1"/>
              <a:t>svi</a:t>
            </a:r>
            <a:r>
              <a:rPr lang="en-US" dirty="0"/>
              <a:t> </a:t>
            </a:r>
            <a:r>
              <a:rPr lang="en-US" dirty="0" err="1"/>
              <a:t>advesory</a:t>
            </a:r>
            <a:r>
              <a:rPr lang="en-US" dirty="0"/>
              <a:t> lock-</a:t>
            </a:r>
            <a:r>
              <a:rPr lang="en-US" dirty="0" err="1"/>
              <a:t>ovi</a:t>
            </a:r>
            <a:r>
              <a:rPr lang="en-US" dirty="0"/>
              <a:t> </a:t>
            </a:r>
            <a:r>
              <a:rPr lang="en-US" dirty="0" err="1"/>
              <a:t>koje</a:t>
            </a:r>
            <a:r>
              <a:rPr lang="en-US" dirty="0"/>
              <a:t> </a:t>
            </a:r>
            <a:r>
              <a:rPr lang="en-US" dirty="0" err="1"/>
              <a:t>su</a:t>
            </a:r>
            <a:r>
              <a:rPr lang="en-US" dirty="0"/>
              <a:t> se </a:t>
            </a:r>
            <a:r>
              <a:rPr lang="en-US" dirty="0" err="1"/>
              <a:t>koristili</a:t>
            </a:r>
            <a:r>
              <a:rPr lang="en-US" dirty="0"/>
              <a:t> u </a:t>
            </a:r>
            <a:r>
              <a:rPr lang="en-US" dirty="0" err="1"/>
              <a:t>trenutnoj</a:t>
            </a:r>
            <a:r>
              <a:rPr lang="en-US" dirty="0"/>
              <a:t> </a:t>
            </a:r>
            <a:r>
              <a:rPr lang="en-US" dirty="0" err="1"/>
              <a:t>sesiji</a:t>
            </a:r>
            <a:r>
              <a:rPr lang="en-US" dirty="0"/>
              <a:t> u </a:t>
            </a:r>
            <a:r>
              <a:rPr lang="en-US" dirty="0" err="1"/>
              <a:t>kojoj</a:t>
            </a:r>
            <a:r>
              <a:rPr lang="en-US" dirty="0"/>
              <a:t> </a:t>
            </a:r>
            <a:r>
              <a:rPr lang="en-US" dirty="0" err="1"/>
              <a:t>su</a:t>
            </a:r>
            <a:r>
              <a:rPr lang="en-US" dirty="0"/>
              <a:t> </a:t>
            </a:r>
            <a:r>
              <a:rPr lang="en-US" dirty="0" err="1"/>
              <a:t>bili</a:t>
            </a:r>
            <a:r>
              <a:rPr lang="en-US" dirty="0"/>
              <a:t> </a:t>
            </a:r>
            <a:r>
              <a:rPr lang="en-US" dirty="0" err="1"/>
              <a:t>zauzeti</a:t>
            </a:r>
            <a:r>
              <a:rPr lang="en-US" dirty="0"/>
              <a:t>.</a:t>
            </a:r>
          </a:p>
          <a:p>
            <a:endParaRPr lang="en-US" dirty="0"/>
          </a:p>
        </p:txBody>
      </p:sp>
    </p:spTree>
    <p:extLst>
      <p:ext uri="{BB962C8B-B14F-4D97-AF65-F5344CB8AC3E}">
        <p14:creationId xmlns:p14="http://schemas.microsoft.com/office/powerpoint/2010/main" val="2092864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924816"/>
            <a:ext cx="4535713" cy="4195481"/>
          </a:xfrm>
        </p:spPr>
        <p:txBody>
          <a:bodyPr/>
          <a:lstStyle/>
          <a:p>
            <a:r>
              <a:rPr lang="sr-Latn-ME" dirty="0"/>
              <a:t>P</a:t>
            </a:r>
            <a:r>
              <a:rPr lang="sr-Latn-ME" dirty="0" smtClean="0"/>
              <a:t>rimer pribaljanja zaključavanja i otključavanje kod </a:t>
            </a:r>
            <a:r>
              <a:rPr lang="en-US" dirty="0" smtClean="0"/>
              <a:t>Advisory</a:t>
            </a:r>
            <a:r>
              <a:rPr lang="sr-Latn-ME" dirty="0" smtClean="0"/>
              <a:t> lock-a  prikazan je na slici pored:</a:t>
            </a:r>
          </a:p>
          <a:p>
            <a:endParaRPr lang="en-US" dirty="0"/>
          </a:p>
        </p:txBody>
      </p:sp>
      <p:sp>
        <p:nvSpPr>
          <p:cNvPr id="4" name="Title 1"/>
          <p:cNvSpPr>
            <a:spLocks noGrp="1"/>
          </p:cNvSpPr>
          <p:nvPr>
            <p:ph type="title"/>
          </p:nvPr>
        </p:nvSpPr>
        <p:spPr>
          <a:xfrm>
            <a:off x="646111" y="452718"/>
            <a:ext cx="9404723" cy="1400530"/>
          </a:xfrm>
        </p:spPr>
        <p:txBody>
          <a:bodyPr/>
          <a:lstStyle/>
          <a:p>
            <a:r>
              <a:rPr lang="sr-Latn-ME" dirty="0" smtClean="0"/>
              <a:t>Zaključavanja na nivou aplikacije</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639026" y="1411705"/>
            <a:ext cx="5934075" cy="5221705"/>
          </a:xfrm>
          <a:prstGeom prst="rect">
            <a:avLst/>
          </a:prstGeom>
          <a:noFill/>
          <a:ln>
            <a:noFill/>
          </a:ln>
        </p:spPr>
      </p:pic>
    </p:spTree>
    <p:extLst>
      <p:ext uri="{BB962C8B-B14F-4D97-AF65-F5344CB8AC3E}">
        <p14:creationId xmlns:p14="http://schemas.microsoft.com/office/powerpoint/2010/main" val="3402038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ME" dirty="0" smtClean="0"/>
              <a:t>Zaključak</a:t>
            </a:r>
            <a:endParaRPr lang="en-US" dirty="0"/>
          </a:p>
        </p:txBody>
      </p:sp>
      <p:sp>
        <p:nvSpPr>
          <p:cNvPr id="3" name="Content Placeholder 2"/>
          <p:cNvSpPr>
            <a:spLocks noGrp="1"/>
          </p:cNvSpPr>
          <p:nvPr>
            <p:ph idx="1"/>
          </p:nvPr>
        </p:nvSpPr>
        <p:spPr>
          <a:xfrm>
            <a:off x="1103312" y="1668380"/>
            <a:ext cx="9532604" cy="4580020"/>
          </a:xfrm>
        </p:spPr>
        <p:txBody>
          <a:bodyPr>
            <a:normAutofit/>
          </a:bodyPr>
          <a:lstStyle/>
          <a:p>
            <a:r>
              <a:rPr lang="en-US" dirty="0" err="1"/>
              <a:t>Ključna</a:t>
            </a:r>
            <a:r>
              <a:rPr lang="en-US" dirty="0"/>
              <a:t> </a:t>
            </a:r>
            <a:r>
              <a:rPr lang="en-US" dirty="0" err="1"/>
              <a:t>stvar</a:t>
            </a:r>
            <a:r>
              <a:rPr lang="en-US" dirty="0"/>
              <a:t> </a:t>
            </a:r>
            <a:r>
              <a:rPr lang="en-US" dirty="0" err="1"/>
              <a:t>prilikom</a:t>
            </a:r>
            <a:r>
              <a:rPr lang="en-US" dirty="0"/>
              <a:t> </a:t>
            </a:r>
            <a:r>
              <a:rPr lang="en-US" dirty="0" err="1"/>
              <a:t>razvoja</a:t>
            </a:r>
            <a:r>
              <a:rPr lang="en-US" dirty="0"/>
              <a:t> </a:t>
            </a:r>
            <a:r>
              <a:rPr lang="en-US" dirty="0" err="1"/>
              <a:t>aplikacija</a:t>
            </a:r>
            <a:r>
              <a:rPr lang="en-US" dirty="0"/>
              <a:t> </a:t>
            </a:r>
            <a:r>
              <a:rPr lang="en-US" dirty="0" err="1"/>
              <a:t>i</a:t>
            </a:r>
            <a:r>
              <a:rPr lang="en-US" dirty="0"/>
              <a:t> </a:t>
            </a:r>
            <a:r>
              <a:rPr lang="en-US" dirty="0" err="1"/>
              <a:t>baze</a:t>
            </a:r>
            <a:r>
              <a:rPr lang="en-US" dirty="0"/>
              <a:t> </a:t>
            </a:r>
            <a:r>
              <a:rPr lang="en-US" dirty="0" err="1"/>
              <a:t>podataka</a:t>
            </a:r>
            <a:r>
              <a:rPr lang="en-US" dirty="0"/>
              <a:t> je da se </a:t>
            </a:r>
            <a:r>
              <a:rPr lang="en-US" dirty="0" err="1"/>
              <a:t>olakša</a:t>
            </a:r>
            <a:r>
              <a:rPr lang="en-US" dirty="0"/>
              <a:t> </a:t>
            </a:r>
            <a:r>
              <a:rPr lang="en-US" dirty="0" err="1"/>
              <a:t>pristup</a:t>
            </a:r>
            <a:r>
              <a:rPr lang="en-US" dirty="0"/>
              <a:t> </a:t>
            </a:r>
            <a:r>
              <a:rPr lang="en-US" dirty="0" err="1"/>
              <a:t>zajedničkim</a:t>
            </a:r>
            <a:r>
              <a:rPr lang="en-US" dirty="0"/>
              <a:t> </a:t>
            </a:r>
            <a:r>
              <a:rPr lang="en-US" dirty="0" err="1"/>
              <a:t>podacima</a:t>
            </a:r>
            <a:r>
              <a:rPr lang="en-US" dirty="0"/>
              <a:t> </a:t>
            </a:r>
            <a:r>
              <a:rPr lang="en-US" dirty="0" err="1"/>
              <a:t>velikom</a:t>
            </a:r>
            <a:r>
              <a:rPr lang="en-US" dirty="0"/>
              <a:t> </a:t>
            </a:r>
            <a:r>
              <a:rPr lang="en-US" dirty="0" err="1"/>
              <a:t>broju</a:t>
            </a:r>
            <a:r>
              <a:rPr lang="en-US" dirty="0"/>
              <a:t> </a:t>
            </a:r>
            <a:r>
              <a:rPr lang="en-US" dirty="0" err="1"/>
              <a:t>korisnika</a:t>
            </a:r>
            <a:r>
              <a:rPr lang="en-US" dirty="0"/>
              <a:t> u </a:t>
            </a:r>
            <a:r>
              <a:rPr lang="en-US" dirty="0" err="1"/>
              <a:t>isto</a:t>
            </a:r>
            <a:r>
              <a:rPr lang="en-US" dirty="0"/>
              <a:t> </a:t>
            </a:r>
            <a:r>
              <a:rPr lang="en-US" dirty="0" err="1" smtClean="0"/>
              <a:t>vreme</a:t>
            </a:r>
            <a:r>
              <a:rPr lang="sr-Latn-ME" dirty="0" smtClean="0"/>
              <a:t>, ali je potrebno obezbediti konzistentnost podataka.</a:t>
            </a:r>
          </a:p>
          <a:p>
            <a:r>
              <a:rPr lang="sr-Latn-ME" dirty="0" smtClean="0"/>
              <a:t>PostgreSQL nudi mehanizme koji su zaduženi za održavanje podataka u konzistentnom stanju</a:t>
            </a:r>
          </a:p>
          <a:p>
            <a:r>
              <a:rPr lang="en-US" dirty="0" err="1"/>
              <a:t>Upotrebom</a:t>
            </a:r>
            <a:r>
              <a:rPr lang="en-US" dirty="0"/>
              <a:t> </a:t>
            </a:r>
            <a:r>
              <a:rPr lang="en-US" dirty="0" err="1"/>
              <a:t>transakcija</a:t>
            </a:r>
            <a:r>
              <a:rPr lang="en-US" dirty="0"/>
              <a:t>, </a:t>
            </a:r>
            <a:r>
              <a:rPr lang="en-US" dirty="0" err="1"/>
              <a:t>korisniku</a:t>
            </a:r>
            <a:r>
              <a:rPr lang="en-US" dirty="0"/>
              <a:t> se </a:t>
            </a:r>
            <a:r>
              <a:rPr lang="en-US" dirty="0" err="1"/>
              <a:t>pruža</a:t>
            </a:r>
            <a:r>
              <a:rPr lang="en-US" dirty="0"/>
              <a:t> </a:t>
            </a:r>
            <a:r>
              <a:rPr lang="en-US" dirty="0" err="1"/>
              <a:t>mogućnost</a:t>
            </a:r>
            <a:r>
              <a:rPr lang="en-US" dirty="0"/>
              <a:t> </a:t>
            </a:r>
            <a:r>
              <a:rPr lang="en-US" dirty="0" err="1"/>
              <a:t>potpune</a:t>
            </a:r>
            <a:r>
              <a:rPr lang="en-US" dirty="0"/>
              <a:t> </a:t>
            </a:r>
            <a:r>
              <a:rPr lang="en-US" dirty="0" err="1"/>
              <a:t>kontrole</a:t>
            </a:r>
            <a:r>
              <a:rPr lang="en-US" dirty="0"/>
              <a:t> </a:t>
            </a:r>
            <a:r>
              <a:rPr lang="en-US" dirty="0" err="1"/>
              <a:t>načina</a:t>
            </a:r>
            <a:r>
              <a:rPr lang="en-US" dirty="0"/>
              <a:t> </a:t>
            </a:r>
            <a:r>
              <a:rPr lang="en-US" dirty="0" err="1"/>
              <a:t>na</a:t>
            </a:r>
            <a:r>
              <a:rPr lang="en-US" dirty="0"/>
              <a:t> </a:t>
            </a:r>
            <a:r>
              <a:rPr lang="en-US" dirty="0" err="1"/>
              <a:t>koji</a:t>
            </a:r>
            <a:r>
              <a:rPr lang="en-US" dirty="0"/>
              <a:t> </a:t>
            </a:r>
            <a:r>
              <a:rPr lang="en-US" dirty="0" err="1"/>
              <a:t>će</a:t>
            </a:r>
            <a:r>
              <a:rPr lang="en-US" dirty="0"/>
              <a:t> se </a:t>
            </a:r>
            <a:r>
              <a:rPr lang="en-US" dirty="0" err="1"/>
              <a:t>pristupati</a:t>
            </a:r>
            <a:r>
              <a:rPr lang="en-US" dirty="0"/>
              <a:t> </a:t>
            </a:r>
            <a:r>
              <a:rPr lang="en-US" dirty="0" err="1"/>
              <a:t>podacima</a:t>
            </a:r>
            <a:r>
              <a:rPr lang="en-US" dirty="0"/>
              <a:t> u </a:t>
            </a:r>
            <a:r>
              <a:rPr lang="en-US" dirty="0" err="1" smtClean="0"/>
              <a:t>bazi</a:t>
            </a:r>
            <a:r>
              <a:rPr lang="sr-Latn-ME" dirty="0" smtClean="0"/>
              <a:t>, stavljajući mu na raspolaganje različite mehanizme za izolaciju i zaključavanje podataka.</a:t>
            </a:r>
          </a:p>
          <a:p>
            <a:r>
              <a:rPr lang="sr-Latn-ME" dirty="0" smtClean="0"/>
              <a:t>U </a:t>
            </a:r>
            <a:r>
              <a:rPr lang="sr-Latn-ME" dirty="0"/>
              <a:t>okviru ovog rada teorijski smo obradili sve ove navedene pojmove, uz navođenje nekih konkretnih primera i slučajeva korišćenja, pružajući uvid u to kakve sve mogćnosti pruža PostgreSQL sistem svojim korisnicima, kako </a:t>
            </a:r>
            <a:r>
              <a:rPr lang="sr-Latn-ME"/>
              <a:t>bi </a:t>
            </a:r>
            <a:r>
              <a:rPr lang="sr-Latn-ME" smtClean="0"/>
              <a:t>obezbedili </a:t>
            </a:r>
            <a:r>
              <a:rPr lang="sr-Latn-ME" dirty="0"/>
              <a:t>konzistentnost podataka. </a:t>
            </a:r>
            <a:endParaRPr lang="en-US" dirty="0"/>
          </a:p>
          <a:p>
            <a:endParaRPr lang="sr-Latn-ME" dirty="0" smtClean="0"/>
          </a:p>
          <a:p>
            <a:endParaRPr lang="en-US" dirty="0"/>
          </a:p>
        </p:txBody>
      </p:sp>
    </p:spTree>
    <p:extLst>
      <p:ext uri="{BB962C8B-B14F-4D97-AF65-F5344CB8AC3E}">
        <p14:creationId xmlns:p14="http://schemas.microsoft.com/office/powerpoint/2010/main" val="1004059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7187" y="2745157"/>
            <a:ext cx="9404723" cy="1400530"/>
          </a:xfrm>
        </p:spPr>
        <p:txBody>
          <a:bodyPr/>
          <a:lstStyle/>
          <a:p>
            <a:r>
              <a:rPr lang="sr-Latn-ME" dirty="0" smtClean="0"/>
              <a:t>HVALA NA PAŽNJI!</a:t>
            </a:r>
            <a:endParaRPr lang="en-US" dirty="0"/>
          </a:p>
        </p:txBody>
      </p:sp>
    </p:spTree>
    <p:extLst>
      <p:ext uri="{BB962C8B-B14F-4D97-AF65-F5344CB8AC3E}">
        <p14:creationId xmlns:p14="http://schemas.microsoft.com/office/powerpoint/2010/main" val="382746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ME" dirty="0" smtClean="0"/>
              <a:t>Stanja transakcije</a:t>
            </a:r>
            <a:endParaRPr lang="en-US" dirty="0"/>
          </a:p>
        </p:txBody>
      </p:sp>
      <p:sp>
        <p:nvSpPr>
          <p:cNvPr id="3" name="Content Placeholder 2"/>
          <p:cNvSpPr>
            <a:spLocks noGrp="1"/>
          </p:cNvSpPr>
          <p:nvPr>
            <p:ph idx="1"/>
          </p:nvPr>
        </p:nvSpPr>
        <p:spPr>
          <a:xfrm>
            <a:off x="1103312" y="2052918"/>
            <a:ext cx="5826877" cy="4195481"/>
          </a:xfrm>
        </p:spPr>
        <p:txBody>
          <a:bodyPr/>
          <a:lstStyle/>
          <a:p>
            <a:r>
              <a:rPr lang="sr-Latn-ME" dirty="0" smtClean="0"/>
              <a:t>Stanja kroz koja prolaze transakcije:</a:t>
            </a:r>
          </a:p>
          <a:p>
            <a:pPr lvl="1"/>
            <a:r>
              <a:rPr lang="sr-Latn-ME" dirty="0" smtClean="0"/>
              <a:t>Aktivno (Active)</a:t>
            </a:r>
          </a:p>
          <a:p>
            <a:pPr lvl="1"/>
            <a:r>
              <a:rPr lang="sr-Latn-ME" dirty="0" smtClean="0"/>
              <a:t>Delimično predano  (Partially Commited)</a:t>
            </a:r>
          </a:p>
          <a:p>
            <a:pPr lvl="1"/>
            <a:r>
              <a:rPr lang="sr-Latn-ME" dirty="0" smtClean="0"/>
              <a:t>Neuspešno (Failed)</a:t>
            </a:r>
          </a:p>
          <a:p>
            <a:pPr lvl="1"/>
            <a:r>
              <a:rPr lang="sr-Latn-ME" dirty="0" smtClean="0"/>
              <a:t>Prekinuto (Aborted)</a:t>
            </a:r>
          </a:p>
          <a:p>
            <a:pPr lvl="1"/>
            <a:r>
              <a:rPr lang="sr-Latn-ME" dirty="0" smtClean="0"/>
              <a:t>Izvršeno (Commited)</a:t>
            </a:r>
          </a:p>
          <a:p>
            <a:pPr lvl="1"/>
            <a:r>
              <a:rPr lang="sr-Latn-ME" dirty="0" smtClean="0"/>
              <a:t>Završeno (Terminated)</a:t>
            </a:r>
          </a:p>
          <a:p>
            <a:pPr lvl="1"/>
            <a:endParaRPr lang="en-US" dirty="0"/>
          </a:p>
        </p:txBody>
      </p:sp>
      <p:pic>
        <p:nvPicPr>
          <p:cNvPr id="4" name="Picture 3"/>
          <p:cNvPicPr>
            <a:picLocks noChangeAspect="1"/>
          </p:cNvPicPr>
          <p:nvPr/>
        </p:nvPicPr>
        <p:blipFill>
          <a:blip r:embed="rId2"/>
          <a:stretch>
            <a:fillRect/>
          </a:stretch>
        </p:blipFill>
        <p:spPr>
          <a:xfrm>
            <a:off x="6577263" y="2052918"/>
            <a:ext cx="5142485" cy="3324711"/>
          </a:xfrm>
          <a:prstGeom prst="rect">
            <a:avLst/>
          </a:prstGeom>
        </p:spPr>
      </p:pic>
    </p:spTree>
    <p:extLst>
      <p:ext uri="{BB962C8B-B14F-4D97-AF65-F5344CB8AC3E}">
        <p14:creationId xmlns:p14="http://schemas.microsoft.com/office/powerpoint/2010/main" val="2276370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36675"/>
            <a:ext cx="9404723" cy="1400530"/>
          </a:xfrm>
        </p:spPr>
        <p:txBody>
          <a:bodyPr/>
          <a:lstStyle/>
          <a:p>
            <a:r>
              <a:rPr lang="sr-Latn-ME" dirty="0" smtClean="0"/>
              <a:t>ACID svojstva transakcije</a:t>
            </a:r>
            <a:endParaRPr lang="en-US" dirty="0"/>
          </a:p>
        </p:txBody>
      </p:sp>
      <p:sp>
        <p:nvSpPr>
          <p:cNvPr id="3" name="Content Placeholder 2"/>
          <p:cNvSpPr>
            <a:spLocks noGrp="1"/>
          </p:cNvSpPr>
          <p:nvPr>
            <p:ph idx="1"/>
          </p:nvPr>
        </p:nvSpPr>
        <p:spPr>
          <a:xfrm>
            <a:off x="646112" y="2004791"/>
            <a:ext cx="10198352" cy="4315798"/>
          </a:xfrm>
        </p:spPr>
        <p:txBody>
          <a:bodyPr>
            <a:normAutofit/>
          </a:bodyPr>
          <a:lstStyle/>
          <a:p>
            <a:r>
              <a:rPr lang="sr-Latn-ME" dirty="0" smtClean="0"/>
              <a:t>Sistemi za upravljanje bazama podataka moraju da obezbede  da sve transakcije ispunjavaju ACID svojstva, kako bi osigurali integritet podataka.</a:t>
            </a:r>
          </a:p>
          <a:p>
            <a:r>
              <a:rPr lang="sr-Latn-ME" dirty="0" smtClean="0"/>
              <a:t>ACID svojstva:</a:t>
            </a:r>
          </a:p>
          <a:p>
            <a:pPr lvl="1"/>
            <a:r>
              <a:rPr lang="sr-Latn-ME" dirty="0" smtClean="0"/>
              <a:t>Atomičnost (Atomicity) – sve akcije u transakciji se tretiraju kao jedna celina</a:t>
            </a:r>
          </a:p>
          <a:p>
            <a:pPr lvl="1"/>
            <a:r>
              <a:rPr lang="sr-Latn-ME" dirty="0" smtClean="0"/>
              <a:t>Konzistentnost (Consistency) – Osigurava da transakcije unose promene u tabelu samo na unapred definisan način. </a:t>
            </a:r>
            <a:r>
              <a:rPr lang="sr-Latn-ME" dirty="0"/>
              <a:t> </a:t>
            </a:r>
            <a:r>
              <a:rPr lang="sr-Latn-ME" dirty="0" smtClean="0"/>
              <a:t>Konzistentnost baze sledi iz izolacije i atomičnosti</a:t>
            </a:r>
          </a:p>
          <a:p>
            <a:pPr lvl="1"/>
            <a:r>
              <a:rPr lang="sr-Latn-ME" dirty="0" smtClean="0"/>
              <a:t>Izolacija (Isolation) – osigurava da  se istovremene transakcije koje se izvršavaju ne ometaju i ne utiču jedna na drugu</a:t>
            </a:r>
          </a:p>
          <a:p>
            <a:pPr lvl="1"/>
            <a:r>
              <a:rPr lang="sr-Latn-ME" dirty="0" smtClean="0"/>
              <a:t>Trajnost (Durability) – Rezultati transakcija koje su uspšeno izvršene pamte se trajno u bazi, čak i u slučaju pada sistema.</a:t>
            </a:r>
          </a:p>
          <a:p>
            <a:pPr lvl="1"/>
            <a:endParaRPr lang="sr-Latn-ME" dirty="0"/>
          </a:p>
          <a:p>
            <a:pPr marL="457200" lvl="1" indent="0">
              <a:buNone/>
            </a:pPr>
            <a:endParaRPr lang="sr-Latn-ME" dirty="0" smtClean="0"/>
          </a:p>
          <a:p>
            <a:pPr lvl="1"/>
            <a:endParaRPr lang="en-US" dirty="0"/>
          </a:p>
        </p:txBody>
      </p:sp>
    </p:spTree>
    <p:extLst>
      <p:ext uri="{BB962C8B-B14F-4D97-AF65-F5344CB8AC3E}">
        <p14:creationId xmlns:p14="http://schemas.microsoft.com/office/powerpoint/2010/main" val="249248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ME" dirty="0" smtClean="0"/>
              <a:t>Osnovne komande za kontrolu transakcija kod PostgreSQL</a:t>
            </a:r>
            <a:endParaRPr lang="en-US" dirty="0"/>
          </a:p>
        </p:txBody>
      </p:sp>
      <p:sp>
        <p:nvSpPr>
          <p:cNvPr id="3" name="Content Placeholder 2"/>
          <p:cNvSpPr>
            <a:spLocks noGrp="1"/>
          </p:cNvSpPr>
          <p:nvPr>
            <p:ph idx="1"/>
          </p:nvPr>
        </p:nvSpPr>
        <p:spPr/>
        <p:txBody>
          <a:bodyPr/>
          <a:lstStyle/>
          <a:p>
            <a:r>
              <a:rPr lang="sr-Latn-ME" dirty="0" smtClean="0"/>
              <a:t>Begin (Begin Transaction, Start Transaction) – operacija koja eksplicitno označava početak transakcije.</a:t>
            </a:r>
          </a:p>
          <a:p>
            <a:r>
              <a:rPr lang="sr-Latn-ME" dirty="0" smtClean="0"/>
              <a:t>Commit – Operacika koja označava da je transakcija u celini uspešno izvršena, i da neće biti poništena.</a:t>
            </a:r>
          </a:p>
          <a:p>
            <a:r>
              <a:rPr lang="sr-Latn-ME" dirty="0" smtClean="0"/>
              <a:t>RollBack – signal za navođenje da je transakcija bila neuspešna i da su sve izvršene promene  u bazi podataka poništene. Vraća podatke na prethodno definisanu tačku ili na stanje pre početka transakcije</a:t>
            </a:r>
          </a:p>
          <a:p>
            <a:r>
              <a:rPr lang="sr-Latn-ME" dirty="0" smtClean="0"/>
              <a:t>SavePoint – definiše tačku u transakciji na koju se možemo kasnije vratiti,  u slučaju pojave greške prilikom izvršavanja nekog dela transakcije i RollBack-a</a:t>
            </a:r>
            <a:endParaRPr lang="en-US" dirty="0"/>
          </a:p>
        </p:txBody>
      </p:sp>
    </p:spTree>
    <p:extLst>
      <p:ext uri="{BB962C8B-B14F-4D97-AF65-F5344CB8AC3E}">
        <p14:creationId xmlns:p14="http://schemas.microsoft.com/office/powerpoint/2010/main" val="47091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212227"/>
            <a:ext cx="9733131" cy="1400530"/>
          </a:xfrm>
        </p:spPr>
        <p:txBody>
          <a:bodyPr/>
          <a:lstStyle/>
          <a:p>
            <a:r>
              <a:rPr lang="sr-Latn-ME" dirty="0" smtClean="0"/>
              <a:t>Primer uspešno izvršene transakcije kod PostgreSQL-a</a:t>
            </a:r>
            <a:endParaRPr lang="en-US" dirty="0"/>
          </a:p>
        </p:txBody>
      </p:sp>
      <p:sp>
        <p:nvSpPr>
          <p:cNvPr id="7" name="Content Placeholder 2"/>
          <p:cNvSpPr txBox="1">
            <a:spLocks/>
          </p:cNvSpPr>
          <p:nvPr/>
        </p:nvSpPr>
        <p:spPr>
          <a:xfrm>
            <a:off x="646110" y="1757136"/>
            <a:ext cx="10278563" cy="43157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sr-Latn-ME" dirty="0" smtClean="0"/>
              <a:t>Ukoliko se izvršava više od jedne naredbe u transakciji potrebno je koristiti Begin</a:t>
            </a:r>
          </a:p>
          <a:p>
            <a:r>
              <a:rPr lang="sr-Latn-ME" dirty="0" smtClean="0"/>
              <a:t>Ukoliko </a:t>
            </a:r>
            <a:r>
              <a:rPr lang="sr-Latn-ME" dirty="0"/>
              <a:t>se </a:t>
            </a:r>
            <a:r>
              <a:rPr lang="en-US" dirty="0"/>
              <a:t>ne </a:t>
            </a:r>
            <a:r>
              <a:rPr lang="en-US" dirty="0" err="1" smtClean="0"/>
              <a:t>navedem</a:t>
            </a:r>
            <a:r>
              <a:rPr lang="en-US" dirty="0" smtClean="0"/>
              <a:t> </a:t>
            </a:r>
            <a:r>
              <a:rPr lang="en-US" dirty="0" err="1"/>
              <a:t>početak</a:t>
            </a:r>
            <a:r>
              <a:rPr lang="en-US" dirty="0"/>
              <a:t> </a:t>
            </a:r>
            <a:r>
              <a:rPr lang="en-US" dirty="0" err="1"/>
              <a:t>transakcije</a:t>
            </a:r>
            <a:r>
              <a:rPr lang="en-US" dirty="0"/>
              <a:t> </a:t>
            </a:r>
            <a:r>
              <a:rPr lang="en-US" dirty="0" err="1"/>
              <a:t>naredbom</a:t>
            </a:r>
            <a:r>
              <a:rPr lang="sr-Latn-ME" dirty="0"/>
              <a:t> Begin </a:t>
            </a:r>
            <a:r>
              <a:rPr lang="en-US" dirty="0" err="1"/>
              <a:t>sistem</a:t>
            </a:r>
            <a:r>
              <a:rPr lang="en-US" dirty="0"/>
              <a:t>  </a:t>
            </a:r>
            <a:r>
              <a:rPr lang="en-US" dirty="0" err="1"/>
              <a:t>neće</a:t>
            </a:r>
            <a:r>
              <a:rPr lang="sr-Latn-ME" dirty="0"/>
              <a:t> </a:t>
            </a:r>
            <a:r>
              <a:rPr lang="en-US" dirty="0" err="1"/>
              <a:t>moći</a:t>
            </a:r>
            <a:r>
              <a:rPr lang="en-US" dirty="0"/>
              <a:t> da </a:t>
            </a:r>
            <a:r>
              <a:rPr lang="en-US" dirty="0" err="1"/>
              <a:t>prepozna</a:t>
            </a:r>
            <a:r>
              <a:rPr lang="en-US" dirty="0"/>
              <a:t> </a:t>
            </a:r>
            <a:r>
              <a:rPr lang="en-US" dirty="0" err="1"/>
              <a:t>iskaz</a:t>
            </a:r>
            <a:r>
              <a:rPr lang="en-US" dirty="0"/>
              <a:t> </a:t>
            </a:r>
            <a:r>
              <a:rPr lang="en-US" dirty="0" err="1"/>
              <a:t>kao</a:t>
            </a:r>
            <a:r>
              <a:rPr lang="en-US" dirty="0"/>
              <a:t> </a:t>
            </a:r>
            <a:r>
              <a:rPr lang="en-US" dirty="0" err="1"/>
              <a:t>transakciju</a:t>
            </a:r>
            <a:r>
              <a:rPr lang="en-US" dirty="0"/>
              <a:t>. </a:t>
            </a:r>
            <a:endParaRPr lang="sr-Latn-ME" dirty="0" smtClean="0"/>
          </a:p>
          <a:p>
            <a:r>
              <a:rPr lang="sr-Latn-ME" dirty="0" smtClean="0"/>
              <a:t>Nakon izvršenja naredbe commit transakcija je uspešno izvršena i nije više moguće izvršiti rollback.</a:t>
            </a:r>
          </a:p>
          <a:p>
            <a:pPr marL="0" indent="0">
              <a:buNone/>
            </a:pPr>
            <a:r>
              <a:rPr lang="en-US" dirty="0"/>
              <a:t/>
            </a:r>
            <a:br>
              <a:rPr lang="en-US" dirty="0"/>
            </a:br>
            <a:r>
              <a:rPr lang="sr-Latn-ME" dirty="0"/>
              <a:t> </a:t>
            </a:r>
            <a:endParaRPr lang="en-US" dirty="0"/>
          </a:p>
        </p:txBody>
      </p:sp>
      <p:pic>
        <p:nvPicPr>
          <p:cNvPr id="9" name="Picture 8"/>
          <p:cNvPicPr>
            <a:picLocks noChangeAspect="1"/>
          </p:cNvPicPr>
          <p:nvPr/>
        </p:nvPicPr>
        <p:blipFill>
          <a:blip r:embed="rId2"/>
          <a:stretch>
            <a:fillRect/>
          </a:stretch>
        </p:blipFill>
        <p:spPr>
          <a:xfrm>
            <a:off x="4079468" y="3380373"/>
            <a:ext cx="7897412" cy="3325226"/>
          </a:xfrm>
          <a:prstGeom prst="rect">
            <a:avLst/>
          </a:prstGeom>
        </p:spPr>
      </p:pic>
    </p:spTree>
    <p:extLst>
      <p:ext uri="{BB962C8B-B14F-4D97-AF65-F5344CB8AC3E}">
        <p14:creationId xmlns:p14="http://schemas.microsoft.com/office/powerpoint/2010/main" val="2400747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69" y="234673"/>
            <a:ext cx="9404723" cy="1400530"/>
          </a:xfrm>
        </p:spPr>
        <p:txBody>
          <a:bodyPr/>
          <a:lstStyle/>
          <a:p>
            <a:r>
              <a:rPr lang="sr-Latn-ME" dirty="0" smtClean="0"/>
              <a:t>Primer transakcije poništene naredbom Rollback</a:t>
            </a:r>
            <a:endParaRPr lang="en-US" dirty="0"/>
          </a:p>
        </p:txBody>
      </p:sp>
      <p:sp>
        <p:nvSpPr>
          <p:cNvPr id="10" name="Content Placeholder 9"/>
          <p:cNvSpPr>
            <a:spLocks noGrp="1"/>
          </p:cNvSpPr>
          <p:nvPr>
            <p:ph sz="half" idx="1"/>
          </p:nvPr>
        </p:nvSpPr>
        <p:spPr>
          <a:xfrm>
            <a:off x="0" y="1635203"/>
            <a:ext cx="11985851" cy="4195763"/>
          </a:xfrm>
        </p:spPr>
        <p:txBody>
          <a:bodyPr/>
          <a:lstStyle/>
          <a:p>
            <a:r>
              <a:rPr lang="en-US" dirty="0"/>
              <a:t>Na </a:t>
            </a:r>
            <a:r>
              <a:rPr lang="sr-Latn-ME" dirty="0" smtClean="0"/>
              <a:t>ovom primeru </a:t>
            </a:r>
            <a:r>
              <a:rPr lang="en-US" dirty="0" err="1" smtClean="0"/>
              <a:t>pokazano</a:t>
            </a:r>
            <a:r>
              <a:rPr lang="en-US" dirty="0" smtClean="0"/>
              <a:t> </a:t>
            </a:r>
            <a:r>
              <a:rPr lang="en-US" dirty="0"/>
              <a:t>je </a:t>
            </a:r>
            <a:r>
              <a:rPr lang="en-US" dirty="0" err="1"/>
              <a:t>kako</a:t>
            </a:r>
            <a:r>
              <a:rPr lang="en-US" dirty="0"/>
              <a:t> </a:t>
            </a:r>
            <a:r>
              <a:rPr lang="en-US" dirty="0" err="1"/>
              <a:t>funkcioniše</a:t>
            </a:r>
            <a:r>
              <a:rPr lang="en-US" dirty="0"/>
              <a:t> </a:t>
            </a:r>
            <a:r>
              <a:rPr lang="en-US" dirty="0" err="1"/>
              <a:t>naredba</a:t>
            </a:r>
            <a:r>
              <a:rPr lang="en-US" dirty="0"/>
              <a:t> rollback. </a:t>
            </a:r>
            <a:r>
              <a:rPr lang="en-US" dirty="0" err="1"/>
              <a:t>Iako</a:t>
            </a:r>
            <a:r>
              <a:rPr lang="en-US" dirty="0"/>
              <a:t> </a:t>
            </a:r>
            <a:r>
              <a:rPr lang="en-US" dirty="0" err="1"/>
              <a:t>su</a:t>
            </a:r>
            <a:r>
              <a:rPr lang="en-US" dirty="0"/>
              <a:t> </a:t>
            </a:r>
            <a:r>
              <a:rPr lang="en-US" dirty="0" err="1"/>
              <a:t>izvršene</a:t>
            </a:r>
            <a:r>
              <a:rPr lang="en-US" dirty="0"/>
              <a:t> </a:t>
            </a:r>
            <a:r>
              <a:rPr lang="en-US" dirty="0" err="1" smtClean="0"/>
              <a:t>određene</a:t>
            </a:r>
            <a:r>
              <a:rPr lang="sr-Latn-ME" dirty="0"/>
              <a:t> </a:t>
            </a:r>
            <a:r>
              <a:rPr lang="en-US" dirty="0" err="1" smtClean="0"/>
              <a:t>promene</a:t>
            </a:r>
            <a:r>
              <a:rPr lang="en-US" dirty="0" smtClean="0"/>
              <a:t> </a:t>
            </a:r>
            <a:r>
              <a:rPr lang="en-US" dirty="0" err="1"/>
              <a:t>nad</a:t>
            </a:r>
            <a:r>
              <a:rPr lang="en-US" dirty="0"/>
              <a:t> </a:t>
            </a:r>
            <a:r>
              <a:rPr lang="en-US" dirty="0" err="1"/>
              <a:t>podacima</a:t>
            </a:r>
            <a:r>
              <a:rPr lang="en-US" dirty="0"/>
              <a:t> </a:t>
            </a:r>
            <a:r>
              <a:rPr lang="en-US" dirty="0" err="1"/>
              <a:t>iz</a:t>
            </a:r>
            <a:r>
              <a:rPr lang="en-US" dirty="0"/>
              <a:t> </a:t>
            </a:r>
            <a:r>
              <a:rPr lang="en-US" dirty="0" err="1"/>
              <a:t>baze</a:t>
            </a:r>
            <a:r>
              <a:rPr lang="en-US" dirty="0"/>
              <a:t> </a:t>
            </a:r>
            <a:r>
              <a:rPr lang="en-US" dirty="0" smtClean="0"/>
              <a:t>(</a:t>
            </a:r>
            <a:r>
              <a:rPr lang="en-US" dirty="0"/>
              <a:t>pre </a:t>
            </a:r>
            <a:r>
              <a:rPr lang="en-US" dirty="0" err="1"/>
              <a:t>izvršenja</a:t>
            </a:r>
            <a:r>
              <a:rPr lang="en-US" dirty="0"/>
              <a:t> </a:t>
            </a:r>
            <a:r>
              <a:rPr lang="en-US" dirty="0" err="1"/>
              <a:t>naredbe</a:t>
            </a:r>
            <a:r>
              <a:rPr lang="en-US" dirty="0"/>
              <a:t> rollback), </a:t>
            </a:r>
            <a:r>
              <a:rPr lang="en-US" dirty="0" err="1" smtClean="0"/>
              <a:t>sve</a:t>
            </a:r>
            <a:r>
              <a:rPr lang="sr-Latn-ME" dirty="0"/>
              <a:t> </a:t>
            </a:r>
            <a:r>
              <a:rPr lang="en-US" dirty="0" err="1" smtClean="0"/>
              <a:t>te</a:t>
            </a:r>
            <a:r>
              <a:rPr lang="en-US" dirty="0" smtClean="0"/>
              <a:t> </a:t>
            </a:r>
            <a:r>
              <a:rPr lang="en-US" dirty="0" err="1"/>
              <a:t>promene</a:t>
            </a:r>
            <a:r>
              <a:rPr lang="en-US" dirty="0"/>
              <a:t> </a:t>
            </a:r>
            <a:r>
              <a:rPr lang="en-US" dirty="0" err="1"/>
              <a:t>biće</a:t>
            </a:r>
            <a:r>
              <a:rPr lang="en-US" dirty="0"/>
              <a:t> </a:t>
            </a:r>
            <a:r>
              <a:rPr lang="en-US" dirty="0" err="1"/>
              <a:t>poništene</a:t>
            </a:r>
            <a:r>
              <a:rPr lang="en-US" dirty="0"/>
              <a:t> </a:t>
            </a:r>
            <a:r>
              <a:rPr lang="en-US" dirty="0" err="1"/>
              <a:t>nakon</a:t>
            </a:r>
            <a:r>
              <a:rPr lang="en-US" dirty="0"/>
              <a:t> </a:t>
            </a:r>
            <a:r>
              <a:rPr lang="en-US" dirty="0" err="1"/>
              <a:t>izvršenja</a:t>
            </a:r>
            <a:r>
              <a:rPr lang="en-US" dirty="0"/>
              <a:t> </a:t>
            </a:r>
            <a:r>
              <a:rPr lang="en-US" dirty="0" err="1"/>
              <a:t>ove</a:t>
            </a:r>
            <a:r>
              <a:rPr lang="en-US" dirty="0"/>
              <a:t> </a:t>
            </a:r>
            <a:r>
              <a:rPr lang="en-US" dirty="0" err="1"/>
              <a:t>naredbe</a:t>
            </a:r>
            <a:r>
              <a:rPr lang="en-US" dirty="0"/>
              <a:t>, </a:t>
            </a:r>
            <a:r>
              <a:rPr lang="en-US" dirty="0" err="1"/>
              <a:t>odnosno</a:t>
            </a:r>
            <a:r>
              <a:rPr lang="en-US" dirty="0"/>
              <a:t> </a:t>
            </a:r>
            <a:r>
              <a:rPr lang="en-US" dirty="0" err="1" smtClean="0"/>
              <a:t>podaci</a:t>
            </a:r>
            <a:r>
              <a:rPr lang="en-US" dirty="0" smtClean="0"/>
              <a:t> </a:t>
            </a:r>
            <a:r>
              <a:rPr lang="sr-Latn-ME" dirty="0" smtClean="0"/>
              <a:t>će </a:t>
            </a:r>
            <a:r>
              <a:rPr lang="en-US" dirty="0" err="1" smtClean="0"/>
              <a:t>biti</a:t>
            </a:r>
            <a:r>
              <a:rPr lang="sr-Latn-ME" dirty="0" smtClean="0"/>
              <a:t> vraćeni u stanje u kome su se nalazi pre početka transakcije</a:t>
            </a:r>
            <a:r>
              <a:rPr lang="en-US" dirty="0"/>
              <a:t/>
            </a:r>
            <a:br>
              <a:rPr lang="en-US" dirty="0"/>
            </a:b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4347411" y="2579393"/>
            <a:ext cx="7265879" cy="4150270"/>
          </a:xfrm>
          <a:prstGeom prst="rect">
            <a:avLst/>
          </a:prstGeom>
        </p:spPr>
      </p:pic>
    </p:spTree>
    <p:extLst>
      <p:ext uri="{BB962C8B-B14F-4D97-AF65-F5344CB8AC3E}">
        <p14:creationId xmlns:p14="http://schemas.microsoft.com/office/powerpoint/2010/main" val="1362051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153" y="321825"/>
            <a:ext cx="9404723" cy="862735"/>
          </a:xfrm>
        </p:spPr>
        <p:txBody>
          <a:bodyPr/>
          <a:lstStyle/>
          <a:p>
            <a:r>
              <a:rPr lang="sr-Latn-ME" dirty="0" smtClean="0"/>
              <a:t>Primer korišćenja Savepointa </a:t>
            </a:r>
            <a:endParaRPr lang="en-US" dirty="0"/>
          </a:p>
        </p:txBody>
      </p:sp>
      <p:pic>
        <p:nvPicPr>
          <p:cNvPr id="5" name="Content Placeholder 4"/>
          <p:cNvPicPr>
            <a:picLocks noGrp="1" noChangeAspect="1"/>
          </p:cNvPicPr>
          <p:nvPr>
            <p:ph sz="half" idx="1"/>
          </p:nvPr>
        </p:nvPicPr>
        <p:blipFill>
          <a:blip r:embed="rId2"/>
          <a:stretch>
            <a:fillRect/>
          </a:stretch>
        </p:blipFill>
        <p:spPr>
          <a:xfrm>
            <a:off x="4365662" y="2423933"/>
            <a:ext cx="7230563" cy="4265625"/>
          </a:xfrm>
          <a:prstGeom prst="rect">
            <a:avLst/>
          </a:prstGeom>
        </p:spPr>
      </p:pic>
      <p:sp>
        <p:nvSpPr>
          <p:cNvPr id="4" name="Content Placeholder 3"/>
          <p:cNvSpPr>
            <a:spLocks noGrp="1"/>
          </p:cNvSpPr>
          <p:nvPr>
            <p:ph sz="half" idx="2"/>
          </p:nvPr>
        </p:nvSpPr>
        <p:spPr>
          <a:xfrm>
            <a:off x="513345" y="1184560"/>
            <a:ext cx="10539663" cy="1507874"/>
          </a:xfrm>
        </p:spPr>
        <p:txBody>
          <a:bodyPr>
            <a:noAutofit/>
          </a:bodyPr>
          <a:lstStyle/>
          <a:p>
            <a:r>
              <a:rPr lang="en-US" sz="1900" dirty="0"/>
              <a:t>U </a:t>
            </a:r>
            <a:r>
              <a:rPr lang="sr-Latn-ME" sz="1900" dirty="0" smtClean="0"/>
              <a:t>ovom primeru u </a:t>
            </a:r>
            <a:r>
              <a:rPr lang="en-US" sz="1900" dirty="0" err="1" smtClean="0"/>
              <a:t>okviru</a:t>
            </a:r>
            <a:r>
              <a:rPr lang="sr-Latn-ME" sz="1900" dirty="0" smtClean="0"/>
              <a:t> </a:t>
            </a:r>
            <a:r>
              <a:rPr lang="en-US" sz="1900" dirty="0" err="1" smtClean="0"/>
              <a:t>transakcije</a:t>
            </a:r>
            <a:r>
              <a:rPr lang="en-US" sz="1900" dirty="0" smtClean="0"/>
              <a:t> </a:t>
            </a:r>
            <a:r>
              <a:rPr lang="en-US" sz="1900" dirty="0" err="1" smtClean="0"/>
              <a:t>kreira</a:t>
            </a:r>
            <a:r>
              <a:rPr lang="sr-Latn-ME" sz="1900" dirty="0" smtClean="0"/>
              <a:t>n je savepoint </a:t>
            </a:r>
            <a:r>
              <a:rPr lang="en-US" sz="1900" dirty="0" smtClean="0"/>
              <a:t>“save_1</a:t>
            </a:r>
            <a:r>
              <a:rPr lang="en-US" sz="1900" dirty="0"/>
              <a:t>” u </a:t>
            </a:r>
            <a:r>
              <a:rPr lang="en-US" sz="1900" dirty="0" err="1"/>
              <a:t>okviru</a:t>
            </a:r>
            <a:r>
              <a:rPr lang="en-US" sz="1900" dirty="0"/>
              <a:t> </a:t>
            </a:r>
            <a:r>
              <a:rPr lang="en-US" sz="1900" dirty="0" err="1"/>
              <a:t>koje</a:t>
            </a:r>
            <a:r>
              <a:rPr lang="en-US" sz="1900" dirty="0"/>
              <a:t> se </a:t>
            </a:r>
            <a:r>
              <a:rPr lang="en-US" sz="1900" dirty="0" err="1"/>
              <a:t>pamti</a:t>
            </a:r>
            <a:r>
              <a:rPr lang="en-US" sz="1900" dirty="0"/>
              <a:t> </a:t>
            </a:r>
            <a:r>
              <a:rPr lang="en-US" sz="1900" dirty="0" err="1"/>
              <a:t>stanje</a:t>
            </a:r>
            <a:r>
              <a:rPr lang="en-US" sz="1900" dirty="0"/>
              <a:t> </a:t>
            </a:r>
            <a:r>
              <a:rPr lang="en-US" sz="1900" dirty="0" err="1"/>
              <a:t>podataka</a:t>
            </a:r>
            <a:r>
              <a:rPr lang="en-US" sz="1900" dirty="0"/>
              <a:t> </a:t>
            </a:r>
            <a:r>
              <a:rPr lang="en-US" sz="1900" dirty="0" err="1"/>
              <a:t>koji</a:t>
            </a:r>
            <a:r>
              <a:rPr lang="en-US" sz="1900" dirty="0"/>
              <a:t> </a:t>
            </a:r>
            <a:r>
              <a:rPr lang="en-US" sz="1900" dirty="0" err="1"/>
              <a:t>su</a:t>
            </a:r>
            <a:r>
              <a:rPr lang="en-US" sz="1900" dirty="0"/>
              <a:t> </a:t>
            </a:r>
            <a:r>
              <a:rPr lang="en-US" sz="1900" dirty="0" err="1" smtClean="0"/>
              <a:t>bili</a:t>
            </a:r>
            <a:r>
              <a:rPr lang="sr-Latn-ME" sz="1900" dirty="0"/>
              <a:t> </a:t>
            </a:r>
            <a:r>
              <a:rPr lang="en-US" sz="1900" dirty="0" err="1" smtClean="0"/>
              <a:t>izmenjeni</a:t>
            </a:r>
            <a:r>
              <a:rPr lang="en-US" sz="1900" dirty="0" smtClean="0"/>
              <a:t> </a:t>
            </a:r>
            <a:r>
              <a:rPr lang="en-US" sz="1900" dirty="0"/>
              <a:t>do tog </a:t>
            </a:r>
            <a:r>
              <a:rPr lang="en-US" sz="1900" dirty="0" err="1" smtClean="0"/>
              <a:t>trenutka</a:t>
            </a:r>
            <a:r>
              <a:rPr lang="sr-Latn-ME" sz="1900" dirty="0"/>
              <a:t>.</a:t>
            </a:r>
            <a:r>
              <a:rPr lang="en-US" sz="1900" dirty="0" smtClean="0"/>
              <a:t> </a:t>
            </a:r>
            <a:r>
              <a:rPr lang="en-US" sz="1900" dirty="0" err="1"/>
              <a:t>Kada</a:t>
            </a:r>
            <a:r>
              <a:rPr lang="en-US" sz="1900" dirty="0"/>
              <a:t> </a:t>
            </a:r>
            <a:r>
              <a:rPr lang="en-US" sz="1900" dirty="0" err="1"/>
              <a:t>dođe</a:t>
            </a:r>
            <a:r>
              <a:rPr lang="en-US" sz="1900" dirty="0"/>
              <a:t> do </a:t>
            </a:r>
            <a:r>
              <a:rPr lang="en-US" sz="1900" dirty="0" err="1" smtClean="0"/>
              <a:t>greške</a:t>
            </a:r>
            <a:r>
              <a:rPr lang="en-US" sz="1900" dirty="0" smtClean="0"/>
              <a:t> </a:t>
            </a:r>
            <a:r>
              <a:rPr lang="en-US" sz="1900" dirty="0" err="1"/>
              <a:t>prilikom</a:t>
            </a:r>
            <a:r>
              <a:rPr lang="en-US" sz="1900" dirty="0"/>
              <a:t> </a:t>
            </a:r>
            <a:r>
              <a:rPr lang="en-US" sz="1900" dirty="0" err="1"/>
              <a:t>izmene</a:t>
            </a:r>
            <a:r>
              <a:rPr lang="en-US" sz="1900" dirty="0"/>
              <a:t> </a:t>
            </a:r>
            <a:r>
              <a:rPr lang="en-US" sz="1900" dirty="0" err="1"/>
              <a:t>podataka</a:t>
            </a:r>
            <a:r>
              <a:rPr lang="en-US" sz="1900" dirty="0"/>
              <a:t> </a:t>
            </a:r>
            <a:r>
              <a:rPr lang="en-US" sz="1900" dirty="0" err="1"/>
              <a:t>možemo</a:t>
            </a:r>
            <a:r>
              <a:rPr lang="en-US" sz="1900" dirty="0"/>
              <a:t> </a:t>
            </a:r>
            <a:r>
              <a:rPr lang="en-US" sz="1900" dirty="0" err="1" smtClean="0"/>
              <a:t>pozvati</a:t>
            </a:r>
            <a:r>
              <a:rPr lang="sr-Latn-ME" sz="1900" dirty="0"/>
              <a:t> </a:t>
            </a:r>
            <a:r>
              <a:rPr lang="en-US" sz="1900" dirty="0" err="1" smtClean="0"/>
              <a:t>nardebu</a:t>
            </a:r>
            <a:r>
              <a:rPr lang="en-US" sz="1900" dirty="0" smtClean="0"/>
              <a:t> </a:t>
            </a:r>
            <a:r>
              <a:rPr lang="en-US" sz="1900" dirty="0"/>
              <a:t>ROLLBACK TO save_1 </a:t>
            </a:r>
            <a:r>
              <a:rPr lang="en-US" sz="1900" dirty="0" err="1"/>
              <a:t>čime</a:t>
            </a:r>
            <a:r>
              <a:rPr lang="en-US" sz="1900" dirty="0"/>
              <a:t> </a:t>
            </a:r>
            <a:r>
              <a:rPr lang="en-US" sz="1900" dirty="0" err="1"/>
              <a:t>ćemo</a:t>
            </a:r>
            <a:r>
              <a:rPr lang="en-US" sz="1900" dirty="0"/>
              <a:t> </a:t>
            </a:r>
            <a:r>
              <a:rPr lang="en-US" sz="1900" dirty="0" err="1"/>
              <a:t>poništiti</a:t>
            </a:r>
            <a:r>
              <a:rPr lang="en-US" sz="1900" dirty="0"/>
              <a:t> </a:t>
            </a:r>
            <a:r>
              <a:rPr lang="en-US" sz="1900" dirty="0" err="1"/>
              <a:t>sve</a:t>
            </a:r>
            <a:r>
              <a:rPr lang="en-US" sz="1900" dirty="0"/>
              <a:t> </a:t>
            </a:r>
            <a:r>
              <a:rPr lang="en-US" sz="1900" dirty="0" err="1"/>
              <a:t>izmene</a:t>
            </a:r>
            <a:r>
              <a:rPr lang="en-US" sz="1900" dirty="0"/>
              <a:t> </a:t>
            </a:r>
            <a:r>
              <a:rPr lang="sr-Latn-ME" sz="1900" dirty="0" smtClean="0"/>
              <a:t> načinjene nakon savepoint-a </a:t>
            </a:r>
            <a:r>
              <a:rPr lang="en-US" sz="1900" dirty="0" smtClean="0"/>
              <a:t>save_1</a:t>
            </a:r>
            <a:r>
              <a:rPr lang="sr-Latn-ME" sz="1900" dirty="0" smtClean="0"/>
              <a:t>.</a:t>
            </a:r>
            <a:r>
              <a:rPr lang="en-US" sz="1900" dirty="0"/>
              <a:t/>
            </a:r>
            <a:br>
              <a:rPr lang="en-US" sz="1900" dirty="0"/>
            </a:br>
            <a:r>
              <a:rPr lang="en-US" sz="1900" dirty="0"/>
              <a:t/>
            </a:r>
            <a:br>
              <a:rPr lang="en-US" sz="1900" dirty="0"/>
            </a:br>
            <a:endParaRPr lang="en-US" sz="1900" dirty="0"/>
          </a:p>
        </p:txBody>
      </p:sp>
    </p:spTree>
    <p:extLst>
      <p:ext uri="{BB962C8B-B14F-4D97-AF65-F5344CB8AC3E}">
        <p14:creationId xmlns:p14="http://schemas.microsoft.com/office/powerpoint/2010/main" val="1122710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ME" dirty="0" smtClean="0"/>
              <a:t>Konkurentnost kod transakcija</a:t>
            </a:r>
            <a:endParaRPr lang="en-US" dirty="0"/>
          </a:p>
        </p:txBody>
      </p:sp>
      <p:sp>
        <p:nvSpPr>
          <p:cNvPr id="5" name="Content Placeholder 4"/>
          <p:cNvSpPr>
            <a:spLocks noGrp="1"/>
          </p:cNvSpPr>
          <p:nvPr>
            <p:ph idx="1"/>
          </p:nvPr>
        </p:nvSpPr>
        <p:spPr>
          <a:xfrm>
            <a:off x="646111" y="1699992"/>
            <a:ext cx="10711700" cy="4732892"/>
          </a:xfrm>
        </p:spPr>
        <p:txBody>
          <a:bodyPr>
            <a:normAutofit lnSpcReduction="10000"/>
          </a:bodyPr>
          <a:lstStyle/>
          <a:p>
            <a:r>
              <a:rPr lang="sr-Latn-ME" dirty="0" smtClean="0"/>
              <a:t>Konkurentnost se definiše kao mogućnost izvršavanja više zadataka istovremeno nad istim podacima</a:t>
            </a:r>
          </a:p>
          <a:p>
            <a:r>
              <a:rPr lang="sr-Latn-ME" dirty="0" smtClean="0"/>
              <a:t>Problem nastaje </a:t>
            </a:r>
            <a:r>
              <a:rPr lang="en-US" dirty="0" err="1" smtClean="0"/>
              <a:t>kada</a:t>
            </a:r>
            <a:r>
              <a:rPr lang="en-US" dirty="0" smtClean="0"/>
              <a:t> </a:t>
            </a:r>
            <a:r>
              <a:rPr lang="en-US" dirty="0" err="1"/>
              <a:t>više</a:t>
            </a:r>
            <a:r>
              <a:rPr lang="en-US" dirty="0"/>
              <a:t> </a:t>
            </a:r>
            <a:r>
              <a:rPr lang="en-US" dirty="0" err="1"/>
              <a:t>korisnika</a:t>
            </a:r>
            <a:r>
              <a:rPr lang="en-US" dirty="0"/>
              <a:t> </a:t>
            </a:r>
            <a:r>
              <a:rPr lang="en-US" dirty="0" err="1"/>
              <a:t>istovremeno</a:t>
            </a:r>
            <a:r>
              <a:rPr lang="en-US" dirty="0"/>
              <a:t> </a:t>
            </a:r>
            <a:r>
              <a:rPr lang="en-US" dirty="0" err="1"/>
              <a:t>pristupa</a:t>
            </a:r>
            <a:r>
              <a:rPr lang="en-US" dirty="0"/>
              <a:t> </a:t>
            </a:r>
            <a:r>
              <a:rPr lang="en-US" dirty="0" err="1"/>
              <a:t>bazi</a:t>
            </a:r>
            <a:r>
              <a:rPr lang="en-US" dirty="0"/>
              <a:t> </a:t>
            </a:r>
            <a:r>
              <a:rPr lang="en-US" dirty="0" err="1"/>
              <a:t>podataka</a:t>
            </a:r>
            <a:r>
              <a:rPr lang="en-US" dirty="0"/>
              <a:t>, </a:t>
            </a:r>
            <a:r>
              <a:rPr lang="en-US" dirty="0" smtClean="0"/>
              <a:t>a</a:t>
            </a:r>
            <a:r>
              <a:rPr lang="sr-Latn-ME" dirty="0" smtClean="0"/>
              <a:t> </a:t>
            </a:r>
            <a:r>
              <a:rPr lang="en-US" dirty="0" err="1" smtClean="0"/>
              <a:t>najmanje</a:t>
            </a:r>
            <a:r>
              <a:rPr lang="en-US" dirty="0" smtClean="0"/>
              <a:t> </a:t>
            </a:r>
            <a:r>
              <a:rPr lang="en-US" dirty="0" err="1"/>
              <a:t>jedan</a:t>
            </a:r>
            <a:r>
              <a:rPr lang="en-US" dirty="0"/>
              <a:t> </a:t>
            </a:r>
            <a:r>
              <a:rPr lang="en-US" dirty="0" err="1"/>
              <a:t>korisnik</a:t>
            </a:r>
            <a:r>
              <a:rPr lang="en-US" dirty="0"/>
              <a:t> </a:t>
            </a:r>
            <a:r>
              <a:rPr lang="en-US" dirty="0" err="1"/>
              <a:t>vrši</a:t>
            </a:r>
            <a:r>
              <a:rPr lang="en-US" dirty="0"/>
              <a:t> </a:t>
            </a:r>
            <a:r>
              <a:rPr lang="en-US" dirty="0" err="1"/>
              <a:t>ažuriranje</a:t>
            </a:r>
            <a:r>
              <a:rPr lang="en-US" dirty="0"/>
              <a:t> </a:t>
            </a:r>
            <a:r>
              <a:rPr lang="en-US" dirty="0" err="1"/>
              <a:t>podataka</a:t>
            </a:r>
            <a:r>
              <a:rPr lang="en-US" dirty="0"/>
              <a:t> </a:t>
            </a:r>
            <a:r>
              <a:rPr lang="sr-Latn-ME" dirty="0" smtClean="0"/>
              <a:t> što može dovesti do nedoslednosti podatka.</a:t>
            </a:r>
          </a:p>
          <a:p>
            <a:r>
              <a:rPr lang="sr-Latn-ME" dirty="0" smtClean="0"/>
              <a:t>Za održavanje konzistentnosti podataka PostgreSQL koristi  MVCC </a:t>
            </a:r>
            <a:r>
              <a:rPr lang="en-US" dirty="0"/>
              <a:t>(</a:t>
            </a:r>
            <a:r>
              <a:rPr lang="en-US" dirty="0" err="1" smtClean="0"/>
              <a:t>Multiversion</a:t>
            </a:r>
            <a:r>
              <a:rPr lang="sr-Latn-ME" dirty="0"/>
              <a:t> </a:t>
            </a:r>
            <a:r>
              <a:rPr lang="en-US" dirty="0" smtClean="0"/>
              <a:t>Concurrency </a:t>
            </a:r>
            <a:r>
              <a:rPr lang="en-US" dirty="0"/>
              <a:t>Control) </a:t>
            </a:r>
            <a:r>
              <a:rPr lang="sr-Latn-ME" dirty="0" smtClean="0"/>
              <a:t>, ali takođe se mogu koristiti  eksplicitna zaključavanja i izolacije.</a:t>
            </a:r>
          </a:p>
          <a:p>
            <a:r>
              <a:rPr lang="sr-Latn-ME" dirty="0"/>
              <a:t>MVCC radi sa različitim verzijama podataka - prilikom izvršavanja transakcije koristi se verzija podataka kakva je bila u nekom prethodnom trenutku, čuvajući originalnu verziju od izmena</a:t>
            </a:r>
            <a:r>
              <a:rPr lang="sr-Latn-ME" dirty="0" smtClean="0"/>
              <a:t>.</a:t>
            </a:r>
          </a:p>
          <a:p>
            <a:r>
              <a:rPr lang="sr-Latn-ME" dirty="0" smtClean="0"/>
              <a:t>Prednost MVCC–a u odnosu na standardna zaključavanja je to što obezbeđuje da lock-ovi stečeni za upite čitanja nisu u sukobu sa lock-ovima za upis podataka, tako da čitanje nikad ne blokira upis i obrnuto.</a:t>
            </a:r>
          </a:p>
          <a:p>
            <a:pPr marL="0" indent="0">
              <a:buNone/>
            </a:pPr>
            <a:endParaRPr lang="en-US" dirty="0"/>
          </a:p>
        </p:txBody>
      </p:sp>
    </p:spTree>
    <p:extLst>
      <p:ext uri="{BB962C8B-B14F-4D97-AF65-F5344CB8AC3E}">
        <p14:creationId xmlns:p14="http://schemas.microsoft.com/office/powerpoint/2010/main" val="1863576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542</TotalTime>
  <Words>2271</Words>
  <Application>Microsoft Office PowerPoint</Application>
  <PresentationFormat>Widescreen</PresentationFormat>
  <Paragraphs>141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Wingdings 3</vt:lpstr>
      <vt:lpstr>Ion</vt:lpstr>
      <vt:lpstr>Obrada transakcija, planovi izvršavanja transakcija, izolacija i zaključavanje kod PostgreSQL-a</vt:lpstr>
      <vt:lpstr>Transakcije</vt:lpstr>
      <vt:lpstr>Stanja transakcije</vt:lpstr>
      <vt:lpstr>ACID svojstva transakcije</vt:lpstr>
      <vt:lpstr>Osnovne komande za kontrolu transakcija kod PostgreSQL</vt:lpstr>
      <vt:lpstr>Primer uspešno izvršene transakcije kod PostgreSQL-a</vt:lpstr>
      <vt:lpstr>Primer transakcije poništene naredbom Rollback</vt:lpstr>
      <vt:lpstr>Primer korišćenja Savepointa </vt:lpstr>
      <vt:lpstr>Konkurentnost kod transakcija</vt:lpstr>
      <vt:lpstr>Izolacija transakcija kod PostgreSQL-a</vt:lpstr>
      <vt:lpstr>Izolacija transakcija kod PostgreSQL-a</vt:lpstr>
      <vt:lpstr>Izolacija transakcija kod PostgreSQL-a</vt:lpstr>
      <vt:lpstr>Izolacija transakcija kod PostgreSQL-a</vt:lpstr>
      <vt:lpstr>Izolacija transakcija kod PostgreSQL-a</vt:lpstr>
      <vt:lpstr>Izolacija transakcija kod PostgreSQL-a</vt:lpstr>
      <vt:lpstr>Izolacija transakcija kod PostgreSQL-a</vt:lpstr>
      <vt:lpstr>Izolacija transakcija kod PostgreSQL-a</vt:lpstr>
      <vt:lpstr>Eksplicitna zaključavanja kod PostgreSQL-a</vt:lpstr>
      <vt:lpstr>Zaključavanje nivou tabele (Table level locks)</vt:lpstr>
      <vt:lpstr>Zaključavanja na nivou tabele</vt:lpstr>
      <vt:lpstr>Zaključavanje na nivou tabele</vt:lpstr>
      <vt:lpstr>Zaključavanja na nivou reda (Row level locks)</vt:lpstr>
      <vt:lpstr>Zaključavanja na nivou reda</vt:lpstr>
      <vt:lpstr>DeadLock-ovi (Zastoji)</vt:lpstr>
      <vt:lpstr>Advisory Locks (Zaključavanja na nivou aplikacije) </vt:lpstr>
      <vt:lpstr>Zaključavanja na nivou aplikacije</vt:lpstr>
      <vt:lpstr>Zaključavanja na nivou aplikacije</vt:lpstr>
      <vt:lpstr>Zaključak</vt:lpstr>
      <vt:lpstr>HVALA NA PAŽNJI!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OBRADA I OPTIMIZACIJA UPITA U POTGRESQL</dc:title>
  <dc:creator>MilanchS</dc:creator>
  <cp:lastModifiedBy>MilanchS</cp:lastModifiedBy>
  <cp:revision>54</cp:revision>
  <dcterms:created xsi:type="dcterms:W3CDTF">2022-04-27T19:09:29Z</dcterms:created>
  <dcterms:modified xsi:type="dcterms:W3CDTF">2022-06-01T20:13:07Z</dcterms:modified>
</cp:coreProperties>
</file>