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2" r:id="rId17"/>
    <p:sldId id="303" r:id="rId18"/>
    <p:sldId id="304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3188"/>
            <a:ext cx="8825658" cy="604625"/>
          </a:xfrm>
        </p:spPr>
        <p:txBody>
          <a:bodyPr/>
          <a:lstStyle/>
          <a:p>
            <a:r>
              <a:rPr lang="en-US" sz="3600" dirty="0" err="1" smtClean="0"/>
              <a:t>Replikacija</a:t>
            </a:r>
            <a:r>
              <a:rPr lang="en-US" sz="3600" dirty="0" smtClean="0"/>
              <a:t> </a:t>
            </a:r>
            <a:r>
              <a:rPr lang="en-US" sz="3600" dirty="0"/>
              <a:t>u</a:t>
            </a:r>
            <a:r>
              <a:rPr lang="en-US" sz="3600" dirty="0" smtClean="0"/>
              <a:t> </a:t>
            </a:r>
            <a:r>
              <a:rPr lang="en-US" sz="3600" dirty="0" err="1" smtClean="0"/>
              <a:t>PostgreSQL</a:t>
            </a:r>
            <a:r>
              <a:rPr lang="en-US" sz="3600" smtClean="0"/>
              <a:t>-u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159468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Student:</a:t>
            </a:r>
            <a:r>
              <a:rPr lang="sr-Latn-ME" sz="1600" dirty="0" smtClean="0"/>
              <a:t>									</a:t>
            </a:r>
            <a:endParaRPr lang="en-US" sz="1600" dirty="0" smtClean="0"/>
          </a:p>
          <a:p>
            <a:r>
              <a:rPr lang="en-US" sz="1600" dirty="0" smtClean="0"/>
              <a:t>Milan </a:t>
            </a:r>
            <a:r>
              <a:rPr lang="en-US" sz="1600" dirty="0" err="1" smtClean="0"/>
              <a:t>Stankovi</a:t>
            </a:r>
            <a:r>
              <a:rPr lang="sr-Latn-ME" sz="1600" dirty="0" smtClean="0"/>
              <a:t>ć 1276</a:t>
            </a:r>
            <a:endParaRPr lang="en-US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29602" y="4777380"/>
            <a:ext cx="386366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ME" sz="1500" dirty="0" smtClean="0"/>
              <a:t>Mentor</a:t>
            </a:r>
            <a:r>
              <a:rPr lang="en-US" sz="1500" dirty="0" smtClean="0"/>
              <a:t>:</a:t>
            </a:r>
            <a:r>
              <a:rPr lang="sr-Latn-ME" sz="1500" dirty="0" smtClean="0"/>
              <a:t>									</a:t>
            </a:r>
            <a:endParaRPr lang="en-US" sz="1500" dirty="0" smtClean="0"/>
          </a:p>
          <a:p>
            <a:r>
              <a:rPr lang="en-US" sz="1500" dirty="0">
                <a:cs typeface="Calibri" panose="020F0502020204030204" pitchFamily="34" charset="0"/>
              </a:rPr>
              <a:t>Prof. </a:t>
            </a:r>
            <a:r>
              <a:rPr lang="en-US" sz="1500" dirty="0" err="1">
                <a:cs typeface="Calibri" panose="020F0502020204030204" pitchFamily="34" charset="0"/>
              </a:rPr>
              <a:t>dr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  <a:r>
              <a:rPr lang="en-US" sz="1500" dirty="0" err="1">
                <a:cs typeface="Calibri" panose="020F0502020204030204" pitchFamily="34" charset="0"/>
              </a:rPr>
              <a:t>Aleksandar</a:t>
            </a:r>
            <a:r>
              <a:rPr lang="en-US" sz="1500" dirty="0">
                <a:cs typeface="Calibri" panose="020F0502020204030204" pitchFamily="34" charset="0"/>
              </a:rPr>
              <a:t> </a:t>
            </a:r>
            <a:r>
              <a:rPr lang="en-US" sz="1500" dirty="0" err="1">
                <a:cs typeface="Calibri" panose="020F0502020204030204" pitchFamily="34" charset="0"/>
              </a:rPr>
              <a:t>Stanimirović</a:t>
            </a:r>
            <a:endParaRPr lang="en-US" sz="15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Failover kod striming replikacije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PostgreSQL ne sadrži funkije za otkrivanje grešaka i automatsko prebacivanje na drugi server.</a:t>
            </a:r>
          </a:p>
          <a:p>
            <a:r>
              <a:rPr lang="sr-Latn-ME" dirty="0" smtClean="0"/>
              <a:t>Za automatsko rešavanje failover-a koristi klastere kao što su pgpool-II, patroni,...</a:t>
            </a:r>
          </a:p>
          <a:p>
            <a:r>
              <a:rPr lang="sr-Latn-ME" dirty="0" smtClean="0"/>
              <a:t>Moguće je ručno promovisanje rezervnog servera kako bi preuzeo ulogu master-a za slučaj da je došlo do otkazivanja tog master servera korišćenjem naredbe pg_ctl promote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Failover kod streaming replikacije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99127"/>
            <a:ext cx="10921847" cy="4195481"/>
          </a:xfrm>
        </p:spPr>
        <p:txBody>
          <a:bodyPr/>
          <a:lstStyle/>
          <a:p>
            <a:r>
              <a:rPr lang="sr-Latn-ME" dirty="0" smtClean="0"/>
              <a:t>U nastavku prikazaćemo slučaj failover-a, odnosno simuliraćemo</a:t>
            </a:r>
            <a:r>
              <a:rPr lang="en-US" dirty="0" smtClean="0"/>
              <a:t> </a:t>
            </a:r>
            <a:r>
              <a:rPr lang="en-US" dirty="0" err="1" smtClean="0"/>
              <a:t>otkazivanje</a:t>
            </a:r>
            <a:r>
              <a:rPr lang="en-US" dirty="0" smtClean="0"/>
              <a:t> </a:t>
            </a:r>
            <a:r>
              <a:rPr lang="en-US" dirty="0" err="1"/>
              <a:t>rada</a:t>
            </a:r>
            <a:r>
              <a:rPr lang="en-US" dirty="0"/>
              <a:t> master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izvršićemo</a:t>
            </a:r>
            <a:r>
              <a:rPr lang="en-US" dirty="0"/>
              <a:t> </a:t>
            </a:r>
            <a:r>
              <a:rPr lang="en-US" dirty="0" err="1"/>
              <a:t>promovisanje</a:t>
            </a:r>
            <a:r>
              <a:rPr lang="en-US" dirty="0"/>
              <a:t> </a:t>
            </a:r>
            <a:r>
              <a:rPr lang="en-US" dirty="0" err="1"/>
              <a:t>rezervnog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</a:t>
            </a:r>
            <a:r>
              <a:rPr lang="en-US" dirty="0" err="1"/>
              <a:t>novi</a:t>
            </a:r>
            <a:r>
              <a:rPr lang="en-US" dirty="0"/>
              <a:t> master. </a:t>
            </a:r>
            <a:endParaRPr lang="sr-Latn-ME" dirty="0" smtClean="0"/>
          </a:p>
          <a:p>
            <a:r>
              <a:rPr lang="sr-Latn-ME" dirty="0" smtClean="0"/>
              <a:t>Da bi simulirali prestanak rada main klastera (mastera) potrebno je izvršiti naredbu:</a:t>
            </a:r>
          </a:p>
          <a:p>
            <a:pPr lvl="1"/>
            <a:r>
              <a:rPr lang="sr-Latn-ME" dirty="0"/>
              <a:t>s</a:t>
            </a:r>
            <a:r>
              <a:rPr lang="sr-Latn-ME" dirty="0" smtClean="0"/>
              <a:t>udo systemctl stop postgresql</a:t>
            </a:r>
            <a:r>
              <a:rPr lang="en-US" dirty="0" smtClean="0"/>
              <a:t>@10-main</a:t>
            </a:r>
            <a:endParaRPr lang="sr-Latn-ME" dirty="0" smtClean="0"/>
          </a:p>
          <a:p>
            <a:pPr lvl="1"/>
            <a:endParaRPr lang="sr-Latn-ME" dirty="0"/>
          </a:p>
          <a:p>
            <a:r>
              <a:rPr lang="sr-Latn-ME" dirty="0" smtClean="0"/>
              <a:t>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obavili</a:t>
            </a:r>
            <a:r>
              <a:rPr lang="en-US" dirty="0" smtClean="0"/>
              <a:t> </a:t>
            </a:r>
            <a:r>
              <a:rPr lang="en-US" dirty="0" err="1" smtClean="0"/>
              <a:t>otkazivanje</a:t>
            </a:r>
            <a:r>
              <a:rPr lang="en-US" dirty="0" smtClean="0"/>
              <a:t> master </a:t>
            </a:r>
            <a:r>
              <a:rPr lang="sr-Latn-ME" dirty="0" smtClean="0"/>
              <a:t>čvora, vršimo ručno promovisanje rezervnog čvora replica1 u novi primarni klaster:</a:t>
            </a:r>
          </a:p>
          <a:p>
            <a:pPr lvl="1"/>
            <a:r>
              <a:rPr lang="sr-Latn-ME" dirty="0"/>
              <a:t>s</a:t>
            </a:r>
            <a:r>
              <a:rPr lang="sr-Latn-ME" dirty="0" smtClean="0"/>
              <a:t>udo pg_ctlcuster 10 replica1 promote</a:t>
            </a:r>
          </a:p>
          <a:p>
            <a:pPr lvl="1"/>
            <a:endParaRPr lang="sr-Latn-ME" dirty="0"/>
          </a:p>
          <a:p>
            <a:r>
              <a:rPr lang="sr-Latn-ME" dirty="0" smtClean="0"/>
              <a:t>Nakon ove naredbe klaster replica1 preuzeo je ulogu master čvora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Logička replikacija  kod 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Metod replikacije objekata podataka i njihovih promena na osnovu njihog identieta replikacije</a:t>
            </a:r>
          </a:p>
          <a:p>
            <a:r>
              <a:rPr lang="sr-Latn-ME" dirty="0" smtClean="0"/>
              <a:t>Koristi model  publisher-a i subscriber-a</a:t>
            </a:r>
          </a:p>
          <a:p>
            <a:r>
              <a:rPr lang="sr-Latn-ME" dirty="0" smtClean="0"/>
              <a:t>Pravi snapshot-ove baze podataka publishera  i vrši kopiranje na strani subscriber-a u realnom vremenu</a:t>
            </a:r>
          </a:p>
          <a:p>
            <a:r>
              <a:rPr lang="sr-Latn-ME" dirty="0" smtClean="0"/>
              <a:t>Radni na različitim verzijama PostrgreSQL-a i na različitim arhitekturama</a:t>
            </a:r>
          </a:p>
          <a:p>
            <a:r>
              <a:rPr lang="sr-Latn-ME" dirty="0" smtClean="0"/>
              <a:t>Svaki subscriber se može ponašati kao publisher za druge servere</a:t>
            </a:r>
          </a:p>
          <a:p>
            <a:pPr marL="0" indent="0">
              <a:buNone/>
            </a:pPr>
            <a:endParaRPr lang="sr-Latn-ME" dirty="0" smtClean="0"/>
          </a:p>
          <a:p>
            <a:endParaRPr lang="sr-Latn-M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Logička replikacija 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 smtClean="0"/>
              <a:t>Logička replikacija koristi sličnu arhitekturu kao fizička striming replikacija</a:t>
            </a:r>
          </a:p>
          <a:p>
            <a:pPr lvl="1"/>
            <a:r>
              <a:rPr lang="sr-Latn-ME" dirty="0"/>
              <a:t>Koristi walsender  za salnje podataka  i pgoutput dodatak za logičko dekodiranje pročitanih podataka iz WAL</a:t>
            </a:r>
            <a:r>
              <a:rPr lang="sr-Latn-ME" dirty="0" smtClean="0"/>
              <a:t>. Zatim se vrši mapiranje podataka u lokalne tabele, primenjujući izmene  u transakcionom redosledu.</a:t>
            </a:r>
          </a:p>
          <a:p>
            <a:pPr lvl="1"/>
            <a:endParaRPr lang="sr-Latn-ME" dirty="0" smtClean="0"/>
          </a:p>
          <a:p>
            <a:r>
              <a:rPr lang="sr-Latn-ME" dirty="0" smtClean="0"/>
              <a:t>Ograničenja prilikom upotrebe logičke replikacije</a:t>
            </a:r>
          </a:p>
          <a:p>
            <a:pPr lvl="1"/>
            <a:r>
              <a:rPr lang="sr-Latn-ME" dirty="0" smtClean="0"/>
              <a:t>Ne replicira šemu, truncate,  seknvence</a:t>
            </a:r>
          </a:p>
          <a:p>
            <a:pPr lvl="1"/>
            <a:r>
              <a:rPr lang="sr-Latn-ME" dirty="0" smtClean="0"/>
              <a:t>Tabele moraju imati primarni ključ</a:t>
            </a:r>
          </a:p>
          <a:p>
            <a:pPr lvl="1"/>
            <a:r>
              <a:rPr lang="sr-Latn-ME" dirty="0" smtClean="0"/>
              <a:t>Dvosmerna replikacija nije podržana</a:t>
            </a:r>
          </a:p>
          <a:p>
            <a:pPr lvl="1"/>
            <a:r>
              <a:rPr lang="sr-Latn-ME" dirty="0" smtClean="0"/>
              <a:t>Ne može da se vrši prenos na isti host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56" y="4626159"/>
            <a:ext cx="4886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Publikacija (Publication)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Može se definisati na bilo kojoj primarnoj fizičkoj replikaciji</a:t>
            </a:r>
          </a:p>
          <a:p>
            <a:r>
              <a:rPr lang="sr-Latn-ME" dirty="0" smtClean="0"/>
              <a:t>Čvor u kome je definisana publikacija se naziva publisher</a:t>
            </a:r>
          </a:p>
          <a:p>
            <a:r>
              <a:rPr lang="sr-Latn-ME" dirty="0" smtClean="0"/>
              <a:t>Publikacije trenutno mogu sadržati samo tabele</a:t>
            </a:r>
          </a:p>
          <a:p>
            <a:r>
              <a:rPr lang="sr-Latn-ME" dirty="0" smtClean="0"/>
              <a:t>Publikacija se kreira pomoću naredbom CREATE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Pretplata (Subscription)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Čvor gde je pretplata definisana naziva se subscriber.</a:t>
            </a:r>
          </a:p>
          <a:p>
            <a:r>
              <a:rPr lang="sr-Latn-ME" dirty="0" smtClean="0"/>
              <a:t>Pretplatom se definiše veza sa drugom bazom podataka i skupom publikacija na koje želimo da se pretplatimo</a:t>
            </a:r>
          </a:p>
          <a:p>
            <a:r>
              <a:rPr lang="sr-Latn-ME" dirty="0" smtClean="0"/>
              <a:t>Baza pretplatnika može se koristiti kao publisher za druge baze podataka, odnosno može da definiše sopstvenu publikaciju</a:t>
            </a:r>
          </a:p>
          <a:p>
            <a:r>
              <a:rPr lang="sr-Latn-ME" dirty="0" smtClean="0"/>
              <a:t>Replikacija tabela sa različitim imenima i različitim redovima između publishera i subscribera nije podržana</a:t>
            </a:r>
          </a:p>
          <a:p>
            <a:r>
              <a:rPr lang="sr-Latn-ME" dirty="0" smtClean="0"/>
              <a:t>Pretplata se kreira pomoću naredbe CREATE SUBSCRIPTION, a uklanja se naredbom DROP 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Primer korišćena Logičke replikacije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1095"/>
            <a:ext cx="10624401" cy="1485374"/>
          </a:xfrm>
        </p:spPr>
        <p:txBody>
          <a:bodyPr>
            <a:normAutofit fontScale="92500" lnSpcReduction="10000"/>
          </a:bodyPr>
          <a:lstStyle/>
          <a:p>
            <a:r>
              <a:rPr lang="sr-Latn-ME" dirty="0" smtClean="0"/>
              <a:t>Kako bi omogućili logičku replikaciju prvo je potrebno u okviru postgres.conf podesiti parametar wal_level = logical, koji govori serveru da skladišti dodatne informacije u WAL za pretvaranje binarnih promena u logičke. Nakon toga potrebno je pokrenuti dve istance servera Publisher (koji u ovom slučaju radi na port 5434) i Subscriber (5435). Način povezivanja i kreiranja publikacije i subscription-a prikazani su ispod.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766469"/>
            <a:ext cx="4700033" cy="4001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07" y="3300748"/>
            <a:ext cx="4933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Sluaj izmene šeme tabele prilikom logičke replikacije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431" y="3103645"/>
            <a:ext cx="3562350" cy="271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1" y="3103645"/>
            <a:ext cx="3238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2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Failover kod logičke replikacije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 smtClean="0"/>
              <a:t>U okviru logičke replikacije ne postoji univerzalan način kako bi se rešio failover</a:t>
            </a:r>
          </a:p>
          <a:p>
            <a:r>
              <a:rPr lang="sr-Latn-ME" dirty="0" smtClean="0"/>
              <a:t>Jedan od ključnih problem je što u slučaju failover-a, zamenom publisher servera novim </a:t>
            </a:r>
            <a:r>
              <a:rPr lang="sr-Latn-ME" dirty="0" smtClean="0"/>
              <a:t>server</a:t>
            </a:r>
            <a:r>
              <a:rPr lang="en-US" dirty="0" smtClean="0"/>
              <a:t>om</a:t>
            </a:r>
            <a:r>
              <a:rPr lang="sr-Latn-ME" dirty="0" smtClean="0"/>
              <a:t>, </a:t>
            </a:r>
            <a:r>
              <a:rPr lang="sr-Latn-ME" dirty="0" smtClean="0"/>
              <a:t>novi server neće znati o njegovim </a:t>
            </a:r>
            <a:r>
              <a:rPr lang="sr-Latn-ME" dirty="0" smtClean="0"/>
              <a:t>pretplatnicima</a:t>
            </a:r>
            <a:endParaRPr lang="en-US" dirty="0" smtClean="0"/>
          </a:p>
          <a:p>
            <a:r>
              <a:rPr lang="sr-Latn-ME" dirty="0"/>
              <a:t>A</a:t>
            </a:r>
            <a:r>
              <a:rPr lang="en-US" dirty="0" err="1" smtClean="0"/>
              <a:t>lternativn</a:t>
            </a:r>
            <a:r>
              <a:rPr lang="sr-Latn-ME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rešenj</a:t>
            </a:r>
            <a:r>
              <a:rPr lang="sr-Latn-ME" dirty="0" smtClean="0"/>
              <a:t>e</a:t>
            </a:r>
            <a:r>
              <a:rPr lang="en-US" dirty="0" smtClean="0"/>
              <a:t> </a:t>
            </a:r>
            <a:r>
              <a:rPr lang="en-US" dirty="0"/>
              <a:t>je da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dodataka</a:t>
            </a:r>
            <a:r>
              <a:rPr lang="en-US" dirty="0"/>
              <a:t> </a:t>
            </a:r>
            <a:r>
              <a:rPr lang="en-US" i="1" dirty="0" err="1"/>
              <a:t>pglogical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prevazilaženje</a:t>
            </a:r>
            <a:r>
              <a:rPr lang="en-US" dirty="0"/>
              <a:t> failover-a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 </a:t>
            </a:r>
            <a:r>
              <a:rPr lang="en-US" dirty="0" err="1"/>
              <a:t>pretplatnika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dodatak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fizičku</a:t>
            </a:r>
            <a:r>
              <a:rPr lang="en-US" dirty="0"/>
              <a:t> </a:t>
            </a:r>
            <a:r>
              <a:rPr lang="en-US" dirty="0" err="1"/>
              <a:t>striming</a:t>
            </a:r>
            <a:r>
              <a:rPr lang="en-US" dirty="0"/>
              <a:t> </a:t>
            </a:r>
            <a:r>
              <a:rPr lang="en-US" dirty="0" err="1"/>
              <a:t>replikaciju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smtClean="0"/>
              <a:t>failover-a</a:t>
            </a:r>
            <a:endParaRPr lang="sr-Latn-M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87" y="2745157"/>
            <a:ext cx="9404723" cy="1400530"/>
          </a:xfrm>
        </p:spPr>
        <p:txBody>
          <a:bodyPr/>
          <a:lstStyle/>
          <a:p>
            <a:r>
              <a:rPr lang="sr-Latn-ME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Replikacija kod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3" y="1743825"/>
            <a:ext cx="8946541" cy="4195481"/>
          </a:xfrm>
        </p:spPr>
        <p:txBody>
          <a:bodyPr/>
          <a:lstStyle/>
          <a:p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DBMS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koncepata</a:t>
            </a:r>
            <a:r>
              <a:rPr lang="en-US" dirty="0"/>
              <a:t>, </a:t>
            </a:r>
            <a:r>
              <a:rPr lang="en-US" dirty="0" err="1" smtClean="0"/>
              <a:t>kojim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preslikavanje</a:t>
            </a:r>
            <a:r>
              <a:rPr lang="en-US" dirty="0"/>
              <a:t> </a:t>
            </a:r>
            <a:r>
              <a:rPr lang="en-US" dirty="0" err="1"/>
              <a:t>eventualnih</a:t>
            </a:r>
            <a:r>
              <a:rPr lang="en-US" dirty="0"/>
              <a:t> </a:t>
            </a:r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server </a:t>
            </a:r>
            <a:r>
              <a:rPr lang="en-US" dirty="0" err="1"/>
              <a:t>naziva</a:t>
            </a:r>
            <a:r>
              <a:rPr lang="en-US" dirty="0"/>
              <a:t> se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 smtClean="0"/>
              <a:t>.</a:t>
            </a:r>
            <a:endParaRPr lang="sr-Latn-ME" dirty="0" smtClean="0"/>
          </a:p>
          <a:p>
            <a:r>
              <a:rPr lang="sr-Latn-ME" dirty="0" smtClean="0"/>
              <a:t>PostgreSQL koristi različite mehanizme kako bi se ostvarila replikacija </a:t>
            </a:r>
            <a:endParaRPr lang="en-US" dirty="0" smtClean="0"/>
          </a:p>
          <a:p>
            <a:r>
              <a:rPr lang="en-US" dirty="0" err="1"/>
              <a:t>Replikacija</a:t>
            </a:r>
            <a:r>
              <a:rPr lang="en-US" dirty="0"/>
              <a:t> se </a:t>
            </a:r>
            <a:r>
              <a:rPr lang="en-US" dirty="0" err="1" smtClean="0"/>
              <a:t>uglavnom</a:t>
            </a:r>
            <a:r>
              <a:rPr lang="en-US" dirty="0" smtClean="0"/>
              <a:t> </a:t>
            </a:r>
            <a:r>
              <a:rPr lang="en-US" dirty="0" err="1" smtClean="0"/>
              <a:t>implementira</a:t>
            </a:r>
            <a:r>
              <a:rPr lang="en-US" dirty="0" smtClean="0"/>
              <a:t> 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</a:t>
            </a:r>
            <a:r>
              <a:rPr lang="en-US" i="1" dirty="0"/>
              <a:t>master-slave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Master </a:t>
            </a:r>
            <a:r>
              <a:rPr lang="sr-Latn-ME" dirty="0" smtClean="0"/>
              <a:t>- </a:t>
            </a:r>
            <a:r>
              <a:rPr lang="en-US" dirty="0" smtClean="0"/>
              <a:t>server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ME" dirty="0" smtClean="0"/>
              <a:t>čitanje i pisanje</a:t>
            </a:r>
          </a:p>
          <a:p>
            <a:pPr lvl="1"/>
            <a:r>
              <a:rPr lang="sr-Latn-ME" dirty="0" smtClean="0"/>
              <a:t>Slave - server koji se uglavnom koristi samo za čitanje</a:t>
            </a:r>
          </a:p>
        </p:txBody>
      </p:sp>
    </p:spTree>
    <p:extLst>
      <p:ext uri="{BB962C8B-B14F-4D97-AF65-F5344CB8AC3E}">
        <p14:creationId xmlns:p14="http://schemas.microsoft.com/office/powerpoint/2010/main" val="31422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7470" cy="1400530"/>
          </a:xfrm>
        </p:spPr>
        <p:txBody>
          <a:bodyPr/>
          <a:lstStyle/>
          <a:p>
            <a:r>
              <a:rPr lang="sr-Latn-ME" dirty="0" smtClean="0"/>
              <a:t>Modeli replikacija kod PostgreSQL-a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91" y="1576399"/>
            <a:ext cx="8946541" cy="4518003"/>
          </a:xfrm>
        </p:spPr>
        <p:txBody>
          <a:bodyPr>
            <a:normAutofit/>
          </a:bodyPr>
          <a:lstStyle/>
          <a:p>
            <a:r>
              <a:rPr lang="sr-Latn-ME" dirty="0" smtClean="0"/>
              <a:t>PostgreSQL podržava dva modela replikacije</a:t>
            </a:r>
          </a:p>
          <a:p>
            <a:pPr lvl="1"/>
            <a:r>
              <a:rPr lang="sr-Latn-ME" dirty="0" smtClean="0"/>
              <a:t>Single-Master Replication (SMR)  </a:t>
            </a:r>
          </a:p>
          <a:p>
            <a:pPr lvl="2"/>
            <a:r>
              <a:rPr lang="sr-Latn-ME" dirty="0"/>
              <a:t>D</a:t>
            </a:r>
            <a:r>
              <a:rPr lang="sr-Latn-ME" dirty="0" smtClean="0"/>
              <a:t>ozvoljava modifikovanje podataka samo na jednom čvoru, koje se repliciraju na jedan ili više replika.</a:t>
            </a:r>
          </a:p>
          <a:p>
            <a:pPr lvl="2"/>
            <a:r>
              <a:rPr lang="sr-Latn-ME" dirty="0" smtClean="0"/>
              <a:t>Ne postoji šansa za međusobni sukob prilikom upisa</a:t>
            </a:r>
          </a:p>
          <a:p>
            <a:pPr lvl="2"/>
            <a:r>
              <a:rPr lang="sr-Latn-ME" dirty="0" smtClean="0"/>
              <a:t>PostgreSQL koristi single-master replikaciju</a:t>
            </a:r>
          </a:p>
          <a:p>
            <a:pPr lvl="1"/>
            <a:r>
              <a:rPr lang="sr-Latn-ME" dirty="0" smtClean="0"/>
              <a:t>Multi-Master Replication (MMR)</a:t>
            </a:r>
          </a:p>
          <a:p>
            <a:pPr lvl="2"/>
            <a:r>
              <a:rPr lang="sr-Latn-ME" dirty="0" smtClean="0"/>
              <a:t>Više od jednog čvora se mogu ponašati kao glavni čvor, odnosno dozvoljeno je umetanje podataka od strane više čvora</a:t>
            </a:r>
          </a:p>
          <a:p>
            <a:pPr lvl="2"/>
            <a:r>
              <a:rPr lang="sr-Latn-ME" dirty="0" smtClean="0"/>
              <a:t>Postoji mogućnost da dođe do međusobnog sukoba i nekonzistentnosti podataka</a:t>
            </a:r>
          </a:p>
          <a:p>
            <a:pPr lvl="2"/>
            <a:r>
              <a:rPr lang="sr-Latn-ME" dirty="0" smtClean="0"/>
              <a:t>PostgeSQL ne koristi ovaj model, ali postoje neka rešenja koja mogu omogućiti korišćenje MMR-a kod PostgreSQL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97" y="4468969"/>
            <a:ext cx="3554568" cy="21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Režimi replikacije kod 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8889"/>
            <a:ext cx="8946541" cy="4418424"/>
          </a:xfrm>
        </p:spPr>
        <p:txBody>
          <a:bodyPr>
            <a:normAutofit fontScale="92500" lnSpcReduction="20000"/>
          </a:bodyPr>
          <a:lstStyle/>
          <a:p>
            <a:r>
              <a:rPr lang="sr-Latn-ME" dirty="0" smtClean="0"/>
              <a:t>PostgreSQL podržava dva osnovna moda replikacije</a:t>
            </a:r>
          </a:p>
          <a:p>
            <a:pPr lvl="1"/>
            <a:r>
              <a:rPr lang="sr-Latn-ME" dirty="0" smtClean="0"/>
              <a:t>Ashinrona replikacija</a:t>
            </a:r>
          </a:p>
          <a:p>
            <a:pPr lvl="2"/>
            <a:r>
              <a:rPr lang="sr-Latn-ME" dirty="0" smtClean="0"/>
              <a:t>Transakcija se može proglasiti završenom kada su promene izvršene samo na glavnom serveru, ne čekajući da se primene na replike.</a:t>
            </a:r>
          </a:p>
          <a:p>
            <a:pPr lvl="2"/>
            <a:r>
              <a:rPr lang="sr-Latn-ME" dirty="0" smtClean="0"/>
              <a:t>Može doći do kašnjenja sinhronizacije replike (Replication Lag)</a:t>
            </a:r>
          </a:p>
          <a:p>
            <a:pPr lvl="2"/>
            <a:r>
              <a:rPr lang="sr-Latn-ME" dirty="0" smtClean="0"/>
              <a:t>Gubitak podataka je moguć ukoliko primarni server otkaže pre nego WAL  podaci stignu do replike</a:t>
            </a:r>
          </a:p>
          <a:p>
            <a:pPr lvl="2"/>
            <a:r>
              <a:rPr lang="sr-Latn-ME" dirty="0" smtClean="0"/>
              <a:t>Jednostavna za implementaciju, što je čini idealnim rešenjem za automatski failover</a:t>
            </a:r>
          </a:p>
          <a:p>
            <a:pPr lvl="1"/>
            <a:r>
              <a:rPr lang="sr-Latn-ME" dirty="0" smtClean="0"/>
              <a:t>Sinhrona replikacija</a:t>
            </a:r>
          </a:p>
          <a:p>
            <a:pPr lvl="2"/>
            <a:r>
              <a:rPr lang="sr-Latn-ME" dirty="0" smtClean="0"/>
              <a:t>Transakcije na glavnom serveru se proglašavaju završenim samo kada su te promene izvršene na sve replike, tj. kada se WAL fajl izvrši na replikama</a:t>
            </a:r>
          </a:p>
          <a:p>
            <a:pPr lvl="2"/>
            <a:r>
              <a:rPr lang="sr-Latn-ME" dirty="0" smtClean="0"/>
              <a:t>Replike moraju biti dostupne kako bi se završila transakcija</a:t>
            </a:r>
          </a:p>
          <a:p>
            <a:pPr lvl="2"/>
            <a:r>
              <a:rPr lang="sr-Latn-ME" dirty="0" smtClean="0"/>
              <a:t>Performanse sinhronog režima su sporije u odnosu na asinhroni režim</a:t>
            </a:r>
          </a:p>
          <a:p>
            <a:pPr lvl="2"/>
            <a:r>
              <a:rPr lang="sr-Latn-ME" dirty="0" smtClean="0"/>
              <a:t>Konzistentnost podataka je veća u odnosu na ashinroni režim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541" y="2407040"/>
            <a:ext cx="3143043" cy="1699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41" y="4953290"/>
            <a:ext cx="3143044" cy="17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Tipovi replikacije kod 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50047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-a  </a:t>
            </a:r>
            <a:r>
              <a:rPr lang="en-US" dirty="0" err="1"/>
              <a:t>mo</a:t>
            </a:r>
            <a:r>
              <a:rPr lang="sr-Latn-ME" dirty="0"/>
              <a:t>žemo  izvršiti </a:t>
            </a:r>
            <a:r>
              <a:rPr lang="en-US" dirty="0" err="1"/>
              <a:t>osnovnu</a:t>
            </a:r>
            <a:r>
              <a:rPr lang="en-US" dirty="0"/>
              <a:t> </a:t>
            </a:r>
            <a:r>
              <a:rPr lang="en-US" dirty="0" err="1"/>
              <a:t>podelu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 smtClean="0"/>
              <a:t>tipa</a:t>
            </a:r>
            <a:r>
              <a:rPr lang="sr-Latn-ME" dirty="0" smtClean="0"/>
              <a:t>:</a:t>
            </a:r>
          </a:p>
          <a:p>
            <a:pPr lvl="1"/>
            <a:r>
              <a:rPr lang="sr-Latn-ME" dirty="0" smtClean="0"/>
              <a:t>Fizička replikacija</a:t>
            </a:r>
          </a:p>
          <a:p>
            <a:pPr lvl="2"/>
            <a:r>
              <a:rPr lang="sr-Latn-ME" dirty="0" smtClean="0"/>
              <a:t>Bavi se datotekama i direktorijumima</a:t>
            </a:r>
          </a:p>
          <a:p>
            <a:pPr lvl="2"/>
            <a:r>
              <a:rPr lang="sr-Latn-ME" dirty="0" smtClean="0"/>
              <a:t>Šalje promene replici u binarnom formatu</a:t>
            </a:r>
          </a:p>
          <a:p>
            <a:pPr lvl="2"/>
            <a:r>
              <a:rPr lang="sr-Latn-ME" dirty="0" smtClean="0"/>
              <a:t>Vrši se na nivou sistemskih datoteka ili diska</a:t>
            </a:r>
          </a:p>
          <a:p>
            <a:pPr lvl="2"/>
            <a:r>
              <a:rPr lang="sr-Latn-ME" dirty="0" smtClean="0"/>
              <a:t>Može se izvršiti dodatna podela na:</a:t>
            </a:r>
          </a:p>
          <a:p>
            <a:pPr lvl="3"/>
            <a:r>
              <a:rPr lang="sr-Latn-ME" dirty="0" smtClean="0"/>
              <a:t>Log Shipping</a:t>
            </a:r>
          </a:p>
          <a:p>
            <a:pPr lvl="3"/>
            <a:r>
              <a:rPr lang="sr-Latn-ME" dirty="0" smtClean="0"/>
              <a:t>Streaming</a:t>
            </a:r>
          </a:p>
          <a:p>
            <a:pPr lvl="3"/>
            <a:endParaRPr lang="sr-Latn-ME" dirty="0" smtClean="0"/>
          </a:p>
          <a:p>
            <a:pPr lvl="1"/>
            <a:r>
              <a:rPr lang="sr-Latn-ME" dirty="0" smtClean="0"/>
              <a:t>Logička replikacija</a:t>
            </a:r>
          </a:p>
          <a:p>
            <a:pPr lvl="2"/>
            <a:r>
              <a:rPr lang="sr-Latn-ME" dirty="0" smtClean="0"/>
              <a:t>Bavi se tabelama, DML operacijama</a:t>
            </a:r>
          </a:p>
          <a:p>
            <a:pPr lvl="2"/>
            <a:r>
              <a:rPr lang="sr-Latn-ME" dirty="0" smtClean="0"/>
              <a:t>Postoji mogućnost da se replicira samo određeni skup tabela</a:t>
            </a:r>
          </a:p>
          <a:p>
            <a:pPr lvl="2"/>
            <a:r>
              <a:rPr lang="sr-Latn-ME" dirty="0" smtClean="0"/>
              <a:t>Vrši se na nivou klastera baze podataka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82" y="3253778"/>
            <a:ext cx="5185522" cy="21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WAL (Write ahead log)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02" y="1853248"/>
            <a:ext cx="8685830" cy="4195481"/>
          </a:xfrm>
        </p:spPr>
        <p:txBody>
          <a:bodyPr/>
          <a:lstStyle/>
          <a:p>
            <a:r>
              <a:rPr lang="sr-Latn-ME" dirty="0" smtClean="0"/>
              <a:t>Sve promene izvršene od strane transakcije upisuju se kao WAL zapis</a:t>
            </a:r>
          </a:p>
          <a:p>
            <a:r>
              <a:rPr lang="sr-Latn-ME" dirty="0" smtClean="0"/>
              <a:t>WAL zapis se upisuje u WAL bafer </a:t>
            </a:r>
          </a:p>
          <a:p>
            <a:r>
              <a:rPr lang="sr-Latn-ME" dirty="0" smtClean="0"/>
              <a:t>Koristi se kao deo procesa oporavka u slučaju otkazivanja sistema</a:t>
            </a:r>
          </a:p>
          <a:p>
            <a:r>
              <a:rPr lang="sr-Latn-ME" dirty="0" smtClean="0"/>
              <a:t>Dva glavna procesa koje koristi WAL su:</a:t>
            </a:r>
          </a:p>
          <a:p>
            <a:pPr lvl="1"/>
            <a:r>
              <a:rPr lang="sr-Latn-ME" dirty="0" smtClean="0"/>
              <a:t>WAL sender – pokreće se na master serveru, on vrši slanje WAL podataka na slave servere</a:t>
            </a:r>
          </a:p>
          <a:p>
            <a:pPr lvl="1"/>
            <a:r>
              <a:rPr lang="sr-Latn-ME" dirty="0" smtClean="0"/>
              <a:t>WAL receiver – pokreće se na slave serveru, upisuje primljene podatke od strane WAL sendera u WAL segmente.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33" y="3549992"/>
            <a:ext cx="3625786" cy="29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Log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67849"/>
            <a:ext cx="6334238" cy="3209458"/>
          </a:xfrm>
        </p:spPr>
        <p:txBody>
          <a:bodyPr>
            <a:normAutofit fontScale="92500" lnSpcReduction="10000"/>
          </a:bodyPr>
          <a:lstStyle/>
          <a:p>
            <a:r>
              <a:rPr lang="sr-Latn-ME" dirty="0" smtClean="0"/>
              <a:t>Vrši dirketno slanje svih WAL zapisa kao jedan fajl (WAL segment) sa master servera na slave server</a:t>
            </a:r>
          </a:p>
          <a:p>
            <a:r>
              <a:rPr lang="sr-Latn-ME" dirty="0" smtClean="0"/>
              <a:t>Log shipping je asinhron</a:t>
            </a:r>
          </a:p>
          <a:p>
            <a:r>
              <a:rPr lang="sr-Latn-ME" dirty="0" smtClean="0"/>
              <a:t>Budući da koristi ashinroni režim postoji opasnost od gubitka podataka, ukoliko  master server otkaže</a:t>
            </a:r>
          </a:p>
          <a:p>
            <a:r>
              <a:rPr lang="sr-Latn-ME" dirty="0" smtClean="0"/>
              <a:t>Radi čak i u slučaju kada master i replika ne mogu komunicirati direktno preko TCP/IP protokola, koristeći deljenu memoriju, što je prednost u odnosu na Streaming replikaciju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32" y="3915177"/>
            <a:ext cx="4980685" cy="28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Streaming replikacija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93" y="1707575"/>
            <a:ext cx="8946541" cy="4195481"/>
          </a:xfrm>
        </p:spPr>
        <p:txBody>
          <a:bodyPr/>
          <a:lstStyle/>
          <a:p>
            <a:r>
              <a:rPr lang="sr-Latn-ME" dirty="0" smtClean="0"/>
              <a:t>Najčešće korišćena metoda replikacije kod PostgreSQL</a:t>
            </a:r>
          </a:p>
          <a:p>
            <a:r>
              <a:rPr lang="sr-Latn-ME" dirty="0" smtClean="0"/>
              <a:t>Vrši prenos WAL zaupisa u hodu, direktno između primarnog servera i jedne ili više repila, bez čekanja da se WAL datoteka popuni</a:t>
            </a:r>
          </a:p>
          <a:p>
            <a:r>
              <a:rPr lang="sr-Latn-ME" dirty="0" smtClean="0"/>
              <a:t>Slave server koristi WAL reciver proces kako bi uspostavio TCP/IP vezu sa primarnim serverom, dok WAL  sender šalje WAL zapise </a:t>
            </a:r>
          </a:p>
          <a:p>
            <a:r>
              <a:rPr lang="sr-Latn-ME" dirty="0" smtClean="0"/>
              <a:t>Streaming replikacija je podrazumevano asinhrona, ali može biti i sinhrona čime se smanjuje gubitak podataka ali se povećava vreme izvršenja transakcije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79" y="4295553"/>
            <a:ext cx="4278168" cy="24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Streaming replikacija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41" y="1524884"/>
            <a:ext cx="8946541" cy="4805082"/>
          </a:xfrm>
        </p:spPr>
        <p:txBody>
          <a:bodyPr/>
          <a:lstStyle/>
          <a:p>
            <a:r>
              <a:rPr lang="sr-Latn-ME" dirty="0" smtClean="0"/>
              <a:t>Može se izgraditi kao :</a:t>
            </a:r>
          </a:p>
          <a:p>
            <a:pPr lvl="1"/>
            <a:r>
              <a:rPr lang="sr-Latn-ME" dirty="0"/>
              <a:t> Multi-standby konfiguracija - 1:N konfiguracija, postoji jedan primarni server koji sadrži više standby servera</a:t>
            </a:r>
          </a:p>
          <a:p>
            <a:pPr lvl="1"/>
            <a:r>
              <a:rPr lang="sr-Latn-ME" dirty="0"/>
              <a:t>Cascade konfiguracija – standby serveri su međusobno kasadno povezani i svaki  deluje kao primalac i kao pošiljalac. Moguća je samo u asinhronom </a:t>
            </a:r>
            <a:r>
              <a:rPr lang="sr-Latn-ME" dirty="0" smtClean="0"/>
              <a:t>režimu</a:t>
            </a:r>
          </a:p>
          <a:p>
            <a:r>
              <a:rPr lang="sr-Latn-ME" dirty="0" smtClean="0"/>
              <a:t>Prednosti korišćenja striming replikacije:</a:t>
            </a:r>
          </a:p>
          <a:p>
            <a:pPr lvl="1"/>
            <a:r>
              <a:rPr lang="sr-Latn-ME" dirty="0" smtClean="0"/>
              <a:t>Rešavanje failover-a</a:t>
            </a:r>
          </a:p>
          <a:p>
            <a:pPr lvl="1"/>
            <a:r>
              <a:rPr lang="sr-Latn-ME" dirty="0" smtClean="0"/>
              <a:t>Balansiranje opterećenja servera za operacije čitanja</a:t>
            </a:r>
          </a:p>
          <a:p>
            <a:r>
              <a:rPr lang="sr-Latn-ME" dirty="0" smtClean="0"/>
              <a:t>Ograničenja koja se javljaju kod streaming replikacije</a:t>
            </a:r>
          </a:p>
          <a:p>
            <a:pPr lvl="1"/>
            <a:r>
              <a:rPr lang="sr-Latn-ME" dirty="0" smtClean="0"/>
              <a:t>Nije moguće vršiiti repliciranje na različitim verzijama ili arhitekturama</a:t>
            </a:r>
          </a:p>
          <a:p>
            <a:pPr lvl="1"/>
            <a:r>
              <a:rPr lang="sr-Latn-ME" dirty="0" smtClean="0"/>
              <a:t>Nije moguće vršiti bilo kakve izmene na standby serveru</a:t>
            </a:r>
          </a:p>
          <a:p>
            <a:endParaRPr lang="sr-Latn-ME" dirty="0" smtClean="0"/>
          </a:p>
          <a:p>
            <a:pPr lvl="1"/>
            <a:endParaRPr lang="sr-Latn-ME" dirty="0" smtClean="0"/>
          </a:p>
          <a:p>
            <a:pPr lvl="1"/>
            <a:endParaRPr lang="sr-Latn-ME" dirty="0"/>
          </a:p>
          <a:p>
            <a:pPr lvl="1"/>
            <a:endParaRPr lang="sr-Latn-ME" dirty="0" smtClean="0"/>
          </a:p>
        </p:txBody>
      </p:sp>
    </p:spTree>
    <p:extLst>
      <p:ext uri="{BB962C8B-B14F-4D97-AF65-F5344CB8AC3E}">
        <p14:creationId xmlns:p14="http://schemas.microsoft.com/office/powerpoint/2010/main" val="25302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853</TotalTime>
  <Words>1217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Replikacija u PostgreSQL-u</vt:lpstr>
      <vt:lpstr>Replikacija kod PostgreSQL</vt:lpstr>
      <vt:lpstr>Modeli replikacija kod PostgreSQL-a</vt:lpstr>
      <vt:lpstr>Režimi replikacije kod PostgreSQL</vt:lpstr>
      <vt:lpstr>Tipovi replikacije kod PostgreSQL</vt:lpstr>
      <vt:lpstr>WAL (Write ahead log)</vt:lpstr>
      <vt:lpstr>Log shipping</vt:lpstr>
      <vt:lpstr>Streaming replikacija</vt:lpstr>
      <vt:lpstr>Streaming replikacija</vt:lpstr>
      <vt:lpstr>Failover kod striming replikacije</vt:lpstr>
      <vt:lpstr>Failover kod streaming replikacije </vt:lpstr>
      <vt:lpstr>Logička replikacija  kod PostgreSQL</vt:lpstr>
      <vt:lpstr>Logička replikacija PostgreSQL</vt:lpstr>
      <vt:lpstr>Publikacija (Publication)</vt:lpstr>
      <vt:lpstr>Pretplata (Subscription)</vt:lpstr>
      <vt:lpstr>Primer korišćena Logičke replikacije</vt:lpstr>
      <vt:lpstr>Sluaj izmene šeme tabele prilikom logičke replikacije</vt:lpstr>
      <vt:lpstr>Failover kod logičke replikacije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I OPTIMIZACIJA UPITA U POTGRESQL</dc:title>
  <dc:creator>MilanchS</dc:creator>
  <cp:lastModifiedBy>MilanchS</cp:lastModifiedBy>
  <cp:revision>84</cp:revision>
  <dcterms:created xsi:type="dcterms:W3CDTF">2022-04-27T19:09:29Z</dcterms:created>
  <dcterms:modified xsi:type="dcterms:W3CDTF">2022-06-23T22:04:30Z</dcterms:modified>
</cp:coreProperties>
</file>