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A31D261-D480-4177-8729-8787AC11B23B}" type="datetimeFigureOut">
              <a:rPr lang="en-GB" smtClean="0"/>
              <a:t>30/03/2021</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11158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31D261-D480-4177-8729-8787AC11B23B}"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28081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31D261-D480-4177-8729-8787AC11B23B}"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23906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31D261-D480-4177-8729-8787AC11B23B}"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2010102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31D261-D480-4177-8729-8787AC11B23B}"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2395634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31D261-D480-4177-8729-8787AC11B23B}" type="datetimeFigureOut">
              <a:rPr lang="en-GB" smtClean="0"/>
              <a:t>30/03/2021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126480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31D261-D480-4177-8729-8787AC11B23B}" type="datetimeFigureOut">
              <a:rPr lang="en-GB" smtClean="0"/>
              <a:t>30/03/2021</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2791629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A31D261-D480-4177-8729-8787AC11B23B}"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1784077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A31D261-D480-4177-8729-8787AC11B23B}"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153211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1D261-D480-4177-8729-8787AC11B23B}"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407253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31D261-D480-4177-8729-8787AC11B23B}"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372544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1D261-D480-4177-8729-8787AC11B23B}"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350840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31D261-D480-4177-8729-8787AC11B23B}" type="datetimeFigureOut">
              <a:rPr lang="en-GB" smtClean="0"/>
              <a:t>30/03/2021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44382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1D261-D480-4177-8729-8787AC11B23B}" type="datetimeFigureOut">
              <a:rPr lang="en-GB" smtClean="0"/>
              <a:t>30/03/2021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295683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1D261-D480-4177-8729-8787AC11B23B}" type="datetimeFigureOut">
              <a:rPr lang="en-GB" smtClean="0"/>
              <a:t>30/03/2021</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44017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31D261-D480-4177-8729-8787AC11B23B}"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236494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31D261-D480-4177-8729-8787AC11B23B}"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68FEB7-6546-48FC-90CB-A23F6F2D3B65}" type="slidenum">
              <a:rPr lang="en-GB" smtClean="0"/>
              <a:t>‹#›</a:t>
            </a:fld>
            <a:endParaRPr lang="en-GB"/>
          </a:p>
        </p:txBody>
      </p:sp>
    </p:spTree>
    <p:extLst>
      <p:ext uri="{BB962C8B-B14F-4D97-AF65-F5344CB8AC3E}">
        <p14:creationId xmlns:p14="http://schemas.microsoft.com/office/powerpoint/2010/main" val="404561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A31D261-D480-4177-8729-8787AC11B23B}" type="datetimeFigureOut">
              <a:rPr lang="en-GB" smtClean="0"/>
              <a:t>30/03/2021</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68FEB7-6546-48FC-90CB-A23F6F2D3B65}" type="slidenum">
              <a:rPr lang="en-GB" smtClean="0"/>
              <a:t>‹#›</a:t>
            </a:fld>
            <a:endParaRPr lang="en-GB"/>
          </a:p>
        </p:txBody>
      </p:sp>
    </p:spTree>
    <p:extLst>
      <p:ext uri="{BB962C8B-B14F-4D97-AF65-F5344CB8AC3E}">
        <p14:creationId xmlns:p14="http://schemas.microsoft.com/office/powerpoint/2010/main" val="14941948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ndex.php?title=List_of_postal_codes_of_Canada:_M&amp;oldid=85783046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8D8E-4BD9-476B-A08B-98E3ABC612B8}"/>
              </a:ext>
            </a:extLst>
          </p:cNvPr>
          <p:cNvSpPr>
            <a:spLocks noGrp="1"/>
          </p:cNvSpPr>
          <p:nvPr>
            <p:ph type="ctrTitle"/>
          </p:nvPr>
        </p:nvSpPr>
        <p:spPr/>
        <p:txBody>
          <a:bodyPr/>
          <a:lstStyle/>
          <a:p>
            <a:r>
              <a:rPr lang="en-GB" dirty="0"/>
              <a:t>The Battle of Neighbourhoods</a:t>
            </a:r>
          </a:p>
        </p:txBody>
      </p:sp>
      <p:sp>
        <p:nvSpPr>
          <p:cNvPr id="3" name="Subtitle 2">
            <a:extLst>
              <a:ext uri="{FF2B5EF4-FFF2-40B4-BE49-F238E27FC236}">
                <a16:creationId xmlns:a16="http://schemas.microsoft.com/office/drawing/2014/main" id="{9C7E58AF-0940-4BCE-A6E7-F71174DD82C3}"/>
              </a:ext>
            </a:extLst>
          </p:cNvPr>
          <p:cNvSpPr>
            <a:spLocks noGrp="1"/>
          </p:cNvSpPr>
          <p:nvPr>
            <p:ph type="subTitle" idx="1"/>
          </p:nvPr>
        </p:nvSpPr>
        <p:spPr/>
        <p:txBody>
          <a:bodyPr/>
          <a:lstStyle/>
          <a:p>
            <a:r>
              <a:rPr lang="en-GB" dirty="0"/>
              <a:t>By Milan Sajiv</a:t>
            </a:r>
          </a:p>
        </p:txBody>
      </p:sp>
    </p:spTree>
    <p:extLst>
      <p:ext uri="{BB962C8B-B14F-4D97-AF65-F5344CB8AC3E}">
        <p14:creationId xmlns:p14="http://schemas.microsoft.com/office/powerpoint/2010/main" val="214132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BE68DCF-DB4E-4391-B3A0-1646F319E39C}"/>
              </a:ext>
            </a:extLst>
          </p:cNvPr>
          <p:cNvSpPr>
            <a:spLocks noGrp="1"/>
          </p:cNvSpPr>
          <p:nvPr>
            <p:ph type="title"/>
          </p:nvPr>
        </p:nvSpPr>
        <p:spPr>
          <a:xfrm>
            <a:off x="967791" y="1449324"/>
            <a:ext cx="2621734" cy="4391640"/>
          </a:xfrm>
        </p:spPr>
        <p:txBody>
          <a:bodyPr anchor="t">
            <a:normAutofit/>
          </a:bodyPr>
          <a:lstStyle/>
          <a:p>
            <a:r>
              <a:rPr lang="en-GB" sz="2800">
                <a:solidFill>
                  <a:schemeClr val="tx1"/>
                </a:solidFill>
              </a:rPr>
              <a:t>Introduction</a:t>
            </a:r>
          </a:p>
        </p:txBody>
      </p:sp>
      <p:sp>
        <p:nvSpPr>
          <p:cNvPr id="12" name="Rectangle 11">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3BE96B-B231-47E8-BD4F-4D0210FDD726}"/>
              </a:ext>
            </a:extLst>
          </p:cNvPr>
          <p:cNvSpPr>
            <a:spLocks noGrp="1"/>
          </p:cNvSpPr>
          <p:nvPr>
            <p:ph idx="1"/>
          </p:nvPr>
        </p:nvSpPr>
        <p:spPr>
          <a:xfrm>
            <a:off x="3750393" y="1449324"/>
            <a:ext cx="6230220" cy="4391640"/>
          </a:xfrm>
        </p:spPr>
        <p:txBody>
          <a:bodyPr>
            <a:normAutofit/>
          </a:bodyPr>
          <a:lstStyle/>
          <a:p>
            <a:pPr>
              <a:lnSpc>
                <a:spcPct val="90000"/>
              </a:lnSpc>
              <a:spcAft>
                <a:spcPts val="800"/>
              </a:spcAft>
            </a:pPr>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Toronto is itself a cultural phenomenon, with residents from around the world and scores of languages, foods, customs and cultures. Toronto is the largest city in Canada and the 4</a:t>
            </a:r>
            <a:r>
              <a:rPr lang="en-GB" baseline="300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a:t>
            </a:r>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largest city in North America, with a population of 6.2 Million people as of 2020 (a 0.94% increase from 2019). The total population in Greater Toronto Area and the outskirts is 9.25 Million, meaning that Greater Toronto Area makes up 67% of the total population of the area, with the city growing at an ever-increasing rate. Around 48% of Toronto’s population is made up of those who are of an ethnic minority. </a:t>
            </a:r>
          </a:p>
          <a:p>
            <a:pPr>
              <a:lnSpc>
                <a:spcPct val="90000"/>
              </a:lnSpc>
              <a:spcAft>
                <a:spcPts val="800"/>
              </a:spcAft>
            </a:pPr>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As the area is known to be very diverse, many areas would have developed differently, due to industrialisation or cultural changes due to masses of people from one ethnicity into the area. Toronto has a very high Chinese and South Asian population; this may create areas which can be clustered due to similar activities being offered. </a:t>
            </a:r>
          </a:p>
          <a:p>
            <a:pPr marL="0" indent="0">
              <a:lnSpc>
                <a:spcPct val="90000"/>
              </a:lnSpc>
              <a:buNone/>
            </a:pPr>
            <a:endParaRPr lang="en-GB">
              <a:solidFill>
                <a:schemeClr val="tx1"/>
              </a:solidFill>
            </a:endParaRPr>
          </a:p>
        </p:txBody>
      </p:sp>
    </p:spTree>
    <p:extLst>
      <p:ext uri="{BB962C8B-B14F-4D97-AF65-F5344CB8AC3E}">
        <p14:creationId xmlns:p14="http://schemas.microsoft.com/office/powerpoint/2010/main" val="29362595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31F2750-D871-4719-BD49-E66B46E257DF}"/>
              </a:ext>
            </a:extLst>
          </p:cNvPr>
          <p:cNvSpPr>
            <a:spLocks noGrp="1"/>
          </p:cNvSpPr>
          <p:nvPr>
            <p:ph type="title"/>
          </p:nvPr>
        </p:nvSpPr>
        <p:spPr>
          <a:xfrm>
            <a:off x="967791" y="1449324"/>
            <a:ext cx="2621734" cy="4391640"/>
          </a:xfrm>
        </p:spPr>
        <p:txBody>
          <a:bodyPr anchor="t">
            <a:normAutofit/>
          </a:bodyPr>
          <a:lstStyle/>
          <a:p>
            <a:r>
              <a:rPr lang="en-GB" sz="2800">
                <a:solidFill>
                  <a:schemeClr val="tx1"/>
                </a:solidFill>
              </a:rPr>
              <a:t>Problem</a:t>
            </a:r>
          </a:p>
        </p:txBody>
      </p:sp>
      <p:sp>
        <p:nvSpPr>
          <p:cNvPr id="12" name="Rectangle 11">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CA607F6-914D-4908-8D9B-8B52593C01D7}"/>
              </a:ext>
            </a:extLst>
          </p:cNvPr>
          <p:cNvSpPr>
            <a:spLocks noGrp="1"/>
          </p:cNvSpPr>
          <p:nvPr>
            <p:ph idx="1"/>
          </p:nvPr>
        </p:nvSpPr>
        <p:spPr>
          <a:xfrm>
            <a:off x="3750393" y="1449324"/>
            <a:ext cx="6230220" cy="4391640"/>
          </a:xfrm>
        </p:spPr>
        <p:txBody>
          <a:bodyPr>
            <a:normAutofit/>
          </a:bodyPr>
          <a:lstStyle/>
          <a:p>
            <a:pPr indent="0">
              <a:spcAft>
                <a:spcPts val="800"/>
              </a:spcAft>
              <a:buNone/>
            </a:pPr>
            <a:endPar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628650" indent="-285750">
              <a:spcAft>
                <a:spcPts val="800"/>
              </a:spcAft>
            </a:pPr>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List the top 100 venues Toronto and plot it on a map. </a:t>
            </a:r>
          </a:p>
          <a:p>
            <a:pPr marL="628650" indent="-285750">
              <a:spcAft>
                <a:spcPts val="800"/>
              </a:spcAft>
            </a:pPr>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What neighbourhoods have similar venues </a:t>
            </a:r>
          </a:p>
          <a:p>
            <a:pPr marL="628650" indent="-285750">
              <a:spcAft>
                <a:spcPts val="800"/>
              </a:spcAft>
            </a:pPr>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Where do the most neighbourhoods with similar venues lie.</a:t>
            </a:r>
          </a:p>
          <a:p>
            <a:endParaRPr lang="en-GB">
              <a:solidFill>
                <a:schemeClr val="tx1"/>
              </a:solidFill>
            </a:endParaRPr>
          </a:p>
        </p:txBody>
      </p:sp>
    </p:spTree>
    <p:extLst>
      <p:ext uri="{BB962C8B-B14F-4D97-AF65-F5344CB8AC3E}">
        <p14:creationId xmlns:p14="http://schemas.microsoft.com/office/powerpoint/2010/main" val="15983446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7F62036-FF84-4320-9FFB-78236E3E1D4B}"/>
              </a:ext>
            </a:extLst>
          </p:cNvPr>
          <p:cNvSpPr>
            <a:spLocks noGrp="1"/>
          </p:cNvSpPr>
          <p:nvPr>
            <p:ph type="title"/>
          </p:nvPr>
        </p:nvSpPr>
        <p:spPr>
          <a:xfrm>
            <a:off x="967791" y="1449324"/>
            <a:ext cx="2621734" cy="4391640"/>
          </a:xfrm>
        </p:spPr>
        <p:txBody>
          <a:bodyPr anchor="t">
            <a:normAutofit/>
          </a:bodyPr>
          <a:lstStyle/>
          <a:p>
            <a:r>
              <a:rPr lang="en-GB" sz="2800">
                <a:solidFill>
                  <a:schemeClr val="tx1"/>
                </a:solidFill>
              </a:rPr>
              <a:t>Data Section</a:t>
            </a:r>
          </a:p>
        </p:txBody>
      </p:sp>
      <p:sp>
        <p:nvSpPr>
          <p:cNvPr id="28" name="Rectangle 27">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97812FC-F7CD-46CB-84E3-590721388825}"/>
              </a:ext>
            </a:extLst>
          </p:cNvPr>
          <p:cNvSpPr>
            <a:spLocks noGrp="1"/>
          </p:cNvSpPr>
          <p:nvPr>
            <p:ph idx="1"/>
          </p:nvPr>
        </p:nvSpPr>
        <p:spPr>
          <a:xfrm>
            <a:off x="3750393" y="1449324"/>
            <a:ext cx="6230220" cy="4391640"/>
          </a:xfrm>
        </p:spPr>
        <p:txBody>
          <a:bodyPr>
            <a:normAutofit/>
          </a:bodyPr>
          <a:lstStyle/>
          <a:p>
            <a:pPr>
              <a:lnSpc>
                <a:spcPct val="90000"/>
              </a:lnSpc>
              <a:spcAft>
                <a:spcPts val="800"/>
              </a:spcAft>
            </a:pPr>
            <a:r>
              <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Toronto data, containing neighbourhoods and its coordinates.</a:t>
            </a:r>
          </a:p>
          <a:p>
            <a:pPr marL="914400" indent="-457200">
              <a:lnSpc>
                <a:spcPct val="90000"/>
              </a:lnSpc>
              <a:spcAft>
                <a:spcPts val="800"/>
              </a:spcAft>
            </a:pPr>
            <a:r>
              <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Data sources being used: https://en.wikipedia.org/w/index.php?title=List_of_postal_codes_of_Canada:_M&amp;oldid=857830462 and http://cocl.us/Geospatial_data</a:t>
            </a:r>
          </a:p>
          <a:p>
            <a:pPr marL="914400" indent="-457200">
              <a:lnSpc>
                <a:spcPct val="90000"/>
              </a:lnSpc>
              <a:spcAft>
                <a:spcPts val="800"/>
              </a:spcAft>
            </a:pPr>
            <a:r>
              <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Description: This Data Source provides all the required information in order to explore the neighbourhoods of Toronto</a:t>
            </a:r>
          </a:p>
          <a:p>
            <a:pPr>
              <a:lnSpc>
                <a:spcPct val="90000"/>
              </a:lnSpc>
              <a:spcAft>
                <a:spcPts val="800"/>
              </a:spcAft>
            </a:pPr>
            <a:r>
              <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Top 100 venues within a 1km radius in each neighbourhood of Toronto</a:t>
            </a:r>
          </a:p>
          <a:p>
            <a:pPr indent="457200">
              <a:lnSpc>
                <a:spcPct val="90000"/>
              </a:lnSpc>
              <a:spcAft>
                <a:spcPts val="800"/>
              </a:spcAft>
            </a:pPr>
            <a:r>
              <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Data Source: Foursquare API</a:t>
            </a:r>
          </a:p>
          <a:p>
            <a:pPr marL="914400" indent="-457200">
              <a:lnSpc>
                <a:spcPct val="90000"/>
              </a:lnSpc>
              <a:spcAft>
                <a:spcPts val="800"/>
              </a:spcAft>
            </a:pPr>
            <a:r>
              <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Description: This API will allow me to find all the venues around the neighbourhoods, using a filter to search withing a 1000m radius.</a:t>
            </a:r>
          </a:p>
          <a:p>
            <a:pPr>
              <a:lnSpc>
                <a:spcPct val="90000"/>
              </a:lnSpc>
              <a:spcAft>
                <a:spcPts val="800"/>
              </a:spcAft>
            </a:pPr>
            <a:r>
              <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Geospace Data</a:t>
            </a:r>
          </a:p>
          <a:p>
            <a:pPr indent="457200">
              <a:lnSpc>
                <a:spcPct val="90000"/>
              </a:lnSpc>
              <a:spcAft>
                <a:spcPts val="800"/>
              </a:spcAft>
            </a:pPr>
            <a:r>
              <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Data Source: https://open.toronto.ca/dataset/neighbourhoods/ </a:t>
            </a:r>
          </a:p>
          <a:p>
            <a:pPr marL="914400" indent="-457200">
              <a:lnSpc>
                <a:spcPct val="90000"/>
              </a:lnSpc>
              <a:spcAft>
                <a:spcPts val="800"/>
              </a:spcAft>
            </a:pPr>
            <a:r>
              <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Description: Using this data we can visualize the neighbourhood boundaries on the map using a choropleth map</a:t>
            </a:r>
          </a:p>
          <a:p>
            <a:pPr marL="457200" indent="0">
              <a:lnSpc>
                <a:spcPct val="90000"/>
              </a:lnSpc>
              <a:spcAft>
                <a:spcPts val="800"/>
              </a:spcAft>
              <a:buNone/>
            </a:pPr>
            <a:endPar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457200" indent="0">
              <a:lnSpc>
                <a:spcPct val="90000"/>
              </a:lnSpc>
              <a:spcAft>
                <a:spcPts val="800"/>
              </a:spcAft>
              <a:buNone/>
            </a:pPr>
            <a:endParaRPr lang="en-GB" sz="11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a:lnSpc>
                <a:spcPct val="90000"/>
              </a:lnSpc>
            </a:pPr>
            <a:endParaRPr lang="en-GB" sz="1100">
              <a:solidFill>
                <a:schemeClr val="tx1"/>
              </a:solidFill>
            </a:endParaRPr>
          </a:p>
        </p:txBody>
      </p:sp>
    </p:spTree>
    <p:extLst>
      <p:ext uri="{BB962C8B-B14F-4D97-AF65-F5344CB8AC3E}">
        <p14:creationId xmlns:p14="http://schemas.microsoft.com/office/powerpoint/2010/main" val="28804167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B94D07A-DBD4-4043-9BEB-CF5B0CD57FF7}"/>
              </a:ext>
            </a:extLst>
          </p:cNvPr>
          <p:cNvSpPr>
            <a:spLocks noGrp="1"/>
          </p:cNvSpPr>
          <p:nvPr>
            <p:ph type="title"/>
          </p:nvPr>
        </p:nvSpPr>
        <p:spPr>
          <a:xfrm>
            <a:off x="967791" y="1449324"/>
            <a:ext cx="2621734" cy="4391640"/>
          </a:xfrm>
        </p:spPr>
        <p:txBody>
          <a:bodyPr anchor="t">
            <a:normAutofit/>
          </a:bodyPr>
          <a:lstStyle/>
          <a:p>
            <a:r>
              <a:rPr lang="en-GB" sz="2800">
                <a:solidFill>
                  <a:schemeClr val="tx1"/>
                </a:solidFill>
              </a:rPr>
              <a:t>Methodology</a:t>
            </a:r>
          </a:p>
        </p:txBody>
      </p:sp>
      <p:sp>
        <p:nvSpPr>
          <p:cNvPr id="36" name="Rectangle 35">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5E8FC44-4F81-4DCD-95A6-895C9810FD5D}"/>
              </a:ext>
            </a:extLst>
          </p:cNvPr>
          <p:cNvSpPr>
            <a:spLocks noGrp="1"/>
          </p:cNvSpPr>
          <p:nvPr>
            <p:ph idx="1"/>
          </p:nvPr>
        </p:nvSpPr>
        <p:spPr>
          <a:xfrm>
            <a:off x="3750393" y="1449324"/>
            <a:ext cx="6230220" cy="4391640"/>
          </a:xfrm>
        </p:spPr>
        <p:txBody>
          <a:bodyPr>
            <a:normAutofit/>
          </a:bodyPr>
          <a:lstStyle/>
          <a:p>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begin by collecting the Toronto data from the following link: </a:t>
            </a:r>
            <a:r>
              <a:rPr lang="en-GB" u="sng">
                <a:solidFill>
                  <a:schemeClr val="tx1"/>
                </a:solidFill>
                <a:effectLst/>
                <a:latin typeface="Calibri" panose="020F0502020204030204" pitchFamily="34" charset="0"/>
                <a:ea typeface="Yu Mincho" panose="02020400000000000000" pitchFamily="18" charset="-128"/>
                <a:cs typeface="Times New Roman" panose="02020603050405020304" pitchFamily="18" charset="0"/>
                <a:hlinkClick r:id="rId3"/>
              </a:rPr>
              <a:t>https://en.wikipedia.org/w/index.php?title=List_of_postal_codes_of_Canada:_M&amp;oldid=857830462</a:t>
            </a:r>
            <a:r>
              <a:rPr lang="en-GB" u="sng">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endPar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Find all the boroughs and their neighbourhoods, along with their post code by parsing the site. </a:t>
            </a:r>
          </a:p>
          <a:p>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Using the following link, I found the latitude and longitude of all the Post Codes and merged them into one DataFrame.</a:t>
            </a:r>
          </a:p>
          <a:p>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Visualise these locations by using python’s Folium library</a:t>
            </a:r>
            <a:r>
              <a:rPr lang="en-GB">
                <a:solidFill>
                  <a:schemeClr val="tx1"/>
                </a:solidFill>
                <a:latin typeface="Calibri" panose="020F0502020204030204" pitchFamily="34" charset="0"/>
                <a:ea typeface="Yu Mincho" panose="02020400000000000000" pitchFamily="18" charset="-128"/>
                <a:cs typeface="Times New Roman" panose="02020603050405020304" pitchFamily="18" charset="0"/>
              </a:rPr>
              <a:t>.</a:t>
            </a:r>
          </a:p>
          <a:p>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Plotting the number of Neighbourhoods for each borough in Toronto</a:t>
            </a:r>
          </a:p>
          <a:p>
            <a:r>
              <a:rPr lang="en-GB">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Plot the clusters onto the map to show the variance between locations and how popular attractions are.</a:t>
            </a:r>
            <a:endParaRPr lang="en-GB">
              <a:solidFill>
                <a:schemeClr val="tx1"/>
              </a:solidFill>
            </a:endParaRPr>
          </a:p>
        </p:txBody>
      </p:sp>
    </p:spTree>
    <p:extLst>
      <p:ext uri="{BB962C8B-B14F-4D97-AF65-F5344CB8AC3E}">
        <p14:creationId xmlns:p14="http://schemas.microsoft.com/office/powerpoint/2010/main" val="20898447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1702E195-9C37-43D4-B2C8-880397AE8E30}"/>
              </a:ext>
            </a:extLst>
          </p:cNvPr>
          <p:cNvSpPr>
            <a:spLocks noGrp="1"/>
          </p:cNvSpPr>
          <p:nvPr>
            <p:ph type="title"/>
          </p:nvPr>
        </p:nvSpPr>
        <p:spPr>
          <a:xfrm>
            <a:off x="639098" y="629265"/>
            <a:ext cx="6072776" cy="1622322"/>
          </a:xfrm>
        </p:spPr>
        <p:txBody>
          <a:bodyPr>
            <a:normAutofit/>
          </a:bodyPr>
          <a:lstStyle/>
          <a:p>
            <a:r>
              <a:rPr lang="en-GB">
                <a:solidFill>
                  <a:srgbClr val="FFFFFE"/>
                </a:solidFill>
              </a:rPr>
              <a:t>Conclusion</a:t>
            </a:r>
          </a:p>
        </p:txBody>
      </p:sp>
      <p:sp>
        <p:nvSpPr>
          <p:cNvPr id="18" name="Rectangle 17">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34590F2-E341-4F6E-A19C-55B0C338C793}"/>
              </a:ext>
            </a:extLst>
          </p:cNvPr>
          <p:cNvSpPr>
            <a:spLocks noGrp="1"/>
          </p:cNvSpPr>
          <p:nvPr>
            <p:ph idx="1"/>
          </p:nvPr>
        </p:nvSpPr>
        <p:spPr>
          <a:xfrm>
            <a:off x="639098" y="2418735"/>
            <a:ext cx="6072776" cy="3811740"/>
          </a:xfrm>
        </p:spPr>
        <p:txBody>
          <a:bodyPr anchor="ctr">
            <a:normAutofit/>
          </a:bodyPr>
          <a:lstStyle/>
          <a:p>
            <a:r>
              <a:rPr lang="en-GB">
                <a:solidFill>
                  <a:srgbClr val="FFFFFE"/>
                </a:solidFill>
                <a:effectLst/>
                <a:latin typeface="Calibri" panose="020F0502020204030204" pitchFamily="34" charset="0"/>
                <a:ea typeface="Yu Mincho" panose="02020400000000000000" pitchFamily="18" charset="-128"/>
                <a:cs typeface="Times New Roman" panose="02020603050405020304" pitchFamily="18" charset="0"/>
              </a:rPr>
              <a:t>As we can see there is a major difference in clusters the further from the lock of water you travel, the centre of all the neighbourhoods in the centre of Toronto however are all very similar in characteristics, and as you travel the further away from the centre the wider range of option’s you end up getting. Although there are less neighbourhoods that are close together. </a:t>
            </a:r>
          </a:p>
          <a:p>
            <a:endParaRPr lang="en-GB">
              <a:solidFill>
                <a:srgbClr val="FFFFFE"/>
              </a:solidFill>
            </a:endParaRPr>
          </a:p>
        </p:txBody>
      </p:sp>
      <p:pic>
        <p:nvPicPr>
          <p:cNvPr id="5" name="Picture 4">
            <a:extLst>
              <a:ext uri="{FF2B5EF4-FFF2-40B4-BE49-F238E27FC236}">
                <a16:creationId xmlns:a16="http://schemas.microsoft.com/office/drawing/2014/main" id="{FE372FCB-92B0-48E6-BAC5-E9E179984E36}"/>
              </a:ext>
            </a:extLst>
          </p:cNvPr>
          <p:cNvPicPr/>
          <p:nvPr/>
        </p:nvPicPr>
        <p:blipFill rotWithShape="1">
          <a:blip r:embed="rId2" cstate="print">
            <a:extLst>
              <a:ext uri="{28A0092B-C50C-407E-A947-70E740481C1C}">
                <a14:useLocalDpi xmlns:a14="http://schemas.microsoft.com/office/drawing/2010/main" val="0"/>
              </a:ext>
            </a:extLst>
          </a:blip>
          <a:srcRect l="61988" t="33489" r="9429" b="10106"/>
          <a:stretch/>
        </p:blipFill>
        <p:spPr bwMode="auto">
          <a:xfrm>
            <a:off x="7418226" y="850415"/>
            <a:ext cx="4125317" cy="2299772"/>
          </a:xfrm>
          <a:prstGeom prst="rect">
            <a:avLst/>
          </a:prstGeom>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4D058C70-5060-4A94-ACFF-03C93CFAC9AC}"/>
              </a:ext>
            </a:extLst>
          </p:cNvPr>
          <p:cNvPicPr/>
          <p:nvPr/>
        </p:nvPicPr>
        <p:blipFill rotWithShape="1">
          <a:blip r:embed="rId3" cstate="print">
            <a:extLst>
              <a:ext uri="{28A0092B-C50C-407E-A947-70E740481C1C}">
                <a14:useLocalDpi xmlns:a14="http://schemas.microsoft.com/office/drawing/2010/main" val="0"/>
              </a:ext>
            </a:extLst>
          </a:blip>
          <a:srcRect l="63651" t="23503" r="9594" b="19506"/>
          <a:stretch/>
        </p:blipFill>
        <p:spPr bwMode="auto">
          <a:xfrm>
            <a:off x="7418226" y="3634064"/>
            <a:ext cx="4125317" cy="248243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10011867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TotalTime>
  <Words>570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 Boardroom</vt:lpstr>
      <vt:lpstr>The Battle of Neighbourhoods</vt:lpstr>
      <vt:lpstr>Introduction</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Milan Sajiv</dc:creator>
  <cp:lastModifiedBy>Milan Sajiv</cp:lastModifiedBy>
  <cp:revision>1</cp:revision>
  <dcterms:created xsi:type="dcterms:W3CDTF">2021-03-30T22:51:09Z</dcterms:created>
  <dcterms:modified xsi:type="dcterms:W3CDTF">2021-03-30T22:57:57Z</dcterms:modified>
</cp:coreProperties>
</file>