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80" r:id="rId6"/>
    <p:sldId id="283" r:id="rId7"/>
    <p:sldId id="281" r:id="rId8"/>
    <p:sldId id="285" r:id="rId9"/>
    <p:sldId id="286"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Premier League Web scraping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Milan</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3A14-AEE0-41A8-90BD-E7A2E39A1B6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191F891-B596-4E04-B0CE-FD9420887D85}"/>
              </a:ext>
            </a:extLst>
          </p:cNvPr>
          <p:cNvSpPr>
            <a:spLocks noGrp="1"/>
          </p:cNvSpPr>
          <p:nvPr>
            <p:ph idx="1"/>
          </p:nvPr>
        </p:nvSpPr>
        <p:spPr>
          <a:xfrm>
            <a:off x="4866281" y="888999"/>
            <a:ext cx="6411924" cy="5080001"/>
          </a:xfrm>
        </p:spPr>
        <p:txBody>
          <a:bodyPr/>
          <a:lstStyle/>
          <a:p>
            <a:r>
              <a:rPr lang="en-GB" dirty="0"/>
              <a:t>A program that scrapes the Premier League website and stores stats from every game played in the premier league since the 2011-12 season. </a:t>
            </a:r>
          </a:p>
          <a:p>
            <a:pPr marL="36900" indent="0">
              <a:buNone/>
            </a:pPr>
            <a:endParaRPr lang="en-GB" dirty="0"/>
          </a:p>
          <a:p>
            <a:r>
              <a:rPr lang="en-GB" dirty="0"/>
              <a:t>The main source used was the Premier League website, with each result being scraped from a new URL depending on the match id.</a:t>
            </a:r>
          </a:p>
          <a:p>
            <a:endParaRPr lang="en-GB" dirty="0"/>
          </a:p>
          <a:p>
            <a:r>
              <a:rPr lang="en-GB" dirty="0"/>
              <a:t>The data set in stored in CSV file and SQL tables.</a:t>
            </a:r>
          </a:p>
          <a:p>
            <a:endParaRPr lang="en-GB" dirty="0"/>
          </a:p>
        </p:txBody>
      </p:sp>
    </p:spTree>
    <p:extLst>
      <p:ext uri="{BB962C8B-B14F-4D97-AF65-F5344CB8AC3E}">
        <p14:creationId xmlns:p14="http://schemas.microsoft.com/office/powerpoint/2010/main" val="171371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0C19-3E23-4B71-AF7C-1FD9EDCDBE58}"/>
              </a:ext>
            </a:extLst>
          </p:cNvPr>
          <p:cNvSpPr txBox="1">
            <a:spLocks/>
          </p:cNvSpPr>
          <p:nvPr/>
        </p:nvSpPr>
        <p:spPr>
          <a:xfrm>
            <a:off x="387059" y="266478"/>
            <a:ext cx="2612816" cy="1321690"/>
          </a:xfrm>
          <a:prstGeom prst="rect">
            <a:avLst/>
          </a:prstGeom>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a:t>Data Set</a:t>
            </a:r>
            <a:endParaRPr lang="en-US" sz="3600" dirty="0"/>
          </a:p>
        </p:txBody>
      </p:sp>
      <p:pic>
        <p:nvPicPr>
          <p:cNvPr id="7" name="Content Placeholder 6" descr="Table&#10;&#10;Description automatically generated with medium confidence">
            <a:extLst>
              <a:ext uri="{FF2B5EF4-FFF2-40B4-BE49-F238E27FC236}">
                <a16:creationId xmlns:a16="http://schemas.microsoft.com/office/drawing/2014/main" id="{B3976C12-0322-476E-9217-DF21E63B71A0}"/>
              </a:ext>
            </a:extLst>
          </p:cNvPr>
          <p:cNvPicPr>
            <a:picLocks noGrp="1" noChangeAspect="1"/>
          </p:cNvPicPr>
          <p:nvPr>
            <p:ph idx="1"/>
          </p:nvPr>
        </p:nvPicPr>
        <p:blipFill>
          <a:blip r:embed="rId2"/>
          <a:stretch>
            <a:fillRect/>
          </a:stretch>
        </p:blipFill>
        <p:spPr>
          <a:xfrm>
            <a:off x="2278063" y="1235190"/>
            <a:ext cx="8990012" cy="3708170"/>
          </a:xfrm>
        </p:spPr>
      </p:pic>
      <p:sp>
        <p:nvSpPr>
          <p:cNvPr id="8" name="Text Placeholder 3">
            <a:extLst>
              <a:ext uri="{FF2B5EF4-FFF2-40B4-BE49-F238E27FC236}">
                <a16:creationId xmlns:a16="http://schemas.microsoft.com/office/drawing/2014/main" id="{ECCDD701-824D-44E1-8266-430CE498E4A3}"/>
              </a:ext>
            </a:extLst>
          </p:cNvPr>
          <p:cNvSpPr txBox="1">
            <a:spLocks/>
          </p:cNvSpPr>
          <p:nvPr/>
        </p:nvSpPr>
        <p:spPr>
          <a:xfrm>
            <a:off x="2278063" y="4943360"/>
            <a:ext cx="5566526" cy="406682"/>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n-US" sz="1200" dirty="0"/>
              <a:t>Results of the 2020-21 season stats</a:t>
            </a:r>
          </a:p>
        </p:txBody>
      </p:sp>
    </p:spTree>
    <p:extLst>
      <p:ext uri="{BB962C8B-B14F-4D97-AF65-F5344CB8AC3E}">
        <p14:creationId xmlns:p14="http://schemas.microsoft.com/office/powerpoint/2010/main" val="90345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EEAA1-6892-4F0B-AF71-C40401D0546B}"/>
              </a:ext>
            </a:extLst>
          </p:cNvPr>
          <p:cNvSpPr>
            <a:spLocks noGrp="1"/>
          </p:cNvSpPr>
          <p:nvPr>
            <p:ph type="title"/>
          </p:nvPr>
        </p:nvSpPr>
        <p:spPr>
          <a:xfrm>
            <a:off x="707900" y="643467"/>
            <a:ext cx="3946393" cy="1956298"/>
          </a:xfrm>
        </p:spPr>
        <p:txBody>
          <a:bodyPr vert="horz" lIns="91440" tIns="45720" rIns="91440" bIns="45720" rtlCol="0" anchor="ctr">
            <a:normAutofit/>
          </a:bodyPr>
          <a:lstStyle/>
          <a:p>
            <a:pPr algn="l"/>
            <a:r>
              <a:rPr lang="en-US" sz="3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Data Set</a:t>
            </a:r>
          </a:p>
        </p:txBody>
      </p:sp>
      <p:sp>
        <p:nvSpPr>
          <p:cNvPr id="9" name="Content Placeholder 8">
            <a:extLst>
              <a:ext uri="{FF2B5EF4-FFF2-40B4-BE49-F238E27FC236}">
                <a16:creationId xmlns:a16="http://schemas.microsoft.com/office/drawing/2014/main" id="{AE01EBAE-301D-4737-9703-A8D4E60B6D8F}"/>
              </a:ext>
            </a:extLst>
          </p:cNvPr>
          <p:cNvSpPr>
            <a:spLocks noGrp="1"/>
          </p:cNvSpPr>
          <p:nvPr>
            <p:ph idx="1"/>
          </p:nvPr>
        </p:nvSpPr>
        <p:spPr>
          <a:xfrm>
            <a:off x="3532762" y="982186"/>
            <a:ext cx="7800985" cy="4522091"/>
          </a:xfrm>
        </p:spPr>
        <p:txBody>
          <a:bodyPr/>
          <a:lstStyle/>
          <a:p>
            <a:r>
              <a:rPr lang="en-US" dirty="0"/>
              <a:t>The data set contain the results and the stats of the premier league games corresponding to the season.  This contains details of the matches including the results, score, possessions, shots, shots on target, passes and many more. </a:t>
            </a:r>
          </a:p>
          <a:p>
            <a:pPr marL="36900" indent="0">
              <a:buNone/>
            </a:pPr>
            <a:endParaRPr lang="en-US" dirty="0"/>
          </a:p>
          <a:p>
            <a:r>
              <a:rPr lang="en-US" dirty="0"/>
              <a:t>The reason for collecting such detailed stats is to feed the data into a machine learning model in order to predict the results for the next season.</a:t>
            </a:r>
          </a:p>
          <a:p>
            <a:endParaRPr lang="en-GB" dirty="0"/>
          </a:p>
        </p:txBody>
      </p:sp>
    </p:spTree>
    <p:extLst>
      <p:ext uri="{BB962C8B-B14F-4D97-AF65-F5344CB8AC3E}">
        <p14:creationId xmlns:p14="http://schemas.microsoft.com/office/powerpoint/2010/main" val="158437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8902-E843-43A0-9408-C553E5C0CF99}"/>
              </a:ext>
            </a:extLst>
          </p:cNvPr>
          <p:cNvSpPr>
            <a:spLocks noGrp="1"/>
          </p:cNvSpPr>
          <p:nvPr>
            <p:ph type="title"/>
          </p:nvPr>
        </p:nvSpPr>
        <p:spPr>
          <a:xfrm>
            <a:off x="913794" y="0"/>
            <a:ext cx="10353762" cy="665747"/>
          </a:xfrm>
        </p:spPr>
        <p:txBody>
          <a:bodyPr>
            <a:normAutofit fontScale="90000"/>
          </a:bodyPr>
          <a:lstStyle/>
          <a:p>
            <a:r>
              <a:rPr lang="en-GB" dirty="0"/>
              <a:t>Sources</a:t>
            </a:r>
          </a:p>
        </p:txBody>
      </p:sp>
      <p:sp>
        <p:nvSpPr>
          <p:cNvPr id="3" name="Text Placeholder 2">
            <a:extLst>
              <a:ext uri="{FF2B5EF4-FFF2-40B4-BE49-F238E27FC236}">
                <a16:creationId xmlns:a16="http://schemas.microsoft.com/office/drawing/2014/main" id="{80E8F104-31E9-459B-9ACF-3442A11CD51E}"/>
              </a:ext>
            </a:extLst>
          </p:cNvPr>
          <p:cNvSpPr>
            <a:spLocks noGrp="1"/>
          </p:cNvSpPr>
          <p:nvPr>
            <p:ph type="body" idx="1"/>
          </p:nvPr>
        </p:nvSpPr>
        <p:spPr>
          <a:xfrm>
            <a:off x="810126" y="893457"/>
            <a:ext cx="3404652" cy="764782"/>
          </a:xfrm>
        </p:spPr>
        <p:txBody>
          <a:bodyPr/>
          <a:lstStyle/>
          <a:p>
            <a:r>
              <a:rPr lang="en-GB" sz="1600" dirty="0"/>
              <a:t>https://www.premierleague.com/results?co=1&amp;se=363&amp;cl=-1</a:t>
            </a:r>
          </a:p>
        </p:txBody>
      </p:sp>
      <p:sp>
        <p:nvSpPr>
          <p:cNvPr id="5" name="Text Placeholder 4">
            <a:extLst>
              <a:ext uri="{FF2B5EF4-FFF2-40B4-BE49-F238E27FC236}">
                <a16:creationId xmlns:a16="http://schemas.microsoft.com/office/drawing/2014/main" id="{7D866B99-2FC2-4F67-99CB-A64A2C8D579A}"/>
              </a:ext>
            </a:extLst>
          </p:cNvPr>
          <p:cNvSpPr>
            <a:spLocks noGrp="1"/>
          </p:cNvSpPr>
          <p:nvPr>
            <p:ph type="body" sz="quarter" idx="3"/>
          </p:nvPr>
        </p:nvSpPr>
        <p:spPr>
          <a:xfrm>
            <a:off x="6336437" y="933017"/>
            <a:ext cx="3404652" cy="764783"/>
          </a:xfrm>
        </p:spPr>
        <p:txBody>
          <a:bodyPr/>
          <a:lstStyle/>
          <a:p>
            <a:r>
              <a:rPr lang="en-GB" sz="1600" dirty="0"/>
              <a:t>https://www.premierleague.com/match/</a:t>
            </a:r>
            <a:r>
              <a:rPr lang="en-GB" sz="1600" b="1" u="sng" dirty="0"/>
              <a:t>59266</a:t>
            </a:r>
          </a:p>
        </p:txBody>
      </p:sp>
      <p:pic>
        <p:nvPicPr>
          <p:cNvPr id="10" name="Picture 9" descr="Graphical user interface, application, Teams&#10;&#10;Description automatically generated">
            <a:extLst>
              <a:ext uri="{FF2B5EF4-FFF2-40B4-BE49-F238E27FC236}">
                <a16:creationId xmlns:a16="http://schemas.microsoft.com/office/drawing/2014/main" id="{4ECEA853-7D78-442F-8AC3-F90610ACEA8D}"/>
              </a:ext>
            </a:extLst>
          </p:cNvPr>
          <p:cNvPicPr>
            <a:picLocks noChangeAspect="1"/>
          </p:cNvPicPr>
          <p:nvPr/>
        </p:nvPicPr>
        <p:blipFill>
          <a:blip r:embed="rId2"/>
          <a:stretch>
            <a:fillRect/>
          </a:stretch>
        </p:blipFill>
        <p:spPr>
          <a:xfrm>
            <a:off x="790715" y="1954376"/>
            <a:ext cx="3362523" cy="3033782"/>
          </a:xfrm>
          <a:prstGeom prst="rect">
            <a:avLst/>
          </a:prstGeom>
        </p:spPr>
      </p:pic>
      <p:pic>
        <p:nvPicPr>
          <p:cNvPr id="12" name="Picture 11" descr="A picture containing text, stadium, building&#10;&#10;Description automatically generated">
            <a:extLst>
              <a:ext uri="{FF2B5EF4-FFF2-40B4-BE49-F238E27FC236}">
                <a16:creationId xmlns:a16="http://schemas.microsoft.com/office/drawing/2014/main" id="{89FA936E-40ED-4096-8249-D05628CA14E0}"/>
              </a:ext>
            </a:extLst>
          </p:cNvPr>
          <p:cNvPicPr>
            <a:picLocks noChangeAspect="1"/>
          </p:cNvPicPr>
          <p:nvPr/>
        </p:nvPicPr>
        <p:blipFill>
          <a:blip r:embed="rId3"/>
          <a:stretch>
            <a:fillRect/>
          </a:stretch>
        </p:blipFill>
        <p:spPr>
          <a:xfrm>
            <a:off x="4402120" y="1965071"/>
            <a:ext cx="7273287" cy="3023087"/>
          </a:xfrm>
          <a:prstGeom prst="rect">
            <a:avLst/>
          </a:prstGeom>
        </p:spPr>
      </p:pic>
    </p:spTree>
    <p:extLst>
      <p:ext uri="{BB962C8B-B14F-4D97-AF65-F5344CB8AC3E}">
        <p14:creationId xmlns:p14="http://schemas.microsoft.com/office/powerpoint/2010/main" val="212891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A3B9-4220-4A47-892D-C9B4923C4689}"/>
              </a:ext>
            </a:extLst>
          </p:cNvPr>
          <p:cNvSpPr>
            <a:spLocks noGrp="1"/>
          </p:cNvSpPr>
          <p:nvPr>
            <p:ph type="title"/>
          </p:nvPr>
        </p:nvSpPr>
        <p:spPr>
          <a:xfrm>
            <a:off x="919119" y="0"/>
            <a:ext cx="10353762" cy="753979"/>
          </a:xfrm>
        </p:spPr>
        <p:txBody>
          <a:bodyPr/>
          <a:lstStyle/>
          <a:p>
            <a:r>
              <a:rPr lang="en-GB" dirty="0"/>
              <a:t>Sources</a:t>
            </a:r>
          </a:p>
        </p:txBody>
      </p:sp>
      <p:sp>
        <p:nvSpPr>
          <p:cNvPr id="3" name="Text Placeholder 2">
            <a:extLst>
              <a:ext uri="{FF2B5EF4-FFF2-40B4-BE49-F238E27FC236}">
                <a16:creationId xmlns:a16="http://schemas.microsoft.com/office/drawing/2014/main" id="{7E8C354D-5573-49F0-82A5-A86898863F78}"/>
              </a:ext>
            </a:extLst>
          </p:cNvPr>
          <p:cNvSpPr>
            <a:spLocks noGrp="1"/>
          </p:cNvSpPr>
          <p:nvPr>
            <p:ph type="body" idx="1"/>
          </p:nvPr>
        </p:nvSpPr>
        <p:spPr>
          <a:xfrm>
            <a:off x="1046012" y="914400"/>
            <a:ext cx="4764764" cy="692494"/>
          </a:xfrm>
        </p:spPr>
        <p:txBody>
          <a:bodyPr/>
          <a:lstStyle/>
          <a:p>
            <a:r>
              <a:rPr lang="en-GB" sz="1600" dirty="0"/>
              <a:t>https://www.premierleague.com/match/</a:t>
            </a:r>
            <a:r>
              <a:rPr lang="en-GB" sz="1600" b="1" u="sng" dirty="0"/>
              <a:t>59266</a:t>
            </a:r>
          </a:p>
        </p:txBody>
      </p:sp>
      <p:pic>
        <p:nvPicPr>
          <p:cNvPr id="8" name="Content Placeholder 7" descr="Graphical user interface, application, Teams&#10;&#10;Description automatically generated">
            <a:extLst>
              <a:ext uri="{FF2B5EF4-FFF2-40B4-BE49-F238E27FC236}">
                <a16:creationId xmlns:a16="http://schemas.microsoft.com/office/drawing/2014/main" id="{244F3D89-B5B6-4AF1-882D-2D665D6DB2F9}"/>
              </a:ext>
            </a:extLst>
          </p:cNvPr>
          <p:cNvPicPr>
            <a:picLocks noGrp="1" noChangeAspect="1"/>
          </p:cNvPicPr>
          <p:nvPr>
            <p:ph sz="half" idx="2"/>
          </p:nvPr>
        </p:nvPicPr>
        <p:blipFill>
          <a:blip r:embed="rId2"/>
          <a:stretch>
            <a:fillRect/>
          </a:stretch>
        </p:blipFill>
        <p:spPr>
          <a:xfrm>
            <a:off x="1566011" y="1767315"/>
            <a:ext cx="3767990" cy="4029733"/>
          </a:xfrm>
        </p:spPr>
      </p:pic>
      <p:sp>
        <p:nvSpPr>
          <p:cNvPr id="6" name="Content Placeholder 5">
            <a:extLst>
              <a:ext uri="{FF2B5EF4-FFF2-40B4-BE49-F238E27FC236}">
                <a16:creationId xmlns:a16="http://schemas.microsoft.com/office/drawing/2014/main" id="{0BBAE783-9677-4F4D-BF37-8963C5AEC4BC}"/>
              </a:ext>
            </a:extLst>
          </p:cNvPr>
          <p:cNvSpPr>
            <a:spLocks noGrp="1"/>
          </p:cNvSpPr>
          <p:nvPr>
            <p:ph sz="quarter" idx="4"/>
          </p:nvPr>
        </p:nvSpPr>
        <p:spPr>
          <a:xfrm>
            <a:off x="6296525" y="1767315"/>
            <a:ext cx="4976355" cy="4029733"/>
          </a:xfrm>
        </p:spPr>
        <p:txBody>
          <a:bodyPr/>
          <a:lstStyle/>
          <a:p>
            <a:endParaRPr lang="en-GB" dirty="0"/>
          </a:p>
          <a:p>
            <a:r>
              <a:rPr lang="en-GB" dirty="0"/>
              <a:t>I used the season and the range of the match id’s in a dictionary to get the relevant URL code.</a:t>
            </a:r>
          </a:p>
          <a:p>
            <a:pPr marL="36900" indent="0">
              <a:buNone/>
            </a:pPr>
            <a:endParaRPr lang="en-GB" dirty="0"/>
          </a:p>
          <a:p>
            <a:r>
              <a:rPr lang="en-GB" dirty="0"/>
              <a:t>From the resulting page, I scraped the date, the team names and the scores using the xpath. </a:t>
            </a:r>
          </a:p>
          <a:p>
            <a:pPr marL="36900" indent="0">
              <a:buNone/>
            </a:pPr>
            <a:endParaRPr lang="en-GB" dirty="0"/>
          </a:p>
          <a:p>
            <a:r>
              <a:rPr lang="en-GB" dirty="0"/>
              <a:t>In order to scrape the stats of the game, I used Selenium to enable me to select the stat details.</a:t>
            </a:r>
          </a:p>
        </p:txBody>
      </p:sp>
    </p:spTree>
    <p:extLst>
      <p:ext uri="{BB962C8B-B14F-4D97-AF65-F5344CB8AC3E}">
        <p14:creationId xmlns:p14="http://schemas.microsoft.com/office/powerpoint/2010/main" val="210017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4E00-E825-410A-923F-EA5544A50A12}"/>
              </a:ext>
            </a:extLst>
          </p:cNvPr>
          <p:cNvSpPr>
            <a:spLocks noGrp="1"/>
          </p:cNvSpPr>
          <p:nvPr>
            <p:ph type="title"/>
          </p:nvPr>
        </p:nvSpPr>
        <p:spPr/>
        <p:txBody>
          <a:bodyPr/>
          <a:lstStyle/>
          <a:p>
            <a:r>
              <a:rPr lang="en-GB" dirty="0"/>
              <a:t>Data</a:t>
            </a:r>
          </a:p>
        </p:txBody>
      </p:sp>
      <p:sp>
        <p:nvSpPr>
          <p:cNvPr id="3" name="Text Placeholder 2">
            <a:extLst>
              <a:ext uri="{FF2B5EF4-FFF2-40B4-BE49-F238E27FC236}">
                <a16:creationId xmlns:a16="http://schemas.microsoft.com/office/drawing/2014/main" id="{29213658-DBF4-43B7-8F20-C0968544BBCC}"/>
              </a:ext>
            </a:extLst>
          </p:cNvPr>
          <p:cNvSpPr>
            <a:spLocks noGrp="1"/>
          </p:cNvSpPr>
          <p:nvPr>
            <p:ph type="body" idx="1"/>
          </p:nvPr>
        </p:nvSpPr>
        <p:spPr/>
        <p:txBody>
          <a:bodyPr/>
          <a:lstStyle/>
          <a:p>
            <a:r>
              <a:rPr lang="en-GB" dirty="0"/>
              <a:t>CSV</a:t>
            </a:r>
          </a:p>
        </p:txBody>
      </p:sp>
      <p:sp>
        <p:nvSpPr>
          <p:cNvPr id="4" name="Content Placeholder 3">
            <a:extLst>
              <a:ext uri="{FF2B5EF4-FFF2-40B4-BE49-F238E27FC236}">
                <a16:creationId xmlns:a16="http://schemas.microsoft.com/office/drawing/2014/main" id="{A4BCFD65-2AE7-4EBF-9AB5-9ACD483F2EF4}"/>
              </a:ext>
            </a:extLst>
          </p:cNvPr>
          <p:cNvSpPr>
            <a:spLocks noGrp="1"/>
          </p:cNvSpPr>
          <p:nvPr>
            <p:ph sz="half" idx="2"/>
          </p:nvPr>
        </p:nvSpPr>
        <p:spPr/>
        <p:txBody>
          <a:bodyPr>
            <a:normAutofit fontScale="92500" lnSpcReduction="10000"/>
          </a:bodyPr>
          <a:lstStyle/>
          <a:p>
            <a:r>
              <a:rPr lang="en-GB" dirty="0"/>
              <a:t>The data was saved in CSV format</a:t>
            </a:r>
          </a:p>
          <a:p>
            <a:pPr marL="36900" indent="0">
              <a:buNone/>
            </a:pPr>
            <a:endParaRPr lang="en-GB" sz="1300" dirty="0"/>
          </a:p>
          <a:p>
            <a:r>
              <a:rPr lang="en-GB" dirty="0"/>
              <a:t>This meant it was quicker to parse the data, and also took up less space.</a:t>
            </a:r>
          </a:p>
          <a:p>
            <a:endParaRPr lang="en-GB" dirty="0"/>
          </a:p>
          <a:p>
            <a:r>
              <a:rPr lang="en-GB" dirty="0"/>
              <a:t>I used row by row updating rather than bulk updating.</a:t>
            </a:r>
          </a:p>
          <a:p>
            <a:pPr marL="36900" indent="0">
              <a:buNone/>
            </a:pPr>
            <a:endParaRPr lang="en-GB" sz="1300" dirty="0"/>
          </a:p>
          <a:p>
            <a:r>
              <a:rPr lang="en-GB" dirty="0"/>
              <a:t>CSV is also easy to import into a SQL table.</a:t>
            </a:r>
          </a:p>
        </p:txBody>
      </p:sp>
      <p:sp>
        <p:nvSpPr>
          <p:cNvPr id="5" name="Text Placeholder 4">
            <a:extLst>
              <a:ext uri="{FF2B5EF4-FFF2-40B4-BE49-F238E27FC236}">
                <a16:creationId xmlns:a16="http://schemas.microsoft.com/office/drawing/2014/main" id="{85BC1B1F-4C78-4F16-A33E-03384BC706DB}"/>
              </a:ext>
            </a:extLst>
          </p:cNvPr>
          <p:cNvSpPr>
            <a:spLocks noGrp="1"/>
          </p:cNvSpPr>
          <p:nvPr>
            <p:ph type="body" sz="quarter" idx="3"/>
          </p:nvPr>
        </p:nvSpPr>
        <p:spPr/>
        <p:txBody>
          <a:bodyPr/>
          <a:lstStyle/>
          <a:p>
            <a:r>
              <a:rPr lang="en-GB" dirty="0"/>
              <a:t>SQL</a:t>
            </a:r>
          </a:p>
        </p:txBody>
      </p:sp>
      <p:sp>
        <p:nvSpPr>
          <p:cNvPr id="6" name="Content Placeholder 5">
            <a:extLst>
              <a:ext uri="{FF2B5EF4-FFF2-40B4-BE49-F238E27FC236}">
                <a16:creationId xmlns:a16="http://schemas.microsoft.com/office/drawing/2014/main" id="{864C8B91-9224-427B-9550-81E5E0F14092}"/>
              </a:ext>
            </a:extLst>
          </p:cNvPr>
          <p:cNvSpPr>
            <a:spLocks noGrp="1"/>
          </p:cNvSpPr>
          <p:nvPr>
            <p:ph sz="quarter" idx="4"/>
          </p:nvPr>
        </p:nvSpPr>
        <p:spPr/>
        <p:txBody>
          <a:bodyPr>
            <a:normAutofit fontScale="92500" lnSpcReduction="10000"/>
          </a:bodyPr>
          <a:lstStyle/>
          <a:p>
            <a:r>
              <a:rPr lang="en-GB" dirty="0"/>
              <a:t>CSV data was written into a SQL table</a:t>
            </a:r>
          </a:p>
          <a:p>
            <a:pPr marL="36900" indent="0">
              <a:buNone/>
            </a:pPr>
            <a:endParaRPr lang="en-GB" dirty="0"/>
          </a:p>
          <a:p>
            <a:r>
              <a:rPr lang="en-GB" dirty="0"/>
              <a:t>This helps in easy maintenance, quick data recovery and easy to query.</a:t>
            </a:r>
          </a:p>
          <a:p>
            <a:pPr marL="36900" indent="0">
              <a:buNone/>
            </a:pPr>
            <a:endParaRPr lang="en-GB" dirty="0"/>
          </a:p>
          <a:p>
            <a:r>
              <a:rPr lang="en-GB" dirty="0"/>
              <a:t>I can use this table to feed data into a Machine Learning model </a:t>
            </a:r>
          </a:p>
          <a:p>
            <a:endParaRPr lang="en-GB" dirty="0"/>
          </a:p>
        </p:txBody>
      </p:sp>
    </p:spTree>
    <p:extLst>
      <p:ext uri="{BB962C8B-B14F-4D97-AF65-F5344CB8AC3E}">
        <p14:creationId xmlns:p14="http://schemas.microsoft.com/office/powerpoint/2010/main" val="3572204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{68769CA0-A3B8-436F-8038-F8484AF19F92}tf55705232_win32</Template>
  <TotalTime>335</TotalTime>
  <Words>341</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Goudy Old Style</vt:lpstr>
      <vt:lpstr>Wingdings 2</vt:lpstr>
      <vt:lpstr>SlateVTI</vt:lpstr>
      <vt:lpstr>Premier League Web scraping</vt:lpstr>
      <vt:lpstr>Introduction</vt:lpstr>
      <vt:lpstr>PowerPoint Presentation</vt:lpstr>
      <vt:lpstr>Data Set</vt:lpstr>
      <vt:lpstr>Sources</vt:lpstr>
      <vt:lpstr>Sources</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 League Web scraping</dc:title>
  <dc:creator>Milan Sajiv</dc:creator>
  <cp:lastModifiedBy>Milan Sajiv</cp:lastModifiedBy>
  <cp:revision>1</cp:revision>
  <dcterms:created xsi:type="dcterms:W3CDTF">2021-08-02T19:51:48Z</dcterms:created>
  <dcterms:modified xsi:type="dcterms:W3CDTF">2021-08-03T01:27:45Z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