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58"/>
  </p:notesMasterIdLst>
  <p:handoutMasterIdLst>
    <p:handoutMasterId r:id="rId59"/>
  </p:handoutMasterIdLst>
  <p:sldIdLst>
    <p:sldId id="366" r:id="rId2"/>
    <p:sldId id="367" r:id="rId3"/>
    <p:sldId id="797" r:id="rId4"/>
    <p:sldId id="368" r:id="rId5"/>
    <p:sldId id="734" r:id="rId6"/>
    <p:sldId id="370" r:id="rId7"/>
    <p:sldId id="740" r:id="rId8"/>
    <p:sldId id="736" r:id="rId9"/>
    <p:sldId id="737" r:id="rId10"/>
    <p:sldId id="739" r:id="rId11"/>
    <p:sldId id="741" r:id="rId12"/>
    <p:sldId id="761" r:id="rId13"/>
    <p:sldId id="762" r:id="rId14"/>
    <p:sldId id="742" r:id="rId15"/>
    <p:sldId id="744" r:id="rId16"/>
    <p:sldId id="746" r:id="rId17"/>
    <p:sldId id="747" r:id="rId18"/>
    <p:sldId id="738" r:id="rId19"/>
    <p:sldId id="703" r:id="rId20"/>
    <p:sldId id="704" r:id="rId21"/>
    <p:sldId id="706" r:id="rId22"/>
    <p:sldId id="754" r:id="rId23"/>
    <p:sldId id="755" r:id="rId24"/>
    <p:sldId id="774" r:id="rId25"/>
    <p:sldId id="713" r:id="rId26"/>
    <p:sldId id="714" r:id="rId27"/>
    <p:sldId id="756" r:id="rId28"/>
    <p:sldId id="716" r:id="rId29"/>
    <p:sldId id="758" r:id="rId30"/>
    <p:sldId id="718" r:id="rId31"/>
    <p:sldId id="371" r:id="rId32"/>
    <p:sldId id="372" r:id="rId33"/>
    <p:sldId id="374" r:id="rId34"/>
    <p:sldId id="375" r:id="rId35"/>
    <p:sldId id="414" r:id="rId36"/>
    <p:sldId id="377" r:id="rId37"/>
    <p:sldId id="420" r:id="rId38"/>
    <p:sldId id="416" r:id="rId39"/>
    <p:sldId id="421" r:id="rId40"/>
    <p:sldId id="417" r:id="rId41"/>
    <p:sldId id="379" r:id="rId42"/>
    <p:sldId id="380" r:id="rId43"/>
    <p:sldId id="798" r:id="rId44"/>
    <p:sldId id="429" r:id="rId45"/>
    <p:sldId id="431" r:id="rId46"/>
    <p:sldId id="430" r:id="rId47"/>
    <p:sldId id="400" r:id="rId48"/>
    <p:sldId id="432" r:id="rId49"/>
    <p:sldId id="402" r:id="rId50"/>
    <p:sldId id="403" r:id="rId51"/>
    <p:sldId id="433" r:id="rId52"/>
    <p:sldId id="404" r:id="rId53"/>
    <p:sldId id="405" r:id="rId54"/>
    <p:sldId id="409" r:id="rId55"/>
    <p:sldId id="410" r:id="rId56"/>
    <p:sldId id="413" r:id="rId57"/>
  </p:sldIdLst>
  <p:sldSz cx="9144000" cy="6858000" type="screen4x3"/>
  <p:notesSz cx="6858000" cy="9945688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61AD0-A2A2-4130-A718-8EDAD601800F}">
          <p14:sldIdLst>
            <p14:sldId id="366"/>
            <p14:sldId id="367"/>
          </p14:sldIdLst>
        </p14:section>
        <p14:section name="Relaties" id="{2690FE10-680E-4201-9A33-2238A944A6F4}">
          <p14:sldIdLst>
            <p14:sldId id="797"/>
            <p14:sldId id="368"/>
            <p14:sldId id="734"/>
            <p14:sldId id="370"/>
            <p14:sldId id="740"/>
            <p14:sldId id="736"/>
            <p14:sldId id="737"/>
            <p14:sldId id="739"/>
            <p14:sldId id="741"/>
            <p14:sldId id="761"/>
            <p14:sldId id="762"/>
            <p14:sldId id="742"/>
            <p14:sldId id="744"/>
            <p14:sldId id="746"/>
            <p14:sldId id="747"/>
            <p14:sldId id="738"/>
            <p14:sldId id="703"/>
            <p14:sldId id="704"/>
            <p14:sldId id="706"/>
            <p14:sldId id="754"/>
            <p14:sldId id="755"/>
            <p14:sldId id="774"/>
            <p14:sldId id="713"/>
            <p14:sldId id="714"/>
            <p14:sldId id="756"/>
            <p14:sldId id="716"/>
            <p14:sldId id="758"/>
          </p14:sldIdLst>
        </p14:section>
        <p14:section name="Zoeken in 2 tabellen" id="{FF34E4A0-3C5B-4502-AA7F-C9862EFDBF54}">
          <p14:sldIdLst>
            <p14:sldId id="718"/>
            <p14:sldId id="371"/>
            <p14:sldId id="372"/>
            <p14:sldId id="374"/>
            <p14:sldId id="375"/>
            <p14:sldId id="414"/>
            <p14:sldId id="377"/>
            <p14:sldId id="420"/>
            <p14:sldId id="416"/>
            <p14:sldId id="421"/>
            <p14:sldId id="417"/>
            <p14:sldId id="379"/>
            <p14:sldId id="380"/>
          </p14:sldIdLst>
        </p14:section>
        <p14:section name="Zoeken in 3 of meer tabellen" id="{584374E9-84C7-4A27-BB69-07714D2D1430}">
          <p14:sldIdLst>
            <p14:sldId id="798"/>
            <p14:sldId id="429"/>
            <p14:sldId id="431"/>
            <p14:sldId id="430"/>
            <p14:sldId id="400"/>
            <p14:sldId id="432"/>
            <p14:sldId id="402"/>
            <p14:sldId id="403"/>
            <p14:sldId id="433"/>
            <p14:sldId id="404"/>
            <p14:sldId id="405"/>
          </p14:sldIdLst>
        </p14:section>
        <p14:section name="Aliassen gebruiken" id="{C9A6ED1B-B0DC-4F7F-9022-D94730252A35}">
          <p14:sldIdLst>
            <p14:sldId id="409"/>
            <p14:sldId id="410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B2F"/>
    <a:srgbClr val="50C6DD"/>
    <a:srgbClr val="00A0AE"/>
    <a:srgbClr val="000000"/>
    <a:srgbClr val="D1CAD2"/>
    <a:srgbClr val="B7A9B6"/>
    <a:srgbClr val="4B2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462" autoAdjust="0"/>
  </p:normalViewPr>
  <p:slideViewPr>
    <p:cSldViewPr showGuides="1">
      <p:cViewPr varScale="1">
        <p:scale>
          <a:sx n="104" d="100"/>
          <a:sy n="104" d="100"/>
        </p:scale>
        <p:origin x="182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12/03/2022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62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12/03/2022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3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0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11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Bij voegen dan dit best niet meer gebruikt wordt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A3A49-14E7-47E6-9927-D00C39A93F1A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70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176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765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39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36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6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gin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1313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dia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4A1D75E-CB6F-4549-BB78-A19C6374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9194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931224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D7641172-015C-4CBD-9DEB-FCDCDFEA3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733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8003232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3980656"/>
            <a:ext cx="8003232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87660DE8-5DD0-4FB9-99A7-A6AF20B23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9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"/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2C389788-BE94-498D-8F5D-5D43337E2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06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2817"/>
            <a:ext cx="4038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038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A7A19126-8B15-45A4-91EC-F12F5A2EF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398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0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47B1DFC5-9F19-4D19-AB32-7DD338D5B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432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abel 5"/>
          <p:cNvSpPr>
            <a:spLocks noGrp="1"/>
          </p:cNvSpPr>
          <p:nvPr>
            <p:ph type="tbl" sz="quarter" idx="10"/>
          </p:nvPr>
        </p:nvSpPr>
        <p:spPr>
          <a:xfrm>
            <a:off x="457200" y="1772816"/>
            <a:ext cx="8229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nl-NL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dianummer 9">
            <a:extLst>
              <a:ext uri="{FF2B5EF4-FFF2-40B4-BE49-F238E27FC236}">
                <a16:creationId xmlns:a16="http://schemas.microsoft.com/office/drawing/2014/main" id="{D928F7B5-1A29-4CE4-A9F2-9D8483FF5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258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/>
          <p:cNvSpPr>
            <a:spLocks noGrp="1"/>
          </p:cNvSpPr>
          <p:nvPr>
            <p:ph type="media" sz="quarter" idx="13"/>
          </p:nvPr>
        </p:nvSpPr>
        <p:spPr>
          <a:xfrm>
            <a:off x="1115617" y="980728"/>
            <a:ext cx="7571184" cy="4752528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nl-NL" noProof="0" dirty="0"/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0B1DCCC7-06C4-42C2-8154-AADB413FB2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3007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72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7571184" cy="566738"/>
          </a:xfrm>
        </p:spPr>
        <p:txBody>
          <a:bodyPr anchor="b"/>
          <a:lstStyle>
            <a:lvl1pPr algn="l">
              <a:defRPr sz="2000" b="1" i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15616" y="980729"/>
            <a:ext cx="7571184" cy="3746846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BE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15616" y="5367338"/>
            <a:ext cx="7571184" cy="581942"/>
          </a:xfrm>
        </p:spPr>
        <p:txBody>
          <a:bodyPr/>
          <a:lstStyle>
            <a:lvl1pPr marL="0" indent="0"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804E42B0-8E3A-4882-AF0C-EF9C1E00D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25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810F2656-545D-481D-9E73-A614E0E8E9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nl-BE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88F6492F-F00B-4153-A683-A4F23A8DEE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nl-BE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CE4443-EBC8-4453-8388-67D7AC26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64A988-82D5-444C-BB1C-FDD6ABF33D3C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12-3-2022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2DDB4D-3A77-4F81-B746-1871E59EB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>
                    <a:tint val="75000"/>
                  </a:prstClr>
                </a:solidFill>
                <a:latin typeface="Arial" charset="0"/>
              </a:rPr>
              <a:t>KODD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C98198-F6FB-4400-87F8-413C6029F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7F7F7F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5C7E-F449-4120-A905-1ECEE9981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E94093-FD89-4657-8DDB-44635BC7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606C-38F6-4B51-ACB7-B3B9BA766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6950-494C-4AB2-AD92-8D388EE5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Connectiviteit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A866-25A5-4C95-9883-1F99BFBB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Soorten relaties:</a:t>
            </a:r>
          </a:p>
          <a:p>
            <a:pPr lvl="1"/>
            <a:r>
              <a:rPr lang="nl-BE" dirty="0"/>
              <a:t>Eén op één relatie</a:t>
            </a:r>
          </a:p>
          <a:p>
            <a:pPr lvl="1"/>
            <a:r>
              <a:rPr lang="nl-BE" dirty="0"/>
              <a:t>Eén op veel relatie</a:t>
            </a:r>
          </a:p>
          <a:p>
            <a:pPr lvl="1"/>
            <a:r>
              <a:rPr lang="nl-BE" dirty="0"/>
              <a:t>Veel op één relatie</a:t>
            </a:r>
          </a:p>
          <a:p>
            <a:pPr lvl="1"/>
            <a:r>
              <a:rPr lang="nl-BE" dirty="0"/>
              <a:t>Veel op veel relatie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EF4A-79C8-4A20-8083-B438579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144F40C-18D1-4503-93B6-588FF159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4149080"/>
            <a:ext cx="598749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000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59C9-5802-4759-A9B7-DFA3278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Connectiviteit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11F7-C92B-44CF-85AF-8729A29D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Eén</a:t>
            </a:r>
            <a:r>
              <a:rPr lang="nl-BE" dirty="0"/>
              <a:t> op </a:t>
            </a:r>
            <a:r>
              <a:rPr lang="nl-BE" b="1" dirty="0"/>
              <a:t>één</a:t>
            </a:r>
            <a:r>
              <a:rPr lang="nl-BE" dirty="0"/>
              <a:t> relatie</a:t>
            </a:r>
          </a:p>
          <a:p>
            <a:pPr lvl="1"/>
            <a:endParaRPr lang="nl-BE" dirty="0"/>
          </a:p>
          <a:p>
            <a:pPr lvl="2"/>
            <a:r>
              <a:rPr lang="nl-BE" dirty="0"/>
              <a:t>Eén student heeft één studiebeurs</a:t>
            </a:r>
          </a:p>
          <a:p>
            <a:pPr lvl="2"/>
            <a:r>
              <a:rPr lang="nl-BE" dirty="0"/>
              <a:t>Deze studiebeurs is uniek voor deze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2445-B1D6-4A52-AEDD-EB5B641A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0606251C-3A5D-49A5-A44F-C257695EE404}"/>
              </a:ext>
            </a:extLst>
          </p:cNvPr>
          <p:cNvGrpSpPr/>
          <p:nvPr/>
        </p:nvGrpSpPr>
        <p:grpSpPr>
          <a:xfrm>
            <a:off x="1135150" y="4005064"/>
            <a:ext cx="6264696" cy="840704"/>
            <a:chOff x="899592" y="5085184"/>
            <a:chExt cx="6264696" cy="8407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C6D68B-F3A0-41FB-9CED-6B5C5009C172}"/>
                </a:ext>
              </a:extLst>
            </p:cNvPr>
            <p:cNvSpPr/>
            <p:nvPr/>
          </p:nvSpPr>
          <p:spPr>
            <a:xfrm>
              <a:off x="899592" y="5097796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Student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99CADB-AD34-4A7A-9E1D-C87A5D1F26F9}"/>
                </a:ext>
              </a:extLst>
            </p:cNvPr>
            <p:cNvSpPr/>
            <p:nvPr/>
          </p:nvSpPr>
          <p:spPr>
            <a:xfrm>
              <a:off x="5076056" y="5085184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Studiebeurs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BEB9E0-90A2-456C-85BA-6789D08AE4BA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2987824" y="5499230"/>
              <a:ext cx="20882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0999BA-8CEE-4967-83E8-F572C72BD389}"/>
                </a:ext>
              </a:extLst>
            </p:cNvPr>
            <p:cNvSpPr txBox="1"/>
            <p:nvPr/>
          </p:nvSpPr>
          <p:spPr>
            <a:xfrm>
              <a:off x="2987824" y="5097796"/>
              <a:ext cx="5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0457CC-6956-4C03-98A6-554789B506C3}"/>
                </a:ext>
              </a:extLst>
            </p:cNvPr>
            <p:cNvSpPr txBox="1"/>
            <p:nvPr/>
          </p:nvSpPr>
          <p:spPr>
            <a:xfrm>
              <a:off x="4644008" y="5097796"/>
              <a:ext cx="432048" cy="36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7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59C9-5802-4759-A9B7-DFA3278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Connectiviteit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11F7-C92B-44CF-85AF-8729A29D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20" y="1269345"/>
            <a:ext cx="8229600" cy="3960440"/>
          </a:xfrm>
        </p:spPr>
        <p:txBody>
          <a:bodyPr/>
          <a:lstStyle/>
          <a:p>
            <a:r>
              <a:rPr lang="nl-BE" b="1" dirty="0">
                <a:solidFill>
                  <a:srgbClr val="00B050"/>
                </a:solidFill>
              </a:rPr>
              <a:t>Eén</a:t>
            </a:r>
            <a:r>
              <a:rPr lang="nl-BE" dirty="0"/>
              <a:t> op </a:t>
            </a:r>
            <a:r>
              <a:rPr lang="nl-BE" b="1" dirty="0">
                <a:solidFill>
                  <a:srgbClr val="7030A0"/>
                </a:solidFill>
              </a:rPr>
              <a:t>veel</a:t>
            </a:r>
            <a:r>
              <a:rPr lang="nl-BE" dirty="0"/>
              <a:t> relatie</a:t>
            </a:r>
          </a:p>
          <a:p>
            <a:pPr lvl="1"/>
            <a:endParaRPr lang="nl-BE" dirty="0"/>
          </a:p>
          <a:p>
            <a:pPr lvl="2"/>
            <a:r>
              <a:rPr lang="nl-BE" b="1" dirty="0">
                <a:solidFill>
                  <a:srgbClr val="FF0000"/>
                </a:solidFill>
              </a:rPr>
              <a:t>In één klas mogen meerdere studenten zitten</a:t>
            </a:r>
          </a:p>
          <a:p>
            <a:pPr lvl="2"/>
            <a:r>
              <a:rPr lang="nl-BE" dirty="0"/>
              <a:t>Eén student zit in één klas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2445-B1D6-4A52-AEDD-EB5B641A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7B2D7BD8-02AA-45D1-B8DB-40543CC34248}"/>
              </a:ext>
            </a:extLst>
          </p:cNvPr>
          <p:cNvGrpSpPr/>
          <p:nvPr/>
        </p:nvGrpSpPr>
        <p:grpSpPr>
          <a:xfrm>
            <a:off x="1259632" y="3789040"/>
            <a:ext cx="6251267" cy="1206823"/>
            <a:chOff x="941512" y="4529526"/>
            <a:chExt cx="6251267" cy="12068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C6D68B-F3A0-41FB-9CED-6B5C5009C172}"/>
                </a:ext>
              </a:extLst>
            </p:cNvPr>
            <p:cNvSpPr/>
            <p:nvPr/>
          </p:nvSpPr>
          <p:spPr>
            <a:xfrm>
              <a:off x="941512" y="4628724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Klas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99CADB-AD34-4A7A-9E1D-C87A5D1F26F9}"/>
                </a:ext>
              </a:extLst>
            </p:cNvPr>
            <p:cNvSpPr/>
            <p:nvPr/>
          </p:nvSpPr>
          <p:spPr>
            <a:xfrm>
              <a:off x="5104547" y="4599369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Student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BEB9E0-90A2-456C-85BA-6789D08AE4BA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3016315" y="5013415"/>
              <a:ext cx="20882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0999BA-8CEE-4967-83E8-F572C72BD389}"/>
                </a:ext>
              </a:extLst>
            </p:cNvPr>
            <p:cNvSpPr txBox="1"/>
            <p:nvPr/>
          </p:nvSpPr>
          <p:spPr>
            <a:xfrm>
              <a:off x="3073350" y="4529526"/>
              <a:ext cx="5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0457CC-6956-4C03-98A6-554789B506C3}"/>
                </a:ext>
              </a:extLst>
            </p:cNvPr>
            <p:cNvSpPr txBox="1"/>
            <p:nvPr/>
          </p:nvSpPr>
          <p:spPr>
            <a:xfrm>
              <a:off x="4670793" y="515157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3200" dirty="0"/>
                <a:t>*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A1EE9F6-6E2D-4E24-8F99-318A1B345960}"/>
                </a:ext>
              </a:extLst>
            </p:cNvPr>
            <p:cNvSpPr/>
            <p:nvPr/>
          </p:nvSpPr>
          <p:spPr>
            <a:xfrm>
              <a:off x="3587750" y="5242899"/>
              <a:ext cx="867182" cy="144014"/>
            </a:xfrm>
            <a:prstGeom prst="rightArrow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F12562-B8E4-404F-B82E-F860CFEAD9DB}"/>
              </a:ext>
            </a:extLst>
          </p:cNvPr>
          <p:cNvSpPr txBox="1"/>
          <p:nvPr/>
        </p:nvSpPr>
        <p:spPr>
          <a:xfrm>
            <a:off x="764403" y="5158784"/>
            <a:ext cx="8160532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 beschrijft </a:t>
            </a:r>
            <a:r>
              <a:rPr lang="nl-BE" sz="2400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eerst</a:t>
            </a:r>
            <a:r>
              <a:rPr lang="nl-BE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relatie van links naar rechts.</a:t>
            </a:r>
          </a:p>
        </p:txBody>
      </p:sp>
      <p:sp>
        <p:nvSpPr>
          <p:cNvPr id="14" name="Arrow: Right 14">
            <a:extLst>
              <a:ext uri="{FF2B5EF4-FFF2-40B4-BE49-F238E27FC236}">
                <a16:creationId xmlns:a16="http://schemas.microsoft.com/office/drawing/2014/main" id="{26CFE9E8-7640-4D6A-A97E-F187119F6523}"/>
              </a:ext>
            </a:extLst>
          </p:cNvPr>
          <p:cNvSpPr/>
          <p:nvPr/>
        </p:nvSpPr>
        <p:spPr>
          <a:xfrm>
            <a:off x="899592" y="2232325"/>
            <a:ext cx="360040" cy="36004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4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59C9-5802-4759-A9B7-DFA3278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Connectiviteit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11F7-C92B-44CF-85AF-8729A29D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>
                <a:solidFill>
                  <a:srgbClr val="00B050"/>
                </a:solidFill>
              </a:rPr>
              <a:t>Eén</a:t>
            </a:r>
            <a:r>
              <a:rPr lang="nl-BE" dirty="0"/>
              <a:t> op </a:t>
            </a:r>
            <a:r>
              <a:rPr lang="nl-BE" b="1" dirty="0">
                <a:solidFill>
                  <a:srgbClr val="7030A0"/>
                </a:solidFill>
              </a:rPr>
              <a:t>veel</a:t>
            </a:r>
            <a:r>
              <a:rPr lang="nl-BE" dirty="0"/>
              <a:t> relatie</a:t>
            </a:r>
          </a:p>
          <a:p>
            <a:pPr marL="914400" lvl="2" indent="0">
              <a:buNone/>
            </a:pPr>
            <a:endParaRPr lang="nl-BE" dirty="0"/>
          </a:p>
          <a:p>
            <a:pPr lvl="2"/>
            <a:r>
              <a:rPr lang="nl-BE" dirty="0"/>
              <a:t>In één klas mogen meerdere studenten zitten</a:t>
            </a:r>
          </a:p>
          <a:p>
            <a:pPr lvl="2"/>
            <a:r>
              <a:rPr lang="nl-BE" b="1" dirty="0">
                <a:solidFill>
                  <a:srgbClr val="FF0000"/>
                </a:solidFill>
              </a:rPr>
              <a:t>Eén student zit in één klas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2445-B1D6-4A52-AEDD-EB5B641A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A437DED9-5C58-4E32-87E4-445AFA8E9CDC}"/>
              </a:ext>
            </a:extLst>
          </p:cNvPr>
          <p:cNvGrpSpPr/>
          <p:nvPr/>
        </p:nvGrpSpPr>
        <p:grpSpPr>
          <a:xfrm>
            <a:off x="1159293" y="4148030"/>
            <a:ext cx="6203431" cy="1204239"/>
            <a:chOff x="863588" y="4191241"/>
            <a:chExt cx="6203431" cy="12042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C6D68B-F3A0-41FB-9CED-6B5C5009C172}"/>
                </a:ext>
              </a:extLst>
            </p:cNvPr>
            <p:cNvSpPr/>
            <p:nvPr/>
          </p:nvSpPr>
          <p:spPr>
            <a:xfrm>
              <a:off x="863588" y="4333746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Klas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99CADB-AD34-4A7A-9E1D-C87A5D1F26F9}"/>
                </a:ext>
              </a:extLst>
            </p:cNvPr>
            <p:cNvSpPr/>
            <p:nvPr/>
          </p:nvSpPr>
          <p:spPr>
            <a:xfrm>
              <a:off x="4978787" y="4305670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Student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BEB9E0-90A2-456C-85BA-6789D08AE4BA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2890555" y="4719716"/>
              <a:ext cx="20882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0999BA-8CEE-4967-83E8-F572C72BD389}"/>
                </a:ext>
              </a:extLst>
            </p:cNvPr>
            <p:cNvSpPr txBox="1"/>
            <p:nvPr/>
          </p:nvSpPr>
          <p:spPr>
            <a:xfrm>
              <a:off x="3000236" y="4191241"/>
              <a:ext cx="5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0457CC-6956-4C03-98A6-554789B506C3}"/>
                </a:ext>
              </a:extLst>
            </p:cNvPr>
            <p:cNvSpPr txBox="1"/>
            <p:nvPr/>
          </p:nvSpPr>
          <p:spPr>
            <a:xfrm>
              <a:off x="4572001" y="4810705"/>
              <a:ext cx="28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3200" dirty="0">
                  <a:solidFill>
                    <a:srgbClr val="7030A0"/>
                  </a:solidFill>
                </a:rPr>
                <a:t>*</a:t>
              </a: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61C94097-E2B4-4C32-9FF3-F0D2053BD114}"/>
                </a:ext>
              </a:extLst>
            </p:cNvPr>
            <p:cNvSpPr/>
            <p:nvPr/>
          </p:nvSpPr>
          <p:spPr>
            <a:xfrm>
              <a:off x="3563052" y="4399343"/>
              <a:ext cx="922675" cy="133764"/>
            </a:xfrm>
            <a:prstGeom prst="leftArrow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95A05C0-CE09-472E-A429-E2D7CC2EA04C}"/>
              </a:ext>
            </a:extLst>
          </p:cNvPr>
          <p:cNvSpPr txBox="1"/>
          <p:nvPr/>
        </p:nvSpPr>
        <p:spPr>
          <a:xfrm>
            <a:off x="457882" y="5561111"/>
            <a:ext cx="8160532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Nadien beschrijft je de relatie van rechts naar links.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32B46C-65EC-4F00-8DCA-854608954817}"/>
              </a:ext>
            </a:extLst>
          </p:cNvPr>
          <p:cNvSpPr/>
          <p:nvPr/>
        </p:nvSpPr>
        <p:spPr>
          <a:xfrm>
            <a:off x="1043608" y="3573016"/>
            <a:ext cx="360040" cy="36004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97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59C9-5802-4759-A9B7-DFA3278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Connectiviteit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11F7-C92B-44CF-85AF-8729A29D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>
                <a:solidFill>
                  <a:srgbClr val="00B050"/>
                </a:solidFill>
              </a:rPr>
              <a:t>Veel</a:t>
            </a:r>
            <a:r>
              <a:rPr lang="nl-BE" dirty="0"/>
              <a:t> op </a:t>
            </a:r>
            <a:r>
              <a:rPr lang="nl-BE" b="1" dirty="0">
                <a:solidFill>
                  <a:srgbClr val="7030A0"/>
                </a:solidFill>
              </a:rPr>
              <a:t>één</a:t>
            </a:r>
            <a:r>
              <a:rPr lang="nl-BE" dirty="0"/>
              <a:t> relatie</a:t>
            </a:r>
          </a:p>
          <a:p>
            <a:pPr lvl="1"/>
            <a:endParaRPr lang="nl-BE" dirty="0"/>
          </a:p>
          <a:p>
            <a:pPr lvl="2"/>
            <a:r>
              <a:rPr lang="nl-BE" b="1" dirty="0">
                <a:solidFill>
                  <a:srgbClr val="FF3300"/>
                </a:solidFill>
              </a:rPr>
              <a:t>Eén student zit in één klas</a:t>
            </a:r>
          </a:p>
          <a:p>
            <a:pPr lvl="2"/>
            <a:r>
              <a:rPr lang="nl-BE" dirty="0"/>
              <a:t>In één klas mogen meerdere studenten zitten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2445-B1D6-4A52-AEDD-EB5B641A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1D4EBEDD-54EF-410B-92FF-25061A78BAB7}"/>
              </a:ext>
            </a:extLst>
          </p:cNvPr>
          <p:cNvGrpSpPr/>
          <p:nvPr/>
        </p:nvGrpSpPr>
        <p:grpSpPr>
          <a:xfrm>
            <a:off x="1259632" y="4221088"/>
            <a:ext cx="6264696" cy="917826"/>
            <a:chOff x="971600" y="4677192"/>
            <a:chExt cx="6264696" cy="9178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C6D68B-F3A0-41FB-9CED-6B5C5009C172}"/>
                </a:ext>
              </a:extLst>
            </p:cNvPr>
            <p:cNvSpPr/>
            <p:nvPr/>
          </p:nvSpPr>
          <p:spPr>
            <a:xfrm>
              <a:off x="971600" y="4689804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Student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99CADB-AD34-4A7A-9E1D-C87A5D1F26F9}"/>
                </a:ext>
              </a:extLst>
            </p:cNvPr>
            <p:cNvSpPr/>
            <p:nvPr/>
          </p:nvSpPr>
          <p:spPr>
            <a:xfrm>
              <a:off x="5148064" y="4677192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Klas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BEB9E0-90A2-456C-85BA-6789D08AE4BA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3059832" y="5091238"/>
              <a:ext cx="20882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0999BA-8CEE-4967-83E8-F572C72BD389}"/>
                </a:ext>
              </a:extLst>
            </p:cNvPr>
            <p:cNvSpPr txBox="1"/>
            <p:nvPr/>
          </p:nvSpPr>
          <p:spPr>
            <a:xfrm>
              <a:off x="3059832" y="4689804"/>
              <a:ext cx="5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3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0457CC-6956-4C03-98A6-554789B506C3}"/>
                </a:ext>
              </a:extLst>
            </p:cNvPr>
            <p:cNvSpPr txBox="1"/>
            <p:nvPr/>
          </p:nvSpPr>
          <p:spPr>
            <a:xfrm>
              <a:off x="4702587" y="5225690"/>
              <a:ext cx="432048" cy="36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0964222-B0C3-43B3-88AB-70F65B120473}"/>
                </a:ext>
              </a:extLst>
            </p:cNvPr>
            <p:cNvSpPr/>
            <p:nvPr/>
          </p:nvSpPr>
          <p:spPr>
            <a:xfrm>
              <a:off x="3766482" y="5361270"/>
              <a:ext cx="867182" cy="1440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4309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59C9-5802-4759-A9B7-DFA3278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Connectiviteit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11F7-C92B-44CF-85AF-8729A29D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b="1" dirty="0">
                <a:solidFill>
                  <a:srgbClr val="00B050"/>
                </a:solidFill>
              </a:rPr>
              <a:t>Veel</a:t>
            </a:r>
            <a:r>
              <a:rPr lang="nl-BE" dirty="0"/>
              <a:t> op </a:t>
            </a:r>
            <a:r>
              <a:rPr lang="nl-BE" b="1" dirty="0">
                <a:solidFill>
                  <a:srgbClr val="7030A0"/>
                </a:solidFill>
              </a:rPr>
              <a:t>één</a:t>
            </a:r>
            <a:r>
              <a:rPr lang="nl-BE" dirty="0"/>
              <a:t> relatie</a:t>
            </a:r>
          </a:p>
          <a:p>
            <a:pPr marL="914400" lvl="2" indent="0">
              <a:buNone/>
            </a:pPr>
            <a:endParaRPr lang="nl-BE" dirty="0"/>
          </a:p>
          <a:p>
            <a:pPr lvl="2"/>
            <a:r>
              <a:rPr lang="nl-BE" dirty="0"/>
              <a:t>Eén student zit in één klas</a:t>
            </a:r>
          </a:p>
          <a:p>
            <a:pPr lvl="2"/>
            <a:r>
              <a:rPr lang="nl-BE" b="1" dirty="0">
                <a:solidFill>
                  <a:srgbClr val="FF3300"/>
                </a:solidFill>
              </a:rPr>
              <a:t>In één klas mogen meerdere studenten zitten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2445-B1D6-4A52-AEDD-EB5B641A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C35326C0-494D-4CE8-B31B-F04BB1019650}"/>
              </a:ext>
            </a:extLst>
          </p:cNvPr>
          <p:cNvGrpSpPr/>
          <p:nvPr/>
        </p:nvGrpSpPr>
        <p:grpSpPr>
          <a:xfrm>
            <a:off x="1439652" y="4149080"/>
            <a:ext cx="6264696" cy="917826"/>
            <a:chOff x="971600" y="4652076"/>
            <a:chExt cx="6264696" cy="9178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C6D68B-F3A0-41FB-9CED-6B5C5009C172}"/>
                </a:ext>
              </a:extLst>
            </p:cNvPr>
            <p:cNvSpPr/>
            <p:nvPr/>
          </p:nvSpPr>
          <p:spPr>
            <a:xfrm>
              <a:off x="971600" y="4664688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Student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99CADB-AD34-4A7A-9E1D-C87A5D1F26F9}"/>
                </a:ext>
              </a:extLst>
            </p:cNvPr>
            <p:cNvSpPr/>
            <p:nvPr/>
          </p:nvSpPr>
          <p:spPr>
            <a:xfrm>
              <a:off x="5148064" y="4652076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Klas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BEB9E0-90A2-456C-85BA-6789D08AE4BA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3059832" y="5066122"/>
              <a:ext cx="20882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0999BA-8CEE-4967-83E8-F572C72BD389}"/>
                </a:ext>
              </a:extLst>
            </p:cNvPr>
            <p:cNvSpPr txBox="1"/>
            <p:nvPr/>
          </p:nvSpPr>
          <p:spPr>
            <a:xfrm>
              <a:off x="3059832" y="4664688"/>
              <a:ext cx="5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3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0457CC-6956-4C03-98A6-554789B506C3}"/>
                </a:ext>
              </a:extLst>
            </p:cNvPr>
            <p:cNvSpPr txBox="1"/>
            <p:nvPr/>
          </p:nvSpPr>
          <p:spPr>
            <a:xfrm>
              <a:off x="4702587" y="5200574"/>
              <a:ext cx="432048" cy="36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7AC46792-F4B5-4B7D-9CAE-3E6DE328AB09}"/>
                </a:ext>
              </a:extLst>
            </p:cNvPr>
            <p:cNvSpPr/>
            <p:nvPr/>
          </p:nvSpPr>
          <p:spPr>
            <a:xfrm>
              <a:off x="3779912" y="4710944"/>
              <a:ext cx="922675" cy="133764"/>
            </a:xfrm>
            <a:prstGeom prst="leftArrow">
              <a:avLst/>
            </a:prstGeom>
            <a:solidFill>
              <a:srgbClr val="FF33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32955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EE3-2F73-45E8-8E2B-94601DA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Connectiviteit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50D2-C0A3-4F43-9E81-277A22F2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Veel</a:t>
            </a:r>
            <a:r>
              <a:rPr lang="nl-BE" dirty="0"/>
              <a:t> op </a:t>
            </a:r>
            <a:r>
              <a:rPr lang="nl-BE" b="1" dirty="0"/>
              <a:t>veel</a:t>
            </a:r>
            <a:r>
              <a:rPr lang="nl-BE" dirty="0"/>
              <a:t> relatie</a:t>
            </a:r>
          </a:p>
          <a:p>
            <a:pPr lvl="1"/>
            <a:endParaRPr lang="nl-BE" dirty="0"/>
          </a:p>
          <a:p>
            <a:pPr lvl="2"/>
            <a:r>
              <a:rPr lang="nl-BE" b="1" dirty="0"/>
              <a:t>Elke student krijgt les van meerdere docenten</a:t>
            </a:r>
          </a:p>
          <a:p>
            <a:pPr lvl="2"/>
            <a:r>
              <a:rPr lang="nl-BE" dirty="0"/>
              <a:t>Elke docent geeft les aan meerdere studenten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E64B-961E-41EC-8648-1AF0AC1B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FDBE7F26-7AA2-4017-AF7F-C36D39D6A7D2}"/>
              </a:ext>
            </a:extLst>
          </p:cNvPr>
          <p:cNvGrpSpPr/>
          <p:nvPr/>
        </p:nvGrpSpPr>
        <p:grpSpPr>
          <a:xfrm>
            <a:off x="1259632" y="4539820"/>
            <a:ext cx="6399348" cy="1003322"/>
            <a:chOff x="971600" y="4653136"/>
            <a:chExt cx="6399348" cy="10033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C7B940-32F8-4278-9F3E-271F505A976E}"/>
                </a:ext>
              </a:extLst>
            </p:cNvPr>
            <p:cNvSpPr/>
            <p:nvPr/>
          </p:nvSpPr>
          <p:spPr>
            <a:xfrm>
              <a:off x="971600" y="4653136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Student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8CDB-FBD6-4FFE-A6D3-3C29E18020D0}"/>
                </a:ext>
              </a:extLst>
            </p:cNvPr>
            <p:cNvSpPr/>
            <p:nvPr/>
          </p:nvSpPr>
          <p:spPr>
            <a:xfrm>
              <a:off x="5282716" y="4653136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Docent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088EFD-55BB-41ED-953D-7B613E1E8FBD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059832" y="5054570"/>
              <a:ext cx="2222884" cy="126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D8D8D7-560E-408C-BCC9-F1484E5F64F2}"/>
                </a:ext>
              </a:extLst>
            </p:cNvPr>
            <p:cNvSpPr txBox="1"/>
            <p:nvPr/>
          </p:nvSpPr>
          <p:spPr>
            <a:xfrm>
              <a:off x="3203848" y="4653136"/>
              <a:ext cx="3703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3200" dirty="0"/>
                <a:t>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F5D30E-096F-43D6-A027-BBF2D42DBED0}"/>
                </a:ext>
              </a:extLst>
            </p:cNvPr>
            <p:cNvSpPr txBox="1"/>
            <p:nvPr/>
          </p:nvSpPr>
          <p:spPr>
            <a:xfrm>
              <a:off x="4912332" y="5071683"/>
              <a:ext cx="3703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3200" dirty="0"/>
                <a:t>*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BE0892A-DD3C-4847-81B0-2A5241ADD1D0}"/>
                </a:ext>
              </a:extLst>
            </p:cNvPr>
            <p:cNvSpPr/>
            <p:nvPr/>
          </p:nvSpPr>
          <p:spPr>
            <a:xfrm>
              <a:off x="3766482" y="5324602"/>
              <a:ext cx="867182" cy="1440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34383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EE3-2F73-45E8-8E2B-94601DA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Connectiviteit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50D2-C0A3-4F43-9E81-277A22F2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b="1" dirty="0"/>
              <a:t>Veel</a:t>
            </a:r>
            <a:r>
              <a:rPr lang="nl-BE" dirty="0"/>
              <a:t> op </a:t>
            </a:r>
            <a:r>
              <a:rPr lang="nl-BE" b="1" dirty="0"/>
              <a:t>veel</a:t>
            </a:r>
            <a:r>
              <a:rPr lang="nl-BE" dirty="0"/>
              <a:t> relatie</a:t>
            </a:r>
          </a:p>
          <a:p>
            <a:pPr marL="914400" lvl="2" indent="0">
              <a:buNone/>
            </a:pPr>
            <a:endParaRPr lang="nl-BE" dirty="0"/>
          </a:p>
          <a:p>
            <a:pPr lvl="2"/>
            <a:r>
              <a:rPr lang="nl-BE" dirty="0"/>
              <a:t>Elke student krijgt les van meerdere docenten</a:t>
            </a:r>
          </a:p>
          <a:p>
            <a:pPr lvl="2"/>
            <a:r>
              <a:rPr lang="nl-BE" b="1" dirty="0"/>
              <a:t>Elke docent geeft les aan meerdere studenten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E64B-961E-41EC-8648-1AF0AC1B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8B1201-1847-4A60-873C-A54CCE86119B}"/>
              </a:ext>
            </a:extLst>
          </p:cNvPr>
          <p:cNvGrpSpPr/>
          <p:nvPr/>
        </p:nvGrpSpPr>
        <p:grpSpPr>
          <a:xfrm>
            <a:off x="1521514" y="4219194"/>
            <a:ext cx="6399348" cy="1003322"/>
            <a:chOff x="971600" y="4581128"/>
            <a:chExt cx="6399348" cy="10033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C7B940-32F8-4278-9F3E-271F505A976E}"/>
                </a:ext>
              </a:extLst>
            </p:cNvPr>
            <p:cNvSpPr/>
            <p:nvPr/>
          </p:nvSpPr>
          <p:spPr>
            <a:xfrm>
              <a:off x="971600" y="4581128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Student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8CDB-FBD6-4FFE-A6D3-3C29E18020D0}"/>
                </a:ext>
              </a:extLst>
            </p:cNvPr>
            <p:cNvSpPr/>
            <p:nvPr/>
          </p:nvSpPr>
          <p:spPr>
            <a:xfrm>
              <a:off x="5282716" y="4581128"/>
              <a:ext cx="2088232" cy="82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Docent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088EFD-55BB-41ED-953D-7B613E1E8FBD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059832" y="4982562"/>
              <a:ext cx="2222884" cy="126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D8D8D7-560E-408C-BCC9-F1484E5F64F2}"/>
                </a:ext>
              </a:extLst>
            </p:cNvPr>
            <p:cNvSpPr txBox="1"/>
            <p:nvPr/>
          </p:nvSpPr>
          <p:spPr>
            <a:xfrm>
              <a:off x="3203848" y="4581128"/>
              <a:ext cx="3703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3200" dirty="0"/>
                <a:t>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F5D30E-096F-43D6-A027-BBF2D42DBED0}"/>
                </a:ext>
              </a:extLst>
            </p:cNvPr>
            <p:cNvSpPr txBox="1"/>
            <p:nvPr/>
          </p:nvSpPr>
          <p:spPr>
            <a:xfrm>
              <a:off x="4912332" y="4999675"/>
              <a:ext cx="3703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3200" dirty="0"/>
                <a:t>*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C2BD0660-88E3-4A76-BBEA-8B4ED8A5429D}"/>
                </a:ext>
              </a:extLst>
            </p:cNvPr>
            <p:cNvSpPr/>
            <p:nvPr/>
          </p:nvSpPr>
          <p:spPr>
            <a:xfrm>
              <a:off x="3779912" y="4627384"/>
              <a:ext cx="922675" cy="1337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D46E96-283D-4AA9-B123-D8D4CA580764}"/>
              </a:ext>
            </a:extLst>
          </p:cNvPr>
          <p:cNvSpPr/>
          <p:nvPr/>
        </p:nvSpPr>
        <p:spPr>
          <a:xfrm>
            <a:off x="1588840" y="5360935"/>
            <a:ext cx="6264696" cy="744642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002060"/>
                </a:solidFill>
              </a:rPr>
              <a:t>Deze relatie komt NOOIT voor in een ERD. </a:t>
            </a:r>
          </a:p>
          <a:p>
            <a:pPr algn="ctr"/>
            <a:r>
              <a:rPr lang="nl-BE" dirty="0">
                <a:solidFill>
                  <a:srgbClr val="002060"/>
                </a:solidFill>
              </a:rPr>
              <a:t>Later volgt de oplossing ! </a:t>
            </a:r>
          </a:p>
        </p:txBody>
      </p:sp>
    </p:spTree>
    <p:extLst>
      <p:ext uri="{BB962C8B-B14F-4D97-AF65-F5344CB8AC3E}">
        <p14:creationId xmlns:p14="http://schemas.microsoft.com/office/powerpoint/2010/main" val="422790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42F2-F919-4267-92B3-CBDB2B1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AC5B-77B9-4BE0-A78C-14BEEF68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relatie geldt steeds in twee richtingen. Voor beide richtingen moeten aard en connectiviteit nagegaan worden.</a:t>
            </a:r>
          </a:p>
          <a:p>
            <a:pPr lvl="1"/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cijfer = aard</a:t>
            </a:r>
          </a:p>
          <a:p>
            <a:pPr lvl="1"/>
            <a:r>
              <a:rPr lang="nl-BE" dirty="0"/>
              <a:t>2</a:t>
            </a:r>
            <a:r>
              <a:rPr lang="nl-BE" baseline="30000" dirty="0"/>
              <a:t>de</a:t>
            </a:r>
            <a:r>
              <a:rPr lang="nl-BE" dirty="0"/>
              <a:t> cijfer = connectiviteit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 combinatie 1..1 wordt dikwijls afgekort naar 1</a:t>
            </a:r>
          </a:p>
          <a:p>
            <a:r>
              <a:rPr lang="nl-BE" dirty="0"/>
              <a:t>De combinatie 0..* wordt dikwijls afgekort naar *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2AC48-8555-4EB3-B74B-651570C2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D84ECDF-BD1A-4D3F-9181-3183ACE3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933056"/>
            <a:ext cx="5829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267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F11-A49E-4502-8CC0-27C96DCD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Refererende sleutel </a:t>
            </a:r>
            <a:r>
              <a:rPr lang="nl-BE" sz="2000" dirty="0"/>
              <a:t>of Foreign Key (FK)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CDD1-C0FE-4A1F-B9C5-A6B45E20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r>
              <a:rPr lang="nl-BE" dirty="0"/>
              <a:t>Een refererende sleutel is een veld of een combinatie van velden uit een tabel waarvan de waarden moeten overeenstemmen met de waarden van de primaire sleutel van een andere tabel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5483-CC74-410C-AEA2-E72002B6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38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8B7F9-2D27-4922-A592-CFAA5D7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3603-2F55-4F0B-828B-4985EA46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924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BE" sz="2800" dirty="0"/>
              <a:t>Relaties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sz="2800" dirty="0"/>
              <a:t>Zoeken in 2 tabellen</a:t>
            </a:r>
          </a:p>
          <a:p>
            <a:pPr lvl="1"/>
            <a:r>
              <a:rPr lang="nl-BE" dirty="0"/>
              <a:t>INNER JOIN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BE" sz="2800" dirty="0"/>
              <a:t>Zoeken in 3 of meer tabellen</a:t>
            </a:r>
          </a:p>
          <a:p>
            <a:pPr lvl="1"/>
            <a:r>
              <a:rPr lang="nl-BE"/>
              <a:t>INNER JOIN</a:t>
            </a:r>
            <a:endParaRPr lang="nl-BE" dirty="0"/>
          </a:p>
          <a:p>
            <a:pPr>
              <a:buFont typeface="Wingdings" panose="05000000000000000000" pitchFamily="2" charset="2"/>
              <a:buChar char="v"/>
            </a:pPr>
            <a:r>
              <a:rPr lang="nl-BE" sz="2800" dirty="0"/>
              <a:t>Aliassen gebruiken voor kolommen en tabellen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90FA-0B0C-4EDD-9BD2-71D9A4532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4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F11-A49E-4502-8CC0-27C96DCD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8" y="318269"/>
            <a:ext cx="8388424" cy="1143000"/>
          </a:xfrm>
        </p:spPr>
        <p:txBody>
          <a:bodyPr/>
          <a:lstStyle/>
          <a:p>
            <a:pPr algn="ctr"/>
            <a:r>
              <a:rPr lang="nl-BE" dirty="0"/>
              <a:t>Refererende sleutel </a:t>
            </a:r>
            <a:r>
              <a:rPr lang="nl-BE" sz="2000" dirty="0"/>
              <a:t>of Foreign Key (FK)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CDD1-C0FE-4A1F-B9C5-A6B45E20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83534"/>
          </a:xfrm>
        </p:spPr>
        <p:txBody>
          <a:bodyPr/>
          <a:lstStyle/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Elk order wordt geplaatst door 1 klant</a:t>
            </a:r>
          </a:p>
          <a:p>
            <a:pPr lvl="1"/>
            <a:r>
              <a:rPr lang="nl-BE" dirty="0"/>
              <a:t>Een klant heeft meerdere orders </a:t>
            </a:r>
          </a:p>
          <a:p>
            <a:pPr lvl="1"/>
            <a:r>
              <a:rPr lang="nl-BE" dirty="0"/>
              <a:t>Dus er is een relatie tussen entiteiten</a:t>
            </a:r>
          </a:p>
          <a:p>
            <a:endParaRPr lang="nl-BE" dirty="0"/>
          </a:p>
          <a:p>
            <a:r>
              <a:rPr lang="nl-BE" dirty="0"/>
              <a:t>We slaan die relatie op door de entiteiten te doen verwijzen</a:t>
            </a:r>
          </a:p>
          <a:p>
            <a:endParaRPr lang="nl-BE" dirty="0"/>
          </a:p>
          <a:p>
            <a:r>
              <a:rPr lang="nl-BE" dirty="0"/>
              <a:t>Hiervoor gebruiken we een Foreign Key (FK) </a:t>
            </a:r>
            <a:br>
              <a:rPr lang="nl-BE" dirty="0"/>
            </a:br>
            <a:r>
              <a:rPr lang="nl-BE" dirty="0"/>
              <a:t>(hier: </a:t>
            </a:r>
            <a:r>
              <a:rPr lang="nl-BE" dirty="0">
                <a:solidFill>
                  <a:srgbClr val="FF0000"/>
                </a:solidFill>
              </a:rPr>
              <a:t>klantId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5483-CC74-410C-AEA2-E72002B6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500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6C5F-AC11-45EC-9FAF-9B07CA5E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ERD voorbeeld – H&amp;S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D68A4-9116-4EA6-8E1D-E270149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139C5-6B4D-4921-A5B0-6FA27CDEC57C}"/>
              </a:ext>
            </a:extLst>
          </p:cNvPr>
          <p:cNvSpPr/>
          <p:nvPr/>
        </p:nvSpPr>
        <p:spPr>
          <a:xfrm>
            <a:off x="72860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Klant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3434B-2110-4FC8-9FCF-1C3793F5EBC4}"/>
              </a:ext>
            </a:extLst>
          </p:cNvPr>
          <p:cNvSpPr/>
          <p:nvPr/>
        </p:nvSpPr>
        <p:spPr>
          <a:xfrm>
            <a:off x="508982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A6A5-C225-43B9-99AE-5DD79AAF8D6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15217" y="2528900"/>
            <a:ext cx="197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EF6D6-CE55-4979-836B-86DC628F9B21}"/>
              </a:ext>
            </a:extLst>
          </p:cNvPr>
          <p:cNvSpPr/>
          <p:nvPr/>
        </p:nvSpPr>
        <p:spPr>
          <a:xfrm>
            <a:off x="5089829" y="4453000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39457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6C5F-AC11-45EC-9FAF-9B07CA5E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ERD voorbeeld – H&amp;S</a:t>
            </a:r>
            <a:br>
              <a:rPr lang="nl-BE" dirty="0"/>
            </a:br>
            <a:r>
              <a:rPr lang="nl-BE" sz="2000" dirty="0"/>
              <a:t>(verplicht aanwezig – 1 exemplaar)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D68A4-9116-4EA6-8E1D-E270149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139C5-6B4D-4921-A5B0-6FA27CDEC57C}"/>
              </a:ext>
            </a:extLst>
          </p:cNvPr>
          <p:cNvSpPr/>
          <p:nvPr/>
        </p:nvSpPr>
        <p:spPr>
          <a:xfrm>
            <a:off x="72860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Klant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3434B-2110-4FC8-9FCF-1C3793F5EBC4}"/>
              </a:ext>
            </a:extLst>
          </p:cNvPr>
          <p:cNvSpPr/>
          <p:nvPr/>
        </p:nvSpPr>
        <p:spPr>
          <a:xfrm>
            <a:off x="508982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A6A5-C225-43B9-99AE-5DD79AAF8D6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15217" y="2528900"/>
            <a:ext cx="197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8A4118-F678-44FD-A414-854A1A0EE72E}"/>
              </a:ext>
            </a:extLst>
          </p:cNvPr>
          <p:cNvSpPr txBox="1"/>
          <p:nvPr/>
        </p:nvSpPr>
        <p:spPr>
          <a:xfrm>
            <a:off x="3115217" y="2132856"/>
            <a:ext cx="6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EF6D6-CE55-4979-836B-86DC628F9B21}"/>
              </a:ext>
            </a:extLst>
          </p:cNvPr>
          <p:cNvSpPr/>
          <p:nvPr/>
        </p:nvSpPr>
        <p:spPr>
          <a:xfrm>
            <a:off x="5089829" y="4453000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Product</a:t>
            </a:r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42A8C713-866F-432E-8F32-AAB44431C860}"/>
              </a:ext>
            </a:extLst>
          </p:cNvPr>
          <p:cNvSpPr/>
          <p:nvPr/>
        </p:nvSpPr>
        <p:spPr>
          <a:xfrm>
            <a:off x="2842973" y="2708920"/>
            <a:ext cx="1152128" cy="720080"/>
          </a:xfrm>
          <a:prstGeom prst="up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392381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6C5F-AC11-45EC-9FAF-9B07CA5E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ERD voorbeeld – H&amp;S</a:t>
            </a:r>
            <a:br>
              <a:rPr lang="nl-BE" dirty="0"/>
            </a:br>
            <a:r>
              <a:rPr lang="nl-BE" sz="2000" dirty="0"/>
              <a:t># orders (optioneel – veel exemplaren)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D68A4-9116-4EA6-8E1D-E270149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139C5-6B4D-4921-A5B0-6FA27CDEC57C}"/>
              </a:ext>
            </a:extLst>
          </p:cNvPr>
          <p:cNvSpPr/>
          <p:nvPr/>
        </p:nvSpPr>
        <p:spPr>
          <a:xfrm>
            <a:off x="72860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Klant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3434B-2110-4FC8-9FCF-1C3793F5EBC4}"/>
              </a:ext>
            </a:extLst>
          </p:cNvPr>
          <p:cNvSpPr/>
          <p:nvPr/>
        </p:nvSpPr>
        <p:spPr>
          <a:xfrm>
            <a:off x="508982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A6A5-C225-43B9-99AE-5DD79AAF8D6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15217" y="2528900"/>
            <a:ext cx="197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8A4118-F678-44FD-A414-854A1A0EE72E}"/>
              </a:ext>
            </a:extLst>
          </p:cNvPr>
          <p:cNvSpPr txBox="1"/>
          <p:nvPr/>
        </p:nvSpPr>
        <p:spPr>
          <a:xfrm>
            <a:off x="3115217" y="2132856"/>
            <a:ext cx="6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C68B9-2A0D-46CB-9E87-AD966E9BAAE7}"/>
              </a:ext>
            </a:extLst>
          </p:cNvPr>
          <p:cNvSpPr txBox="1"/>
          <p:nvPr/>
        </p:nvSpPr>
        <p:spPr>
          <a:xfrm>
            <a:off x="4468833" y="25426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EF6D6-CE55-4979-836B-86DC628F9B21}"/>
              </a:ext>
            </a:extLst>
          </p:cNvPr>
          <p:cNvSpPr/>
          <p:nvPr/>
        </p:nvSpPr>
        <p:spPr>
          <a:xfrm>
            <a:off x="5089829" y="4453000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Product</a:t>
            </a:r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42A8C713-866F-432E-8F32-AAB44431C860}"/>
              </a:ext>
            </a:extLst>
          </p:cNvPr>
          <p:cNvSpPr/>
          <p:nvPr/>
        </p:nvSpPr>
        <p:spPr>
          <a:xfrm>
            <a:off x="4145124" y="2975380"/>
            <a:ext cx="1152128" cy="720080"/>
          </a:xfrm>
          <a:prstGeom prst="up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15684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D048-A8A5-4513-AD6B-E9B5B768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ERD voorbeeld – H&amp;S</a:t>
            </a:r>
            <a:br>
              <a:rPr lang="nl-BE" dirty="0"/>
            </a:br>
            <a:r>
              <a:rPr lang="nl-BE" sz="2000" dirty="0"/>
              <a:t># orders (optioneel – veel exemplaren)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4BDA7A-FFCD-4F97-891F-CB63D27D13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205" y="4653136"/>
          <a:ext cx="3034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7">
                  <a:extLst>
                    <a:ext uri="{9D8B030D-6E8A-4147-A177-3AD203B41FA5}">
                      <a16:colId xmlns:a16="http://schemas.microsoft.com/office/drawing/2014/main" val="32802083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8910221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160371758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nl-BE" dirty="0"/>
                        <a:t>Klant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2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u="sng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3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familienaam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2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voornaam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2156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39BE-01AF-4861-99FA-396EDF59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3060DB-5B1D-4B98-B12B-86C812430626}"/>
              </a:ext>
            </a:extLst>
          </p:cNvPr>
          <p:cNvGraphicFramePr>
            <a:graphicFrameLocks/>
          </p:cNvGraphicFramePr>
          <p:nvPr/>
        </p:nvGraphicFramePr>
        <p:xfrm>
          <a:off x="5089829" y="4653136"/>
          <a:ext cx="3240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28020831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89102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0371758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nl-BE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2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u="sng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3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klantId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3300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23634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A8E469B-C654-484E-8BF3-0303BF07A8C3}"/>
              </a:ext>
            </a:extLst>
          </p:cNvPr>
          <p:cNvSpPr/>
          <p:nvPr/>
        </p:nvSpPr>
        <p:spPr>
          <a:xfrm>
            <a:off x="72860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Klant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85D45F-FED4-402C-B183-E9792CA88A80}"/>
              </a:ext>
            </a:extLst>
          </p:cNvPr>
          <p:cNvSpPr/>
          <p:nvPr/>
        </p:nvSpPr>
        <p:spPr>
          <a:xfrm>
            <a:off x="508982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322DD0-0C4C-4E1D-BE25-6E4B2DBCBB5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115217" y="2528900"/>
            <a:ext cx="197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BC3104-00FA-4316-B384-E0BE45FA3AD5}"/>
              </a:ext>
            </a:extLst>
          </p:cNvPr>
          <p:cNvSpPr txBox="1"/>
          <p:nvPr/>
        </p:nvSpPr>
        <p:spPr>
          <a:xfrm>
            <a:off x="3115217" y="2132856"/>
            <a:ext cx="6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3BAE94-6507-4046-8B47-FF6DF481001E}"/>
              </a:ext>
            </a:extLst>
          </p:cNvPr>
          <p:cNvSpPr txBox="1"/>
          <p:nvPr/>
        </p:nvSpPr>
        <p:spPr>
          <a:xfrm>
            <a:off x="4468833" y="25426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81910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65ED-10CD-42FA-9EDC-593247BA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Associatie-entiteit?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B565-E1BF-4D31-93DA-91B07957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8472"/>
            <a:ext cx="8229600" cy="3960440"/>
          </a:xfrm>
        </p:spPr>
        <p:txBody>
          <a:bodyPr/>
          <a:lstStyle/>
          <a:p>
            <a:r>
              <a:rPr lang="nl-BE" sz="2800" dirty="0"/>
              <a:t>Geeft een M op N koppeling weer tussen twee of meerdere entiteiten.</a:t>
            </a:r>
          </a:p>
          <a:p>
            <a:r>
              <a:rPr lang="nl-BE" sz="2800" dirty="0"/>
              <a:t>Bv:</a:t>
            </a:r>
          </a:p>
          <a:p>
            <a:pPr lvl="1"/>
            <a:r>
              <a:rPr lang="nl-BE" dirty="0"/>
              <a:t>In een order zitten </a:t>
            </a:r>
            <a:r>
              <a:rPr lang="nl-BE" u="sng" dirty="0"/>
              <a:t>meerdere</a:t>
            </a:r>
            <a:r>
              <a:rPr lang="nl-BE" dirty="0"/>
              <a:t> producten</a:t>
            </a:r>
          </a:p>
          <a:p>
            <a:pPr lvl="1"/>
            <a:r>
              <a:rPr lang="nl-BE" dirty="0"/>
              <a:t>Een product komt voor in </a:t>
            </a:r>
            <a:r>
              <a:rPr lang="nl-BE" u="sng" dirty="0"/>
              <a:t>meerdere</a:t>
            </a:r>
            <a:r>
              <a:rPr lang="nl-BE" dirty="0"/>
              <a:t> orders</a:t>
            </a:r>
          </a:p>
          <a:p>
            <a:r>
              <a:rPr lang="nl-BE" dirty="0"/>
              <a:t>Aan beide zijden een *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1A40-D56D-4333-8929-70433B4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A6C17-63C9-4D79-8177-489C53928C81}"/>
              </a:ext>
            </a:extLst>
          </p:cNvPr>
          <p:cNvSpPr/>
          <p:nvPr/>
        </p:nvSpPr>
        <p:spPr>
          <a:xfrm>
            <a:off x="760439" y="1417638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979D-6AE0-4385-BC2C-D2901937DA8E}"/>
              </a:ext>
            </a:extLst>
          </p:cNvPr>
          <p:cNvSpPr/>
          <p:nvPr/>
        </p:nvSpPr>
        <p:spPr>
          <a:xfrm>
            <a:off x="5121659" y="1417638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Product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C138B3-7F3A-4F3B-9DA9-9C8E4431D45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47047" y="1813682"/>
            <a:ext cx="197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42964C-6D62-4E39-B5D3-1DDF13E2D303}"/>
              </a:ext>
            </a:extLst>
          </p:cNvPr>
          <p:cNvSpPr txBox="1"/>
          <p:nvPr/>
        </p:nvSpPr>
        <p:spPr>
          <a:xfrm>
            <a:off x="3147047" y="1417638"/>
            <a:ext cx="62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</a:t>
            </a:r>
            <a:r>
              <a:rPr lang="nl-BE" sz="2800" b="1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22FBA-0A99-41B6-9FD9-7D8F9CEB64B5}"/>
              </a:ext>
            </a:extLst>
          </p:cNvPr>
          <p:cNvSpPr txBox="1"/>
          <p:nvPr/>
        </p:nvSpPr>
        <p:spPr>
          <a:xfrm>
            <a:off x="4500663" y="182741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</a:t>
            </a:r>
            <a:r>
              <a:rPr lang="nl-BE" sz="2800" b="1" dirty="0"/>
              <a:t>*</a:t>
            </a:r>
          </a:p>
        </p:txBody>
      </p:sp>
      <p:sp>
        <p:nvSpPr>
          <p:cNvPr id="10" name="Multiplication Sign 5">
            <a:extLst>
              <a:ext uri="{FF2B5EF4-FFF2-40B4-BE49-F238E27FC236}">
                <a16:creationId xmlns:a16="http://schemas.microsoft.com/office/drawing/2014/main" id="{4A49C7F2-5F91-46FD-8F53-277FA27FDED7}"/>
              </a:ext>
            </a:extLst>
          </p:cNvPr>
          <p:cNvSpPr/>
          <p:nvPr/>
        </p:nvSpPr>
        <p:spPr>
          <a:xfrm>
            <a:off x="3815092" y="1467209"/>
            <a:ext cx="576064" cy="71521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027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65ED-10CD-42FA-9EDC-593247BA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Associatie-entiteit?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B565-E1BF-4D31-93DA-91B07957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sz="2800" dirty="0"/>
              <a:t>Geeft een M op N koppeling weer tussen twee of meerdere entiteiten.</a:t>
            </a:r>
          </a:p>
          <a:p>
            <a:r>
              <a:rPr lang="nl-BE" sz="2800" dirty="0"/>
              <a:t>Bv:</a:t>
            </a:r>
          </a:p>
          <a:p>
            <a:pPr lvl="1"/>
            <a:r>
              <a:rPr lang="nl-BE" dirty="0"/>
              <a:t>In een order zitten </a:t>
            </a:r>
            <a:r>
              <a:rPr lang="nl-BE" u="sng" dirty="0"/>
              <a:t>meerdere</a:t>
            </a:r>
            <a:r>
              <a:rPr lang="nl-BE" dirty="0"/>
              <a:t> producten</a:t>
            </a:r>
          </a:p>
          <a:p>
            <a:pPr lvl="1"/>
            <a:r>
              <a:rPr lang="nl-BE" dirty="0"/>
              <a:t>Een product komt voor in </a:t>
            </a:r>
            <a:r>
              <a:rPr lang="nl-BE" u="sng" dirty="0"/>
              <a:t>meerdere</a:t>
            </a:r>
            <a:r>
              <a:rPr lang="nl-BE" dirty="0"/>
              <a:t> orders</a:t>
            </a:r>
          </a:p>
          <a:p>
            <a:r>
              <a:rPr lang="nl-BE" dirty="0"/>
              <a:t>Oplossing:</a:t>
            </a:r>
          </a:p>
          <a:p>
            <a:pPr lvl="1"/>
            <a:r>
              <a:rPr lang="nl-BE" dirty="0"/>
              <a:t>Er wordt een associatie-entiteit </a:t>
            </a:r>
            <a:r>
              <a:rPr lang="nl-BE" dirty="0">
                <a:solidFill>
                  <a:srgbClr val="FF0000"/>
                </a:solidFill>
              </a:rPr>
              <a:t>Orderlijn</a:t>
            </a:r>
            <a:r>
              <a:rPr lang="nl-BE" dirty="0"/>
              <a:t> toegevoegd</a:t>
            </a:r>
          </a:p>
          <a:p>
            <a:pPr lvl="1"/>
            <a:r>
              <a:rPr lang="nl-BE" dirty="0"/>
              <a:t>En de </a:t>
            </a:r>
            <a:r>
              <a:rPr lang="nl-BE" dirty="0">
                <a:solidFill>
                  <a:srgbClr val="FF0000"/>
                </a:solidFill>
              </a:rPr>
              <a:t>veel op veel </a:t>
            </a:r>
            <a:r>
              <a:rPr lang="nl-BE" dirty="0"/>
              <a:t>relatie wordt omgevormd naar twee </a:t>
            </a:r>
            <a:r>
              <a:rPr lang="nl-BE" dirty="0">
                <a:solidFill>
                  <a:srgbClr val="FF0000"/>
                </a:solidFill>
              </a:rPr>
              <a:t>1 op veel</a:t>
            </a:r>
            <a:r>
              <a:rPr lang="nl-BE" dirty="0"/>
              <a:t> relaties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1A40-D56D-4333-8929-70433B4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076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938-BF13-4426-99F2-A90445C8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Associatie- entiteit?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61C9-C4F8-4869-A747-F6ADD671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6A481-E3B6-466D-ABAA-9D0B39D83D6E}"/>
              </a:ext>
            </a:extLst>
          </p:cNvPr>
          <p:cNvSpPr/>
          <p:nvPr/>
        </p:nvSpPr>
        <p:spPr>
          <a:xfrm>
            <a:off x="72860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00377-5711-415B-981E-967DCDD1FD60}"/>
              </a:ext>
            </a:extLst>
          </p:cNvPr>
          <p:cNvSpPr/>
          <p:nvPr/>
        </p:nvSpPr>
        <p:spPr>
          <a:xfrm>
            <a:off x="5133528" y="2143231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Orderlijn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189DA-B26D-4FBE-8CB4-B24AA36A49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5217" y="2528900"/>
            <a:ext cx="2018311" cy="1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A5C562-D181-4158-AACF-34DB51B0D68B}"/>
              </a:ext>
            </a:extLst>
          </p:cNvPr>
          <p:cNvSpPr/>
          <p:nvPr/>
        </p:nvSpPr>
        <p:spPr>
          <a:xfrm>
            <a:off x="5133528" y="4453000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Product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D5C81E-9DCD-4DE4-B388-95A18C89B5C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326832" y="2935319"/>
            <a:ext cx="0" cy="151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3D209-878E-47FB-9F9A-99A11420B03A}"/>
              </a:ext>
            </a:extLst>
          </p:cNvPr>
          <p:cNvSpPr txBox="1"/>
          <p:nvPr/>
        </p:nvSpPr>
        <p:spPr>
          <a:xfrm>
            <a:off x="3115217" y="1988840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A8D33-320D-4342-A7EA-F2F102B1B864}"/>
              </a:ext>
            </a:extLst>
          </p:cNvPr>
          <p:cNvSpPr txBox="1"/>
          <p:nvPr/>
        </p:nvSpPr>
        <p:spPr>
          <a:xfrm>
            <a:off x="4424844" y="2567821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F6DCB-4D1D-4288-BD05-4405EB386EF3}"/>
              </a:ext>
            </a:extLst>
          </p:cNvPr>
          <p:cNvSpPr txBox="1"/>
          <p:nvPr/>
        </p:nvSpPr>
        <p:spPr>
          <a:xfrm>
            <a:off x="5734145" y="3931120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BA2DF-0930-4F39-AE66-C8340AF98018}"/>
              </a:ext>
            </a:extLst>
          </p:cNvPr>
          <p:cNvSpPr txBox="1"/>
          <p:nvPr/>
        </p:nvSpPr>
        <p:spPr>
          <a:xfrm>
            <a:off x="6444208" y="2941650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43A373AC-D669-4E96-A687-AD94C22A144F}"/>
              </a:ext>
            </a:extLst>
          </p:cNvPr>
          <p:cNvSpPr/>
          <p:nvPr/>
        </p:nvSpPr>
        <p:spPr>
          <a:xfrm>
            <a:off x="3235336" y="2706122"/>
            <a:ext cx="1812203" cy="979653"/>
          </a:xfrm>
          <a:prstGeom prst="upArrowCallo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1..1 op 0..*</a:t>
            </a:r>
          </a:p>
        </p:txBody>
      </p:sp>
      <p:sp>
        <p:nvSpPr>
          <p:cNvPr id="19" name="Callout: Left Arrow 18">
            <a:extLst>
              <a:ext uri="{FF2B5EF4-FFF2-40B4-BE49-F238E27FC236}">
                <a16:creationId xmlns:a16="http://schemas.microsoft.com/office/drawing/2014/main" id="{8407136F-0CAD-4068-BD89-70AC7AF35EF3}"/>
              </a:ext>
            </a:extLst>
          </p:cNvPr>
          <p:cNvSpPr/>
          <p:nvPr/>
        </p:nvSpPr>
        <p:spPr>
          <a:xfrm>
            <a:off x="6667965" y="3245111"/>
            <a:ext cx="2133600" cy="881329"/>
          </a:xfrm>
          <a:prstGeom prst="leftArrowCallo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0..* op 1 ..1</a:t>
            </a:r>
          </a:p>
        </p:txBody>
      </p:sp>
    </p:spTree>
    <p:extLst>
      <p:ext uri="{BB962C8B-B14F-4D97-AF65-F5344CB8AC3E}">
        <p14:creationId xmlns:p14="http://schemas.microsoft.com/office/powerpoint/2010/main" val="32390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827E-AC07-41A5-A067-16E45CC8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– H&amp;S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B7F5-CC9F-43CB-99B3-EA49AD32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Wat zijn de attributen van de kernentiteit </a:t>
            </a:r>
            <a:r>
              <a:rPr lang="nl-BE" b="1" dirty="0"/>
              <a:t>Orderlijn</a:t>
            </a:r>
            <a:r>
              <a:rPr lang="nl-BE" dirty="0"/>
              <a:t>?</a:t>
            </a:r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Orderlijn is een </a:t>
            </a:r>
            <a:r>
              <a:rPr lang="nl-BE" dirty="0">
                <a:solidFill>
                  <a:srgbClr val="FF0000"/>
                </a:solidFill>
              </a:rPr>
              <a:t>associatie-entiteit</a:t>
            </a:r>
            <a:r>
              <a:rPr lang="nl-BE" dirty="0"/>
              <a:t> tussen Order en Product</a:t>
            </a:r>
          </a:p>
          <a:p>
            <a:pPr lvl="1"/>
            <a:r>
              <a:rPr lang="nl-BE" dirty="0"/>
              <a:t>Op een order kunnen meerdere producten staan</a:t>
            </a:r>
          </a:p>
          <a:p>
            <a:pPr lvl="1"/>
            <a:r>
              <a:rPr lang="nl-BE" dirty="0"/>
              <a:t>Een product kan op meerdere orders voorkomen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46FE9-8A14-4D63-95C2-14FEBD55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3F8EE3E-3BAC-4819-8D5B-D8E66B3214B7}"/>
              </a:ext>
            </a:extLst>
          </p:cNvPr>
          <p:cNvGraphicFramePr>
            <a:graphicFrameLocks/>
          </p:cNvGraphicFramePr>
          <p:nvPr/>
        </p:nvGraphicFramePr>
        <p:xfrm>
          <a:off x="755576" y="2852936"/>
          <a:ext cx="3034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7">
                  <a:extLst>
                    <a:ext uri="{9D8B030D-6E8A-4147-A177-3AD203B41FA5}">
                      <a16:colId xmlns:a16="http://schemas.microsoft.com/office/drawing/2014/main" val="32802083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8910221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160371758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nl-BE" dirty="0"/>
                        <a:t>Orderlijn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2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u="sng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3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orderId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2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productId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2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hoeveelheid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9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2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938-BF13-4426-99F2-A90445C8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ERD voorbeeld – H&amp;S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61C9-C4F8-4869-A747-F6ADD671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6A481-E3B6-466D-ABAA-9D0B39D83D6E}"/>
              </a:ext>
            </a:extLst>
          </p:cNvPr>
          <p:cNvSpPr/>
          <p:nvPr/>
        </p:nvSpPr>
        <p:spPr>
          <a:xfrm>
            <a:off x="728609" y="2132856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00377-5711-415B-981E-967DCDD1FD60}"/>
              </a:ext>
            </a:extLst>
          </p:cNvPr>
          <p:cNvSpPr/>
          <p:nvPr/>
        </p:nvSpPr>
        <p:spPr>
          <a:xfrm>
            <a:off x="5133528" y="2143231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Orderlijn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189DA-B26D-4FBE-8CB4-B24AA36A49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5217" y="2528900"/>
            <a:ext cx="2018311" cy="1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A5C562-D181-4158-AACF-34DB51B0D68B}"/>
              </a:ext>
            </a:extLst>
          </p:cNvPr>
          <p:cNvSpPr/>
          <p:nvPr/>
        </p:nvSpPr>
        <p:spPr>
          <a:xfrm>
            <a:off x="5133528" y="4453000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Product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D5C81E-9DCD-4DE4-B388-95A18C89B5C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326832" y="2935319"/>
            <a:ext cx="0" cy="151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3D209-878E-47FB-9F9A-99A11420B03A}"/>
              </a:ext>
            </a:extLst>
          </p:cNvPr>
          <p:cNvSpPr txBox="1"/>
          <p:nvPr/>
        </p:nvSpPr>
        <p:spPr>
          <a:xfrm>
            <a:off x="3115217" y="1988840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A8D33-320D-4342-A7EA-F2F102B1B864}"/>
              </a:ext>
            </a:extLst>
          </p:cNvPr>
          <p:cNvSpPr txBox="1"/>
          <p:nvPr/>
        </p:nvSpPr>
        <p:spPr>
          <a:xfrm>
            <a:off x="4424844" y="2567821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F6DCB-4D1D-4288-BD05-4405EB386EF3}"/>
              </a:ext>
            </a:extLst>
          </p:cNvPr>
          <p:cNvSpPr txBox="1"/>
          <p:nvPr/>
        </p:nvSpPr>
        <p:spPr>
          <a:xfrm>
            <a:off x="5734145" y="3931120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BA2DF-0930-4F39-AE66-C8340AF98018}"/>
              </a:ext>
            </a:extLst>
          </p:cNvPr>
          <p:cNvSpPr txBox="1"/>
          <p:nvPr/>
        </p:nvSpPr>
        <p:spPr>
          <a:xfrm>
            <a:off x="6444208" y="2941650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DE4E1-EEF0-4DA2-B347-989A15065A9E}"/>
              </a:ext>
            </a:extLst>
          </p:cNvPr>
          <p:cNvSpPr/>
          <p:nvPr/>
        </p:nvSpPr>
        <p:spPr>
          <a:xfrm>
            <a:off x="728609" y="4453000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Klant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68065D-0B0C-4715-AAC9-16CAF88DC7F4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1921913" y="2924944"/>
            <a:ext cx="0" cy="152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4C9781-D27B-48D4-BA18-13DAFDFFDC5E}"/>
              </a:ext>
            </a:extLst>
          </p:cNvPr>
          <p:cNvSpPr txBox="1"/>
          <p:nvPr/>
        </p:nvSpPr>
        <p:spPr>
          <a:xfrm>
            <a:off x="1259636" y="4005064"/>
            <a:ext cx="54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DDD89F-919A-4319-984B-D7B4C38980B7}"/>
              </a:ext>
            </a:extLst>
          </p:cNvPr>
          <p:cNvSpPr txBox="1"/>
          <p:nvPr/>
        </p:nvSpPr>
        <p:spPr>
          <a:xfrm>
            <a:off x="2039289" y="3003548"/>
            <a:ext cx="5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24800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C9EBB4-43A3-407E-839E-A4A712458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F7D81-D6D5-46D7-85AD-EE213083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37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C9EBB4-43A3-407E-839E-A4A712458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Zoeken in 2 tabellen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F7D81-D6D5-46D7-85AD-EE213083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04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EA61-D23F-48E4-BE21-E91D8C4C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AA0C-C4D9-4BB9-AB5E-0BB469A2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Welke spelers (naam) hebben boetes gekregen?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Wie is speler 6, 8, 27, 44 en 104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C03CD-E541-4F74-8C02-51403959A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7433C-BE19-4F86-8713-388493535307}"/>
              </a:ext>
            </a:extLst>
          </p:cNvPr>
          <p:cNvSpPr/>
          <p:nvPr/>
        </p:nvSpPr>
        <p:spPr>
          <a:xfrm>
            <a:off x="755576" y="2434121"/>
            <a:ext cx="4572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EDF4E23-5CF0-490C-AA7F-FD3C9F40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00550"/>
            <a:ext cx="2808312" cy="2172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CB32375-3189-406E-A24E-3FEE332AA3F3}"/>
              </a:ext>
            </a:extLst>
          </p:cNvPr>
          <p:cNvSpPr/>
          <p:nvPr/>
        </p:nvSpPr>
        <p:spPr>
          <a:xfrm>
            <a:off x="1115616" y="3515038"/>
            <a:ext cx="720080" cy="2158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5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85C8-53DF-47C4-8777-9C418918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92D0-26E9-4BC1-8F3D-CA7B11FB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Welke spelers (naam) hebben boetes gekregen?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De informatie komt nu uit 2 tabellen nl. </a:t>
            </a:r>
            <a:r>
              <a:rPr lang="nl-BE" dirty="0">
                <a:solidFill>
                  <a:srgbClr val="FF0000"/>
                </a:solidFill>
              </a:rPr>
              <a:t>Boete</a:t>
            </a:r>
            <a:r>
              <a:rPr lang="nl-BE" dirty="0"/>
              <a:t> en </a:t>
            </a:r>
            <a:r>
              <a:rPr lang="nl-BE" dirty="0">
                <a:solidFill>
                  <a:schemeClr val="accent1"/>
                </a:solidFill>
              </a:rPr>
              <a:t>Speler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FBD8-EFC1-4DB8-ABEE-23297BA39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A98973-C7B8-41F8-84E5-CB6B1B4A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4599949" cy="2736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FCD6C21D-D2AB-4424-A678-AFBF09F09B09}"/>
              </a:ext>
            </a:extLst>
          </p:cNvPr>
          <p:cNvSpPr/>
          <p:nvPr/>
        </p:nvSpPr>
        <p:spPr>
          <a:xfrm>
            <a:off x="1475656" y="2348880"/>
            <a:ext cx="1800200" cy="2736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673F9B31-4292-4EF1-B694-F6F95FED4FEF}"/>
              </a:ext>
            </a:extLst>
          </p:cNvPr>
          <p:cNvSpPr/>
          <p:nvPr/>
        </p:nvSpPr>
        <p:spPr>
          <a:xfrm>
            <a:off x="899592" y="2348880"/>
            <a:ext cx="504056" cy="2736304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43F2E043-52B9-4F3A-B0E0-71B9A8FD24C3}"/>
              </a:ext>
            </a:extLst>
          </p:cNvPr>
          <p:cNvSpPr/>
          <p:nvPr/>
        </p:nvSpPr>
        <p:spPr>
          <a:xfrm>
            <a:off x="3330215" y="2348880"/>
            <a:ext cx="2169325" cy="2736304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E6EC3035-D21B-4A23-A08D-D017C8E0F5D0}"/>
              </a:ext>
            </a:extLst>
          </p:cNvPr>
          <p:cNvSpPr/>
          <p:nvPr/>
        </p:nvSpPr>
        <p:spPr>
          <a:xfrm>
            <a:off x="1196893" y="5654352"/>
            <a:ext cx="1178863" cy="5037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accent1"/>
              </a:solidFill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35DF2810-25D7-44AF-9F96-04AEDAE2DB69}"/>
              </a:ext>
            </a:extLst>
          </p:cNvPr>
          <p:cNvSpPr/>
          <p:nvPr/>
        </p:nvSpPr>
        <p:spPr>
          <a:xfrm>
            <a:off x="7452320" y="5301208"/>
            <a:ext cx="1007468" cy="503718"/>
          </a:xfrm>
          <a:prstGeom prst="round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4F65-3BE0-49D4-954E-68191B28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1146-6F8C-45A4-A658-A387FD52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74" y="1238138"/>
            <a:ext cx="8229600" cy="3960440"/>
          </a:xfrm>
        </p:spPr>
        <p:txBody>
          <a:bodyPr/>
          <a:lstStyle/>
          <a:p>
            <a:r>
              <a:rPr lang="nl-BE" dirty="0"/>
              <a:t>Boete: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Speler: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72AC7-9C3D-4C42-B718-2B787A44E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A2D82-F3A8-4E0C-81B6-02238444963A}"/>
              </a:ext>
            </a:extLst>
          </p:cNvPr>
          <p:cNvSpPr/>
          <p:nvPr/>
        </p:nvSpPr>
        <p:spPr>
          <a:xfrm>
            <a:off x="534481" y="161527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datum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bedrag</a:t>
            </a: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7A36A-A5DA-4C19-821A-84AF730A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445668"/>
            <a:ext cx="2162175" cy="1781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9A5C76-0AB3-4B06-9FA4-756885315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2"/>
          <a:stretch/>
        </p:blipFill>
        <p:spPr>
          <a:xfrm>
            <a:off x="4181728" y="4824710"/>
            <a:ext cx="4657725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20F5139-1CAB-476F-B308-90E2C6BDE3D2}"/>
              </a:ext>
            </a:extLst>
          </p:cNvPr>
          <p:cNvSpPr/>
          <p:nvPr/>
        </p:nvSpPr>
        <p:spPr>
          <a:xfrm>
            <a:off x="609853" y="3811569"/>
            <a:ext cx="79242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straat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huisnummer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postcode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plaats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27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44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104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29B61767-D2A0-46E0-9315-A6EAA14A727C}"/>
              </a:ext>
            </a:extLst>
          </p:cNvPr>
          <p:cNvSpPr/>
          <p:nvPr/>
        </p:nvSpPr>
        <p:spPr>
          <a:xfrm>
            <a:off x="5230813" y="1615270"/>
            <a:ext cx="2162175" cy="191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AC106591-0DDC-4F54-B36B-5F022EDF82A8}"/>
              </a:ext>
            </a:extLst>
          </p:cNvPr>
          <p:cNvSpPr/>
          <p:nvPr/>
        </p:nvSpPr>
        <p:spPr>
          <a:xfrm>
            <a:off x="4149725" y="4966689"/>
            <a:ext cx="4689728" cy="2235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3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65C2-1B41-4037-8220-1860E8D6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 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8ECA-D122-4A2D-BD82-0284F10A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hebben twee tabellen nodig om de informatie te kunnen presenteren.</a:t>
            </a:r>
          </a:p>
          <a:p>
            <a:pPr lvl="1"/>
            <a:r>
              <a:rPr lang="nl-BE" dirty="0"/>
              <a:t>Boete</a:t>
            </a:r>
          </a:p>
          <a:p>
            <a:pPr lvl="1"/>
            <a:r>
              <a:rPr lang="nl-BE" dirty="0"/>
              <a:t>Speler</a:t>
            </a:r>
          </a:p>
          <a:p>
            <a:r>
              <a:rPr lang="nl-BE" dirty="0"/>
              <a:t>Mogelijke SQL-instructie: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55FA4-9BD0-479A-BAE7-A6C73A8AD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90296-13C2-4FB7-B807-CCB937DE3205}"/>
              </a:ext>
            </a:extLst>
          </p:cNvPr>
          <p:cNvSpPr/>
          <p:nvPr/>
        </p:nvSpPr>
        <p:spPr>
          <a:xfrm>
            <a:off x="752331" y="4077072"/>
            <a:ext cx="3243605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AFDD8-8420-47A9-8070-973E3E6B0338}"/>
              </a:ext>
            </a:extLst>
          </p:cNvPr>
          <p:cNvSpPr txBox="1"/>
          <p:nvPr/>
        </p:nvSpPr>
        <p:spPr>
          <a:xfrm>
            <a:off x="4266711" y="4077072"/>
            <a:ext cx="450063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Resultaat:</a:t>
            </a:r>
          </a:p>
          <a:p>
            <a:pPr lvl="1"/>
            <a:endParaRPr lang="nl-B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B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 (boetes) * 15 (spelers) = 120 rijen</a:t>
            </a:r>
          </a:p>
          <a:p>
            <a:pPr lvl="1"/>
            <a:endParaRPr lang="nl-B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B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Dit is </a:t>
            </a:r>
            <a:r>
              <a:rPr lang="nl-B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bijna nooit </a:t>
            </a:r>
            <a:r>
              <a:rPr lang="nl-B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bedoeling !!!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5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66EF-B720-43A3-92E9-DB92A5C1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B89E-3968-463B-B258-7D2C666C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67" y="1277566"/>
            <a:ext cx="8229600" cy="3960440"/>
          </a:xfrm>
        </p:spPr>
        <p:txBody>
          <a:bodyPr/>
          <a:lstStyle/>
          <a:p>
            <a:r>
              <a:rPr lang="nl-BE" dirty="0"/>
              <a:t>Welke spelers (naam) hebben boetes gekregen?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D87B4-834F-4ADC-9BEA-39D367E98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77497-F639-40F3-AF2F-5B6FCDAF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" y="1873250"/>
            <a:ext cx="8858250" cy="3105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057D1-7E97-44BF-A710-6BBBF38D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978400"/>
            <a:ext cx="2181225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21B679-1E9D-4A39-9F2B-B27BFA5F7C3F}"/>
              </a:ext>
            </a:extLst>
          </p:cNvPr>
          <p:cNvSpPr/>
          <p:nvPr/>
        </p:nvSpPr>
        <p:spPr>
          <a:xfrm>
            <a:off x="294343" y="5454730"/>
            <a:ext cx="347723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Join-voorwaarde</a:t>
            </a:r>
            <a:endParaRPr lang="nl-B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9E73C-513B-48A9-9A10-7D59751FA394}"/>
              </a:ext>
            </a:extLst>
          </p:cNvPr>
          <p:cNvSpPr/>
          <p:nvPr/>
        </p:nvSpPr>
        <p:spPr>
          <a:xfrm>
            <a:off x="33358" y="2204864"/>
            <a:ext cx="434186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5DB03D-F3FB-46BB-AD57-34C949D37C02}"/>
              </a:ext>
            </a:extLst>
          </p:cNvPr>
          <p:cNvSpPr/>
          <p:nvPr/>
        </p:nvSpPr>
        <p:spPr>
          <a:xfrm>
            <a:off x="6109094" y="5157192"/>
            <a:ext cx="551137" cy="2160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11A32-8D3F-4589-8742-EF8B91EEDA0E}"/>
              </a:ext>
            </a:extLst>
          </p:cNvPr>
          <p:cNvSpPr/>
          <p:nvPr/>
        </p:nvSpPr>
        <p:spPr>
          <a:xfrm>
            <a:off x="755576" y="2132856"/>
            <a:ext cx="72008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19CA14-66BA-41A0-89B4-4D05840819DE}"/>
              </a:ext>
            </a:extLst>
          </p:cNvPr>
          <p:cNvSpPr/>
          <p:nvPr/>
        </p:nvSpPr>
        <p:spPr>
          <a:xfrm>
            <a:off x="6916202" y="5090368"/>
            <a:ext cx="72008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0A7AF8-8BB4-4B11-9D23-118484657BFF}"/>
              </a:ext>
            </a:extLst>
          </p:cNvPr>
          <p:cNvCxnSpPr/>
          <p:nvPr/>
        </p:nvCxnSpPr>
        <p:spPr>
          <a:xfrm>
            <a:off x="539552" y="2564904"/>
            <a:ext cx="5569542" cy="259228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8650-AB72-4659-8E2C-DB513D29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Oplossing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7DB1-6C82-4E89-BE9C-318BBFAA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Alleen de gegevens tonen waar </a:t>
            </a:r>
            <a:r>
              <a:rPr lang="nl-BE" dirty="0">
                <a:solidFill>
                  <a:srgbClr val="EC4B2F"/>
                </a:solidFill>
              </a:rPr>
              <a:t>Speler.id</a:t>
            </a:r>
            <a:r>
              <a:rPr lang="nl-BE" dirty="0"/>
              <a:t> (PK) = </a:t>
            </a:r>
            <a:r>
              <a:rPr lang="nl-BE" b="1" dirty="0" err="1"/>
              <a:t>Boete.spelerId</a:t>
            </a:r>
            <a:r>
              <a:rPr lang="nl-BE" dirty="0"/>
              <a:t> (FK)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sz="1800" dirty="0"/>
              <a:t>Alleen de spelers die in </a:t>
            </a:r>
            <a:r>
              <a:rPr lang="nl-BE" sz="1800" b="1" dirty="0"/>
              <a:t>beide</a:t>
            </a:r>
            <a:r>
              <a:rPr lang="nl-BE" sz="1800" dirty="0"/>
              <a:t> tabellen voorkomen, komen in het resultaat. Spelers die geen boetes hebben, komen niet in het resultaat.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E585B-DF3A-4EE5-A613-D6C1DBB4F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C1D56-696C-4B13-B435-EFE7B885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8" y="136525"/>
            <a:ext cx="2613925" cy="16045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BB75B8-9669-479A-80F2-D285CCB53F0B}"/>
              </a:ext>
            </a:extLst>
          </p:cNvPr>
          <p:cNvSpPr/>
          <p:nvPr/>
        </p:nvSpPr>
        <p:spPr>
          <a:xfrm>
            <a:off x="0" y="2636912"/>
            <a:ext cx="9126279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6A6E4BDE-3F88-4948-9856-7D055D883B33}"/>
              </a:ext>
            </a:extLst>
          </p:cNvPr>
          <p:cNvSpPr/>
          <p:nvPr/>
        </p:nvSpPr>
        <p:spPr>
          <a:xfrm>
            <a:off x="429005" y="4725144"/>
            <a:ext cx="4935083" cy="720080"/>
          </a:xfrm>
          <a:prstGeom prst="roundRect">
            <a:avLst/>
          </a:prstGeom>
          <a:noFill/>
          <a:ln>
            <a:solidFill>
              <a:srgbClr val="50C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8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C78-17C0-4017-BF39-7667E9FF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6B3A-A3C7-4F26-B45B-9D56C6CE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E964D-AD43-4A26-B601-652204B09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E64367-474C-4CD4-A6A4-168111AF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5" y="1171802"/>
            <a:ext cx="7916518" cy="557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8">
            <a:extLst>
              <a:ext uri="{FF2B5EF4-FFF2-40B4-BE49-F238E27FC236}">
                <a16:creationId xmlns:a16="http://schemas.microsoft.com/office/drawing/2014/main" id="{78CA7CBB-B066-4F29-85BD-23DCE3EFF52C}"/>
              </a:ext>
            </a:extLst>
          </p:cNvPr>
          <p:cNvSpPr txBox="1"/>
          <p:nvPr/>
        </p:nvSpPr>
        <p:spPr>
          <a:xfrm>
            <a:off x="1475656" y="2548449"/>
            <a:ext cx="936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39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112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AAC1328C-9C62-4E33-AC9E-57C99D4A44F2}"/>
              </a:ext>
            </a:extLst>
          </p:cNvPr>
          <p:cNvSpPr txBox="1"/>
          <p:nvPr/>
        </p:nvSpPr>
        <p:spPr>
          <a:xfrm>
            <a:off x="3995936" y="3449976"/>
            <a:ext cx="851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44</a:t>
            </a:r>
          </a:p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70AFE-D4DA-4601-8BB0-0FFF1E7E64DD}"/>
              </a:ext>
            </a:extLst>
          </p:cNvPr>
          <p:cNvSpPr txBox="1"/>
          <p:nvPr/>
        </p:nvSpPr>
        <p:spPr>
          <a:xfrm>
            <a:off x="6012160" y="4803502"/>
            <a:ext cx="146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Niet in ons voorbeeld</a:t>
            </a: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452CF6F7-E114-41C3-813F-8DB26DE2ABC4}"/>
              </a:ext>
            </a:extLst>
          </p:cNvPr>
          <p:cNvSpPr txBox="1"/>
          <p:nvPr/>
        </p:nvSpPr>
        <p:spPr>
          <a:xfrm>
            <a:off x="-95407" y="1249414"/>
            <a:ext cx="146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Spelers zonder boetes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41274-8193-4EAA-BEAB-0F392E6A7452}"/>
              </a:ext>
            </a:extLst>
          </p:cNvPr>
          <p:cNvCxnSpPr/>
          <p:nvPr/>
        </p:nvCxnSpPr>
        <p:spPr>
          <a:xfrm flipH="1" flipV="1">
            <a:off x="1461596" y="2420888"/>
            <a:ext cx="961996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4">
            <a:extLst>
              <a:ext uri="{FF2B5EF4-FFF2-40B4-BE49-F238E27FC236}">
                <a16:creationId xmlns:a16="http://schemas.microsoft.com/office/drawing/2014/main" id="{93EBAF4C-2102-4439-88C4-8FBD0464D8F3}"/>
              </a:ext>
            </a:extLst>
          </p:cNvPr>
          <p:cNvSpPr txBox="1"/>
          <p:nvPr/>
        </p:nvSpPr>
        <p:spPr>
          <a:xfrm>
            <a:off x="6225632" y="2040732"/>
            <a:ext cx="28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Spelers met boetes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42017-97AA-472C-9CD0-FEA7AE28F44E}"/>
              </a:ext>
            </a:extLst>
          </p:cNvPr>
          <p:cNvSpPr txBox="1"/>
          <p:nvPr/>
        </p:nvSpPr>
        <p:spPr>
          <a:xfrm>
            <a:off x="2563661" y="89084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86406-C642-4BB9-A28F-4CC71D281907}"/>
              </a:ext>
            </a:extLst>
          </p:cNvPr>
          <p:cNvSpPr txBox="1"/>
          <p:nvPr/>
        </p:nvSpPr>
        <p:spPr>
          <a:xfrm>
            <a:off x="6905552" y="270263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Boete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08724-909B-400E-8E53-DE02DE08912F}"/>
              </a:ext>
            </a:extLst>
          </p:cNvPr>
          <p:cNvCxnSpPr/>
          <p:nvPr/>
        </p:nvCxnSpPr>
        <p:spPr>
          <a:xfrm flipH="1" flipV="1">
            <a:off x="1115616" y="1988840"/>
            <a:ext cx="504056" cy="4320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5F1DA-83AC-4275-B452-ED3A656FA47E}"/>
              </a:ext>
            </a:extLst>
          </p:cNvPr>
          <p:cNvCxnSpPr>
            <a:cxnSpLocks/>
          </p:cNvCxnSpPr>
          <p:nvPr/>
        </p:nvCxnSpPr>
        <p:spPr>
          <a:xfrm flipV="1">
            <a:off x="5508104" y="2548449"/>
            <a:ext cx="923158" cy="107960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FF73-82A4-4789-BD09-CA3F917E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Ander voorbeeld :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05E1-2A0B-47AA-9C8C-83137126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Tabel </a:t>
            </a:r>
            <a:r>
              <a:rPr lang="nl-BE" dirty="0" err="1"/>
              <a:t>Les.Land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Tabel </a:t>
            </a:r>
            <a:r>
              <a:rPr lang="nl-BE" dirty="0" err="1"/>
              <a:t>Les.Staat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7128-0223-40BF-AF13-F6361EDDB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C7319-8B6D-4D04-8291-E22E221B3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"/>
          <a:stretch/>
        </p:blipFill>
        <p:spPr>
          <a:xfrm>
            <a:off x="4283968" y="4088714"/>
            <a:ext cx="4236712" cy="186056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3ACA81-772D-4F88-8231-71782C7B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66375"/>
              </p:ext>
            </p:extLst>
          </p:nvPr>
        </p:nvGraphicFramePr>
        <p:xfrm>
          <a:off x="4283967" y="6088434"/>
          <a:ext cx="2808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347891588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00134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2910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7B51AB3-5F78-442F-89C6-48A2589B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873490"/>
            <a:ext cx="2592288" cy="140362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4151D-BD0B-429B-9C2B-9E9D767E2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75916"/>
              </p:ext>
            </p:extLst>
          </p:nvPr>
        </p:nvGraphicFramePr>
        <p:xfrm>
          <a:off x="4217132" y="3446668"/>
          <a:ext cx="100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075231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424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C78-17C0-4017-BF39-7667E9F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Ander voorbeeld :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6B3A-A3C7-4F26-B45B-9D56C6CE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E964D-AD43-4A26-B601-652204B09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E64367-474C-4CD4-A6A4-168111AF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5" y="1171802"/>
            <a:ext cx="7916518" cy="557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8">
            <a:extLst>
              <a:ext uri="{FF2B5EF4-FFF2-40B4-BE49-F238E27FC236}">
                <a16:creationId xmlns:a16="http://schemas.microsoft.com/office/drawing/2014/main" id="{78CA7CBB-B066-4F29-85BD-23DCE3EFF52C}"/>
              </a:ext>
            </a:extLst>
          </p:cNvPr>
          <p:cNvSpPr txBox="1"/>
          <p:nvPr/>
        </p:nvSpPr>
        <p:spPr>
          <a:xfrm>
            <a:off x="1475656" y="2548449"/>
            <a:ext cx="1224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</a:p>
          <a:p>
            <a:r>
              <a:rPr lang="nl-BE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AAC1328C-9C62-4E33-AC9E-57C99D4A44F2}"/>
              </a:ext>
            </a:extLst>
          </p:cNvPr>
          <p:cNvSpPr txBox="1"/>
          <p:nvPr/>
        </p:nvSpPr>
        <p:spPr>
          <a:xfrm>
            <a:off x="3995936" y="3449976"/>
            <a:ext cx="12961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landId</a:t>
            </a:r>
          </a:p>
          <a:p>
            <a:r>
              <a:rPr lang="nl-BE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r>
              <a:rPr lang="nl-BE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70AFE-D4DA-4601-8BB0-0FFF1E7E64DD}"/>
              </a:ext>
            </a:extLst>
          </p:cNvPr>
          <p:cNvSpPr txBox="1"/>
          <p:nvPr/>
        </p:nvSpPr>
        <p:spPr>
          <a:xfrm>
            <a:off x="6012160" y="4803502"/>
            <a:ext cx="1462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</a:p>
          <a:p>
            <a:r>
              <a:rPr lang="nl-BE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452CF6F7-E114-41C3-813F-8DB26DE2ABC4}"/>
              </a:ext>
            </a:extLst>
          </p:cNvPr>
          <p:cNvSpPr txBox="1"/>
          <p:nvPr/>
        </p:nvSpPr>
        <p:spPr>
          <a:xfrm>
            <a:off x="-95407" y="1249414"/>
            <a:ext cx="146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Land zonder staat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41274-8193-4EAA-BEAB-0F392E6A7452}"/>
              </a:ext>
            </a:extLst>
          </p:cNvPr>
          <p:cNvCxnSpPr/>
          <p:nvPr/>
        </p:nvCxnSpPr>
        <p:spPr>
          <a:xfrm flipH="1" flipV="1">
            <a:off x="1461596" y="2420888"/>
            <a:ext cx="961996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4">
            <a:extLst>
              <a:ext uri="{FF2B5EF4-FFF2-40B4-BE49-F238E27FC236}">
                <a16:creationId xmlns:a16="http://schemas.microsoft.com/office/drawing/2014/main" id="{93EBAF4C-2102-4439-88C4-8FBD0464D8F3}"/>
              </a:ext>
            </a:extLst>
          </p:cNvPr>
          <p:cNvSpPr txBox="1"/>
          <p:nvPr/>
        </p:nvSpPr>
        <p:spPr>
          <a:xfrm>
            <a:off x="6225632" y="2040732"/>
            <a:ext cx="28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Land met staten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42017-97AA-472C-9CD0-FEA7AE28F44E}"/>
              </a:ext>
            </a:extLst>
          </p:cNvPr>
          <p:cNvSpPr txBox="1"/>
          <p:nvPr/>
        </p:nvSpPr>
        <p:spPr>
          <a:xfrm>
            <a:off x="1606560" y="118680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86406-C642-4BB9-A28F-4CC71D281907}"/>
              </a:ext>
            </a:extLst>
          </p:cNvPr>
          <p:cNvSpPr txBox="1"/>
          <p:nvPr/>
        </p:nvSpPr>
        <p:spPr>
          <a:xfrm>
            <a:off x="6905552" y="270263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Staat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08724-909B-400E-8E53-DE02DE08912F}"/>
              </a:ext>
            </a:extLst>
          </p:cNvPr>
          <p:cNvCxnSpPr>
            <a:cxnSpLocks/>
          </p:cNvCxnSpPr>
          <p:nvPr/>
        </p:nvCxnSpPr>
        <p:spPr>
          <a:xfrm flipH="1" flipV="1">
            <a:off x="1115616" y="1988840"/>
            <a:ext cx="432048" cy="61595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5F1DA-83AC-4275-B452-ED3A656FA47E}"/>
              </a:ext>
            </a:extLst>
          </p:cNvPr>
          <p:cNvCxnSpPr>
            <a:cxnSpLocks/>
          </p:cNvCxnSpPr>
          <p:nvPr/>
        </p:nvCxnSpPr>
        <p:spPr>
          <a:xfrm flipV="1">
            <a:off x="5004048" y="2548450"/>
            <a:ext cx="1427214" cy="85957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97B5C-B33D-4DF8-A26D-B460E0AFB014}"/>
              </a:ext>
            </a:extLst>
          </p:cNvPr>
          <p:cNvSpPr/>
          <p:nvPr/>
        </p:nvSpPr>
        <p:spPr>
          <a:xfrm>
            <a:off x="1179121" y="6165304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Staat zonder land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C5A181-7651-471C-A424-6B5EDC8F9234}"/>
              </a:ext>
            </a:extLst>
          </p:cNvPr>
          <p:cNvCxnSpPr>
            <a:cxnSpLocks/>
          </p:cNvCxnSpPr>
          <p:nvPr/>
        </p:nvCxnSpPr>
        <p:spPr>
          <a:xfrm flipH="1">
            <a:off x="2915817" y="5085184"/>
            <a:ext cx="3096343" cy="111161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DDD-7A38-4F63-B098-9A6BDD55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Huidige situatie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A687-690F-4B1F-B7E8-E3BE601B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Tot nu toe hebben we altijd al onze informatie uit één tabel gehaald.</a:t>
            </a:r>
          </a:p>
          <a:p>
            <a:endParaRPr lang="nl-BE" dirty="0"/>
          </a:p>
          <a:p>
            <a:r>
              <a:rPr lang="nl-BE" dirty="0"/>
              <a:t>Het hele idee achter een relationele databank is dat de </a:t>
            </a:r>
            <a:r>
              <a:rPr lang="nl-BE" dirty="0">
                <a:solidFill>
                  <a:srgbClr val="FF0000"/>
                </a:solidFill>
              </a:rPr>
              <a:t>relaties tussen verschillende tabellen </a:t>
            </a:r>
            <a:r>
              <a:rPr lang="nl-BE" dirty="0"/>
              <a:t>belangrijk zijn.</a:t>
            </a:r>
          </a:p>
          <a:p>
            <a:endParaRPr lang="nl-BE" dirty="0"/>
          </a:p>
          <a:p>
            <a:r>
              <a:rPr lang="nl-BE" dirty="0"/>
              <a:t>Relatie: voorgesteld door een lijn in het datamodel.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D2032-3BA9-460D-9358-0868FD46B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40D2C-1964-4236-9DB9-B5AE229823FD}"/>
              </a:ext>
            </a:extLst>
          </p:cNvPr>
          <p:cNvSpPr/>
          <p:nvPr/>
        </p:nvSpPr>
        <p:spPr>
          <a:xfrm>
            <a:off x="988295" y="586027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Boete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77116-79A5-488E-9DD5-D1BFA6ADB98D}"/>
              </a:ext>
            </a:extLst>
          </p:cNvPr>
          <p:cNvSpPr/>
          <p:nvPr/>
        </p:nvSpPr>
        <p:spPr>
          <a:xfrm>
            <a:off x="5580112" y="586328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Speler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A08C8AE3-B41E-453C-8516-85CAF6F37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617" y="6240150"/>
            <a:ext cx="7269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itchFamily="34" charset="-128"/>
              </a:rPr>
              <a:t>1</a:t>
            </a: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93521871-3EAB-4D72-B611-6DFB91089F8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60503" y="6220318"/>
            <a:ext cx="2719609" cy="3004"/>
          </a:xfrm>
          <a:prstGeom prst="line">
            <a:avLst/>
          </a:prstGeom>
          <a:ln>
            <a:solidFill>
              <a:srgbClr val="EC4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7">
            <a:extLst>
              <a:ext uri="{FF2B5EF4-FFF2-40B4-BE49-F238E27FC236}">
                <a16:creationId xmlns:a16="http://schemas.microsoft.com/office/drawing/2014/main" id="{44173D6B-0D1A-441E-864E-B009FEFC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437" y="5787438"/>
            <a:ext cx="7269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itchFamily="34" charset="-128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03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68ECCD-98E0-44BE-AD63-0C25B4C26C79}"/>
              </a:ext>
            </a:extLst>
          </p:cNvPr>
          <p:cNvSpPr/>
          <p:nvPr/>
        </p:nvSpPr>
        <p:spPr>
          <a:xfrm>
            <a:off x="452121" y="4263872"/>
            <a:ext cx="5443730" cy="120032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Staat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Land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Staat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9FF73-82A4-4789-BD09-CA3F917E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5" y="274638"/>
            <a:ext cx="8353463" cy="1143000"/>
          </a:xfrm>
        </p:spPr>
        <p:txBody>
          <a:bodyPr/>
          <a:lstStyle/>
          <a:p>
            <a:r>
              <a:rPr lang="nl-BE" dirty="0"/>
              <a:t>Ander voorbeeld :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05E1-2A0B-47AA-9C8C-83137126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/>
          <a:lstStyle/>
          <a:p>
            <a:r>
              <a:rPr lang="nl-BE" dirty="0"/>
              <a:t>Geef enkel de landen die een staat hebben?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7128-0223-40BF-AF13-F6361EDDB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C7319-8B6D-4D04-8291-E22E221B3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"/>
          <a:stretch/>
        </p:blipFill>
        <p:spPr>
          <a:xfrm>
            <a:off x="4207832" y="2492896"/>
            <a:ext cx="4236712" cy="186056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51AB3-5F78-442F-89C6-48A2589B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7" y="2541486"/>
            <a:ext cx="2592288" cy="140362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1B80CA-218F-4E0F-A7A7-4A67F4CBC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487" y="5505870"/>
            <a:ext cx="3820552" cy="13521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86F318-2F36-467F-9ADF-C166DE83A098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D2D8BE-9223-4B25-8142-D53E7F891FB4}"/>
              </a:ext>
            </a:extLst>
          </p:cNvPr>
          <p:cNvSpPr/>
          <p:nvPr/>
        </p:nvSpPr>
        <p:spPr>
          <a:xfrm>
            <a:off x="5508979" y="2906678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BD784-E8E6-415A-9482-27567272DC1F}"/>
              </a:ext>
            </a:extLst>
          </p:cNvPr>
          <p:cNvSpPr/>
          <p:nvPr/>
        </p:nvSpPr>
        <p:spPr>
          <a:xfrm>
            <a:off x="5514922" y="3279163"/>
            <a:ext cx="864096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2B4AEA-FEBE-4F1D-BCC5-7C8A33DAF29C}"/>
              </a:ext>
            </a:extLst>
          </p:cNvPr>
          <p:cNvSpPr/>
          <p:nvPr/>
        </p:nvSpPr>
        <p:spPr>
          <a:xfrm>
            <a:off x="539552" y="3279163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1E21AD-6EAB-47CC-93E2-82B84FE519E4}"/>
              </a:ext>
            </a:extLst>
          </p:cNvPr>
          <p:cNvSpPr/>
          <p:nvPr/>
        </p:nvSpPr>
        <p:spPr>
          <a:xfrm>
            <a:off x="5514922" y="3651648"/>
            <a:ext cx="864096" cy="2880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934775-0349-4173-A79E-21FB7CE44F5B}"/>
              </a:ext>
            </a:extLst>
          </p:cNvPr>
          <p:cNvCxnSpPr/>
          <p:nvPr/>
        </p:nvCxnSpPr>
        <p:spPr>
          <a:xfrm>
            <a:off x="1403648" y="3002198"/>
            <a:ext cx="410445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12A37-363A-47F1-AF34-E24CA776810A}"/>
              </a:ext>
            </a:extLst>
          </p:cNvPr>
          <p:cNvCxnSpPr>
            <a:cxnSpLocks/>
          </p:cNvCxnSpPr>
          <p:nvPr/>
        </p:nvCxnSpPr>
        <p:spPr>
          <a:xfrm>
            <a:off x="1403648" y="3154598"/>
            <a:ext cx="4104456" cy="268581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4B85B1-9A33-45A4-AFBE-9B1F8489D43D}"/>
              </a:ext>
            </a:extLst>
          </p:cNvPr>
          <p:cNvCxnSpPr>
            <a:cxnSpLocks/>
          </p:cNvCxnSpPr>
          <p:nvPr/>
        </p:nvCxnSpPr>
        <p:spPr>
          <a:xfrm>
            <a:off x="1397168" y="3431493"/>
            <a:ext cx="4110936" cy="32154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BE412A-1AD4-4F8A-B8D2-392355EECB1D}"/>
              </a:ext>
            </a:extLst>
          </p:cNvPr>
          <p:cNvSpPr txBox="1"/>
          <p:nvPr/>
        </p:nvSpPr>
        <p:spPr>
          <a:xfrm>
            <a:off x="452121" y="2204864"/>
            <a:ext cx="13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Les.Land</a:t>
            </a:r>
            <a:endParaRPr lang="nl-B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FA269-6203-462B-AF7F-C314556D9275}"/>
              </a:ext>
            </a:extLst>
          </p:cNvPr>
          <p:cNvSpPr txBox="1"/>
          <p:nvPr/>
        </p:nvSpPr>
        <p:spPr>
          <a:xfrm>
            <a:off x="4067944" y="2127892"/>
            <a:ext cx="14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Les.Staat</a:t>
            </a:r>
            <a:endParaRPr lang="nl-BE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7DEC7-CEB6-49C7-A1CA-2B9CA77B1B2C}"/>
              </a:ext>
            </a:extLst>
          </p:cNvPr>
          <p:cNvSpPr txBox="1"/>
          <p:nvPr/>
        </p:nvSpPr>
        <p:spPr>
          <a:xfrm>
            <a:off x="6542979" y="5136538"/>
            <a:ext cx="13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Resultaat</a:t>
            </a:r>
          </a:p>
        </p:txBody>
      </p:sp>
    </p:spTree>
    <p:extLst>
      <p:ext uri="{BB962C8B-B14F-4D97-AF65-F5344CB8AC3E}">
        <p14:creationId xmlns:p14="http://schemas.microsoft.com/office/powerpoint/2010/main" val="18894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3CE7-D98E-4A7E-9C03-9B91236B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CD6-B059-4C57-ACB1-B3F5AB6C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309712"/>
          </a:xfrm>
        </p:spPr>
        <p:txBody>
          <a:bodyPr/>
          <a:lstStyle/>
          <a:p>
            <a:r>
              <a:rPr lang="nl-BE" dirty="0"/>
              <a:t>Waarom komt speler 44 meerdere keren voor ?</a:t>
            </a:r>
          </a:p>
          <a:p>
            <a:r>
              <a:rPr lang="nl-BE" dirty="0"/>
              <a:t>Waar zijn de spelers 2, 7, 8, enz.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A257E-7A0D-497C-9DF2-CB408E0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7FBBE-7C87-40D8-A007-9FF957A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25" y="1314999"/>
            <a:ext cx="4968552" cy="3543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7B034726-A951-4AEF-8BB8-821F20EBFC16}"/>
              </a:ext>
            </a:extLst>
          </p:cNvPr>
          <p:cNvSpPr/>
          <p:nvPr/>
        </p:nvSpPr>
        <p:spPr>
          <a:xfrm>
            <a:off x="6073824" y="2204864"/>
            <a:ext cx="792088" cy="33992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AC4E882-4D5D-4EDA-81D6-613C22E738BC}"/>
              </a:ext>
            </a:extLst>
          </p:cNvPr>
          <p:cNvSpPr/>
          <p:nvPr/>
        </p:nvSpPr>
        <p:spPr>
          <a:xfrm>
            <a:off x="6063816" y="3314452"/>
            <a:ext cx="792088" cy="33992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E54D64F-20B8-43A7-A1A1-6E84AE5BF782}"/>
              </a:ext>
            </a:extLst>
          </p:cNvPr>
          <p:cNvSpPr/>
          <p:nvPr/>
        </p:nvSpPr>
        <p:spPr>
          <a:xfrm>
            <a:off x="6063816" y="4090099"/>
            <a:ext cx="792088" cy="33992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587AC88-1F94-4ADD-888F-F1DBB377155B}"/>
              </a:ext>
            </a:extLst>
          </p:cNvPr>
          <p:cNvSpPr/>
          <p:nvPr/>
        </p:nvSpPr>
        <p:spPr>
          <a:xfrm>
            <a:off x="3059832" y="274638"/>
            <a:ext cx="5940152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Boete.datum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69002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9ACA-D8D2-497A-AA6F-F25537D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462C-79D3-4E94-83B4-A8D49DEA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Speler 44 heeft meerdere boetes en staat daarom meerdere keren in het resultaat</a:t>
            </a:r>
          </a:p>
          <a:p>
            <a:pPr lvl="1"/>
            <a:r>
              <a:rPr lang="nl-BE" dirty="0"/>
              <a:t>Dit kunnen we alleen vermijden door records te groeperen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Zie later</a:t>
            </a:r>
          </a:p>
          <a:p>
            <a:endParaRPr lang="nl-BE" dirty="0"/>
          </a:p>
          <a:p>
            <a:r>
              <a:rPr lang="nl-BE" dirty="0"/>
              <a:t>Spelers 2, 7, 8 ... hebben geen enkele boete en vallen dus weg uit de lijst</a:t>
            </a:r>
          </a:p>
          <a:p>
            <a:pPr lvl="1"/>
            <a:r>
              <a:rPr lang="nl-BE" dirty="0"/>
              <a:t>Oplossing: </a:t>
            </a:r>
            <a:r>
              <a:rPr lang="nl-BE" dirty="0">
                <a:solidFill>
                  <a:srgbClr val="FF0000"/>
                </a:solidFill>
              </a:rPr>
              <a:t>LEFT </a:t>
            </a:r>
            <a:r>
              <a:rPr lang="nl-BE" dirty="0"/>
              <a:t>of </a:t>
            </a:r>
            <a:r>
              <a:rPr lang="nl-BE" dirty="0">
                <a:solidFill>
                  <a:srgbClr val="FF0000"/>
                </a:solidFill>
              </a:rPr>
              <a:t>RIGHT OUTER JOIN </a:t>
            </a:r>
            <a:r>
              <a:rPr lang="nl-BE" dirty="0"/>
              <a:t>(later)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6FC7-EF37-49F8-BA90-9547E014B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C9EBB4-43A3-407E-839E-A4A712458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Zoeken in 3 of meer  tabellen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F7D81-D6D5-46D7-85AD-EE213083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293EDF1-344D-4CA4-ACC1-EE9E49F93F65}" type="slidenum">
              <a:rPr lang="nl-NL" smtClean="0"/>
              <a:pPr>
                <a:defRPr/>
              </a:pPr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084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voor elke speler al zijn wedstrijden en het team waarvoor hij de wedstrijd speelde?</a:t>
            </a:r>
          </a:p>
          <a:p>
            <a:pPr lvl="1"/>
            <a:r>
              <a:rPr lang="nl-BE" dirty="0"/>
              <a:t>Begin met de tabel waar je alle records van wilt.</a:t>
            </a:r>
          </a:p>
          <a:p>
            <a:pPr lvl="1"/>
            <a:r>
              <a:rPr lang="nl-BE" dirty="0"/>
              <a:t>Welke?</a:t>
            </a:r>
          </a:p>
          <a:p>
            <a:pPr lvl="2"/>
            <a:r>
              <a:rPr lang="nl-BE" dirty="0"/>
              <a:t>Speler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voor elke speler al zijn wedstrijden en het team waarvoor hij de wedstrijd speelde?</a:t>
            </a:r>
          </a:p>
          <a:p>
            <a:pPr lvl="1"/>
            <a:r>
              <a:rPr lang="nl-BE" dirty="0"/>
              <a:t>Volg de relatie om de andere tabellen eraan te koppelen.</a:t>
            </a:r>
          </a:p>
          <a:p>
            <a:pPr lvl="2"/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join: Speler en Wedstrijd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DA85C-8481-486A-85A1-608A9EAA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8" y="4186912"/>
            <a:ext cx="6156176" cy="190152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93C0A-9A6B-468D-93DD-BD3CFD7AAA04}"/>
              </a:ext>
            </a:extLst>
          </p:cNvPr>
          <p:cNvSpPr/>
          <p:nvPr/>
        </p:nvSpPr>
        <p:spPr>
          <a:xfrm>
            <a:off x="2267744" y="4077072"/>
            <a:ext cx="864096" cy="12241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01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Voorbeelden: 1</a:t>
            </a:r>
            <a:r>
              <a:rPr lang="nl-BE" baseline="30000" dirty="0"/>
              <a:t>STE</a:t>
            </a:r>
            <a:r>
              <a:rPr lang="nl-BE" dirty="0"/>
              <a:t> JOIN  Speler - Wedstrijd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27377-077D-470B-A9CD-F3F3A717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8953500" cy="311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72A00-B6E4-48BD-A513-649EFB71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147071"/>
            <a:ext cx="3829050" cy="27336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AA6052-7CBA-47EE-90D1-D3155495BC75}"/>
              </a:ext>
            </a:extLst>
          </p:cNvPr>
          <p:cNvSpPr/>
          <p:nvPr/>
        </p:nvSpPr>
        <p:spPr>
          <a:xfrm>
            <a:off x="0" y="1913992"/>
            <a:ext cx="53955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DB11E9-411A-43F1-B8F4-CE4D9FCA5555}"/>
              </a:ext>
            </a:extLst>
          </p:cNvPr>
          <p:cNvSpPr/>
          <p:nvPr/>
        </p:nvSpPr>
        <p:spPr>
          <a:xfrm>
            <a:off x="4572000" y="4365104"/>
            <a:ext cx="53955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28A84-418F-49CE-8FBD-AC377CB9D81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39552" y="2022004"/>
            <a:ext cx="4032448" cy="245111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C19601-CE79-40C3-9354-97302EA4146A}"/>
              </a:ext>
            </a:extLst>
          </p:cNvPr>
          <p:cNvSpPr/>
          <p:nvPr/>
        </p:nvSpPr>
        <p:spPr>
          <a:xfrm>
            <a:off x="0" y="2306253"/>
            <a:ext cx="755576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A4A0A1-3781-4A1E-BA67-4135A54D32FE}"/>
              </a:ext>
            </a:extLst>
          </p:cNvPr>
          <p:cNvSpPr/>
          <p:nvPr/>
        </p:nvSpPr>
        <p:spPr>
          <a:xfrm>
            <a:off x="4579431" y="4775015"/>
            <a:ext cx="755576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355FE-E919-4B87-9CBE-2F001A5C1A2C}"/>
              </a:ext>
            </a:extLst>
          </p:cNvPr>
          <p:cNvSpPr/>
          <p:nvPr/>
        </p:nvSpPr>
        <p:spPr>
          <a:xfrm>
            <a:off x="149188" y="5310611"/>
            <a:ext cx="3054660" cy="646331"/>
          </a:xfrm>
          <a:prstGeom prst="rect">
            <a:avLst/>
          </a:prstGeom>
          <a:ln w="41275" cmpd="sng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51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voor elke speler al zijn wedstrijden en het team waarvoor hij de wedstrijd speelde?</a:t>
            </a:r>
          </a:p>
          <a:p>
            <a:pPr lvl="1"/>
            <a:r>
              <a:rPr lang="nl-BE" dirty="0"/>
              <a:t>Volg de relatie om de andere tabellen eraan te koppelen.</a:t>
            </a:r>
          </a:p>
          <a:p>
            <a:pPr lvl="2"/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join: Speler en Wedstrijd</a:t>
            </a:r>
          </a:p>
          <a:p>
            <a:pPr lvl="2"/>
            <a:r>
              <a:rPr lang="nl-BE" dirty="0"/>
              <a:t>2</a:t>
            </a:r>
            <a:r>
              <a:rPr lang="nl-BE" baseline="30000" dirty="0"/>
              <a:t>de</a:t>
            </a:r>
            <a:r>
              <a:rPr lang="nl-BE" dirty="0"/>
              <a:t> join: Wedstrijd en Team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DA85C-8481-486A-85A1-608A9EAA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350447"/>
            <a:ext cx="6156176" cy="1901522"/>
          </a:xfrm>
          <a:prstGeom prst="rect">
            <a:avLst/>
          </a:prstGeom>
        </p:spPr>
      </p:pic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BA3BEBCE-5E81-43DD-BBF9-6CE736786A4A}"/>
              </a:ext>
            </a:extLst>
          </p:cNvPr>
          <p:cNvSpPr/>
          <p:nvPr/>
        </p:nvSpPr>
        <p:spPr>
          <a:xfrm>
            <a:off x="4932040" y="4273525"/>
            <a:ext cx="1080120" cy="12241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Voorbeelden: 2de JOIN  </a:t>
            </a:r>
            <a:br>
              <a:rPr lang="nl-BE" dirty="0"/>
            </a:br>
            <a:r>
              <a:rPr lang="nl-BE" dirty="0"/>
              <a:t>Wedstrijd met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27377-077D-470B-A9CD-F3F3A717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8953500" cy="311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72A00-B6E4-48BD-A513-649EFB71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147071"/>
            <a:ext cx="3829050" cy="27336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AA6052-7CBA-47EE-90D1-D3155495BC75}"/>
              </a:ext>
            </a:extLst>
          </p:cNvPr>
          <p:cNvSpPr/>
          <p:nvPr/>
        </p:nvSpPr>
        <p:spPr>
          <a:xfrm>
            <a:off x="0" y="1913992"/>
            <a:ext cx="53955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DB11E9-411A-43F1-B8F4-CE4D9FCA5555}"/>
              </a:ext>
            </a:extLst>
          </p:cNvPr>
          <p:cNvSpPr/>
          <p:nvPr/>
        </p:nvSpPr>
        <p:spPr>
          <a:xfrm>
            <a:off x="4572000" y="4365104"/>
            <a:ext cx="539552" cy="2160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28A84-418F-49CE-8FBD-AC377CB9D819}"/>
              </a:ext>
            </a:extLst>
          </p:cNvPr>
          <p:cNvCxnSpPr>
            <a:cxnSpLocks/>
          </p:cNvCxnSpPr>
          <p:nvPr/>
        </p:nvCxnSpPr>
        <p:spPr>
          <a:xfrm>
            <a:off x="539552" y="2022004"/>
            <a:ext cx="4302224" cy="232668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C19601-CE79-40C3-9354-97302EA4146A}"/>
              </a:ext>
            </a:extLst>
          </p:cNvPr>
          <p:cNvSpPr/>
          <p:nvPr/>
        </p:nvSpPr>
        <p:spPr>
          <a:xfrm>
            <a:off x="0" y="2306253"/>
            <a:ext cx="755576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A4A0A1-3781-4A1E-BA67-4135A54D32FE}"/>
              </a:ext>
            </a:extLst>
          </p:cNvPr>
          <p:cNvSpPr/>
          <p:nvPr/>
        </p:nvSpPr>
        <p:spPr>
          <a:xfrm>
            <a:off x="4579431" y="4775015"/>
            <a:ext cx="755576" cy="4320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355FE-E919-4B87-9CBE-2F001A5C1A2C}"/>
              </a:ext>
            </a:extLst>
          </p:cNvPr>
          <p:cNvSpPr/>
          <p:nvPr/>
        </p:nvSpPr>
        <p:spPr>
          <a:xfrm>
            <a:off x="149188" y="5310611"/>
            <a:ext cx="3054660" cy="646331"/>
          </a:xfrm>
          <a:prstGeom prst="rect">
            <a:avLst/>
          </a:prstGeom>
          <a:ln w="41275" cmpd="sng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32D16-A779-4801-9823-D88FFBB32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21" y="5267850"/>
            <a:ext cx="1409700" cy="685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C2060A-1B12-47D0-A993-0BD7E300379D}"/>
              </a:ext>
            </a:extLst>
          </p:cNvPr>
          <p:cNvSpPr/>
          <p:nvPr/>
        </p:nvSpPr>
        <p:spPr>
          <a:xfrm>
            <a:off x="3995936" y="4365104"/>
            <a:ext cx="539552" cy="247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886D12-9E2E-4F72-A6F7-3508601FA4DB}"/>
              </a:ext>
            </a:extLst>
          </p:cNvPr>
          <p:cNvSpPr/>
          <p:nvPr/>
        </p:nvSpPr>
        <p:spPr>
          <a:xfrm>
            <a:off x="7023745" y="5410945"/>
            <a:ext cx="539552" cy="247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45E1A-41AE-40A6-B3EE-DC40B9F13DB9}"/>
              </a:ext>
            </a:extLst>
          </p:cNvPr>
          <p:cNvCxnSpPr>
            <a:endCxn id="16" idx="1"/>
          </p:cNvCxnSpPr>
          <p:nvPr/>
        </p:nvCxnSpPr>
        <p:spPr>
          <a:xfrm>
            <a:off x="4476750" y="4612270"/>
            <a:ext cx="2546995" cy="9222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E43457-B81B-435D-9358-8BF39C127A82}"/>
              </a:ext>
            </a:extLst>
          </p:cNvPr>
          <p:cNvSpPr/>
          <p:nvPr/>
        </p:nvSpPr>
        <p:spPr>
          <a:xfrm>
            <a:off x="3770175" y="4795095"/>
            <a:ext cx="755576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DA291D-932B-4584-932C-09D504F1ED3E}"/>
              </a:ext>
            </a:extLst>
          </p:cNvPr>
          <p:cNvSpPr/>
          <p:nvPr/>
        </p:nvSpPr>
        <p:spPr>
          <a:xfrm>
            <a:off x="6971137" y="5885396"/>
            <a:ext cx="755576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PK</a:t>
            </a:r>
            <a:endParaRPr lang="nl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8DEEE0-9E24-43F6-A221-E5EEC6296E42}"/>
              </a:ext>
            </a:extLst>
          </p:cNvPr>
          <p:cNvSpPr/>
          <p:nvPr/>
        </p:nvSpPr>
        <p:spPr>
          <a:xfrm>
            <a:off x="121703" y="6085306"/>
            <a:ext cx="2970685" cy="646331"/>
          </a:xfrm>
          <a:prstGeom prst="rect">
            <a:avLst/>
          </a:prstGeom>
          <a:ln w="41275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Wedstrijd.teamId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Team.id</a:t>
            </a:r>
          </a:p>
        </p:txBody>
      </p:sp>
    </p:spTree>
    <p:extLst>
      <p:ext uri="{BB962C8B-B14F-4D97-AF65-F5344CB8AC3E}">
        <p14:creationId xmlns:p14="http://schemas.microsoft.com/office/powerpoint/2010/main" val="5090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6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/>
              <a:t>1</a:t>
            </a:r>
            <a:r>
              <a:rPr lang="nl-BE" sz="2800" baseline="30000" dirty="0"/>
              <a:t>ste</a:t>
            </a:r>
            <a:r>
              <a:rPr lang="nl-BE" sz="2800" dirty="0"/>
              <a:t> join: </a:t>
            </a:r>
            <a:br>
              <a:rPr lang="nl-BE" sz="2800" dirty="0"/>
            </a:br>
            <a:r>
              <a:rPr lang="nl-BE" sz="2800" dirty="0"/>
              <a:t>Speler en Wedstrijd vastleggen 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8FFA4-5F0D-4281-A190-558E37E84912}"/>
              </a:ext>
            </a:extLst>
          </p:cNvPr>
          <p:cNvSpPr/>
          <p:nvPr/>
        </p:nvSpPr>
        <p:spPr>
          <a:xfrm>
            <a:off x="0" y="3284984"/>
            <a:ext cx="9252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B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33BAA-D7B3-40CC-96F4-F335AA045E9D}"/>
              </a:ext>
            </a:extLst>
          </p:cNvPr>
          <p:cNvSpPr/>
          <p:nvPr/>
        </p:nvSpPr>
        <p:spPr>
          <a:xfrm>
            <a:off x="252028" y="1674418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'wedstrijd'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aantalVerlorenSets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endParaRPr lang="nl-BE" sz="1600" b="1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8A850-F0DE-4ACE-9AF9-D9F0BA00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557456"/>
            <a:ext cx="3545024" cy="2198224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F39B8A-FFD2-452D-BFBC-7495397B694B}"/>
              </a:ext>
            </a:extLst>
          </p:cNvPr>
          <p:cNvSpPr/>
          <p:nvPr/>
        </p:nvSpPr>
        <p:spPr>
          <a:xfrm>
            <a:off x="252028" y="3429001"/>
            <a:ext cx="5976156" cy="5760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10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107E-7CFB-4B37-A2E0-7C66F34D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8381-56F5-4C72-AD20-F8FBB42F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Tussen de tabellen zijn er koppelingen of relaties</a:t>
            </a:r>
          </a:p>
          <a:p>
            <a:endParaRPr lang="nl-BE" dirty="0"/>
          </a:p>
          <a:p>
            <a:r>
              <a:rPr lang="nl-BE" dirty="0"/>
              <a:t>Een relatie tussen twee tabellen wordt gelegd op basis van de primaire sleutel (PK) van één tabel en de refererende sleutel (FK) van een andere tabel.    PK                   FK</a:t>
            </a:r>
          </a:p>
          <a:p>
            <a:pPr>
              <a:buFont typeface="Wingdings" pitchFamily="2" charset="2"/>
              <a:buChar char=""/>
            </a:pPr>
            <a:endParaRPr lang="nl-BE" dirty="0"/>
          </a:p>
          <a:p>
            <a:r>
              <a:rPr lang="nl-BE" dirty="0"/>
              <a:t>We stellen de relaties grafisch voor in een </a:t>
            </a:r>
            <a:r>
              <a:rPr lang="nl-BE" b="1" dirty="0"/>
              <a:t>relationeel diagram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2E95-D8DF-4DE8-B23A-C8369F29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0CCB6-5A13-4E85-864D-E57E47CA6BAE}"/>
              </a:ext>
            </a:extLst>
          </p:cNvPr>
          <p:cNvCxnSpPr/>
          <p:nvPr/>
        </p:nvCxnSpPr>
        <p:spPr>
          <a:xfrm>
            <a:off x="2987824" y="436510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696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10081120" cy="1143000"/>
          </a:xfrm>
        </p:spPr>
        <p:txBody>
          <a:bodyPr/>
          <a:lstStyle/>
          <a:p>
            <a:pPr lvl="1" algn="l"/>
            <a: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2de join: </a:t>
            </a:r>
            <a:b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nl-BE" sz="24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resultaat  van 1ste join en Team vastleggen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555" y="1772816"/>
            <a:ext cx="9150555" cy="3960440"/>
          </a:xfrm>
        </p:spPr>
        <p:txBody>
          <a:bodyPr/>
          <a:lstStyle/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E6D72-ADE1-4CC0-A255-A70932996589}"/>
              </a:ext>
            </a:extLst>
          </p:cNvPr>
          <p:cNvSpPr/>
          <p:nvPr/>
        </p:nvSpPr>
        <p:spPr>
          <a:xfrm>
            <a:off x="-6555" y="1208941"/>
            <a:ext cx="889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'wedstrijd'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nl-BE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endParaRPr lang="nl-BE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9DD5D252-1AB3-48A3-AE0B-AEAA9B87AFCE}"/>
              </a:ext>
            </a:extLst>
          </p:cNvPr>
          <p:cNvSpPr/>
          <p:nvPr/>
        </p:nvSpPr>
        <p:spPr>
          <a:xfrm>
            <a:off x="357016" y="3933056"/>
            <a:ext cx="6951288" cy="7200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B6C41942-0ECE-469D-B56F-2A91E3AD00B0}"/>
              </a:ext>
            </a:extLst>
          </p:cNvPr>
          <p:cNvSpPr/>
          <p:nvPr/>
        </p:nvSpPr>
        <p:spPr>
          <a:xfrm>
            <a:off x="-6555" y="3717031"/>
            <a:ext cx="7458875" cy="20882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3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10081120" cy="1143000"/>
          </a:xfrm>
        </p:spPr>
        <p:txBody>
          <a:bodyPr/>
          <a:lstStyle/>
          <a:p>
            <a:pPr lvl="1" algn="l"/>
            <a: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2de join: </a:t>
            </a:r>
            <a:b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nl-BE" sz="24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resultaat  van 1ste join en Team vastleggen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3960440"/>
          </a:xfrm>
        </p:spPr>
        <p:txBody>
          <a:bodyPr/>
          <a:lstStyle/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E6D72-ADE1-4CC0-A255-A70932996589}"/>
              </a:ext>
            </a:extLst>
          </p:cNvPr>
          <p:cNvSpPr/>
          <p:nvPr/>
        </p:nvSpPr>
        <p:spPr>
          <a:xfrm>
            <a:off x="107504" y="1700808"/>
            <a:ext cx="9143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'wedstrijd'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380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235-599A-4C9C-A22B-B17ED3A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10081120" cy="1143000"/>
          </a:xfrm>
        </p:spPr>
        <p:txBody>
          <a:bodyPr/>
          <a:lstStyle/>
          <a:p>
            <a:pPr lvl="1" algn="l"/>
            <a: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2de join: </a:t>
            </a:r>
            <a:br>
              <a:rPr lang="nl-BE" sz="28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nl-BE" sz="2400" kern="1200" dirty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rPr>
              <a:t>resultaat  van 1ste join en Team vastleggen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B36-CC99-43CB-87C3-EC518F69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Rood = 1</a:t>
            </a:r>
            <a:r>
              <a:rPr lang="nl-BE" baseline="30000" dirty="0"/>
              <a:t>ste</a:t>
            </a:r>
            <a:r>
              <a:rPr lang="nl-BE" dirty="0"/>
              <a:t> JOIN </a:t>
            </a:r>
          </a:p>
          <a:p>
            <a:r>
              <a:rPr lang="nl-BE" dirty="0"/>
              <a:t>Blauw = rood + 2</a:t>
            </a:r>
            <a:r>
              <a:rPr lang="nl-BE" baseline="30000" dirty="0"/>
              <a:t>de</a:t>
            </a:r>
            <a:r>
              <a:rPr lang="nl-BE" dirty="0"/>
              <a:t>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9F1F-9F4E-4681-A0A4-7CA8A5FC4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07B89-E515-412A-ABF9-32B3B1B1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42703"/>
            <a:ext cx="6262637" cy="3136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403AB6-56D4-44B9-A52F-D0F09E282DB1}"/>
              </a:ext>
            </a:extLst>
          </p:cNvPr>
          <p:cNvSpPr/>
          <p:nvPr/>
        </p:nvSpPr>
        <p:spPr>
          <a:xfrm>
            <a:off x="611560" y="1772816"/>
            <a:ext cx="5112568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92EFC-87F3-4614-8F94-BAA81D8E4D01}"/>
              </a:ext>
            </a:extLst>
          </p:cNvPr>
          <p:cNvSpPr/>
          <p:nvPr/>
        </p:nvSpPr>
        <p:spPr>
          <a:xfrm>
            <a:off x="5724128" y="1772816"/>
            <a:ext cx="1150069" cy="3106807"/>
          </a:xfrm>
          <a:prstGeom prst="rect">
            <a:avLst/>
          </a:prstGeom>
          <a:noFill/>
          <a:ln>
            <a:solidFill>
              <a:srgbClr val="50C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828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CC5B-DED4-47C8-BB47-FB863375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INNER Joins </a:t>
            </a:r>
            <a:br>
              <a:rPr lang="nl-BE" dirty="0"/>
            </a:br>
            <a:r>
              <a:rPr lang="nl-BE" dirty="0"/>
              <a:t>minstens tussen 3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90B3-6B5B-4031-86BA-F2281FB4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FDB6-D85E-4630-81E0-3F296358E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BEA2-556A-487A-822C-5F1EEBC3C23F}"/>
              </a:ext>
            </a:extLst>
          </p:cNvPr>
          <p:cNvSpPr/>
          <p:nvPr/>
        </p:nvSpPr>
        <p:spPr>
          <a:xfrm>
            <a:off x="323528" y="2551837"/>
            <a:ext cx="8820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kolomnaam1,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kolomnaam2,…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 Tabel1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Tabel2 </a:t>
            </a:r>
          </a:p>
          <a:p>
            <a:pPr lvl="2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Tabel1.kolomnaam = Tabel2.kolomnaam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Tabel3 </a:t>
            </a:r>
          </a:p>
          <a:p>
            <a:pPr lvl="1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   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Tabel2.kolomnaam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Tabel3.kolomnaam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710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17D0-A01B-46BC-8350-C248E9F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Alias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285F-20E8-41CB-B487-7C237EC7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r>
              <a:rPr lang="nl-BE" dirty="0"/>
              <a:t>Kolom hernoemen</a:t>
            </a:r>
          </a:p>
          <a:p>
            <a:pPr lvl="1"/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'wedstrijd'</a:t>
            </a:r>
          </a:p>
          <a:p>
            <a:r>
              <a:rPr lang="nl-BE" dirty="0"/>
              <a:t>Tabelnaam hernoemen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lvl="1"/>
            <a:r>
              <a:rPr lang="nl-BE" dirty="0"/>
              <a:t>achter de tabelnaam schrijf je AS en 1, 2 of 3 letters, waarmee je weet over welke tabel het gaat</a:t>
            </a:r>
          </a:p>
          <a:p>
            <a:pPr lvl="1"/>
            <a:r>
              <a:rPr lang="nl-BE" dirty="0"/>
              <a:t>Afspraak: </a:t>
            </a:r>
          </a:p>
          <a:p>
            <a:pPr lvl="2"/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letter van de eigenlijke tabelnaam + eventueel volgnummer (vb. zie later)</a:t>
            </a:r>
          </a:p>
          <a:p>
            <a:pPr lvl="2"/>
            <a:r>
              <a:rPr lang="nl-BE" dirty="0"/>
              <a:t>Of 1</a:t>
            </a:r>
            <a:r>
              <a:rPr lang="nl-BE" baseline="30000" dirty="0"/>
              <a:t>ste</a:t>
            </a:r>
            <a:r>
              <a:rPr lang="nl-BE" dirty="0"/>
              <a:t> letter van elk zelfstandig naamwoord </a:t>
            </a:r>
          </a:p>
          <a:p>
            <a:pPr lvl="3"/>
            <a:r>
              <a:rPr lang="nl-BE" dirty="0">
                <a:solidFill>
                  <a:srgbClr val="FF0000"/>
                </a:solidFill>
              </a:rPr>
              <a:t>W</a:t>
            </a:r>
            <a:r>
              <a:rPr lang="nl-BE" dirty="0"/>
              <a:t>erknemer</a:t>
            </a:r>
            <a:r>
              <a:rPr lang="nl-BE" dirty="0">
                <a:solidFill>
                  <a:srgbClr val="FF0000"/>
                </a:solidFill>
              </a:rPr>
              <a:t>B</a:t>
            </a:r>
            <a:r>
              <a:rPr lang="nl-BE" dirty="0"/>
              <a:t>edrijf</a:t>
            </a:r>
            <a:r>
              <a:rPr lang="nl-BE" dirty="0">
                <a:solidFill>
                  <a:srgbClr val="FF0000"/>
                </a:solidFill>
              </a:rPr>
              <a:t>J</a:t>
            </a:r>
            <a:r>
              <a:rPr lang="nl-BE" dirty="0"/>
              <a:t>ob wordt WBJ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5AB0E-2335-4C3A-BC10-CC8E5B793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70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17B7-E1DB-4A27-A42D-F93A2EB4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Alias gebruiken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B9C5E-4FAA-4941-8BB5-A03E49ABF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A8B72-65FA-4BEE-ADD2-339D79ED2645}"/>
              </a:ext>
            </a:extLst>
          </p:cNvPr>
          <p:cNvSpPr/>
          <p:nvPr/>
        </p:nvSpPr>
        <p:spPr>
          <a:xfrm>
            <a:off x="0" y="1582341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'naam'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 B</a:t>
            </a: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63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DDFF36-A91A-4B41-9BD5-A8B741F8F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Oefeningen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1481-17D6-4AFA-9FF7-15E69813F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2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6AF8-1BDA-4F4D-8B8E-8BCC65AD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06950-BCE5-4506-B79B-A87CBB752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452A0-A823-4179-BA0A-89E366161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7"/>
          <a:stretch/>
        </p:blipFill>
        <p:spPr>
          <a:xfrm>
            <a:off x="12311" y="1788875"/>
            <a:ext cx="8865395" cy="47476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17543C-2BD9-48AE-BBD2-5A3D5D2B76CA}"/>
              </a:ext>
            </a:extLst>
          </p:cNvPr>
          <p:cNvSpPr/>
          <p:nvPr/>
        </p:nvSpPr>
        <p:spPr>
          <a:xfrm>
            <a:off x="3563888" y="1417638"/>
            <a:ext cx="288032" cy="2011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911E9-11BE-4DBD-B7B1-054F45DEB07D}"/>
              </a:ext>
            </a:extLst>
          </p:cNvPr>
          <p:cNvSpPr/>
          <p:nvPr/>
        </p:nvSpPr>
        <p:spPr>
          <a:xfrm>
            <a:off x="1475656" y="1340768"/>
            <a:ext cx="432048" cy="7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CCB0068-2F0C-450D-8BD0-C4DA57BD9E67}"/>
              </a:ext>
            </a:extLst>
          </p:cNvPr>
          <p:cNvSpPr txBox="1"/>
          <p:nvPr/>
        </p:nvSpPr>
        <p:spPr>
          <a:xfrm>
            <a:off x="3851920" y="280502"/>
            <a:ext cx="48348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Bij elke boete slaan we het </a:t>
            </a:r>
            <a:r>
              <a:rPr lang="nl-BE" i="1" dirty="0" err="1"/>
              <a:t>spelerId</a:t>
            </a:r>
            <a:r>
              <a:rPr lang="nl-BE" dirty="0"/>
              <a:t> op.</a:t>
            </a:r>
            <a:endParaRPr lang="nl-BE" sz="2000" dirty="0"/>
          </a:p>
          <a:p>
            <a:r>
              <a:rPr lang="nl-BE" dirty="0"/>
              <a:t>Dit verwijst naar de kolom "</a:t>
            </a:r>
            <a:r>
              <a:rPr lang="nl-BE" dirty="0" err="1"/>
              <a:t>id</a:t>
            </a:r>
            <a:r>
              <a:rPr lang="nl-BE" dirty="0"/>
              <a:t>" uit de tabel </a:t>
            </a:r>
            <a:r>
              <a:rPr lang="nl-BE" i="1" dirty="0"/>
              <a:t>Speler</a:t>
            </a:r>
            <a:endParaRPr lang="nl-BE" sz="2000" dirty="0"/>
          </a:p>
          <a:p>
            <a:r>
              <a:rPr lang="nl-BE" dirty="0">
                <a:solidFill>
                  <a:srgbClr val="FF0000"/>
                </a:solidFill>
              </a:rPr>
              <a:t>Elke boete is van één speler</a:t>
            </a:r>
          </a:p>
          <a:p>
            <a:pPr lvl="1"/>
            <a:r>
              <a:rPr lang="nl-BE" dirty="0"/>
              <a:t>Je kan maar één </a:t>
            </a:r>
            <a:r>
              <a:rPr lang="nl-BE" dirty="0" err="1"/>
              <a:t>spelerId</a:t>
            </a:r>
            <a:r>
              <a:rPr lang="nl-BE" dirty="0"/>
              <a:t> invullen bij een boete.</a:t>
            </a:r>
          </a:p>
          <a:p>
            <a:r>
              <a:rPr lang="nl-BE" dirty="0">
                <a:solidFill>
                  <a:srgbClr val="00B050"/>
                </a:solidFill>
              </a:rPr>
              <a:t>Een speler kan meerdere boetes krijgen</a:t>
            </a:r>
          </a:p>
          <a:p>
            <a:pPr lvl="1"/>
            <a:r>
              <a:rPr lang="nl-BE" dirty="0"/>
              <a:t>Bij verschillende boetes kunnen dezelfde </a:t>
            </a:r>
            <a:r>
              <a:rPr lang="nl-BE" dirty="0" err="1"/>
              <a:t>spelerId’s</a:t>
            </a:r>
            <a:r>
              <a:rPr lang="nl-BE" dirty="0"/>
              <a:t> ingevuld worden.</a:t>
            </a:r>
          </a:p>
          <a:p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6E38A64-44E8-4C4B-9D05-895A4D75C6CF}"/>
              </a:ext>
            </a:extLst>
          </p:cNvPr>
          <p:cNvSpPr/>
          <p:nvPr/>
        </p:nvSpPr>
        <p:spPr>
          <a:xfrm>
            <a:off x="3491880" y="3429000"/>
            <a:ext cx="288032" cy="37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1161E22-F0B5-4D8C-A3BB-966515430865}"/>
              </a:ext>
            </a:extLst>
          </p:cNvPr>
          <p:cNvSpPr txBox="1"/>
          <p:nvPr/>
        </p:nvSpPr>
        <p:spPr>
          <a:xfrm>
            <a:off x="5148064" y="3798332"/>
            <a:ext cx="372090" cy="3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15E5D2C-59DA-4688-9A9A-05B874934058}"/>
              </a:ext>
            </a:extLst>
          </p:cNvPr>
          <p:cNvSpPr txBox="1"/>
          <p:nvPr/>
        </p:nvSpPr>
        <p:spPr>
          <a:xfrm>
            <a:off x="3488649" y="36935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828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4A90-E822-4515-84F0-C43A89CF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AF81-28A1-4F09-86CF-1EBC9360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Elke relatie heeft een </a:t>
            </a:r>
            <a:r>
              <a:rPr lang="nl-BE" dirty="0">
                <a:solidFill>
                  <a:srgbClr val="FF0000"/>
                </a:solidFill>
              </a:rPr>
              <a:t>aard</a:t>
            </a:r>
            <a:r>
              <a:rPr lang="nl-BE" dirty="0"/>
              <a:t> en </a:t>
            </a:r>
            <a:r>
              <a:rPr lang="nl-BE" dirty="0">
                <a:solidFill>
                  <a:srgbClr val="FF0000"/>
                </a:solidFill>
              </a:rPr>
              <a:t>connectiviteit</a:t>
            </a:r>
            <a:r>
              <a:rPr lang="nl-BE" dirty="0"/>
              <a:t> </a:t>
            </a:r>
          </a:p>
          <a:p>
            <a:endParaRPr lang="nl-BE" dirty="0"/>
          </a:p>
          <a:p>
            <a:r>
              <a:rPr lang="nl-BE" dirty="0"/>
              <a:t>1..1	(aard = 1, connectiviteit = 1)</a:t>
            </a:r>
          </a:p>
          <a:p>
            <a:r>
              <a:rPr lang="nl-BE" dirty="0"/>
              <a:t>0..*	(aard = 0, connectiviteit = *)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97D20-9BC9-4C79-927A-0BB93FCE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E53DA-B92B-4153-849D-10860A4FB1AB}"/>
              </a:ext>
            </a:extLst>
          </p:cNvPr>
          <p:cNvSpPr/>
          <p:nvPr/>
        </p:nvSpPr>
        <p:spPr>
          <a:xfrm>
            <a:off x="772308" y="4221088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Klant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57A02-DAD6-4C60-895A-09D5D46BF3CA}"/>
              </a:ext>
            </a:extLst>
          </p:cNvPr>
          <p:cNvSpPr/>
          <p:nvPr/>
        </p:nvSpPr>
        <p:spPr>
          <a:xfrm>
            <a:off x="5133528" y="4221088"/>
            <a:ext cx="2386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52F9F4-5C84-4585-88BF-9274B5C64B5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58916" y="4617132"/>
            <a:ext cx="197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2A34BB-7E93-4C4E-A5C7-EBA40E127D87}"/>
              </a:ext>
            </a:extLst>
          </p:cNvPr>
          <p:cNvSpPr txBox="1"/>
          <p:nvPr/>
        </p:nvSpPr>
        <p:spPr>
          <a:xfrm>
            <a:off x="3158916" y="4221088"/>
            <a:ext cx="62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9B818-DF24-433C-BECF-7E968DE08D4C}"/>
              </a:ext>
            </a:extLst>
          </p:cNvPr>
          <p:cNvSpPr txBox="1"/>
          <p:nvPr/>
        </p:nvSpPr>
        <p:spPr>
          <a:xfrm>
            <a:off x="4512532" y="46308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82465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4C0F-CA20-4720-A8DB-2B8CE070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dirty="0"/>
              <a:t>Relaties (</a:t>
            </a:r>
            <a:r>
              <a:rPr lang="nl-BE" dirty="0">
                <a:solidFill>
                  <a:srgbClr val="00B050"/>
                </a:solidFill>
              </a:rPr>
              <a:t>aard</a:t>
            </a:r>
            <a:r>
              <a:rPr lang="nl-BE" dirty="0"/>
              <a:t>...connectiviteit)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F052-742C-4019-96F5-4216E3C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7691"/>
            <a:ext cx="9144000" cy="5313784"/>
          </a:xfrm>
        </p:spPr>
        <p:txBody>
          <a:bodyPr/>
          <a:lstStyle/>
          <a:p>
            <a:r>
              <a:rPr lang="nl-BE" dirty="0"/>
              <a:t>De </a:t>
            </a:r>
            <a:r>
              <a:rPr lang="nl-BE" dirty="0">
                <a:solidFill>
                  <a:srgbClr val="FF0000"/>
                </a:solidFill>
              </a:rPr>
              <a:t>aard</a:t>
            </a:r>
            <a:r>
              <a:rPr lang="nl-BE" dirty="0"/>
              <a:t> van een relatie:</a:t>
            </a:r>
          </a:p>
          <a:p>
            <a:pPr lvl="1"/>
            <a:r>
              <a:rPr lang="nl-BE" dirty="0"/>
              <a:t>De aard van een relatie kan </a:t>
            </a:r>
            <a:r>
              <a:rPr lang="nl-BE" dirty="0">
                <a:solidFill>
                  <a:srgbClr val="FF0000"/>
                </a:solidFill>
              </a:rPr>
              <a:t>optioneel</a:t>
            </a:r>
            <a:r>
              <a:rPr lang="nl-BE" dirty="0"/>
              <a:t> </a:t>
            </a:r>
            <a:r>
              <a:rPr lang="nl-BE" dirty="0">
                <a:solidFill>
                  <a:srgbClr val="FF0000"/>
                </a:solidFill>
              </a:rPr>
              <a:t>(0) </a:t>
            </a:r>
            <a:r>
              <a:rPr lang="nl-BE" dirty="0"/>
              <a:t>of </a:t>
            </a:r>
          </a:p>
          <a:p>
            <a:pPr marL="457200" lvl="1" indent="0">
              <a:buNone/>
            </a:pPr>
            <a:r>
              <a:rPr lang="nl-BE" dirty="0">
                <a:solidFill>
                  <a:srgbClr val="FF0000"/>
                </a:solidFill>
              </a:rPr>
              <a:t>   verplicht (1) </a:t>
            </a:r>
            <a:r>
              <a:rPr lang="nl-BE" dirty="0"/>
              <a:t>zijn</a:t>
            </a:r>
          </a:p>
          <a:p>
            <a:pPr lvl="1"/>
            <a:r>
              <a:rPr lang="nl-BE" dirty="0"/>
              <a:t>De entiteit mag of moet aanwezig zijn</a:t>
            </a:r>
          </a:p>
          <a:p>
            <a:pPr lvl="1"/>
            <a:r>
              <a:rPr lang="nl-BE" dirty="0"/>
              <a:t>Mogelijkheden: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Een klant kan bestaan zonder </a:t>
            </a:r>
            <a:r>
              <a:rPr lang="nl-BE" dirty="0">
                <a:solidFill>
                  <a:srgbClr val="00B050"/>
                </a:solidFill>
              </a:rPr>
              <a:t>orders (0)</a:t>
            </a:r>
          </a:p>
          <a:p>
            <a:pPr lvl="1"/>
            <a:r>
              <a:rPr lang="nl-BE" dirty="0"/>
              <a:t>Een order moet aan een </a:t>
            </a:r>
            <a:r>
              <a:rPr lang="nl-BE" dirty="0">
                <a:solidFill>
                  <a:srgbClr val="00B050"/>
                </a:solidFill>
              </a:rPr>
              <a:t>klant</a:t>
            </a:r>
            <a:r>
              <a:rPr lang="nl-BE" dirty="0"/>
              <a:t> gekoppeld worden (</a:t>
            </a:r>
            <a:r>
              <a:rPr lang="nl-BE" dirty="0">
                <a:solidFill>
                  <a:srgbClr val="00B050"/>
                </a:solidFill>
              </a:rPr>
              <a:t>1</a:t>
            </a:r>
            <a:r>
              <a:rPr lang="nl-BE" dirty="0"/>
              <a:t>)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130C5-10DE-4F98-BA9F-D3F9A95F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1E635D-A643-466A-B6EE-581015F8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645024"/>
            <a:ext cx="525331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874EC-BBA7-4AA3-ABC7-6F2023026489}"/>
              </a:ext>
            </a:extLst>
          </p:cNvPr>
          <p:cNvSpPr/>
          <p:nvPr/>
        </p:nvSpPr>
        <p:spPr>
          <a:xfrm flipH="1">
            <a:off x="3319730" y="6174958"/>
            <a:ext cx="12816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Klant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4CEBC-C71D-4AB2-AF33-0B4A86B4F0B0}"/>
              </a:ext>
            </a:extLst>
          </p:cNvPr>
          <p:cNvSpPr/>
          <p:nvPr/>
        </p:nvSpPr>
        <p:spPr>
          <a:xfrm flipH="1">
            <a:off x="6738107" y="6174958"/>
            <a:ext cx="12816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D9E8B9-82F6-4480-A37F-08C8298C0F0E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601338" y="6390982"/>
            <a:ext cx="2136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01C5D2-185C-475D-A7EE-98A3F6CC2422}"/>
              </a:ext>
            </a:extLst>
          </p:cNvPr>
          <p:cNvSpPr txBox="1"/>
          <p:nvPr/>
        </p:nvSpPr>
        <p:spPr>
          <a:xfrm flipH="1">
            <a:off x="4633611" y="6390982"/>
            <a:ext cx="69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EC82A-77AF-4B82-AC8F-4D49BAE34F9B}"/>
              </a:ext>
            </a:extLst>
          </p:cNvPr>
          <p:cNvSpPr txBox="1"/>
          <p:nvPr/>
        </p:nvSpPr>
        <p:spPr>
          <a:xfrm flipH="1">
            <a:off x="6157027" y="6368331"/>
            <a:ext cx="7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0..*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2DCB174-6DCC-47FA-8AF1-14E95FCAF729}"/>
              </a:ext>
            </a:extLst>
          </p:cNvPr>
          <p:cNvSpPr/>
          <p:nvPr/>
        </p:nvSpPr>
        <p:spPr>
          <a:xfrm>
            <a:off x="6196802" y="6443636"/>
            <a:ext cx="216024" cy="2572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F8671865-1B8D-4FCF-8BE6-203E5AB5412D}"/>
              </a:ext>
            </a:extLst>
          </p:cNvPr>
          <p:cNvSpPr/>
          <p:nvPr/>
        </p:nvSpPr>
        <p:spPr>
          <a:xfrm>
            <a:off x="4691895" y="6454745"/>
            <a:ext cx="216024" cy="2572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07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53D0-1818-4B7B-A683-455840D5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208912" cy="1143000"/>
          </a:xfrm>
        </p:spPr>
        <p:txBody>
          <a:bodyPr/>
          <a:lstStyle/>
          <a:p>
            <a:r>
              <a:rPr lang="nl-BE" dirty="0"/>
              <a:t>Relaties (aard...</a:t>
            </a:r>
            <a:r>
              <a:rPr lang="nl-BE" dirty="0">
                <a:solidFill>
                  <a:srgbClr val="FF0000"/>
                </a:solidFill>
              </a:rPr>
              <a:t>connectiviteit</a:t>
            </a:r>
            <a:r>
              <a:rPr lang="nl-B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7C74-BEFE-400C-8267-8DA25E4D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680520"/>
          </a:xfrm>
        </p:spPr>
        <p:txBody>
          <a:bodyPr/>
          <a:lstStyle/>
          <a:p>
            <a:r>
              <a:rPr lang="nl-BE" dirty="0"/>
              <a:t>De </a:t>
            </a:r>
            <a:r>
              <a:rPr lang="nl-BE" dirty="0">
                <a:solidFill>
                  <a:srgbClr val="FF0000"/>
                </a:solidFill>
              </a:rPr>
              <a:t>connectiviteit</a:t>
            </a:r>
            <a:r>
              <a:rPr lang="nl-BE" dirty="0"/>
              <a:t> van een relatie:</a:t>
            </a:r>
          </a:p>
          <a:p>
            <a:pPr lvl="1"/>
            <a:r>
              <a:rPr lang="nl-BE" dirty="0"/>
              <a:t>De connectiviteit geeft weer hoeveel voorkomens er overeenkomen met een bepaald voorkomen uit de andere groep</a:t>
            </a:r>
          </a:p>
          <a:p>
            <a:pPr lvl="1"/>
            <a:r>
              <a:rPr lang="nl-BE" dirty="0"/>
              <a:t>De connectiviteit wordt in het grafisch model weergegeven d.m.v.</a:t>
            </a:r>
          </a:p>
          <a:p>
            <a:pPr lvl="2"/>
            <a:r>
              <a:rPr lang="nl-BE" dirty="0">
                <a:solidFill>
                  <a:srgbClr val="FF0000"/>
                </a:solidFill>
              </a:rPr>
              <a:t>1</a:t>
            </a:r>
            <a:r>
              <a:rPr lang="nl-BE" dirty="0"/>
              <a:t> </a:t>
            </a:r>
            <a:r>
              <a:rPr lang="nl-BE" sz="2000" dirty="0"/>
              <a:t>(betekenis: komt één keer voor )</a:t>
            </a:r>
          </a:p>
          <a:p>
            <a:pPr lvl="2"/>
            <a:r>
              <a:rPr lang="nl-BE" dirty="0"/>
              <a:t>en het symbool “</a:t>
            </a:r>
            <a:r>
              <a:rPr lang="nl-BE" dirty="0">
                <a:solidFill>
                  <a:srgbClr val="FF0000"/>
                </a:solidFill>
              </a:rPr>
              <a:t>*</a:t>
            </a:r>
            <a:r>
              <a:rPr lang="nl-BE" dirty="0"/>
              <a:t>” </a:t>
            </a:r>
            <a:r>
              <a:rPr lang="nl-BE" sz="2000" dirty="0"/>
              <a:t>(betekenis: komt veel keer voor)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06F3B-4D22-4D03-8A60-5A50C48D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68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00759A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2AB6EC3-7685-48A6-8632-15FAEE3510BB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DC3DD2E-EC97-49E8-A256-25ED8001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6067573"/>
            <a:ext cx="5219700" cy="7715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A1936A6-794F-4E69-B0A7-B0D08B4F6760}"/>
              </a:ext>
            </a:extLst>
          </p:cNvPr>
          <p:cNvSpPr txBox="1"/>
          <p:nvPr/>
        </p:nvSpPr>
        <p:spPr>
          <a:xfrm>
            <a:off x="251520" y="5517232"/>
            <a:ext cx="45111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Een klant kan meerdere orders plaatsen </a:t>
            </a:r>
            <a:r>
              <a:rPr lang="nl-BE" dirty="0">
                <a:solidFill>
                  <a:srgbClr val="FF0000"/>
                </a:solidFill>
              </a:rPr>
              <a:t>(*)</a:t>
            </a:r>
          </a:p>
          <a:p>
            <a:pPr marL="285750" indent="-285750">
              <a:buFontTx/>
              <a:buChar char="-"/>
            </a:pPr>
            <a:r>
              <a:rPr lang="nl-BE" dirty="0"/>
              <a:t>Een order is maar van 1 klant </a:t>
            </a:r>
            <a:r>
              <a:rPr lang="nl-BE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C86612E-EE9D-4CAE-990A-83DEF95C92AB}"/>
              </a:ext>
            </a:extLst>
          </p:cNvPr>
          <p:cNvSpPr/>
          <p:nvPr/>
        </p:nvSpPr>
        <p:spPr>
          <a:xfrm>
            <a:off x="6372200" y="6464241"/>
            <a:ext cx="216024" cy="25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4F00C97-B9E5-4CA6-A676-7B61CD1914BF}"/>
              </a:ext>
            </a:extLst>
          </p:cNvPr>
          <p:cNvSpPr/>
          <p:nvPr/>
        </p:nvSpPr>
        <p:spPr>
          <a:xfrm>
            <a:off x="4778660" y="6484202"/>
            <a:ext cx="216024" cy="25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584425"/>
      </p:ext>
    </p:extLst>
  </p:cSld>
  <p:clrMapOvr>
    <a:masterClrMapping/>
  </p:clrMapOvr>
</p:sld>
</file>

<file path=ppt/theme/theme1.xml><?xml version="1.0" encoding="utf-8"?>
<a:theme xmlns:a="http://schemas.openxmlformats.org/drawingml/2006/main" name="HIK-sjabloon-PPT-2016_DE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 2 kernentiteiten en relaties.pptx" id="{69B71985-97A8-4C1A-8CED-E88CDAB568D4}" vid="{91CF66D4-8453-43D0-9379-267DB8150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HBO5</Template>
  <TotalTime>2607</TotalTime>
  <Words>2135</Words>
  <Application>Microsoft Office PowerPoint</Application>
  <PresentationFormat>Diavoorstelling (4:3)</PresentationFormat>
  <Paragraphs>618</Paragraphs>
  <Slides>56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4" baseType="lpstr">
      <vt:lpstr>Arial Unicode MS</vt:lpstr>
      <vt:lpstr>Arial</vt:lpstr>
      <vt:lpstr>Calibri</vt:lpstr>
      <vt:lpstr>Consolas</vt:lpstr>
      <vt:lpstr>Myriad Pro Cond</vt:lpstr>
      <vt:lpstr>Verdana</vt:lpstr>
      <vt:lpstr>Wingdings</vt:lpstr>
      <vt:lpstr>HIK-sjabloon-PPT-2016_DEF</vt:lpstr>
      <vt:lpstr>Joins</vt:lpstr>
      <vt:lpstr>Inhoud</vt:lpstr>
      <vt:lpstr>Relaties</vt:lpstr>
      <vt:lpstr>Huidige situatie</vt:lpstr>
      <vt:lpstr>Relaties</vt:lpstr>
      <vt:lpstr>Relaties</vt:lpstr>
      <vt:lpstr>Relaties</vt:lpstr>
      <vt:lpstr>Relaties (aard...connectiviteit)</vt:lpstr>
      <vt:lpstr>Relaties (aard...connectiviteit)</vt:lpstr>
      <vt:lpstr>Connectiviteit</vt:lpstr>
      <vt:lpstr>Connectiviteit</vt:lpstr>
      <vt:lpstr>Connectiviteit</vt:lpstr>
      <vt:lpstr>Connectiviteit</vt:lpstr>
      <vt:lpstr>Connectiviteit</vt:lpstr>
      <vt:lpstr>Connectiviteit</vt:lpstr>
      <vt:lpstr>Connectiviteit</vt:lpstr>
      <vt:lpstr>Connectiviteit</vt:lpstr>
      <vt:lpstr>Relaties</vt:lpstr>
      <vt:lpstr>Refererende sleutel of Foreign Key (FK)</vt:lpstr>
      <vt:lpstr>Refererende sleutel of Foreign Key (FK)</vt:lpstr>
      <vt:lpstr>ERD voorbeeld – H&amp;S</vt:lpstr>
      <vt:lpstr>ERD voorbeeld – H&amp;S (verplicht aanwezig – 1 exemplaar)</vt:lpstr>
      <vt:lpstr>ERD voorbeeld – H&amp;S # orders (optioneel – veel exemplaren)</vt:lpstr>
      <vt:lpstr>ERD voorbeeld – H&amp;S # orders (optioneel – veel exemplaren)</vt:lpstr>
      <vt:lpstr>Associatie-entiteit?</vt:lpstr>
      <vt:lpstr>Associatie-entiteit?</vt:lpstr>
      <vt:lpstr>Associatie- entiteit?</vt:lpstr>
      <vt:lpstr>Voorbeeld – H&amp;S </vt:lpstr>
      <vt:lpstr>ERD voorbeeld – H&amp;S</vt:lpstr>
      <vt:lpstr>Zoeken in 2 tabellen</vt:lpstr>
      <vt:lpstr>Voorbeeld</vt:lpstr>
      <vt:lpstr>Beter voorbeeld</vt:lpstr>
      <vt:lpstr>Beter voorbeeld</vt:lpstr>
      <vt:lpstr>Beter voorbeeld</vt:lpstr>
      <vt:lpstr>JOINS </vt:lpstr>
      <vt:lpstr>Oplossing Join</vt:lpstr>
      <vt:lpstr>Joins</vt:lpstr>
      <vt:lpstr>Ander voorbeeld : INNER JOIN</vt:lpstr>
      <vt:lpstr>Ander voorbeeld : INNER JOIN</vt:lpstr>
      <vt:lpstr>Ander voorbeeld : INNER JOIN</vt:lpstr>
      <vt:lpstr>Joins</vt:lpstr>
      <vt:lpstr>Joins</vt:lpstr>
      <vt:lpstr>Zoeken in 3 of meer  tabellen</vt:lpstr>
      <vt:lpstr>Voorbeelden</vt:lpstr>
      <vt:lpstr>Voorbeelden</vt:lpstr>
      <vt:lpstr>Voorbeelden: 1STE JOIN  Speler - Wedstrijd</vt:lpstr>
      <vt:lpstr>Voorbeelden</vt:lpstr>
      <vt:lpstr>Voorbeelden: 2de JOIN   Wedstrijd met Team</vt:lpstr>
      <vt:lpstr>1ste join:  Speler en Wedstrijd vastleggen </vt:lpstr>
      <vt:lpstr>2de join:  resultaat  van 1ste join en Team vastleggen</vt:lpstr>
      <vt:lpstr>2de join:  resultaat  van 1ste join en Team vastleggen</vt:lpstr>
      <vt:lpstr>2de join:  resultaat  van 1ste join en Team vastleggen</vt:lpstr>
      <vt:lpstr>INNER Joins  minstens tussen 3 tabellen</vt:lpstr>
      <vt:lpstr>Alias gebruiken</vt:lpstr>
      <vt:lpstr>Alias gebruiken</vt:lpstr>
      <vt:lpstr>Oefeningen</vt:lpstr>
    </vt:vector>
  </TitlesOfParts>
  <Company>K.H.Kempen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windows7</dc:creator>
  <cp:lastModifiedBy>Kristine Mangelschots</cp:lastModifiedBy>
  <cp:revision>342</cp:revision>
  <cp:lastPrinted>2022-03-12T13:07:02Z</cp:lastPrinted>
  <dcterms:created xsi:type="dcterms:W3CDTF">2013-05-17T15:18:28Z</dcterms:created>
  <dcterms:modified xsi:type="dcterms:W3CDTF">2022-03-12T13:29:34Z</dcterms:modified>
</cp:coreProperties>
</file>