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 id="2147483721" r:id="rId2"/>
  </p:sldMasterIdLst>
  <p:notesMasterIdLst>
    <p:notesMasterId r:id="rId22"/>
  </p:notesMasterIdLst>
  <p:sldIdLst>
    <p:sldId id="257" r:id="rId3"/>
    <p:sldId id="258" r:id="rId4"/>
    <p:sldId id="430" r:id="rId5"/>
    <p:sldId id="259" r:id="rId6"/>
    <p:sldId id="432" r:id="rId7"/>
    <p:sldId id="433" r:id="rId8"/>
    <p:sldId id="435" r:id="rId9"/>
    <p:sldId id="429" r:id="rId10"/>
    <p:sldId id="415" r:id="rId11"/>
    <p:sldId id="436" r:id="rId12"/>
    <p:sldId id="437" r:id="rId13"/>
    <p:sldId id="438" r:id="rId14"/>
    <p:sldId id="419" r:id="rId15"/>
    <p:sldId id="421" r:id="rId16"/>
    <p:sldId id="422" r:id="rId17"/>
    <p:sldId id="425" r:id="rId18"/>
    <p:sldId id="269" r:id="rId19"/>
    <p:sldId id="446" r:id="rId20"/>
    <p:sldId id="427" r:id="rId21"/>
  </p:sldIdLst>
  <p:sldSz cx="12192000"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C9B8E47-C0D3-4F0F-AA41-1669BA8757C2}">
          <p14:sldIdLst>
            <p14:sldId id="257"/>
            <p14:sldId id="258"/>
            <p14:sldId id="430"/>
            <p14:sldId id="259"/>
            <p14:sldId id="432"/>
            <p14:sldId id="433"/>
            <p14:sldId id="435"/>
            <p14:sldId id="429"/>
            <p14:sldId id="415"/>
            <p14:sldId id="436"/>
            <p14:sldId id="437"/>
            <p14:sldId id="438"/>
            <p14:sldId id="419"/>
            <p14:sldId id="421"/>
            <p14:sldId id="422"/>
            <p14:sldId id="425"/>
            <p14:sldId id="269"/>
            <p14:sldId id="446"/>
            <p14:sldId id="42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A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0" d="100"/>
          <a:sy n="110" d="100"/>
        </p:scale>
        <p:origin x="83"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US" sz="1600" dirty="0"/>
              <a:t>HEART</a:t>
            </a:r>
            <a:r>
              <a:rPr lang="en-US" sz="1600" baseline="0" dirty="0"/>
              <a:t> PATIENT</a:t>
            </a:r>
            <a:endParaRPr lang="en-US" sz="1600" dirty="0"/>
          </a:p>
        </c:rich>
      </c:tx>
      <c:layout>
        <c:manualLayout>
          <c:xMode val="edge"/>
          <c:yMode val="edge"/>
          <c:x val="1.3991198461111805E-2"/>
          <c:y val="0"/>
        </c:manualLayout>
      </c:layout>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8145221259575746E-2"/>
          <c:y val="0.15308884179172871"/>
          <c:w val="0.38074410903726202"/>
          <c:h val="0.58617332600432004"/>
        </c:manualLayout>
      </c:layout>
      <c:pieChart>
        <c:varyColors val="1"/>
        <c:ser>
          <c:idx val="0"/>
          <c:order val="0"/>
          <c:tx>
            <c:strRef>
              <c:f>Sheet1!$B$1</c:f>
              <c:strCache>
                <c:ptCount val="1"/>
                <c:pt idx="0">
                  <c:v>HEART PATIENT</c:v>
                </c:pt>
              </c:strCache>
            </c:strRef>
          </c:tx>
          <c:explosion val="8"/>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7A93-4D88-937D-31DD3F9FC51C}"/>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7A93-4D88-937D-31DD3F9FC51C}"/>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Heart Presence</c:v>
                </c:pt>
                <c:pt idx="1">
                  <c:v>Not Present</c:v>
                </c:pt>
              </c:strCache>
            </c:strRef>
          </c:cat>
          <c:val>
            <c:numRef>
              <c:f>Sheet1!$B$2:$B$3</c:f>
              <c:numCache>
                <c:formatCode>0.00%</c:formatCode>
                <c:ptCount val="2"/>
                <c:pt idx="0">
                  <c:v>0.51319999999999999</c:v>
                </c:pt>
                <c:pt idx="1">
                  <c:v>0.48680000000000001</c:v>
                </c:pt>
              </c:numCache>
            </c:numRef>
          </c:val>
          <c:extLst>
            <c:ext xmlns:c16="http://schemas.microsoft.com/office/drawing/2014/chart" uri="{C3380CC4-5D6E-409C-BE32-E72D297353CC}">
              <c16:uniqueId val="{00000004-7A93-4D88-937D-31DD3F9FC51C}"/>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layout>
        <c:manualLayout>
          <c:xMode val="edge"/>
          <c:yMode val="edge"/>
          <c:x val="4.9810198074134324E-2"/>
          <c:y val="0.75165531203459734"/>
          <c:w val="0.48318089044415347"/>
          <c:h val="0.231294839758277"/>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US" sz="1600" dirty="0"/>
              <a:t>Age Group vs Target</a:t>
            </a:r>
          </a:p>
        </c:rich>
      </c:tx>
      <c:layout>
        <c:manualLayout>
          <c:xMode val="edge"/>
          <c:yMode val="edge"/>
          <c:x val="0.26354117578691116"/>
          <c:y val="1.770804790812535E-2"/>
        </c:manualLayout>
      </c:layout>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3436261063906297"/>
          <c:y val="0.19009093727527793"/>
          <c:w val="0.29953796716209513"/>
          <c:h val="0.50615103383422366"/>
        </c:manualLayout>
      </c:layout>
      <c:doughnutChart>
        <c:varyColors val="1"/>
        <c:ser>
          <c:idx val="0"/>
          <c:order val="0"/>
          <c:tx>
            <c:strRef>
              <c:f>Sheet1!$B$1</c:f>
              <c:strCache>
                <c:ptCount val="1"/>
                <c:pt idx="0">
                  <c:v>Age Group vs Target</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2F64-49F2-83C5-EDA1B2B561CA}"/>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2F64-49F2-83C5-EDA1B2B561CA}"/>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2F64-49F2-83C5-EDA1B2B561CA}"/>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Young Age</c:v>
                </c:pt>
                <c:pt idx="1">
                  <c:v>Middle Age</c:v>
                </c:pt>
                <c:pt idx="2">
                  <c:v>Old Age</c:v>
                </c:pt>
              </c:strCache>
            </c:strRef>
          </c:cat>
          <c:val>
            <c:numRef>
              <c:f>Sheet1!$B$2:$B$4</c:f>
              <c:numCache>
                <c:formatCode>0%</c:formatCode>
                <c:ptCount val="3"/>
                <c:pt idx="0">
                  <c:v>0.06</c:v>
                </c:pt>
                <c:pt idx="1">
                  <c:v>0.64</c:v>
                </c:pt>
                <c:pt idx="2">
                  <c:v>0.3</c:v>
                </c:pt>
              </c:numCache>
            </c:numRef>
          </c:val>
          <c:extLst>
            <c:ext xmlns:c16="http://schemas.microsoft.com/office/drawing/2014/chart" uri="{C3380CC4-5D6E-409C-BE32-E72D297353CC}">
              <c16:uniqueId val="{00000006-2F64-49F2-83C5-EDA1B2B561CA}"/>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layout>
        <c:manualLayout>
          <c:xMode val="edge"/>
          <c:yMode val="edge"/>
          <c:x val="0.28979586761402809"/>
          <c:y val="0.77591532246133965"/>
          <c:w val="0.45473273429191124"/>
          <c:h val="0.175071943232705"/>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IN" sz="1800" b="1" i="0" u="none" strike="noStrike" kern="1200" spc="0" baseline="0" dirty="0" smtClean="0">
                <a:solidFill>
                  <a:schemeClr val="tx2">
                    <a:lumMod val="50000"/>
                  </a:schemeClr>
                </a:solidFill>
                <a:effectLst>
                  <a:outerShdw blurRad="38100" dist="38100" dir="2700000" algn="tl">
                    <a:srgbClr val="000000">
                      <a:alpha val="43137"/>
                    </a:srgbClr>
                  </a:outerShdw>
                </a:effectLst>
                <a:latin typeface="Futura BdCn BT"/>
                <a:ea typeface="+mn-ea"/>
                <a:cs typeface="+mn-cs"/>
              </a:defRPr>
            </a:pPr>
            <a:r>
              <a:rPr lang="en-IN" sz="1800" b="1" kern="1200" dirty="0">
                <a:solidFill>
                  <a:schemeClr val="tx2">
                    <a:lumMod val="50000"/>
                  </a:schemeClr>
                </a:solidFill>
                <a:effectLst>
                  <a:outerShdw blurRad="38100" dist="38100" dir="2700000" algn="tl">
                    <a:srgbClr val="000000">
                      <a:alpha val="43137"/>
                    </a:srgbClr>
                  </a:outerShdw>
                </a:effectLst>
                <a:latin typeface="Futura BdCn BT"/>
                <a:ea typeface="+mn-ea"/>
                <a:cs typeface="+mn-cs"/>
              </a:rPr>
              <a:t>Model Comparison</a:t>
            </a:r>
          </a:p>
        </c:rich>
      </c:tx>
      <c:layout>
        <c:manualLayout>
          <c:xMode val="edge"/>
          <c:yMode val="edge"/>
          <c:x val="0.31312964474579014"/>
          <c:y val="0"/>
        </c:manualLayout>
      </c:layout>
      <c:overlay val="0"/>
      <c:spPr>
        <a:noFill/>
        <a:ln>
          <a:noFill/>
        </a:ln>
        <a:effectLst/>
      </c:spPr>
      <c:txPr>
        <a:bodyPr rot="0" spcFirstLastPara="1" vertOverflow="ellipsis" vert="horz" wrap="square" anchor="ctr" anchorCtr="1"/>
        <a:lstStyle/>
        <a:p>
          <a:pPr>
            <a:defRPr lang="en-IN" sz="1800" b="1" i="0" u="none" strike="noStrike" kern="1200" spc="0" baseline="0" dirty="0" smtClean="0">
              <a:solidFill>
                <a:schemeClr val="tx2">
                  <a:lumMod val="50000"/>
                </a:schemeClr>
              </a:solidFill>
              <a:effectLst>
                <a:outerShdw blurRad="38100" dist="38100" dir="2700000" algn="tl">
                  <a:srgbClr val="000000">
                    <a:alpha val="43137"/>
                  </a:srgbClr>
                </a:outerShdw>
              </a:effectLst>
              <a:latin typeface="Futura BdCn BT"/>
              <a:ea typeface="+mn-ea"/>
              <a:cs typeface="+mn-cs"/>
            </a:defRPr>
          </a:pPr>
          <a:endParaRPr lang="en-US"/>
        </a:p>
      </c:txPr>
    </c:title>
    <c:autoTitleDeleted val="0"/>
    <c:plotArea>
      <c:layout>
        <c:manualLayout>
          <c:layoutTarget val="inner"/>
          <c:xMode val="edge"/>
          <c:yMode val="edge"/>
          <c:x val="6.6858797599498532E-2"/>
          <c:y val="9.0466891808134831E-2"/>
          <c:w val="0.92687733759842517"/>
          <c:h val="0.73324417241362128"/>
        </c:manualLayout>
      </c:layout>
      <c:barChart>
        <c:barDir val="col"/>
        <c:grouping val="clustered"/>
        <c:varyColors val="0"/>
        <c:ser>
          <c:idx val="0"/>
          <c:order val="0"/>
          <c:tx>
            <c:strRef>
              <c:f>Sheet1!$B$1</c:f>
              <c:strCache>
                <c:ptCount val="1"/>
                <c:pt idx="0">
                  <c:v>Acuracy</c:v>
                </c:pt>
              </c:strCache>
            </c:strRef>
          </c:tx>
          <c:spPr>
            <a:solidFill>
              <a:schemeClr val="accent1">
                <a:lumMod val="50000"/>
              </a:schemeClr>
            </a:solidFill>
            <a:ln>
              <a:noFill/>
            </a:ln>
            <a:effectLst/>
          </c:spPr>
          <c:invertIfNegative val="0"/>
          <c:cat>
            <c:strRef>
              <c:f>Sheet1!$A$2:$A$5</c:f>
              <c:strCache>
                <c:ptCount val="4"/>
                <c:pt idx="0">
                  <c:v>Support Vector Machine</c:v>
                </c:pt>
                <c:pt idx="1">
                  <c:v>Random Forest Classifier</c:v>
                </c:pt>
                <c:pt idx="2">
                  <c:v>Decision Tree</c:v>
                </c:pt>
                <c:pt idx="3">
                  <c:v>Logistic Regression</c:v>
                </c:pt>
              </c:strCache>
            </c:strRef>
          </c:cat>
          <c:val>
            <c:numRef>
              <c:f>Sheet1!$B$2:$B$5</c:f>
              <c:numCache>
                <c:formatCode>General</c:formatCode>
                <c:ptCount val="4"/>
                <c:pt idx="0">
                  <c:v>99</c:v>
                </c:pt>
                <c:pt idx="1">
                  <c:v>88</c:v>
                </c:pt>
                <c:pt idx="2">
                  <c:v>88</c:v>
                </c:pt>
                <c:pt idx="3">
                  <c:v>82</c:v>
                </c:pt>
              </c:numCache>
            </c:numRef>
          </c:val>
          <c:extLst>
            <c:ext xmlns:c16="http://schemas.microsoft.com/office/drawing/2014/chart" uri="{C3380CC4-5D6E-409C-BE32-E72D297353CC}">
              <c16:uniqueId val="{00000000-D6F7-4F3E-8FE1-B83A02615A4C}"/>
            </c:ext>
          </c:extLst>
        </c:ser>
        <c:ser>
          <c:idx val="1"/>
          <c:order val="1"/>
          <c:tx>
            <c:strRef>
              <c:f>Sheet1!$C$1</c:f>
              <c:strCache>
                <c:ptCount val="1"/>
                <c:pt idx="0">
                  <c:v>Precision</c:v>
                </c:pt>
              </c:strCache>
            </c:strRef>
          </c:tx>
          <c:spPr>
            <a:solidFill>
              <a:schemeClr val="accent1">
                <a:lumMod val="75000"/>
              </a:schemeClr>
            </a:solidFill>
            <a:ln>
              <a:noFill/>
            </a:ln>
            <a:effectLst/>
          </c:spPr>
          <c:invertIfNegative val="0"/>
          <c:cat>
            <c:strRef>
              <c:f>Sheet1!$A$2:$A$5</c:f>
              <c:strCache>
                <c:ptCount val="4"/>
                <c:pt idx="0">
                  <c:v>Support Vector Machine</c:v>
                </c:pt>
                <c:pt idx="1">
                  <c:v>Random Forest Classifier</c:v>
                </c:pt>
                <c:pt idx="2">
                  <c:v>Decision Tree</c:v>
                </c:pt>
                <c:pt idx="3">
                  <c:v>Logistic Regression</c:v>
                </c:pt>
              </c:strCache>
            </c:strRef>
          </c:cat>
          <c:val>
            <c:numRef>
              <c:f>Sheet1!$C$2:$C$5</c:f>
              <c:numCache>
                <c:formatCode>General</c:formatCode>
                <c:ptCount val="4"/>
                <c:pt idx="0">
                  <c:v>100</c:v>
                </c:pt>
                <c:pt idx="1">
                  <c:v>85</c:v>
                </c:pt>
                <c:pt idx="2">
                  <c:v>87</c:v>
                </c:pt>
                <c:pt idx="3">
                  <c:v>82</c:v>
                </c:pt>
              </c:numCache>
            </c:numRef>
          </c:val>
          <c:extLst>
            <c:ext xmlns:c16="http://schemas.microsoft.com/office/drawing/2014/chart" uri="{C3380CC4-5D6E-409C-BE32-E72D297353CC}">
              <c16:uniqueId val="{00000001-D6F7-4F3E-8FE1-B83A02615A4C}"/>
            </c:ext>
          </c:extLst>
        </c:ser>
        <c:ser>
          <c:idx val="2"/>
          <c:order val="2"/>
          <c:tx>
            <c:strRef>
              <c:f>Sheet1!$D$1</c:f>
              <c:strCache>
                <c:ptCount val="1"/>
                <c:pt idx="0">
                  <c:v>Recall</c:v>
                </c:pt>
              </c:strCache>
            </c:strRef>
          </c:tx>
          <c:spPr>
            <a:solidFill>
              <a:schemeClr val="accent1">
                <a:lumMod val="60000"/>
                <a:lumOff val="40000"/>
              </a:schemeClr>
            </a:solidFill>
            <a:ln>
              <a:noFill/>
            </a:ln>
            <a:effectLst/>
          </c:spPr>
          <c:invertIfNegative val="0"/>
          <c:cat>
            <c:strRef>
              <c:f>Sheet1!$A$2:$A$5</c:f>
              <c:strCache>
                <c:ptCount val="4"/>
                <c:pt idx="0">
                  <c:v>Support Vector Machine</c:v>
                </c:pt>
                <c:pt idx="1">
                  <c:v>Random Forest Classifier</c:v>
                </c:pt>
                <c:pt idx="2">
                  <c:v>Decision Tree</c:v>
                </c:pt>
                <c:pt idx="3">
                  <c:v>Logistic Regression</c:v>
                </c:pt>
              </c:strCache>
            </c:strRef>
          </c:cat>
          <c:val>
            <c:numRef>
              <c:f>Sheet1!$D$2:$D$5</c:f>
              <c:numCache>
                <c:formatCode>General</c:formatCode>
                <c:ptCount val="4"/>
                <c:pt idx="0">
                  <c:v>98</c:v>
                </c:pt>
                <c:pt idx="1">
                  <c:v>93</c:v>
                </c:pt>
                <c:pt idx="2">
                  <c:v>90</c:v>
                </c:pt>
                <c:pt idx="3">
                  <c:v>85</c:v>
                </c:pt>
              </c:numCache>
            </c:numRef>
          </c:val>
          <c:extLst>
            <c:ext xmlns:c16="http://schemas.microsoft.com/office/drawing/2014/chart" uri="{C3380CC4-5D6E-409C-BE32-E72D297353CC}">
              <c16:uniqueId val="{00000002-D6F7-4F3E-8FE1-B83A02615A4C}"/>
            </c:ext>
          </c:extLst>
        </c:ser>
        <c:ser>
          <c:idx val="3"/>
          <c:order val="3"/>
          <c:tx>
            <c:strRef>
              <c:f>Sheet1!$E$1</c:f>
              <c:strCache>
                <c:ptCount val="1"/>
                <c:pt idx="0">
                  <c:v>F1-Score</c:v>
                </c:pt>
              </c:strCache>
            </c:strRef>
          </c:tx>
          <c:spPr>
            <a:solidFill>
              <a:schemeClr val="accent1">
                <a:lumMod val="20000"/>
                <a:lumOff val="80000"/>
              </a:schemeClr>
            </a:solidFill>
            <a:ln>
              <a:noFill/>
            </a:ln>
            <a:effectLst/>
          </c:spPr>
          <c:invertIfNegative val="0"/>
          <c:cat>
            <c:strRef>
              <c:f>Sheet1!$A$2:$A$5</c:f>
              <c:strCache>
                <c:ptCount val="4"/>
                <c:pt idx="0">
                  <c:v>Support Vector Machine</c:v>
                </c:pt>
                <c:pt idx="1">
                  <c:v>Random Forest Classifier</c:v>
                </c:pt>
                <c:pt idx="2">
                  <c:v>Decision Tree</c:v>
                </c:pt>
                <c:pt idx="3">
                  <c:v>Logistic Regression</c:v>
                </c:pt>
              </c:strCache>
            </c:strRef>
          </c:cat>
          <c:val>
            <c:numRef>
              <c:f>Sheet1!$E$2:$E$5</c:f>
              <c:numCache>
                <c:formatCode>General</c:formatCode>
                <c:ptCount val="4"/>
                <c:pt idx="0">
                  <c:v>99</c:v>
                </c:pt>
                <c:pt idx="1">
                  <c:v>89</c:v>
                </c:pt>
                <c:pt idx="2">
                  <c:v>88</c:v>
                </c:pt>
                <c:pt idx="3">
                  <c:v>83</c:v>
                </c:pt>
              </c:numCache>
            </c:numRef>
          </c:val>
          <c:extLst>
            <c:ext xmlns:c16="http://schemas.microsoft.com/office/drawing/2014/chart" uri="{C3380CC4-5D6E-409C-BE32-E72D297353CC}">
              <c16:uniqueId val="{00000003-D6F7-4F3E-8FE1-B83A02615A4C}"/>
            </c:ext>
          </c:extLst>
        </c:ser>
        <c:dLbls>
          <c:showLegendKey val="0"/>
          <c:showVal val="0"/>
          <c:showCatName val="0"/>
          <c:showSerName val="0"/>
          <c:showPercent val="0"/>
          <c:showBubbleSize val="0"/>
        </c:dLbls>
        <c:gapWidth val="219"/>
        <c:overlap val="-27"/>
        <c:axId val="1201677312"/>
        <c:axId val="1262977648"/>
      </c:barChart>
      <c:catAx>
        <c:axId val="1201677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1262977648"/>
        <c:crosses val="autoZero"/>
        <c:auto val="1"/>
        <c:lblAlgn val="ctr"/>
        <c:lblOffset val="100"/>
        <c:noMultiLvlLbl val="0"/>
      </c:catAx>
      <c:valAx>
        <c:axId val="12629776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1201677312"/>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legendEntry>
      <c:legendEntry>
        <c:idx val="2"/>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legendEntry>
      <c:legendEntry>
        <c:idx val="3"/>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5C36-AE8D-4DA0-B3A4-B84766BD1052}"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79C4A7-E4EF-4571-9029-E2D9AC0E3C90}" type="slidenum">
              <a:rPr lang="en-IN" smtClean="0"/>
              <a:t>‹#›</a:t>
            </a:fld>
            <a:endParaRPr lang="en-IN"/>
          </a:p>
        </p:txBody>
      </p:sp>
    </p:spTree>
    <p:extLst>
      <p:ext uri="{BB962C8B-B14F-4D97-AF65-F5344CB8AC3E}">
        <p14:creationId xmlns:p14="http://schemas.microsoft.com/office/powerpoint/2010/main" val="3652042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3E37B-AE0B-F4F6-1F57-72BA8211EF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D27D430-9E4D-12E2-B4AF-32DACF896A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C38668-E30C-288F-34B6-E6FA908B7CA6}"/>
              </a:ext>
            </a:extLst>
          </p:cNvPr>
          <p:cNvSpPr>
            <a:spLocks noGrp="1"/>
          </p:cNvSpPr>
          <p:nvPr>
            <p:ph type="dt" sz="half" idx="10"/>
          </p:nvPr>
        </p:nvSpPr>
        <p:spPr/>
        <p:txBody>
          <a:bodyPr/>
          <a:lstStyle/>
          <a:p>
            <a:fld id="{DE3951B7-5837-40D7-A284-C287FC16DA88}" type="datetimeFigureOut">
              <a:rPr lang="en-IN" smtClean="0"/>
              <a:t>03-04-2024</a:t>
            </a:fld>
            <a:endParaRPr lang="en-IN"/>
          </a:p>
        </p:txBody>
      </p:sp>
      <p:sp>
        <p:nvSpPr>
          <p:cNvPr id="5" name="Footer Placeholder 4">
            <a:extLst>
              <a:ext uri="{FF2B5EF4-FFF2-40B4-BE49-F238E27FC236}">
                <a16:creationId xmlns:a16="http://schemas.microsoft.com/office/drawing/2014/main" id="{5B68AEBC-EDF6-63AC-4CFA-1BE1B029BC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BCECBF-E139-8E1C-01BB-61F2B96E391D}"/>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2968142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B0EB8-E414-9BC7-48BE-1776C9384A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4AD3B2-18EE-9656-EAE6-BE7753A19B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F19176-4931-37D5-9EEC-F07117BA9B24}"/>
              </a:ext>
            </a:extLst>
          </p:cNvPr>
          <p:cNvSpPr>
            <a:spLocks noGrp="1"/>
          </p:cNvSpPr>
          <p:nvPr>
            <p:ph type="dt" sz="half" idx="10"/>
          </p:nvPr>
        </p:nvSpPr>
        <p:spPr/>
        <p:txBody>
          <a:bodyPr/>
          <a:lstStyle/>
          <a:p>
            <a:fld id="{DE3951B7-5837-40D7-A284-C287FC16DA88}" type="datetimeFigureOut">
              <a:rPr lang="en-IN" smtClean="0"/>
              <a:t>03-04-2024</a:t>
            </a:fld>
            <a:endParaRPr lang="en-IN"/>
          </a:p>
        </p:txBody>
      </p:sp>
      <p:sp>
        <p:nvSpPr>
          <p:cNvPr id="5" name="Footer Placeholder 4">
            <a:extLst>
              <a:ext uri="{FF2B5EF4-FFF2-40B4-BE49-F238E27FC236}">
                <a16:creationId xmlns:a16="http://schemas.microsoft.com/office/drawing/2014/main" id="{31553CDB-9B73-D22B-D6E5-5874702FDC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E93564-CC18-A893-3A96-B70983C338CB}"/>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3873487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879067-8136-6E57-521F-988B646B03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ED5EE2-5762-8094-1C4D-A130F6422C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14964D-7E8D-F152-81DB-B173DBA1F3D9}"/>
              </a:ext>
            </a:extLst>
          </p:cNvPr>
          <p:cNvSpPr>
            <a:spLocks noGrp="1"/>
          </p:cNvSpPr>
          <p:nvPr>
            <p:ph type="dt" sz="half" idx="10"/>
          </p:nvPr>
        </p:nvSpPr>
        <p:spPr/>
        <p:txBody>
          <a:bodyPr/>
          <a:lstStyle/>
          <a:p>
            <a:fld id="{DE3951B7-5837-40D7-A284-C287FC16DA88}" type="datetimeFigureOut">
              <a:rPr lang="en-IN" smtClean="0"/>
              <a:t>03-04-2024</a:t>
            </a:fld>
            <a:endParaRPr lang="en-IN"/>
          </a:p>
        </p:txBody>
      </p:sp>
      <p:sp>
        <p:nvSpPr>
          <p:cNvPr id="5" name="Footer Placeholder 4">
            <a:extLst>
              <a:ext uri="{FF2B5EF4-FFF2-40B4-BE49-F238E27FC236}">
                <a16:creationId xmlns:a16="http://schemas.microsoft.com/office/drawing/2014/main" id="{8DFBCC3E-FF27-2B0A-82BD-F20AD505E5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CE67CF-BCE8-6D8D-5682-6C99ACB7361A}"/>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14695494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4/3/2024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1250234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dirty="0"/>
              <a:t>Click to edit Master title style</a:t>
            </a:r>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0518"/>
            <a:ext cx="5157787" cy="593840"/>
          </a:xfrm>
        </p:spPr>
        <p:txBody>
          <a:bodyPr anchor="b">
            <a:norm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222065"/>
            <a:ext cx="5157786" cy="70295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9" name="Text Placeholder 2">
            <a:extLst>
              <a:ext uri="{FF2B5EF4-FFF2-40B4-BE49-F238E27FC236}">
                <a16:creationId xmlns:a16="http://schemas.microsoft.com/office/drawing/2014/main" id="{D7745948-92EA-3E8A-1DBC-45422E918504}"/>
              </a:ext>
            </a:extLst>
          </p:cNvPr>
          <p:cNvSpPr>
            <a:spLocks noGrp="1"/>
          </p:cNvSpPr>
          <p:nvPr>
            <p:ph type="body" idx="13"/>
          </p:nvPr>
        </p:nvSpPr>
        <p:spPr>
          <a:xfrm>
            <a:off x="2209800" y="3262768"/>
            <a:ext cx="5157787" cy="593840"/>
          </a:xfrm>
        </p:spPr>
        <p:txBody>
          <a:bodyPr anchor="b">
            <a:norm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a:extLst>
              <a:ext uri="{FF2B5EF4-FFF2-40B4-BE49-F238E27FC236}">
                <a16:creationId xmlns:a16="http://schemas.microsoft.com/office/drawing/2014/main" id="{87155554-9334-F8D5-FA7F-80CF2FB3BC78}"/>
              </a:ext>
            </a:extLst>
          </p:cNvPr>
          <p:cNvSpPr>
            <a:spLocks noGrp="1"/>
          </p:cNvSpPr>
          <p:nvPr>
            <p:ph type="body" sz="half" idx="14"/>
          </p:nvPr>
        </p:nvSpPr>
        <p:spPr>
          <a:xfrm>
            <a:off x="2209800" y="3874315"/>
            <a:ext cx="5157786" cy="70295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1" name="Text Placeholder 2">
            <a:extLst>
              <a:ext uri="{FF2B5EF4-FFF2-40B4-BE49-F238E27FC236}">
                <a16:creationId xmlns:a16="http://schemas.microsoft.com/office/drawing/2014/main" id="{A44C718E-DBD5-B640-39D2-7860AFE27FFB}"/>
              </a:ext>
            </a:extLst>
          </p:cNvPr>
          <p:cNvSpPr>
            <a:spLocks noGrp="1"/>
          </p:cNvSpPr>
          <p:nvPr>
            <p:ph type="body" idx="15"/>
          </p:nvPr>
        </p:nvSpPr>
        <p:spPr>
          <a:xfrm>
            <a:off x="960666" y="4884397"/>
            <a:ext cx="5157787" cy="593840"/>
          </a:xfrm>
        </p:spPr>
        <p:txBody>
          <a:bodyPr anchor="b">
            <a:norm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2" name="Text Placeholder 3">
            <a:extLst>
              <a:ext uri="{FF2B5EF4-FFF2-40B4-BE49-F238E27FC236}">
                <a16:creationId xmlns:a16="http://schemas.microsoft.com/office/drawing/2014/main" id="{BB073C5F-2FFF-4B6A-E630-E112FB5B952B}"/>
              </a:ext>
            </a:extLst>
          </p:cNvPr>
          <p:cNvSpPr>
            <a:spLocks noGrp="1"/>
          </p:cNvSpPr>
          <p:nvPr>
            <p:ph type="body" sz="half" idx="16"/>
          </p:nvPr>
        </p:nvSpPr>
        <p:spPr>
          <a:xfrm>
            <a:off x="960666" y="5495944"/>
            <a:ext cx="5157786" cy="70295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16" name="Date Placeholder 15">
            <a:extLst>
              <a:ext uri="{FF2B5EF4-FFF2-40B4-BE49-F238E27FC236}">
                <a16:creationId xmlns:a16="http://schemas.microsoft.com/office/drawing/2014/main" id="{30843267-C01A-455A-D8A3-E8A7C6CFB0F6}"/>
              </a:ext>
            </a:extLst>
          </p:cNvPr>
          <p:cNvSpPr>
            <a:spLocks noGrp="1"/>
          </p:cNvSpPr>
          <p:nvPr>
            <p:ph type="dt" sz="half" idx="18"/>
          </p:nvPr>
        </p:nvSpPr>
        <p:spPr/>
        <p:txBody>
          <a:bodyPr/>
          <a:lstStyle/>
          <a:p>
            <a:fld id="{AA8A0EC6-5648-844A-8827-911B00959032}" type="datetimeFigureOut">
              <a:rPr lang="en-US" smtClean="0"/>
              <a:t>4/3/2024</a:t>
            </a:fld>
            <a:endParaRPr lang="en-US"/>
          </a:p>
        </p:txBody>
      </p:sp>
      <p:sp>
        <p:nvSpPr>
          <p:cNvPr id="17" name="Footer Placeholder 16">
            <a:extLst>
              <a:ext uri="{FF2B5EF4-FFF2-40B4-BE49-F238E27FC236}">
                <a16:creationId xmlns:a16="http://schemas.microsoft.com/office/drawing/2014/main" id="{1DAE6A71-9FA2-20A0-D992-DEBF7FF3301E}"/>
              </a:ext>
            </a:extLst>
          </p:cNvPr>
          <p:cNvSpPr>
            <a:spLocks noGrp="1"/>
          </p:cNvSpPr>
          <p:nvPr>
            <p:ph type="ftr" sz="quarter" idx="19"/>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3969185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4/3/2024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4722823" y="2004053"/>
            <a:ext cx="2746354" cy="2746354"/>
          </a:xfrm>
          <a:prstGeom prst="ellipse">
            <a:avLst/>
          </a:prstGeom>
        </p:spPr>
        <p:txBody>
          <a:bodyPr/>
          <a:lstStyle/>
          <a:p>
            <a:r>
              <a:rPr lang="en-US" dirty="0"/>
              <a:t>Click icon to add picture</a:t>
            </a:r>
          </a:p>
        </p:txBody>
      </p:sp>
      <p:sp>
        <p:nvSpPr>
          <p:cNvPr id="3" name="Text Placeholder 2">
            <a:extLst>
              <a:ext uri="{FF2B5EF4-FFF2-40B4-BE49-F238E27FC236}">
                <a16:creationId xmlns:a16="http://schemas.microsoft.com/office/drawing/2014/main" id="{0ED2C780-6C1C-A81B-5B9E-735DFD6F43D1}"/>
              </a:ext>
            </a:extLst>
          </p:cNvPr>
          <p:cNvSpPr>
            <a:spLocks noGrp="1"/>
          </p:cNvSpPr>
          <p:nvPr>
            <p:ph type="body" idx="18"/>
          </p:nvPr>
        </p:nvSpPr>
        <p:spPr>
          <a:xfrm>
            <a:off x="4369902" y="4768114"/>
            <a:ext cx="3452196" cy="593840"/>
          </a:xfrm>
        </p:spPr>
        <p:txBody>
          <a:bodyPr anchor="b">
            <a:normAutofit/>
          </a:bodyPr>
          <a:lstStyle>
            <a:lvl1pPr marL="0" indent="0" algn="ctr">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7" name="Text Placeholder 3">
            <a:extLst>
              <a:ext uri="{FF2B5EF4-FFF2-40B4-BE49-F238E27FC236}">
                <a16:creationId xmlns:a16="http://schemas.microsoft.com/office/drawing/2014/main" id="{F29AB7CE-949B-41D7-A673-06B30968CD01}"/>
              </a:ext>
            </a:extLst>
          </p:cNvPr>
          <p:cNvSpPr>
            <a:spLocks noGrp="1"/>
          </p:cNvSpPr>
          <p:nvPr>
            <p:ph type="body" sz="half" idx="19"/>
          </p:nvPr>
        </p:nvSpPr>
        <p:spPr>
          <a:xfrm>
            <a:off x="4369902" y="5379661"/>
            <a:ext cx="3452194" cy="83063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1" name="Picture Placeholder 23">
            <a:extLst>
              <a:ext uri="{FF2B5EF4-FFF2-40B4-BE49-F238E27FC236}">
                <a16:creationId xmlns:a16="http://schemas.microsoft.com/office/drawing/2014/main" id="{DF95759B-DFBD-52FF-4B1E-1EFF531D300E}"/>
              </a:ext>
            </a:extLst>
          </p:cNvPr>
          <p:cNvSpPr>
            <a:spLocks noGrp="1"/>
          </p:cNvSpPr>
          <p:nvPr>
            <p:ph type="pic" sz="quarter" idx="20"/>
          </p:nvPr>
        </p:nvSpPr>
        <p:spPr>
          <a:xfrm>
            <a:off x="8340666" y="2004053"/>
            <a:ext cx="2746354" cy="2746354"/>
          </a:xfrm>
          <a:prstGeom prst="ellipse">
            <a:avLst/>
          </a:prstGeom>
        </p:spPr>
        <p:txBody>
          <a:bodyPr/>
          <a:lstStyle/>
          <a:p>
            <a:r>
              <a:rPr lang="en-US" dirty="0"/>
              <a:t>Click icon to add picture</a:t>
            </a:r>
          </a:p>
        </p:txBody>
      </p:sp>
      <p:sp>
        <p:nvSpPr>
          <p:cNvPr id="12" name="Text Placeholder 2">
            <a:extLst>
              <a:ext uri="{FF2B5EF4-FFF2-40B4-BE49-F238E27FC236}">
                <a16:creationId xmlns:a16="http://schemas.microsoft.com/office/drawing/2014/main" id="{AC6C789A-7FB2-432A-6019-3F62E5386F29}"/>
              </a:ext>
            </a:extLst>
          </p:cNvPr>
          <p:cNvSpPr>
            <a:spLocks noGrp="1"/>
          </p:cNvSpPr>
          <p:nvPr>
            <p:ph type="body" idx="21"/>
          </p:nvPr>
        </p:nvSpPr>
        <p:spPr>
          <a:xfrm>
            <a:off x="7987745" y="4768114"/>
            <a:ext cx="3452196" cy="593840"/>
          </a:xfrm>
        </p:spPr>
        <p:txBody>
          <a:bodyPr anchor="b">
            <a:normAutofit/>
          </a:bodyPr>
          <a:lstStyle>
            <a:lvl1pPr marL="0" indent="0" algn="ctr">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3" name="Text Placeholder 3">
            <a:extLst>
              <a:ext uri="{FF2B5EF4-FFF2-40B4-BE49-F238E27FC236}">
                <a16:creationId xmlns:a16="http://schemas.microsoft.com/office/drawing/2014/main" id="{F672CBAF-4BDE-95E9-99A1-9EDDBDEF84DC}"/>
              </a:ext>
            </a:extLst>
          </p:cNvPr>
          <p:cNvSpPr>
            <a:spLocks noGrp="1"/>
          </p:cNvSpPr>
          <p:nvPr>
            <p:ph type="body" sz="half" idx="22"/>
          </p:nvPr>
        </p:nvSpPr>
        <p:spPr>
          <a:xfrm>
            <a:off x="7987745" y="5379661"/>
            <a:ext cx="3452194" cy="83063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6" name="Picture Placeholder 23">
            <a:extLst>
              <a:ext uri="{FF2B5EF4-FFF2-40B4-BE49-F238E27FC236}">
                <a16:creationId xmlns:a16="http://schemas.microsoft.com/office/drawing/2014/main" id="{17E0D596-964B-B199-1020-9CA46C3669D9}"/>
              </a:ext>
            </a:extLst>
          </p:cNvPr>
          <p:cNvSpPr>
            <a:spLocks noGrp="1"/>
          </p:cNvSpPr>
          <p:nvPr>
            <p:ph type="pic" sz="quarter" idx="23"/>
          </p:nvPr>
        </p:nvSpPr>
        <p:spPr>
          <a:xfrm>
            <a:off x="1114918" y="2004052"/>
            <a:ext cx="2746354" cy="2746354"/>
          </a:xfrm>
          <a:prstGeom prst="ellipse">
            <a:avLst/>
          </a:prstGeom>
        </p:spPr>
        <p:txBody>
          <a:bodyPr/>
          <a:lstStyle/>
          <a:p>
            <a:r>
              <a:rPr lang="en-US" dirty="0"/>
              <a:t>Click icon to add picture</a:t>
            </a:r>
          </a:p>
        </p:txBody>
      </p:sp>
      <p:sp>
        <p:nvSpPr>
          <p:cNvPr id="17" name="Text Placeholder 2">
            <a:extLst>
              <a:ext uri="{FF2B5EF4-FFF2-40B4-BE49-F238E27FC236}">
                <a16:creationId xmlns:a16="http://schemas.microsoft.com/office/drawing/2014/main" id="{1F48CE7A-5E89-3480-B862-44BFAC429981}"/>
              </a:ext>
            </a:extLst>
          </p:cNvPr>
          <p:cNvSpPr>
            <a:spLocks noGrp="1"/>
          </p:cNvSpPr>
          <p:nvPr>
            <p:ph type="body" idx="24"/>
          </p:nvPr>
        </p:nvSpPr>
        <p:spPr>
          <a:xfrm>
            <a:off x="761997" y="4768113"/>
            <a:ext cx="3452196" cy="593840"/>
          </a:xfrm>
        </p:spPr>
        <p:txBody>
          <a:bodyPr anchor="b">
            <a:normAutofit/>
          </a:bodyPr>
          <a:lstStyle>
            <a:lvl1pPr marL="0" indent="0" algn="ctr">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8" name="Text Placeholder 3">
            <a:extLst>
              <a:ext uri="{FF2B5EF4-FFF2-40B4-BE49-F238E27FC236}">
                <a16:creationId xmlns:a16="http://schemas.microsoft.com/office/drawing/2014/main" id="{78CF0CF5-EF6E-47A1-80D2-088122A0E64F}"/>
              </a:ext>
            </a:extLst>
          </p:cNvPr>
          <p:cNvSpPr>
            <a:spLocks noGrp="1"/>
          </p:cNvSpPr>
          <p:nvPr>
            <p:ph type="body" sz="half" idx="25"/>
          </p:nvPr>
        </p:nvSpPr>
        <p:spPr>
          <a:xfrm>
            <a:off x="761997" y="5379660"/>
            <a:ext cx="3452194" cy="83063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Tree>
    <p:extLst>
      <p:ext uri="{BB962C8B-B14F-4D97-AF65-F5344CB8AC3E}">
        <p14:creationId xmlns:p14="http://schemas.microsoft.com/office/powerpoint/2010/main" val="546335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4/3/2024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3" name="Text Placeholder 2">
            <a:extLst>
              <a:ext uri="{FF2B5EF4-FFF2-40B4-BE49-F238E27FC236}">
                <a16:creationId xmlns:a16="http://schemas.microsoft.com/office/drawing/2014/main" id="{0ED2C780-6C1C-A81B-5B9E-735DFD6F43D1}"/>
              </a:ext>
            </a:extLst>
          </p:cNvPr>
          <p:cNvSpPr>
            <a:spLocks noGrp="1"/>
          </p:cNvSpPr>
          <p:nvPr>
            <p:ph type="body" idx="18"/>
          </p:nvPr>
        </p:nvSpPr>
        <p:spPr>
          <a:xfrm>
            <a:off x="4369902" y="2660252"/>
            <a:ext cx="3452196"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7" name="Text Placeholder 3">
            <a:extLst>
              <a:ext uri="{FF2B5EF4-FFF2-40B4-BE49-F238E27FC236}">
                <a16:creationId xmlns:a16="http://schemas.microsoft.com/office/drawing/2014/main" id="{F29AB7CE-949B-41D7-A673-06B30968CD01}"/>
              </a:ext>
            </a:extLst>
          </p:cNvPr>
          <p:cNvSpPr>
            <a:spLocks noGrp="1"/>
          </p:cNvSpPr>
          <p:nvPr>
            <p:ph type="body" sz="half" idx="19"/>
          </p:nvPr>
        </p:nvSpPr>
        <p:spPr>
          <a:xfrm>
            <a:off x="4369902" y="3271799"/>
            <a:ext cx="3452194" cy="83063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2" name="Text Placeholder 2">
            <a:extLst>
              <a:ext uri="{FF2B5EF4-FFF2-40B4-BE49-F238E27FC236}">
                <a16:creationId xmlns:a16="http://schemas.microsoft.com/office/drawing/2014/main" id="{AC6C789A-7FB2-432A-6019-3F62E5386F29}"/>
              </a:ext>
            </a:extLst>
          </p:cNvPr>
          <p:cNvSpPr>
            <a:spLocks noGrp="1"/>
          </p:cNvSpPr>
          <p:nvPr>
            <p:ph type="body" idx="21"/>
          </p:nvPr>
        </p:nvSpPr>
        <p:spPr>
          <a:xfrm>
            <a:off x="7987745" y="2660252"/>
            <a:ext cx="3452196"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3" name="Text Placeholder 3">
            <a:extLst>
              <a:ext uri="{FF2B5EF4-FFF2-40B4-BE49-F238E27FC236}">
                <a16:creationId xmlns:a16="http://schemas.microsoft.com/office/drawing/2014/main" id="{F672CBAF-4BDE-95E9-99A1-9EDDBDEF84DC}"/>
              </a:ext>
            </a:extLst>
          </p:cNvPr>
          <p:cNvSpPr>
            <a:spLocks noGrp="1"/>
          </p:cNvSpPr>
          <p:nvPr>
            <p:ph type="body" sz="half" idx="22"/>
          </p:nvPr>
        </p:nvSpPr>
        <p:spPr>
          <a:xfrm>
            <a:off x="7987745" y="3271799"/>
            <a:ext cx="3452194" cy="83063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7" name="Text Placeholder 2">
            <a:extLst>
              <a:ext uri="{FF2B5EF4-FFF2-40B4-BE49-F238E27FC236}">
                <a16:creationId xmlns:a16="http://schemas.microsoft.com/office/drawing/2014/main" id="{1F48CE7A-5E89-3480-B862-44BFAC429981}"/>
              </a:ext>
            </a:extLst>
          </p:cNvPr>
          <p:cNvSpPr>
            <a:spLocks noGrp="1"/>
          </p:cNvSpPr>
          <p:nvPr>
            <p:ph type="body" idx="24"/>
          </p:nvPr>
        </p:nvSpPr>
        <p:spPr>
          <a:xfrm>
            <a:off x="761997" y="2660251"/>
            <a:ext cx="3452196"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8" name="Text Placeholder 3">
            <a:extLst>
              <a:ext uri="{FF2B5EF4-FFF2-40B4-BE49-F238E27FC236}">
                <a16:creationId xmlns:a16="http://schemas.microsoft.com/office/drawing/2014/main" id="{78CF0CF5-EF6E-47A1-80D2-088122A0E64F}"/>
              </a:ext>
            </a:extLst>
          </p:cNvPr>
          <p:cNvSpPr>
            <a:spLocks noGrp="1"/>
          </p:cNvSpPr>
          <p:nvPr>
            <p:ph type="body" sz="half" idx="25"/>
          </p:nvPr>
        </p:nvSpPr>
        <p:spPr>
          <a:xfrm>
            <a:off x="761997" y="3271798"/>
            <a:ext cx="3452194" cy="83063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5" name="Picture Placeholder 14">
            <a:extLst>
              <a:ext uri="{FF2B5EF4-FFF2-40B4-BE49-F238E27FC236}">
                <a16:creationId xmlns:a16="http://schemas.microsoft.com/office/drawing/2014/main" id="{9EA2C811-2433-C4B8-E818-972740C49603}"/>
              </a:ext>
            </a:extLst>
          </p:cNvPr>
          <p:cNvSpPr>
            <a:spLocks noGrp="1"/>
          </p:cNvSpPr>
          <p:nvPr>
            <p:ph type="pic" sz="quarter" idx="26"/>
          </p:nvPr>
        </p:nvSpPr>
        <p:spPr>
          <a:xfrm>
            <a:off x="609600" y="5692875"/>
            <a:ext cx="10972800" cy="539496"/>
          </a:xfrm>
        </p:spPr>
        <p:txBody>
          <a:bodyPr/>
          <a:lstStyle/>
          <a:p>
            <a:endParaRPr lang="en-US"/>
          </a:p>
        </p:txBody>
      </p:sp>
    </p:spTree>
    <p:extLst>
      <p:ext uri="{BB962C8B-B14F-4D97-AF65-F5344CB8AC3E}">
        <p14:creationId xmlns:p14="http://schemas.microsoft.com/office/powerpoint/2010/main" val="733103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4/3/2024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0518"/>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222065"/>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1517256" y="3121266"/>
            <a:ext cx="5157787" cy="593840"/>
          </a:xfrm>
        </p:spPr>
        <p:txBody>
          <a:bodyPr anchor="b">
            <a:norm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1517256" y="3732813"/>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2073847" y="4638571"/>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2073847" y="5250118"/>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40203077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4/3/2024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2439" y="1925949"/>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2439" y="2537496"/>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6426387" y="1925949"/>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6426387" y="2537496"/>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61C98F61-9164-7CDA-F0A4-B90327F23F7A}"/>
              </a:ext>
            </a:extLst>
          </p:cNvPr>
          <p:cNvSpPr>
            <a:spLocks noGrp="1"/>
          </p:cNvSpPr>
          <p:nvPr>
            <p:ph type="pic" sz="quarter" idx="22"/>
          </p:nvPr>
        </p:nvSpPr>
        <p:spPr>
          <a:xfrm>
            <a:off x="6426200" y="3752850"/>
            <a:ext cx="5156200" cy="2457450"/>
          </a:xfrm>
        </p:spPr>
        <p:txBody>
          <a:bodyPr/>
          <a:lstStyle/>
          <a:p>
            <a:endParaRPr lang="en-US"/>
          </a:p>
        </p:txBody>
      </p:sp>
    </p:spTree>
    <p:extLst>
      <p:ext uri="{BB962C8B-B14F-4D97-AF65-F5344CB8AC3E}">
        <p14:creationId xmlns:p14="http://schemas.microsoft.com/office/powerpoint/2010/main" val="25006903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Conclus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4/3/2024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925949"/>
            <a:ext cx="3259182"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537496"/>
            <a:ext cx="3259180" cy="121518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4712973" y="1925949"/>
            <a:ext cx="3259182"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4712973" y="2537495"/>
            <a:ext cx="3259180" cy="119747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7011488"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7011488"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BBB6EDE2-F53E-7B97-FF80-7764EECA4CCF}"/>
              </a:ext>
            </a:extLst>
          </p:cNvPr>
          <p:cNvSpPr>
            <a:spLocks noGrp="1"/>
          </p:cNvSpPr>
          <p:nvPr>
            <p:ph type="pic" sz="quarter" idx="22"/>
          </p:nvPr>
        </p:nvSpPr>
        <p:spPr>
          <a:xfrm>
            <a:off x="8485188" y="1925638"/>
            <a:ext cx="3097212" cy="4284662"/>
          </a:xfrm>
        </p:spPr>
        <p:txBody>
          <a:bodyPr/>
          <a:lstStyle/>
          <a:p>
            <a:endParaRPr lang="en-US"/>
          </a:p>
        </p:txBody>
      </p:sp>
    </p:spTree>
    <p:extLst>
      <p:ext uri="{BB962C8B-B14F-4D97-AF65-F5344CB8AC3E}">
        <p14:creationId xmlns:p14="http://schemas.microsoft.com/office/powerpoint/2010/main" val="15000723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81E5-DE3E-1E52-3179-344AB5B2A570}"/>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689A41B8-CF99-8A7C-E16D-CFEF1E099C4C}"/>
              </a:ext>
            </a:extLst>
          </p:cNvPr>
          <p:cNvSpPr>
            <a:spLocks noGrp="1"/>
          </p:cNvSpPr>
          <p:nvPr>
            <p:ph type="dt" sz="half" idx="10"/>
          </p:nvPr>
        </p:nvSpPr>
        <p:spPr/>
        <p:txBody>
          <a:bodyPr/>
          <a:lstStyle/>
          <a:p>
            <a:fld id="{AA8A0EC6-5648-844A-8827-911B00959032}" type="datetimeFigureOut">
              <a:rPr lang="en-US" smtClean="0"/>
              <a:t>4/3/2024</a:t>
            </a:fld>
            <a:endParaRPr lang="en-US"/>
          </a:p>
        </p:txBody>
      </p:sp>
      <p:sp>
        <p:nvSpPr>
          <p:cNvPr id="4" name="Footer Placeholder 3">
            <a:extLst>
              <a:ext uri="{FF2B5EF4-FFF2-40B4-BE49-F238E27FC236}">
                <a16:creationId xmlns:a16="http://schemas.microsoft.com/office/drawing/2014/main" id="{F9989524-6BA7-0F2E-1749-175C692869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3524593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05C3C-E5CB-E1AC-5075-6598E357D6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A4FAD7-3990-E3C2-5AC1-8986E97AF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242DD7-08B1-B94E-2ABD-678AAA4939A7}"/>
              </a:ext>
            </a:extLst>
          </p:cNvPr>
          <p:cNvSpPr>
            <a:spLocks noGrp="1"/>
          </p:cNvSpPr>
          <p:nvPr>
            <p:ph type="dt" sz="half" idx="10"/>
          </p:nvPr>
        </p:nvSpPr>
        <p:spPr/>
        <p:txBody>
          <a:bodyPr/>
          <a:lstStyle/>
          <a:p>
            <a:fld id="{DE3951B7-5837-40D7-A284-C287FC16DA88}" type="datetimeFigureOut">
              <a:rPr lang="en-IN" smtClean="0"/>
              <a:t>03-04-2024</a:t>
            </a:fld>
            <a:endParaRPr lang="en-IN"/>
          </a:p>
        </p:txBody>
      </p:sp>
      <p:sp>
        <p:nvSpPr>
          <p:cNvPr id="5" name="Footer Placeholder 4">
            <a:extLst>
              <a:ext uri="{FF2B5EF4-FFF2-40B4-BE49-F238E27FC236}">
                <a16:creationId xmlns:a16="http://schemas.microsoft.com/office/drawing/2014/main" id="{F9DFD87B-2F6F-D3F4-9F94-66BF64FBFC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6CC31F-3E1B-7885-AD43-EA282AAC88E9}"/>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12436894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6759F-66EA-8EE3-A2F4-F15BA2F9B5C8}"/>
              </a:ext>
            </a:extLst>
          </p:cNvPr>
          <p:cNvSpPr>
            <a:spLocks noGrp="1"/>
          </p:cNvSpPr>
          <p:nvPr>
            <p:ph type="dt" sz="half" idx="10"/>
          </p:nvPr>
        </p:nvSpPr>
        <p:spPr/>
        <p:txBody>
          <a:bodyPr/>
          <a:lstStyle/>
          <a:p>
            <a:fld id="{AA8A0EC6-5648-844A-8827-911B00959032}" type="datetimeFigureOut">
              <a:rPr lang="en-US" smtClean="0"/>
              <a:t>4/3/2024</a:t>
            </a:fld>
            <a:endParaRPr lang="en-US"/>
          </a:p>
        </p:txBody>
      </p:sp>
      <p:sp>
        <p:nvSpPr>
          <p:cNvPr id="3" name="Footer Placeholder 2">
            <a:extLst>
              <a:ext uri="{FF2B5EF4-FFF2-40B4-BE49-F238E27FC236}">
                <a16:creationId xmlns:a16="http://schemas.microsoft.com/office/drawing/2014/main" id="{46548357-3F2C-483C-C0FC-FD9FB673CEB7}"/>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1466452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4/3/2024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3071502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8E088-C259-1B15-24DD-48B86E8D5B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2488D6F-7CB0-2865-F95B-6AA4088376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126398-B9F7-E889-ABC4-F87D634A8BD4}"/>
              </a:ext>
            </a:extLst>
          </p:cNvPr>
          <p:cNvSpPr>
            <a:spLocks noGrp="1"/>
          </p:cNvSpPr>
          <p:nvPr>
            <p:ph type="dt" sz="half" idx="10"/>
          </p:nvPr>
        </p:nvSpPr>
        <p:spPr/>
        <p:txBody>
          <a:bodyPr/>
          <a:lstStyle/>
          <a:p>
            <a:fld id="{DE3951B7-5837-40D7-A284-C287FC16DA88}" type="datetimeFigureOut">
              <a:rPr lang="en-IN" smtClean="0"/>
              <a:t>03-04-2024</a:t>
            </a:fld>
            <a:endParaRPr lang="en-IN"/>
          </a:p>
        </p:txBody>
      </p:sp>
      <p:sp>
        <p:nvSpPr>
          <p:cNvPr id="5" name="Footer Placeholder 4">
            <a:extLst>
              <a:ext uri="{FF2B5EF4-FFF2-40B4-BE49-F238E27FC236}">
                <a16:creationId xmlns:a16="http://schemas.microsoft.com/office/drawing/2014/main" id="{85F8AB88-7BFD-433F-C460-0FAB5FB996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1390A4-BACD-2B53-F233-CB069A309719}"/>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2855419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D82A9-321F-E0A1-32AE-C65401AEF1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A53D1C-F74D-DC94-1252-10E99679BF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D82A62-47B5-F991-A193-EAEA999277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972645D-29CE-B9CE-6538-E556E664769C}"/>
              </a:ext>
            </a:extLst>
          </p:cNvPr>
          <p:cNvSpPr>
            <a:spLocks noGrp="1"/>
          </p:cNvSpPr>
          <p:nvPr>
            <p:ph type="dt" sz="half" idx="10"/>
          </p:nvPr>
        </p:nvSpPr>
        <p:spPr/>
        <p:txBody>
          <a:bodyPr/>
          <a:lstStyle/>
          <a:p>
            <a:fld id="{DE3951B7-5837-40D7-A284-C287FC16DA88}" type="datetimeFigureOut">
              <a:rPr lang="en-IN" smtClean="0"/>
              <a:t>03-04-2024</a:t>
            </a:fld>
            <a:endParaRPr lang="en-IN"/>
          </a:p>
        </p:txBody>
      </p:sp>
      <p:sp>
        <p:nvSpPr>
          <p:cNvPr id="6" name="Footer Placeholder 5">
            <a:extLst>
              <a:ext uri="{FF2B5EF4-FFF2-40B4-BE49-F238E27FC236}">
                <a16:creationId xmlns:a16="http://schemas.microsoft.com/office/drawing/2014/main" id="{9DF01852-0898-A685-8F66-0160DE6CF7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D64B9E-1CCE-D116-E634-AC97DEF94585}"/>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2704700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DF0C4-56D7-97D8-B65A-32DC4CD6F0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F0A92B-5101-242C-B7A9-D4D6347300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CAA1FF-B705-F5E5-039A-7D3D3EBC94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1B7B87A-D0E8-5AB0-6422-323CAF9506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34ACD4-C1AF-810E-8452-C21904BF7E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839F5C8-5AB8-9C8E-66C3-A3EEEEA4BBEE}"/>
              </a:ext>
            </a:extLst>
          </p:cNvPr>
          <p:cNvSpPr>
            <a:spLocks noGrp="1"/>
          </p:cNvSpPr>
          <p:nvPr>
            <p:ph type="dt" sz="half" idx="10"/>
          </p:nvPr>
        </p:nvSpPr>
        <p:spPr/>
        <p:txBody>
          <a:bodyPr/>
          <a:lstStyle/>
          <a:p>
            <a:fld id="{DE3951B7-5837-40D7-A284-C287FC16DA88}" type="datetimeFigureOut">
              <a:rPr lang="en-IN" smtClean="0"/>
              <a:t>03-04-2024</a:t>
            </a:fld>
            <a:endParaRPr lang="en-IN"/>
          </a:p>
        </p:txBody>
      </p:sp>
      <p:sp>
        <p:nvSpPr>
          <p:cNvPr id="8" name="Footer Placeholder 7">
            <a:extLst>
              <a:ext uri="{FF2B5EF4-FFF2-40B4-BE49-F238E27FC236}">
                <a16:creationId xmlns:a16="http://schemas.microsoft.com/office/drawing/2014/main" id="{5C8E9F62-A62B-A38C-261D-6D5C8E05ABE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C15F34-AFB0-AAB5-1261-FD33BD15EB6B}"/>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411201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85D56-D3BE-701B-1214-7E5D651C7A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81D6B9F-9BD1-103F-ABCA-DF4DCCA2E4B8}"/>
              </a:ext>
            </a:extLst>
          </p:cNvPr>
          <p:cNvSpPr>
            <a:spLocks noGrp="1"/>
          </p:cNvSpPr>
          <p:nvPr>
            <p:ph type="dt" sz="half" idx="10"/>
          </p:nvPr>
        </p:nvSpPr>
        <p:spPr/>
        <p:txBody>
          <a:bodyPr/>
          <a:lstStyle/>
          <a:p>
            <a:fld id="{DE3951B7-5837-40D7-A284-C287FC16DA88}" type="datetimeFigureOut">
              <a:rPr lang="en-IN" smtClean="0"/>
              <a:t>03-04-2024</a:t>
            </a:fld>
            <a:endParaRPr lang="en-IN"/>
          </a:p>
        </p:txBody>
      </p:sp>
      <p:sp>
        <p:nvSpPr>
          <p:cNvPr id="4" name="Footer Placeholder 3">
            <a:extLst>
              <a:ext uri="{FF2B5EF4-FFF2-40B4-BE49-F238E27FC236}">
                <a16:creationId xmlns:a16="http://schemas.microsoft.com/office/drawing/2014/main" id="{E2FBD1A5-7978-8CC4-F4AD-86F85F4FD30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FE34CBB-E71E-B716-8314-EE88D6AA7F6F}"/>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143499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C5688E-AB59-8DAE-2884-E5EF629A4270}"/>
              </a:ext>
            </a:extLst>
          </p:cNvPr>
          <p:cNvSpPr>
            <a:spLocks noGrp="1"/>
          </p:cNvSpPr>
          <p:nvPr>
            <p:ph type="dt" sz="half" idx="10"/>
          </p:nvPr>
        </p:nvSpPr>
        <p:spPr/>
        <p:txBody>
          <a:bodyPr/>
          <a:lstStyle/>
          <a:p>
            <a:fld id="{DE3951B7-5837-40D7-A284-C287FC16DA88}" type="datetimeFigureOut">
              <a:rPr lang="en-IN" smtClean="0"/>
              <a:t>03-04-2024</a:t>
            </a:fld>
            <a:endParaRPr lang="en-IN"/>
          </a:p>
        </p:txBody>
      </p:sp>
      <p:sp>
        <p:nvSpPr>
          <p:cNvPr id="3" name="Footer Placeholder 2">
            <a:extLst>
              <a:ext uri="{FF2B5EF4-FFF2-40B4-BE49-F238E27FC236}">
                <a16:creationId xmlns:a16="http://schemas.microsoft.com/office/drawing/2014/main" id="{041768F9-268D-1E21-05D9-7901D4E1F18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38CE354-DFC3-EA2B-05DA-B7154B671742}"/>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4001660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689D5-7CAB-6DAD-6135-F19920738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54C5F0A-FFDB-1DC2-DFF8-0170175F4A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880B083-D805-128F-1AD0-3EDB6BDA9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8B8BB7-5843-D4B9-B866-B8FA5FEB9414}"/>
              </a:ext>
            </a:extLst>
          </p:cNvPr>
          <p:cNvSpPr>
            <a:spLocks noGrp="1"/>
          </p:cNvSpPr>
          <p:nvPr>
            <p:ph type="dt" sz="half" idx="10"/>
          </p:nvPr>
        </p:nvSpPr>
        <p:spPr/>
        <p:txBody>
          <a:bodyPr/>
          <a:lstStyle/>
          <a:p>
            <a:fld id="{DE3951B7-5837-40D7-A284-C287FC16DA88}" type="datetimeFigureOut">
              <a:rPr lang="en-IN" smtClean="0"/>
              <a:t>03-04-2024</a:t>
            </a:fld>
            <a:endParaRPr lang="en-IN"/>
          </a:p>
        </p:txBody>
      </p:sp>
      <p:sp>
        <p:nvSpPr>
          <p:cNvPr id="6" name="Footer Placeholder 5">
            <a:extLst>
              <a:ext uri="{FF2B5EF4-FFF2-40B4-BE49-F238E27FC236}">
                <a16:creationId xmlns:a16="http://schemas.microsoft.com/office/drawing/2014/main" id="{392E135F-BAC6-0E3E-177C-32D8BDDC36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C0EA9F-2F5B-1AF1-D4F7-6D323EB31555}"/>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193480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BBF40-4204-64E8-7276-9B517739B8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B697FF5-D6D5-724B-CEFD-BD7215B333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1C3A8281-B8F7-1828-ACEA-CF423F1AC5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F86139-531D-1AE6-86D9-3716715F7B9E}"/>
              </a:ext>
            </a:extLst>
          </p:cNvPr>
          <p:cNvSpPr>
            <a:spLocks noGrp="1"/>
          </p:cNvSpPr>
          <p:nvPr>
            <p:ph type="dt" sz="half" idx="10"/>
          </p:nvPr>
        </p:nvSpPr>
        <p:spPr/>
        <p:txBody>
          <a:bodyPr/>
          <a:lstStyle/>
          <a:p>
            <a:fld id="{DE3951B7-5837-40D7-A284-C287FC16DA88}" type="datetimeFigureOut">
              <a:rPr lang="en-IN" smtClean="0"/>
              <a:t>03-04-2024</a:t>
            </a:fld>
            <a:endParaRPr lang="en-IN"/>
          </a:p>
        </p:txBody>
      </p:sp>
      <p:sp>
        <p:nvSpPr>
          <p:cNvPr id="6" name="Footer Placeholder 5">
            <a:extLst>
              <a:ext uri="{FF2B5EF4-FFF2-40B4-BE49-F238E27FC236}">
                <a16:creationId xmlns:a16="http://schemas.microsoft.com/office/drawing/2014/main" id="{8C61E5B8-500B-26D0-0210-C0E211F0EF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28B9F0-D9E6-03EB-7D80-963CCE769687}"/>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1269949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B4A5C1-4667-C673-0B1E-82E8D8402E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2FBE24-F29F-7673-80FA-9A489A32EC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3CE9FB-92F1-0727-218E-6B709EB2C0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3951B7-5837-40D7-A284-C287FC16DA88}" type="datetimeFigureOut">
              <a:rPr lang="en-IN" smtClean="0"/>
              <a:t>03-04-2024</a:t>
            </a:fld>
            <a:endParaRPr lang="en-IN"/>
          </a:p>
        </p:txBody>
      </p:sp>
      <p:sp>
        <p:nvSpPr>
          <p:cNvPr id="5" name="Footer Placeholder 4">
            <a:extLst>
              <a:ext uri="{FF2B5EF4-FFF2-40B4-BE49-F238E27FC236}">
                <a16:creationId xmlns:a16="http://schemas.microsoft.com/office/drawing/2014/main" id="{65BC5414-D89D-9D80-D7FC-2675B10DAE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65CAF68-9170-504C-97A3-980630F1BB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FB1823-63EE-423F-9C0B-A09E9E56188F}" type="slidenum">
              <a:rPr lang="en-IN" smtClean="0"/>
              <a:t>‹#›</a:t>
            </a:fld>
            <a:endParaRPr lang="en-IN"/>
          </a:p>
        </p:txBody>
      </p:sp>
    </p:spTree>
    <p:extLst>
      <p:ext uri="{BB962C8B-B14F-4D97-AF65-F5344CB8AC3E}">
        <p14:creationId xmlns:p14="http://schemas.microsoft.com/office/powerpoint/2010/main" val="2461105346"/>
      </p:ext>
    </p:extLst>
  </p:cSld>
  <p:clrMap bg1="lt1" tx1="dk1" bg2="lt2" tx2="dk2" accent1="accent1" accent2="accent2" accent3="accent3" accent4="accent4" accent5="accent5" accent6="accent6" hlink="hlink" folHlink="folHlink"/>
  <p:sldLayoutIdLst>
    <p:sldLayoutId id="2147483732"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8357E25-C674-3745-6594-912F15B9826E}"/>
              </a:ext>
            </a:extLst>
          </p:cNvPr>
          <p:cNvSpPr>
            <a:spLocks noGrp="1"/>
          </p:cNvSpPr>
          <p:nvPr>
            <p:ph type="body" idx="1"/>
          </p:nvPr>
        </p:nvSpPr>
        <p:spPr>
          <a:xfrm>
            <a:off x="952500" y="1847056"/>
            <a:ext cx="106299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FF64DF9-DAEC-F283-848F-16438F855A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A0EC6-5648-844A-8827-911B00959032}" type="datetimeFigureOut">
              <a:rPr lang="en-US" smtClean="0"/>
              <a:t>4/3/2024</a:t>
            </a:fld>
            <a:endParaRPr lang="en-US"/>
          </a:p>
        </p:txBody>
      </p:sp>
      <p:sp>
        <p:nvSpPr>
          <p:cNvPr id="10" name="Title Placeholder 9">
            <a:extLst>
              <a:ext uri="{FF2B5EF4-FFF2-40B4-BE49-F238E27FC236}">
                <a16:creationId xmlns:a16="http://schemas.microsoft.com/office/drawing/2014/main" id="{2390A06B-2D1F-A145-446B-BF268052479A}"/>
              </a:ext>
            </a:extLst>
          </p:cNvPr>
          <p:cNvSpPr>
            <a:spLocks noGrp="1"/>
          </p:cNvSpPr>
          <p:nvPr>
            <p:ph type="title"/>
          </p:nvPr>
        </p:nvSpPr>
        <p:spPr>
          <a:xfrm>
            <a:off x="952500" y="363537"/>
            <a:ext cx="10629900" cy="1236663"/>
          </a:xfrm>
          <a:prstGeom prst="rect">
            <a:avLst/>
          </a:prstGeom>
        </p:spPr>
        <p:txBody>
          <a:bodyPr vert="horz" lIns="91440" tIns="45720" rIns="91440" bIns="45720" rtlCol="0" anchor="ctr">
            <a:normAutofit/>
          </a:bodyPr>
          <a:lstStyle/>
          <a:p>
            <a:r>
              <a:rPr lang="en-US" dirty="0"/>
              <a:t>Click to edit Master title style</a:t>
            </a:r>
          </a:p>
        </p:txBody>
      </p:sp>
      <p:sp>
        <p:nvSpPr>
          <p:cNvPr id="13" name="Footer Placeholder 12">
            <a:extLst>
              <a:ext uri="{FF2B5EF4-FFF2-40B4-BE49-F238E27FC236}">
                <a16:creationId xmlns:a16="http://schemas.microsoft.com/office/drawing/2014/main" id="{2D227A9A-BF27-C878-C29C-004A9358CE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4" name="TextBox 13">
            <a:extLst>
              <a:ext uri="{FF2B5EF4-FFF2-40B4-BE49-F238E27FC236}">
                <a16:creationId xmlns:a16="http://schemas.microsoft.com/office/drawing/2014/main" id="{7269396F-CFCA-FDCB-4DCE-DD40BD52D5F3}"/>
              </a:ext>
            </a:extLst>
          </p:cNvPr>
          <p:cNvSpPr txBox="1"/>
          <p:nvPr userDrawn="1"/>
        </p:nvSpPr>
        <p:spPr>
          <a:xfrm>
            <a:off x="8444753" y="6505221"/>
            <a:ext cx="3137647" cy="246221"/>
          </a:xfrm>
          <a:prstGeom prst="rect">
            <a:avLst/>
          </a:prstGeom>
          <a:noFill/>
        </p:spPr>
        <p:txBody>
          <a:bodyPr wrap="square" rtlCol="0">
            <a:spAutoFit/>
          </a:bodyPr>
          <a:lstStyle/>
          <a:p>
            <a:pPr algn="r"/>
            <a:r>
              <a:rPr lang="en-US" sz="1000" dirty="0">
                <a:solidFill>
                  <a:schemeClr val="bg1">
                    <a:lumMod val="65000"/>
                  </a:schemeClr>
                </a:solidFill>
              </a:rPr>
              <a:t>Photos provided by </a:t>
            </a:r>
            <a:r>
              <a:rPr lang="en-US" sz="1000" dirty="0" err="1">
                <a:solidFill>
                  <a:schemeClr val="bg1">
                    <a:lumMod val="65000"/>
                  </a:schemeClr>
                </a:solidFill>
              </a:rPr>
              <a:t>Pexels</a:t>
            </a:r>
            <a:endParaRPr lang="en-US" sz="1000" dirty="0">
              <a:solidFill>
                <a:schemeClr val="bg1">
                  <a:lumMod val="65000"/>
                </a:schemeClr>
              </a:solidFill>
            </a:endParaRPr>
          </a:p>
        </p:txBody>
      </p:sp>
    </p:spTree>
    <p:extLst>
      <p:ext uri="{BB962C8B-B14F-4D97-AF65-F5344CB8AC3E}">
        <p14:creationId xmlns:p14="http://schemas.microsoft.com/office/powerpoint/2010/main" val="3695551797"/>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20" r:id="rId10"/>
  </p:sldLayoutIdLst>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n-lt"/>
          <a:ea typeface="+mj-ea"/>
          <a:cs typeface="MV Boli" panose="0200050003020009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
          <p15:clr>
            <a:srgbClr val="F26B43"/>
          </p15:clr>
        </p15:guide>
        <p15:guide id="2" pos="384">
          <p15:clr>
            <a:srgbClr val="F26B43"/>
          </p15:clr>
        </p15:guide>
        <p15:guide id="3" pos="600">
          <p15:clr>
            <a:srgbClr val="F26B43"/>
          </p15:clr>
        </p15:guide>
        <p15:guide id="4" pos="7296">
          <p15:clr>
            <a:srgbClr val="F26B43"/>
          </p15:clr>
        </p15:guide>
        <p15:guide id="5" orient="horz" pos="3912">
          <p15:clr>
            <a:srgbClr val="F26B43"/>
          </p15:clr>
        </p15:guide>
        <p15:guide id="6" orient="horz" pos="10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hart" Target="../charts/chart3.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5.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slide" Target="slide5.xml"/><Relationship Id="rId5" Type="http://schemas.openxmlformats.org/officeDocument/2006/relationships/slide" Target="slide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4.png"/><Relationship Id="rId4" Type="http://schemas.openxmlformats.org/officeDocument/2006/relationships/image" Target="../media/image9.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6.png"/><Relationship Id="rId4" Type="http://schemas.microsoft.com/office/2007/relationships/hdphoto" Target="../media/hdphoto5.wdp"/></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a:extLst>
              <a:ext uri="{FF2B5EF4-FFF2-40B4-BE49-F238E27FC236}">
                <a16:creationId xmlns:a16="http://schemas.microsoft.com/office/drawing/2014/main" id="{9DF61CB4-EFD8-4FB2-AC1D-5731103B6470}"/>
              </a:ext>
            </a:extLst>
          </p:cNvPr>
          <p:cNvPicPr>
            <a:picLocks noChangeAspect="1"/>
          </p:cNvPicPr>
          <p:nvPr/>
        </p:nvPicPr>
        <p:blipFill rotWithShape="1">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
        <p:nvSpPr>
          <p:cNvPr id="2" name="TextBox 1">
            <a:extLst>
              <a:ext uri="{FF2B5EF4-FFF2-40B4-BE49-F238E27FC236}">
                <a16:creationId xmlns:a16="http://schemas.microsoft.com/office/drawing/2014/main" id="{C85AB3DA-940A-D577-FA37-54817ADD156C}"/>
              </a:ext>
            </a:extLst>
          </p:cNvPr>
          <p:cNvSpPr txBox="1"/>
          <p:nvPr/>
        </p:nvSpPr>
        <p:spPr>
          <a:xfrm>
            <a:off x="3514045" y="1531573"/>
            <a:ext cx="425563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400">
              <a:solidFill>
                <a:srgbClr val="ED7D31"/>
              </a:solidFill>
              <a:latin typeface="Calibri"/>
              <a:ea typeface="Calibri"/>
              <a:cs typeface="Calibri"/>
            </a:endParaRPr>
          </a:p>
        </p:txBody>
      </p:sp>
    </p:spTree>
    <p:extLst>
      <p:ext uri="{BB962C8B-B14F-4D97-AF65-F5344CB8AC3E}">
        <p14:creationId xmlns:p14="http://schemas.microsoft.com/office/powerpoint/2010/main" val="503324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FE30B5B-041B-BE7E-6868-0352D5CB0FCD}"/>
            </a:ext>
          </a:extLst>
        </p:cNvPr>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A674716-1641-8034-8870-AA551BE01A62}"/>
              </a:ext>
            </a:extLst>
          </p:cNvPr>
          <p:cNvPicPr>
            <a:picLocks noChangeAspect="1"/>
          </p:cNvPicPr>
          <p:nvPr/>
        </p:nvPicPr>
        <p:blipFill rotWithShape="1">
          <a:blip r:embed="rId2"/>
          <a:srcRect b="48815"/>
          <a:stretch/>
        </p:blipFill>
        <p:spPr>
          <a:xfrm>
            <a:off x="186473" y="4743022"/>
            <a:ext cx="3071771" cy="1449820"/>
          </a:xfrm>
          <a:prstGeom prst="rect">
            <a:avLst/>
          </a:prstGeom>
        </p:spPr>
      </p:pic>
      <p:pic>
        <p:nvPicPr>
          <p:cNvPr id="13" name="Picture 12">
            <a:extLst>
              <a:ext uri="{FF2B5EF4-FFF2-40B4-BE49-F238E27FC236}">
                <a16:creationId xmlns:a16="http://schemas.microsoft.com/office/drawing/2014/main" id="{FC985C4C-0F77-F395-3A7D-9070592FFB34}"/>
              </a:ext>
            </a:extLst>
          </p:cNvPr>
          <p:cNvPicPr>
            <a:picLocks noChangeAspect="1"/>
          </p:cNvPicPr>
          <p:nvPr/>
        </p:nvPicPr>
        <p:blipFill rotWithShape="1">
          <a:blip r:embed="rId2"/>
          <a:srcRect t="49542" b="-728"/>
          <a:stretch/>
        </p:blipFill>
        <p:spPr>
          <a:xfrm>
            <a:off x="3208386" y="4718084"/>
            <a:ext cx="3071709" cy="1449820"/>
          </a:xfrm>
          <a:prstGeom prst="rect">
            <a:avLst/>
          </a:prstGeom>
        </p:spPr>
      </p:pic>
      <p:pic>
        <p:nvPicPr>
          <p:cNvPr id="3" name="Picture 2">
            <a:extLst>
              <a:ext uri="{FF2B5EF4-FFF2-40B4-BE49-F238E27FC236}">
                <a16:creationId xmlns:a16="http://schemas.microsoft.com/office/drawing/2014/main" id="{7815826E-7110-958E-E28C-B92144095721}"/>
              </a:ext>
            </a:extLst>
          </p:cNvPr>
          <p:cNvPicPr>
            <a:picLocks noChangeAspect="1"/>
          </p:cNvPicPr>
          <p:nvPr/>
        </p:nvPicPr>
        <p:blipFill rotWithShape="1">
          <a:blip r:embed="rId3"/>
          <a:srcRect b="32526"/>
          <a:stretch/>
        </p:blipFill>
        <p:spPr>
          <a:xfrm>
            <a:off x="223904" y="1789165"/>
            <a:ext cx="5991039" cy="2880202"/>
          </a:xfrm>
          <a:prstGeom prst="rect">
            <a:avLst/>
          </a:prstGeom>
        </p:spPr>
      </p:pic>
      <p:sp>
        <p:nvSpPr>
          <p:cNvPr id="44" name="Right Triangle 43">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close up of a device&#10;&#10;Description automatically generated">
            <a:extLst>
              <a:ext uri="{FF2B5EF4-FFF2-40B4-BE49-F238E27FC236}">
                <a16:creationId xmlns:a16="http://schemas.microsoft.com/office/drawing/2014/main" id="{4DFF82D2-7BFF-8208-4C33-F3F5CEC4BB09}"/>
              </a:ext>
            </a:extLst>
          </p:cNvPr>
          <p:cNvPicPr>
            <a:picLocks noChangeAspect="1"/>
          </p:cNvPicPr>
          <p:nvPr/>
        </p:nvPicPr>
        <p:blipFill rotWithShape="1">
          <a:blip r:embed="rId4">
            <a:extLst>
              <a:ext uri="{28A0092B-C50C-407E-A947-70E740481C1C}">
                <a14:useLocalDpi xmlns:a14="http://schemas.microsoft.com/office/drawing/2010/main" val="0"/>
              </a:ext>
            </a:extLst>
          </a:blip>
          <a:srcRect l="28821" r="28864"/>
          <a:stretch/>
        </p:blipFill>
        <p:spPr>
          <a:xfrm>
            <a:off x="7624785" y="0"/>
            <a:ext cx="456721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5" name="Rectangle 44">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802D024-9557-818F-3AD2-493C35C7DB23}"/>
              </a:ext>
            </a:extLst>
          </p:cNvPr>
          <p:cNvSpPr txBox="1"/>
          <p:nvPr/>
        </p:nvSpPr>
        <p:spPr>
          <a:xfrm>
            <a:off x="6512781" y="811454"/>
            <a:ext cx="4876191" cy="5231524"/>
          </a:xfrm>
          <a:prstGeom prst="rect">
            <a:avLst/>
          </a:prstGeom>
        </p:spPr>
        <p:txBody>
          <a:bodyPr vert="horz" lIns="91440" tIns="45720" rIns="91440" bIns="45720" rtlCol="0" anchor="t">
            <a:normAutofit lnSpcReduction="10000"/>
          </a:bodyPr>
          <a:lstStyle/>
          <a:p>
            <a:pPr marL="285750" indent="-228600">
              <a:lnSpc>
                <a:spcPct val="90000"/>
              </a:lnSpc>
              <a:spcAft>
                <a:spcPts val="600"/>
              </a:spcAft>
              <a:buFont typeface="Arial" panose="020B0604020202020204" pitchFamily="34" charset="0"/>
              <a:buChar char="•"/>
            </a:pPr>
            <a:r>
              <a:rPr lang="en-US" sz="1600" b="1" dirty="0"/>
              <a:t>Cp (Chest pain)</a:t>
            </a:r>
            <a:r>
              <a:rPr lang="en-US" sz="1600" dirty="0"/>
              <a:t>: Type (Typical Angina) seems to be most prevalent amongst other.</a:t>
            </a:r>
          </a:p>
          <a:p>
            <a:pPr marL="285750"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r>
              <a:rPr lang="en-US" sz="1600" b="1" dirty="0"/>
              <a:t>Fbs (Fasting Blood Sugar)</a:t>
            </a:r>
            <a:r>
              <a:rPr lang="en-US" sz="1600" dirty="0"/>
              <a:t>: Majority of patients have their Fbs below 120 mg/dl, indicating high Fbs not common condition in dataset.</a:t>
            </a:r>
          </a:p>
          <a:p>
            <a:pPr marL="285750" indent="-228600">
              <a:lnSpc>
                <a:spcPct val="90000"/>
              </a:lnSpc>
              <a:spcAft>
                <a:spcPts val="600"/>
              </a:spcAft>
              <a:buFont typeface="Arial" panose="020B0604020202020204" pitchFamily="34" charset="0"/>
              <a:buChar char="•"/>
            </a:pPr>
            <a:endParaRPr lang="en-US" sz="1600" b="1" dirty="0"/>
          </a:p>
          <a:p>
            <a:pPr marL="285750" indent="-228600">
              <a:lnSpc>
                <a:spcPct val="90000"/>
              </a:lnSpc>
              <a:spcAft>
                <a:spcPts val="600"/>
              </a:spcAft>
              <a:buFont typeface="Arial" panose="020B0604020202020204" pitchFamily="34" charset="0"/>
              <a:buChar char="•"/>
            </a:pPr>
            <a:r>
              <a:rPr lang="en-US" sz="1600" b="1" dirty="0"/>
              <a:t>Exang (Exercise-Induced Angina):</a:t>
            </a:r>
            <a:r>
              <a:rPr lang="en-US" sz="1600" dirty="0"/>
              <a:t> Majority of patient do not experience exang, suggesting it might not be common symptoms among the patients in this dataset.</a:t>
            </a:r>
          </a:p>
          <a:p>
            <a:pPr marL="285750" indent="-228600">
              <a:lnSpc>
                <a:spcPct val="90000"/>
              </a:lnSpc>
              <a:spcAft>
                <a:spcPts val="600"/>
              </a:spcAft>
              <a:buFont typeface="Arial" panose="020B0604020202020204" pitchFamily="34" charset="0"/>
              <a:buChar char="•"/>
            </a:pPr>
            <a:endParaRPr lang="en-US" sz="1600" b="1" dirty="0"/>
          </a:p>
          <a:p>
            <a:pPr marL="285750" indent="-228600">
              <a:lnSpc>
                <a:spcPct val="90000"/>
              </a:lnSpc>
              <a:spcAft>
                <a:spcPts val="600"/>
              </a:spcAft>
              <a:buFont typeface="Arial" panose="020B0604020202020204" pitchFamily="34" charset="0"/>
              <a:buChar char="•"/>
            </a:pPr>
            <a:r>
              <a:rPr lang="en-US" sz="1600" b="1" dirty="0"/>
              <a:t>Slope (Slope of the Peak Exercise St Segment): </a:t>
            </a:r>
            <a:r>
              <a:rPr lang="en-US" sz="1600" dirty="0"/>
              <a:t>Specific type 1(Flat), and 2(Downsloping) are more common.</a:t>
            </a:r>
          </a:p>
          <a:p>
            <a:pPr marL="285750"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r>
              <a:rPr lang="en-US" sz="1600" b="1" dirty="0"/>
              <a:t>Thal (Thallium Stress Test Result):</a:t>
            </a:r>
            <a:r>
              <a:rPr lang="en-US" sz="1600" dirty="0"/>
              <a:t>  Reversible Defect type 2 seems to be more prevalent than the other.</a:t>
            </a:r>
          </a:p>
          <a:p>
            <a:pPr marL="285750" indent="-228600">
              <a:lnSpc>
                <a:spcPct val="90000"/>
              </a:lnSpc>
              <a:spcAft>
                <a:spcPts val="600"/>
              </a:spcAft>
              <a:buFont typeface="Arial" panose="020B0604020202020204" pitchFamily="34" charset="0"/>
              <a:buChar char="•"/>
            </a:pPr>
            <a:endParaRPr lang="en-US" sz="1600" b="1" dirty="0"/>
          </a:p>
          <a:p>
            <a:pPr marL="285750" indent="-228600">
              <a:lnSpc>
                <a:spcPct val="90000"/>
              </a:lnSpc>
              <a:spcAft>
                <a:spcPts val="600"/>
              </a:spcAft>
              <a:buFont typeface="Arial" panose="020B0604020202020204" pitchFamily="34" charset="0"/>
              <a:buChar char="•"/>
            </a:pPr>
            <a:r>
              <a:rPr lang="en-US" sz="1600" b="1" dirty="0"/>
              <a:t>Ca (No. of major vessels colored by fluoroscopy): </a:t>
            </a:r>
            <a:r>
              <a:rPr lang="en-US" sz="1600" dirty="0"/>
              <a:t>Most patients have fewer major vessels with ‘0’ being the most frequent.</a:t>
            </a:r>
            <a:endParaRPr lang="en-US" sz="1600" b="1" dirty="0"/>
          </a:p>
        </p:txBody>
      </p:sp>
      <p:pic>
        <p:nvPicPr>
          <p:cNvPr id="5" name="Picture 4">
            <a:extLst>
              <a:ext uri="{FF2B5EF4-FFF2-40B4-BE49-F238E27FC236}">
                <a16:creationId xmlns:a16="http://schemas.microsoft.com/office/drawing/2014/main" id="{0FD63D55-FEFD-1454-0A3B-9C645912BBB5}"/>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17" name="TextBox 16">
            <a:extLst>
              <a:ext uri="{FF2B5EF4-FFF2-40B4-BE49-F238E27FC236}">
                <a16:creationId xmlns:a16="http://schemas.microsoft.com/office/drawing/2014/main" id="{F4DB03D0-378E-8780-D813-E88218E2E5D8}"/>
              </a:ext>
            </a:extLst>
          </p:cNvPr>
          <p:cNvSpPr txBox="1"/>
          <p:nvPr/>
        </p:nvSpPr>
        <p:spPr>
          <a:xfrm>
            <a:off x="343972" y="623275"/>
            <a:ext cx="5828543" cy="1061814"/>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lang="en-US" sz="2800" dirty="0">
                <a:latin typeface="Rockwell" panose="02060603020205020403" pitchFamily="18" charset="0"/>
                <a:ea typeface="+mj-ea"/>
                <a:cs typeface="+mj-cs"/>
              </a:rPr>
              <a:t>DISTRIBUTION OF CATEGORICAL VARIABLE</a:t>
            </a:r>
            <a:endParaRPr kumimoji="0" lang="en-US" sz="2800" i="0" strike="noStrike" cap="none" spc="0" normalizeH="0" baseline="0" noProof="0" dirty="0">
              <a:ln>
                <a:noFill/>
              </a:ln>
              <a:effectLst/>
              <a:uLnTx/>
              <a:uFillTx/>
              <a:latin typeface="Rockwell" panose="02060603020205020403" pitchFamily="18" charset="0"/>
              <a:ea typeface="+mj-ea"/>
              <a:cs typeface="+mj-cs"/>
            </a:endParaRPr>
          </a:p>
        </p:txBody>
      </p:sp>
    </p:spTree>
    <p:extLst>
      <p:ext uri="{BB962C8B-B14F-4D97-AF65-F5344CB8AC3E}">
        <p14:creationId xmlns:p14="http://schemas.microsoft.com/office/powerpoint/2010/main" val="1095713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1C5D34-B163-13E4-421D-8024F90682B9}"/>
            </a:ext>
          </a:extLst>
        </p:cNvPr>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close up of a device&#10;&#10;Description automatically generated">
            <a:extLst>
              <a:ext uri="{FF2B5EF4-FFF2-40B4-BE49-F238E27FC236}">
                <a16:creationId xmlns:a16="http://schemas.microsoft.com/office/drawing/2014/main" id="{AAACB4C4-3F20-820F-7C22-39A0E7A6A96D}"/>
              </a:ext>
            </a:extLst>
          </p:cNvPr>
          <p:cNvPicPr>
            <a:picLocks noChangeAspect="1"/>
          </p:cNvPicPr>
          <p:nvPr/>
        </p:nvPicPr>
        <p:blipFill rotWithShape="1">
          <a:blip r:embed="rId2">
            <a:extLst>
              <a:ext uri="{28A0092B-C50C-407E-A947-70E740481C1C}">
                <a14:useLocalDpi xmlns:a14="http://schemas.microsoft.com/office/drawing/2010/main" val="0"/>
              </a:ext>
            </a:extLst>
          </a:blip>
          <a:srcRect l="20688"/>
          <a:stretch/>
        </p:blipFill>
        <p:spPr>
          <a:xfrm>
            <a:off x="0" y="10"/>
            <a:ext cx="9669642" cy="6857990"/>
          </a:xfrm>
          <a:prstGeom prst="rect">
            <a:avLst/>
          </a:prstGeom>
        </p:spPr>
      </p:pic>
      <p:sp>
        <p:nvSpPr>
          <p:cNvPr id="85" name="Rectangle 8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24449B71-A503-B1A7-D27B-1F3700F885BA}"/>
              </a:ext>
            </a:extLst>
          </p:cNvPr>
          <p:cNvSpPr txBox="1"/>
          <p:nvPr/>
        </p:nvSpPr>
        <p:spPr>
          <a:xfrm>
            <a:off x="6693098" y="716359"/>
            <a:ext cx="5629531" cy="797227"/>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lang="en-US" sz="2400" dirty="0">
                <a:latin typeface="Rockwell" panose="02060603020205020403" pitchFamily="18" charset="0"/>
                <a:ea typeface="+mj-ea"/>
                <a:cs typeface="+mj-cs"/>
              </a:rPr>
              <a:t>CONTINUOUS FEATURE vs TARGET</a:t>
            </a:r>
            <a:endParaRPr kumimoji="0" lang="en-US" sz="2400" i="0" strike="noStrike" cap="none" spc="0" normalizeH="0" baseline="0" noProof="0" dirty="0">
              <a:ln>
                <a:noFill/>
              </a:ln>
              <a:effectLst/>
              <a:uLnTx/>
              <a:uFillTx/>
              <a:latin typeface="Rockwell" panose="02060603020205020403" pitchFamily="18" charset="0"/>
              <a:ea typeface="+mj-ea"/>
              <a:cs typeface="+mj-cs"/>
            </a:endParaRPr>
          </a:p>
        </p:txBody>
      </p:sp>
      <p:sp>
        <p:nvSpPr>
          <p:cNvPr id="18" name="TextBox 17">
            <a:extLst>
              <a:ext uri="{FF2B5EF4-FFF2-40B4-BE49-F238E27FC236}">
                <a16:creationId xmlns:a16="http://schemas.microsoft.com/office/drawing/2014/main" id="{B623A886-0DA5-8F0D-23B3-A4B2C5B51E6B}"/>
              </a:ext>
            </a:extLst>
          </p:cNvPr>
          <p:cNvSpPr txBox="1"/>
          <p:nvPr/>
        </p:nvSpPr>
        <p:spPr>
          <a:xfrm>
            <a:off x="6768935" y="1513586"/>
            <a:ext cx="4990134" cy="4944987"/>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400" b="1" dirty="0">
                <a:latin typeface="Rockwell" panose="02060603020205020403" pitchFamily="18" charset="0"/>
              </a:rPr>
              <a:t>Age: </a:t>
            </a:r>
            <a:r>
              <a:rPr lang="en-US" sz="1400" dirty="0">
                <a:latin typeface="Rockwell" panose="02060603020205020403" pitchFamily="18" charset="0"/>
              </a:rPr>
              <a:t> Patient having heart disease being a bit younger on average than those without.</a:t>
            </a:r>
          </a:p>
          <a:p>
            <a:pPr marL="285750" indent="-228600">
              <a:lnSpc>
                <a:spcPct val="90000"/>
              </a:lnSpc>
              <a:spcAft>
                <a:spcPts val="600"/>
              </a:spcAft>
              <a:buFont typeface="Arial" panose="020B0604020202020204" pitchFamily="34" charset="0"/>
              <a:buChar char="•"/>
            </a:pPr>
            <a:endParaRPr lang="en-US" sz="1400" dirty="0">
              <a:latin typeface="Rockwell" panose="02060603020205020403" pitchFamily="18" charset="0"/>
            </a:endParaRPr>
          </a:p>
          <a:p>
            <a:pPr marL="285750" indent="-228600">
              <a:lnSpc>
                <a:spcPct val="90000"/>
              </a:lnSpc>
              <a:spcAft>
                <a:spcPts val="600"/>
              </a:spcAft>
              <a:buFont typeface="Arial" panose="020B0604020202020204" pitchFamily="34" charset="0"/>
              <a:buChar char="•"/>
            </a:pPr>
            <a:r>
              <a:rPr lang="en-US" sz="1400" b="1" dirty="0">
                <a:latin typeface="Rockwell" panose="02060603020205020403" pitchFamily="18" charset="0"/>
              </a:rPr>
              <a:t>Trestbps (Resting BP): </a:t>
            </a:r>
            <a:r>
              <a:rPr lang="en-US" sz="1400" dirty="0">
                <a:latin typeface="Rockwell" panose="02060603020205020403" pitchFamily="18" charset="0"/>
              </a:rPr>
              <a:t>Nearly identical indicating limited differentiating power of this feature.</a:t>
            </a:r>
          </a:p>
          <a:p>
            <a:pPr marL="285750" indent="-228600">
              <a:lnSpc>
                <a:spcPct val="90000"/>
              </a:lnSpc>
              <a:spcAft>
                <a:spcPts val="600"/>
              </a:spcAft>
              <a:buFont typeface="Arial" panose="020B0604020202020204" pitchFamily="34" charset="0"/>
              <a:buChar char="•"/>
            </a:pPr>
            <a:endParaRPr lang="en-US" sz="1400" b="1" dirty="0">
              <a:latin typeface="Rockwell" panose="02060603020205020403" pitchFamily="18" charset="0"/>
            </a:endParaRPr>
          </a:p>
          <a:p>
            <a:pPr marL="285750" indent="-228600">
              <a:lnSpc>
                <a:spcPct val="90000"/>
              </a:lnSpc>
              <a:spcAft>
                <a:spcPts val="600"/>
              </a:spcAft>
              <a:buFont typeface="Arial" panose="020B0604020202020204" pitchFamily="34" charset="0"/>
              <a:buChar char="•"/>
            </a:pPr>
            <a:r>
              <a:rPr lang="en-US" sz="1400" b="1" dirty="0">
                <a:latin typeface="Rockwell" panose="02060603020205020403" pitchFamily="18" charset="0"/>
              </a:rPr>
              <a:t>Chol (Serum Cholesterol): </a:t>
            </a:r>
            <a:r>
              <a:rPr lang="en-US" sz="1400" dirty="0">
                <a:latin typeface="Rockwell" panose="02060603020205020403" pitchFamily="18" charset="0"/>
              </a:rPr>
              <a:t> Distribution for both categories are quite close but mean for patient with heart disease is slightly lower. </a:t>
            </a:r>
          </a:p>
          <a:p>
            <a:pPr marL="285750" indent="-228600">
              <a:lnSpc>
                <a:spcPct val="90000"/>
              </a:lnSpc>
              <a:spcAft>
                <a:spcPts val="600"/>
              </a:spcAft>
              <a:buFont typeface="Arial" panose="020B0604020202020204" pitchFamily="34" charset="0"/>
              <a:buChar char="•"/>
            </a:pPr>
            <a:endParaRPr lang="en-US" sz="1400" b="1" dirty="0">
              <a:latin typeface="Rockwell" panose="02060603020205020403" pitchFamily="18" charset="0"/>
            </a:endParaRPr>
          </a:p>
          <a:p>
            <a:pPr marL="285750" indent="-228600">
              <a:lnSpc>
                <a:spcPct val="90000"/>
              </a:lnSpc>
              <a:spcAft>
                <a:spcPts val="600"/>
              </a:spcAft>
              <a:buFont typeface="Arial" panose="020B0604020202020204" pitchFamily="34" charset="0"/>
              <a:buChar char="•"/>
            </a:pPr>
            <a:r>
              <a:rPr lang="en-US" sz="1400" b="1" dirty="0">
                <a:latin typeface="Rockwell" panose="02060603020205020403" pitchFamily="18" charset="0"/>
              </a:rPr>
              <a:t>Thalach (Max. Heart Rate Achieved): </a:t>
            </a:r>
            <a:r>
              <a:rPr lang="en-US" sz="1400" dirty="0">
                <a:latin typeface="Rockwell" panose="02060603020205020403" pitchFamily="18" charset="0"/>
              </a:rPr>
              <a:t>Noticeable difference in distributions. </a:t>
            </a:r>
            <a:r>
              <a:rPr lang="en-US" sz="1400" b="0" i="0" dirty="0">
                <a:solidFill>
                  <a:srgbClr val="000000"/>
                </a:solidFill>
                <a:effectLst/>
                <a:latin typeface="Helvetica Neue"/>
              </a:rPr>
              <a:t>Patients with heart disease tend to achieve a higher maximum heart rate.</a:t>
            </a:r>
          </a:p>
          <a:p>
            <a:pPr marL="285750" indent="-228600">
              <a:lnSpc>
                <a:spcPct val="90000"/>
              </a:lnSpc>
              <a:spcAft>
                <a:spcPts val="600"/>
              </a:spcAft>
              <a:buFont typeface="Arial" panose="020B0604020202020204" pitchFamily="34" charset="0"/>
              <a:buChar char="•"/>
            </a:pPr>
            <a:endParaRPr lang="en-US" sz="1400" dirty="0">
              <a:solidFill>
                <a:srgbClr val="000000"/>
              </a:solidFill>
              <a:latin typeface="Helvetica Neue"/>
            </a:endParaRPr>
          </a:p>
          <a:p>
            <a:pPr marL="285750" indent="-228600">
              <a:lnSpc>
                <a:spcPct val="90000"/>
              </a:lnSpc>
              <a:spcAft>
                <a:spcPts val="600"/>
              </a:spcAft>
              <a:buFont typeface="Arial" panose="020B0604020202020204" pitchFamily="34" charset="0"/>
              <a:buChar char="•"/>
            </a:pPr>
            <a:r>
              <a:rPr lang="en-US" sz="1400" b="1" dirty="0">
                <a:solidFill>
                  <a:srgbClr val="000000"/>
                </a:solidFill>
                <a:latin typeface="Helvetica Neue"/>
              </a:rPr>
              <a:t>ST Depression (Oldpeak): </a:t>
            </a:r>
            <a:r>
              <a:rPr lang="en-US" sz="1400" dirty="0">
                <a:solidFill>
                  <a:srgbClr val="000000"/>
                </a:solidFill>
                <a:latin typeface="Helvetica Neue"/>
              </a:rPr>
              <a:t>Lower for patient with heart disease and their distribution nears 0 whereas the non-disease has wider spread.</a:t>
            </a:r>
          </a:p>
          <a:p>
            <a:pPr marL="285750" indent="-228600">
              <a:lnSpc>
                <a:spcPct val="90000"/>
              </a:lnSpc>
              <a:spcAft>
                <a:spcPts val="600"/>
              </a:spcAft>
              <a:buFont typeface="Arial" panose="020B0604020202020204" pitchFamily="34" charset="0"/>
              <a:buChar char="•"/>
            </a:pPr>
            <a:endParaRPr lang="en-US" sz="1400" b="1" i="0" dirty="0">
              <a:solidFill>
                <a:srgbClr val="000000"/>
              </a:solidFill>
              <a:effectLst/>
              <a:latin typeface="Helvetica Neue"/>
            </a:endParaRPr>
          </a:p>
          <a:p>
            <a:pPr marL="285750" indent="-228600">
              <a:lnSpc>
                <a:spcPct val="90000"/>
              </a:lnSpc>
              <a:spcAft>
                <a:spcPts val="600"/>
              </a:spcAft>
              <a:buFont typeface="Arial" panose="020B0604020202020204" pitchFamily="34" charset="0"/>
              <a:buChar char="•"/>
            </a:pPr>
            <a:r>
              <a:rPr lang="en-US" sz="1400" b="1" dirty="0">
                <a:latin typeface="Rockwell" panose="02060603020205020403" pitchFamily="18" charset="0"/>
              </a:rPr>
              <a:t>Thalach </a:t>
            </a:r>
            <a:r>
              <a:rPr lang="en-US" sz="1400" b="1" dirty="0">
                <a:latin typeface="Rockwell" panose="02060603020205020403" pitchFamily="18" charset="0"/>
                <a:sym typeface="Wingdings" panose="05000000000000000000" pitchFamily="2" charset="2"/>
              </a:rPr>
              <a:t> </a:t>
            </a:r>
            <a:r>
              <a:rPr lang="en-US" sz="1400" dirty="0">
                <a:latin typeface="Rockwell" panose="02060603020205020403" pitchFamily="18" charset="0"/>
                <a:sym typeface="Wingdings" panose="05000000000000000000" pitchFamily="2" charset="2"/>
              </a:rPr>
              <a:t>Seems to impact higher followed by </a:t>
            </a:r>
            <a:r>
              <a:rPr lang="en-US" sz="1400" b="1" dirty="0">
                <a:solidFill>
                  <a:srgbClr val="000000"/>
                </a:solidFill>
                <a:latin typeface="Helvetica Neue"/>
              </a:rPr>
              <a:t>ST Depression (Oldpeak), </a:t>
            </a:r>
            <a:r>
              <a:rPr lang="en-US" sz="1400" dirty="0">
                <a:solidFill>
                  <a:srgbClr val="000000"/>
                </a:solidFill>
                <a:latin typeface="Helvetica Neue"/>
              </a:rPr>
              <a:t>and </a:t>
            </a:r>
            <a:r>
              <a:rPr lang="en-US" sz="1400" b="1" dirty="0">
                <a:solidFill>
                  <a:srgbClr val="000000"/>
                </a:solidFill>
                <a:latin typeface="Helvetica Neue"/>
              </a:rPr>
              <a:t>age.</a:t>
            </a:r>
            <a:endParaRPr lang="en-US" sz="1400" b="1" i="0" dirty="0">
              <a:solidFill>
                <a:srgbClr val="000000"/>
              </a:solidFill>
              <a:effectLst/>
              <a:latin typeface="Helvetica Neue"/>
            </a:endParaRPr>
          </a:p>
          <a:p>
            <a:pPr marL="285750" indent="-228600">
              <a:lnSpc>
                <a:spcPct val="90000"/>
              </a:lnSpc>
              <a:spcAft>
                <a:spcPts val="600"/>
              </a:spcAft>
              <a:buFont typeface="Arial" panose="020B0604020202020204" pitchFamily="34" charset="0"/>
              <a:buChar char="•"/>
            </a:pPr>
            <a:endParaRPr lang="en-US" sz="1400" dirty="0">
              <a:solidFill>
                <a:srgbClr val="000000"/>
              </a:solidFill>
              <a:latin typeface="Helvetica Neue"/>
            </a:endParaRPr>
          </a:p>
          <a:p>
            <a:pPr marL="285750" indent="-228600">
              <a:lnSpc>
                <a:spcPct val="90000"/>
              </a:lnSpc>
              <a:spcAft>
                <a:spcPts val="600"/>
              </a:spcAft>
              <a:buFont typeface="Arial" panose="020B0604020202020204" pitchFamily="34" charset="0"/>
              <a:buChar char="•"/>
            </a:pPr>
            <a:endParaRPr lang="en-US" sz="1200" dirty="0">
              <a:latin typeface="Rockwell" panose="02060603020205020403" pitchFamily="18" charset="0"/>
            </a:endParaRPr>
          </a:p>
        </p:txBody>
      </p:sp>
      <p:pic>
        <p:nvPicPr>
          <p:cNvPr id="5" name="Picture 4">
            <a:extLst>
              <a:ext uri="{FF2B5EF4-FFF2-40B4-BE49-F238E27FC236}">
                <a16:creationId xmlns:a16="http://schemas.microsoft.com/office/drawing/2014/main" id="{F735819A-1769-1124-79A3-9D23648EB8F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pic>
        <p:nvPicPr>
          <p:cNvPr id="6" name="Picture 5">
            <a:extLst>
              <a:ext uri="{FF2B5EF4-FFF2-40B4-BE49-F238E27FC236}">
                <a16:creationId xmlns:a16="http://schemas.microsoft.com/office/drawing/2014/main" id="{89F782FE-516F-4D7D-3537-0A2A19DD7BB3}"/>
              </a:ext>
            </a:extLst>
          </p:cNvPr>
          <p:cNvPicPr>
            <a:picLocks noChangeAspect="1"/>
          </p:cNvPicPr>
          <p:nvPr/>
        </p:nvPicPr>
        <p:blipFill>
          <a:blip r:embed="rId4"/>
          <a:stretch>
            <a:fillRect/>
          </a:stretch>
        </p:blipFill>
        <p:spPr>
          <a:xfrm>
            <a:off x="228177" y="888555"/>
            <a:ext cx="6109026" cy="4304878"/>
          </a:xfrm>
          <a:prstGeom prst="rect">
            <a:avLst/>
          </a:prstGeom>
        </p:spPr>
      </p:pic>
      <p:pic>
        <p:nvPicPr>
          <p:cNvPr id="9" name="Picture 8">
            <a:extLst>
              <a:ext uri="{FF2B5EF4-FFF2-40B4-BE49-F238E27FC236}">
                <a16:creationId xmlns:a16="http://schemas.microsoft.com/office/drawing/2014/main" id="{25E28086-CC7B-F4BC-57D2-185EF9CC9965}"/>
              </a:ext>
            </a:extLst>
          </p:cNvPr>
          <p:cNvPicPr>
            <a:picLocks noChangeAspect="1"/>
          </p:cNvPicPr>
          <p:nvPr/>
        </p:nvPicPr>
        <p:blipFill>
          <a:blip r:embed="rId5"/>
          <a:stretch>
            <a:fillRect/>
          </a:stretch>
        </p:blipFill>
        <p:spPr>
          <a:xfrm>
            <a:off x="228178" y="5193434"/>
            <a:ext cx="6109026" cy="1219034"/>
          </a:xfrm>
          <a:prstGeom prst="rect">
            <a:avLst/>
          </a:prstGeom>
        </p:spPr>
      </p:pic>
    </p:spTree>
    <p:extLst>
      <p:ext uri="{BB962C8B-B14F-4D97-AF65-F5344CB8AC3E}">
        <p14:creationId xmlns:p14="http://schemas.microsoft.com/office/powerpoint/2010/main" val="854972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8319C82-C0EA-56BF-4058-8F08BADEA890}"/>
            </a:ext>
          </a:extLst>
        </p:cNvPr>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1FFDD2F9-455C-A8C6-4259-3EC795A6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close up of a device&#10;&#10;Description automatically generated">
            <a:extLst>
              <a:ext uri="{FF2B5EF4-FFF2-40B4-BE49-F238E27FC236}">
                <a16:creationId xmlns:a16="http://schemas.microsoft.com/office/drawing/2014/main" id="{D1650E3E-58A9-87CA-6629-F516F12E7461}"/>
              </a:ext>
            </a:extLst>
          </p:cNvPr>
          <p:cNvPicPr>
            <a:picLocks noChangeAspect="1"/>
          </p:cNvPicPr>
          <p:nvPr/>
        </p:nvPicPr>
        <p:blipFill rotWithShape="1">
          <a:blip r:embed="rId2">
            <a:extLst>
              <a:ext uri="{28A0092B-C50C-407E-A947-70E740481C1C}">
                <a14:useLocalDpi xmlns:a14="http://schemas.microsoft.com/office/drawing/2010/main" val="0"/>
              </a:ext>
            </a:extLst>
          </a:blip>
          <a:srcRect l="20688"/>
          <a:stretch/>
        </p:blipFill>
        <p:spPr>
          <a:xfrm>
            <a:off x="0" y="10"/>
            <a:ext cx="9669642" cy="6857990"/>
          </a:xfrm>
          <a:prstGeom prst="rect">
            <a:avLst/>
          </a:prstGeom>
        </p:spPr>
      </p:pic>
      <p:sp>
        <p:nvSpPr>
          <p:cNvPr id="85" name="Rectangle 84">
            <a:extLst>
              <a:ext uri="{FF2B5EF4-FFF2-40B4-BE49-F238E27FC236}">
                <a16:creationId xmlns:a16="http://schemas.microsoft.com/office/drawing/2014/main" id="{B155B316-C7BB-24FD-07A8-AB8A4B1F8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5B15AD0-C727-A208-0BAE-C3601C170123}"/>
              </a:ext>
            </a:extLst>
          </p:cNvPr>
          <p:cNvSpPr txBox="1"/>
          <p:nvPr/>
        </p:nvSpPr>
        <p:spPr>
          <a:xfrm>
            <a:off x="92365" y="568394"/>
            <a:ext cx="7170125" cy="662712"/>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lang="en-US" sz="2800" dirty="0">
                <a:latin typeface="Rockwell" panose="02060603020205020403" pitchFamily="18" charset="0"/>
                <a:ea typeface="+mj-ea"/>
                <a:cs typeface="+mj-cs"/>
              </a:rPr>
              <a:t>CATEGORICAL FEATURE vs TARGET</a:t>
            </a:r>
            <a:endParaRPr kumimoji="0" lang="en-US" sz="2800" i="0" strike="noStrike" cap="none" spc="0" normalizeH="0" baseline="0" noProof="0" dirty="0">
              <a:ln>
                <a:noFill/>
              </a:ln>
              <a:effectLst/>
              <a:uLnTx/>
              <a:uFillTx/>
              <a:latin typeface="Rockwell" panose="02060603020205020403" pitchFamily="18" charset="0"/>
              <a:ea typeface="+mj-ea"/>
              <a:cs typeface="+mj-cs"/>
            </a:endParaRPr>
          </a:p>
        </p:txBody>
      </p:sp>
      <p:sp>
        <p:nvSpPr>
          <p:cNvPr id="18" name="TextBox 17">
            <a:extLst>
              <a:ext uri="{FF2B5EF4-FFF2-40B4-BE49-F238E27FC236}">
                <a16:creationId xmlns:a16="http://schemas.microsoft.com/office/drawing/2014/main" id="{CF8CC125-3323-3A60-ACA0-4F1D27143BC8}"/>
              </a:ext>
            </a:extLst>
          </p:cNvPr>
          <p:cNvSpPr txBox="1"/>
          <p:nvPr/>
        </p:nvSpPr>
        <p:spPr>
          <a:xfrm>
            <a:off x="6888452" y="832218"/>
            <a:ext cx="4937049" cy="5626355"/>
          </a:xfrm>
          <a:prstGeom prst="rect">
            <a:avLst/>
          </a:prstGeom>
        </p:spPr>
        <p:txBody>
          <a:bodyPr vert="horz" lIns="91440" tIns="45720" rIns="91440" bIns="45720" rtlCol="0">
            <a:normAutofit fontScale="85000" lnSpcReduction="20000"/>
          </a:bodyPr>
          <a:lstStyle/>
          <a:p>
            <a:pPr marL="285750" indent="-228600" algn="just">
              <a:lnSpc>
                <a:spcPct val="90000"/>
              </a:lnSpc>
              <a:spcAft>
                <a:spcPts val="600"/>
              </a:spcAft>
              <a:buFont typeface="Arial" panose="020B0604020202020204" pitchFamily="34" charset="0"/>
              <a:buChar char="•"/>
            </a:pPr>
            <a:r>
              <a:rPr lang="en-US" sz="1400" b="1" dirty="0">
                <a:latin typeface="Rockwell" panose="02060603020205020403" pitchFamily="18" charset="0"/>
              </a:rPr>
              <a:t>Ca (No. of major vessels): </a:t>
            </a:r>
            <a:r>
              <a:rPr lang="en-US" sz="1400" dirty="0">
                <a:latin typeface="Rockwell" panose="02060603020205020403" pitchFamily="18" charset="0"/>
              </a:rPr>
              <a:t> </a:t>
            </a:r>
          </a:p>
          <a:p>
            <a:pPr marL="342900" indent="-285750" algn="just">
              <a:lnSpc>
                <a:spcPct val="90000"/>
              </a:lnSpc>
              <a:spcAft>
                <a:spcPts val="600"/>
              </a:spcAft>
              <a:buFont typeface="Wingdings" panose="05000000000000000000" pitchFamily="2" charset="2"/>
              <a:buChar char="à"/>
            </a:pPr>
            <a:r>
              <a:rPr lang="en-US" sz="1400" dirty="0">
                <a:latin typeface="Rockwell" panose="02060603020205020403" pitchFamily="18" charset="0"/>
              </a:rPr>
              <a:t>Ca is inversely proportional to heart disease except for last fluoroscopy. 0 – higher proportion (heart disease).</a:t>
            </a:r>
          </a:p>
          <a:p>
            <a:pPr marL="342900" indent="-285750" algn="just">
              <a:lnSpc>
                <a:spcPct val="90000"/>
              </a:lnSpc>
              <a:spcAft>
                <a:spcPts val="600"/>
              </a:spcAft>
              <a:buFont typeface="Wingdings" panose="05000000000000000000" pitchFamily="2" charset="2"/>
              <a:buChar char="à"/>
            </a:pPr>
            <a:endParaRPr lang="en-US" sz="1400" dirty="0">
              <a:latin typeface="Rockwell" panose="02060603020205020403" pitchFamily="18" charset="0"/>
            </a:endParaRPr>
          </a:p>
          <a:p>
            <a:pPr marL="285750" indent="-228600" algn="just">
              <a:lnSpc>
                <a:spcPct val="90000"/>
              </a:lnSpc>
              <a:spcAft>
                <a:spcPts val="600"/>
              </a:spcAft>
              <a:buFont typeface="Arial" panose="020B0604020202020204" pitchFamily="34" charset="0"/>
              <a:buChar char="•"/>
            </a:pPr>
            <a:r>
              <a:rPr lang="en-US" sz="1400" b="1" dirty="0">
                <a:latin typeface="Rockwell" panose="02060603020205020403" pitchFamily="18" charset="0"/>
              </a:rPr>
              <a:t>Cp (Chest Pain): </a:t>
            </a:r>
            <a:endParaRPr lang="en-US" sz="1400" dirty="0">
              <a:latin typeface="Rockwell" panose="02060603020205020403" pitchFamily="18" charset="0"/>
            </a:endParaRPr>
          </a:p>
          <a:p>
            <a:pPr marL="228600" indent="-171450" algn="just">
              <a:lnSpc>
                <a:spcPct val="90000"/>
              </a:lnSpc>
              <a:spcAft>
                <a:spcPts val="600"/>
              </a:spcAft>
              <a:buFont typeface="Wingdings" panose="05000000000000000000" pitchFamily="2" charset="2"/>
              <a:buChar char="à"/>
            </a:pPr>
            <a:r>
              <a:rPr lang="en-US" sz="1400" dirty="0">
                <a:latin typeface="Rockwell" panose="02060603020205020403" pitchFamily="18" charset="0"/>
                <a:sym typeface="Wingdings" panose="05000000000000000000" pitchFamily="2" charset="2"/>
              </a:rPr>
              <a:t>Type 1,2 and 3 have higher proportion of heart disease compared to type 0. </a:t>
            </a:r>
          </a:p>
          <a:p>
            <a:pPr marL="228600" indent="-171450" algn="just">
              <a:lnSpc>
                <a:spcPct val="90000"/>
              </a:lnSpc>
              <a:spcAft>
                <a:spcPts val="600"/>
              </a:spcAft>
              <a:buFont typeface="Wingdings" panose="05000000000000000000" pitchFamily="2" charset="2"/>
              <a:buChar char="à"/>
            </a:pPr>
            <a:endParaRPr lang="en-US" sz="1400" b="1" dirty="0">
              <a:latin typeface="Rockwell" panose="02060603020205020403" pitchFamily="18" charset="0"/>
            </a:endParaRPr>
          </a:p>
          <a:p>
            <a:pPr marL="285750" indent="-228600" algn="just">
              <a:lnSpc>
                <a:spcPct val="90000"/>
              </a:lnSpc>
              <a:spcAft>
                <a:spcPts val="600"/>
              </a:spcAft>
              <a:buFont typeface="Arial" panose="020B0604020202020204" pitchFamily="34" charset="0"/>
              <a:buChar char="•"/>
            </a:pPr>
            <a:r>
              <a:rPr lang="en-US" sz="1400" b="1" dirty="0">
                <a:latin typeface="Rockwell" panose="02060603020205020403" pitchFamily="18" charset="0"/>
              </a:rPr>
              <a:t>Exang (Exercise induced Angina): </a:t>
            </a:r>
          </a:p>
          <a:p>
            <a:pPr marL="342900" indent="-285750" algn="just">
              <a:lnSpc>
                <a:spcPct val="90000"/>
              </a:lnSpc>
              <a:spcAft>
                <a:spcPts val="600"/>
              </a:spcAft>
              <a:buFont typeface="Wingdings" panose="05000000000000000000" pitchFamily="2" charset="2"/>
              <a:buChar char="à"/>
            </a:pPr>
            <a:r>
              <a:rPr lang="en-US" sz="1400" dirty="0">
                <a:latin typeface="Rockwell" panose="02060603020205020403" pitchFamily="18" charset="0"/>
                <a:sym typeface="Wingdings" panose="05000000000000000000" pitchFamily="2" charset="2"/>
              </a:rPr>
              <a:t>Patient who did not experience exang (0) show higher proportion of heart disease presence as compared to (1).</a:t>
            </a:r>
            <a:r>
              <a:rPr lang="en-US" sz="1400" dirty="0">
                <a:latin typeface="Rockwell" panose="02060603020205020403" pitchFamily="18" charset="0"/>
              </a:rPr>
              <a:t> </a:t>
            </a:r>
          </a:p>
          <a:p>
            <a:pPr marL="342900" indent="-285750" algn="just">
              <a:lnSpc>
                <a:spcPct val="90000"/>
              </a:lnSpc>
              <a:spcAft>
                <a:spcPts val="600"/>
              </a:spcAft>
              <a:buFont typeface="Wingdings" panose="05000000000000000000" pitchFamily="2" charset="2"/>
              <a:buChar char="à"/>
            </a:pPr>
            <a:endParaRPr lang="en-US" sz="1400" b="1" dirty="0">
              <a:latin typeface="Rockwell" panose="02060603020205020403" pitchFamily="18" charset="0"/>
            </a:endParaRPr>
          </a:p>
          <a:p>
            <a:pPr marL="285750" indent="-228600" algn="just">
              <a:lnSpc>
                <a:spcPct val="90000"/>
              </a:lnSpc>
              <a:spcAft>
                <a:spcPts val="600"/>
              </a:spcAft>
              <a:buFont typeface="Arial" panose="020B0604020202020204" pitchFamily="34" charset="0"/>
              <a:buChar char="•"/>
            </a:pPr>
            <a:r>
              <a:rPr lang="en-US" sz="1400" b="1" dirty="0">
                <a:latin typeface="Rockwell" panose="02060603020205020403" pitchFamily="18" charset="0"/>
              </a:rPr>
              <a:t>Fbs (Fasting Blood Sugar): </a:t>
            </a:r>
          </a:p>
          <a:p>
            <a:pPr marL="342900" indent="-285750" algn="just">
              <a:lnSpc>
                <a:spcPct val="90000"/>
              </a:lnSpc>
              <a:spcAft>
                <a:spcPts val="600"/>
              </a:spcAft>
              <a:buFont typeface="Wingdings" panose="05000000000000000000" pitchFamily="2" charset="2"/>
              <a:buChar char="à"/>
            </a:pPr>
            <a:r>
              <a:rPr lang="en-US" sz="1400" dirty="0">
                <a:latin typeface="Rockwell" panose="02060603020205020403" pitchFamily="18" charset="0"/>
              </a:rPr>
              <a:t>Similar difference in distributions.</a:t>
            </a:r>
          </a:p>
          <a:p>
            <a:pPr marL="342900" indent="-285750" algn="just">
              <a:lnSpc>
                <a:spcPct val="90000"/>
              </a:lnSpc>
              <a:spcAft>
                <a:spcPts val="600"/>
              </a:spcAft>
              <a:buFont typeface="Wingdings" panose="05000000000000000000" pitchFamily="2" charset="2"/>
              <a:buChar char="à"/>
            </a:pPr>
            <a:endParaRPr lang="en-US" sz="1400" dirty="0">
              <a:solidFill>
                <a:srgbClr val="000000"/>
              </a:solidFill>
              <a:latin typeface="Rockwell" panose="02060603020205020403" pitchFamily="18" charset="0"/>
            </a:endParaRPr>
          </a:p>
          <a:p>
            <a:pPr marL="285750" indent="-228600" algn="just">
              <a:lnSpc>
                <a:spcPct val="90000"/>
              </a:lnSpc>
              <a:spcAft>
                <a:spcPts val="600"/>
              </a:spcAft>
              <a:buFont typeface="Arial" panose="020B0604020202020204" pitchFamily="34" charset="0"/>
              <a:buChar char="•"/>
            </a:pPr>
            <a:r>
              <a:rPr lang="en-US" sz="1400" b="1" dirty="0">
                <a:solidFill>
                  <a:srgbClr val="000000"/>
                </a:solidFill>
                <a:latin typeface="Rockwell" panose="02060603020205020403" pitchFamily="18" charset="0"/>
              </a:rPr>
              <a:t>Restecg (Resting ECG):</a:t>
            </a:r>
          </a:p>
          <a:p>
            <a:pPr marL="342900" indent="-285750" algn="just">
              <a:lnSpc>
                <a:spcPct val="90000"/>
              </a:lnSpc>
              <a:spcAft>
                <a:spcPts val="600"/>
              </a:spcAft>
              <a:buFont typeface="Wingdings" panose="05000000000000000000" pitchFamily="2" charset="2"/>
              <a:buChar char="à"/>
            </a:pPr>
            <a:r>
              <a:rPr lang="en-US" sz="1400" dirty="0">
                <a:solidFill>
                  <a:srgbClr val="000000"/>
                </a:solidFill>
                <a:latin typeface="Rockwell" panose="02060603020205020403" pitchFamily="18" charset="0"/>
                <a:sym typeface="Wingdings" panose="05000000000000000000" pitchFamily="2" charset="2"/>
              </a:rPr>
              <a:t>Type (1) – higher proportion of heart disease presence.</a:t>
            </a:r>
          </a:p>
          <a:p>
            <a:pPr marL="342900" indent="-285750" algn="just">
              <a:lnSpc>
                <a:spcPct val="90000"/>
              </a:lnSpc>
              <a:spcAft>
                <a:spcPts val="600"/>
              </a:spcAft>
              <a:buFont typeface="Wingdings" panose="05000000000000000000" pitchFamily="2" charset="2"/>
              <a:buChar char="à"/>
            </a:pPr>
            <a:endParaRPr lang="en-US" sz="1400" b="1" i="0" dirty="0">
              <a:solidFill>
                <a:srgbClr val="000000"/>
              </a:solidFill>
              <a:effectLst/>
              <a:latin typeface="Rockwell" panose="02060603020205020403" pitchFamily="18" charset="0"/>
            </a:endParaRPr>
          </a:p>
          <a:p>
            <a:pPr marL="285750" indent="-228600" algn="just">
              <a:lnSpc>
                <a:spcPct val="90000"/>
              </a:lnSpc>
              <a:spcAft>
                <a:spcPts val="600"/>
              </a:spcAft>
              <a:buFont typeface="Arial" panose="020B0604020202020204" pitchFamily="34" charset="0"/>
              <a:buChar char="•"/>
            </a:pPr>
            <a:r>
              <a:rPr lang="en-US" sz="1400" b="1" dirty="0">
                <a:latin typeface="Rockwell" panose="02060603020205020403" pitchFamily="18" charset="0"/>
              </a:rPr>
              <a:t>Sex : </a:t>
            </a:r>
          </a:p>
          <a:p>
            <a:pPr marL="228600" indent="-171450" algn="just">
              <a:lnSpc>
                <a:spcPct val="90000"/>
              </a:lnSpc>
              <a:spcAft>
                <a:spcPts val="600"/>
              </a:spcAft>
              <a:buFont typeface="Wingdings" panose="05000000000000000000" pitchFamily="2" charset="2"/>
              <a:buChar char="à"/>
            </a:pPr>
            <a:r>
              <a:rPr lang="en-US" sz="1400" b="0" i="0" dirty="0">
                <a:solidFill>
                  <a:srgbClr val="000000"/>
                </a:solidFill>
                <a:effectLst/>
                <a:latin typeface="Rockwell" panose="02060603020205020403" pitchFamily="18" charset="0"/>
              </a:rPr>
              <a:t>Females (1) exhibit a lower proportion of heart disease presence compared to males (0)</a:t>
            </a:r>
            <a:r>
              <a:rPr lang="en-US" sz="1400" b="1" dirty="0">
                <a:solidFill>
                  <a:srgbClr val="000000"/>
                </a:solidFill>
                <a:latin typeface="Rockwell" panose="02060603020205020403" pitchFamily="18" charset="0"/>
              </a:rPr>
              <a:t>.</a:t>
            </a:r>
          </a:p>
          <a:p>
            <a:pPr marL="57150" algn="just">
              <a:lnSpc>
                <a:spcPct val="90000"/>
              </a:lnSpc>
              <a:spcAft>
                <a:spcPts val="600"/>
              </a:spcAft>
            </a:pPr>
            <a:endParaRPr lang="en-US" sz="1400" b="1" dirty="0">
              <a:solidFill>
                <a:srgbClr val="000000"/>
              </a:solidFill>
              <a:latin typeface="Rockwell" panose="02060603020205020403" pitchFamily="18" charset="0"/>
            </a:endParaRPr>
          </a:p>
          <a:p>
            <a:pPr marL="228600" indent="-171450" algn="just">
              <a:lnSpc>
                <a:spcPct val="90000"/>
              </a:lnSpc>
              <a:spcAft>
                <a:spcPts val="600"/>
              </a:spcAft>
              <a:buFont typeface="Arial" panose="020B0604020202020204" pitchFamily="34" charset="0"/>
              <a:buChar char="•"/>
            </a:pPr>
            <a:r>
              <a:rPr lang="en-US" sz="1400" b="1" dirty="0">
                <a:latin typeface="Rockwell" panose="02060603020205020403" pitchFamily="18" charset="0"/>
              </a:rPr>
              <a:t>Slope (</a:t>
            </a:r>
            <a:r>
              <a:rPr lang="en-US" sz="1400" b="1" i="0" dirty="0">
                <a:solidFill>
                  <a:srgbClr val="000000"/>
                </a:solidFill>
                <a:effectLst/>
                <a:latin typeface="Rockwell" panose="02060603020205020403" pitchFamily="18" charset="0"/>
              </a:rPr>
              <a:t>Slope of the Peak Exercise ST Segment)</a:t>
            </a:r>
            <a:r>
              <a:rPr lang="en-US" sz="1400" b="1" dirty="0">
                <a:latin typeface="Rockwell" panose="02060603020205020403" pitchFamily="18" charset="0"/>
              </a:rPr>
              <a:t>: </a:t>
            </a:r>
          </a:p>
          <a:p>
            <a:pPr marL="228600" indent="-171450" algn="just">
              <a:lnSpc>
                <a:spcPct val="90000"/>
              </a:lnSpc>
              <a:spcAft>
                <a:spcPts val="600"/>
              </a:spcAft>
              <a:buFont typeface="Wingdings" panose="05000000000000000000" pitchFamily="2" charset="2"/>
              <a:buChar char="à"/>
            </a:pPr>
            <a:r>
              <a:rPr lang="en-US" sz="1400" dirty="0">
                <a:solidFill>
                  <a:srgbClr val="000000"/>
                </a:solidFill>
                <a:latin typeface="Rockwell" panose="02060603020205020403" pitchFamily="18" charset="0"/>
                <a:sym typeface="Wingdings" panose="05000000000000000000" pitchFamily="2" charset="2"/>
              </a:rPr>
              <a:t>S</a:t>
            </a:r>
            <a:r>
              <a:rPr lang="en-US" sz="1400" b="0" i="0" dirty="0">
                <a:solidFill>
                  <a:srgbClr val="000000"/>
                </a:solidFill>
                <a:effectLst/>
                <a:latin typeface="Rockwell" panose="02060603020205020403" pitchFamily="18" charset="0"/>
              </a:rPr>
              <a:t>lope type 2 has higher proportion of heart disease presence.</a:t>
            </a:r>
          </a:p>
          <a:p>
            <a:pPr marL="57150" algn="just">
              <a:lnSpc>
                <a:spcPct val="90000"/>
              </a:lnSpc>
              <a:spcAft>
                <a:spcPts val="600"/>
              </a:spcAft>
            </a:pPr>
            <a:endParaRPr lang="en-US" sz="1400" b="0" i="0" dirty="0">
              <a:solidFill>
                <a:srgbClr val="000000"/>
              </a:solidFill>
              <a:effectLst/>
              <a:latin typeface="Rockwell" panose="02060603020205020403" pitchFamily="18" charset="0"/>
            </a:endParaRPr>
          </a:p>
          <a:p>
            <a:pPr marL="228600" indent="-171450" algn="just">
              <a:lnSpc>
                <a:spcPct val="90000"/>
              </a:lnSpc>
              <a:spcAft>
                <a:spcPts val="600"/>
              </a:spcAft>
              <a:buFont typeface="Arial" panose="020B0604020202020204" pitchFamily="34" charset="0"/>
              <a:buChar char="•"/>
            </a:pPr>
            <a:r>
              <a:rPr lang="en-US" sz="1400" b="1" dirty="0">
                <a:latin typeface="Rockwell" panose="02060603020205020403" pitchFamily="18" charset="0"/>
              </a:rPr>
              <a:t>Thal (</a:t>
            </a:r>
            <a:r>
              <a:rPr lang="en-IN" sz="1400" b="1" i="0" dirty="0">
                <a:solidFill>
                  <a:srgbClr val="000000"/>
                </a:solidFill>
                <a:effectLst/>
                <a:latin typeface="Rockwell" panose="02060603020205020403" pitchFamily="18" charset="0"/>
              </a:rPr>
              <a:t>Thallium Stress Test Result</a:t>
            </a:r>
            <a:r>
              <a:rPr lang="en-US" sz="1400" b="1" i="0" dirty="0">
                <a:solidFill>
                  <a:srgbClr val="000000"/>
                </a:solidFill>
                <a:effectLst/>
                <a:latin typeface="Rockwell" panose="02060603020205020403" pitchFamily="18" charset="0"/>
              </a:rPr>
              <a:t>)</a:t>
            </a:r>
            <a:r>
              <a:rPr lang="en-US" sz="1400" b="1" dirty="0">
                <a:latin typeface="Rockwell" panose="02060603020205020403" pitchFamily="18" charset="0"/>
              </a:rPr>
              <a:t>: </a:t>
            </a:r>
          </a:p>
          <a:p>
            <a:pPr marL="57150" algn="just">
              <a:lnSpc>
                <a:spcPct val="90000"/>
              </a:lnSpc>
              <a:spcAft>
                <a:spcPts val="600"/>
              </a:spcAft>
            </a:pPr>
            <a:r>
              <a:rPr lang="en-US" sz="1400" b="1" i="0" dirty="0">
                <a:solidFill>
                  <a:srgbClr val="000000"/>
                </a:solidFill>
                <a:effectLst/>
                <a:latin typeface="Rockwell" panose="02060603020205020403" pitchFamily="18" charset="0"/>
                <a:sym typeface="Wingdings" panose="05000000000000000000" pitchFamily="2" charset="2"/>
              </a:rPr>
              <a:t> </a:t>
            </a:r>
            <a:r>
              <a:rPr lang="en-US" sz="1400" i="0" dirty="0">
                <a:solidFill>
                  <a:srgbClr val="000000"/>
                </a:solidFill>
                <a:effectLst/>
                <a:latin typeface="Rockwell" panose="02060603020205020403" pitchFamily="18" charset="0"/>
                <a:sym typeface="Wingdings" panose="05000000000000000000" pitchFamily="2" charset="2"/>
              </a:rPr>
              <a:t>R</a:t>
            </a:r>
            <a:r>
              <a:rPr lang="en-US" sz="1400" b="0" i="0" dirty="0">
                <a:solidFill>
                  <a:srgbClr val="000000"/>
                </a:solidFill>
                <a:effectLst/>
                <a:latin typeface="Rockwell" panose="02060603020205020403" pitchFamily="18" charset="0"/>
              </a:rPr>
              <a:t>eversible defect category (2) has a higher proportion of heart disease presence compared to the other categories.</a:t>
            </a:r>
            <a:endParaRPr lang="en-US" sz="1400" b="1" i="0" dirty="0">
              <a:solidFill>
                <a:srgbClr val="000000"/>
              </a:solidFill>
              <a:effectLst/>
              <a:latin typeface="Rockwell" panose="02060603020205020403" pitchFamily="18" charset="0"/>
            </a:endParaRPr>
          </a:p>
          <a:p>
            <a:pPr marL="57150" algn="just">
              <a:lnSpc>
                <a:spcPct val="90000"/>
              </a:lnSpc>
              <a:spcAft>
                <a:spcPts val="600"/>
              </a:spcAft>
            </a:pPr>
            <a:endParaRPr lang="en-US" sz="1200" b="1" i="0" dirty="0">
              <a:solidFill>
                <a:srgbClr val="000000"/>
              </a:solidFill>
              <a:effectLst/>
              <a:latin typeface="Helvetica Neue"/>
            </a:endParaRPr>
          </a:p>
          <a:p>
            <a:pPr marL="285750" indent="-228600" algn="just">
              <a:lnSpc>
                <a:spcPct val="90000"/>
              </a:lnSpc>
              <a:spcAft>
                <a:spcPts val="600"/>
              </a:spcAft>
              <a:buFont typeface="Arial" panose="020B0604020202020204" pitchFamily="34" charset="0"/>
              <a:buChar char="•"/>
            </a:pPr>
            <a:endParaRPr lang="en-US" sz="1400" dirty="0">
              <a:solidFill>
                <a:srgbClr val="000000"/>
              </a:solidFill>
              <a:latin typeface="Helvetica Neue"/>
            </a:endParaRPr>
          </a:p>
          <a:p>
            <a:pPr marL="285750" indent="-228600" algn="just">
              <a:lnSpc>
                <a:spcPct val="90000"/>
              </a:lnSpc>
              <a:spcAft>
                <a:spcPts val="600"/>
              </a:spcAft>
              <a:buFont typeface="Arial" panose="020B0604020202020204" pitchFamily="34" charset="0"/>
              <a:buChar char="•"/>
            </a:pPr>
            <a:endParaRPr lang="en-US" sz="1200" dirty="0">
              <a:latin typeface="Rockwell" panose="02060603020205020403" pitchFamily="18" charset="0"/>
            </a:endParaRPr>
          </a:p>
        </p:txBody>
      </p:sp>
      <p:pic>
        <p:nvPicPr>
          <p:cNvPr id="5" name="Picture 4">
            <a:extLst>
              <a:ext uri="{FF2B5EF4-FFF2-40B4-BE49-F238E27FC236}">
                <a16:creationId xmlns:a16="http://schemas.microsoft.com/office/drawing/2014/main" id="{2723522E-666F-054A-FF0A-A91C043BC4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pic>
        <p:nvPicPr>
          <p:cNvPr id="4" name="Picture 3">
            <a:extLst>
              <a:ext uri="{FF2B5EF4-FFF2-40B4-BE49-F238E27FC236}">
                <a16:creationId xmlns:a16="http://schemas.microsoft.com/office/drawing/2014/main" id="{E91E7DB3-143B-22F4-0D03-88A2A824DE64}"/>
              </a:ext>
            </a:extLst>
          </p:cNvPr>
          <p:cNvPicPr>
            <a:picLocks noChangeAspect="1"/>
          </p:cNvPicPr>
          <p:nvPr/>
        </p:nvPicPr>
        <p:blipFill>
          <a:blip r:embed="rId4"/>
          <a:stretch>
            <a:fillRect/>
          </a:stretch>
        </p:blipFill>
        <p:spPr>
          <a:xfrm>
            <a:off x="191016" y="1233517"/>
            <a:ext cx="6621376" cy="4390966"/>
          </a:xfrm>
          <a:prstGeom prst="rect">
            <a:avLst/>
          </a:prstGeom>
        </p:spPr>
      </p:pic>
      <p:sp>
        <p:nvSpPr>
          <p:cNvPr id="8" name="TextBox 7">
            <a:extLst>
              <a:ext uri="{FF2B5EF4-FFF2-40B4-BE49-F238E27FC236}">
                <a16:creationId xmlns:a16="http://schemas.microsoft.com/office/drawing/2014/main" id="{AEA58DA9-B203-2955-8EC3-29F9BDDD2A05}"/>
              </a:ext>
            </a:extLst>
          </p:cNvPr>
          <p:cNvSpPr txBox="1"/>
          <p:nvPr/>
        </p:nvSpPr>
        <p:spPr>
          <a:xfrm>
            <a:off x="133538" y="5626894"/>
            <a:ext cx="6621376" cy="1231106"/>
          </a:xfrm>
          <a:prstGeom prst="rect">
            <a:avLst/>
          </a:prstGeom>
          <a:noFill/>
        </p:spPr>
        <p:txBody>
          <a:bodyPr wrap="square" rtlCol="0">
            <a:spAutoFit/>
          </a:bodyPr>
          <a:lstStyle/>
          <a:p>
            <a:r>
              <a:rPr lang="en-US" sz="1400" b="1" dirty="0">
                <a:latin typeface="Rockwell" panose="02060603020205020403" pitchFamily="18" charset="0"/>
              </a:rPr>
              <a:t>Summary:</a:t>
            </a:r>
          </a:p>
          <a:p>
            <a:endParaRPr kumimoji="0" lang="en-US" altLang="en-US" sz="1200" b="0" i="0" u="none" strike="noStrike" cap="none" normalizeH="0" baseline="0" dirty="0">
              <a:ln>
                <a:noFill/>
              </a:ln>
              <a:solidFill>
                <a:schemeClr val="tx1"/>
              </a:solidFill>
              <a:effectLst/>
              <a:latin typeface="Rockwell" panose="02060603020205020403"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00000"/>
                </a:solidFill>
                <a:effectLst/>
                <a:latin typeface="Rockwell" panose="02060603020205020403" pitchFamily="18" charset="0"/>
              </a:rPr>
              <a:t>Higher Impact on Target:          </a:t>
            </a:r>
            <a:r>
              <a:rPr kumimoji="0" lang="en-US" altLang="en-US" sz="1200" i="0" u="none" strike="noStrike" cap="none" normalizeH="0" baseline="0" dirty="0">
                <a:ln>
                  <a:noFill/>
                </a:ln>
                <a:solidFill>
                  <a:srgbClr val="000000"/>
                </a:solidFill>
                <a:effectLst/>
                <a:latin typeface="Rockwell" panose="02060603020205020403" pitchFamily="18" charset="0"/>
                <a:cs typeface="Courier New" panose="02070309020205020404" pitchFamily="49" charset="0"/>
              </a:rPr>
              <a:t>ca</a:t>
            </a:r>
            <a:r>
              <a:rPr kumimoji="0" lang="en-US" altLang="en-US" sz="1200" i="0" u="none" strike="noStrike" cap="none" normalizeH="0" baseline="0" dirty="0">
                <a:ln>
                  <a:noFill/>
                </a:ln>
                <a:solidFill>
                  <a:srgbClr val="000000"/>
                </a:solidFill>
                <a:effectLst/>
                <a:latin typeface="Rockwell" panose="02060603020205020403" pitchFamily="18" charset="0"/>
              </a:rPr>
              <a:t>, </a:t>
            </a:r>
            <a:r>
              <a:rPr kumimoji="0" lang="en-US" altLang="en-US" sz="1200" i="0" u="none" strike="noStrike" cap="none" normalizeH="0" baseline="0" dirty="0">
                <a:ln>
                  <a:noFill/>
                </a:ln>
                <a:solidFill>
                  <a:srgbClr val="000000"/>
                </a:solidFill>
                <a:effectLst/>
                <a:latin typeface="Rockwell" panose="02060603020205020403" pitchFamily="18" charset="0"/>
                <a:cs typeface="Courier New" panose="02070309020205020404" pitchFamily="49" charset="0"/>
              </a:rPr>
              <a:t>cp</a:t>
            </a:r>
            <a:r>
              <a:rPr kumimoji="0" lang="en-US" altLang="en-US" sz="1200" i="0" u="none" strike="noStrike" cap="none" normalizeH="0" baseline="0" dirty="0">
                <a:ln>
                  <a:noFill/>
                </a:ln>
                <a:solidFill>
                  <a:srgbClr val="000000"/>
                </a:solidFill>
                <a:effectLst/>
                <a:latin typeface="Rockwell" panose="02060603020205020403" pitchFamily="18" charset="0"/>
              </a:rPr>
              <a:t>, </a:t>
            </a:r>
            <a:r>
              <a:rPr kumimoji="0" lang="en-US" altLang="en-US" sz="1200" i="0" u="none" strike="noStrike" cap="none" normalizeH="0" baseline="0" dirty="0">
                <a:ln>
                  <a:noFill/>
                </a:ln>
                <a:solidFill>
                  <a:srgbClr val="000000"/>
                </a:solidFill>
                <a:effectLst/>
                <a:latin typeface="Rockwell" panose="02060603020205020403" pitchFamily="18" charset="0"/>
                <a:cs typeface="Courier New" panose="02070309020205020404" pitchFamily="49" charset="0"/>
              </a:rPr>
              <a:t>exang</a:t>
            </a:r>
            <a:r>
              <a:rPr kumimoji="0" lang="en-US" altLang="en-US" sz="1200" i="0" u="none" strike="noStrike" cap="none" normalizeH="0" baseline="0" dirty="0">
                <a:ln>
                  <a:noFill/>
                </a:ln>
                <a:solidFill>
                  <a:srgbClr val="000000"/>
                </a:solidFill>
                <a:effectLst/>
                <a:latin typeface="Rockwell" panose="02060603020205020403" pitchFamily="18" charset="0"/>
              </a:rPr>
              <a:t>, </a:t>
            </a:r>
            <a:r>
              <a:rPr kumimoji="0" lang="en-US" altLang="en-US" sz="1200" i="0" u="none" strike="noStrike" cap="none" normalizeH="0" baseline="0" dirty="0">
                <a:ln>
                  <a:noFill/>
                </a:ln>
                <a:solidFill>
                  <a:srgbClr val="000000"/>
                </a:solidFill>
                <a:effectLst/>
                <a:latin typeface="Rockwell" panose="02060603020205020403" pitchFamily="18" charset="0"/>
                <a:cs typeface="Courier New" panose="02070309020205020404" pitchFamily="49" charset="0"/>
              </a:rPr>
              <a:t>sex</a:t>
            </a:r>
            <a:r>
              <a:rPr kumimoji="0" lang="en-US" altLang="en-US" sz="1200" i="0" u="none" strike="noStrike" cap="none" normalizeH="0" baseline="0" dirty="0">
                <a:ln>
                  <a:noFill/>
                </a:ln>
                <a:solidFill>
                  <a:srgbClr val="000000"/>
                </a:solidFill>
                <a:effectLst/>
                <a:latin typeface="Rockwell" panose="02060603020205020403" pitchFamily="18" charset="0"/>
              </a:rPr>
              <a:t>, </a:t>
            </a:r>
            <a:r>
              <a:rPr kumimoji="0" lang="en-US" altLang="en-US" sz="1200" i="0" u="none" strike="noStrike" cap="none" normalizeH="0" baseline="0" dirty="0">
                <a:ln>
                  <a:noFill/>
                </a:ln>
                <a:solidFill>
                  <a:srgbClr val="000000"/>
                </a:solidFill>
                <a:effectLst/>
                <a:latin typeface="Rockwell" panose="02060603020205020403" pitchFamily="18" charset="0"/>
                <a:cs typeface="Courier New" panose="02070309020205020404" pitchFamily="49" charset="0"/>
              </a:rPr>
              <a:t>slope</a:t>
            </a:r>
            <a:r>
              <a:rPr kumimoji="0" lang="en-US" altLang="en-US" sz="1200" i="0" u="none" strike="noStrike" cap="none" normalizeH="0" baseline="0" dirty="0">
                <a:ln>
                  <a:noFill/>
                </a:ln>
                <a:solidFill>
                  <a:srgbClr val="000000"/>
                </a:solidFill>
                <a:effectLst/>
                <a:latin typeface="Rockwell" panose="02060603020205020403" pitchFamily="18" charset="0"/>
              </a:rPr>
              <a:t>, and </a:t>
            </a:r>
            <a:r>
              <a:rPr kumimoji="0" lang="en-US" altLang="en-US" sz="1200" i="0" u="none" strike="noStrike" cap="none" normalizeH="0" baseline="0" dirty="0">
                <a:ln>
                  <a:noFill/>
                </a:ln>
                <a:solidFill>
                  <a:srgbClr val="000000"/>
                </a:solidFill>
                <a:effectLst/>
                <a:latin typeface="Rockwell" panose="02060603020205020403" pitchFamily="18" charset="0"/>
                <a:cs typeface="Courier New" panose="02070309020205020404" pitchFamily="49" charset="0"/>
              </a:rPr>
              <a:t>thal</a:t>
            </a:r>
            <a:endParaRPr kumimoji="0" lang="en-US" altLang="en-US" sz="1200" i="0" u="none" strike="noStrike" cap="none" normalizeH="0" baseline="0" dirty="0">
              <a:ln>
                <a:noFill/>
              </a:ln>
              <a:solidFill>
                <a:srgbClr val="000000"/>
              </a:solidFill>
              <a:effectLst/>
              <a:latin typeface="Rockwell" panose="02060603020205020403"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00000"/>
                </a:solidFill>
                <a:effectLst/>
                <a:latin typeface="Rockwell" panose="02060603020205020403" pitchFamily="18" charset="0"/>
              </a:rPr>
              <a:t>Moderate Impact on Target:     </a:t>
            </a:r>
            <a:r>
              <a:rPr kumimoji="0" lang="en-US" altLang="en-US" sz="1200" i="0" u="none" strike="noStrike" cap="none" normalizeH="0" baseline="0" dirty="0">
                <a:ln>
                  <a:noFill/>
                </a:ln>
                <a:solidFill>
                  <a:srgbClr val="000000"/>
                </a:solidFill>
                <a:effectLst/>
                <a:latin typeface="Rockwell" panose="02060603020205020403" pitchFamily="18" charset="0"/>
                <a:cs typeface="Courier New" panose="02070309020205020404" pitchFamily="49" charset="0"/>
              </a:rPr>
              <a:t>restecg</a:t>
            </a:r>
            <a:endParaRPr kumimoji="0" lang="en-US" altLang="en-US" sz="1200" i="0" u="none" strike="noStrike" cap="none" normalizeH="0" baseline="0" dirty="0">
              <a:ln>
                <a:noFill/>
              </a:ln>
              <a:solidFill>
                <a:srgbClr val="000000"/>
              </a:solidFill>
              <a:effectLst/>
              <a:latin typeface="Rockwell" panose="02060603020205020403"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00000"/>
                </a:solidFill>
                <a:effectLst/>
                <a:latin typeface="Rockwell" panose="02060603020205020403" pitchFamily="18" charset="0"/>
              </a:rPr>
              <a:t>Lower Impact on Target: </a:t>
            </a:r>
            <a:r>
              <a:rPr lang="en-US" altLang="en-US" sz="1200" b="1" dirty="0">
                <a:solidFill>
                  <a:srgbClr val="000000"/>
                </a:solidFill>
                <a:latin typeface="Rockwell" panose="02060603020205020403" pitchFamily="18" charset="0"/>
              </a:rPr>
              <a:t>           </a:t>
            </a:r>
            <a:r>
              <a:rPr kumimoji="0" lang="en-US" altLang="en-US" sz="1200" i="0" u="none" strike="noStrike" cap="none" normalizeH="0" baseline="0" dirty="0">
                <a:ln>
                  <a:noFill/>
                </a:ln>
                <a:solidFill>
                  <a:srgbClr val="000000"/>
                </a:solidFill>
                <a:effectLst/>
                <a:latin typeface="Rockwell" panose="02060603020205020403" pitchFamily="18" charset="0"/>
                <a:cs typeface="Courier New" panose="02070309020205020404" pitchFamily="49" charset="0"/>
              </a:rPr>
              <a:t>fbs</a:t>
            </a:r>
            <a:endParaRPr kumimoji="0" lang="en-US" altLang="en-US" sz="1200" i="0" u="none" strike="noStrike" cap="none" normalizeH="0" baseline="0" dirty="0">
              <a:ln>
                <a:noFill/>
              </a:ln>
              <a:solidFill>
                <a:srgbClr val="000000"/>
              </a:solidFill>
              <a:effectLst/>
              <a:latin typeface="Rockwell" panose="02060603020205020403" pitchFamily="18" charset="0"/>
            </a:endParaRPr>
          </a:p>
          <a:p>
            <a:endParaRPr lang="en-IN" sz="1200" b="1" dirty="0">
              <a:latin typeface="Rockwell" panose="02060603020205020403" pitchFamily="18" charset="0"/>
            </a:endParaRPr>
          </a:p>
        </p:txBody>
      </p:sp>
      <p:sp>
        <p:nvSpPr>
          <p:cNvPr id="10" name="Rectangle 1">
            <a:extLst>
              <a:ext uri="{FF2B5EF4-FFF2-40B4-BE49-F238E27FC236}">
                <a16:creationId xmlns:a16="http://schemas.microsoft.com/office/drawing/2014/main" id="{FA059ECC-B2D9-EFF9-F471-4C82F3C62E50}"/>
              </a:ext>
            </a:extLst>
          </p:cNvPr>
          <p:cNvSpPr>
            <a:spLocks noChangeArrowheads="1"/>
          </p:cNvSpPr>
          <p:nvPr/>
        </p:nvSpPr>
        <p:spPr bwMode="auto">
          <a:xfrm>
            <a:off x="0" y="-247469"/>
            <a:ext cx="184731" cy="494939"/>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8700" rIns="9144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9316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16621" y="0"/>
            <a:ext cx="12225241" cy="6875413"/>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6" name="TextBox 5">
            <a:extLst>
              <a:ext uri="{FF2B5EF4-FFF2-40B4-BE49-F238E27FC236}">
                <a16:creationId xmlns:a16="http://schemas.microsoft.com/office/drawing/2014/main" id="{1B410834-17EB-356F-945B-F05FF264E036}"/>
              </a:ext>
            </a:extLst>
          </p:cNvPr>
          <p:cNvSpPr txBox="1"/>
          <p:nvPr/>
        </p:nvSpPr>
        <p:spPr>
          <a:xfrm>
            <a:off x="371349" y="734464"/>
            <a:ext cx="4748116" cy="523220"/>
          </a:xfrm>
          <a:prstGeom prst="rect">
            <a:avLst/>
          </a:prstGeom>
          <a:noFill/>
        </p:spPr>
        <p:txBody>
          <a:bodyPr wrap="square" rtlCol="0">
            <a:spAutoFit/>
          </a:bodyPr>
          <a:lstStyle/>
          <a:p>
            <a:r>
              <a:rPr lang="en-US" sz="2800" dirty="0">
                <a:latin typeface="Rockwell" panose="02060603020205020403" pitchFamily="18" charset="0"/>
              </a:rPr>
              <a:t>CORRELATION HEATMAP</a:t>
            </a:r>
            <a:endParaRPr lang="en-IN" sz="2800" dirty="0">
              <a:latin typeface="Rockwell" panose="02060603020205020403" pitchFamily="18" charset="0"/>
            </a:endParaRPr>
          </a:p>
        </p:txBody>
      </p:sp>
      <p:sp>
        <p:nvSpPr>
          <p:cNvPr id="9" name="TextBox 8">
            <a:extLst>
              <a:ext uri="{FF2B5EF4-FFF2-40B4-BE49-F238E27FC236}">
                <a16:creationId xmlns:a16="http://schemas.microsoft.com/office/drawing/2014/main" id="{04FCD7D1-0C39-501E-E980-3686C62F2D57}"/>
              </a:ext>
            </a:extLst>
          </p:cNvPr>
          <p:cNvSpPr txBox="1"/>
          <p:nvPr/>
        </p:nvSpPr>
        <p:spPr>
          <a:xfrm>
            <a:off x="256442" y="1485192"/>
            <a:ext cx="4633758" cy="3539430"/>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Rockwell" panose="02060603020205020403" pitchFamily="18" charset="0"/>
              </a:rPr>
              <a:t>Positive correlation </a:t>
            </a:r>
            <a:r>
              <a:rPr lang="en-US" sz="1600" dirty="0">
                <a:latin typeface="Rockwell" panose="02060603020205020403" pitchFamily="18" charset="0"/>
              </a:rPr>
              <a:t>were observed between the target variables and “</a:t>
            </a:r>
            <a:r>
              <a:rPr lang="en-US" sz="1600" b="1" dirty="0">
                <a:latin typeface="Rockwell" panose="02060603020205020403" pitchFamily="18" charset="0"/>
              </a:rPr>
              <a:t>Cp”</a:t>
            </a:r>
            <a:r>
              <a:rPr lang="en-US" sz="1600" dirty="0">
                <a:latin typeface="Rockwell" panose="02060603020205020403" pitchFamily="18" charset="0"/>
              </a:rPr>
              <a:t>, </a:t>
            </a:r>
            <a:r>
              <a:rPr lang="en-US" sz="1600" b="1" dirty="0">
                <a:latin typeface="Rockwell" panose="02060603020205020403" pitchFamily="18" charset="0"/>
              </a:rPr>
              <a:t>“Thalach” </a:t>
            </a:r>
            <a:r>
              <a:rPr lang="en-US" sz="1600" dirty="0">
                <a:latin typeface="Rockwell" panose="02060603020205020403" pitchFamily="18" charset="0"/>
              </a:rPr>
              <a:t>and “</a:t>
            </a:r>
            <a:r>
              <a:rPr lang="en-US" sz="1600" b="1" dirty="0">
                <a:latin typeface="Rockwell" panose="02060603020205020403" pitchFamily="18" charset="0"/>
              </a:rPr>
              <a:t>Slope”.</a:t>
            </a:r>
            <a:endParaRPr lang="en-US" sz="1600" dirty="0">
              <a:latin typeface="Rockwell" panose="02060603020205020403" pitchFamily="18" charset="0"/>
            </a:endParaRPr>
          </a:p>
          <a:p>
            <a:endParaRPr lang="en-US"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But “</a:t>
            </a:r>
            <a:r>
              <a:rPr lang="en-US" sz="1600" b="1" dirty="0">
                <a:latin typeface="Rockwell" panose="02060603020205020403" pitchFamily="18" charset="0"/>
              </a:rPr>
              <a:t>Exang”</a:t>
            </a:r>
            <a:r>
              <a:rPr lang="en-US" sz="1600" dirty="0">
                <a:latin typeface="Rockwell" panose="02060603020205020403" pitchFamily="18" charset="0"/>
              </a:rPr>
              <a:t>, </a:t>
            </a:r>
            <a:r>
              <a:rPr lang="en-US" sz="1600" b="1" dirty="0">
                <a:latin typeface="Rockwell" panose="02060603020205020403" pitchFamily="18" charset="0"/>
              </a:rPr>
              <a:t>“Oldpeak”, “Ca” </a:t>
            </a:r>
            <a:r>
              <a:rPr lang="en-US" sz="1600" dirty="0">
                <a:latin typeface="Rockwell" panose="02060603020205020403" pitchFamily="18" charset="0"/>
              </a:rPr>
              <a:t>and “</a:t>
            </a:r>
            <a:r>
              <a:rPr lang="en-US" sz="1600" b="1" dirty="0">
                <a:latin typeface="Rockwell" panose="02060603020205020403" pitchFamily="18" charset="0"/>
              </a:rPr>
              <a:t>Thal</a:t>
            </a:r>
            <a:r>
              <a:rPr lang="en-US" sz="1600" dirty="0">
                <a:latin typeface="Rockwell" panose="02060603020205020403" pitchFamily="18" charset="0"/>
              </a:rPr>
              <a:t>" looks like highly </a:t>
            </a:r>
            <a:r>
              <a:rPr lang="en-US" sz="1600" b="1" dirty="0">
                <a:latin typeface="Rockwell" panose="02060603020205020403" pitchFamily="18" charset="0"/>
              </a:rPr>
              <a:t>negatively</a:t>
            </a:r>
            <a:r>
              <a:rPr lang="en-US" sz="1600" dirty="0">
                <a:latin typeface="Rockwell" panose="02060603020205020403" pitchFamily="18" charset="0"/>
              </a:rPr>
              <a:t> </a:t>
            </a:r>
            <a:r>
              <a:rPr lang="en-US" sz="1600" b="1" dirty="0">
                <a:latin typeface="Rockwell" panose="02060603020205020403" pitchFamily="18" charset="0"/>
              </a:rPr>
              <a:t>correlated</a:t>
            </a:r>
            <a:r>
              <a:rPr lang="en-US" sz="1600" dirty="0">
                <a:latin typeface="Rockwell" panose="02060603020205020403" pitchFamily="18" charset="0"/>
              </a:rPr>
              <a:t> with target.</a:t>
            </a:r>
          </a:p>
          <a:p>
            <a:endParaRPr lang="en-US"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Additionally, “</a:t>
            </a:r>
            <a:r>
              <a:rPr lang="en-US" sz="1600" b="1" dirty="0">
                <a:latin typeface="Rockwell" panose="02060603020205020403" pitchFamily="18" charset="0"/>
              </a:rPr>
              <a:t>age”</a:t>
            </a:r>
            <a:r>
              <a:rPr lang="en-US" sz="1600" dirty="0">
                <a:latin typeface="Rockwell" panose="02060603020205020403" pitchFamily="18" charset="0"/>
              </a:rPr>
              <a:t> and </a:t>
            </a:r>
            <a:r>
              <a:rPr lang="en-US" sz="1600" b="1" dirty="0">
                <a:latin typeface="Rockwell" panose="02060603020205020403" pitchFamily="18" charset="0"/>
              </a:rPr>
              <a:t>“sex” </a:t>
            </a:r>
            <a:r>
              <a:rPr lang="en-US" sz="1600" dirty="0">
                <a:latin typeface="Rockwell" panose="02060603020205020403" pitchFamily="18" charset="0"/>
              </a:rPr>
              <a:t>exhibited moderate correlation with the target.</a:t>
            </a:r>
          </a:p>
          <a:p>
            <a:endParaRPr lang="en-US"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While “</a:t>
            </a:r>
            <a:r>
              <a:rPr lang="en-US" sz="1600" b="1" dirty="0">
                <a:latin typeface="Rockwell" panose="02060603020205020403" pitchFamily="18" charset="0"/>
              </a:rPr>
              <a:t>Trestbps”</a:t>
            </a:r>
            <a:r>
              <a:rPr lang="en-US" sz="1600" dirty="0">
                <a:latin typeface="Rockwell" panose="02060603020205020403" pitchFamily="18" charset="0"/>
              </a:rPr>
              <a:t>, “</a:t>
            </a:r>
            <a:r>
              <a:rPr lang="en-US" sz="1600" b="1" dirty="0">
                <a:latin typeface="Rockwell" panose="02060603020205020403" pitchFamily="18" charset="0"/>
              </a:rPr>
              <a:t>Chol”</a:t>
            </a:r>
            <a:r>
              <a:rPr lang="en-US" sz="1600" dirty="0">
                <a:latin typeface="Rockwell" panose="02060603020205020403" pitchFamily="18" charset="0"/>
              </a:rPr>
              <a:t>, “</a:t>
            </a:r>
            <a:r>
              <a:rPr lang="en-US" sz="1600" b="1" dirty="0">
                <a:latin typeface="Rockwell" panose="02060603020205020403" pitchFamily="18" charset="0"/>
              </a:rPr>
              <a:t>fbs”</a:t>
            </a:r>
            <a:r>
              <a:rPr lang="en-US" sz="1600" dirty="0">
                <a:latin typeface="Rockwell" panose="02060603020205020403" pitchFamily="18" charset="0"/>
              </a:rPr>
              <a:t> and “</a:t>
            </a:r>
            <a:r>
              <a:rPr lang="en-US" sz="1600" b="1" dirty="0">
                <a:latin typeface="Rockwell" panose="02060603020205020403" pitchFamily="18" charset="0"/>
              </a:rPr>
              <a:t>restecg”</a:t>
            </a:r>
            <a:r>
              <a:rPr lang="en-US" sz="1600" dirty="0">
                <a:latin typeface="Rockwell" panose="02060603020205020403" pitchFamily="18" charset="0"/>
              </a:rPr>
              <a:t> demonstrated minimal correlation with the target.</a:t>
            </a:r>
            <a:endParaRPr lang="en-IN" sz="1600" dirty="0">
              <a:latin typeface="Rockwell" panose="02060603020205020403" pitchFamily="18" charset="0"/>
            </a:endParaRPr>
          </a:p>
        </p:txBody>
      </p:sp>
      <p:pic>
        <p:nvPicPr>
          <p:cNvPr id="7" name="Picture 6">
            <a:extLst>
              <a:ext uri="{FF2B5EF4-FFF2-40B4-BE49-F238E27FC236}">
                <a16:creationId xmlns:a16="http://schemas.microsoft.com/office/drawing/2014/main" id="{2BD508E7-355E-6994-9E40-6541CDC9B043}"/>
              </a:ext>
            </a:extLst>
          </p:cNvPr>
          <p:cNvPicPr>
            <a:picLocks noChangeAspect="1"/>
          </p:cNvPicPr>
          <p:nvPr/>
        </p:nvPicPr>
        <p:blipFill>
          <a:blip r:embed="rId4"/>
          <a:stretch>
            <a:fillRect/>
          </a:stretch>
        </p:blipFill>
        <p:spPr>
          <a:xfrm>
            <a:off x="4890200" y="1432993"/>
            <a:ext cx="7103466" cy="3643829"/>
          </a:xfrm>
          <a:prstGeom prst="rect">
            <a:avLst/>
          </a:prstGeom>
        </p:spPr>
      </p:pic>
    </p:spTree>
    <p:extLst>
      <p:ext uri="{BB962C8B-B14F-4D97-AF65-F5344CB8AC3E}">
        <p14:creationId xmlns:p14="http://schemas.microsoft.com/office/powerpoint/2010/main" val="1989185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0688"/>
          <a:stretch/>
        </p:blipFill>
        <p:spPr>
          <a:xfrm>
            <a:off x="2522358" y="10"/>
            <a:ext cx="9669642" cy="6857990"/>
          </a:xfrm>
          <a:prstGeom prst="rect">
            <a:avLst/>
          </a:prstGeom>
        </p:spPr>
      </p:pic>
      <p:sp>
        <p:nvSpPr>
          <p:cNvPr id="36" name="Rectangle 35">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9" name="TextBox 8">
            <a:extLst>
              <a:ext uri="{FF2B5EF4-FFF2-40B4-BE49-F238E27FC236}">
                <a16:creationId xmlns:a16="http://schemas.microsoft.com/office/drawing/2014/main" id="{F77E559D-25DD-7691-812B-7E0FDA457E98}"/>
              </a:ext>
            </a:extLst>
          </p:cNvPr>
          <p:cNvSpPr txBox="1"/>
          <p:nvPr/>
        </p:nvSpPr>
        <p:spPr>
          <a:xfrm>
            <a:off x="198334" y="2109101"/>
            <a:ext cx="8210938"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sz="1400" b="1" i="0" dirty="0">
                <a:effectLst/>
                <a:latin typeface="Rockwell" panose="02060603020205020403" pitchFamily="18" charset="0"/>
              </a:rPr>
              <a:t>Irrelevant Feature Removal:</a:t>
            </a:r>
            <a:r>
              <a:rPr lang="en-US" sz="1400" i="0" dirty="0">
                <a:effectLst/>
                <a:latin typeface="Rockwell" panose="02060603020205020403" pitchFamily="18" charset="0"/>
              </a:rPr>
              <a:t> All features in the dataset appears to be relevant based on </a:t>
            </a:r>
            <a:r>
              <a:rPr lang="en-US" sz="1400" b="1" i="0" dirty="0">
                <a:effectLst/>
                <a:latin typeface="Rockwell" panose="02060603020205020403" pitchFamily="18" charset="0"/>
              </a:rPr>
              <a:t>EDA</a:t>
            </a:r>
            <a:r>
              <a:rPr lang="en-US" sz="1400" b="1" dirty="0">
                <a:latin typeface="Rockwell" panose="02060603020205020403" pitchFamily="18" charset="0"/>
              </a:rPr>
              <a:t>. </a:t>
            </a:r>
            <a:r>
              <a:rPr lang="en-US" sz="1400" dirty="0">
                <a:latin typeface="Rockwell" panose="02060603020205020403" pitchFamily="18" charset="0"/>
              </a:rPr>
              <a:t>We will retain all the columns, ensuring no valuable information is lost, especially given the dataset’s small size.</a:t>
            </a:r>
            <a:endParaRPr lang="en-US" sz="1400" b="1" i="0" dirty="0">
              <a:effectLst/>
              <a:latin typeface="Rockwell" panose="02060603020205020403" pitchFamily="18" charset="0"/>
            </a:endParaRPr>
          </a:p>
          <a:p>
            <a:pPr marL="285750" indent="-285750" algn="just">
              <a:buFont typeface="Arial" panose="020B0604020202020204" pitchFamily="34" charset="0"/>
              <a:buChar char="•"/>
            </a:pPr>
            <a:endParaRPr lang="en-US" sz="1400" dirty="0">
              <a:latin typeface="Rockwell" panose="02060603020205020403" pitchFamily="18" charset="0"/>
            </a:endParaRPr>
          </a:p>
          <a:p>
            <a:pPr marL="285750" indent="-285750" algn="just">
              <a:buFont typeface="Wingdings" panose="05000000000000000000" pitchFamily="2" charset="2"/>
              <a:buChar char="q"/>
            </a:pPr>
            <a:r>
              <a:rPr lang="en-US" sz="1400" b="1" dirty="0">
                <a:latin typeface="Rockwell" panose="02060603020205020403" pitchFamily="18" charset="0"/>
              </a:rPr>
              <a:t>Missing Value Treatment:</a:t>
            </a:r>
            <a:r>
              <a:rPr lang="en-US" sz="1400" dirty="0">
                <a:latin typeface="Rockwell" panose="02060603020205020403" pitchFamily="18" charset="0"/>
              </a:rPr>
              <a:t> </a:t>
            </a:r>
            <a:r>
              <a:rPr lang="en-US" sz="1400" b="1" dirty="0">
                <a:latin typeface="Rockwell" panose="02060603020205020403" pitchFamily="18" charset="0"/>
              </a:rPr>
              <a:t>No missing value </a:t>
            </a:r>
            <a:r>
              <a:rPr lang="en-US" sz="1400" dirty="0">
                <a:latin typeface="Rockwell" panose="02060603020205020403" pitchFamily="18" charset="0"/>
              </a:rPr>
              <a:t>found in the dataset.</a:t>
            </a:r>
          </a:p>
          <a:p>
            <a:pPr marL="285750" indent="-285750" algn="just">
              <a:buFont typeface="Arial" panose="020B0604020202020204" pitchFamily="34" charset="0"/>
              <a:buChar char="•"/>
            </a:pPr>
            <a:endParaRPr lang="en-US" sz="1400" dirty="0">
              <a:latin typeface="Rockwell" panose="02060603020205020403" pitchFamily="18" charset="0"/>
            </a:endParaRPr>
          </a:p>
          <a:p>
            <a:pPr marL="285750" indent="-285750" algn="just">
              <a:buFont typeface="Wingdings" panose="05000000000000000000" pitchFamily="2" charset="2"/>
              <a:buChar char="q"/>
            </a:pPr>
            <a:r>
              <a:rPr lang="en-US" sz="1400" b="1" dirty="0">
                <a:latin typeface="Rockwell" panose="02060603020205020403" pitchFamily="18" charset="0"/>
              </a:rPr>
              <a:t>Outliers Treatment: </a:t>
            </a:r>
            <a:r>
              <a:rPr lang="en-US" sz="1400" dirty="0">
                <a:latin typeface="Rockwell" panose="02060603020205020403" pitchFamily="18" charset="0"/>
              </a:rPr>
              <a:t>Checked outliers using </a:t>
            </a:r>
            <a:r>
              <a:rPr lang="en-US" sz="1400" b="1" dirty="0">
                <a:latin typeface="Rockwell" panose="02060603020205020403" pitchFamily="18" charset="0"/>
              </a:rPr>
              <a:t>IQR </a:t>
            </a:r>
            <a:r>
              <a:rPr lang="en-US" sz="1400" dirty="0">
                <a:latin typeface="Rockwell" panose="02060603020205020403" pitchFamily="18" charset="0"/>
              </a:rPr>
              <a:t>method for the continuous features and upon identifying outliers, nature of algorithm, and given small dataset size direct removal of outliers might not be best approach. Instead, we will apply </a:t>
            </a:r>
            <a:r>
              <a:rPr lang="en-US" sz="1400" b="1" dirty="0">
                <a:latin typeface="Rockwell" panose="02060603020205020403" pitchFamily="18" charset="0"/>
              </a:rPr>
              <a:t>Box-Cox</a:t>
            </a:r>
            <a:r>
              <a:rPr lang="en-US" sz="1400" dirty="0">
                <a:latin typeface="Rockwell" panose="02060603020205020403" pitchFamily="18" charset="0"/>
              </a:rPr>
              <a:t> transformation to stabilize variance and make the data more normal-distribution.</a:t>
            </a:r>
          </a:p>
          <a:p>
            <a:pPr marL="285750" indent="-285750" algn="just">
              <a:buFont typeface="Wingdings" panose="05000000000000000000" pitchFamily="2" charset="2"/>
              <a:buChar char="q"/>
            </a:pPr>
            <a:endParaRPr lang="en-US" sz="1400" dirty="0">
              <a:latin typeface="Rockwell" panose="02060603020205020403" pitchFamily="18" charset="0"/>
            </a:endParaRPr>
          </a:p>
          <a:p>
            <a:pPr marL="285750" indent="-285750" algn="just">
              <a:buFont typeface="Wingdings" panose="05000000000000000000" pitchFamily="2" charset="2"/>
              <a:buChar char="q"/>
            </a:pPr>
            <a:r>
              <a:rPr lang="en-US" sz="1400" b="1" dirty="0">
                <a:latin typeface="Rockwell" panose="02060603020205020403" pitchFamily="18" charset="0"/>
              </a:rPr>
              <a:t>Categorical Feature Encoding:</a:t>
            </a:r>
            <a:r>
              <a:rPr lang="en-US" sz="1400" dirty="0">
                <a:latin typeface="Rockwell" panose="02060603020205020403" pitchFamily="18" charset="0"/>
              </a:rPr>
              <a:t> Applied </a:t>
            </a:r>
            <a:r>
              <a:rPr lang="en-US" sz="1400" b="1" dirty="0">
                <a:latin typeface="Rockwell" panose="02060603020205020403" pitchFamily="18" charset="0"/>
              </a:rPr>
              <a:t>one hot encoding </a:t>
            </a:r>
            <a:r>
              <a:rPr lang="en-US" sz="1400" dirty="0">
                <a:latin typeface="Rockwell" panose="02060603020205020403" pitchFamily="18" charset="0"/>
              </a:rPr>
              <a:t>to the columns like “Cp”, “Thal” and “Restecg”  since these variables are nominal variables.</a:t>
            </a:r>
          </a:p>
          <a:p>
            <a:pPr marL="285750" indent="-285750" algn="just">
              <a:buFont typeface="Wingdings" panose="05000000000000000000" pitchFamily="2" charset="2"/>
              <a:buChar char="q"/>
            </a:pPr>
            <a:endParaRPr lang="en-US" sz="1400" b="1" dirty="0">
              <a:latin typeface="Rockwell" panose="02060603020205020403" pitchFamily="18" charset="0"/>
            </a:endParaRPr>
          </a:p>
          <a:p>
            <a:pPr marL="285750" indent="-285750" algn="just">
              <a:buFont typeface="Wingdings" panose="05000000000000000000" pitchFamily="2" charset="2"/>
              <a:buChar char="q"/>
            </a:pPr>
            <a:r>
              <a:rPr lang="en-US" sz="1400" b="1" dirty="0">
                <a:latin typeface="Rockwell" panose="02060603020205020403" pitchFamily="18" charset="0"/>
              </a:rPr>
              <a:t>Feature Scaling:</a:t>
            </a:r>
            <a:r>
              <a:rPr lang="en-US" sz="1400" dirty="0">
                <a:latin typeface="Rockwell" panose="02060603020205020403" pitchFamily="18" charset="0"/>
              </a:rPr>
              <a:t> Are imp. for the algorithms that are </a:t>
            </a:r>
            <a:r>
              <a:rPr lang="en-US" sz="1400" b="1" dirty="0">
                <a:latin typeface="Rockwell" panose="02060603020205020403" pitchFamily="18" charset="0"/>
              </a:rPr>
              <a:t>sensitive to the magnitude and scale of feature</a:t>
            </a:r>
            <a:r>
              <a:rPr lang="en-US" sz="1400" dirty="0">
                <a:latin typeface="Rockwell" panose="02060603020205020403" pitchFamily="18" charset="0"/>
              </a:rPr>
              <a:t>, but not all algorithms requires scaling like Decision Tree are scale-invariant and given our intent to use mix-model we’ve chosen to </a:t>
            </a:r>
            <a:r>
              <a:rPr lang="en-US" sz="1400" b="1" dirty="0">
                <a:latin typeface="Rockwell" panose="02060603020205020403" pitchFamily="18" charset="0"/>
              </a:rPr>
              <a:t>handle scaling later using pipelines</a:t>
            </a:r>
            <a:r>
              <a:rPr lang="en-US" sz="1400" dirty="0">
                <a:latin typeface="Rockwell" panose="02060603020205020403" pitchFamily="18" charset="0"/>
              </a:rPr>
              <a:t>.</a:t>
            </a:r>
            <a:endParaRPr lang="en-US" sz="1400" b="1" dirty="0">
              <a:latin typeface="Rockwell" panose="02060603020205020403" pitchFamily="18" charset="0"/>
            </a:endParaRPr>
          </a:p>
          <a:p>
            <a:pPr algn="just"/>
            <a:endParaRPr lang="en-US" sz="1600" b="1" dirty="0">
              <a:latin typeface="Rockwell" panose="02060603020205020403" pitchFamily="18" charset="0"/>
            </a:endParaRPr>
          </a:p>
          <a:p>
            <a:pPr algn="just"/>
            <a:r>
              <a:rPr lang="en-US" sz="1600" dirty="0">
                <a:latin typeface="Rockwell" panose="02060603020205020403" pitchFamily="18" charset="0"/>
              </a:rPr>
              <a:t>   </a:t>
            </a:r>
          </a:p>
        </p:txBody>
      </p:sp>
      <p:sp>
        <p:nvSpPr>
          <p:cNvPr id="11" name="TextBox 10">
            <a:extLst>
              <a:ext uri="{FF2B5EF4-FFF2-40B4-BE49-F238E27FC236}">
                <a16:creationId xmlns:a16="http://schemas.microsoft.com/office/drawing/2014/main" id="{649B6FBC-6B00-19F8-CB15-00471022FEAB}"/>
              </a:ext>
            </a:extLst>
          </p:cNvPr>
          <p:cNvSpPr txBox="1"/>
          <p:nvPr/>
        </p:nvSpPr>
        <p:spPr>
          <a:xfrm>
            <a:off x="444829" y="1022744"/>
            <a:ext cx="4627983" cy="584775"/>
          </a:xfrm>
          <a:prstGeom prst="rect">
            <a:avLst/>
          </a:prstGeom>
          <a:noFill/>
        </p:spPr>
        <p:txBody>
          <a:bodyPr wrap="square" rtlCol="0">
            <a:spAutoFit/>
          </a:bodyPr>
          <a:lstStyle/>
          <a:p>
            <a:r>
              <a:rPr lang="en-US" sz="3200" dirty="0">
                <a:latin typeface="Rockwell" panose="02060603020205020403" pitchFamily="18" charset="0"/>
              </a:rPr>
              <a:t>PREPROCESSSING</a:t>
            </a:r>
            <a:endParaRPr lang="en-IN" sz="3200" dirty="0">
              <a:latin typeface="Rockwell" panose="02060603020205020403" pitchFamily="18" charset="0"/>
            </a:endParaRPr>
          </a:p>
        </p:txBody>
      </p:sp>
      <p:pic>
        <p:nvPicPr>
          <p:cNvPr id="22" name="Picture 21" descr="A hand pointing at a group of people&#10;&#10;Description automatically generated">
            <a:extLst>
              <a:ext uri="{FF2B5EF4-FFF2-40B4-BE49-F238E27FC236}">
                <a16:creationId xmlns:a16="http://schemas.microsoft.com/office/drawing/2014/main" id="{40A84B47-4A6A-0687-0FCB-DD218228D6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9272" y="2109101"/>
            <a:ext cx="3657558" cy="3461411"/>
          </a:xfrm>
          <a:prstGeom prst="rect">
            <a:avLst/>
          </a:prstGeom>
        </p:spPr>
      </p:pic>
    </p:spTree>
    <p:extLst>
      <p:ext uri="{BB962C8B-B14F-4D97-AF65-F5344CB8AC3E}">
        <p14:creationId xmlns:p14="http://schemas.microsoft.com/office/powerpoint/2010/main" val="694664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25092"/>
            <a:ext cx="12192000" cy="6856718"/>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3" name="TextBox 2">
            <a:extLst>
              <a:ext uri="{FF2B5EF4-FFF2-40B4-BE49-F238E27FC236}">
                <a16:creationId xmlns:a16="http://schemas.microsoft.com/office/drawing/2014/main" id="{1CEA2B29-CB5C-DC70-5A77-16871489F668}"/>
              </a:ext>
            </a:extLst>
          </p:cNvPr>
          <p:cNvSpPr txBox="1"/>
          <p:nvPr/>
        </p:nvSpPr>
        <p:spPr>
          <a:xfrm>
            <a:off x="472363" y="675804"/>
            <a:ext cx="4646645" cy="523220"/>
          </a:xfrm>
          <a:prstGeom prst="rect">
            <a:avLst/>
          </a:prstGeom>
          <a:noFill/>
        </p:spPr>
        <p:txBody>
          <a:bodyPr wrap="square" rtlCol="0">
            <a:spAutoFit/>
          </a:bodyPr>
          <a:lstStyle/>
          <a:p>
            <a:r>
              <a:rPr lang="en-US" sz="2800" dirty="0">
                <a:latin typeface="Rockwell" panose="02060603020205020403" pitchFamily="18" charset="0"/>
              </a:rPr>
              <a:t>TRAIN TEST SPLIT</a:t>
            </a:r>
            <a:endParaRPr lang="en-IN" sz="2800" dirty="0">
              <a:latin typeface="Rockwell" panose="02060603020205020403" pitchFamily="18" charset="0"/>
            </a:endParaRPr>
          </a:p>
        </p:txBody>
      </p:sp>
      <p:sp>
        <p:nvSpPr>
          <p:cNvPr id="6" name="TextBox 5">
            <a:extLst>
              <a:ext uri="{FF2B5EF4-FFF2-40B4-BE49-F238E27FC236}">
                <a16:creationId xmlns:a16="http://schemas.microsoft.com/office/drawing/2014/main" id="{4E00191F-63B8-A092-89E4-D4238B119007}"/>
              </a:ext>
            </a:extLst>
          </p:cNvPr>
          <p:cNvSpPr txBox="1"/>
          <p:nvPr/>
        </p:nvSpPr>
        <p:spPr>
          <a:xfrm>
            <a:off x="285750" y="1402908"/>
            <a:ext cx="6596743" cy="1323439"/>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effectLst/>
                <a:latin typeface="Rockwell" panose="02060603020205020403" pitchFamily="18" charset="0"/>
              </a:rPr>
              <a:t>We divided the data into training (</a:t>
            </a:r>
            <a:r>
              <a:rPr lang="en-US" sz="1600" b="1" i="0" dirty="0">
                <a:effectLst/>
                <a:latin typeface="Rockwell" panose="02060603020205020403" pitchFamily="18" charset="0"/>
              </a:rPr>
              <a:t>80%)</a:t>
            </a:r>
            <a:r>
              <a:rPr lang="en-US" sz="1600" b="0" i="0" dirty="0">
                <a:effectLst/>
                <a:latin typeface="Rockwell" panose="02060603020205020403" pitchFamily="18" charset="0"/>
              </a:rPr>
              <a:t> and testing (</a:t>
            </a:r>
            <a:r>
              <a:rPr lang="en-US" sz="1600" b="1" i="0" dirty="0">
                <a:effectLst/>
                <a:latin typeface="Rockwell" panose="02060603020205020403" pitchFamily="18" charset="0"/>
              </a:rPr>
              <a:t>20%)</a:t>
            </a:r>
            <a:r>
              <a:rPr lang="en-US" sz="1600" b="0" i="0" dirty="0">
                <a:effectLst/>
                <a:latin typeface="Rockwell" panose="02060603020205020403" pitchFamily="18" charset="0"/>
              </a:rPr>
              <a:t> sets.</a:t>
            </a:r>
          </a:p>
          <a:p>
            <a:endParaRPr lang="en-US" sz="1600" b="0" i="0" dirty="0">
              <a:effectLst/>
              <a:latin typeface="Rockwell" panose="02060603020205020403" pitchFamily="18" charset="0"/>
            </a:endParaRPr>
          </a:p>
          <a:p>
            <a:pPr marL="285750" indent="-285750">
              <a:buFont typeface="Arial" panose="020B0604020202020204" pitchFamily="34" charset="0"/>
              <a:buChar char="•"/>
            </a:pPr>
            <a:r>
              <a:rPr lang="en-US" sz="1600" b="0" i="0" dirty="0">
                <a:effectLst/>
                <a:latin typeface="Rockwell" panose="02060603020205020403" pitchFamily="18" charset="0"/>
              </a:rPr>
              <a:t>Setting a random state ensures </a:t>
            </a:r>
            <a:r>
              <a:rPr lang="en-US" sz="1600" b="1" i="0" dirty="0">
                <a:effectLst/>
                <a:latin typeface="Rockwell" panose="02060603020205020403" pitchFamily="18" charset="0"/>
              </a:rPr>
              <a:t>consistent</a:t>
            </a:r>
            <a:r>
              <a:rPr lang="en-US" sz="1600" b="0" i="0" dirty="0">
                <a:effectLst/>
                <a:latin typeface="Rockwell" panose="02060603020205020403" pitchFamily="18" charset="0"/>
              </a:rPr>
              <a:t> </a:t>
            </a:r>
            <a:r>
              <a:rPr lang="en-US" sz="1600" b="1" i="0" dirty="0">
                <a:effectLst/>
                <a:latin typeface="Rockwell" panose="02060603020205020403" pitchFamily="18" charset="0"/>
              </a:rPr>
              <a:t>results and</a:t>
            </a:r>
            <a:r>
              <a:rPr lang="en-US" sz="1600" b="0" i="0" dirty="0">
                <a:effectLst/>
                <a:latin typeface="Rockwell" panose="02060603020205020403" pitchFamily="18" charset="0"/>
              </a:rPr>
              <a:t> using stratify=</a:t>
            </a:r>
            <a:r>
              <a:rPr lang="en-US" sz="1600" b="1" i="0" dirty="0">
                <a:effectLst/>
                <a:latin typeface="Rockwell" panose="02060603020205020403" pitchFamily="18" charset="0"/>
              </a:rPr>
              <a:t>y</a:t>
            </a:r>
            <a:r>
              <a:rPr lang="en-US" sz="1600" b="0" i="0" dirty="0">
                <a:effectLst/>
                <a:latin typeface="Rockwell" panose="02060603020205020403" pitchFamily="18" charset="0"/>
              </a:rPr>
              <a:t> maintains a proportional </a:t>
            </a:r>
            <a:r>
              <a:rPr lang="en-US" sz="1600" b="1" i="0" dirty="0">
                <a:effectLst/>
                <a:latin typeface="Rockwell" panose="02060603020205020403" pitchFamily="18" charset="0"/>
              </a:rPr>
              <a:t>distribution</a:t>
            </a:r>
            <a:r>
              <a:rPr lang="en-US" sz="1600" b="0" i="0" dirty="0">
                <a:effectLst/>
                <a:latin typeface="Rockwell" panose="02060603020205020403" pitchFamily="18" charset="0"/>
              </a:rPr>
              <a:t> of the </a:t>
            </a:r>
            <a:r>
              <a:rPr lang="en-US" sz="1600" b="1" i="0" dirty="0">
                <a:effectLst/>
                <a:latin typeface="Rockwell" panose="02060603020205020403" pitchFamily="18" charset="0"/>
              </a:rPr>
              <a:t>target</a:t>
            </a:r>
            <a:r>
              <a:rPr lang="en-US" sz="1600" b="0" i="0" dirty="0">
                <a:effectLst/>
                <a:latin typeface="Rockwell" panose="02060603020205020403" pitchFamily="18" charset="0"/>
              </a:rPr>
              <a:t> </a:t>
            </a:r>
            <a:r>
              <a:rPr lang="en-US" sz="1600" b="1" i="0" dirty="0">
                <a:effectLst/>
                <a:latin typeface="Rockwell" panose="02060603020205020403" pitchFamily="18" charset="0"/>
              </a:rPr>
              <a:t>variable</a:t>
            </a:r>
            <a:r>
              <a:rPr lang="en-US" sz="1600" b="0" i="0" dirty="0">
                <a:effectLst/>
                <a:latin typeface="Rockwell" panose="02060603020205020403" pitchFamily="18" charset="0"/>
              </a:rPr>
              <a:t> in both sets.</a:t>
            </a:r>
            <a:endParaRPr lang="en-IN" sz="1600" dirty="0">
              <a:latin typeface="Rockwell" panose="02060603020205020403" pitchFamily="18" charset="0"/>
            </a:endParaRPr>
          </a:p>
        </p:txBody>
      </p:sp>
      <p:sp>
        <p:nvSpPr>
          <p:cNvPr id="2" name="TextBox 1">
            <a:extLst>
              <a:ext uri="{FF2B5EF4-FFF2-40B4-BE49-F238E27FC236}">
                <a16:creationId xmlns:a16="http://schemas.microsoft.com/office/drawing/2014/main" id="{3F732A14-69C6-71DE-FA9D-1CB38EA3B64B}"/>
              </a:ext>
            </a:extLst>
          </p:cNvPr>
          <p:cNvSpPr txBox="1"/>
          <p:nvPr/>
        </p:nvSpPr>
        <p:spPr>
          <a:xfrm>
            <a:off x="370308" y="4070316"/>
            <a:ext cx="5868956" cy="1323439"/>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effectLst/>
                <a:latin typeface="Rockwell" panose="02060603020205020403" pitchFamily="18" charset="0"/>
              </a:rPr>
              <a:t>We divided the dataset into two parts: X and y.</a:t>
            </a:r>
          </a:p>
          <a:p>
            <a:endParaRPr lang="en-US" sz="1600" b="0" i="0" dirty="0">
              <a:effectLst/>
              <a:latin typeface="Rockwell" panose="02060603020205020403" pitchFamily="18" charset="0"/>
            </a:endParaRPr>
          </a:p>
          <a:p>
            <a:pPr marL="285750" indent="-285750">
              <a:buFont typeface="Arial" panose="020B0604020202020204" pitchFamily="34" charset="0"/>
              <a:buChar char="•"/>
            </a:pPr>
            <a:r>
              <a:rPr lang="en-US" sz="1600" b="0" i="0" dirty="0">
                <a:effectLst/>
                <a:latin typeface="Rockwell" panose="02060603020205020403" pitchFamily="18" charset="0"/>
              </a:rPr>
              <a:t>"</a:t>
            </a:r>
            <a:r>
              <a:rPr lang="en-US" sz="1600" b="1" i="0" dirty="0">
                <a:effectLst/>
                <a:latin typeface="Rockwell" panose="02060603020205020403" pitchFamily="18" charset="0"/>
              </a:rPr>
              <a:t>X</a:t>
            </a:r>
            <a:r>
              <a:rPr lang="en-US" sz="1600" b="0" i="0" dirty="0">
                <a:effectLst/>
                <a:latin typeface="Rockwell" panose="02060603020205020403" pitchFamily="18" charset="0"/>
              </a:rPr>
              <a:t>" typically represents the </a:t>
            </a:r>
            <a:r>
              <a:rPr lang="en-US" sz="1600" b="1" i="0" dirty="0">
                <a:effectLst/>
                <a:latin typeface="Rockwell" panose="02060603020205020403" pitchFamily="18" charset="0"/>
              </a:rPr>
              <a:t>independent</a:t>
            </a:r>
            <a:r>
              <a:rPr lang="en-US" sz="1600" b="0" i="0" dirty="0">
                <a:effectLst/>
                <a:latin typeface="Rockwell" panose="02060603020205020403" pitchFamily="18" charset="0"/>
              </a:rPr>
              <a:t> Variables, and "</a:t>
            </a:r>
            <a:r>
              <a:rPr lang="en-US" sz="1600" b="1" i="0" dirty="0">
                <a:effectLst/>
                <a:latin typeface="Rockwell" panose="02060603020205020403" pitchFamily="18" charset="0"/>
              </a:rPr>
              <a:t>y</a:t>
            </a:r>
            <a:r>
              <a:rPr lang="en-US" sz="1600" b="0" i="0" dirty="0">
                <a:effectLst/>
                <a:latin typeface="Rockwell" panose="02060603020205020403" pitchFamily="18" charset="0"/>
              </a:rPr>
              <a:t>" represents the </a:t>
            </a:r>
            <a:r>
              <a:rPr lang="en-US" sz="1600" b="1" i="0" dirty="0">
                <a:effectLst/>
                <a:latin typeface="Rockwell" panose="02060603020205020403" pitchFamily="18" charset="0"/>
              </a:rPr>
              <a:t>Dependent</a:t>
            </a:r>
            <a:r>
              <a:rPr lang="en-US" sz="1600" b="0" i="0" dirty="0">
                <a:effectLst/>
                <a:latin typeface="Rockwell" panose="02060603020205020403" pitchFamily="18" charset="0"/>
              </a:rPr>
              <a:t> (</a:t>
            </a:r>
            <a:r>
              <a:rPr lang="en-US" sz="1600" b="1" i="0" dirty="0">
                <a:effectLst/>
                <a:latin typeface="Rockwell" panose="02060603020205020403" pitchFamily="18" charset="0"/>
              </a:rPr>
              <a:t>target</a:t>
            </a:r>
            <a:r>
              <a:rPr lang="en-US" sz="1600" b="0" i="0" dirty="0">
                <a:effectLst/>
                <a:latin typeface="Rockwell" panose="02060603020205020403" pitchFamily="18" charset="0"/>
              </a:rPr>
              <a:t> </a:t>
            </a:r>
            <a:r>
              <a:rPr lang="en-US" sz="1600" b="1" i="0" dirty="0">
                <a:effectLst/>
                <a:latin typeface="Rockwell" panose="02060603020205020403" pitchFamily="18" charset="0"/>
              </a:rPr>
              <a:t>variable</a:t>
            </a:r>
            <a:r>
              <a:rPr lang="en-US" sz="1600" b="0" i="0" dirty="0">
                <a:effectLst/>
                <a:latin typeface="Rockwell" panose="02060603020205020403" pitchFamily="18" charset="0"/>
              </a:rPr>
              <a:t>) that we want to predict or understand.</a:t>
            </a:r>
            <a:endParaRPr lang="en-IN" sz="1600" dirty="0">
              <a:latin typeface="Rockwell" panose="02060603020205020403" pitchFamily="18" charset="0"/>
            </a:endParaRPr>
          </a:p>
        </p:txBody>
      </p:sp>
      <p:sp>
        <p:nvSpPr>
          <p:cNvPr id="9" name="TextBox 8">
            <a:extLst>
              <a:ext uri="{FF2B5EF4-FFF2-40B4-BE49-F238E27FC236}">
                <a16:creationId xmlns:a16="http://schemas.microsoft.com/office/drawing/2014/main" id="{D21AB351-E3B3-1E54-48BE-8FC8C80200F0}"/>
              </a:ext>
            </a:extLst>
          </p:cNvPr>
          <p:cNvSpPr txBox="1"/>
          <p:nvPr/>
        </p:nvSpPr>
        <p:spPr>
          <a:xfrm>
            <a:off x="385470" y="3453451"/>
            <a:ext cx="6424125" cy="523220"/>
          </a:xfrm>
          <a:prstGeom prst="rect">
            <a:avLst/>
          </a:prstGeom>
          <a:noFill/>
        </p:spPr>
        <p:txBody>
          <a:bodyPr wrap="square" rtlCol="0">
            <a:spAutoFit/>
          </a:bodyPr>
          <a:lstStyle/>
          <a:p>
            <a:r>
              <a:rPr lang="en-US" sz="2800" dirty="0">
                <a:latin typeface="Rockwell" panose="02060603020205020403" pitchFamily="18" charset="0"/>
              </a:rPr>
              <a:t>SPLITING THE DATA INTO X &amp; Y</a:t>
            </a:r>
            <a:endParaRPr lang="en-IN" sz="2800" dirty="0">
              <a:latin typeface="Rockwell" panose="02060603020205020403" pitchFamily="18" charset="0"/>
            </a:endParaRPr>
          </a:p>
        </p:txBody>
      </p:sp>
    </p:spTree>
    <p:extLst>
      <p:ext uri="{BB962C8B-B14F-4D97-AF65-F5344CB8AC3E}">
        <p14:creationId xmlns:p14="http://schemas.microsoft.com/office/powerpoint/2010/main" val="670927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121298" y="-16688"/>
            <a:ext cx="12192000" cy="6856718"/>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2" name="TextBox 1">
            <a:extLst>
              <a:ext uri="{FF2B5EF4-FFF2-40B4-BE49-F238E27FC236}">
                <a16:creationId xmlns:a16="http://schemas.microsoft.com/office/drawing/2014/main" id="{052E2FA6-E90D-0FA7-03B2-ECEA30EDCDF0}"/>
              </a:ext>
            </a:extLst>
          </p:cNvPr>
          <p:cNvSpPr txBox="1"/>
          <p:nvPr/>
        </p:nvSpPr>
        <p:spPr>
          <a:xfrm>
            <a:off x="363894" y="324598"/>
            <a:ext cx="4805266" cy="523220"/>
          </a:xfrm>
          <a:prstGeom prst="rect">
            <a:avLst/>
          </a:prstGeom>
          <a:noFill/>
        </p:spPr>
        <p:txBody>
          <a:bodyPr wrap="square" rtlCol="0">
            <a:spAutoFit/>
          </a:bodyPr>
          <a:lstStyle/>
          <a:p>
            <a:r>
              <a:rPr lang="en-US" sz="2800" dirty="0">
                <a:latin typeface="Rockwell" panose="02060603020205020403" pitchFamily="18" charset="0"/>
              </a:rPr>
              <a:t>MODEL SELECTION</a:t>
            </a:r>
            <a:endParaRPr lang="en-IN" sz="2800" dirty="0">
              <a:latin typeface="Rockwell" panose="02060603020205020403" pitchFamily="18" charset="0"/>
            </a:endParaRPr>
          </a:p>
        </p:txBody>
      </p:sp>
      <p:sp>
        <p:nvSpPr>
          <p:cNvPr id="6" name="TextBox 5">
            <a:extLst>
              <a:ext uri="{FF2B5EF4-FFF2-40B4-BE49-F238E27FC236}">
                <a16:creationId xmlns:a16="http://schemas.microsoft.com/office/drawing/2014/main" id="{65CE26E7-A1D5-1AC8-11BF-F4D4FBCDD193}"/>
              </a:ext>
            </a:extLst>
          </p:cNvPr>
          <p:cNvSpPr txBox="1"/>
          <p:nvPr/>
        </p:nvSpPr>
        <p:spPr>
          <a:xfrm>
            <a:off x="363894" y="961498"/>
            <a:ext cx="2248677"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latin typeface="Rockwell" panose="02060603020205020403" pitchFamily="18" charset="0"/>
              </a:rPr>
              <a:t> Models used:</a:t>
            </a:r>
            <a:endParaRPr lang="en-IN" dirty="0">
              <a:latin typeface="Rockwell" panose="02060603020205020403" pitchFamily="18" charset="0"/>
            </a:endParaRPr>
          </a:p>
        </p:txBody>
      </p:sp>
      <p:sp>
        <p:nvSpPr>
          <p:cNvPr id="10" name="TextBox 9">
            <a:extLst>
              <a:ext uri="{FF2B5EF4-FFF2-40B4-BE49-F238E27FC236}">
                <a16:creationId xmlns:a16="http://schemas.microsoft.com/office/drawing/2014/main" id="{A0EED9CC-3135-FE10-E34D-6F609066E8D5}"/>
              </a:ext>
            </a:extLst>
          </p:cNvPr>
          <p:cNvSpPr txBox="1"/>
          <p:nvPr/>
        </p:nvSpPr>
        <p:spPr>
          <a:xfrm>
            <a:off x="363894" y="1444510"/>
            <a:ext cx="8714792" cy="4770537"/>
          </a:xfrm>
          <a:prstGeom prst="rect">
            <a:avLst/>
          </a:prstGeom>
          <a:noFill/>
        </p:spPr>
        <p:txBody>
          <a:bodyPr wrap="square" rtlCol="0">
            <a:spAutoFit/>
          </a:bodyPr>
          <a:lstStyle/>
          <a:p>
            <a:pPr marL="285750" indent="-285750" algn="just">
              <a:buFont typeface="Arial" panose="020B0604020202020204" pitchFamily="34" charset="0"/>
              <a:buChar char="•"/>
            </a:pPr>
            <a:r>
              <a:rPr lang="en-US" sz="1600" b="1" u="sng" dirty="0">
                <a:latin typeface="Rockwell" panose="02060603020205020403" pitchFamily="18" charset="0"/>
              </a:rPr>
              <a:t>Logistic Regression</a:t>
            </a:r>
            <a:r>
              <a:rPr lang="en-US" sz="1600" b="1" dirty="0">
                <a:latin typeface="Rockwell" panose="02060603020205020403" pitchFamily="18" charset="0"/>
              </a:rPr>
              <a:t>: </a:t>
            </a:r>
            <a:r>
              <a:rPr lang="en-US" sz="1600" dirty="0">
                <a:latin typeface="Rockwell" panose="02060603020205020403" pitchFamily="18" charset="0"/>
              </a:rPr>
              <a:t>logistic Regression is commonly used for </a:t>
            </a:r>
            <a:r>
              <a:rPr lang="en-US" sz="1600" b="1" dirty="0">
                <a:latin typeface="Rockwell" panose="02060603020205020403" pitchFamily="18" charset="0"/>
              </a:rPr>
              <a:t>binary</a:t>
            </a:r>
            <a:r>
              <a:rPr lang="en-US" sz="1600" dirty="0">
                <a:latin typeface="Rockwell" panose="02060603020205020403" pitchFamily="18" charset="0"/>
              </a:rPr>
              <a:t> </a:t>
            </a:r>
            <a:r>
              <a:rPr lang="en-US" sz="1600" b="1" dirty="0">
                <a:latin typeface="Rockwell" panose="02060603020205020403" pitchFamily="18" charset="0"/>
              </a:rPr>
              <a:t>classification</a:t>
            </a:r>
            <a:r>
              <a:rPr lang="en-US" sz="1600" dirty="0">
                <a:latin typeface="Rockwell" panose="02060603020205020403" pitchFamily="18" charset="0"/>
              </a:rPr>
              <a:t> </a:t>
            </a:r>
            <a:r>
              <a:rPr lang="en-US" sz="1600" b="1" dirty="0">
                <a:latin typeface="Rockwell" panose="02060603020205020403" pitchFamily="18" charset="0"/>
              </a:rPr>
              <a:t>problems</a:t>
            </a:r>
            <a:r>
              <a:rPr lang="en-US" sz="1600" dirty="0">
                <a:latin typeface="Rockwell" panose="02060603020205020403" pitchFamily="18" charset="0"/>
              </a:rPr>
              <a:t>. it's preferred because it provides a </a:t>
            </a:r>
            <a:r>
              <a:rPr lang="en-US" sz="1600" b="1" dirty="0">
                <a:latin typeface="Rockwell" panose="02060603020205020403" pitchFamily="18" charset="0"/>
              </a:rPr>
              <a:t>simple</a:t>
            </a:r>
            <a:r>
              <a:rPr lang="en-US" sz="1600" dirty="0">
                <a:latin typeface="Rockwell" panose="02060603020205020403" pitchFamily="18" charset="0"/>
              </a:rPr>
              <a:t> an </a:t>
            </a:r>
            <a:r>
              <a:rPr lang="en-US" sz="1600" b="1" dirty="0">
                <a:latin typeface="Rockwell" panose="02060603020205020403" pitchFamily="18" charset="0"/>
              </a:rPr>
              <a:t>efficient</a:t>
            </a:r>
            <a:r>
              <a:rPr lang="en-US" sz="1600" dirty="0">
                <a:latin typeface="Rockwell" panose="02060603020205020403" pitchFamily="18" charset="0"/>
              </a:rPr>
              <a:t> way to </a:t>
            </a:r>
            <a:r>
              <a:rPr lang="en-US" sz="1600" b="1" dirty="0">
                <a:latin typeface="Rockwell" panose="02060603020205020403" pitchFamily="18" charset="0"/>
              </a:rPr>
              <a:t>model</a:t>
            </a:r>
            <a:r>
              <a:rPr lang="en-US" sz="1600" dirty="0">
                <a:latin typeface="Rockwell" panose="02060603020205020403" pitchFamily="18" charset="0"/>
              </a:rPr>
              <a:t> the </a:t>
            </a:r>
            <a:r>
              <a:rPr lang="en-US" sz="1600" b="1" dirty="0">
                <a:latin typeface="Rockwell" panose="02060603020205020403" pitchFamily="18" charset="0"/>
              </a:rPr>
              <a:t>relationship</a:t>
            </a:r>
            <a:r>
              <a:rPr lang="en-US" sz="1600" dirty="0">
                <a:latin typeface="Rockwell" panose="02060603020205020403" pitchFamily="18" charset="0"/>
              </a:rPr>
              <a:t> between the </a:t>
            </a:r>
            <a:r>
              <a:rPr lang="en-US" sz="1600" b="1" dirty="0">
                <a:latin typeface="Rockwell" panose="02060603020205020403" pitchFamily="18" charset="0"/>
              </a:rPr>
              <a:t>independent</a:t>
            </a:r>
            <a:r>
              <a:rPr lang="en-US" sz="1600" dirty="0">
                <a:latin typeface="Rockwell" panose="02060603020205020403" pitchFamily="18" charset="0"/>
              </a:rPr>
              <a:t> </a:t>
            </a:r>
            <a:r>
              <a:rPr lang="en-US" sz="1600" b="1" dirty="0">
                <a:latin typeface="Rockwell" panose="02060603020205020403" pitchFamily="18" charset="0"/>
              </a:rPr>
              <a:t>variables</a:t>
            </a:r>
            <a:r>
              <a:rPr lang="en-US" sz="1600" dirty="0">
                <a:latin typeface="Rockwell" panose="02060603020205020403" pitchFamily="18" charset="0"/>
              </a:rPr>
              <a:t> and the </a:t>
            </a:r>
            <a:r>
              <a:rPr lang="en-US" sz="1600" b="1" dirty="0">
                <a:latin typeface="Rockwell" panose="02060603020205020403" pitchFamily="18" charset="0"/>
              </a:rPr>
              <a:t>probability</a:t>
            </a:r>
            <a:r>
              <a:rPr lang="en-US" sz="1600" dirty="0">
                <a:latin typeface="Rockwell" panose="02060603020205020403" pitchFamily="18" charset="0"/>
              </a:rPr>
              <a:t> of a certain </a:t>
            </a:r>
            <a:r>
              <a:rPr lang="en-US" sz="1600" b="1" dirty="0">
                <a:latin typeface="Rockwell" panose="02060603020205020403" pitchFamily="18" charset="0"/>
              </a:rPr>
              <a:t>outcome</a:t>
            </a:r>
            <a:r>
              <a:rPr lang="en-US" sz="1600" dirty="0">
                <a:latin typeface="Rockwell" panose="02060603020205020403" pitchFamily="18" charset="0"/>
              </a:rPr>
              <a:t>.</a:t>
            </a:r>
          </a:p>
          <a:p>
            <a:pPr marL="285750" indent="-285750" algn="just">
              <a:buFont typeface="Arial" panose="020B0604020202020204" pitchFamily="34" charset="0"/>
              <a:buChar char="•"/>
            </a:pPr>
            <a:endParaRPr lang="en-US" sz="1600" dirty="0">
              <a:latin typeface="Rockwell" panose="02060603020205020403" pitchFamily="18" charset="0"/>
            </a:endParaRPr>
          </a:p>
          <a:p>
            <a:pPr marL="285750" indent="-285750" algn="just">
              <a:buFont typeface="Arial" panose="020B0604020202020204" pitchFamily="34" charset="0"/>
              <a:buChar char="•"/>
            </a:pPr>
            <a:endParaRPr lang="en-US" sz="1600" b="1" dirty="0">
              <a:latin typeface="Rockwell" panose="02060603020205020403" pitchFamily="18" charset="0"/>
            </a:endParaRPr>
          </a:p>
          <a:p>
            <a:pPr marL="285750" indent="-285750">
              <a:buFont typeface="Arial" panose="020B0604020202020204" pitchFamily="34" charset="0"/>
              <a:buChar char="•"/>
            </a:pPr>
            <a:r>
              <a:rPr lang="en-IN" sz="1600" b="1" u="sng" dirty="0">
                <a:latin typeface="Rockwell" panose="02060603020205020403" pitchFamily="18" charset="0"/>
              </a:rPr>
              <a:t>Decision Tree</a:t>
            </a:r>
            <a:r>
              <a:rPr lang="en-IN" sz="1600" b="1" dirty="0">
                <a:latin typeface="Rockwell" panose="02060603020205020403" pitchFamily="18" charset="0"/>
              </a:rPr>
              <a:t>: </a:t>
            </a:r>
            <a:r>
              <a:rPr lang="en-US" sz="1600" b="0" i="0" dirty="0">
                <a:effectLst/>
                <a:latin typeface="Rockwell" panose="02060603020205020403" pitchFamily="18" charset="0"/>
              </a:rPr>
              <a:t>Decision Tree algorithms are used for </a:t>
            </a:r>
            <a:r>
              <a:rPr lang="en-US" sz="1600" b="1" i="0" dirty="0">
                <a:effectLst/>
                <a:latin typeface="Rockwell" panose="02060603020205020403" pitchFamily="18" charset="0"/>
              </a:rPr>
              <a:t>classification</a:t>
            </a:r>
            <a:r>
              <a:rPr lang="en-US" sz="1600" b="0" i="0" dirty="0">
                <a:effectLst/>
                <a:latin typeface="Rockwell" panose="02060603020205020403" pitchFamily="18" charset="0"/>
              </a:rPr>
              <a:t> because they are </a:t>
            </a:r>
            <a:r>
              <a:rPr lang="en-US" sz="1600" b="1" i="0" dirty="0">
                <a:effectLst/>
                <a:latin typeface="Rockwell" panose="02060603020205020403" pitchFamily="18" charset="0"/>
              </a:rPr>
              <a:t>simple</a:t>
            </a:r>
            <a:r>
              <a:rPr lang="en-US" sz="1600" b="0" i="0" dirty="0">
                <a:effectLst/>
                <a:latin typeface="Rockwell" panose="02060603020205020403" pitchFamily="18" charset="0"/>
              </a:rPr>
              <a:t>, </a:t>
            </a:r>
            <a:r>
              <a:rPr lang="en-US" sz="1600" b="1" i="0" dirty="0">
                <a:effectLst/>
                <a:latin typeface="Rockwell" panose="02060603020205020403" pitchFamily="18" charset="0"/>
              </a:rPr>
              <a:t>computationally</a:t>
            </a:r>
            <a:r>
              <a:rPr lang="en-US" sz="1600" b="0" i="0" dirty="0">
                <a:effectLst/>
                <a:latin typeface="Rockwell" panose="02060603020205020403" pitchFamily="18" charset="0"/>
              </a:rPr>
              <a:t> </a:t>
            </a:r>
            <a:r>
              <a:rPr lang="en-US" sz="1600" b="1" i="0" dirty="0">
                <a:effectLst/>
                <a:latin typeface="Rockwell" panose="02060603020205020403" pitchFamily="18" charset="0"/>
              </a:rPr>
              <a:t>efficient</a:t>
            </a:r>
            <a:r>
              <a:rPr lang="en-US" sz="1600" b="0" i="0" dirty="0">
                <a:effectLst/>
                <a:latin typeface="Rockwell" panose="02060603020205020403" pitchFamily="18" charset="0"/>
              </a:rPr>
              <a:t>, and </a:t>
            </a:r>
            <a:r>
              <a:rPr lang="en-US" sz="1600" b="1" i="0" dirty="0">
                <a:effectLst/>
                <a:latin typeface="Rockwell" panose="02060603020205020403" pitchFamily="18" charset="0"/>
              </a:rPr>
              <a:t>effective</a:t>
            </a:r>
            <a:r>
              <a:rPr lang="en-US" sz="1600" b="0" i="0" dirty="0">
                <a:effectLst/>
                <a:latin typeface="Rockwell" panose="02060603020205020403" pitchFamily="18" charset="0"/>
              </a:rPr>
              <a:t> in handling </a:t>
            </a:r>
            <a:r>
              <a:rPr lang="en-US" sz="1600" b="1" i="0" dirty="0">
                <a:effectLst/>
                <a:latin typeface="Rockwell" panose="02060603020205020403" pitchFamily="18" charset="0"/>
              </a:rPr>
              <a:t>high-dimensional</a:t>
            </a:r>
            <a:r>
              <a:rPr lang="en-US" sz="1600" b="0" i="0" dirty="0">
                <a:effectLst/>
                <a:latin typeface="Rockwell" panose="02060603020205020403" pitchFamily="18" charset="0"/>
              </a:rPr>
              <a:t> </a:t>
            </a:r>
            <a:r>
              <a:rPr lang="en-US" sz="1600" b="1" i="0" dirty="0">
                <a:effectLst/>
                <a:latin typeface="Rockwell" panose="02060603020205020403" pitchFamily="18" charset="0"/>
              </a:rPr>
              <a:t>data</a:t>
            </a:r>
            <a:r>
              <a:rPr lang="en-US" sz="1600" b="0" i="0" dirty="0">
                <a:effectLst/>
                <a:latin typeface="Rockwell" panose="02060603020205020403" pitchFamily="18" charset="0"/>
              </a:rPr>
              <a:t>.</a:t>
            </a:r>
          </a:p>
          <a:p>
            <a:r>
              <a:rPr lang="en-US" sz="1600" dirty="0">
                <a:latin typeface="Rockwell" panose="02060603020205020403" pitchFamily="18" charset="0"/>
              </a:rPr>
              <a:t>      Works best for categorical independent columns</a:t>
            </a:r>
            <a:r>
              <a:rPr lang="en-US" sz="1600" b="0" i="0" dirty="0">
                <a:effectLst/>
                <a:latin typeface="Rockwell" panose="02060603020205020403" pitchFamily="18" charset="0"/>
              </a:rPr>
              <a:t>.</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b="1" u="sng" dirty="0">
                <a:latin typeface="Rockwell" panose="02060603020205020403" pitchFamily="18" charset="0"/>
              </a:rPr>
              <a:t>Support Vector Machine</a:t>
            </a:r>
            <a:r>
              <a:rPr lang="en-US" sz="1600" b="1" dirty="0">
                <a:latin typeface="Rockwell" panose="02060603020205020403" pitchFamily="18" charset="0"/>
              </a:rPr>
              <a:t>: </a:t>
            </a:r>
            <a:r>
              <a:rPr lang="en-US" sz="1600" b="0" i="0" dirty="0">
                <a:effectLst/>
                <a:latin typeface="Rockwell" panose="02060603020205020403" pitchFamily="18" charset="0"/>
              </a:rPr>
              <a:t>SVM is a </a:t>
            </a:r>
            <a:r>
              <a:rPr lang="en-US" sz="1600" b="1" i="0" dirty="0">
                <a:effectLst/>
                <a:latin typeface="Rockwell" panose="02060603020205020403" pitchFamily="18" charset="0"/>
              </a:rPr>
              <a:t>powerful</a:t>
            </a:r>
            <a:r>
              <a:rPr lang="en-US" sz="1600" b="0" i="0" dirty="0">
                <a:effectLst/>
                <a:latin typeface="Rockwell" panose="02060603020205020403" pitchFamily="18" charset="0"/>
              </a:rPr>
              <a:t> </a:t>
            </a:r>
            <a:r>
              <a:rPr lang="en-US" sz="1600" b="1" i="0" dirty="0">
                <a:effectLst/>
                <a:latin typeface="Rockwell" panose="02060603020205020403" pitchFamily="18" charset="0"/>
              </a:rPr>
              <a:t>supervised</a:t>
            </a:r>
            <a:r>
              <a:rPr lang="en-US" sz="1600" b="0" i="0" dirty="0">
                <a:effectLst/>
                <a:latin typeface="Rockwell" panose="02060603020205020403" pitchFamily="18" charset="0"/>
              </a:rPr>
              <a:t> </a:t>
            </a:r>
            <a:r>
              <a:rPr lang="en-US" sz="1600" b="1" i="0" dirty="0">
                <a:effectLst/>
                <a:latin typeface="Rockwell" panose="02060603020205020403" pitchFamily="18" charset="0"/>
              </a:rPr>
              <a:t>algorithm</a:t>
            </a:r>
            <a:r>
              <a:rPr lang="en-US" sz="1600" b="0" i="0" dirty="0">
                <a:effectLst/>
                <a:latin typeface="Rockwell" panose="02060603020205020403" pitchFamily="18" charset="0"/>
              </a:rPr>
              <a:t> that works best on </a:t>
            </a:r>
            <a:r>
              <a:rPr lang="en-US" sz="1600" b="1" i="0" dirty="0">
                <a:effectLst/>
                <a:latin typeface="Rockwell" panose="02060603020205020403" pitchFamily="18" charset="0"/>
              </a:rPr>
              <a:t>smaller</a:t>
            </a:r>
            <a:r>
              <a:rPr lang="en-US" sz="1600" b="0" i="0" dirty="0">
                <a:effectLst/>
                <a:latin typeface="Rockwell" panose="02060603020205020403" pitchFamily="18" charset="0"/>
              </a:rPr>
              <a:t> </a:t>
            </a:r>
            <a:r>
              <a:rPr lang="en-US" sz="1600" b="1" i="0" dirty="0">
                <a:effectLst/>
                <a:latin typeface="Rockwell" panose="02060603020205020403" pitchFamily="18" charset="0"/>
              </a:rPr>
              <a:t>datasets</a:t>
            </a:r>
            <a:r>
              <a:rPr lang="en-US" sz="1600" b="0" i="0" dirty="0">
                <a:effectLst/>
                <a:latin typeface="Rockwell" panose="02060603020205020403" pitchFamily="18" charset="0"/>
              </a:rPr>
              <a:t> but on </a:t>
            </a:r>
            <a:r>
              <a:rPr lang="en-US" sz="1600" b="1" i="0" dirty="0">
                <a:effectLst/>
                <a:latin typeface="Rockwell" panose="02060603020205020403" pitchFamily="18" charset="0"/>
              </a:rPr>
              <a:t>complex</a:t>
            </a:r>
            <a:r>
              <a:rPr lang="en-US" sz="1600" b="0" i="0" dirty="0">
                <a:effectLst/>
                <a:latin typeface="Rockwell" panose="02060603020205020403" pitchFamily="18" charset="0"/>
              </a:rPr>
              <a:t> </a:t>
            </a:r>
            <a:r>
              <a:rPr lang="en-US" sz="1600" b="1" i="0" dirty="0">
                <a:effectLst/>
                <a:latin typeface="Rockwell" panose="02060603020205020403" pitchFamily="18" charset="0"/>
              </a:rPr>
              <a:t>ones</a:t>
            </a:r>
            <a:r>
              <a:rPr lang="en-US" sz="1600" b="0" i="0" dirty="0">
                <a:effectLst/>
                <a:latin typeface="Rockwell" panose="02060603020205020403" pitchFamily="18" charset="0"/>
              </a:rPr>
              <a:t>. Support Vector Machine(</a:t>
            </a:r>
            <a:r>
              <a:rPr lang="en-US" sz="1600" b="1" i="0" dirty="0">
                <a:effectLst/>
                <a:latin typeface="Rockwell" panose="02060603020205020403" pitchFamily="18" charset="0"/>
              </a:rPr>
              <a:t>SVM</a:t>
            </a:r>
            <a:r>
              <a:rPr lang="en-US" sz="1600" b="0" i="0" dirty="0">
                <a:effectLst/>
                <a:latin typeface="Rockwell" panose="02060603020205020403" pitchFamily="18" charset="0"/>
              </a:rPr>
              <a:t>)can be used for both </a:t>
            </a:r>
            <a:r>
              <a:rPr lang="en-US" sz="1600" b="1" i="0" dirty="0">
                <a:effectLst/>
                <a:latin typeface="Rockwell" panose="02060603020205020403" pitchFamily="18" charset="0"/>
              </a:rPr>
              <a:t>regression</a:t>
            </a:r>
            <a:r>
              <a:rPr lang="en-US" sz="1600" b="0" i="0" dirty="0">
                <a:effectLst/>
                <a:latin typeface="Rockwell" panose="02060603020205020403" pitchFamily="18" charset="0"/>
              </a:rPr>
              <a:t> and </a:t>
            </a:r>
            <a:r>
              <a:rPr lang="en-US" sz="1600" b="1" i="0" dirty="0">
                <a:effectLst/>
                <a:latin typeface="Rockwell" panose="02060603020205020403" pitchFamily="18" charset="0"/>
              </a:rPr>
              <a:t>classification</a:t>
            </a:r>
            <a:r>
              <a:rPr lang="en-US" sz="1600" b="0" i="0" dirty="0">
                <a:effectLst/>
                <a:latin typeface="Rockwell" panose="02060603020205020403" pitchFamily="18" charset="0"/>
              </a:rPr>
              <a:t> </a:t>
            </a:r>
            <a:r>
              <a:rPr lang="en-US" sz="1600" dirty="0">
                <a:latin typeface="Rockwell" panose="02060603020205020403" pitchFamily="18" charset="0"/>
              </a:rPr>
              <a:t>tasks</a:t>
            </a:r>
            <a:r>
              <a:rPr lang="en-US" sz="1600" b="0" i="0" dirty="0">
                <a:effectLst/>
                <a:latin typeface="Rockwell" panose="02060603020205020403" pitchFamily="18" charset="0"/>
              </a:rPr>
              <a:t>, but generally, they </a:t>
            </a:r>
            <a:r>
              <a:rPr lang="en-US" sz="1600" b="1" i="0" dirty="0">
                <a:effectLst/>
                <a:latin typeface="Rockwell" panose="02060603020205020403" pitchFamily="18" charset="0"/>
              </a:rPr>
              <a:t>work</a:t>
            </a:r>
            <a:r>
              <a:rPr lang="en-US" sz="1600" b="0" i="0" dirty="0">
                <a:effectLst/>
                <a:latin typeface="Rockwell" panose="02060603020205020403" pitchFamily="18" charset="0"/>
              </a:rPr>
              <a:t> </a:t>
            </a:r>
            <a:r>
              <a:rPr lang="en-US" sz="1600" b="1" i="0" dirty="0">
                <a:effectLst/>
                <a:latin typeface="Rockwell" panose="02060603020205020403" pitchFamily="18" charset="0"/>
              </a:rPr>
              <a:t>best</a:t>
            </a:r>
            <a:r>
              <a:rPr lang="en-US" sz="1600" b="0" i="0" dirty="0">
                <a:effectLst/>
                <a:latin typeface="Rockwell" panose="02060603020205020403" pitchFamily="18" charset="0"/>
              </a:rPr>
              <a:t> in </a:t>
            </a:r>
            <a:r>
              <a:rPr lang="en-US" sz="1600" b="1" i="0" dirty="0">
                <a:effectLst/>
                <a:latin typeface="Rockwell" panose="02060603020205020403" pitchFamily="18" charset="0"/>
              </a:rPr>
              <a:t>classification</a:t>
            </a:r>
            <a:r>
              <a:rPr lang="en-US" sz="1600" b="0" i="0" dirty="0">
                <a:effectLst/>
                <a:latin typeface="Rockwell" panose="02060603020205020403" pitchFamily="18" charset="0"/>
              </a:rPr>
              <a:t> </a:t>
            </a:r>
            <a:r>
              <a:rPr lang="en-US" sz="1600" b="1" i="0" dirty="0">
                <a:effectLst/>
                <a:latin typeface="Rockwell" panose="02060603020205020403" pitchFamily="18" charset="0"/>
              </a:rPr>
              <a:t>problems</a:t>
            </a:r>
            <a:r>
              <a:rPr lang="en-US" sz="1600" b="0" i="0" dirty="0">
                <a:effectLst/>
                <a:latin typeface="Rockwell" panose="02060603020205020403" pitchFamily="18" charset="0"/>
              </a:rPr>
              <a:t>.</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endParaRPr lang="en-US" sz="1600" b="1" dirty="0">
              <a:latin typeface="Rockwell" panose="02060603020205020403" pitchFamily="18" charset="0"/>
            </a:endParaRPr>
          </a:p>
          <a:p>
            <a:pPr marL="285750" indent="-285750">
              <a:buFont typeface="Arial" panose="020B0604020202020204" pitchFamily="34" charset="0"/>
              <a:buChar char="•"/>
            </a:pPr>
            <a:r>
              <a:rPr lang="en-US" sz="1600" b="1" u="sng" dirty="0">
                <a:latin typeface="Rockwell" panose="02060603020205020403" pitchFamily="18" charset="0"/>
              </a:rPr>
              <a:t>Random Forest Algorithm</a:t>
            </a:r>
            <a:r>
              <a:rPr lang="en-US" sz="1600" b="1" dirty="0">
                <a:latin typeface="Rockwell" panose="02060603020205020403" pitchFamily="18" charset="0"/>
              </a:rPr>
              <a:t>: </a:t>
            </a:r>
            <a:r>
              <a:rPr lang="en-US" sz="1600" dirty="0">
                <a:latin typeface="Rockwell" panose="02060603020205020403" pitchFamily="18" charset="0"/>
              </a:rPr>
              <a:t>Random Forest: Random Forest is a robust supervised algorithm suitable for both regression and classification tasks.</a:t>
            </a:r>
            <a:endParaRPr lang="en-IN" sz="1600" dirty="0">
              <a:latin typeface="Rockwell" panose="02060603020205020403" pitchFamily="18" charset="0"/>
            </a:endParaRPr>
          </a:p>
        </p:txBody>
      </p:sp>
    </p:spTree>
    <p:extLst>
      <p:ext uri="{BB962C8B-B14F-4D97-AF65-F5344CB8AC3E}">
        <p14:creationId xmlns:p14="http://schemas.microsoft.com/office/powerpoint/2010/main" val="89196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Single Corner Rounded 45">
            <a:extLst>
              <a:ext uri="{FF2B5EF4-FFF2-40B4-BE49-F238E27FC236}">
                <a16:creationId xmlns:a16="http://schemas.microsoft.com/office/drawing/2014/main" id="{A30664B2-8809-B4E3-D215-B8F578B56C7B}"/>
              </a:ext>
            </a:extLst>
          </p:cNvPr>
          <p:cNvSpPr/>
          <p:nvPr/>
        </p:nvSpPr>
        <p:spPr>
          <a:xfrm>
            <a:off x="7608851" y="665257"/>
            <a:ext cx="4471172" cy="1584176"/>
          </a:xfrm>
          <a:prstGeom prst="round1Rect">
            <a:avLst/>
          </a:prstGeom>
          <a:solidFill>
            <a:schemeClr val="bg1">
              <a:lumMod val="85000"/>
            </a:schemeClr>
          </a:solidFill>
          <a:ln w="19050">
            <a:solidFill>
              <a:srgbClr val="8FAADC"/>
            </a:solidFill>
            <a:prstDash val="lgDash"/>
            <a:roun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05564988-FA95-C1C3-4958-C4546E003DCA}"/>
              </a:ext>
            </a:extLst>
          </p:cNvPr>
          <p:cNvSpPr/>
          <p:nvPr/>
        </p:nvSpPr>
        <p:spPr>
          <a:xfrm>
            <a:off x="2321188" y="209938"/>
            <a:ext cx="1780601" cy="3600399"/>
          </a:xfrm>
          <a:prstGeom prst="rect">
            <a:avLst/>
          </a:prstGeom>
          <a:gradFill flip="none" rotWithShape="1">
            <a:gsLst>
              <a:gs pos="0">
                <a:schemeClr val="accent1">
                  <a:lumMod val="75000"/>
                </a:schemeClr>
              </a:gs>
              <a:gs pos="100000">
                <a:schemeClr val="tx2">
                  <a:lumMod val="60000"/>
                  <a:lumOff val="40000"/>
                </a:schemeClr>
              </a:gs>
            </a:gsLst>
            <a:lin ang="16200000" scaled="1"/>
            <a:tileRect/>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76E3963-A93A-06E1-3123-75EE80C9177D}"/>
              </a:ext>
            </a:extLst>
          </p:cNvPr>
          <p:cNvSpPr/>
          <p:nvPr/>
        </p:nvSpPr>
        <p:spPr>
          <a:xfrm>
            <a:off x="5694327" y="236205"/>
            <a:ext cx="1907165" cy="3600399"/>
          </a:xfrm>
          <a:prstGeom prst="rect">
            <a:avLst/>
          </a:prstGeom>
          <a:gradFill flip="none" rotWithShape="1">
            <a:gsLst>
              <a:gs pos="100000">
                <a:schemeClr val="accent1">
                  <a:lumMod val="75000"/>
                </a:schemeClr>
              </a:gs>
              <a:gs pos="0">
                <a:schemeClr val="tx2">
                  <a:lumMod val="60000"/>
                  <a:lumOff val="40000"/>
                </a:schemeClr>
              </a:gs>
            </a:gsLst>
            <a:lin ang="16200000" scaled="1"/>
            <a:tileRect/>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3FF50C-602C-0405-83A2-F79F639EE925}"/>
              </a:ext>
            </a:extLst>
          </p:cNvPr>
          <p:cNvSpPr/>
          <p:nvPr/>
        </p:nvSpPr>
        <p:spPr>
          <a:xfrm>
            <a:off x="4532542" y="209937"/>
            <a:ext cx="1907165" cy="3600399"/>
          </a:xfrm>
          <a:prstGeom prst="rect">
            <a:avLst/>
          </a:prstGeom>
          <a:gradFill flip="none" rotWithShape="1">
            <a:gsLst>
              <a:gs pos="0">
                <a:schemeClr val="accent1">
                  <a:lumMod val="75000"/>
                </a:schemeClr>
              </a:gs>
              <a:gs pos="100000">
                <a:schemeClr val="tx2">
                  <a:lumMod val="60000"/>
                  <a:lumOff val="40000"/>
                </a:schemeClr>
              </a:gs>
            </a:gsLst>
            <a:lin ang="16200000" scaled="1"/>
            <a:tileRect/>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100B884-D022-2C78-D330-A52A4F39E834}"/>
              </a:ext>
            </a:extLst>
          </p:cNvPr>
          <p:cNvSpPr/>
          <p:nvPr/>
        </p:nvSpPr>
        <p:spPr>
          <a:xfrm>
            <a:off x="3447690" y="209938"/>
            <a:ext cx="1780601" cy="3600399"/>
          </a:xfrm>
          <a:prstGeom prst="rect">
            <a:avLst/>
          </a:prstGeom>
          <a:gradFill flip="none" rotWithShape="1">
            <a:gsLst>
              <a:gs pos="100000">
                <a:schemeClr val="accent1">
                  <a:lumMod val="75000"/>
                </a:schemeClr>
              </a:gs>
              <a:gs pos="0">
                <a:schemeClr val="tx2">
                  <a:lumMod val="60000"/>
                  <a:lumOff val="40000"/>
                </a:schemeClr>
              </a:gs>
            </a:gsLst>
            <a:lin ang="16200000" scaled="1"/>
            <a:tileRect/>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Rounded Corners 1">
            <a:extLst>
              <a:ext uri="{FF2B5EF4-FFF2-40B4-BE49-F238E27FC236}">
                <a16:creationId xmlns:a16="http://schemas.microsoft.com/office/drawing/2014/main" id="{3725ED14-B345-D995-0224-777E3457DEBC}"/>
              </a:ext>
            </a:extLst>
          </p:cNvPr>
          <p:cNvSpPr/>
          <p:nvPr/>
        </p:nvSpPr>
        <p:spPr>
          <a:xfrm>
            <a:off x="119336" y="569979"/>
            <a:ext cx="7118029" cy="2880319"/>
          </a:xfrm>
          <a:prstGeom prst="roundRect">
            <a:avLst>
              <a:gd name="adj" fmla="val 2863"/>
            </a:avLst>
          </a:prstGeom>
          <a:solidFill>
            <a:schemeClr val="bg1">
              <a:alpha val="24000"/>
            </a:schemeClr>
          </a:solidFill>
          <a:ln>
            <a:gradFill flip="none" rotWithShape="1">
              <a:gsLst>
                <a:gs pos="54000">
                  <a:schemeClr val="bg1">
                    <a:alpha val="65000"/>
                  </a:schemeClr>
                </a:gs>
                <a:gs pos="100000">
                  <a:srgbClr val="00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17">
            <a:extLst>
              <a:ext uri="{FF2B5EF4-FFF2-40B4-BE49-F238E27FC236}">
                <a16:creationId xmlns:a16="http://schemas.microsoft.com/office/drawing/2014/main" id="{4034EF68-6670-A72D-E22E-E1E87135626C}"/>
              </a:ext>
            </a:extLst>
          </p:cNvPr>
          <p:cNvGraphicFramePr>
            <a:graphicFrameLocks noGrp="1"/>
          </p:cNvGraphicFramePr>
          <p:nvPr/>
        </p:nvGraphicFramePr>
        <p:xfrm>
          <a:off x="185962" y="657984"/>
          <a:ext cx="6984776" cy="2828331"/>
        </p:xfrm>
        <a:graphic>
          <a:graphicData uri="http://schemas.openxmlformats.org/drawingml/2006/table">
            <a:tbl>
              <a:tblPr lastCol="1">
                <a:tableStyleId>{5C22544A-7EE6-4342-B048-85BDC9FD1C3A}</a:tableStyleId>
              </a:tblPr>
              <a:tblGrid>
                <a:gridCol w="2381646">
                  <a:extLst>
                    <a:ext uri="{9D8B030D-6E8A-4147-A177-3AD203B41FA5}">
                      <a16:colId xmlns:a16="http://schemas.microsoft.com/office/drawing/2014/main" val="2604262945"/>
                    </a:ext>
                  </a:extLst>
                </a:gridCol>
                <a:gridCol w="1218754">
                  <a:extLst>
                    <a:ext uri="{9D8B030D-6E8A-4147-A177-3AD203B41FA5}">
                      <a16:colId xmlns:a16="http://schemas.microsoft.com/office/drawing/2014/main" val="3394960299"/>
                    </a:ext>
                  </a:extLst>
                </a:gridCol>
                <a:gridCol w="1224136">
                  <a:extLst>
                    <a:ext uri="{9D8B030D-6E8A-4147-A177-3AD203B41FA5}">
                      <a16:colId xmlns:a16="http://schemas.microsoft.com/office/drawing/2014/main" val="2560417514"/>
                    </a:ext>
                  </a:extLst>
                </a:gridCol>
                <a:gridCol w="1008112">
                  <a:extLst>
                    <a:ext uri="{9D8B030D-6E8A-4147-A177-3AD203B41FA5}">
                      <a16:colId xmlns:a16="http://schemas.microsoft.com/office/drawing/2014/main" val="3189041119"/>
                    </a:ext>
                  </a:extLst>
                </a:gridCol>
                <a:gridCol w="1152128">
                  <a:extLst>
                    <a:ext uri="{9D8B030D-6E8A-4147-A177-3AD203B41FA5}">
                      <a16:colId xmlns:a16="http://schemas.microsoft.com/office/drawing/2014/main" val="2684318755"/>
                    </a:ext>
                  </a:extLst>
                </a:gridCol>
              </a:tblGrid>
              <a:tr h="516057">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800" b="1" i="0" u="none" strike="noStrike" noProof="0" dirty="0">
                          <a:solidFill>
                            <a:schemeClr val="accent1">
                              <a:lumMod val="50000"/>
                            </a:schemeClr>
                          </a:solidFill>
                          <a:latin typeface="High Tower Text" panose="02040502050506030303" pitchFamily="18" charset="0"/>
                        </a:rPr>
                        <a:t>Support Vector Machine</a:t>
                      </a:r>
                    </a:p>
                  </a:txBody>
                  <a:tcPr anchor="ctr">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kern="1200" dirty="0">
                          <a:solidFill>
                            <a:schemeClr val="tx2">
                              <a:lumMod val="50000"/>
                            </a:schemeClr>
                          </a:solidFill>
                          <a:latin typeface="Futura BdCn BT"/>
                          <a:ea typeface="WC Rhesus B Bta" panose="02000000000000000000" pitchFamily="50" charset="0"/>
                          <a:cs typeface="+mn-cs"/>
                        </a:rPr>
                        <a:t>99</a:t>
                      </a:r>
                    </a:p>
                  </a:txBody>
                  <a:tcPr anchor="ctr">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IN" sz="1800" b="0" kern="1200" dirty="0">
                          <a:solidFill>
                            <a:schemeClr val="tx2">
                              <a:lumMod val="50000"/>
                            </a:schemeClr>
                          </a:solidFill>
                          <a:latin typeface="Futura BdCn BT"/>
                          <a:ea typeface="+mn-ea"/>
                          <a:cs typeface="+mn-cs"/>
                        </a:rPr>
                        <a:t>100</a:t>
                      </a:r>
                      <a:endParaRPr lang="en-US" sz="1800" b="0" kern="1200" dirty="0">
                        <a:solidFill>
                          <a:schemeClr val="tx2">
                            <a:lumMod val="50000"/>
                          </a:schemeClr>
                        </a:solidFill>
                        <a:latin typeface="Futura BdCn BT"/>
                        <a:cs typeface="+mn-cs"/>
                      </a:endParaRPr>
                    </a:p>
                  </a:txBody>
                  <a:tcPr anchor="ctr">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800" b="0" kern="1200" dirty="0">
                          <a:solidFill>
                            <a:schemeClr val="tx2">
                              <a:lumMod val="50000"/>
                            </a:schemeClr>
                          </a:solidFill>
                          <a:latin typeface="Futura BdCn BT"/>
                          <a:ea typeface="+mn-ea"/>
                          <a:cs typeface="+mn-cs"/>
                        </a:rPr>
                        <a:t>98</a:t>
                      </a: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IN" sz="1800" b="0" kern="1200" dirty="0">
                          <a:solidFill>
                            <a:schemeClr val="tx2">
                              <a:lumMod val="50000"/>
                            </a:schemeClr>
                          </a:solidFill>
                          <a:latin typeface="Futura BdCn BT"/>
                          <a:ea typeface="+mn-ea"/>
                          <a:cs typeface="+mn-cs"/>
                        </a:rPr>
                        <a:t>99</a:t>
                      </a: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7492696"/>
                  </a:ext>
                </a:extLst>
              </a:tr>
              <a:tr h="516057">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b="1" dirty="0">
                          <a:solidFill>
                            <a:schemeClr val="accent1">
                              <a:lumMod val="50000"/>
                            </a:schemeClr>
                          </a:solidFill>
                          <a:latin typeface="High Tower Text" panose="02040502050506030303" pitchFamily="18" charset="0"/>
                        </a:rPr>
                        <a:t>Random Forest Classifier</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kern="1200" dirty="0">
                          <a:solidFill>
                            <a:schemeClr val="tx2">
                              <a:lumMod val="50000"/>
                            </a:schemeClr>
                          </a:solidFill>
                          <a:latin typeface="Futura BdCn BT"/>
                          <a:ea typeface="WC Rhesus B Bta" panose="02000000000000000000" pitchFamily="50" charset="0"/>
                          <a:cs typeface="+mn-cs"/>
                        </a:rPr>
                        <a:t>88</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IN" sz="1800" b="0" kern="1200" dirty="0">
                          <a:solidFill>
                            <a:schemeClr val="tx2">
                              <a:lumMod val="50000"/>
                            </a:schemeClr>
                          </a:solidFill>
                          <a:latin typeface="Futura BdCn BT"/>
                          <a:ea typeface="+mn-ea"/>
                          <a:cs typeface="+mn-cs"/>
                        </a:rPr>
                        <a:t>85</a:t>
                      </a: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800" b="0" kern="1200" dirty="0">
                          <a:solidFill>
                            <a:schemeClr val="tx2">
                              <a:lumMod val="50000"/>
                            </a:schemeClr>
                          </a:solidFill>
                          <a:latin typeface="Futura BdCn BT"/>
                          <a:ea typeface="+mn-ea"/>
                          <a:cs typeface="+mn-cs"/>
                        </a:rPr>
                        <a:t>93</a:t>
                      </a: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IN" sz="1800" b="0" kern="1200" dirty="0">
                          <a:solidFill>
                            <a:schemeClr val="tx2">
                              <a:lumMod val="50000"/>
                            </a:schemeClr>
                          </a:solidFill>
                          <a:latin typeface="Futura BdCn BT"/>
                          <a:ea typeface="+mn-ea"/>
                          <a:cs typeface="+mn-cs"/>
                        </a:rPr>
                        <a:t>89</a:t>
                      </a: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15962873"/>
                  </a:ext>
                </a:extLst>
              </a:tr>
              <a:tr h="516057">
                <a:tc>
                  <a:txBody>
                    <a:bodyPr/>
                    <a:lstStyle/>
                    <a:p>
                      <a:pPr lvl="0" algn="l">
                        <a:buNone/>
                      </a:pPr>
                      <a:r>
                        <a:rPr lang="en-US" sz="1800" b="1" i="0" u="none" strike="noStrike" noProof="0" dirty="0">
                          <a:solidFill>
                            <a:schemeClr val="accent1">
                              <a:lumMod val="50000"/>
                            </a:schemeClr>
                          </a:solidFill>
                          <a:latin typeface="High Tower Text" panose="02040502050506030303" pitchFamily="18" charset="0"/>
                        </a:rPr>
                        <a:t>Decision Tree</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kern="1200" dirty="0">
                          <a:solidFill>
                            <a:schemeClr val="tx2">
                              <a:lumMod val="50000"/>
                            </a:schemeClr>
                          </a:solidFill>
                          <a:latin typeface="Futura BdCn BT"/>
                          <a:ea typeface="WC Rhesus B Bta" panose="02000000000000000000" pitchFamily="50" charset="0"/>
                          <a:cs typeface="+mn-cs"/>
                        </a:rPr>
                        <a:t>88</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IN" sz="1800" b="0" kern="1200" dirty="0">
                          <a:solidFill>
                            <a:schemeClr val="tx2">
                              <a:lumMod val="50000"/>
                            </a:schemeClr>
                          </a:solidFill>
                          <a:latin typeface="Futura BdCn BT"/>
                          <a:ea typeface="+mn-ea"/>
                          <a:cs typeface="+mn-cs"/>
                        </a:rPr>
                        <a:t>87</a:t>
                      </a:r>
                      <a:endParaRPr lang="en-US" sz="1800" b="0" kern="1200" dirty="0">
                        <a:solidFill>
                          <a:schemeClr val="tx2">
                            <a:lumMod val="50000"/>
                          </a:schemeClr>
                        </a:solidFill>
                        <a:latin typeface="Futura BdCn BT"/>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800" b="0" kern="1200" dirty="0">
                          <a:solidFill>
                            <a:schemeClr val="tx2">
                              <a:lumMod val="50000"/>
                            </a:schemeClr>
                          </a:solidFill>
                          <a:latin typeface="Futura BdCn BT"/>
                          <a:ea typeface="+mn-ea"/>
                          <a:cs typeface="+mn-cs"/>
                        </a:rPr>
                        <a:t>90</a:t>
                      </a: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IN" sz="1800" b="0" kern="1200" dirty="0">
                          <a:solidFill>
                            <a:schemeClr val="tx2">
                              <a:lumMod val="50000"/>
                            </a:schemeClr>
                          </a:solidFill>
                          <a:latin typeface="Futura BdCn BT"/>
                          <a:ea typeface="+mn-ea"/>
                          <a:cs typeface="+mn-cs"/>
                        </a:rPr>
                        <a:t>88</a:t>
                      </a: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51589019"/>
                  </a:ext>
                </a:extLst>
              </a:tr>
              <a:tr h="516057">
                <a:tc>
                  <a:txBody>
                    <a:bodyPr/>
                    <a:lstStyle/>
                    <a:p>
                      <a:pPr lvl="0" algn="l">
                        <a:buNone/>
                      </a:pPr>
                      <a:r>
                        <a:rPr lang="en-US" sz="1800" b="1" i="0" u="none" strike="noStrike" noProof="0" dirty="0">
                          <a:solidFill>
                            <a:schemeClr val="accent1">
                              <a:lumMod val="50000"/>
                            </a:schemeClr>
                          </a:solidFill>
                          <a:latin typeface="High Tower Text" panose="02040502050506030303" pitchFamily="18" charset="0"/>
                        </a:rPr>
                        <a:t>Logistic Regression</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kern="1200" dirty="0">
                          <a:solidFill>
                            <a:schemeClr val="tx2">
                              <a:lumMod val="50000"/>
                            </a:schemeClr>
                          </a:solidFill>
                          <a:latin typeface="Futura BdCn BT"/>
                          <a:ea typeface="WC Rhesus B Bta" panose="02000000000000000000" pitchFamily="50" charset="0"/>
                          <a:cs typeface="+mn-cs"/>
                        </a:rPr>
                        <a:t>82</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IN" sz="1800" b="0" kern="1200" dirty="0">
                          <a:solidFill>
                            <a:schemeClr val="tx2">
                              <a:lumMod val="50000"/>
                            </a:schemeClr>
                          </a:solidFill>
                          <a:latin typeface="Futura BdCn BT"/>
                          <a:ea typeface="+mn-ea"/>
                          <a:cs typeface="+mn-cs"/>
                        </a:rPr>
                        <a:t>82</a:t>
                      </a:r>
                      <a:endParaRPr lang="en-US" sz="1800" b="0" kern="1200" dirty="0">
                        <a:solidFill>
                          <a:schemeClr val="tx2">
                            <a:lumMod val="50000"/>
                          </a:schemeClr>
                        </a:solidFill>
                        <a:latin typeface="Futura BdCn BT"/>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800" b="0" kern="1200" dirty="0">
                          <a:solidFill>
                            <a:schemeClr val="tx2">
                              <a:lumMod val="50000"/>
                            </a:schemeClr>
                          </a:solidFill>
                          <a:latin typeface="Futura BdCn BT"/>
                          <a:ea typeface="+mn-ea"/>
                          <a:cs typeface="+mn-cs"/>
                        </a:rPr>
                        <a:t>85</a:t>
                      </a: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IN" sz="1800" b="0" kern="1200" dirty="0">
                          <a:solidFill>
                            <a:schemeClr val="tx2">
                              <a:lumMod val="50000"/>
                            </a:schemeClr>
                          </a:solidFill>
                          <a:latin typeface="Futura BdCn BT"/>
                          <a:ea typeface="+mn-ea"/>
                          <a:cs typeface="+mn-cs"/>
                        </a:rPr>
                        <a:t>83</a:t>
                      </a: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02117286"/>
                  </a:ext>
                </a:extLst>
              </a:tr>
              <a:tr h="516057">
                <a:tc>
                  <a:txBody>
                    <a:bodyPr/>
                    <a:lstStyle/>
                    <a:p>
                      <a:pPr lvl="0" algn="l">
                        <a:buNone/>
                      </a:pPr>
                      <a:endParaRPr lang="en-US" sz="1800" b="1" i="0" u="none" strike="noStrike" noProof="0" dirty="0">
                        <a:solidFill>
                          <a:schemeClr val="accent1">
                            <a:lumMod val="50000"/>
                          </a:schemeClr>
                        </a:solidFill>
                        <a:latin typeface="High Tower Text" panose="02040502050506030303" pitchFamily="18" charset="0"/>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endParaRPr lang="en-US" sz="1800" b="0" kern="1200" dirty="0">
                        <a:solidFill>
                          <a:schemeClr val="tx2">
                            <a:lumMod val="50000"/>
                          </a:schemeClr>
                        </a:solidFill>
                        <a:latin typeface="Futura BdCn BT"/>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2269958"/>
                  </a:ext>
                </a:extLst>
              </a:tr>
            </a:tbl>
          </a:graphicData>
        </a:graphic>
      </p:graphicFrame>
      <p:sp>
        <p:nvSpPr>
          <p:cNvPr id="6" name="Rectangle: Top Corners Rounded 5">
            <a:extLst>
              <a:ext uri="{FF2B5EF4-FFF2-40B4-BE49-F238E27FC236}">
                <a16:creationId xmlns:a16="http://schemas.microsoft.com/office/drawing/2014/main" id="{4917F727-D307-6100-A5F4-2714960A9ADC}"/>
              </a:ext>
            </a:extLst>
          </p:cNvPr>
          <p:cNvSpPr/>
          <p:nvPr/>
        </p:nvSpPr>
        <p:spPr>
          <a:xfrm>
            <a:off x="2558348" y="-63339"/>
            <a:ext cx="1180826" cy="631371"/>
          </a:xfrm>
          <a:prstGeom prst="round2SameRect">
            <a:avLst>
              <a:gd name="adj1" fmla="val 50000"/>
              <a:gd name="adj2"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Top Corners Rounded 14">
            <a:extLst>
              <a:ext uri="{FF2B5EF4-FFF2-40B4-BE49-F238E27FC236}">
                <a16:creationId xmlns:a16="http://schemas.microsoft.com/office/drawing/2014/main" id="{9764C107-9A05-5347-EA6A-0ADA9D257350}"/>
              </a:ext>
            </a:extLst>
          </p:cNvPr>
          <p:cNvSpPr/>
          <p:nvPr/>
        </p:nvSpPr>
        <p:spPr>
          <a:xfrm>
            <a:off x="3709651" y="-28542"/>
            <a:ext cx="1180826" cy="631371"/>
          </a:xfrm>
          <a:prstGeom prst="round2SameRect">
            <a:avLst>
              <a:gd name="adj1" fmla="val 50000"/>
              <a:gd name="adj2"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Top Corners Rounded 15">
            <a:extLst>
              <a:ext uri="{FF2B5EF4-FFF2-40B4-BE49-F238E27FC236}">
                <a16:creationId xmlns:a16="http://schemas.microsoft.com/office/drawing/2014/main" id="{A3570E86-FC25-130E-AEF5-F7BDF92905C0}"/>
              </a:ext>
            </a:extLst>
          </p:cNvPr>
          <p:cNvSpPr/>
          <p:nvPr/>
        </p:nvSpPr>
        <p:spPr>
          <a:xfrm>
            <a:off x="4888538" y="-63340"/>
            <a:ext cx="1180826" cy="631371"/>
          </a:xfrm>
          <a:prstGeom prst="round2SameRect">
            <a:avLst>
              <a:gd name="adj1" fmla="val 50000"/>
              <a:gd name="adj2"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Top Corners Rounded 16">
            <a:extLst>
              <a:ext uri="{FF2B5EF4-FFF2-40B4-BE49-F238E27FC236}">
                <a16:creationId xmlns:a16="http://schemas.microsoft.com/office/drawing/2014/main" id="{6EDD6147-42C0-A932-1488-5C150C79F664}"/>
              </a:ext>
            </a:extLst>
          </p:cNvPr>
          <p:cNvSpPr/>
          <p:nvPr/>
        </p:nvSpPr>
        <p:spPr>
          <a:xfrm>
            <a:off x="6056370" y="-53463"/>
            <a:ext cx="1164608" cy="674151"/>
          </a:xfrm>
          <a:prstGeom prst="round2SameRect">
            <a:avLst>
              <a:gd name="adj1" fmla="val 50000"/>
              <a:gd name="adj2"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9EC5AB5-7F39-661B-ED9B-AF061C84CC9A}"/>
              </a:ext>
            </a:extLst>
          </p:cNvPr>
          <p:cNvSpPr txBox="1"/>
          <p:nvPr/>
        </p:nvSpPr>
        <p:spPr>
          <a:xfrm rot="20622025">
            <a:off x="2408948" y="63264"/>
            <a:ext cx="1454782" cy="307777"/>
          </a:xfrm>
          <a:prstGeom prst="rect">
            <a:avLst/>
          </a:prstGeom>
          <a:noFill/>
        </p:spPr>
        <p:txBody>
          <a:bodyPr wrap="square" lIns="91440" tIns="45720" rIns="91440" bIns="45720" rtlCol="0" anchor="t">
            <a:spAutoFit/>
          </a:bodyPr>
          <a:lstStyle/>
          <a:p>
            <a:pPr algn="ctr"/>
            <a:r>
              <a:rPr lang="en-US" sz="1400" dirty="0">
                <a:solidFill>
                  <a:schemeClr val="bg1"/>
                </a:solidFill>
                <a:latin typeface="Futura BdCn BT"/>
              </a:rPr>
              <a:t>Accuracy</a:t>
            </a:r>
            <a:endParaRPr lang="en-US" sz="1400" dirty="0">
              <a:solidFill>
                <a:schemeClr val="bg1"/>
              </a:solidFill>
              <a:latin typeface="Futura BdCn BT" panose="020B0706020204020204" pitchFamily="34" charset="0"/>
            </a:endParaRPr>
          </a:p>
        </p:txBody>
      </p:sp>
      <p:sp>
        <p:nvSpPr>
          <p:cNvPr id="19" name="TextBox 18">
            <a:extLst>
              <a:ext uri="{FF2B5EF4-FFF2-40B4-BE49-F238E27FC236}">
                <a16:creationId xmlns:a16="http://schemas.microsoft.com/office/drawing/2014/main" id="{D518D8BA-1058-59B7-96B8-E0486B037606}"/>
              </a:ext>
            </a:extLst>
          </p:cNvPr>
          <p:cNvSpPr txBox="1"/>
          <p:nvPr/>
        </p:nvSpPr>
        <p:spPr>
          <a:xfrm rot="20622025">
            <a:off x="4724038" y="66929"/>
            <a:ext cx="1454782" cy="338554"/>
          </a:xfrm>
          <a:prstGeom prst="rect">
            <a:avLst/>
          </a:prstGeom>
          <a:noFill/>
        </p:spPr>
        <p:txBody>
          <a:bodyPr wrap="square" lIns="91440" tIns="45720" rIns="91440" bIns="45720" rtlCol="0" anchor="t">
            <a:spAutoFit/>
          </a:bodyPr>
          <a:lstStyle/>
          <a:p>
            <a:pPr algn="ctr"/>
            <a:r>
              <a:rPr lang="en-US" sz="1600" dirty="0">
                <a:solidFill>
                  <a:schemeClr val="bg1">
                    <a:lumMod val="95000"/>
                  </a:schemeClr>
                </a:solidFill>
                <a:latin typeface="Futura BdCn BT"/>
              </a:rPr>
              <a:t>Recall</a:t>
            </a:r>
            <a:endParaRPr lang="en-US" sz="1600" dirty="0">
              <a:solidFill>
                <a:schemeClr val="bg1">
                  <a:lumMod val="95000"/>
                </a:schemeClr>
              </a:solidFill>
              <a:latin typeface="Futura BdCn BT" panose="020B0706020204020204" pitchFamily="34" charset="0"/>
            </a:endParaRPr>
          </a:p>
        </p:txBody>
      </p:sp>
      <p:sp>
        <p:nvSpPr>
          <p:cNvPr id="20" name="TextBox 19">
            <a:extLst>
              <a:ext uri="{FF2B5EF4-FFF2-40B4-BE49-F238E27FC236}">
                <a16:creationId xmlns:a16="http://schemas.microsoft.com/office/drawing/2014/main" id="{707726DD-63FE-C39B-EFEC-16B5ED370EA4}"/>
              </a:ext>
            </a:extLst>
          </p:cNvPr>
          <p:cNvSpPr txBox="1"/>
          <p:nvPr/>
        </p:nvSpPr>
        <p:spPr>
          <a:xfrm rot="20622025">
            <a:off x="3523725" y="119488"/>
            <a:ext cx="1454782" cy="338554"/>
          </a:xfrm>
          <a:prstGeom prst="rect">
            <a:avLst/>
          </a:prstGeom>
          <a:noFill/>
        </p:spPr>
        <p:txBody>
          <a:bodyPr wrap="square" lIns="91440" tIns="45720" rIns="91440" bIns="45720" rtlCol="0" anchor="t">
            <a:spAutoFit/>
          </a:bodyPr>
          <a:lstStyle/>
          <a:p>
            <a:pPr algn="ctr"/>
            <a:r>
              <a:rPr lang="en-US" sz="1600" dirty="0">
                <a:solidFill>
                  <a:schemeClr val="accent1">
                    <a:lumMod val="50000"/>
                  </a:schemeClr>
                </a:solidFill>
                <a:latin typeface="Futura BdCn BT"/>
              </a:rPr>
              <a:t>Precision</a:t>
            </a:r>
            <a:endParaRPr lang="en-US" sz="1600" dirty="0">
              <a:solidFill>
                <a:schemeClr val="accent1">
                  <a:lumMod val="50000"/>
                </a:schemeClr>
              </a:solidFill>
              <a:latin typeface="Futura BdCn BT" panose="020B0706020204020204" pitchFamily="34" charset="0"/>
            </a:endParaRPr>
          </a:p>
        </p:txBody>
      </p:sp>
      <p:sp>
        <p:nvSpPr>
          <p:cNvPr id="21" name="TextBox 20">
            <a:extLst>
              <a:ext uri="{FF2B5EF4-FFF2-40B4-BE49-F238E27FC236}">
                <a16:creationId xmlns:a16="http://schemas.microsoft.com/office/drawing/2014/main" id="{7DBAE8E2-C116-1036-DFA4-456FA11C2240}"/>
              </a:ext>
            </a:extLst>
          </p:cNvPr>
          <p:cNvSpPr txBox="1"/>
          <p:nvPr/>
        </p:nvSpPr>
        <p:spPr>
          <a:xfrm rot="20622025">
            <a:off x="5901422" y="108951"/>
            <a:ext cx="1454782" cy="338554"/>
          </a:xfrm>
          <a:prstGeom prst="rect">
            <a:avLst/>
          </a:prstGeom>
          <a:noFill/>
        </p:spPr>
        <p:txBody>
          <a:bodyPr wrap="square" lIns="91440" tIns="45720" rIns="91440" bIns="45720" rtlCol="0" anchor="t">
            <a:spAutoFit/>
          </a:bodyPr>
          <a:lstStyle/>
          <a:p>
            <a:pPr algn="ctr"/>
            <a:r>
              <a:rPr lang="en-US" sz="1600" dirty="0">
                <a:solidFill>
                  <a:schemeClr val="accent1">
                    <a:lumMod val="50000"/>
                  </a:schemeClr>
                </a:solidFill>
                <a:latin typeface="Futura BdCn BT"/>
              </a:rPr>
              <a:t>F1-Score</a:t>
            </a:r>
            <a:endParaRPr lang="en-US" sz="1600" dirty="0">
              <a:solidFill>
                <a:schemeClr val="accent1">
                  <a:lumMod val="50000"/>
                </a:schemeClr>
              </a:solidFill>
              <a:latin typeface="Futura BdCn BT" panose="020B0706020204020204" pitchFamily="34" charset="0"/>
            </a:endParaRPr>
          </a:p>
        </p:txBody>
      </p:sp>
      <p:graphicFrame>
        <p:nvGraphicFramePr>
          <p:cNvPr id="27" name="Chart 26">
            <a:extLst>
              <a:ext uri="{FF2B5EF4-FFF2-40B4-BE49-F238E27FC236}">
                <a16:creationId xmlns:a16="http://schemas.microsoft.com/office/drawing/2014/main" id="{73E55952-EA2A-EC53-87DA-9E3B57F87324}"/>
              </a:ext>
            </a:extLst>
          </p:cNvPr>
          <p:cNvGraphicFramePr/>
          <p:nvPr/>
        </p:nvGraphicFramePr>
        <p:xfrm>
          <a:off x="7493815" y="2249434"/>
          <a:ext cx="4698185" cy="4372362"/>
        </p:xfrm>
        <a:graphic>
          <a:graphicData uri="http://schemas.openxmlformats.org/drawingml/2006/chart">
            <c:chart xmlns:c="http://schemas.openxmlformats.org/drawingml/2006/chart" xmlns:r="http://schemas.openxmlformats.org/officeDocument/2006/relationships" r:id="rId2"/>
          </a:graphicData>
        </a:graphic>
      </p:graphicFrame>
      <p:sp>
        <p:nvSpPr>
          <p:cNvPr id="30" name="TextBox 29">
            <a:extLst>
              <a:ext uri="{FF2B5EF4-FFF2-40B4-BE49-F238E27FC236}">
                <a16:creationId xmlns:a16="http://schemas.microsoft.com/office/drawing/2014/main" id="{D8274D48-0314-FBF5-3AA7-61409BEFF908}"/>
              </a:ext>
            </a:extLst>
          </p:cNvPr>
          <p:cNvSpPr txBox="1"/>
          <p:nvPr/>
        </p:nvSpPr>
        <p:spPr>
          <a:xfrm>
            <a:off x="3176696" y="248675"/>
            <a:ext cx="657332" cy="369332"/>
          </a:xfrm>
          <a:prstGeom prst="rect">
            <a:avLst/>
          </a:prstGeom>
          <a:noFill/>
        </p:spPr>
        <p:txBody>
          <a:bodyPr wrap="square" rtlCol="0">
            <a:spAutoFit/>
          </a:bodyPr>
          <a:lstStyle/>
          <a:p>
            <a:pPr algn="ctr"/>
            <a:r>
              <a:rPr lang="en-US" dirty="0">
                <a:solidFill>
                  <a:schemeClr val="bg1"/>
                </a:solidFill>
                <a:latin typeface="Futura BdCn BT"/>
              </a:rPr>
              <a:t>%</a:t>
            </a:r>
            <a:endParaRPr lang="en-IN" dirty="0">
              <a:solidFill>
                <a:schemeClr val="bg1"/>
              </a:solidFill>
              <a:latin typeface="Futura BdCn BT"/>
            </a:endParaRPr>
          </a:p>
        </p:txBody>
      </p:sp>
      <p:sp>
        <p:nvSpPr>
          <p:cNvPr id="31" name="TextBox 30">
            <a:extLst>
              <a:ext uri="{FF2B5EF4-FFF2-40B4-BE49-F238E27FC236}">
                <a16:creationId xmlns:a16="http://schemas.microsoft.com/office/drawing/2014/main" id="{FF92EF8C-BE93-3337-D4B1-DAED12AC68CE}"/>
              </a:ext>
            </a:extLst>
          </p:cNvPr>
          <p:cNvSpPr txBox="1"/>
          <p:nvPr/>
        </p:nvSpPr>
        <p:spPr>
          <a:xfrm>
            <a:off x="4300064" y="288782"/>
            <a:ext cx="657332" cy="369332"/>
          </a:xfrm>
          <a:prstGeom prst="rect">
            <a:avLst/>
          </a:prstGeom>
          <a:noFill/>
        </p:spPr>
        <p:txBody>
          <a:bodyPr wrap="square" rtlCol="0">
            <a:spAutoFit/>
          </a:bodyPr>
          <a:lstStyle/>
          <a:p>
            <a:pPr algn="ctr"/>
            <a:r>
              <a:rPr lang="en-US" dirty="0">
                <a:solidFill>
                  <a:schemeClr val="tx2">
                    <a:lumMod val="50000"/>
                  </a:schemeClr>
                </a:solidFill>
                <a:latin typeface="Futura BdCn BT"/>
              </a:rPr>
              <a:t>%</a:t>
            </a:r>
            <a:endParaRPr lang="en-IN" dirty="0">
              <a:solidFill>
                <a:schemeClr val="tx2">
                  <a:lumMod val="50000"/>
                </a:schemeClr>
              </a:solidFill>
              <a:latin typeface="Futura BdCn BT"/>
            </a:endParaRPr>
          </a:p>
        </p:txBody>
      </p:sp>
      <p:sp>
        <p:nvSpPr>
          <p:cNvPr id="32" name="TextBox 31">
            <a:extLst>
              <a:ext uri="{FF2B5EF4-FFF2-40B4-BE49-F238E27FC236}">
                <a16:creationId xmlns:a16="http://schemas.microsoft.com/office/drawing/2014/main" id="{8880AF09-C685-21A6-30E8-804C63DE644C}"/>
              </a:ext>
            </a:extLst>
          </p:cNvPr>
          <p:cNvSpPr txBox="1"/>
          <p:nvPr/>
        </p:nvSpPr>
        <p:spPr>
          <a:xfrm>
            <a:off x="6694550" y="328017"/>
            <a:ext cx="657332" cy="369332"/>
          </a:xfrm>
          <a:prstGeom prst="rect">
            <a:avLst/>
          </a:prstGeom>
          <a:noFill/>
        </p:spPr>
        <p:txBody>
          <a:bodyPr wrap="square" rtlCol="0">
            <a:spAutoFit/>
          </a:bodyPr>
          <a:lstStyle/>
          <a:p>
            <a:pPr algn="ctr"/>
            <a:r>
              <a:rPr lang="en-US" dirty="0">
                <a:solidFill>
                  <a:schemeClr val="tx2">
                    <a:lumMod val="50000"/>
                  </a:schemeClr>
                </a:solidFill>
                <a:latin typeface="Futura BdCn BT"/>
              </a:rPr>
              <a:t>%</a:t>
            </a:r>
            <a:endParaRPr lang="en-IN" dirty="0">
              <a:solidFill>
                <a:schemeClr val="tx2">
                  <a:lumMod val="50000"/>
                </a:schemeClr>
              </a:solidFill>
              <a:latin typeface="Futura BdCn BT"/>
            </a:endParaRPr>
          </a:p>
        </p:txBody>
      </p:sp>
      <p:sp>
        <p:nvSpPr>
          <p:cNvPr id="33" name="TextBox 32">
            <a:extLst>
              <a:ext uri="{FF2B5EF4-FFF2-40B4-BE49-F238E27FC236}">
                <a16:creationId xmlns:a16="http://schemas.microsoft.com/office/drawing/2014/main" id="{E9A36FFA-7A48-CC5F-97D5-ED8E58695AE5}"/>
              </a:ext>
            </a:extLst>
          </p:cNvPr>
          <p:cNvSpPr txBox="1"/>
          <p:nvPr/>
        </p:nvSpPr>
        <p:spPr>
          <a:xfrm>
            <a:off x="5503600" y="258964"/>
            <a:ext cx="657332" cy="369332"/>
          </a:xfrm>
          <a:prstGeom prst="rect">
            <a:avLst/>
          </a:prstGeom>
          <a:noFill/>
        </p:spPr>
        <p:txBody>
          <a:bodyPr wrap="square" rtlCol="0">
            <a:spAutoFit/>
          </a:bodyPr>
          <a:lstStyle/>
          <a:p>
            <a:pPr algn="ctr"/>
            <a:r>
              <a:rPr lang="en-US" dirty="0">
                <a:solidFill>
                  <a:schemeClr val="bg1"/>
                </a:solidFill>
                <a:latin typeface="Futura BdCn BT"/>
              </a:rPr>
              <a:t>%</a:t>
            </a:r>
            <a:endParaRPr lang="en-IN" dirty="0">
              <a:solidFill>
                <a:schemeClr val="bg1"/>
              </a:solidFill>
              <a:latin typeface="Futura BdCn BT"/>
            </a:endParaRPr>
          </a:p>
        </p:txBody>
      </p:sp>
      <p:sp>
        <p:nvSpPr>
          <p:cNvPr id="34" name="Rectangle: Diagonal Corners Rounded 33">
            <a:extLst>
              <a:ext uri="{FF2B5EF4-FFF2-40B4-BE49-F238E27FC236}">
                <a16:creationId xmlns:a16="http://schemas.microsoft.com/office/drawing/2014/main" id="{5691FC68-B2FF-9E33-F474-76B4344240CD}"/>
              </a:ext>
            </a:extLst>
          </p:cNvPr>
          <p:cNvSpPr/>
          <p:nvPr/>
        </p:nvSpPr>
        <p:spPr>
          <a:xfrm>
            <a:off x="-23210" y="2911336"/>
            <a:ext cx="7082650" cy="2843169"/>
          </a:xfrm>
          <a:prstGeom prst="round2DiagRect">
            <a:avLst/>
          </a:prstGeom>
          <a:solidFill>
            <a:schemeClr val="bg1">
              <a:lumMod val="85000"/>
            </a:schemeClr>
          </a:solidFill>
          <a:ln>
            <a:noFill/>
          </a:ln>
          <a:effectLst>
            <a:softEdge rad="1016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77033F4C-609B-8AAA-4ACC-BD25DFDBBF8E}"/>
              </a:ext>
            </a:extLst>
          </p:cNvPr>
          <p:cNvSpPr txBox="1"/>
          <p:nvPr/>
        </p:nvSpPr>
        <p:spPr>
          <a:xfrm rot="16200000" flipH="1">
            <a:off x="6683951" y="4218218"/>
            <a:ext cx="1350606" cy="276551"/>
          </a:xfrm>
          <a:prstGeom prst="rect">
            <a:avLst/>
          </a:prstGeom>
          <a:noFill/>
        </p:spPr>
        <p:txBody>
          <a:bodyPr wrap="square" rtlCol="0">
            <a:spAutoFit/>
          </a:bodyPr>
          <a:lstStyle/>
          <a:p>
            <a:pPr algn="ctr"/>
            <a:r>
              <a:rPr lang="en-IN" sz="1197" b="1" dirty="0">
                <a:solidFill>
                  <a:schemeClr val="tx1">
                    <a:lumMod val="65000"/>
                    <a:lumOff val="35000"/>
                  </a:schemeClr>
                </a:solidFill>
              </a:rPr>
              <a:t>Percentage (%)</a:t>
            </a:r>
          </a:p>
        </p:txBody>
      </p:sp>
      <p:sp>
        <p:nvSpPr>
          <p:cNvPr id="7" name="TextBox 6">
            <a:extLst>
              <a:ext uri="{FF2B5EF4-FFF2-40B4-BE49-F238E27FC236}">
                <a16:creationId xmlns:a16="http://schemas.microsoft.com/office/drawing/2014/main" id="{0605A9D0-515F-6AEF-AD95-15417A722477}"/>
              </a:ext>
            </a:extLst>
          </p:cNvPr>
          <p:cNvSpPr txBox="1"/>
          <p:nvPr/>
        </p:nvSpPr>
        <p:spPr>
          <a:xfrm>
            <a:off x="492305" y="3747568"/>
            <a:ext cx="6294574" cy="646331"/>
          </a:xfrm>
          <a:prstGeom prst="rect">
            <a:avLst/>
          </a:prstGeom>
          <a:noFill/>
        </p:spPr>
        <p:txBody>
          <a:bodyPr wrap="square">
            <a:spAutoFit/>
          </a:bodyPr>
          <a:lstStyle/>
          <a:p>
            <a:r>
              <a:rPr lang="en-US" sz="1200" b="1" dirty="0">
                <a:solidFill>
                  <a:schemeClr val="accent1">
                    <a:lumMod val="75000"/>
                  </a:schemeClr>
                </a:solidFill>
                <a:latin typeface="Century Gothic" panose="020B0502020202020204" pitchFamily="34" charset="0"/>
              </a:rPr>
              <a:t>SVM Dominates: Support Vector Machine excels with 99% accuracy, balanced precision (100%) and recall (98%), showcasing superior overall classification performance.</a:t>
            </a:r>
            <a:endParaRPr lang="en-IN" sz="1200" b="1" dirty="0">
              <a:solidFill>
                <a:schemeClr val="accent1">
                  <a:lumMod val="75000"/>
                </a:schemeClr>
              </a:solidFill>
              <a:latin typeface="Century Gothic" panose="020B0502020202020204" pitchFamily="34" charset="0"/>
            </a:endParaRPr>
          </a:p>
        </p:txBody>
      </p:sp>
      <p:sp>
        <p:nvSpPr>
          <p:cNvPr id="14" name="TextBox 13">
            <a:extLst>
              <a:ext uri="{FF2B5EF4-FFF2-40B4-BE49-F238E27FC236}">
                <a16:creationId xmlns:a16="http://schemas.microsoft.com/office/drawing/2014/main" id="{F8AEE508-49A3-9D7D-FFF2-C02083F7D0E6}"/>
              </a:ext>
            </a:extLst>
          </p:cNvPr>
          <p:cNvSpPr txBox="1"/>
          <p:nvPr/>
        </p:nvSpPr>
        <p:spPr>
          <a:xfrm>
            <a:off x="119335" y="3123469"/>
            <a:ext cx="2930244" cy="338554"/>
          </a:xfrm>
          <a:prstGeom prst="rect">
            <a:avLst/>
          </a:prstGeom>
          <a:noFill/>
        </p:spPr>
        <p:txBody>
          <a:bodyPr wrap="square" rtlCol="0">
            <a:spAutoFit/>
          </a:bodyPr>
          <a:lstStyle/>
          <a:p>
            <a:pPr algn="ctr"/>
            <a:r>
              <a:rPr lang="en-IN" sz="1600" b="1" dirty="0">
                <a:solidFill>
                  <a:schemeClr val="accent1">
                    <a:lumMod val="75000"/>
                  </a:schemeClr>
                </a:solidFill>
                <a:latin typeface="Century Gothic" panose="020B0502020202020204" pitchFamily="34" charset="0"/>
              </a:rPr>
              <a:t>Experimental Results :</a:t>
            </a:r>
          </a:p>
        </p:txBody>
      </p:sp>
      <p:sp>
        <p:nvSpPr>
          <p:cNvPr id="22" name="Rectangle: Rounded Corners 21">
            <a:extLst>
              <a:ext uri="{FF2B5EF4-FFF2-40B4-BE49-F238E27FC236}">
                <a16:creationId xmlns:a16="http://schemas.microsoft.com/office/drawing/2014/main" id="{F4136AEE-70F8-8045-91FD-C77D506C35A2}"/>
              </a:ext>
            </a:extLst>
          </p:cNvPr>
          <p:cNvSpPr/>
          <p:nvPr/>
        </p:nvSpPr>
        <p:spPr>
          <a:xfrm>
            <a:off x="492305" y="3712009"/>
            <a:ext cx="6202245" cy="671248"/>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E4E7DFE1-5E4D-8555-A2F4-7C6636DB4CF6}"/>
              </a:ext>
            </a:extLst>
          </p:cNvPr>
          <p:cNvSpPr/>
          <p:nvPr/>
        </p:nvSpPr>
        <p:spPr>
          <a:xfrm>
            <a:off x="462566" y="5414736"/>
            <a:ext cx="6202245" cy="671248"/>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Rounded Corners 23">
            <a:extLst>
              <a:ext uri="{FF2B5EF4-FFF2-40B4-BE49-F238E27FC236}">
                <a16:creationId xmlns:a16="http://schemas.microsoft.com/office/drawing/2014/main" id="{DAF9CBA7-9AA0-AD20-5E53-2299BAC6EFC9}"/>
              </a:ext>
            </a:extLst>
          </p:cNvPr>
          <p:cNvSpPr/>
          <p:nvPr/>
        </p:nvSpPr>
        <p:spPr>
          <a:xfrm>
            <a:off x="492305" y="4534608"/>
            <a:ext cx="6202245" cy="671248"/>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7D573016-597B-CBE7-EC1C-4E25491DA11A}"/>
              </a:ext>
            </a:extLst>
          </p:cNvPr>
          <p:cNvSpPr txBox="1"/>
          <p:nvPr/>
        </p:nvSpPr>
        <p:spPr>
          <a:xfrm>
            <a:off x="462566" y="4576316"/>
            <a:ext cx="6294574" cy="646331"/>
          </a:xfrm>
          <a:prstGeom prst="rect">
            <a:avLst/>
          </a:prstGeom>
          <a:noFill/>
        </p:spPr>
        <p:txBody>
          <a:bodyPr wrap="square">
            <a:spAutoFit/>
          </a:bodyPr>
          <a:lstStyle/>
          <a:p>
            <a:r>
              <a:rPr lang="en-US" sz="1200" b="1" dirty="0">
                <a:solidFill>
                  <a:schemeClr val="accent1">
                    <a:lumMod val="75000"/>
                  </a:schemeClr>
                </a:solidFill>
                <a:latin typeface="Century Gothic" panose="020B0502020202020204" pitchFamily="34" charset="0"/>
              </a:rPr>
              <a:t>Random Forest &amp; Decision Tree Consistency: Both algorithms maintain 88% accuracy, with Decision Tree having higher precision (87%) and Random Forest  higher recall (93%).</a:t>
            </a:r>
            <a:endParaRPr lang="en-IN" sz="1200" b="1" dirty="0">
              <a:solidFill>
                <a:schemeClr val="accent1">
                  <a:lumMod val="75000"/>
                </a:schemeClr>
              </a:solidFill>
              <a:latin typeface="Century Gothic" panose="020B0502020202020204" pitchFamily="34" charset="0"/>
            </a:endParaRPr>
          </a:p>
        </p:txBody>
      </p:sp>
      <p:sp>
        <p:nvSpPr>
          <p:cNvPr id="26" name="TextBox 25">
            <a:extLst>
              <a:ext uri="{FF2B5EF4-FFF2-40B4-BE49-F238E27FC236}">
                <a16:creationId xmlns:a16="http://schemas.microsoft.com/office/drawing/2014/main" id="{516C48C9-89FD-B240-65CA-1EAECE504EF1}"/>
              </a:ext>
            </a:extLst>
          </p:cNvPr>
          <p:cNvSpPr txBox="1"/>
          <p:nvPr/>
        </p:nvSpPr>
        <p:spPr>
          <a:xfrm>
            <a:off x="462566" y="5431527"/>
            <a:ext cx="6294574" cy="461665"/>
          </a:xfrm>
          <a:prstGeom prst="rect">
            <a:avLst/>
          </a:prstGeom>
          <a:noFill/>
        </p:spPr>
        <p:txBody>
          <a:bodyPr wrap="square">
            <a:spAutoFit/>
          </a:bodyPr>
          <a:lstStyle/>
          <a:p>
            <a:r>
              <a:rPr lang="en-US" sz="1200" b="1" dirty="0">
                <a:solidFill>
                  <a:schemeClr val="accent1">
                    <a:lumMod val="75000"/>
                  </a:schemeClr>
                </a:solidFill>
                <a:latin typeface="Century Gothic" panose="020B0502020202020204" pitchFamily="34" charset="0"/>
              </a:rPr>
              <a:t>Logistic Regression: LR achieves 82% accuracy and high precision (82%) but lower recall (80%).</a:t>
            </a:r>
          </a:p>
        </p:txBody>
      </p:sp>
      <p:sp>
        <p:nvSpPr>
          <p:cNvPr id="28" name="TextBox 27">
            <a:extLst>
              <a:ext uri="{FF2B5EF4-FFF2-40B4-BE49-F238E27FC236}">
                <a16:creationId xmlns:a16="http://schemas.microsoft.com/office/drawing/2014/main" id="{2EB1AD50-F1C5-4D35-A79A-8AB52C829E3B}"/>
              </a:ext>
            </a:extLst>
          </p:cNvPr>
          <p:cNvSpPr txBox="1"/>
          <p:nvPr/>
        </p:nvSpPr>
        <p:spPr>
          <a:xfrm>
            <a:off x="8951870" y="272427"/>
            <a:ext cx="1752641" cy="307777"/>
          </a:xfrm>
          <a:prstGeom prst="rect">
            <a:avLst/>
          </a:prstGeom>
          <a:solidFill>
            <a:schemeClr val="bg1">
              <a:lumMod val="85000"/>
            </a:schemeClr>
          </a:solidFill>
          <a:ln w="28575">
            <a:solidFill>
              <a:schemeClr val="accent1">
                <a:lumMod val="60000"/>
                <a:lumOff val="40000"/>
              </a:schemeClr>
            </a:solidFill>
            <a:prstDash val="dash"/>
            <a:extLst>
              <a:ext uri="{C807C97D-BFC1-408E-A445-0C87EB9F89A2}">
                <ask:lineSketchStyleProps xmlns:ask="http://schemas.microsoft.com/office/drawing/2018/sketchyshapes" sd="1219033472">
                  <a:custGeom>
                    <a:avLst/>
                    <a:gdLst>
                      <a:gd name="connsiteX0" fmla="*/ 0 w 1508948"/>
                      <a:gd name="connsiteY0" fmla="*/ 0 h 323165"/>
                      <a:gd name="connsiteX1" fmla="*/ 533162 w 1508948"/>
                      <a:gd name="connsiteY1" fmla="*/ 0 h 323165"/>
                      <a:gd name="connsiteX2" fmla="*/ 1051234 w 1508948"/>
                      <a:gd name="connsiteY2" fmla="*/ 0 h 323165"/>
                      <a:gd name="connsiteX3" fmla="*/ 1508948 w 1508948"/>
                      <a:gd name="connsiteY3" fmla="*/ 0 h 323165"/>
                      <a:gd name="connsiteX4" fmla="*/ 1508948 w 1508948"/>
                      <a:gd name="connsiteY4" fmla="*/ 323165 h 323165"/>
                      <a:gd name="connsiteX5" fmla="*/ 1036144 w 1508948"/>
                      <a:gd name="connsiteY5" fmla="*/ 323165 h 323165"/>
                      <a:gd name="connsiteX6" fmla="*/ 533162 w 1508948"/>
                      <a:gd name="connsiteY6" fmla="*/ 323165 h 323165"/>
                      <a:gd name="connsiteX7" fmla="*/ 0 w 1508948"/>
                      <a:gd name="connsiteY7" fmla="*/ 323165 h 323165"/>
                      <a:gd name="connsiteX8" fmla="*/ 0 w 1508948"/>
                      <a:gd name="connsiteY8"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8948" h="323165" fill="none" extrusionOk="0">
                        <a:moveTo>
                          <a:pt x="0" y="0"/>
                        </a:moveTo>
                        <a:cubicBezTo>
                          <a:pt x="163708" y="21949"/>
                          <a:pt x="316819" y="1798"/>
                          <a:pt x="533162" y="0"/>
                        </a:cubicBezTo>
                        <a:cubicBezTo>
                          <a:pt x="749505" y="-1798"/>
                          <a:pt x="808834" y="14525"/>
                          <a:pt x="1051234" y="0"/>
                        </a:cubicBezTo>
                        <a:cubicBezTo>
                          <a:pt x="1293634" y="-14525"/>
                          <a:pt x="1291922" y="-22054"/>
                          <a:pt x="1508948" y="0"/>
                        </a:cubicBezTo>
                        <a:cubicBezTo>
                          <a:pt x="1515147" y="135464"/>
                          <a:pt x="1498995" y="197515"/>
                          <a:pt x="1508948" y="323165"/>
                        </a:cubicBezTo>
                        <a:cubicBezTo>
                          <a:pt x="1327579" y="326297"/>
                          <a:pt x="1250993" y="333350"/>
                          <a:pt x="1036144" y="323165"/>
                        </a:cubicBezTo>
                        <a:cubicBezTo>
                          <a:pt x="821295" y="312980"/>
                          <a:pt x="774635" y="313687"/>
                          <a:pt x="533162" y="323165"/>
                        </a:cubicBezTo>
                        <a:cubicBezTo>
                          <a:pt x="291689" y="332643"/>
                          <a:pt x="245310" y="312282"/>
                          <a:pt x="0" y="323165"/>
                        </a:cubicBezTo>
                        <a:cubicBezTo>
                          <a:pt x="-11474" y="256534"/>
                          <a:pt x="-2140" y="77286"/>
                          <a:pt x="0" y="0"/>
                        </a:cubicBezTo>
                        <a:close/>
                      </a:path>
                      <a:path w="1508948" h="323165" stroke="0" extrusionOk="0">
                        <a:moveTo>
                          <a:pt x="0" y="0"/>
                        </a:moveTo>
                        <a:cubicBezTo>
                          <a:pt x="197720" y="-7680"/>
                          <a:pt x="335400" y="-22815"/>
                          <a:pt x="487893" y="0"/>
                        </a:cubicBezTo>
                        <a:cubicBezTo>
                          <a:pt x="640386" y="22815"/>
                          <a:pt x="762981" y="15977"/>
                          <a:pt x="945607" y="0"/>
                        </a:cubicBezTo>
                        <a:cubicBezTo>
                          <a:pt x="1128233" y="-15977"/>
                          <a:pt x="1279789" y="14052"/>
                          <a:pt x="1508948" y="0"/>
                        </a:cubicBezTo>
                        <a:cubicBezTo>
                          <a:pt x="1499738" y="104630"/>
                          <a:pt x="1510569" y="188380"/>
                          <a:pt x="1508948" y="323165"/>
                        </a:cubicBezTo>
                        <a:cubicBezTo>
                          <a:pt x="1375968" y="316727"/>
                          <a:pt x="1198521" y="322809"/>
                          <a:pt x="1036144" y="323165"/>
                        </a:cubicBezTo>
                        <a:cubicBezTo>
                          <a:pt x="873767" y="323521"/>
                          <a:pt x="629731" y="345716"/>
                          <a:pt x="502983" y="323165"/>
                        </a:cubicBezTo>
                        <a:cubicBezTo>
                          <a:pt x="376235" y="300614"/>
                          <a:pt x="244548" y="315036"/>
                          <a:pt x="0" y="323165"/>
                        </a:cubicBezTo>
                        <a:cubicBezTo>
                          <a:pt x="-13108" y="243965"/>
                          <a:pt x="11679" y="148460"/>
                          <a:pt x="0" y="0"/>
                        </a:cubicBezTo>
                        <a:close/>
                      </a:path>
                    </a:pathLst>
                  </a:custGeom>
                  <ask:type>
                    <ask:lineSketchNone/>
                  </ask:type>
                </ask:lineSketchStyleProps>
              </a:ext>
            </a:extLst>
          </a:ln>
          <a:effectLst/>
        </p:spPr>
        <p:txBody>
          <a:bodyPr wrap="square" rtlCol="0">
            <a:spAutoFit/>
          </a:bodyPr>
          <a:lstStyle>
            <a:defPPr>
              <a:defRPr lang="en-US"/>
            </a:defPPr>
            <a:lvl1pPr algn="ctr">
              <a:defRPr sz="1500" b="1">
                <a:solidFill>
                  <a:srgbClr val="002060"/>
                </a:solidFill>
                <a:effectLst>
                  <a:outerShdw blurRad="38100" dist="38100" dir="2700000" algn="tl">
                    <a:srgbClr val="000000">
                      <a:alpha val="43137"/>
                    </a:srgbClr>
                  </a:outerShdw>
                </a:effectLst>
                <a:latin typeface="Copperplate Gothic Bold" panose="020E0705020206020404" pitchFamily="34" charset="0"/>
              </a:defRPr>
            </a:lvl1pPr>
          </a:lstStyle>
          <a:p>
            <a:r>
              <a:rPr lang="en-US" sz="1400" dirty="0">
                <a:solidFill>
                  <a:schemeClr val="accent1">
                    <a:lumMod val="75000"/>
                  </a:schemeClr>
                </a:solidFill>
                <a:latin typeface="Century Gothic" panose="020B0502020202020204" pitchFamily="34" charset="0"/>
              </a:rPr>
              <a:t>Understanding</a:t>
            </a:r>
          </a:p>
        </p:txBody>
      </p:sp>
      <p:sp>
        <p:nvSpPr>
          <p:cNvPr id="43" name="TextBox 42">
            <a:extLst>
              <a:ext uri="{FF2B5EF4-FFF2-40B4-BE49-F238E27FC236}">
                <a16:creationId xmlns:a16="http://schemas.microsoft.com/office/drawing/2014/main" id="{53BC8DA9-C267-8857-248F-F3DA9CAF2417}"/>
              </a:ext>
            </a:extLst>
          </p:cNvPr>
          <p:cNvSpPr txBox="1"/>
          <p:nvPr/>
        </p:nvSpPr>
        <p:spPr>
          <a:xfrm>
            <a:off x="7703401" y="1146411"/>
            <a:ext cx="4399980" cy="430887"/>
          </a:xfrm>
          <a:prstGeom prst="rect">
            <a:avLst/>
          </a:prstGeom>
          <a:noFill/>
        </p:spPr>
        <p:txBody>
          <a:bodyPr wrap="square" rtlCol="0">
            <a:spAutoFit/>
          </a:bodyPr>
          <a:lstStyle/>
          <a:p>
            <a:r>
              <a:rPr lang="en-US" sz="1100" b="1" dirty="0">
                <a:solidFill>
                  <a:schemeClr val="accent1">
                    <a:lumMod val="75000"/>
                  </a:schemeClr>
                </a:solidFill>
                <a:latin typeface="Century Gothic" panose="020B0502020202020204" pitchFamily="34" charset="0"/>
              </a:rPr>
              <a:t>Recall: </a:t>
            </a:r>
            <a:r>
              <a:rPr lang="en-US" sz="1100" dirty="0">
                <a:solidFill>
                  <a:schemeClr val="accent1">
                    <a:lumMod val="75000"/>
                  </a:schemeClr>
                </a:solidFill>
                <a:latin typeface="Century Gothic" panose="020B0502020202020204" pitchFamily="34" charset="0"/>
              </a:rPr>
              <a:t>Recall: The ability of a model to find all the relevant cases</a:t>
            </a:r>
          </a:p>
        </p:txBody>
      </p:sp>
      <p:sp>
        <p:nvSpPr>
          <p:cNvPr id="44" name="TextBox 43">
            <a:extLst>
              <a:ext uri="{FF2B5EF4-FFF2-40B4-BE49-F238E27FC236}">
                <a16:creationId xmlns:a16="http://schemas.microsoft.com/office/drawing/2014/main" id="{458EAD4D-CD6C-DD88-7FE9-6B9659F8A6FD}"/>
              </a:ext>
            </a:extLst>
          </p:cNvPr>
          <p:cNvSpPr txBox="1"/>
          <p:nvPr/>
        </p:nvSpPr>
        <p:spPr>
          <a:xfrm>
            <a:off x="7682477" y="709728"/>
            <a:ext cx="4399980" cy="430887"/>
          </a:xfrm>
          <a:prstGeom prst="rect">
            <a:avLst/>
          </a:prstGeom>
          <a:noFill/>
        </p:spPr>
        <p:txBody>
          <a:bodyPr wrap="square" rtlCol="0">
            <a:spAutoFit/>
          </a:bodyPr>
          <a:lstStyle/>
          <a:p>
            <a:r>
              <a:rPr lang="en-US" sz="1100" b="1" dirty="0">
                <a:solidFill>
                  <a:schemeClr val="accent1">
                    <a:lumMod val="75000"/>
                  </a:schemeClr>
                </a:solidFill>
                <a:latin typeface="Century Gothic" panose="020B0502020202020204" pitchFamily="34" charset="0"/>
              </a:rPr>
              <a:t>Precision: </a:t>
            </a:r>
            <a:r>
              <a:rPr lang="en-US" sz="1100" dirty="0">
                <a:solidFill>
                  <a:schemeClr val="accent1">
                    <a:lumMod val="75000"/>
                  </a:schemeClr>
                </a:solidFill>
                <a:latin typeface="Century Gothic" panose="020B0502020202020204" pitchFamily="34" charset="0"/>
              </a:rPr>
              <a:t>The accuracy of the model when it claims to have found something.</a:t>
            </a:r>
            <a:endParaRPr lang="en-IN" dirty="0"/>
          </a:p>
        </p:txBody>
      </p:sp>
      <p:sp>
        <p:nvSpPr>
          <p:cNvPr id="45" name="TextBox 44">
            <a:extLst>
              <a:ext uri="{FF2B5EF4-FFF2-40B4-BE49-F238E27FC236}">
                <a16:creationId xmlns:a16="http://schemas.microsoft.com/office/drawing/2014/main" id="{EF52BF4E-A450-7E67-8692-0F7D7F70500B}"/>
              </a:ext>
            </a:extLst>
          </p:cNvPr>
          <p:cNvSpPr txBox="1"/>
          <p:nvPr/>
        </p:nvSpPr>
        <p:spPr>
          <a:xfrm>
            <a:off x="7724325" y="1577298"/>
            <a:ext cx="4399980" cy="600164"/>
          </a:xfrm>
          <a:prstGeom prst="rect">
            <a:avLst/>
          </a:prstGeom>
          <a:noFill/>
        </p:spPr>
        <p:txBody>
          <a:bodyPr wrap="square" rtlCol="0">
            <a:spAutoFit/>
          </a:bodyPr>
          <a:lstStyle/>
          <a:p>
            <a:r>
              <a:rPr lang="en-US" sz="1100" b="1" dirty="0">
                <a:solidFill>
                  <a:schemeClr val="accent1">
                    <a:lumMod val="75000"/>
                  </a:schemeClr>
                </a:solidFill>
                <a:latin typeface="Century Gothic" panose="020B0502020202020204" pitchFamily="34" charset="0"/>
              </a:rPr>
              <a:t>F1 Score: </a:t>
            </a:r>
            <a:r>
              <a:rPr lang="en-US" sz="1100" dirty="0">
                <a:solidFill>
                  <a:schemeClr val="accent1">
                    <a:lumMod val="75000"/>
                  </a:schemeClr>
                </a:solidFill>
                <a:latin typeface="Century Gothic" panose="020B0502020202020204" pitchFamily="34" charset="0"/>
              </a:rPr>
              <a:t>A balance between recall and precision, useful when both false positives and false negatives need to be minimized.</a:t>
            </a:r>
            <a:endParaRPr lang="en-IN" dirty="0"/>
          </a:p>
        </p:txBody>
      </p:sp>
      <p:pic>
        <p:nvPicPr>
          <p:cNvPr id="42" name="Picture 41">
            <a:extLst>
              <a:ext uri="{FF2B5EF4-FFF2-40B4-BE49-F238E27FC236}">
                <a16:creationId xmlns:a16="http://schemas.microsoft.com/office/drawing/2014/main" id="{298881E9-7B48-4330-BBD2-DAC7949806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2516" y="244788"/>
            <a:ext cx="424980" cy="424980"/>
          </a:xfrm>
          <a:prstGeom prst="rect">
            <a:avLst/>
          </a:prstGeom>
        </p:spPr>
      </p:pic>
      <p:pic>
        <p:nvPicPr>
          <p:cNvPr id="48" name="Picture 47">
            <a:extLst>
              <a:ext uri="{FF2B5EF4-FFF2-40B4-BE49-F238E27FC236}">
                <a16:creationId xmlns:a16="http://schemas.microsoft.com/office/drawing/2014/main" id="{87F32703-B780-F9C2-0B13-4EF65FFA89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9179" y="3113078"/>
            <a:ext cx="424800" cy="424800"/>
          </a:xfrm>
          <a:prstGeom prst="rect">
            <a:avLst/>
          </a:prstGeom>
        </p:spPr>
      </p:pic>
    </p:spTree>
    <p:extLst>
      <p:ext uri="{BB962C8B-B14F-4D97-AF65-F5344CB8AC3E}">
        <p14:creationId xmlns:p14="http://schemas.microsoft.com/office/powerpoint/2010/main" val="2289692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71DEFB-47F1-1A0E-9BF3-79F42A76C806}"/>
              </a:ext>
            </a:extLst>
          </p:cNvPr>
          <p:cNvSpPr txBox="1"/>
          <p:nvPr/>
        </p:nvSpPr>
        <p:spPr>
          <a:xfrm>
            <a:off x="-1126078" y="-30000"/>
            <a:ext cx="6858002" cy="120032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7200" b="1" dirty="0">
                <a:solidFill>
                  <a:schemeClr val="accent1">
                    <a:lumMod val="40000"/>
                    <a:lumOff val="60000"/>
                  </a:schemeClr>
                </a:solidFill>
                <a:effectLst>
                  <a:outerShdw blurRad="50800" dist="38100" algn="l" rotWithShape="0">
                    <a:prstClr val="black">
                      <a:alpha val="40000"/>
                    </a:prstClr>
                  </a:outerShdw>
                </a:effectLst>
                <a:latin typeface="Goudy Old Style" panose="02020502050305020303" pitchFamily="18" charset="0"/>
                <a:ea typeface="+mj-ea"/>
                <a:cs typeface="+mj-cs"/>
              </a:rPr>
              <a:t>Conclusion</a:t>
            </a:r>
          </a:p>
        </p:txBody>
      </p:sp>
      <p:pic>
        <p:nvPicPr>
          <p:cNvPr id="3" name="Picture 2">
            <a:extLst>
              <a:ext uri="{FF2B5EF4-FFF2-40B4-BE49-F238E27FC236}">
                <a16:creationId xmlns:a16="http://schemas.microsoft.com/office/drawing/2014/main" id="{5FD3747E-987A-BB39-9390-0914DEE4818C}"/>
              </a:ext>
            </a:extLst>
          </p:cNvPr>
          <p:cNvPicPr>
            <a:picLocks noChangeAspect="1"/>
          </p:cNvPicPr>
          <p:nvPr/>
        </p:nvPicPr>
        <p:blipFill>
          <a:blip r:embed="rId2"/>
          <a:stretch>
            <a:fillRect/>
          </a:stretch>
        </p:blipFill>
        <p:spPr>
          <a:xfrm flipH="1">
            <a:off x="59924" y="2545104"/>
            <a:ext cx="1859611" cy="4360828"/>
          </a:xfrm>
          <a:prstGeom prst="rect">
            <a:avLst/>
          </a:prstGeom>
        </p:spPr>
      </p:pic>
      <p:sp>
        <p:nvSpPr>
          <p:cNvPr id="4" name="TextBox 3">
            <a:extLst>
              <a:ext uri="{FF2B5EF4-FFF2-40B4-BE49-F238E27FC236}">
                <a16:creationId xmlns:a16="http://schemas.microsoft.com/office/drawing/2014/main" id="{BC6C97B8-9238-71D2-5C46-D7E2744F748D}"/>
              </a:ext>
            </a:extLst>
          </p:cNvPr>
          <p:cNvSpPr txBox="1"/>
          <p:nvPr/>
        </p:nvSpPr>
        <p:spPr>
          <a:xfrm>
            <a:off x="-1126078" y="-91323"/>
            <a:ext cx="6858002" cy="120032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7200" b="1" dirty="0">
                <a:solidFill>
                  <a:schemeClr val="accent1">
                    <a:lumMod val="75000"/>
                  </a:schemeClr>
                </a:solidFill>
                <a:latin typeface="Goudy Old Style" panose="02020502050305020303" pitchFamily="18" charset="0"/>
                <a:ea typeface="+mj-ea"/>
                <a:cs typeface="+mj-cs"/>
              </a:rPr>
              <a:t>Conclusion</a:t>
            </a:r>
          </a:p>
        </p:txBody>
      </p:sp>
      <p:sp>
        <p:nvSpPr>
          <p:cNvPr id="9" name="TextBox 8">
            <a:extLst>
              <a:ext uri="{FF2B5EF4-FFF2-40B4-BE49-F238E27FC236}">
                <a16:creationId xmlns:a16="http://schemas.microsoft.com/office/drawing/2014/main" id="{CA52768D-AB0D-A548-F8F5-C26A9B166449}"/>
              </a:ext>
            </a:extLst>
          </p:cNvPr>
          <p:cNvSpPr txBox="1"/>
          <p:nvPr/>
        </p:nvSpPr>
        <p:spPr>
          <a:xfrm>
            <a:off x="2063472" y="3187984"/>
            <a:ext cx="2808312" cy="538609"/>
          </a:xfrm>
          <a:prstGeom prst="rect">
            <a:avLst/>
          </a:prstGeom>
          <a:noFill/>
        </p:spPr>
        <p:txBody>
          <a:bodyPr wrap="square">
            <a:spAutoFit/>
          </a:bodyPr>
          <a:lstStyle>
            <a:defPPr>
              <a:defRPr lang="en-US"/>
            </a:defPPr>
            <a:lvl1pPr>
              <a:defRPr sz="2900" b="1">
                <a:ln>
                  <a:solidFill>
                    <a:schemeClr val="accent1">
                      <a:lumMod val="20000"/>
                      <a:lumOff val="80000"/>
                    </a:schemeClr>
                  </a:solidFill>
                </a:ln>
                <a:solidFill>
                  <a:srgbClr val="002060"/>
                </a:solidFill>
                <a:effectLst>
                  <a:outerShdw blurRad="38100" dist="38100" dir="2700000" algn="tl">
                    <a:srgbClr val="000000">
                      <a:alpha val="43137"/>
                    </a:srgbClr>
                  </a:outerShdw>
                </a:effectLst>
                <a:latin typeface="Copperplate Gothic Bold" panose="020E0705020206020404" pitchFamily="34" charset="0"/>
              </a:defRPr>
            </a:lvl1pPr>
          </a:lstStyle>
          <a:p>
            <a:pPr algn="ctr"/>
            <a:r>
              <a:rPr lang="en-IN" sz="2800" dirty="0"/>
              <a:t>Limitations</a:t>
            </a:r>
          </a:p>
        </p:txBody>
      </p:sp>
      <p:sp>
        <p:nvSpPr>
          <p:cNvPr id="11" name="TextBox 10">
            <a:extLst>
              <a:ext uri="{FF2B5EF4-FFF2-40B4-BE49-F238E27FC236}">
                <a16:creationId xmlns:a16="http://schemas.microsoft.com/office/drawing/2014/main" id="{28C9ADE7-87BA-E101-3EFD-50EA7FD1009C}"/>
              </a:ext>
            </a:extLst>
          </p:cNvPr>
          <p:cNvSpPr txBox="1"/>
          <p:nvPr/>
        </p:nvSpPr>
        <p:spPr>
          <a:xfrm>
            <a:off x="2063552" y="5496940"/>
            <a:ext cx="4032448" cy="538609"/>
          </a:xfrm>
          <a:prstGeom prst="rect">
            <a:avLst/>
          </a:prstGeom>
          <a:noFill/>
        </p:spPr>
        <p:txBody>
          <a:bodyPr wrap="square">
            <a:spAutoFit/>
          </a:bodyPr>
          <a:lstStyle/>
          <a:p>
            <a:pPr algn="ctr"/>
            <a:r>
              <a:rPr lang="en-IN" sz="2900" b="1" dirty="0">
                <a:ln>
                  <a:solidFill>
                    <a:schemeClr val="accent1">
                      <a:lumMod val="20000"/>
                      <a:lumOff val="80000"/>
                    </a:schemeClr>
                  </a:solidFill>
                </a:ln>
                <a:solidFill>
                  <a:srgbClr val="002060"/>
                </a:solidFill>
                <a:effectLst>
                  <a:outerShdw blurRad="38100" dist="38100" dir="2700000" algn="tl">
                    <a:srgbClr val="000000">
                      <a:alpha val="43137"/>
                    </a:srgbClr>
                  </a:outerShdw>
                </a:effectLst>
                <a:latin typeface="Copperplate Gothic Bold" panose="020E0705020206020404" pitchFamily="34" charset="0"/>
              </a:rPr>
              <a:t>Future </a:t>
            </a:r>
            <a:r>
              <a:rPr lang="en-IN" sz="2800" b="1" dirty="0">
                <a:ln>
                  <a:solidFill>
                    <a:schemeClr val="accent1">
                      <a:lumMod val="20000"/>
                      <a:lumOff val="80000"/>
                    </a:schemeClr>
                  </a:solidFill>
                </a:ln>
                <a:solidFill>
                  <a:srgbClr val="002060"/>
                </a:solidFill>
                <a:effectLst>
                  <a:outerShdw blurRad="38100" dist="38100" dir="2700000" algn="tl">
                    <a:srgbClr val="000000">
                      <a:alpha val="43137"/>
                    </a:srgbClr>
                  </a:outerShdw>
                </a:effectLst>
                <a:latin typeface="Copperplate Gothic Bold" panose="020E0705020206020404" pitchFamily="34" charset="0"/>
              </a:rPr>
              <a:t>research</a:t>
            </a:r>
          </a:p>
        </p:txBody>
      </p:sp>
      <p:sp>
        <p:nvSpPr>
          <p:cNvPr id="12" name="TextBox 11">
            <a:extLst>
              <a:ext uri="{FF2B5EF4-FFF2-40B4-BE49-F238E27FC236}">
                <a16:creationId xmlns:a16="http://schemas.microsoft.com/office/drawing/2014/main" id="{08B95447-3331-FA24-5BD8-697BB95D9556}"/>
              </a:ext>
            </a:extLst>
          </p:cNvPr>
          <p:cNvSpPr txBox="1"/>
          <p:nvPr/>
        </p:nvSpPr>
        <p:spPr>
          <a:xfrm>
            <a:off x="2220164" y="1294498"/>
            <a:ext cx="2881516" cy="538609"/>
          </a:xfrm>
          <a:prstGeom prst="rect">
            <a:avLst/>
          </a:prstGeom>
          <a:noFill/>
        </p:spPr>
        <p:txBody>
          <a:bodyPr wrap="square">
            <a:spAutoFit/>
          </a:bodyPr>
          <a:lstStyle/>
          <a:p>
            <a:pPr algn="ctr"/>
            <a:r>
              <a:rPr lang="en-IN" sz="2900" b="1" dirty="0">
                <a:ln>
                  <a:solidFill>
                    <a:schemeClr val="accent1">
                      <a:lumMod val="20000"/>
                      <a:lumOff val="80000"/>
                    </a:schemeClr>
                  </a:solidFill>
                </a:ln>
                <a:solidFill>
                  <a:srgbClr val="002060"/>
                </a:solidFill>
                <a:effectLst>
                  <a:outerShdw blurRad="38100" dist="38100" dir="2700000" algn="tl">
                    <a:srgbClr val="000000">
                      <a:alpha val="43137"/>
                    </a:srgbClr>
                  </a:outerShdw>
                </a:effectLst>
                <a:latin typeface="Copperplate Gothic Bold" panose="020E0705020206020404" pitchFamily="34" charset="0"/>
              </a:rPr>
              <a:t>Key </a:t>
            </a:r>
            <a:r>
              <a:rPr lang="en-IN" sz="2800" b="1" dirty="0">
                <a:ln>
                  <a:solidFill>
                    <a:schemeClr val="accent1">
                      <a:lumMod val="20000"/>
                      <a:lumOff val="80000"/>
                    </a:schemeClr>
                  </a:solidFill>
                </a:ln>
                <a:solidFill>
                  <a:srgbClr val="002060"/>
                </a:solidFill>
                <a:effectLst>
                  <a:outerShdw blurRad="38100" dist="38100" dir="2700000" algn="tl">
                    <a:srgbClr val="000000">
                      <a:alpha val="43137"/>
                    </a:srgbClr>
                  </a:outerShdw>
                </a:effectLst>
                <a:latin typeface="Copperplate Gothic Bold" panose="020E0705020206020404" pitchFamily="34" charset="0"/>
              </a:rPr>
              <a:t>Findings</a:t>
            </a:r>
            <a:endParaRPr lang="en-IN" sz="2900" b="1" dirty="0">
              <a:ln>
                <a:solidFill>
                  <a:schemeClr val="accent1">
                    <a:lumMod val="20000"/>
                    <a:lumOff val="80000"/>
                  </a:schemeClr>
                </a:solidFill>
              </a:ln>
              <a:solidFill>
                <a:srgbClr val="002060"/>
              </a:solidFill>
              <a:effectLst>
                <a:outerShdw blurRad="38100" dist="38100" dir="2700000" algn="tl">
                  <a:srgbClr val="000000">
                    <a:alpha val="43137"/>
                  </a:srgbClr>
                </a:outerShdw>
              </a:effectLst>
              <a:latin typeface="Copperplate Gothic Bold" panose="020E0705020206020404" pitchFamily="34" charset="0"/>
            </a:endParaRPr>
          </a:p>
        </p:txBody>
      </p:sp>
      <p:sp>
        <p:nvSpPr>
          <p:cNvPr id="14" name="TextBox 13">
            <a:extLst>
              <a:ext uri="{FF2B5EF4-FFF2-40B4-BE49-F238E27FC236}">
                <a16:creationId xmlns:a16="http://schemas.microsoft.com/office/drawing/2014/main" id="{DC40A6D1-65E7-1286-F884-CD253FBB6B3A}"/>
              </a:ext>
            </a:extLst>
          </p:cNvPr>
          <p:cNvSpPr txBox="1"/>
          <p:nvPr/>
        </p:nvSpPr>
        <p:spPr>
          <a:xfrm>
            <a:off x="2201272" y="4997214"/>
            <a:ext cx="9650268" cy="523220"/>
          </a:xfrm>
          <a:prstGeom prst="rect">
            <a:avLst/>
          </a:prstGeom>
          <a:solidFill>
            <a:schemeClr val="tx2">
              <a:lumMod val="20000"/>
              <a:lumOff val="80000"/>
            </a:schemeClr>
          </a:solidFill>
        </p:spPr>
        <p:txBody>
          <a:bodyPr wrap="square">
            <a:spAutoFit/>
          </a:bodyPr>
          <a:lstStyle>
            <a:defPPr>
              <a:defRPr lang="en-US"/>
            </a:defPPr>
            <a:lvl1pPr>
              <a:defRPr sz="1400" i="0">
                <a:effectLst/>
                <a:latin typeface="Söhne"/>
              </a:defRPr>
            </a:lvl1pPr>
          </a:lstStyle>
          <a:p>
            <a:r>
              <a:rPr lang="en-US" b="1" dirty="0">
                <a:solidFill>
                  <a:schemeClr val="accent1">
                    <a:lumMod val="50000"/>
                  </a:schemeClr>
                </a:solidFill>
                <a:effectLst>
                  <a:outerShdw blurRad="38100" dist="38100" dir="2700000" algn="tl">
                    <a:srgbClr val="000000">
                      <a:alpha val="43137"/>
                    </a:srgbClr>
                  </a:outerShdw>
                </a:effectLst>
                <a:latin typeface="Tw Cen MT" panose="020B0602020104020603" pitchFamily="34" charset="0"/>
              </a:rPr>
              <a:t>Lack of Test Dataset Evaluation</a:t>
            </a:r>
            <a:r>
              <a:rPr lang="en-US" dirty="0">
                <a:solidFill>
                  <a:schemeClr val="accent1">
                    <a:lumMod val="50000"/>
                  </a:schemeClr>
                </a:solidFill>
                <a:effectLst>
                  <a:outerShdw blurRad="38100" dist="38100" dir="2700000" algn="tl">
                    <a:srgbClr val="000000">
                      <a:alpha val="43137"/>
                    </a:srgbClr>
                  </a:outerShdw>
                </a:effectLst>
                <a:latin typeface="Tw Cen MT" panose="020B0602020104020603" pitchFamily="34" charset="0"/>
              </a:rPr>
              <a:t>:</a:t>
            </a:r>
          </a:p>
          <a:p>
            <a:r>
              <a:rPr lang="en-US" dirty="0">
                <a:solidFill>
                  <a:schemeClr val="accent1">
                    <a:lumMod val="50000"/>
                  </a:schemeClr>
                </a:solidFill>
                <a:effectLst>
                  <a:outerShdw blurRad="38100" dist="38100" dir="2700000" algn="tl">
                    <a:srgbClr val="000000">
                      <a:alpha val="43137"/>
                    </a:srgbClr>
                  </a:outerShdw>
                </a:effectLst>
                <a:latin typeface="Tw Cen MT" panose="020B0602020104020603" pitchFamily="34" charset="0"/>
              </a:rPr>
              <a:t>The model's performance on new, unseen data is not evaluated, raising concerns about its real-world applicability.</a:t>
            </a:r>
            <a:endParaRPr lang="en-IN" dirty="0">
              <a:solidFill>
                <a:schemeClr val="accent1">
                  <a:lumMod val="50000"/>
                </a:schemeClr>
              </a:solidFill>
              <a:effectLst>
                <a:outerShdw blurRad="38100" dist="38100" dir="2700000" algn="tl">
                  <a:srgbClr val="000000">
                    <a:alpha val="43137"/>
                  </a:srgbClr>
                </a:outerShdw>
              </a:effectLst>
              <a:latin typeface="Tw Cen MT" panose="020B0602020104020603" pitchFamily="34" charset="0"/>
            </a:endParaRPr>
          </a:p>
        </p:txBody>
      </p:sp>
      <p:sp>
        <p:nvSpPr>
          <p:cNvPr id="16" name="TextBox 15">
            <a:extLst>
              <a:ext uri="{FF2B5EF4-FFF2-40B4-BE49-F238E27FC236}">
                <a16:creationId xmlns:a16="http://schemas.microsoft.com/office/drawing/2014/main" id="{5C453660-5978-FC6B-024A-9F040FF41B7F}"/>
              </a:ext>
            </a:extLst>
          </p:cNvPr>
          <p:cNvSpPr txBox="1"/>
          <p:nvPr/>
        </p:nvSpPr>
        <p:spPr>
          <a:xfrm>
            <a:off x="2194976" y="3717601"/>
            <a:ext cx="9650268" cy="523220"/>
          </a:xfrm>
          <a:prstGeom prst="rect">
            <a:avLst/>
          </a:prstGeom>
          <a:solidFill>
            <a:schemeClr val="tx2">
              <a:lumMod val="20000"/>
              <a:lumOff val="80000"/>
            </a:schemeClr>
          </a:solidFill>
        </p:spPr>
        <p:txBody>
          <a:bodyPr wrap="square">
            <a:spAutoFit/>
          </a:bodyPr>
          <a:lstStyle>
            <a:defPPr>
              <a:defRPr lang="en-US"/>
            </a:defPPr>
            <a:lvl1pPr>
              <a:defRPr sz="1400" i="0">
                <a:effectLst/>
                <a:latin typeface="Söhne"/>
              </a:defRPr>
            </a:lvl1pPr>
          </a:lstStyle>
          <a:p>
            <a:r>
              <a:rPr lang="en-US" b="1" dirty="0">
                <a:solidFill>
                  <a:schemeClr val="accent1">
                    <a:lumMod val="50000"/>
                  </a:schemeClr>
                </a:solidFill>
                <a:effectLst>
                  <a:outerShdw blurRad="38100" dist="38100" dir="2700000" algn="tl">
                    <a:srgbClr val="000000">
                      <a:alpha val="43137"/>
                    </a:srgbClr>
                  </a:outerShdw>
                </a:effectLst>
                <a:latin typeface="Tw Cen MT" panose="020B0602020104020603" pitchFamily="34" charset="0"/>
              </a:rPr>
              <a:t>Single and Small Size Dataset Limitation:</a:t>
            </a:r>
          </a:p>
          <a:p>
            <a:r>
              <a:rPr lang="en-US" dirty="0">
                <a:solidFill>
                  <a:schemeClr val="accent1">
                    <a:lumMod val="50000"/>
                  </a:schemeClr>
                </a:solidFill>
                <a:effectLst>
                  <a:outerShdw blurRad="38100" dist="38100" dir="2700000" algn="tl">
                    <a:srgbClr val="000000">
                      <a:alpha val="43137"/>
                    </a:srgbClr>
                  </a:outerShdw>
                </a:effectLst>
                <a:latin typeface="Tw Cen MT" panose="020B0602020104020603" pitchFamily="34" charset="0"/>
              </a:rPr>
              <a:t>The study relies on a single dataset, potentially limiting its generalizability to diverse populations.</a:t>
            </a:r>
          </a:p>
        </p:txBody>
      </p:sp>
      <p:sp>
        <p:nvSpPr>
          <p:cNvPr id="18" name="TextBox 17">
            <a:extLst>
              <a:ext uri="{FF2B5EF4-FFF2-40B4-BE49-F238E27FC236}">
                <a16:creationId xmlns:a16="http://schemas.microsoft.com/office/drawing/2014/main" id="{F190352A-52ED-4CA2-9D6D-632FACBB2599}"/>
              </a:ext>
            </a:extLst>
          </p:cNvPr>
          <p:cNvSpPr txBox="1"/>
          <p:nvPr/>
        </p:nvSpPr>
        <p:spPr>
          <a:xfrm>
            <a:off x="2201272" y="4258550"/>
            <a:ext cx="9650268" cy="738664"/>
          </a:xfrm>
          <a:prstGeom prst="rect">
            <a:avLst/>
          </a:prstGeom>
          <a:solidFill>
            <a:schemeClr val="tx2">
              <a:lumMod val="20000"/>
              <a:lumOff val="80000"/>
            </a:schemeClr>
          </a:solidFill>
        </p:spPr>
        <p:txBody>
          <a:bodyPr wrap="square">
            <a:spAutoFit/>
          </a:bodyPr>
          <a:lstStyle>
            <a:defPPr>
              <a:defRPr lang="en-US"/>
            </a:defPPr>
            <a:lvl1pPr>
              <a:defRPr i="0">
                <a:effectLst/>
                <a:latin typeface="Söhne"/>
              </a:defRPr>
            </a:lvl1pPr>
          </a:lstStyle>
          <a:p>
            <a:r>
              <a:rPr lang="en-US" sz="1400" b="1" dirty="0">
                <a:solidFill>
                  <a:schemeClr val="accent1">
                    <a:lumMod val="50000"/>
                  </a:schemeClr>
                </a:solidFill>
                <a:effectLst>
                  <a:outerShdw blurRad="38100" dist="38100" dir="2700000" algn="tl">
                    <a:srgbClr val="000000">
                      <a:alpha val="43137"/>
                    </a:srgbClr>
                  </a:outerShdw>
                </a:effectLst>
                <a:latin typeface="Tw Cen MT" panose="020B0602020104020603" pitchFamily="34" charset="0"/>
              </a:rPr>
              <a:t>Limited Variable Consideration</a:t>
            </a:r>
            <a:r>
              <a:rPr lang="en-US" sz="1400" dirty="0">
                <a:solidFill>
                  <a:schemeClr val="accent1">
                    <a:lumMod val="50000"/>
                  </a:schemeClr>
                </a:solidFill>
                <a:effectLst>
                  <a:outerShdw blurRad="38100" dist="38100" dir="2700000" algn="tl">
                    <a:srgbClr val="000000">
                      <a:alpha val="43137"/>
                    </a:srgbClr>
                  </a:outerShdw>
                </a:effectLst>
                <a:latin typeface="Tw Cen MT" panose="020B0602020104020603" pitchFamily="34" charset="0"/>
              </a:rPr>
              <a:t>:</a:t>
            </a:r>
          </a:p>
          <a:p>
            <a:r>
              <a:rPr lang="en-US" sz="1400" dirty="0">
                <a:solidFill>
                  <a:schemeClr val="accent1">
                    <a:lumMod val="50000"/>
                  </a:schemeClr>
                </a:solidFill>
                <a:effectLst>
                  <a:outerShdw blurRad="38100" dist="38100" dir="2700000" algn="tl">
                    <a:srgbClr val="000000">
                      <a:alpha val="43137"/>
                    </a:srgbClr>
                  </a:outerShdw>
                </a:effectLst>
                <a:latin typeface="Tw Cen MT" panose="020B0602020104020603" pitchFamily="34" charset="0"/>
              </a:rPr>
              <a:t>The analysis focuses narrowly on demographic and clinical variables, overlooking lifestyle and genetic factors relevant to heart health.</a:t>
            </a:r>
          </a:p>
        </p:txBody>
      </p:sp>
      <p:sp>
        <p:nvSpPr>
          <p:cNvPr id="20" name="TextBox 19">
            <a:extLst>
              <a:ext uri="{FF2B5EF4-FFF2-40B4-BE49-F238E27FC236}">
                <a16:creationId xmlns:a16="http://schemas.microsoft.com/office/drawing/2014/main" id="{894737B4-3A1F-82F5-6EB9-B488A4D006D7}"/>
              </a:ext>
            </a:extLst>
          </p:cNvPr>
          <p:cNvSpPr txBox="1"/>
          <p:nvPr/>
        </p:nvSpPr>
        <p:spPr>
          <a:xfrm>
            <a:off x="2201272" y="6046387"/>
            <a:ext cx="9650268" cy="738664"/>
          </a:xfrm>
          <a:prstGeom prst="rect">
            <a:avLst/>
          </a:prstGeom>
          <a:solidFill>
            <a:schemeClr val="tx2">
              <a:lumMod val="20000"/>
              <a:lumOff val="80000"/>
            </a:schemeClr>
          </a:solidFill>
        </p:spPr>
        <p:txBody>
          <a:bodyPr wrap="square">
            <a:spAutoFit/>
          </a:bodyPr>
          <a:lstStyle>
            <a:defPPr>
              <a:defRPr lang="en-US"/>
            </a:defPPr>
            <a:lvl1pPr>
              <a:defRPr sz="1400" b="1" i="0">
                <a:solidFill>
                  <a:schemeClr val="accent1">
                    <a:lumMod val="50000"/>
                  </a:schemeClr>
                </a:solidFill>
                <a:effectLst>
                  <a:outerShdw blurRad="38100" dist="38100" dir="2700000" algn="tl">
                    <a:srgbClr val="000000">
                      <a:alpha val="43137"/>
                    </a:srgbClr>
                  </a:outerShdw>
                </a:effectLst>
                <a:latin typeface="Tw Cen MT" panose="020B0602020104020603" pitchFamily="34" charset="0"/>
              </a:defRPr>
            </a:lvl1pPr>
          </a:lstStyle>
          <a:p>
            <a:r>
              <a:rPr lang="en-US" b="0" dirty="0"/>
              <a:t>Future research must ensure robustness, generalizability, and interpretability for informed decision-making based on study findings. It's important to check how duplicate data and unusual values affect the model's accuracy. Creating strategies to deal with these issues is valuable for improving model performance.</a:t>
            </a:r>
            <a:endParaRPr lang="en-IN" b="0" dirty="0"/>
          </a:p>
        </p:txBody>
      </p:sp>
      <p:pic>
        <p:nvPicPr>
          <p:cNvPr id="23" name="Picture 22">
            <a:extLst>
              <a:ext uri="{FF2B5EF4-FFF2-40B4-BE49-F238E27FC236}">
                <a16:creationId xmlns:a16="http://schemas.microsoft.com/office/drawing/2014/main" id="{8543B75B-7229-675E-15FD-FA75A5CF6842}"/>
              </a:ext>
            </a:extLst>
          </p:cNvPr>
          <p:cNvPicPr>
            <a:picLocks noChangeAspect="1"/>
          </p:cNvPicPr>
          <p:nvPr/>
        </p:nvPicPr>
        <p:blipFill>
          <a:blip r:embed="rId3">
            <a:duotone>
              <a:schemeClr val="accent4">
                <a:shade val="45000"/>
                <a:satMod val="135000"/>
              </a:schemeClr>
              <a:prstClr val="white"/>
            </a:duotone>
            <a:alphaModFix amt="85000"/>
            <a:extLst>
              <a:ext uri="{28A0092B-C50C-407E-A947-70E740481C1C}">
                <a14:useLocalDpi xmlns:a14="http://schemas.microsoft.com/office/drawing/2010/main" val="0"/>
              </a:ext>
            </a:extLst>
          </a:blip>
          <a:stretch>
            <a:fillRect/>
          </a:stretch>
        </p:blipFill>
        <p:spPr>
          <a:xfrm>
            <a:off x="1762923" y="1240216"/>
            <a:ext cx="540000" cy="540000"/>
          </a:xfrm>
          <a:prstGeom prst="rect">
            <a:avLst/>
          </a:prstGeom>
        </p:spPr>
      </p:pic>
      <p:pic>
        <p:nvPicPr>
          <p:cNvPr id="27" name="Picture 26">
            <a:extLst>
              <a:ext uri="{FF2B5EF4-FFF2-40B4-BE49-F238E27FC236}">
                <a16:creationId xmlns:a16="http://schemas.microsoft.com/office/drawing/2014/main" id="{A6A6962B-9EAE-3FED-870D-5E946F20972A}"/>
              </a:ext>
            </a:extLst>
          </p:cNvPr>
          <p:cNvPicPr>
            <a:picLocks noChangeAspect="1"/>
          </p:cNvPicPr>
          <p:nvPr/>
        </p:nvPicPr>
        <p:blipFill>
          <a:blip r:embed="rId4">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618907" y="5435617"/>
            <a:ext cx="601257" cy="601257"/>
          </a:xfrm>
          <a:prstGeom prst="rect">
            <a:avLst/>
          </a:prstGeom>
        </p:spPr>
      </p:pic>
      <p:sp>
        <p:nvSpPr>
          <p:cNvPr id="29" name="TextBox 28">
            <a:extLst>
              <a:ext uri="{FF2B5EF4-FFF2-40B4-BE49-F238E27FC236}">
                <a16:creationId xmlns:a16="http://schemas.microsoft.com/office/drawing/2014/main" id="{D641FFE2-56B9-43B3-2AE5-3DEA6416494D}"/>
              </a:ext>
            </a:extLst>
          </p:cNvPr>
          <p:cNvSpPr txBox="1"/>
          <p:nvPr/>
        </p:nvSpPr>
        <p:spPr>
          <a:xfrm>
            <a:off x="2201272" y="1841539"/>
            <a:ext cx="9650268" cy="307777"/>
          </a:xfrm>
          <a:prstGeom prst="rect">
            <a:avLst/>
          </a:prstGeom>
          <a:solidFill>
            <a:schemeClr val="tx2">
              <a:lumMod val="20000"/>
              <a:lumOff val="80000"/>
            </a:schemeClr>
          </a:solidFill>
        </p:spPr>
        <p:txBody>
          <a:bodyPr wrap="square">
            <a:spAutoFit/>
          </a:bodyPr>
          <a:lstStyle>
            <a:defPPr>
              <a:defRPr lang="en-US"/>
            </a:defPPr>
            <a:lvl1pPr>
              <a:defRPr sz="1400" b="1" i="0">
                <a:solidFill>
                  <a:schemeClr val="accent1">
                    <a:lumMod val="50000"/>
                  </a:schemeClr>
                </a:solidFill>
                <a:effectLst>
                  <a:outerShdw blurRad="38100" dist="38100" dir="2700000" algn="tl">
                    <a:srgbClr val="000000">
                      <a:alpha val="43137"/>
                    </a:srgbClr>
                  </a:outerShdw>
                </a:effectLst>
                <a:latin typeface="Tw Cen MT" panose="020B0602020104020603" pitchFamily="34" charset="0"/>
              </a:defRPr>
            </a:lvl1pPr>
          </a:lstStyle>
          <a:p>
            <a:r>
              <a:rPr lang="en-US" b="0" dirty="0"/>
              <a:t>The results indicated that the Support vector Machine model had the highest accuracy of 99%</a:t>
            </a:r>
            <a:endParaRPr lang="en-IN" b="0" dirty="0"/>
          </a:p>
        </p:txBody>
      </p:sp>
      <p:sp>
        <p:nvSpPr>
          <p:cNvPr id="31" name="TextBox 30">
            <a:extLst>
              <a:ext uri="{FF2B5EF4-FFF2-40B4-BE49-F238E27FC236}">
                <a16:creationId xmlns:a16="http://schemas.microsoft.com/office/drawing/2014/main" id="{128CE21F-7660-4104-5FB3-36ED3758F8D9}"/>
              </a:ext>
            </a:extLst>
          </p:cNvPr>
          <p:cNvSpPr txBox="1"/>
          <p:nvPr/>
        </p:nvSpPr>
        <p:spPr>
          <a:xfrm>
            <a:off x="2187174" y="2160154"/>
            <a:ext cx="9664366" cy="523220"/>
          </a:xfrm>
          <a:prstGeom prst="rect">
            <a:avLst/>
          </a:prstGeom>
          <a:solidFill>
            <a:schemeClr val="tx2">
              <a:lumMod val="20000"/>
              <a:lumOff val="80000"/>
            </a:schemeClr>
          </a:solidFill>
        </p:spPr>
        <p:txBody>
          <a:bodyPr wrap="square">
            <a:spAutoFit/>
          </a:bodyPr>
          <a:lstStyle>
            <a:defPPr>
              <a:defRPr lang="en-US"/>
            </a:defPPr>
            <a:lvl1pPr>
              <a:defRPr sz="1400" b="0" i="0">
                <a:solidFill>
                  <a:schemeClr val="accent1">
                    <a:lumMod val="50000"/>
                  </a:schemeClr>
                </a:solidFill>
                <a:effectLst>
                  <a:outerShdw blurRad="38100" dist="38100" dir="2700000" algn="tl">
                    <a:srgbClr val="000000">
                      <a:alpha val="43137"/>
                    </a:srgbClr>
                  </a:outerShdw>
                </a:effectLst>
                <a:latin typeface="Tw Cen MT" panose="020B0602020104020603" pitchFamily="34" charset="0"/>
              </a:defRPr>
            </a:lvl1pPr>
          </a:lstStyle>
          <a:p>
            <a:r>
              <a:rPr lang="en-US" dirty="0"/>
              <a:t>The study utilized the Kaggle Heart Failure Prediction dataset with 1025 instances, and all algorithms were implemented on </a:t>
            </a:r>
            <a:r>
              <a:rPr lang="en-US" dirty="0" err="1"/>
              <a:t>Jupyter</a:t>
            </a:r>
            <a:r>
              <a:rPr lang="en-US" dirty="0"/>
              <a:t> Notebook</a:t>
            </a:r>
            <a:endParaRPr lang="en-IN" dirty="0"/>
          </a:p>
        </p:txBody>
      </p:sp>
      <p:sp>
        <p:nvSpPr>
          <p:cNvPr id="33" name="TextBox 32">
            <a:extLst>
              <a:ext uri="{FF2B5EF4-FFF2-40B4-BE49-F238E27FC236}">
                <a16:creationId xmlns:a16="http://schemas.microsoft.com/office/drawing/2014/main" id="{A5E1D5BF-FEBE-E921-CDB3-453AE7859878}"/>
              </a:ext>
            </a:extLst>
          </p:cNvPr>
          <p:cNvSpPr txBox="1"/>
          <p:nvPr/>
        </p:nvSpPr>
        <p:spPr>
          <a:xfrm>
            <a:off x="2201272" y="2646014"/>
            <a:ext cx="9650268" cy="523220"/>
          </a:xfrm>
          <a:prstGeom prst="rect">
            <a:avLst/>
          </a:prstGeom>
          <a:solidFill>
            <a:schemeClr val="tx2">
              <a:lumMod val="20000"/>
              <a:lumOff val="80000"/>
            </a:schemeClr>
          </a:solidFill>
        </p:spPr>
        <p:txBody>
          <a:bodyPr wrap="square">
            <a:spAutoFit/>
          </a:bodyPr>
          <a:lstStyle>
            <a:defPPr>
              <a:defRPr lang="en-US"/>
            </a:defPPr>
            <a:lvl1pPr>
              <a:defRPr sz="1400" b="0" i="0">
                <a:solidFill>
                  <a:schemeClr val="accent1">
                    <a:lumMod val="50000"/>
                  </a:schemeClr>
                </a:solidFill>
                <a:effectLst>
                  <a:outerShdw blurRad="38100" dist="38100" dir="2700000" algn="tl">
                    <a:srgbClr val="000000">
                      <a:alpha val="43137"/>
                    </a:srgbClr>
                  </a:outerShdw>
                </a:effectLst>
                <a:latin typeface="Tw Cen MT" panose="020B0602020104020603" pitchFamily="34" charset="0"/>
              </a:defRPr>
            </a:lvl1pPr>
          </a:lstStyle>
          <a:p>
            <a:r>
              <a:rPr lang="en-US" dirty="0"/>
              <a:t>The accuracies of all algorithms were above 83% with the lowest accuracy of 83% given by Logistic Regression and the highest accuracy given </a:t>
            </a:r>
            <a:r>
              <a:rPr lang="en-US" b="0" dirty="0"/>
              <a:t>Support vector  Machine as previously mentioned.</a:t>
            </a:r>
            <a:endParaRPr lang="en-IN" dirty="0"/>
          </a:p>
        </p:txBody>
      </p:sp>
      <p:pic>
        <p:nvPicPr>
          <p:cNvPr id="25" name="Picture 24">
            <a:extLst>
              <a:ext uri="{FF2B5EF4-FFF2-40B4-BE49-F238E27FC236}">
                <a16:creationId xmlns:a16="http://schemas.microsoft.com/office/drawing/2014/main" id="{768390AD-A337-FD55-BD7D-6A55CEEADCAC}"/>
              </a:ext>
            </a:extLst>
          </p:cNvPr>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740279" y="3186963"/>
            <a:ext cx="538609" cy="538609"/>
          </a:xfrm>
          <a:prstGeom prst="rect">
            <a:avLst/>
          </a:prstGeom>
        </p:spPr>
      </p:pic>
      <p:sp>
        <p:nvSpPr>
          <p:cNvPr id="2" name="Freeform 2">
            <a:extLst>
              <a:ext uri="{FF2B5EF4-FFF2-40B4-BE49-F238E27FC236}">
                <a16:creationId xmlns:a16="http://schemas.microsoft.com/office/drawing/2014/main" id="{80BE8565-3DF8-20EB-6631-181FA9DBBCB7}"/>
              </a:ext>
            </a:extLst>
          </p:cNvPr>
          <p:cNvSpPr/>
          <p:nvPr/>
        </p:nvSpPr>
        <p:spPr>
          <a:xfrm rot="5400000">
            <a:off x="7371211" y="-4759803"/>
            <a:ext cx="4991149" cy="7541571"/>
          </a:xfrm>
          <a:custGeom>
            <a:avLst/>
            <a:gdLst/>
            <a:ahLst/>
            <a:cxnLst/>
            <a:rect l="l" t="t" r="r" b="b"/>
            <a:pathLst>
              <a:path w="4991149" h="7541571">
                <a:moveTo>
                  <a:pt x="0" y="0"/>
                </a:moveTo>
                <a:lnTo>
                  <a:pt x="4991149" y="0"/>
                </a:lnTo>
                <a:lnTo>
                  <a:pt x="4991149" y="7541572"/>
                </a:lnTo>
                <a:lnTo>
                  <a:pt x="0" y="7541572"/>
                </a:lnTo>
                <a:lnTo>
                  <a:pt x="0" y="0"/>
                </a:lnTo>
                <a:close/>
              </a:path>
            </a:pathLst>
          </a:custGeom>
          <a:blipFill dpi="0" rotWithShape="1">
            <a:blip r:embed="rId6">
              <a:alphaModFix amt="24000"/>
              <a:extLst>
                <a:ext uri="{96DAC541-7B7A-43D3-8B79-37D633B846F1}">
                  <asvg:svgBlip xmlns:asvg="http://schemas.microsoft.com/office/drawing/2016/SVG/main" r:embed="rId7"/>
                </a:ext>
              </a:extLst>
            </a:blip>
            <a:srcRect/>
            <a:stretch>
              <a:fillRect/>
            </a:stretch>
          </a:blipFill>
        </p:spPr>
        <p:txBody>
          <a:bodyPr/>
          <a:lstStyle/>
          <a:p>
            <a:endParaRPr lang="en-IN"/>
          </a:p>
        </p:txBody>
      </p:sp>
    </p:spTree>
    <p:extLst>
      <p:ext uri="{BB962C8B-B14F-4D97-AF65-F5344CB8AC3E}">
        <p14:creationId xmlns:p14="http://schemas.microsoft.com/office/powerpoint/2010/main" val="2580211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1282"/>
            <a:ext cx="12192000" cy="6856718"/>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26351" y="6311075"/>
            <a:ext cx="1785976" cy="462949"/>
          </a:xfrm>
          <a:prstGeom prst="rect">
            <a:avLst/>
          </a:prstGeom>
        </p:spPr>
      </p:pic>
      <p:pic>
        <p:nvPicPr>
          <p:cNvPr id="8" name="Picture 7">
            <a:extLst>
              <a:ext uri="{FF2B5EF4-FFF2-40B4-BE49-F238E27FC236}">
                <a16:creationId xmlns:a16="http://schemas.microsoft.com/office/drawing/2014/main" id="{2C390AED-BDA7-1475-74AC-0BCDE8DC52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Picture 8">
            <a:extLst>
              <a:ext uri="{FF2B5EF4-FFF2-40B4-BE49-F238E27FC236}">
                <a16:creationId xmlns:a16="http://schemas.microsoft.com/office/drawing/2014/main" id="{B2A34678-9AA0-B4BA-AE8C-876DBD47284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Tree>
    <p:extLst>
      <p:ext uri="{BB962C8B-B14F-4D97-AF65-F5344CB8AC3E}">
        <p14:creationId xmlns:p14="http://schemas.microsoft.com/office/powerpoint/2010/main" val="3151435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D5B65F9C-ED4C-1602-B913-3A2EB097126B}"/>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5" name="Picture 4">
            <a:extLst>
              <a:ext uri="{FF2B5EF4-FFF2-40B4-BE49-F238E27FC236}">
                <a16:creationId xmlns:a16="http://schemas.microsoft.com/office/drawing/2014/main" id="{13C344C5-228E-F045-01B5-63A5ECF7886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3" name="TextBox 2">
            <a:extLst>
              <a:ext uri="{FF2B5EF4-FFF2-40B4-BE49-F238E27FC236}">
                <a16:creationId xmlns:a16="http://schemas.microsoft.com/office/drawing/2014/main" id="{E6CF5FCF-8DC9-98FB-E48A-4251EA574F9D}"/>
              </a:ext>
            </a:extLst>
          </p:cNvPr>
          <p:cNvSpPr txBox="1"/>
          <p:nvPr/>
        </p:nvSpPr>
        <p:spPr>
          <a:xfrm>
            <a:off x="86367" y="1383474"/>
            <a:ext cx="6946552" cy="1754326"/>
          </a:xfrm>
          <a:prstGeom prst="rect">
            <a:avLst/>
          </a:prstGeom>
          <a:noFill/>
          <a:effectLst>
            <a:innerShdw blurRad="63500" dist="50800" dir="8100000">
              <a:prstClr val="black">
                <a:alpha val="50000"/>
              </a:prstClr>
            </a:innerShdw>
          </a:effectLst>
        </p:spPr>
        <p:txBody>
          <a:bodyPr wrap="square" rtlCol="0">
            <a:spAutoFit/>
          </a:bodyPr>
          <a:lstStyle/>
          <a:p>
            <a:r>
              <a:rPr lang="en-US" sz="5400" b="1" dirty="0">
                <a:solidFill>
                  <a:srgbClr val="1C1A55"/>
                </a:solidFill>
                <a:latin typeface="Rockwell" panose="02060603020205020403" pitchFamily="18" charset="0"/>
              </a:rPr>
              <a:t>Heart Disease Prediction Analysis</a:t>
            </a:r>
            <a:endParaRPr lang="en-IN" sz="5400" b="1" dirty="0">
              <a:solidFill>
                <a:srgbClr val="1C1A55"/>
              </a:solidFill>
              <a:latin typeface="Rockwell" panose="02060603020205020403" pitchFamily="18" charset="0"/>
            </a:endParaRPr>
          </a:p>
        </p:txBody>
      </p:sp>
      <p:sp>
        <p:nvSpPr>
          <p:cNvPr id="6" name="TextBox 5">
            <a:extLst>
              <a:ext uri="{FF2B5EF4-FFF2-40B4-BE49-F238E27FC236}">
                <a16:creationId xmlns:a16="http://schemas.microsoft.com/office/drawing/2014/main" id="{96356D77-F299-2AFA-67C4-C0AC405938F8}"/>
              </a:ext>
            </a:extLst>
          </p:cNvPr>
          <p:cNvSpPr txBox="1"/>
          <p:nvPr/>
        </p:nvSpPr>
        <p:spPr>
          <a:xfrm>
            <a:off x="86367" y="4849412"/>
            <a:ext cx="7070213" cy="1860154"/>
          </a:xfrm>
          <a:prstGeom prst="rect">
            <a:avLst/>
          </a:prstGeom>
          <a:noFill/>
        </p:spPr>
        <p:txBody>
          <a:bodyPr wrap="square" rtlCol="0">
            <a:spAutoFit/>
          </a:bodyPr>
          <a:lstStyle/>
          <a:p>
            <a:r>
              <a:rPr lang="en-US" sz="1600" b="1" i="0" dirty="0">
                <a:solidFill>
                  <a:schemeClr val="accent1">
                    <a:lumMod val="50000"/>
                  </a:schemeClr>
                </a:solidFill>
                <a:effectLst/>
                <a:latin typeface="Rockwell" panose="02060603020205020403" pitchFamily="18" charset="0"/>
              </a:rPr>
              <a:t>“In the realm of healthcare advancement, this project focusses on the strategic refinement of prediction algorithms utilizing machine learning techniques. By sharpening our focus on heart disease prediction, we aim to pioneer advancements that will redefine the early intervention strategies and contribute to the overall improvement of the patient health outcomes.”</a:t>
            </a:r>
            <a:br>
              <a:rPr lang="en-US" dirty="0">
                <a:latin typeface="Rockwell" panose="02060603020205020403" pitchFamily="18" charset="0"/>
              </a:rPr>
            </a:br>
            <a:endParaRPr lang="en-IN" dirty="0">
              <a:latin typeface="Rockwell" panose="02060603020205020403" pitchFamily="18" charset="0"/>
            </a:endParaRPr>
          </a:p>
        </p:txBody>
      </p:sp>
      <p:sp>
        <p:nvSpPr>
          <p:cNvPr id="4" name="TextBox 3">
            <a:extLst>
              <a:ext uri="{FF2B5EF4-FFF2-40B4-BE49-F238E27FC236}">
                <a16:creationId xmlns:a16="http://schemas.microsoft.com/office/drawing/2014/main" id="{5F7B1345-C3DD-C953-0A64-8A22840DD589}"/>
              </a:ext>
            </a:extLst>
          </p:cNvPr>
          <p:cNvSpPr txBox="1"/>
          <p:nvPr/>
        </p:nvSpPr>
        <p:spPr>
          <a:xfrm>
            <a:off x="8977994" y="5779489"/>
            <a:ext cx="3487988" cy="338554"/>
          </a:xfrm>
          <a:prstGeom prst="rect">
            <a:avLst/>
          </a:prstGeom>
          <a:noFill/>
        </p:spPr>
        <p:txBody>
          <a:bodyPr wrap="square" rtlCol="0">
            <a:spAutoFit/>
          </a:bodyPr>
          <a:lstStyle/>
          <a:p>
            <a:r>
              <a:rPr lang="en-US" sz="1600" dirty="0">
                <a:latin typeface="Rockwell" panose="02060603020205020403" pitchFamily="18" charset="0"/>
              </a:rPr>
              <a:t>Presented By :Sushil Gupta</a:t>
            </a:r>
            <a:endParaRPr lang="en-IN" sz="1600" dirty="0">
              <a:latin typeface="Rockwell" panose="02060603020205020403" pitchFamily="18" charset="0"/>
            </a:endParaRPr>
          </a:p>
        </p:txBody>
      </p:sp>
      <p:pic>
        <p:nvPicPr>
          <p:cNvPr id="7" name="Picture 6">
            <a:extLst>
              <a:ext uri="{FF2B5EF4-FFF2-40B4-BE49-F238E27FC236}">
                <a16:creationId xmlns:a16="http://schemas.microsoft.com/office/drawing/2014/main" id="{D6926422-9935-6BE6-5C7F-0919C515D2A1}"/>
              </a:ext>
            </a:extLst>
          </p:cNvPr>
          <p:cNvPicPr>
            <a:picLocks noChangeAspect="1"/>
          </p:cNvPicPr>
          <p:nvPr/>
        </p:nvPicPr>
        <p:blipFill>
          <a:blip r:embed="rId4">
            <a:extLst>
              <a:ext uri="{BEBA8EAE-BF5A-486C-A8C5-ECC9F3942E4B}">
                <a14:imgProps xmlns:a14="http://schemas.microsoft.com/office/drawing/2010/main">
                  <a14:imgLayer r:embed="rId5">
                    <a14:imgEffect>
                      <a14:saturation sat="400000"/>
                    </a14:imgEffect>
                    <a14:imgEffect>
                      <a14:brightnessContrast bright="-5000"/>
                    </a14:imgEffect>
                  </a14:imgLayer>
                </a14:imgProps>
              </a:ext>
              <a:ext uri="{28A0092B-C50C-407E-A947-70E740481C1C}">
                <a14:useLocalDpi xmlns:a14="http://schemas.microsoft.com/office/drawing/2010/main" val="0"/>
              </a:ext>
            </a:extLst>
          </a:blip>
          <a:stretch>
            <a:fillRect/>
          </a:stretch>
        </p:blipFill>
        <p:spPr>
          <a:xfrm>
            <a:off x="7892695" y="1072047"/>
            <a:ext cx="3910530" cy="4131505"/>
          </a:xfrm>
          <a:prstGeom prst="rect">
            <a:avLst/>
          </a:prstGeom>
        </p:spPr>
      </p:pic>
      <p:pic>
        <p:nvPicPr>
          <p:cNvPr id="9" name="Picture 8">
            <a:extLst>
              <a:ext uri="{FF2B5EF4-FFF2-40B4-BE49-F238E27FC236}">
                <a16:creationId xmlns:a16="http://schemas.microsoft.com/office/drawing/2014/main" id="{C3498F04-0D3A-6EB3-4F8C-EB6BF3FEF59D}"/>
              </a:ext>
            </a:extLst>
          </p:cNvPr>
          <p:cNvPicPr>
            <a:picLocks noChangeAspect="1"/>
          </p:cNvPicPr>
          <p:nvPr/>
        </p:nvPicPr>
        <p:blipFill>
          <a:blip r:embed="rId6">
            <a:duotone>
              <a:schemeClr val="accent1">
                <a:shade val="45000"/>
                <a:satMod val="135000"/>
              </a:schemeClr>
              <a:prstClr val="white"/>
            </a:duotone>
            <a:alphaModFix amt="35000"/>
            <a:extLst>
              <a:ext uri="{BEBA8EAE-BF5A-486C-A8C5-ECC9F3942E4B}">
                <a14:imgProps xmlns:a14="http://schemas.microsoft.com/office/drawing/2010/main">
                  <a14:imgLayer r:embed="rId7">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888073" y="1072047"/>
            <a:ext cx="1207927" cy="1207927"/>
          </a:xfrm>
          <a:prstGeom prst="rect">
            <a:avLst/>
          </a:prstGeom>
        </p:spPr>
      </p:pic>
    </p:spTree>
    <p:extLst>
      <p:ext uri="{BB962C8B-B14F-4D97-AF65-F5344CB8AC3E}">
        <p14:creationId xmlns:p14="http://schemas.microsoft.com/office/powerpoint/2010/main" val="2146052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B6DC04-E119-85B1-C625-F0A0AA601B28}"/>
            </a:ext>
          </a:extLst>
        </p:cNvPr>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531D6161-303B-E7BA-2E15-0EEF9AD2C2F6}"/>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417837" y="24948"/>
            <a:ext cx="473684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3" name="Picture 2">
            <a:extLst>
              <a:ext uri="{FF2B5EF4-FFF2-40B4-BE49-F238E27FC236}">
                <a16:creationId xmlns:a16="http://schemas.microsoft.com/office/drawing/2014/main" id="{6C593E94-8C3A-D7BB-2825-B7F19B083CD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pic>
        <p:nvPicPr>
          <p:cNvPr id="6" name="Picture 5" descr="A close up of a device&#10;&#10;Description automatically generated">
            <a:extLst>
              <a:ext uri="{FF2B5EF4-FFF2-40B4-BE49-F238E27FC236}">
                <a16:creationId xmlns:a16="http://schemas.microsoft.com/office/drawing/2014/main" id="{3CE296FD-137C-D2A2-4996-28F417B50985}"/>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0"/>
            <a:ext cx="12192000" cy="6856718"/>
          </a:xfrm>
          <a:prstGeom prst="rect">
            <a:avLst/>
          </a:prstGeom>
        </p:spPr>
      </p:pic>
      <p:sp>
        <p:nvSpPr>
          <p:cNvPr id="36" name="Rectangle 35">
            <a:extLst>
              <a:ext uri="{FF2B5EF4-FFF2-40B4-BE49-F238E27FC236}">
                <a16:creationId xmlns:a16="http://schemas.microsoft.com/office/drawing/2014/main" id="{4338ACF1-3AE7-AAAF-377A-D04467241B6B}"/>
              </a:ext>
            </a:extLst>
          </p:cNvPr>
          <p:cNvSpPr/>
          <p:nvPr/>
        </p:nvSpPr>
        <p:spPr>
          <a:xfrm rot="246739" flipH="1">
            <a:off x="7015363" y="1706987"/>
            <a:ext cx="3713868" cy="692443"/>
          </a:xfrm>
          <a:prstGeom prst="rect">
            <a:avLst/>
          </a:prstGeom>
          <a:solidFill>
            <a:schemeClr val="tx1">
              <a:alpha val="32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4FF9522-728B-1B71-5A35-C44DCEF535E5}"/>
              </a:ext>
            </a:extLst>
          </p:cNvPr>
          <p:cNvSpPr/>
          <p:nvPr/>
        </p:nvSpPr>
        <p:spPr>
          <a:xfrm rot="246739" flipH="1">
            <a:off x="7003397" y="3008393"/>
            <a:ext cx="3713868" cy="692443"/>
          </a:xfrm>
          <a:prstGeom prst="rect">
            <a:avLst/>
          </a:prstGeom>
          <a:solidFill>
            <a:schemeClr val="tx1">
              <a:alpha val="32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37">
            <a:extLst>
              <a:ext uri="{FF2B5EF4-FFF2-40B4-BE49-F238E27FC236}">
                <a16:creationId xmlns:a16="http://schemas.microsoft.com/office/drawing/2014/main" id="{D74DC6EF-1A6C-770A-BFF7-D4079E013C78}"/>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1243391" y="371475"/>
            <a:ext cx="9703682" cy="6807060"/>
          </a:xfrm>
          <a:prstGeom prst="rect">
            <a:avLst/>
          </a:prstGeom>
        </p:spPr>
      </p:pic>
      <p:sp>
        <p:nvSpPr>
          <p:cNvPr id="39" name="Rectangle 38">
            <a:extLst>
              <a:ext uri="{FF2B5EF4-FFF2-40B4-BE49-F238E27FC236}">
                <a16:creationId xmlns:a16="http://schemas.microsoft.com/office/drawing/2014/main" id="{2B97E9BE-27CA-BC26-2086-A3EFF7E8B9C3}"/>
              </a:ext>
            </a:extLst>
          </p:cNvPr>
          <p:cNvSpPr/>
          <p:nvPr/>
        </p:nvSpPr>
        <p:spPr>
          <a:xfrm rot="246739" flipH="1">
            <a:off x="7025206" y="4443161"/>
            <a:ext cx="3713868" cy="692443"/>
          </a:xfrm>
          <a:prstGeom prst="rect">
            <a:avLst/>
          </a:prstGeom>
          <a:solidFill>
            <a:schemeClr val="tx1">
              <a:alpha val="32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CA6E5FD1-661C-0867-DCA9-912FCA499B2D}"/>
              </a:ext>
            </a:extLst>
          </p:cNvPr>
          <p:cNvSpPr/>
          <p:nvPr/>
        </p:nvSpPr>
        <p:spPr>
          <a:xfrm rot="246739" flipH="1">
            <a:off x="6932425" y="5680014"/>
            <a:ext cx="3713868" cy="692443"/>
          </a:xfrm>
          <a:prstGeom prst="rect">
            <a:avLst/>
          </a:prstGeom>
          <a:solidFill>
            <a:schemeClr val="tx1">
              <a:alpha val="32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5F8D7B1-0570-F962-C914-1C665E8B0584}"/>
              </a:ext>
            </a:extLst>
          </p:cNvPr>
          <p:cNvSpPr/>
          <p:nvPr/>
        </p:nvSpPr>
        <p:spPr>
          <a:xfrm rot="21353261">
            <a:off x="1402699" y="1706987"/>
            <a:ext cx="3713868" cy="692443"/>
          </a:xfrm>
          <a:prstGeom prst="rect">
            <a:avLst/>
          </a:prstGeom>
          <a:solidFill>
            <a:schemeClr val="tx1">
              <a:alpha val="32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77596EB-A5E2-95F3-0EEC-93192626F0DC}"/>
              </a:ext>
            </a:extLst>
          </p:cNvPr>
          <p:cNvSpPr/>
          <p:nvPr/>
        </p:nvSpPr>
        <p:spPr>
          <a:xfrm rot="21353261">
            <a:off x="1474156" y="2995267"/>
            <a:ext cx="3713868" cy="692443"/>
          </a:xfrm>
          <a:prstGeom prst="rect">
            <a:avLst/>
          </a:prstGeom>
          <a:solidFill>
            <a:schemeClr val="tx1">
              <a:alpha val="32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E772D0F0-2E0F-F9C0-5852-D030C5AE3E71}"/>
              </a:ext>
            </a:extLst>
          </p:cNvPr>
          <p:cNvSpPr/>
          <p:nvPr/>
        </p:nvSpPr>
        <p:spPr>
          <a:xfrm rot="21353261">
            <a:off x="1422756" y="4435125"/>
            <a:ext cx="3713868" cy="692443"/>
          </a:xfrm>
          <a:prstGeom prst="rect">
            <a:avLst/>
          </a:prstGeom>
          <a:solidFill>
            <a:schemeClr val="tx1">
              <a:alpha val="32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4F2F784-0DF4-03C2-CCB3-DDC65E9304D1}"/>
              </a:ext>
            </a:extLst>
          </p:cNvPr>
          <p:cNvSpPr/>
          <p:nvPr/>
        </p:nvSpPr>
        <p:spPr>
          <a:xfrm rot="21353261">
            <a:off x="1441051" y="5680014"/>
            <a:ext cx="3713868" cy="692443"/>
          </a:xfrm>
          <a:prstGeom prst="rect">
            <a:avLst/>
          </a:prstGeom>
          <a:solidFill>
            <a:schemeClr val="tx1">
              <a:alpha val="32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2A6FAB3F-4ED4-AF39-F0FD-4F4B80D44599}"/>
              </a:ext>
            </a:extLst>
          </p:cNvPr>
          <p:cNvGrpSpPr/>
          <p:nvPr/>
        </p:nvGrpSpPr>
        <p:grpSpPr>
          <a:xfrm>
            <a:off x="1133697" y="848147"/>
            <a:ext cx="9924606" cy="5904656"/>
            <a:chOff x="1133697" y="476672"/>
            <a:chExt cx="9924606" cy="5904656"/>
          </a:xfrm>
        </p:grpSpPr>
        <p:sp>
          <p:nvSpPr>
            <p:cNvPr id="46" name="Rectangle: Rounded Corners 45">
              <a:extLst>
                <a:ext uri="{FF2B5EF4-FFF2-40B4-BE49-F238E27FC236}">
                  <a16:creationId xmlns:a16="http://schemas.microsoft.com/office/drawing/2014/main" id="{3D7D7708-4B77-DC92-BDCD-38A49519E8BB}"/>
                </a:ext>
              </a:extLst>
            </p:cNvPr>
            <p:cNvSpPr/>
            <p:nvPr/>
          </p:nvSpPr>
          <p:spPr>
            <a:xfrm>
              <a:off x="5385566" y="476672"/>
              <a:ext cx="1360800" cy="5904656"/>
            </a:xfrm>
            <a:prstGeom prst="roundRect">
              <a:avLst/>
            </a:prstGeom>
            <a:noFill/>
            <a:ln w="142875">
              <a:gradFill flip="none" rotWithShape="1">
                <a:gsLst>
                  <a:gs pos="0">
                    <a:schemeClr val="accent1">
                      <a:lumMod val="5000"/>
                      <a:lumOff val="95000"/>
                      <a:alpha val="80000"/>
                    </a:schemeClr>
                  </a:gs>
                  <a:gs pos="100000">
                    <a:schemeClr val="bg1">
                      <a:alpha val="80000"/>
                    </a:schemeClr>
                  </a:gs>
                  <a:gs pos="65000">
                    <a:schemeClr val="bg1">
                      <a:alpha val="80000"/>
                    </a:schemeClr>
                  </a:gs>
                </a:gsLst>
                <a:lin ang="16200000" scaled="1"/>
                <a:tileRect/>
              </a:gradFill>
            </a:ln>
            <a:effectLst>
              <a:outerShdw blurRad="228600" dist="38100" dir="2700000" algn="tl" rotWithShape="0">
                <a:schemeClr val="bg2">
                  <a:lumMod val="25000"/>
                  <a:alpha val="79000"/>
                </a:scheme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7" name="Group 46">
              <a:extLst>
                <a:ext uri="{FF2B5EF4-FFF2-40B4-BE49-F238E27FC236}">
                  <a16:creationId xmlns:a16="http://schemas.microsoft.com/office/drawing/2014/main" id="{32FE2586-0C96-90B0-2950-B836349EFE48}"/>
                </a:ext>
              </a:extLst>
            </p:cNvPr>
            <p:cNvGrpSpPr/>
            <p:nvPr/>
          </p:nvGrpSpPr>
          <p:grpSpPr>
            <a:xfrm>
              <a:off x="1133697" y="866706"/>
              <a:ext cx="9924606" cy="4963516"/>
              <a:chOff x="1136064" y="866706"/>
              <a:chExt cx="9924606" cy="4963516"/>
            </a:xfrm>
          </p:grpSpPr>
          <p:sp>
            <p:nvSpPr>
              <p:cNvPr id="48" name="Rectangle: Rounded Corners 47">
                <a:extLst>
                  <a:ext uri="{FF2B5EF4-FFF2-40B4-BE49-F238E27FC236}">
                    <a16:creationId xmlns:a16="http://schemas.microsoft.com/office/drawing/2014/main" id="{83F359F3-CBB7-97E5-D81F-15B1CE4AAEA1}"/>
                  </a:ext>
                </a:extLst>
              </p:cNvPr>
              <p:cNvSpPr/>
              <p:nvPr/>
            </p:nvSpPr>
            <p:spPr>
              <a:xfrm>
                <a:off x="1137600" y="2164175"/>
                <a:ext cx="4616670" cy="973021"/>
              </a:xfrm>
              <a:prstGeom prst="roundRect">
                <a:avLst/>
              </a:prstGeom>
              <a:gradFill flip="none" rotWithShape="1">
                <a:gsLst>
                  <a:gs pos="0">
                    <a:schemeClr val="accent1">
                      <a:lumMod val="60000"/>
                      <a:lumOff val="40000"/>
                    </a:schemeClr>
                  </a:gs>
                  <a:gs pos="100000">
                    <a:schemeClr val="accent1">
                      <a:lumMod val="75000"/>
                      <a:alpha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B1E2502F-1055-6F63-3897-77EDE9B7E759}"/>
                  </a:ext>
                </a:extLst>
              </p:cNvPr>
              <p:cNvSpPr/>
              <p:nvPr/>
            </p:nvSpPr>
            <p:spPr>
              <a:xfrm>
                <a:off x="1137600" y="3585041"/>
                <a:ext cx="4616670" cy="973021"/>
              </a:xfrm>
              <a:prstGeom prst="roundRect">
                <a:avLst/>
              </a:prstGeom>
              <a:gradFill flip="none" rotWithShape="1">
                <a:gsLst>
                  <a:gs pos="0">
                    <a:schemeClr val="accent1">
                      <a:lumMod val="60000"/>
                      <a:lumOff val="40000"/>
                    </a:schemeClr>
                  </a:gs>
                  <a:gs pos="100000">
                    <a:schemeClr val="accent1">
                      <a:lumMod val="75000"/>
                      <a:alpha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Rounded Corners 49">
                <a:extLst>
                  <a:ext uri="{FF2B5EF4-FFF2-40B4-BE49-F238E27FC236}">
                    <a16:creationId xmlns:a16="http://schemas.microsoft.com/office/drawing/2014/main" id="{C56B3920-9CFA-CACF-AEE5-C07CBF67473F}"/>
                  </a:ext>
                </a:extLst>
              </p:cNvPr>
              <p:cNvSpPr/>
              <p:nvPr/>
            </p:nvSpPr>
            <p:spPr>
              <a:xfrm>
                <a:off x="1137600" y="4856400"/>
                <a:ext cx="4616670" cy="973021"/>
              </a:xfrm>
              <a:prstGeom prst="roundRect">
                <a:avLst/>
              </a:prstGeom>
              <a:gradFill flip="none" rotWithShape="1">
                <a:gsLst>
                  <a:gs pos="0">
                    <a:schemeClr val="accent1">
                      <a:lumMod val="60000"/>
                      <a:lumOff val="40000"/>
                    </a:schemeClr>
                  </a:gs>
                  <a:gs pos="100000">
                    <a:schemeClr val="accent1">
                      <a:lumMod val="75000"/>
                      <a:alpha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E49C9426-381B-567F-8F95-3C4815C09777}"/>
                  </a:ext>
                </a:extLst>
              </p:cNvPr>
              <p:cNvSpPr/>
              <p:nvPr/>
            </p:nvSpPr>
            <p:spPr>
              <a:xfrm>
                <a:off x="6444000" y="866706"/>
                <a:ext cx="4616670" cy="973021"/>
              </a:xfrm>
              <a:prstGeom prst="roundRect">
                <a:avLst/>
              </a:prstGeom>
              <a:gradFill flip="none" rotWithShape="1">
                <a:gsLst>
                  <a:gs pos="0">
                    <a:srgbClr val="4E70AA"/>
                  </a:gs>
                  <a:gs pos="100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1B527CEC-E7F5-BA6F-82A4-869005B35A00}"/>
                  </a:ext>
                </a:extLst>
              </p:cNvPr>
              <p:cNvSpPr/>
              <p:nvPr/>
            </p:nvSpPr>
            <p:spPr>
              <a:xfrm>
                <a:off x="6444000" y="2166198"/>
                <a:ext cx="4616670" cy="973021"/>
              </a:xfrm>
              <a:prstGeom prst="roundRect">
                <a:avLst/>
              </a:prstGeom>
              <a:gradFill flip="none" rotWithShape="1">
                <a:gsLst>
                  <a:gs pos="0">
                    <a:srgbClr val="4E70AA"/>
                  </a:gs>
                  <a:gs pos="100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896C9D3E-40D9-315C-E887-C2202973BE04}"/>
                  </a:ext>
                </a:extLst>
              </p:cNvPr>
              <p:cNvSpPr/>
              <p:nvPr/>
            </p:nvSpPr>
            <p:spPr>
              <a:xfrm>
                <a:off x="6444000" y="3585600"/>
                <a:ext cx="4616670" cy="973021"/>
              </a:xfrm>
              <a:prstGeom prst="roundRect">
                <a:avLst/>
              </a:prstGeom>
              <a:gradFill flip="none" rotWithShape="1">
                <a:gsLst>
                  <a:gs pos="0">
                    <a:srgbClr val="4E70AA"/>
                  </a:gs>
                  <a:gs pos="100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67C5D419-EE80-8178-D85F-D8342790F77F}"/>
                  </a:ext>
                </a:extLst>
              </p:cNvPr>
              <p:cNvSpPr/>
              <p:nvPr/>
            </p:nvSpPr>
            <p:spPr>
              <a:xfrm>
                <a:off x="6444000" y="4857201"/>
                <a:ext cx="4616670" cy="973021"/>
              </a:xfrm>
              <a:prstGeom prst="roundRect">
                <a:avLst/>
              </a:prstGeom>
              <a:gradFill flip="none" rotWithShape="1">
                <a:gsLst>
                  <a:gs pos="0">
                    <a:srgbClr val="4E70AA"/>
                  </a:gs>
                  <a:gs pos="100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565E8FE3-52F2-0B50-ACBD-4F8792DEECC8}"/>
                  </a:ext>
                </a:extLst>
              </p:cNvPr>
              <p:cNvSpPr/>
              <p:nvPr/>
            </p:nvSpPr>
            <p:spPr>
              <a:xfrm>
                <a:off x="1136064" y="866706"/>
                <a:ext cx="4616670" cy="973021"/>
              </a:xfrm>
              <a:prstGeom prst="roundRect">
                <a:avLst/>
              </a:prstGeom>
              <a:gradFill flip="none" rotWithShape="1">
                <a:gsLst>
                  <a:gs pos="0">
                    <a:schemeClr val="accent1">
                      <a:lumMod val="60000"/>
                      <a:lumOff val="40000"/>
                    </a:schemeClr>
                  </a:gs>
                  <a:gs pos="100000">
                    <a:schemeClr val="accent1">
                      <a:lumMod val="75000"/>
                      <a:alpha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DDDC0A49-DB3D-3250-D0A8-6836B54C63BE}"/>
                  </a:ext>
                </a:extLst>
              </p:cNvPr>
              <p:cNvSpPr/>
              <p:nvPr/>
            </p:nvSpPr>
            <p:spPr>
              <a:xfrm>
                <a:off x="1598470" y="937815"/>
                <a:ext cx="4029356" cy="788396"/>
              </a:xfrm>
              <a:prstGeom prst="roundRect">
                <a:avLst/>
              </a:prstGeom>
              <a:gradFill>
                <a:gsLst>
                  <a:gs pos="56000">
                    <a:schemeClr val="accent1">
                      <a:lumMod val="20000"/>
                      <a:lumOff val="80000"/>
                    </a:schemeClr>
                  </a:gs>
                  <a:gs pos="100000">
                    <a:schemeClr val="accent1">
                      <a:lumMod val="20000"/>
                      <a:lumOff val="80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BD3C6CF-5A9B-D7C8-3A8E-7228E9236719}"/>
                  </a:ext>
                </a:extLst>
              </p:cNvPr>
              <p:cNvSpPr/>
              <p:nvPr/>
            </p:nvSpPr>
            <p:spPr>
              <a:xfrm>
                <a:off x="1558800" y="2225065"/>
                <a:ext cx="4028771" cy="788399"/>
              </a:xfrm>
              <a:prstGeom prst="roundRect">
                <a:avLst/>
              </a:prstGeom>
              <a:gradFill>
                <a:gsLst>
                  <a:gs pos="56000">
                    <a:schemeClr val="accent1">
                      <a:lumMod val="20000"/>
                      <a:lumOff val="80000"/>
                    </a:schemeClr>
                  </a:gs>
                  <a:gs pos="100000">
                    <a:schemeClr val="accent1">
                      <a:lumMod val="20000"/>
                      <a:lumOff val="80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Rounded Corners 57">
                <a:extLst>
                  <a:ext uri="{FF2B5EF4-FFF2-40B4-BE49-F238E27FC236}">
                    <a16:creationId xmlns:a16="http://schemas.microsoft.com/office/drawing/2014/main" id="{BDC2F0BB-5653-7FCA-36E3-7C7004110911}"/>
                  </a:ext>
                </a:extLst>
              </p:cNvPr>
              <p:cNvSpPr/>
              <p:nvPr/>
            </p:nvSpPr>
            <p:spPr>
              <a:xfrm>
                <a:off x="6566400" y="4935600"/>
                <a:ext cx="4028771" cy="788396"/>
              </a:xfrm>
              <a:prstGeom prst="roundRect">
                <a:avLst/>
              </a:prstGeom>
              <a:gradFill>
                <a:gsLst>
                  <a:gs pos="56000">
                    <a:schemeClr val="accent1">
                      <a:lumMod val="20000"/>
                      <a:lumOff val="80000"/>
                    </a:schemeClr>
                  </a:gs>
                  <a:gs pos="100000">
                    <a:schemeClr val="accent1">
                      <a:lumMod val="20000"/>
                      <a:lumOff val="80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Rounded Corners 58">
                <a:extLst>
                  <a:ext uri="{FF2B5EF4-FFF2-40B4-BE49-F238E27FC236}">
                    <a16:creationId xmlns:a16="http://schemas.microsoft.com/office/drawing/2014/main" id="{4A0C7A08-E55E-79B8-2C6E-DEDFB26DB685}"/>
                  </a:ext>
                </a:extLst>
              </p:cNvPr>
              <p:cNvSpPr/>
              <p:nvPr/>
            </p:nvSpPr>
            <p:spPr>
              <a:xfrm>
                <a:off x="6567535" y="3675600"/>
                <a:ext cx="4028771" cy="788396"/>
              </a:xfrm>
              <a:prstGeom prst="roundRect">
                <a:avLst/>
              </a:prstGeom>
              <a:gradFill>
                <a:gsLst>
                  <a:gs pos="56000">
                    <a:schemeClr val="accent1">
                      <a:lumMod val="20000"/>
                      <a:lumOff val="80000"/>
                    </a:schemeClr>
                  </a:gs>
                  <a:gs pos="100000">
                    <a:schemeClr val="accent1">
                      <a:lumMod val="20000"/>
                      <a:lumOff val="80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Rounded Corners 59">
                <a:extLst>
                  <a:ext uri="{FF2B5EF4-FFF2-40B4-BE49-F238E27FC236}">
                    <a16:creationId xmlns:a16="http://schemas.microsoft.com/office/drawing/2014/main" id="{2E0808E0-8DC1-A1F6-52AD-DA0CF7D71D0C}"/>
                  </a:ext>
                </a:extLst>
              </p:cNvPr>
              <p:cNvSpPr/>
              <p:nvPr/>
            </p:nvSpPr>
            <p:spPr>
              <a:xfrm>
                <a:off x="6566400" y="2242800"/>
                <a:ext cx="4028771" cy="788397"/>
              </a:xfrm>
              <a:prstGeom prst="roundRect">
                <a:avLst/>
              </a:prstGeom>
              <a:gradFill>
                <a:gsLst>
                  <a:gs pos="56000">
                    <a:schemeClr val="accent1">
                      <a:lumMod val="20000"/>
                      <a:lumOff val="80000"/>
                    </a:schemeClr>
                  </a:gs>
                  <a:gs pos="100000">
                    <a:schemeClr val="accent1">
                      <a:lumMod val="20000"/>
                      <a:lumOff val="80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93FE85B5-BDC7-332F-9783-521AFD73EBF9}"/>
                  </a:ext>
                </a:extLst>
              </p:cNvPr>
              <p:cNvSpPr/>
              <p:nvPr/>
            </p:nvSpPr>
            <p:spPr>
              <a:xfrm>
                <a:off x="6566400" y="946800"/>
                <a:ext cx="4028771" cy="788398"/>
              </a:xfrm>
              <a:prstGeom prst="roundRect">
                <a:avLst/>
              </a:prstGeom>
              <a:gradFill>
                <a:gsLst>
                  <a:gs pos="56000">
                    <a:schemeClr val="accent1">
                      <a:lumMod val="20000"/>
                      <a:lumOff val="80000"/>
                    </a:schemeClr>
                  </a:gs>
                  <a:gs pos="100000">
                    <a:schemeClr val="accent1">
                      <a:lumMod val="20000"/>
                      <a:lumOff val="80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1D7B003A-0B11-A19A-2EF6-C27FD97BE106}"/>
                  </a:ext>
                </a:extLst>
              </p:cNvPr>
              <p:cNvSpPr/>
              <p:nvPr/>
            </p:nvSpPr>
            <p:spPr>
              <a:xfrm>
                <a:off x="1558800" y="4935600"/>
                <a:ext cx="4028771" cy="788397"/>
              </a:xfrm>
              <a:prstGeom prst="roundRect">
                <a:avLst/>
              </a:prstGeom>
              <a:gradFill>
                <a:gsLst>
                  <a:gs pos="56000">
                    <a:schemeClr val="accent1">
                      <a:lumMod val="20000"/>
                      <a:lumOff val="80000"/>
                    </a:schemeClr>
                  </a:gs>
                  <a:gs pos="100000">
                    <a:schemeClr val="accent1">
                      <a:lumMod val="20000"/>
                      <a:lumOff val="80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Rounded Corners 62">
                <a:extLst>
                  <a:ext uri="{FF2B5EF4-FFF2-40B4-BE49-F238E27FC236}">
                    <a16:creationId xmlns:a16="http://schemas.microsoft.com/office/drawing/2014/main" id="{7AFB43F6-2521-66A1-B5CD-DBEE164EB359}"/>
                  </a:ext>
                </a:extLst>
              </p:cNvPr>
              <p:cNvSpPr/>
              <p:nvPr/>
            </p:nvSpPr>
            <p:spPr>
              <a:xfrm>
                <a:off x="1558800" y="3675266"/>
                <a:ext cx="4028771" cy="788399"/>
              </a:xfrm>
              <a:prstGeom prst="roundRect">
                <a:avLst/>
              </a:prstGeom>
              <a:gradFill>
                <a:gsLst>
                  <a:gs pos="56000">
                    <a:schemeClr val="accent1">
                      <a:lumMod val="20000"/>
                      <a:lumOff val="80000"/>
                    </a:schemeClr>
                  </a:gs>
                  <a:gs pos="100000">
                    <a:schemeClr val="accent1">
                      <a:lumMod val="20000"/>
                      <a:lumOff val="80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Top Corners Rounded 63">
                <a:extLst>
                  <a:ext uri="{FF2B5EF4-FFF2-40B4-BE49-F238E27FC236}">
                    <a16:creationId xmlns:a16="http://schemas.microsoft.com/office/drawing/2014/main" id="{0C3FFB5E-A778-8795-920C-2093161CE22C}"/>
                  </a:ext>
                </a:extLst>
              </p:cNvPr>
              <p:cNvSpPr/>
              <p:nvPr/>
            </p:nvSpPr>
            <p:spPr>
              <a:xfrm rot="16200000" flipH="1">
                <a:off x="6305196" y="1168670"/>
                <a:ext cx="812800" cy="348343"/>
              </a:xfrm>
              <a:prstGeom prst="round2SameRect">
                <a:avLst/>
              </a:prstGeom>
              <a:gradFill>
                <a:gsLst>
                  <a:gs pos="81400">
                    <a:schemeClr val="accent1">
                      <a:lumMod val="75000"/>
                    </a:schemeClr>
                  </a:gs>
                  <a:gs pos="7000">
                    <a:schemeClr val="accent1">
                      <a:lumMod val="40000"/>
                      <a:lumOff val="60000"/>
                    </a:schemeClr>
                  </a:gs>
                  <a:gs pos="100000">
                    <a:schemeClr val="accent1">
                      <a:lumMod val="50000"/>
                    </a:schemeClr>
                  </a:gs>
                </a:gsLst>
                <a:lin ang="16200000" scaled="1"/>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Top Corners Rounded 64">
                <a:extLst>
                  <a:ext uri="{FF2B5EF4-FFF2-40B4-BE49-F238E27FC236}">
                    <a16:creationId xmlns:a16="http://schemas.microsoft.com/office/drawing/2014/main" id="{E4E17C6F-CA60-76BE-304E-E8931C30404B}"/>
                  </a:ext>
                </a:extLst>
              </p:cNvPr>
              <p:cNvSpPr/>
              <p:nvPr/>
            </p:nvSpPr>
            <p:spPr>
              <a:xfrm rot="5400000">
                <a:off x="5065727" y="1168670"/>
                <a:ext cx="812800" cy="348343"/>
              </a:xfrm>
              <a:prstGeom prst="round2SameRect">
                <a:avLst/>
              </a:prstGeom>
              <a:gradFill>
                <a:gsLst>
                  <a:gs pos="81400">
                    <a:schemeClr val="accent1">
                      <a:lumMod val="75000"/>
                    </a:schemeClr>
                  </a:gs>
                  <a:gs pos="7000">
                    <a:schemeClr val="accent1">
                      <a:lumMod val="40000"/>
                      <a:lumOff val="60000"/>
                    </a:schemeClr>
                  </a:gs>
                  <a:gs pos="10000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Top Corners Rounded 65">
                <a:extLst>
                  <a:ext uri="{FF2B5EF4-FFF2-40B4-BE49-F238E27FC236}">
                    <a16:creationId xmlns:a16="http://schemas.microsoft.com/office/drawing/2014/main" id="{18A35562-7DDD-F99A-239E-F0A675F2636A}"/>
                  </a:ext>
                </a:extLst>
              </p:cNvPr>
              <p:cNvSpPr/>
              <p:nvPr/>
            </p:nvSpPr>
            <p:spPr>
              <a:xfrm rot="5400000">
                <a:off x="5030391" y="3895294"/>
                <a:ext cx="812800" cy="348343"/>
              </a:xfrm>
              <a:prstGeom prst="round2SameRect">
                <a:avLst/>
              </a:prstGeom>
              <a:gradFill>
                <a:gsLst>
                  <a:gs pos="81400">
                    <a:schemeClr val="accent1">
                      <a:lumMod val="75000"/>
                    </a:schemeClr>
                  </a:gs>
                  <a:gs pos="7000">
                    <a:schemeClr val="accent1">
                      <a:lumMod val="40000"/>
                      <a:lumOff val="60000"/>
                    </a:schemeClr>
                  </a:gs>
                  <a:gs pos="10000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Top Corners Rounded 66">
                <a:extLst>
                  <a:ext uri="{FF2B5EF4-FFF2-40B4-BE49-F238E27FC236}">
                    <a16:creationId xmlns:a16="http://schemas.microsoft.com/office/drawing/2014/main" id="{59A679E2-61CB-B38B-8B78-1C0C6DD0DD3D}"/>
                  </a:ext>
                </a:extLst>
              </p:cNvPr>
              <p:cNvSpPr/>
              <p:nvPr/>
            </p:nvSpPr>
            <p:spPr>
              <a:xfrm rot="16200000" flipH="1">
                <a:off x="6319363" y="3895200"/>
                <a:ext cx="812800" cy="348343"/>
              </a:xfrm>
              <a:prstGeom prst="round2SameRect">
                <a:avLst/>
              </a:prstGeom>
              <a:gradFill>
                <a:gsLst>
                  <a:gs pos="81400">
                    <a:schemeClr val="accent1">
                      <a:lumMod val="75000"/>
                    </a:schemeClr>
                  </a:gs>
                  <a:gs pos="7000">
                    <a:schemeClr val="accent1">
                      <a:lumMod val="40000"/>
                      <a:lumOff val="60000"/>
                    </a:schemeClr>
                  </a:gs>
                  <a:gs pos="100000">
                    <a:schemeClr val="accent1">
                      <a:lumMod val="50000"/>
                    </a:schemeClr>
                  </a:gs>
                </a:gsLst>
                <a:lin ang="16200000" scaled="1"/>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Top Corners Rounded 67">
                <a:extLst>
                  <a:ext uri="{FF2B5EF4-FFF2-40B4-BE49-F238E27FC236}">
                    <a16:creationId xmlns:a16="http://schemas.microsoft.com/office/drawing/2014/main" id="{76B30241-7E6E-0633-33B1-D6B234A37F33}"/>
                  </a:ext>
                </a:extLst>
              </p:cNvPr>
              <p:cNvSpPr/>
              <p:nvPr/>
            </p:nvSpPr>
            <p:spPr>
              <a:xfrm rot="5400000">
                <a:off x="5065200" y="2466000"/>
                <a:ext cx="846000" cy="348343"/>
              </a:xfrm>
              <a:prstGeom prst="round2SameRect">
                <a:avLst/>
              </a:prstGeom>
              <a:gradFill>
                <a:gsLst>
                  <a:gs pos="81400">
                    <a:schemeClr val="accent1">
                      <a:lumMod val="75000"/>
                    </a:schemeClr>
                  </a:gs>
                  <a:gs pos="7000">
                    <a:schemeClr val="accent1">
                      <a:lumMod val="40000"/>
                      <a:lumOff val="60000"/>
                    </a:schemeClr>
                  </a:gs>
                  <a:gs pos="10000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Top Corners Rounded 68">
                <a:extLst>
                  <a:ext uri="{FF2B5EF4-FFF2-40B4-BE49-F238E27FC236}">
                    <a16:creationId xmlns:a16="http://schemas.microsoft.com/office/drawing/2014/main" id="{60787E6F-0AF9-80DE-D46C-AD39363E711C}"/>
                  </a:ext>
                </a:extLst>
              </p:cNvPr>
              <p:cNvSpPr/>
              <p:nvPr/>
            </p:nvSpPr>
            <p:spPr>
              <a:xfrm rot="16200000" flipH="1">
                <a:off x="6305196" y="5148000"/>
                <a:ext cx="812800" cy="348343"/>
              </a:xfrm>
              <a:prstGeom prst="round2SameRect">
                <a:avLst/>
              </a:prstGeom>
              <a:gradFill>
                <a:gsLst>
                  <a:gs pos="81400">
                    <a:schemeClr val="accent1">
                      <a:lumMod val="75000"/>
                    </a:schemeClr>
                  </a:gs>
                  <a:gs pos="7000">
                    <a:schemeClr val="accent1">
                      <a:lumMod val="40000"/>
                      <a:lumOff val="60000"/>
                    </a:schemeClr>
                  </a:gs>
                  <a:gs pos="100000">
                    <a:schemeClr val="accent1">
                      <a:lumMod val="50000"/>
                    </a:schemeClr>
                  </a:gs>
                </a:gsLst>
                <a:lin ang="16200000" scaled="1"/>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Top Corners Rounded 69">
                <a:extLst>
                  <a:ext uri="{FF2B5EF4-FFF2-40B4-BE49-F238E27FC236}">
                    <a16:creationId xmlns:a16="http://schemas.microsoft.com/office/drawing/2014/main" id="{7F881093-171B-7A09-04A8-ADCF4C282710}"/>
                  </a:ext>
                </a:extLst>
              </p:cNvPr>
              <p:cNvSpPr/>
              <p:nvPr/>
            </p:nvSpPr>
            <p:spPr>
              <a:xfrm rot="16200000" flipH="1">
                <a:off x="6308458" y="2470816"/>
                <a:ext cx="812800" cy="348343"/>
              </a:xfrm>
              <a:prstGeom prst="round2SameRect">
                <a:avLst/>
              </a:prstGeom>
              <a:gradFill>
                <a:gsLst>
                  <a:gs pos="81400">
                    <a:schemeClr val="accent1">
                      <a:lumMod val="75000"/>
                    </a:schemeClr>
                  </a:gs>
                  <a:gs pos="7000">
                    <a:schemeClr val="accent1">
                      <a:lumMod val="40000"/>
                      <a:lumOff val="60000"/>
                    </a:schemeClr>
                  </a:gs>
                  <a:gs pos="100000">
                    <a:schemeClr val="accent1">
                      <a:lumMod val="50000"/>
                    </a:schemeClr>
                  </a:gs>
                </a:gsLst>
                <a:lin ang="16200000" scaled="1"/>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Top Corners Rounded 70">
                <a:extLst>
                  <a:ext uri="{FF2B5EF4-FFF2-40B4-BE49-F238E27FC236}">
                    <a16:creationId xmlns:a16="http://schemas.microsoft.com/office/drawing/2014/main" id="{BD93DCC5-F923-B3D9-1017-93B80111081C}"/>
                  </a:ext>
                </a:extLst>
              </p:cNvPr>
              <p:cNvSpPr/>
              <p:nvPr/>
            </p:nvSpPr>
            <p:spPr>
              <a:xfrm rot="5400000">
                <a:off x="5015812" y="5146439"/>
                <a:ext cx="812800" cy="348343"/>
              </a:xfrm>
              <a:prstGeom prst="round2SameRect">
                <a:avLst/>
              </a:prstGeom>
              <a:gradFill>
                <a:gsLst>
                  <a:gs pos="81400">
                    <a:schemeClr val="accent1">
                      <a:lumMod val="75000"/>
                    </a:schemeClr>
                  </a:gs>
                  <a:gs pos="7000">
                    <a:schemeClr val="accent1">
                      <a:lumMod val="40000"/>
                      <a:lumOff val="60000"/>
                    </a:schemeClr>
                  </a:gs>
                  <a:gs pos="10000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2" name="TextBox 71">
            <a:extLst>
              <a:ext uri="{FF2B5EF4-FFF2-40B4-BE49-F238E27FC236}">
                <a16:creationId xmlns:a16="http://schemas.microsoft.com/office/drawing/2014/main" id="{2BCE9EF0-769A-6D7C-C01D-EB41A0DC2093}"/>
              </a:ext>
            </a:extLst>
          </p:cNvPr>
          <p:cNvSpPr txBox="1"/>
          <p:nvPr/>
        </p:nvSpPr>
        <p:spPr>
          <a:xfrm>
            <a:off x="1586185" y="1438181"/>
            <a:ext cx="729428" cy="477054"/>
          </a:xfrm>
          <a:prstGeom prst="rect">
            <a:avLst/>
          </a:prstGeom>
          <a:noFill/>
        </p:spPr>
        <p:txBody>
          <a:bodyPr wrap="square" rtlCol="0">
            <a:spAutoFit/>
          </a:bodyPr>
          <a:lstStyle/>
          <a:p>
            <a:pPr algn="ctr"/>
            <a:r>
              <a:rPr lang="en-US" sz="2500" dirty="0">
                <a:solidFill>
                  <a:srgbClr val="05066D"/>
                </a:solidFill>
                <a:effectLst>
                  <a:outerShdw blurRad="38100" dist="38100" dir="2700000" algn="tl">
                    <a:srgbClr val="000000">
                      <a:alpha val="43137"/>
                    </a:srgbClr>
                  </a:outerShdw>
                </a:effectLst>
                <a:latin typeface="Copperplate Gothic Bold" panose="020E0705020206020404" pitchFamily="34" charset="0"/>
              </a:rPr>
              <a:t>01</a:t>
            </a:r>
          </a:p>
        </p:txBody>
      </p:sp>
      <p:sp>
        <p:nvSpPr>
          <p:cNvPr id="73" name="TextBox 72">
            <a:hlinkClick r:id="rId5" action="ppaction://hlinksldjump"/>
            <a:extLst>
              <a:ext uri="{FF2B5EF4-FFF2-40B4-BE49-F238E27FC236}">
                <a16:creationId xmlns:a16="http://schemas.microsoft.com/office/drawing/2014/main" id="{64FE8923-4EEE-2590-9465-52B7E5BCCE7E}"/>
              </a:ext>
            </a:extLst>
          </p:cNvPr>
          <p:cNvSpPr txBox="1"/>
          <p:nvPr/>
        </p:nvSpPr>
        <p:spPr>
          <a:xfrm>
            <a:off x="2265941" y="1279905"/>
            <a:ext cx="2556744" cy="323165"/>
          </a:xfrm>
          <a:prstGeom prst="rect">
            <a:avLst/>
          </a:prstGeom>
          <a:noFill/>
        </p:spPr>
        <p:txBody>
          <a:bodyPr wrap="square" rtlCol="0">
            <a:spAutoFit/>
          </a:bodyPr>
          <a:lstStyle/>
          <a:p>
            <a:r>
              <a:rPr lang="en-US" sz="1500" b="1" dirty="0">
                <a:solidFill>
                  <a:srgbClr val="002060"/>
                </a:solidFill>
                <a:latin typeface="Copperplate Gothic Bold" panose="020E0705020206020404" pitchFamily="34" charset="0"/>
              </a:rPr>
              <a:t>Introduction</a:t>
            </a:r>
          </a:p>
        </p:txBody>
      </p:sp>
      <p:cxnSp>
        <p:nvCxnSpPr>
          <p:cNvPr id="74" name="Straight Connector 73">
            <a:extLst>
              <a:ext uri="{FF2B5EF4-FFF2-40B4-BE49-F238E27FC236}">
                <a16:creationId xmlns:a16="http://schemas.microsoft.com/office/drawing/2014/main" id="{60E18A48-D27C-33EE-2B5E-496583C7187C}"/>
              </a:ext>
            </a:extLst>
          </p:cNvPr>
          <p:cNvCxnSpPr/>
          <p:nvPr/>
        </p:nvCxnSpPr>
        <p:spPr>
          <a:xfrm>
            <a:off x="2266731" y="1343475"/>
            <a:ext cx="0" cy="6840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0ECACA5-4ACC-417B-5F67-8FA94A58C313}"/>
              </a:ext>
            </a:extLst>
          </p:cNvPr>
          <p:cNvCxnSpPr/>
          <p:nvPr/>
        </p:nvCxnSpPr>
        <p:spPr>
          <a:xfrm>
            <a:off x="2266731" y="5357475"/>
            <a:ext cx="0" cy="6840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7F1C55B-0B3D-0E87-0C7D-7C4B7BB06D67}"/>
              </a:ext>
            </a:extLst>
          </p:cNvPr>
          <p:cNvCxnSpPr/>
          <p:nvPr/>
        </p:nvCxnSpPr>
        <p:spPr>
          <a:xfrm>
            <a:off x="2266731" y="4097475"/>
            <a:ext cx="0" cy="6840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0F70ADE-5C02-521E-EDA7-00E083B8D5BA}"/>
              </a:ext>
            </a:extLst>
          </p:cNvPr>
          <p:cNvCxnSpPr/>
          <p:nvPr/>
        </p:nvCxnSpPr>
        <p:spPr>
          <a:xfrm>
            <a:off x="2266731" y="2643075"/>
            <a:ext cx="0" cy="6840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5F6CF24-553F-C6B1-7774-DABAC36241CF}"/>
              </a:ext>
            </a:extLst>
          </p:cNvPr>
          <p:cNvCxnSpPr/>
          <p:nvPr/>
        </p:nvCxnSpPr>
        <p:spPr>
          <a:xfrm>
            <a:off x="7630603" y="5357475"/>
            <a:ext cx="0" cy="6840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C666F24-0C36-EC55-9946-687C207706D1}"/>
              </a:ext>
            </a:extLst>
          </p:cNvPr>
          <p:cNvCxnSpPr/>
          <p:nvPr/>
        </p:nvCxnSpPr>
        <p:spPr>
          <a:xfrm>
            <a:off x="7630603" y="4097475"/>
            <a:ext cx="0" cy="6840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8644351-E158-7F83-2E5B-EEF230D4C557}"/>
              </a:ext>
            </a:extLst>
          </p:cNvPr>
          <p:cNvCxnSpPr/>
          <p:nvPr/>
        </p:nvCxnSpPr>
        <p:spPr>
          <a:xfrm>
            <a:off x="7630603" y="2668275"/>
            <a:ext cx="0" cy="6840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E9530AD-76B9-45DC-C770-CCB592979465}"/>
              </a:ext>
            </a:extLst>
          </p:cNvPr>
          <p:cNvCxnSpPr/>
          <p:nvPr/>
        </p:nvCxnSpPr>
        <p:spPr>
          <a:xfrm>
            <a:off x="7628627" y="1368675"/>
            <a:ext cx="0" cy="6840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E78A8BF3-92E8-BC89-A60D-FCBAC83E686B}"/>
              </a:ext>
            </a:extLst>
          </p:cNvPr>
          <p:cNvSpPr txBox="1"/>
          <p:nvPr/>
        </p:nvSpPr>
        <p:spPr>
          <a:xfrm>
            <a:off x="1561117" y="2716557"/>
            <a:ext cx="754495" cy="477054"/>
          </a:xfrm>
          <a:prstGeom prst="rect">
            <a:avLst/>
          </a:prstGeom>
          <a:noFill/>
        </p:spPr>
        <p:txBody>
          <a:bodyPr wrap="square" rtlCol="0">
            <a:spAutoFit/>
          </a:bodyPr>
          <a:lstStyle/>
          <a:p>
            <a:pPr algn="ctr"/>
            <a:r>
              <a:rPr lang="en-US" sz="2500" dirty="0">
                <a:solidFill>
                  <a:srgbClr val="05066D"/>
                </a:solidFill>
                <a:effectLst>
                  <a:outerShdw blurRad="38100" dist="38100" dir="2700000" algn="tl">
                    <a:srgbClr val="000000">
                      <a:alpha val="43137"/>
                    </a:srgbClr>
                  </a:outerShdw>
                </a:effectLst>
                <a:latin typeface="Copperplate Gothic Bold" panose="020E0705020206020404" pitchFamily="34" charset="0"/>
              </a:rPr>
              <a:t>03</a:t>
            </a:r>
          </a:p>
        </p:txBody>
      </p:sp>
      <p:sp>
        <p:nvSpPr>
          <p:cNvPr id="83" name="TextBox 82">
            <a:extLst>
              <a:ext uri="{FF2B5EF4-FFF2-40B4-BE49-F238E27FC236}">
                <a16:creationId xmlns:a16="http://schemas.microsoft.com/office/drawing/2014/main" id="{6991BE91-390C-254F-D338-E036BE9089F6}"/>
              </a:ext>
            </a:extLst>
          </p:cNvPr>
          <p:cNvSpPr txBox="1"/>
          <p:nvPr/>
        </p:nvSpPr>
        <p:spPr>
          <a:xfrm>
            <a:off x="1562400" y="5450107"/>
            <a:ext cx="759179" cy="477054"/>
          </a:xfrm>
          <a:prstGeom prst="rect">
            <a:avLst/>
          </a:prstGeom>
          <a:noFill/>
        </p:spPr>
        <p:txBody>
          <a:bodyPr wrap="square" rtlCol="0">
            <a:spAutoFit/>
          </a:bodyPr>
          <a:lstStyle/>
          <a:p>
            <a:pPr algn="ctr"/>
            <a:r>
              <a:rPr lang="en-US" sz="2500" dirty="0">
                <a:solidFill>
                  <a:srgbClr val="05066D"/>
                </a:solidFill>
                <a:effectLst>
                  <a:outerShdw blurRad="38100" dist="38100" dir="2700000" algn="tl">
                    <a:srgbClr val="000000">
                      <a:alpha val="43137"/>
                    </a:srgbClr>
                  </a:outerShdw>
                </a:effectLst>
                <a:latin typeface="Copperplate Gothic Bold" panose="020E0705020206020404" pitchFamily="34" charset="0"/>
              </a:rPr>
              <a:t>07</a:t>
            </a:r>
          </a:p>
        </p:txBody>
      </p:sp>
      <p:sp>
        <p:nvSpPr>
          <p:cNvPr id="84" name="TextBox 83">
            <a:extLst>
              <a:ext uri="{FF2B5EF4-FFF2-40B4-BE49-F238E27FC236}">
                <a16:creationId xmlns:a16="http://schemas.microsoft.com/office/drawing/2014/main" id="{912AFBCD-2D62-9B6A-8C45-945923C5770A}"/>
              </a:ext>
            </a:extLst>
          </p:cNvPr>
          <p:cNvSpPr txBox="1"/>
          <p:nvPr/>
        </p:nvSpPr>
        <p:spPr>
          <a:xfrm>
            <a:off x="6882230" y="1405142"/>
            <a:ext cx="729428" cy="477054"/>
          </a:xfrm>
          <a:prstGeom prst="rect">
            <a:avLst/>
          </a:prstGeom>
          <a:noFill/>
        </p:spPr>
        <p:txBody>
          <a:bodyPr wrap="square" rtlCol="0">
            <a:spAutoFit/>
          </a:bodyPr>
          <a:lstStyle/>
          <a:p>
            <a:pPr algn="ctr"/>
            <a:r>
              <a:rPr lang="en-US" sz="2500" dirty="0">
                <a:solidFill>
                  <a:srgbClr val="05066D"/>
                </a:solidFill>
                <a:effectLst>
                  <a:outerShdw blurRad="38100" dist="38100" dir="2700000" algn="tl">
                    <a:srgbClr val="000000">
                      <a:alpha val="43137"/>
                    </a:srgbClr>
                  </a:outerShdw>
                </a:effectLst>
                <a:latin typeface="Copperplate Gothic Bold" panose="020E0705020206020404" pitchFamily="34" charset="0"/>
              </a:rPr>
              <a:t>02</a:t>
            </a:r>
          </a:p>
        </p:txBody>
      </p:sp>
      <p:sp>
        <p:nvSpPr>
          <p:cNvPr id="85" name="TextBox 84">
            <a:extLst>
              <a:ext uri="{FF2B5EF4-FFF2-40B4-BE49-F238E27FC236}">
                <a16:creationId xmlns:a16="http://schemas.microsoft.com/office/drawing/2014/main" id="{26BB0C7C-B96E-1E31-871E-77176389FE7E}"/>
              </a:ext>
            </a:extLst>
          </p:cNvPr>
          <p:cNvSpPr txBox="1"/>
          <p:nvPr/>
        </p:nvSpPr>
        <p:spPr>
          <a:xfrm>
            <a:off x="6886259" y="5399964"/>
            <a:ext cx="729428" cy="477054"/>
          </a:xfrm>
          <a:prstGeom prst="rect">
            <a:avLst/>
          </a:prstGeom>
          <a:noFill/>
        </p:spPr>
        <p:txBody>
          <a:bodyPr wrap="square" rtlCol="0">
            <a:spAutoFit/>
          </a:bodyPr>
          <a:lstStyle/>
          <a:p>
            <a:pPr algn="ctr"/>
            <a:r>
              <a:rPr lang="en-US" sz="2500" dirty="0">
                <a:solidFill>
                  <a:srgbClr val="05066D"/>
                </a:solidFill>
                <a:effectLst>
                  <a:outerShdw blurRad="38100" dist="38100" dir="2700000" algn="tl">
                    <a:srgbClr val="000000">
                      <a:alpha val="43137"/>
                    </a:srgbClr>
                  </a:outerShdw>
                </a:effectLst>
                <a:latin typeface="Copperplate Gothic Bold" panose="020E0705020206020404" pitchFamily="34" charset="0"/>
              </a:rPr>
              <a:t>08</a:t>
            </a:r>
          </a:p>
        </p:txBody>
      </p:sp>
      <p:sp>
        <p:nvSpPr>
          <p:cNvPr id="86" name="TextBox 85">
            <a:extLst>
              <a:ext uri="{FF2B5EF4-FFF2-40B4-BE49-F238E27FC236}">
                <a16:creationId xmlns:a16="http://schemas.microsoft.com/office/drawing/2014/main" id="{1FE73F41-4E6C-FC11-C51E-DDA72C39F045}"/>
              </a:ext>
            </a:extLst>
          </p:cNvPr>
          <p:cNvSpPr txBox="1"/>
          <p:nvPr/>
        </p:nvSpPr>
        <p:spPr>
          <a:xfrm>
            <a:off x="6892775" y="4153369"/>
            <a:ext cx="729428" cy="477054"/>
          </a:xfrm>
          <a:prstGeom prst="rect">
            <a:avLst/>
          </a:prstGeom>
          <a:noFill/>
        </p:spPr>
        <p:txBody>
          <a:bodyPr wrap="square" rtlCol="0">
            <a:spAutoFit/>
          </a:bodyPr>
          <a:lstStyle/>
          <a:p>
            <a:pPr algn="ctr"/>
            <a:r>
              <a:rPr lang="en-US" sz="2500" dirty="0">
                <a:solidFill>
                  <a:srgbClr val="05066D"/>
                </a:solidFill>
                <a:effectLst>
                  <a:outerShdw blurRad="38100" dist="38100" dir="2700000" algn="tl">
                    <a:srgbClr val="000000">
                      <a:alpha val="43137"/>
                    </a:srgbClr>
                  </a:outerShdw>
                </a:effectLst>
                <a:latin typeface="Copperplate Gothic Bold" panose="020E0705020206020404" pitchFamily="34" charset="0"/>
              </a:rPr>
              <a:t>06</a:t>
            </a:r>
          </a:p>
        </p:txBody>
      </p:sp>
      <p:sp>
        <p:nvSpPr>
          <p:cNvPr id="87" name="TextBox 86">
            <a:extLst>
              <a:ext uri="{FF2B5EF4-FFF2-40B4-BE49-F238E27FC236}">
                <a16:creationId xmlns:a16="http://schemas.microsoft.com/office/drawing/2014/main" id="{DA14C380-2A72-9F12-C5E3-5A3CB2A0E0F8}"/>
              </a:ext>
            </a:extLst>
          </p:cNvPr>
          <p:cNvSpPr txBox="1"/>
          <p:nvPr/>
        </p:nvSpPr>
        <p:spPr>
          <a:xfrm>
            <a:off x="6877512" y="2705284"/>
            <a:ext cx="729428" cy="477054"/>
          </a:xfrm>
          <a:prstGeom prst="rect">
            <a:avLst/>
          </a:prstGeom>
          <a:noFill/>
        </p:spPr>
        <p:txBody>
          <a:bodyPr wrap="square" rtlCol="0">
            <a:spAutoFit/>
          </a:bodyPr>
          <a:lstStyle/>
          <a:p>
            <a:pPr algn="ctr"/>
            <a:r>
              <a:rPr lang="en-US" sz="2500" dirty="0">
                <a:solidFill>
                  <a:srgbClr val="05066D"/>
                </a:solidFill>
                <a:effectLst>
                  <a:outerShdw blurRad="38100" dist="38100" dir="2700000" algn="tl">
                    <a:srgbClr val="000000">
                      <a:alpha val="43137"/>
                    </a:srgbClr>
                  </a:outerShdw>
                </a:effectLst>
                <a:latin typeface="Copperplate Gothic Bold" panose="020E0705020206020404" pitchFamily="34" charset="0"/>
              </a:rPr>
              <a:t>04</a:t>
            </a:r>
          </a:p>
        </p:txBody>
      </p:sp>
      <p:sp>
        <p:nvSpPr>
          <p:cNvPr id="88" name="TextBox 87">
            <a:extLst>
              <a:ext uri="{FF2B5EF4-FFF2-40B4-BE49-F238E27FC236}">
                <a16:creationId xmlns:a16="http://schemas.microsoft.com/office/drawing/2014/main" id="{CDCCD1D1-CB7D-DFAC-A6D2-DC916146EC16}"/>
              </a:ext>
            </a:extLst>
          </p:cNvPr>
          <p:cNvSpPr txBox="1"/>
          <p:nvPr/>
        </p:nvSpPr>
        <p:spPr>
          <a:xfrm>
            <a:off x="1562400" y="4198583"/>
            <a:ext cx="759177" cy="477054"/>
          </a:xfrm>
          <a:prstGeom prst="rect">
            <a:avLst/>
          </a:prstGeom>
          <a:noFill/>
        </p:spPr>
        <p:txBody>
          <a:bodyPr wrap="square" rtlCol="0">
            <a:spAutoFit/>
          </a:bodyPr>
          <a:lstStyle/>
          <a:p>
            <a:pPr algn="ctr"/>
            <a:r>
              <a:rPr lang="en-US" sz="2500" dirty="0">
                <a:solidFill>
                  <a:srgbClr val="05066D"/>
                </a:solidFill>
                <a:effectLst>
                  <a:outerShdw blurRad="38100" dist="38100" dir="2700000" algn="tl">
                    <a:srgbClr val="000000">
                      <a:alpha val="43137"/>
                    </a:srgbClr>
                  </a:outerShdw>
                </a:effectLst>
                <a:latin typeface="Copperplate Gothic Bold" panose="020E0705020206020404" pitchFamily="34" charset="0"/>
              </a:rPr>
              <a:t>05</a:t>
            </a:r>
          </a:p>
        </p:txBody>
      </p:sp>
      <p:sp>
        <p:nvSpPr>
          <p:cNvPr id="89" name="TextBox 88">
            <a:extLst>
              <a:ext uri="{FF2B5EF4-FFF2-40B4-BE49-F238E27FC236}">
                <a16:creationId xmlns:a16="http://schemas.microsoft.com/office/drawing/2014/main" id="{37C7E675-BFD4-A805-FDB2-53301894318F}"/>
              </a:ext>
            </a:extLst>
          </p:cNvPr>
          <p:cNvSpPr txBox="1"/>
          <p:nvPr/>
        </p:nvSpPr>
        <p:spPr>
          <a:xfrm>
            <a:off x="2253497" y="1536894"/>
            <a:ext cx="2805640" cy="246221"/>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Reason / Issues causing Heart Diseases</a:t>
            </a:r>
          </a:p>
        </p:txBody>
      </p:sp>
      <p:sp>
        <p:nvSpPr>
          <p:cNvPr id="90" name="TextBox 89">
            <a:extLst>
              <a:ext uri="{FF2B5EF4-FFF2-40B4-BE49-F238E27FC236}">
                <a16:creationId xmlns:a16="http://schemas.microsoft.com/office/drawing/2014/main" id="{61CAEB7F-1A48-EB61-6993-DEC695CFCAAA}"/>
              </a:ext>
            </a:extLst>
          </p:cNvPr>
          <p:cNvSpPr txBox="1"/>
          <p:nvPr/>
        </p:nvSpPr>
        <p:spPr>
          <a:xfrm>
            <a:off x="2253600" y="1700704"/>
            <a:ext cx="2805640" cy="400110"/>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Models and early detection bring essential benefits</a:t>
            </a:r>
          </a:p>
        </p:txBody>
      </p:sp>
      <p:sp>
        <p:nvSpPr>
          <p:cNvPr id="91" name="TextBox 90">
            <a:hlinkClick r:id="rId6" action="ppaction://hlinksldjump"/>
            <a:extLst>
              <a:ext uri="{FF2B5EF4-FFF2-40B4-BE49-F238E27FC236}">
                <a16:creationId xmlns:a16="http://schemas.microsoft.com/office/drawing/2014/main" id="{6A17208E-BFB4-DD86-11C4-D45E32C051F1}"/>
              </a:ext>
            </a:extLst>
          </p:cNvPr>
          <p:cNvSpPr txBox="1"/>
          <p:nvPr/>
        </p:nvSpPr>
        <p:spPr>
          <a:xfrm>
            <a:off x="7622203" y="1264807"/>
            <a:ext cx="2556744" cy="553998"/>
          </a:xfrm>
          <a:prstGeom prst="rect">
            <a:avLst/>
          </a:prstGeom>
          <a:noFill/>
        </p:spPr>
        <p:txBody>
          <a:bodyPr wrap="square" rtlCol="0">
            <a:spAutoFit/>
          </a:bodyPr>
          <a:lstStyle/>
          <a:p>
            <a:r>
              <a:rPr lang="en-US" sz="1500" b="1" dirty="0">
                <a:solidFill>
                  <a:srgbClr val="002060"/>
                </a:solidFill>
                <a:latin typeface="Copperplate Gothic Bold" panose="020E0705020206020404" pitchFamily="34" charset="0"/>
              </a:rPr>
              <a:t>Data Gathering /Data Refinement</a:t>
            </a:r>
          </a:p>
        </p:txBody>
      </p:sp>
      <p:sp>
        <p:nvSpPr>
          <p:cNvPr id="94" name="TextBox 93">
            <a:extLst>
              <a:ext uri="{FF2B5EF4-FFF2-40B4-BE49-F238E27FC236}">
                <a16:creationId xmlns:a16="http://schemas.microsoft.com/office/drawing/2014/main" id="{9C876997-7CB9-98AA-222C-7763AFF578C7}"/>
              </a:ext>
            </a:extLst>
          </p:cNvPr>
          <p:cNvSpPr txBox="1"/>
          <p:nvPr/>
        </p:nvSpPr>
        <p:spPr>
          <a:xfrm>
            <a:off x="2276566" y="2542016"/>
            <a:ext cx="2931146" cy="553998"/>
          </a:xfrm>
          <a:prstGeom prst="rect">
            <a:avLst/>
          </a:prstGeom>
          <a:noFill/>
        </p:spPr>
        <p:txBody>
          <a:bodyPr wrap="square" rtlCol="0">
            <a:spAutoFit/>
          </a:bodyPr>
          <a:lstStyle/>
          <a:p>
            <a:r>
              <a:rPr lang="en-US" sz="1500" b="1" dirty="0">
                <a:solidFill>
                  <a:srgbClr val="002060"/>
                </a:solidFill>
                <a:latin typeface="Copperplate Gothic Bold" panose="020E0705020206020404" pitchFamily="34" charset="0"/>
              </a:rPr>
              <a:t>EXPLORATORY DATA ANALYSIS</a:t>
            </a:r>
          </a:p>
        </p:txBody>
      </p:sp>
      <p:sp>
        <p:nvSpPr>
          <p:cNvPr id="95" name="TextBox 94">
            <a:extLst>
              <a:ext uri="{FF2B5EF4-FFF2-40B4-BE49-F238E27FC236}">
                <a16:creationId xmlns:a16="http://schemas.microsoft.com/office/drawing/2014/main" id="{DBA6C66C-F683-F522-FDE3-CB6C300D83C8}"/>
              </a:ext>
            </a:extLst>
          </p:cNvPr>
          <p:cNvSpPr txBox="1"/>
          <p:nvPr/>
        </p:nvSpPr>
        <p:spPr>
          <a:xfrm>
            <a:off x="2262306" y="3000102"/>
            <a:ext cx="2805640" cy="246221"/>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Find patterns  and identify trends</a:t>
            </a:r>
          </a:p>
        </p:txBody>
      </p:sp>
      <p:sp>
        <p:nvSpPr>
          <p:cNvPr id="96" name="TextBox 95">
            <a:extLst>
              <a:ext uri="{FF2B5EF4-FFF2-40B4-BE49-F238E27FC236}">
                <a16:creationId xmlns:a16="http://schemas.microsoft.com/office/drawing/2014/main" id="{438D8EEA-6612-6FF5-D7E9-C865CFC62D22}"/>
              </a:ext>
            </a:extLst>
          </p:cNvPr>
          <p:cNvSpPr txBox="1"/>
          <p:nvPr/>
        </p:nvSpPr>
        <p:spPr>
          <a:xfrm>
            <a:off x="2253234" y="3143475"/>
            <a:ext cx="2805640" cy="246221"/>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Gain valuable insights from the dataset</a:t>
            </a:r>
          </a:p>
        </p:txBody>
      </p:sp>
      <p:sp>
        <p:nvSpPr>
          <p:cNvPr id="97" name="TextBox 96">
            <a:extLst>
              <a:ext uri="{FF2B5EF4-FFF2-40B4-BE49-F238E27FC236}">
                <a16:creationId xmlns:a16="http://schemas.microsoft.com/office/drawing/2014/main" id="{4A8327F5-139E-3261-7CA0-97F5018769EC}"/>
              </a:ext>
            </a:extLst>
          </p:cNvPr>
          <p:cNvSpPr txBox="1"/>
          <p:nvPr/>
        </p:nvSpPr>
        <p:spPr>
          <a:xfrm>
            <a:off x="7621200" y="2596256"/>
            <a:ext cx="2556744" cy="323165"/>
          </a:xfrm>
          <a:prstGeom prst="rect">
            <a:avLst/>
          </a:prstGeom>
          <a:noFill/>
        </p:spPr>
        <p:txBody>
          <a:bodyPr wrap="square" rtlCol="0">
            <a:spAutoFit/>
          </a:bodyPr>
          <a:lstStyle/>
          <a:p>
            <a:r>
              <a:rPr lang="en-US" sz="1500" b="1" dirty="0">
                <a:solidFill>
                  <a:srgbClr val="002060"/>
                </a:solidFill>
                <a:latin typeface="Copperplate Gothic Bold" panose="020E0705020206020404" pitchFamily="34" charset="0"/>
              </a:rPr>
              <a:t>Feature Extraction</a:t>
            </a:r>
          </a:p>
        </p:txBody>
      </p:sp>
      <p:sp>
        <p:nvSpPr>
          <p:cNvPr id="98" name="TextBox 97">
            <a:extLst>
              <a:ext uri="{FF2B5EF4-FFF2-40B4-BE49-F238E27FC236}">
                <a16:creationId xmlns:a16="http://schemas.microsoft.com/office/drawing/2014/main" id="{CB0F77D4-3FF7-AB8C-168E-044284954579}"/>
              </a:ext>
            </a:extLst>
          </p:cNvPr>
          <p:cNvSpPr txBox="1"/>
          <p:nvPr/>
        </p:nvSpPr>
        <p:spPr>
          <a:xfrm>
            <a:off x="7639200" y="2863655"/>
            <a:ext cx="3073280" cy="246221"/>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Divide Features into X and Y</a:t>
            </a:r>
          </a:p>
        </p:txBody>
      </p:sp>
      <p:sp>
        <p:nvSpPr>
          <p:cNvPr id="99" name="TextBox 98">
            <a:extLst>
              <a:ext uri="{FF2B5EF4-FFF2-40B4-BE49-F238E27FC236}">
                <a16:creationId xmlns:a16="http://schemas.microsoft.com/office/drawing/2014/main" id="{7FB11609-B496-5215-3296-75E66634A44A}"/>
              </a:ext>
            </a:extLst>
          </p:cNvPr>
          <p:cNvSpPr txBox="1"/>
          <p:nvPr/>
        </p:nvSpPr>
        <p:spPr>
          <a:xfrm>
            <a:off x="7640007" y="3065164"/>
            <a:ext cx="3444942" cy="246221"/>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Machine Learning / Deep learning </a:t>
            </a:r>
          </a:p>
        </p:txBody>
      </p:sp>
      <p:sp>
        <p:nvSpPr>
          <p:cNvPr id="100" name="TextBox 99">
            <a:extLst>
              <a:ext uri="{FF2B5EF4-FFF2-40B4-BE49-F238E27FC236}">
                <a16:creationId xmlns:a16="http://schemas.microsoft.com/office/drawing/2014/main" id="{7425EFE0-B42C-B7A2-827C-D5CE9A06E564}"/>
              </a:ext>
            </a:extLst>
          </p:cNvPr>
          <p:cNvSpPr txBox="1"/>
          <p:nvPr/>
        </p:nvSpPr>
        <p:spPr>
          <a:xfrm>
            <a:off x="2253420" y="4030900"/>
            <a:ext cx="2931146" cy="323165"/>
          </a:xfrm>
          <a:prstGeom prst="rect">
            <a:avLst/>
          </a:prstGeom>
          <a:noFill/>
        </p:spPr>
        <p:txBody>
          <a:bodyPr wrap="square" rtlCol="0">
            <a:spAutoFit/>
          </a:bodyPr>
          <a:lstStyle/>
          <a:p>
            <a:r>
              <a:rPr lang="en-US" sz="1500" b="1" dirty="0">
                <a:solidFill>
                  <a:srgbClr val="002060"/>
                </a:solidFill>
                <a:latin typeface="Copperplate Gothic Bold" panose="020E0705020206020404" pitchFamily="34" charset="0"/>
              </a:rPr>
              <a:t>Methodology</a:t>
            </a:r>
          </a:p>
        </p:txBody>
      </p:sp>
      <p:sp>
        <p:nvSpPr>
          <p:cNvPr id="101" name="TextBox 100">
            <a:extLst>
              <a:ext uri="{FF2B5EF4-FFF2-40B4-BE49-F238E27FC236}">
                <a16:creationId xmlns:a16="http://schemas.microsoft.com/office/drawing/2014/main" id="{CBA237D7-4F33-0C00-B57C-4C726E6B40A4}"/>
              </a:ext>
            </a:extLst>
          </p:cNvPr>
          <p:cNvSpPr txBox="1"/>
          <p:nvPr/>
        </p:nvSpPr>
        <p:spPr>
          <a:xfrm>
            <a:off x="2225201" y="4313999"/>
            <a:ext cx="2805640" cy="246221"/>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Algorithms or Models Used</a:t>
            </a:r>
          </a:p>
        </p:txBody>
      </p:sp>
      <p:sp>
        <p:nvSpPr>
          <p:cNvPr id="102" name="TextBox 101">
            <a:extLst>
              <a:ext uri="{FF2B5EF4-FFF2-40B4-BE49-F238E27FC236}">
                <a16:creationId xmlns:a16="http://schemas.microsoft.com/office/drawing/2014/main" id="{ECFBDAC4-737D-CC9A-DDE2-A1440814DE1F}"/>
              </a:ext>
            </a:extLst>
          </p:cNvPr>
          <p:cNvSpPr txBox="1"/>
          <p:nvPr/>
        </p:nvSpPr>
        <p:spPr>
          <a:xfrm>
            <a:off x="2227324" y="4502906"/>
            <a:ext cx="2805640" cy="246221"/>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Compare each Evaluate Algorithm</a:t>
            </a:r>
          </a:p>
        </p:txBody>
      </p:sp>
      <p:sp>
        <p:nvSpPr>
          <p:cNvPr id="103" name="TextBox 102">
            <a:extLst>
              <a:ext uri="{FF2B5EF4-FFF2-40B4-BE49-F238E27FC236}">
                <a16:creationId xmlns:a16="http://schemas.microsoft.com/office/drawing/2014/main" id="{EA7273CB-1EEA-095B-BE92-AECF5DE07A80}"/>
              </a:ext>
            </a:extLst>
          </p:cNvPr>
          <p:cNvSpPr txBox="1"/>
          <p:nvPr/>
        </p:nvSpPr>
        <p:spPr>
          <a:xfrm>
            <a:off x="7621200" y="4050241"/>
            <a:ext cx="2556744" cy="323165"/>
          </a:xfrm>
          <a:prstGeom prst="rect">
            <a:avLst/>
          </a:prstGeom>
          <a:noFill/>
        </p:spPr>
        <p:txBody>
          <a:bodyPr wrap="square" rtlCol="0">
            <a:spAutoFit/>
          </a:bodyPr>
          <a:lstStyle/>
          <a:p>
            <a:r>
              <a:rPr lang="en-US" sz="1500" b="1" dirty="0">
                <a:solidFill>
                  <a:srgbClr val="002060"/>
                </a:solidFill>
                <a:latin typeface="Copperplate Gothic Bold" panose="020E0705020206020404" pitchFamily="34" charset="0"/>
              </a:rPr>
              <a:t>Experimental results</a:t>
            </a:r>
          </a:p>
        </p:txBody>
      </p:sp>
      <p:sp>
        <p:nvSpPr>
          <p:cNvPr id="104" name="TextBox 103">
            <a:extLst>
              <a:ext uri="{FF2B5EF4-FFF2-40B4-BE49-F238E27FC236}">
                <a16:creationId xmlns:a16="http://schemas.microsoft.com/office/drawing/2014/main" id="{D92E4BD4-94DF-D555-20C6-15419CCD111D}"/>
              </a:ext>
            </a:extLst>
          </p:cNvPr>
          <p:cNvSpPr txBox="1"/>
          <p:nvPr/>
        </p:nvSpPr>
        <p:spPr>
          <a:xfrm>
            <a:off x="7639200" y="4320474"/>
            <a:ext cx="3073280" cy="246221"/>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Visuals of Compared models</a:t>
            </a:r>
          </a:p>
        </p:txBody>
      </p:sp>
      <p:sp>
        <p:nvSpPr>
          <p:cNvPr id="105" name="TextBox 104">
            <a:extLst>
              <a:ext uri="{FF2B5EF4-FFF2-40B4-BE49-F238E27FC236}">
                <a16:creationId xmlns:a16="http://schemas.microsoft.com/office/drawing/2014/main" id="{570FD739-B9C9-AC98-F115-3335CAE68016}"/>
              </a:ext>
            </a:extLst>
          </p:cNvPr>
          <p:cNvSpPr txBox="1"/>
          <p:nvPr/>
        </p:nvSpPr>
        <p:spPr>
          <a:xfrm>
            <a:off x="7639200" y="4535125"/>
            <a:ext cx="3073280" cy="246221"/>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Accuracy, confusion matrix  of models</a:t>
            </a:r>
          </a:p>
        </p:txBody>
      </p:sp>
      <p:sp>
        <p:nvSpPr>
          <p:cNvPr id="106" name="TextBox 105">
            <a:extLst>
              <a:ext uri="{FF2B5EF4-FFF2-40B4-BE49-F238E27FC236}">
                <a16:creationId xmlns:a16="http://schemas.microsoft.com/office/drawing/2014/main" id="{0B3B2A30-70D2-E624-CF20-65F617B16577}"/>
              </a:ext>
            </a:extLst>
          </p:cNvPr>
          <p:cNvSpPr txBox="1"/>
          <p:nvPr/>
        </p:nvSpPr>
        <p:spPr>
          <a:xfrm>
            <a:off x="2253600" y="5320751"/>
            <a:ext cx="2931146" cy="323165"/>
          </a:xfrm>
          <a:prstGeom prst="rect">
            <a:avLst/>
          </a:prstGeom>
          <a:noFill/>
        </p:spPr>
        <p:txBody>
          <a:bodyPr wrap="square" rtlCol="0">
            <a:spAutoFit/>
          </a:bodyPr>
          <a:lstStyle/>
          <a:p>
            <a:r>
              <a:rPr lang="en-US" sz="1500" b="1" dirty="0">
                <a:solidFill>
                  <a:srgbClr val="002060"/>
                </a:solidFill>
                <a:latin typeface="Copperplate Gothic Bold" panose="020E0705020206020404" pitchFamily="34" charset="0"/>
              </a:rPr>
              <a:t>Conclusion</a:t>
            </a:r>
          </a:p>
        </p:txBody>
      </p:sp>
      <p:sp>
        <p:nvSpPr>
          <p:cNvPr id="107" name="TextBox 106">
            <a:extLst>
              <a:ext uri="{FF2B5EF4-FFF2-40B4-BE49-F238E27FC236}">
                <a16:creationId xmlns:a16="http://schemas.microsoft.com/office/drawing/2014/main" id="{E79E5173-2B48-C37B-7AFD-A47DE5827DA3}"/>
              </a:ext>
            </a:extLst>
          </p:cNvPr>
          <p:cNvSpPr txBox="1"/>
          <p:nvPr/>
        </p:nvSpPr>
        <p:spPr>
          <a:xfrm>
            <a:off x="2224800" y="5571649"/>
            <a:ext cx="2805640" cy="246221"/>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Importance of the used approach</a:t>
            </a:r>
          </a:p>
        </p:txBody>
      </p:sp>
      <p:sp>
        <p:nvSpPr>
          <p:cNvPr id="108" name="TextBox 107">
            <a:extLst>
              <a:ext uri="{FF2B5EF4-FFF2-40B4-BE49-F238E27FC236}">
                <a16:creationId xmlns:a16="http://schemas.microsoft.com/office/drawing/2014/main" id="{874B81E5-0328-7ACC-ACBB-447A59D5BFFF}"/>
              </a:ext>
            </a:extLst>
          </p:cNvPr>
          <p:cNvSpPr txBox="1"/>
          <p:nvPr/>
        </p:nvSpPr>
        <p:spPr>
          <a:xfrm>
            <a:off x="2224800" y="5746583"/>
            <a:ext cx="2805640" cy="246221"/>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Suggestion for future</a:t>
            </a:r>
          </a:p>
        </p:txBody>
      </p:sp>
      <p:sp>
        <p:nvSpPr>
          <p:cNvPr id="109" name="TextBox 108">
            <a:extLst>
              <a:ext uri="{FF2B5EF4-FFF2-40B4-BE49-F238E27FC236}">
                <a16:creationId xmlns:a16="http://schemas.microsoft.com/office/drawing/2014/main" id="{382EF644-45F2-8F6F-A087-235150AD7158}"/>
              </a:ext>
            </a:extLst>
          </p:cNvPr>
          <p:cNvSpPr txBox="1"/>
          <p:nvPr/>
        </p:nvSpPr>
        <p:spPr>
          <a:xfrm>
            <a:off x="7591745" y="5259841"/>
            <a:ext cx="2894549" cy="553998"/>
          </a:xfrm>
          <a:prstGeom prst="rect">
            <a:avLst/>
          </a:prstGeom>
          <a:noFill/>
        </p:spPr>
        <p:txBody>
          <a:bodyPr wrap="square" rtlCol="0">
            <a:spAutoFit/>
          </a:bodyPr>
          <a:lstStyle/>
          <a:p>
            <a:r>
              <a:rPr lang="en-US" sz="1500" b="1" dirty="0">
                <a:solidFill>
                  <a:srgbClr val="002060"/>
                </a:solidFill>
                <a:latin typeface="Copperplate Gothic Bold" panose="020E0705020206020404" pitchFamily="34" charset="0"/>
              </a:rPr>
              <a:t>Appendices and references</a:t>
            </a:r>
          </a:p>
        </p:txBody>
      </p:sp>
      <p:sp>
        <p:nvSpPr>
          <p:cNvPr id="110" name="TextBox 109">
            <a:extLst>
              <a:ext uri="{FF2B5EF4-FFF2-40B4-BE49-F238E27FC236}">
                <a16:creationId xmlns:a16="http://schemas.microsoft.com/office/drawing/2014/main" id="{D9A231FA-AC70-EE51-BB93-5D66B000ED04}"/>
              </a:ext>
            </a:extLst>
          </p:cNvPr>
          <p:cNvSpPr txBox="1"/>
          <p:nvPr/>
        </p:nvSpPr>
        <p:spPr>
          <a:xfrm>
            <a:off x="7591739" y="5756196"/>
            <a:ext cx="3073280" cy="246221"/>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Links and codes used in the project</a:t>
            </a:r>
          </a:p>
        </p:txBody>
      </p:sp>
      <p:sp>
        <p:nvSpPr>
          <p:cNvPr id="111" name="TextBox 110">
            <a:extLst>
              <a:ext uri="{FF2B5EF4-FFF2-40B4-BE49-F238E27FC236}">
                <a16:creationId xmlns:a16="http://schemas.microsoft.com/office/drawing/2014/main" id="{A08115F2-3431-5623-BF0D-C79CBF993231}"/>
              </a:ext>
            </a:extLst>
          </p:cNvPr>
          <p:cNvSpPr txBox="1"/>
          <p:nvPr/>
        </p:nvSpPr>
        <p:spPr>
          <a:xfrm>
            <a:off x="7615687" y="1751531"/>
            <a:ext cx="2805640" cy="252000"/>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Comprehensive Dataset Overview</a:t>
            </a:r>
          </a:p>
        </p:txBody>
      </p:sp>
      <p:sp>
        <p:nvSpPr>
          <p:cNvPr id="112" name="TextBox 111">
            <a:extLst>
              <a:ext uri="{FF2B5EF4-FFF2-40B4-BE49-F238E27FC236}">
                <a16:creationId xmlns:a16="http://schemas.microsoft.com/office/drawing/2014/main" id="{06B0F222-EA94-1C84-4A5F-A935CFB76F7F}"/>
              </a:ext>
            </a:extLst>
          </p:cNvPr>
          <p:cNvSpPr txBox="1"/>
          <p:nvPr/>
        </p:nvSpPr>
        <p:spPr>
          <a:xfrm>
            <a:off x="7615321" y="1907106"/>
            <a:ext cx="2805640" cy="246221"/>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Refinement and Data Preparation Steps</a:t>
            </a:r>
          </a:p>
        </p:txBody>
      </p:sp>
    </p:spTree>
    <p:extLst>
      <p:ext uri="{BB962C8B-B14F-4D97-AF65-F5344CB8AC3E}">
        <p14:creationId xmlns:p14="http://schemas.microsoft.com/office/powerpoint/2010/main" val="906796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500"/>
                                        <p:tgtEl>
                                          <p:spTgt spid="4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9" grpId="0" animBg="1"/>
      <p:bldP spid="40" grpId="0" animBg="1"/>
      <p:bldP spid="41" grpId="0" animBg="1"/>
      <p:bldP spid="42" grpId="0" animBg="1"/>
      <p:bldP spid="43" grpId="0" animBg="1"/>
      <p:bldP spid="4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0500559F-AB2E-CF37-CDC4-BFF3EE903035}"/>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587463" y="24948"/>
            <a:ext cx="456721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3" name="Picture 2">
            <a:extLst>
              <a:ext uri="{FF2B5EF4-FFF2-40B4-BE49-F238E27FC236}">
                <a16:creationId xmlns:a16="http://schemas.microsoft.com/office/drawing/2014/main" id="{B2DCCA5E-C014-D629-122F-1D90FC21CA3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4" name="TextBox 3">
            <a:extLst>
              <a:ext uri="{FF2B5EF4-FFF2-40B4-BE49-F238E27FC236}">
                <a16:creationId xmlns:a16="http://schemas.microsoft.com/office/drawing/2014/main" id="{62ACBE5D-3457-0528-93F1-57FF9BAB0324}"/>
              </a:ext>
            </a:extLst>
          </p:cNvPr>
          <p:cNvSpPr txBox="1"/>
          <p:nvPr/>
        </p:nvSpPr>
        <p:spPr>
          <a:xfrm>
            <a:off x="436880" y="702999"/>
            <a:ext cx="4254759" cy="584775"/>
          </a:xfrm>
          <a:prstGeom prst="rect">
            <a:avLst/>
          </a:prstGeom>
          <a:noFill/>
        </p:spPr>
        <p:txBody>
          <a:bodyPr wrap="square" rtlCol="0">
            <a:spAutoFit/>
          </a:bodyPr>
          <a:lstStyle/>
          <a:p>
            <a:r>
              <a:rPr lang="en-US" sz="3200" dirty="0">
                <a:latin typeface="Rockwell" panose="02060603020205020403" pitchFamily="18" charset="0"/>
              </a:rPr>
              <a:t>INTRODUCTION </a:t>
            </a:r>
            <a:endParaRPr lang="en-IN" sz="3200" dirty="0">
              <a:latin typeface="Rockwell" panose="02060603020205020403" pitchFamily="18" charset="0"/>
            </a:endParaRPr>
          </a:p>
        </p:txBody>
      </p:sp>
      <p:sp>
        <p:nvSpPr>
          <p:cNvPr id="5" name="TextBox 4">
            <a:extLst>
              <a:ext uri="{FF2B5EF4-FFF2-40B4-BE49-F238E27FC236}">
                <a16:creationId xmlns:a16="http://schemas.microsoft.com/office/drawing/2014/main" id="{CB66B8B8-50A0-2817-0894-3C6B71BAF4CA}"/>
              </a:ext>
            </a:extLst>
          </p:cNvPr>
          <p:cNvSpPr txBox="1"/>
          <p:nvPr/>
        </p:nvSpPr>
        <p:spPr>
          <a:xfrm>
            <a:off x="102639" y="1711136"/>
            <a:ext cx="7432690" cy="3785652"/>
          </a:xfrm>
          <a:prstGeom prst="rect">
            <a:avLst/>
          </a:prstGeom>
          <a:noFill/>
        </p:spPr>
        <p:txBody>
          <a:bodyPr wrap="square" rtlCol="0">
            <a:spAutoFit/>
          </a:bodyPr>
          <a:lstStyle/>
          <a:p>
            <a:pPr marL="342900" indent="-342900">
              <a:buFont typeface="Arial" panose="020B0604020202020204" pitchFamily="34" charset="0"/>
              <a:buChar char="•"/>
            </a:pPr>
            <a:r>
              <a:rPr lang="en-US" sz="1600" b="1" i="0" dirty="0">
                <a:effectLst/>
                <a:latin typeface="Rockwell" panose="02060603020205020403" pitchFamily="18" charset="0"/>
              </a:rPr>
              <a:t>Cardiovascular Disease </a:t>
            </a:r>
            <a:r>
              <a:rPr lang="en-US" sz="1600" b="0" i="0" dirty="0">
                <a:effectLst/>
                <a:latin typeface="Rockwell" panose="02060603020205020403" pitchFamily="18" charset="0"/>
              </a:rPr>
              <a:t>(CVDs) refers to a group of disorders affecting the heart and blood vessels and heart failures is a common event caused by CVDs. Early detection and Data Science models in medicine can help doctors foresee health issues before they become serious.</a:t>
            </a:r>
          </a:p>
          <a:p>
            <a:endParaRPr lang="en-US" sz="1600" b="0" i="0" dirty="0">
              <a:effectLst/>
              <a:latin typeface="Rockwell" panose="02060603020205020403" pitchFamily="18" charset="0"/>
            </a:endParaRPr>
          </a:p>
          <a:p>
            <a:pPr marL="342900" indent="-342900">
              <a:buFont typeface="Arial" panose="020B0604020202020204" pitchFamily="34" charset="0"/>
              <a:buChar char="•"/>
            </a:pPr>
            <a:r>
              <a:rPr lang="en-US" sz="1600" b="0" i="0" dirty="0">
                <a:effectLst/>
                <a:latin typeface="Rockwell" panose="02060603020205020403" pitchFamily="18" charset="0"/>
              </a:rPr>
              <a:t>This dataset forms a comprehensive exploration of patient </a:t>
            </a:r>
            <a:r>
              <a:rPr lang="en-US" sz="1600" b="1" i="0" dirty="0">
                <a:effectLst/>
                <a:latin typeface="Rockwell" panose="02060603020205020403" pitchFamily="18" charset="0"/>
              </a:rPr>
              <a:t>health indicators </a:t>
            </a:r>
            <a:r>
              <a:rPr lang="en-US" sz="1600" b="0" i="0" dirty="0">
                <a:effectLst/>
                <a:latin typeface="Rockwell" panose="02060603020205020403" pitchFamily="18" charset="0"/>
              </a:rPr>
              <a:t>within a medical context, specifically focusing on factors related to heart disease.</a:t>
            </a:r>
          </a:p>
          <a:p>
            <a:endParaRPr lang="en-US" sz="1600" b="0" i="0" dirty="0">
              <a:effectLst/>
              <a:latin typeface="Rockwell" panose="02060603020205020403" pitchFamily="18" charset="0"/>
            </a:endParaRPr>
          </a:p>
          <a:p>
            <a:pPr marL="342900" indent="-342900">
              <a:buFont typeface="Arial" panose="020B0604020202020204" pitchFamily="34" charset="0"/>
              <a:buChar char="•"/>
            </a:pPr>
            <a:r>
              <a:rPr lang="en-US" sz="1600" b="0" i="0" dirty="0">
                <a:effectLst/>
                <a:latin typeface="Rockwell" panose="02060603020205020403" pitchFamily="18" charset="0"/>
              </a:rPr>
              <a:t>The datasets encompass 13 vital features such as age, blood pressure, cholesterol, fasting blood sugar, chest pain and more.</a:t>
            </a:r>
          </a:p>
          <a:p>
            <a:pPr marL="342900" indent="-342900">
              <a:buFont typeface="Arial" panose="020B0604020202020204" pitchFamily="34" charset="0"/>
              <a:buChar char="•"/>
            </a:pPr>
            <a:endParaRPr lang="en-US" sz="1600" b="0" i="0" dirty="0">
              <a:effectLst/>
              <a:latin typeface="Rockwell" panose="02060603020205020403" pitchFamily="18" charset="0"/>
            </a:endParaRPr>
          </a:p>
          <a:p>
            <a:pPr marL="342900" indent="-342900">
              <a:buFont typeface="Arial" panose="020B0604020202020204" pitchFamily="34" charset="0"/>
              <a:buChar char="•"/>
            </a:pPr>
            <a:r>
              <a:rPr lang="en-US" sz="1600" b="0" i="0" dirty="0">
                <a:effectLst/>
                <a:latin typeface="Rockwell" panose="02060603020205020403" pitchFamily="18" charset="0"/>
              </a:rPr>
              <a:t>The target variable, </a:t>
            </a:r>
            <a:r>
              <a:rPr lang="en-US" sz="1600" b="1" i="0" dirty="0">
                <a:effectLst/>
                <a:latin typeface="Rockwell" panose="02060603020205020403" pitchFamily="18" charset="0"/>
              </a:rPr>
              <a:t>'Heart Disease Presence</a:t>
            </a:r>
            <a:r>
              <a:rPr lang="en-US" sz="1600" b="0" i="0" dirty="0">
                <a:effectLst/>
                <a:latin typeface="Rockwell" panose="02060603020205020403" pitchFamily="18" charset="0"/>
              </a:rPr>
              <a:t>,' signifies the likelihood of an individual having heart disease.</a:t>
            </a:r>
          </a:p>
          <a:p>
            <a:endParaRPr lang="en-US" sz="1600" b="0" i="0" dirty="0">
              <a:effectLst/>
              <a:latin typeface="Rockwell" panose="02060603020205020403" pitchFamily="18" charset="0"/>
            </a:endParaRPr>
          </a:p>
        </p:txBody>
      </p:sp>
      <p:pic>
        <p:nvPicPr>
          <p:cNvPr id="9" name="Picture 2">
            <a:extLst>
              <a:ext uri="{FF2B5EF4-FFF2-40B4-BE49-F238E27FC236}">
                <a16:creationId xmlns:a16="http://schemas.microsoft.com/office/drawing/2014/main" id="{4FB0121F-018C-37C6-AC22-C38157D40D20}"/>
              </a:ext>
            </a:extLst>
          </p:cNvPr>
          <p:cNvPicPr>
            <a:picLocks noChangeAspect="1"/>
          </p:cNvPicPr>
          <p:nvPr/>
        </p:nvPicPr>
        <p:blipFill rotWithShape="1">
          <a:blip r:embed="rId4"/>
          <a:srcRect l="24290" t="19057" r="7506" b="16358"/>
          <a:stretch/>
        </p:blipFill>
        <p:spPr>
          <a:xfrm>
            <a:off x="7785797" y="4901773"/>
            <a:ext cx="4406203" cy="1227748"/>
          </a:xfrm>
          <a:prstGeom prst="rect">
            <a:avLst/>
          </a:prstGeom>
        </p:spPr>
      </p:pic>
      <p:sp>
        <p:nvSpPr>
          <p:cNvPr id="10" name="TextBox 14">
            <a:extLst>
              <a:ext uri="{FF2B5EF4-FFF2-40B4-BE49-F238E27FC236}">
                <a16:creationId xmlns:a16="http://schemas.microsoft.com/office/drawing/2014/main" id="{FAAA9EB0-3BFB-DA36-1930-8D64229CF829}"/>
              </a:ext>
            </a:extLst>
          </p:cNvPr>
          <p:cNvSpPr txBox="1"/>
          <p:nvPr/>
        </p:nvSpPr>
        <p:spPr>
          <a:xfrm>
            <a:off x="8256866" y="3471269"/>
            <a:ext cx="1909176" cy="1683153"/>
          </a:xfrm>
          <a:prstGeom prst="rect">
            <a:avLst/>
          </a:prstGeom>
        </p:spPr>
        <p:txBody>
          <a:bodyPr wrap="square" lIns="0" tIns="0" rIns="0" bIns="0" rtlCol="0" anchor="ctr" anchorCtr="0">
            <a:spAutoFit/>
          </a:bodyPr>
          <a:lstStyle/>
          <a:p>
            <a:pPr marL="0" lvl="0" indent="0" algn="ctr">
              <a:lnSpc>
                <a:spcPts val="15505"/>
              </a:lnSpc>
              <a:spcBef>
                <a:spcPct val="0"/>
              </a:spcBef>
            </a:pPr>
            <a:r>
              <a:rPr lang="en-US" sz="5000" dirty="0">
                <a:solidFill>
                  <a:srgbClr val="FF0000"/>
                </a:solidFill>
                <a:effectLst>
                  <a:outerShdw blurRad="38100" dist="38100" dir="2700000" algn="tl">
                    <a:srgbClr val="000000">
                      <a:alpha val="43137"/>
                    </a:srgbClr>
                  </a:outerShdw>
                </a:effectLst>
                <a:latin typeface="Cocomat Pro Heavy" panose="00000A00000000000000" pitchFamily="2" charset="0"/>
              </a:rPr>
              <a:t>17.9m</a:t>
            </a:r>
          </a:p>
        </p:txBody>
      </p:sp>
      <p:sp>
        <p:nvSpPr>
          <p:cNvPr id="11" name="Freeform 4">
            <a:extLst>
              <a:ext uri="{FF2B5EF4-FFF2-40B4-BE49-F238E27FC236}">
                <a16:creationId xmlns:a16="http://schemas.microsoft.com/office/drawing/2014/main" id="{2C7960A4-4508-3FF7-390D-34374F0A79BE}"/>
              </a:ext>
            </a:extLst>
          </p:cNvPr>
          <p:cNvSpPr/>
          <p:nvPr/>
        </p:nvSpPr>
        <p:spPr>
          <a:xfrm>
            <a:off x="7802525" y="5266638"/>
            <a:ext cx="2740964" cy="530581"/>
          </a:xfrm>
          <a:custGeom>
            <a:avLst/>
            <a:gdLst/>
            <a:ahLst/>
            <a:cxnLst/>
            <a:rect l="l" t="t" r="r" b="b"/>
            <a:pathLst>
              <a:path w="856174" h="110203">
                <a:moveTo>
                  <a:pt x="25897" y="0"/>
                </a:moveTo>
                <a:lnTo>
                  <a:pt x="830277" y="0"/>
                </a:lnTo>
                <a:cubicBezTo>
                  <a:pt x="844579" y="0"/>
                  <a:pt x="856174" y="11595"/>
                  <a:pt x="856174" y="25897"/>
                </a:cubicBezTo>
                <a:lnTo>
                  <a:pt x="856174" y="84306"/>
                </a:lnTo>
                <a:cubicBezTo>
                  <a:pt x="856174" y="91174"/>
                  <a:pt x="853446" y="97761"/>
                  <a:pt x="848589" y="102618"/>
                </a:cubicBezTo>
                <a:cubicBezTo>
                  <a:pt x="843732" y="107475"/>
                  <a:pt x="837145" y="110203"/>
                  <a:pt x="830277" y="110203"/>
                </a:cubicBezTo>
                <a:lnTo>
                  <a:pt x="25897" y="110203"/>
                </a:lnTo>
                <a:cubicBezTo>
                  <a:pt x="11595" y="110203"/>
                  <a:pt x="0" y="98609"/>
                  <a:pt x="0" y="84306"/>
                </a:cubicBezTo>
                <a:lnTo>
                  <a:pt x="0" y="25897"/>
                </a:lnTo>
                <a:cubicBezTo>
                  <a:pt x="0" y="19029"/>
                  <a:pt x="2728" y="12442"/>
                  <a:pt x="7585" y="7585"/>
                </a:cubicBezTo>
                <a:cubicBezTo>
                  <a:pt x="12442" y="2728"/>
                  <a:pt x="19029" y="0"/>
                  <a:pt x="25897" y="0"/>
                </a:cubicBezTo>
                <a:close/>
              </a:path>
            </a:pathLst>
          </a:custGeom>
          <a:solidFill>
            <a:srgbClr val="D2DDF1">
              <a:alpha val="75000"/>
            </a:srgbClr>
          </a:solidFill>
          <a:ln cap="sq">
            <a:noFill/>
            <a:prstDash val="solid"/>
            <a:miter/>
          </a:ln>
          <a:effectLst>
            <a:outerShdw blurRad="50800" dist="38100" dir="5400000" algn="t" rotWithShape="0">
              <a:prstClr val="black">
                <a:alpha val="40000"/>
              </a:prstClr>
            </a:outerShdw>
          </a:effectLst>
        </p:spPr>
        <p:txBody>
          <a:bodyPr/>
          <a:lstStyle/>
          <a:p>
            <a:endParaRPr lang="en-IN" dirty="0"/>
          </a:p>
        </p:txBody>
      </p:sp>
      <p:sp>
        <p:nvSpPr>
          <p:cNvPr id="18" name="TextBox 9">
            <a:extLst>
              <a:ext uri="{FF2B5EF4-FFF2-40B4-BE49-F238E27FC236}">
                <a16:creationId xmlns:a16="http://schemas.microsoft.com/office/drawing/2014/main" id="{D5ADF9F5-DD78-D198-2A0C-AB6A9A3B10DB}"/>
              </a:ext>
            </a:extLst>
          </p:cNvPr>
          <p:cNvSpPr txBox="1"/>
          <p:nvPr/>
        </p:nvSpPr>
        <p:spPr>
          <a:xfrm>
            <a:off x="7862692" y="5380963"/>
            <a:ext cx="2697525" cy="694936"/>
          </a:xfrm>
          <a:prstGeom prst="rect">
            <a:avLst/>
          </a:prstGeom>
        </p:spPr>
        <p:txBody>
          <a:bodyPr lIns="50800" tIns="50800" rIns="50800" bIns="50800" rtlCol="0" anchor="ctr"/>
          <a:lstStyle/>
          <a:p>
            <a:pPr algn="ctr"/>
            <a:r>
              <a:rPr lang="en-US" sz="1500" b="1" spc="283" dirty="0">
                <a:solidFill>
                  <a:srgbClr val="1C1A55"/>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rPr>
              <a:t>Fatalities Caused By CVD (each year)</a:t>
            </a:r>
          </a:p>
          <a:p>
            <a:pPr algn="ctr">
              <a:lnSpc>
                <a:spcPts val="3992"/>
              </a:lnSpc>
            </a:pPr>
            <a:endParaRPr lang="en-US" sz="1500" spc="283" dirty="0">
              <a:solidFill>
                <a:schemeClr val="accent1">
                  <a:lumMod val="75000"/>
                </a:schemeClr>
              </a:solidFill>
              <a:effectLst>
                <a:outerShdw blurRad="38100" dist="38100" dir="2700000" algn="tl">
                  <a:srgbClr val="000000">
                    <a:alpha val="43137"/>
                  </a:srgbClr>
                </a:outerShdw>
              </a:effectLst>
              <a:latin typeface="Montserrat"/>
            </a:endParaRPr>
          </a:p>
        </p:txBody>
      </p:sp>
      <p:sp>
        <p:nvSpPr>
          <p:cNvPr id="25" name="TextBox 14">
            <a:extLst>
              <a:ext uri="{FF2B5EF4-FFF2-40B4-BE49-F238E27FC236}">
                <a16:creationId xmlns:a16="http://schemas.microsoft.com/office/drawing/2014/main" id="{6B95BA5A-3084-72F1-B35F-750A168E4CD0}"/>
              </a:ext>
            </a:extLst>
          </p:cNvPr>
          <p:cNvSpPr txBox="1"/>
          <p:nvPr/>
        </p:nvSpPr>
        <p:spPr>
          <a:xfrm>
            <a:off x="10817253" y="3473357"/>
            <a:ext cx="1109278" cy="1660070"/>
          </a:xfrm>
          <a:prstGeom prst="rect">
            <a:avLst/>
          </a:prstGeom>
        </p:spPr>
        <p:txBody>
          <a:bodyPr wrap="none" lIns="0" tIns="0" rIns="0" bIns="0" rtlCol="0" anchor="ctr" anchorCtr="0">
            <a:spAutoFit/>
          </a:bodyPr>
          <a:lstStyle/>
          <a:p>
            <a:pPr marL="0" lvl="0" indent="0" algn="ctr">
              <a:lnSpc>
                <a:spcPts val="15505"/>
              </a:lnSpc>
              <a:spcBef>
                <a:spcPct val="0"/>
              </a:spcBef>
            </a:pPr>
            <a:r>
              <a:rPr lang="en-US" sz="5000" dirty="0">
                <a:solidFill>
                  <a:srgbClr val="FF0000"/>
                </a:solidFill>
                <a:effectLst>
                  <a:outerShdw blurRad="38100" dist="38100" dir="2700000" algn="tl">
                    <a:srgbClr val="000000">
                      <a:alpha val="43137"/>
                    </a:srgbClr>
                  </a:outerShdw>
                </a:effectLst>
                <a:latin typeface="Cocomat Pro Heavy" panose="00000A00000000000000" pitchFamily="2" charset="0"/>
              </a:rPr>
              <a:t>33%</a:t>
            </a:r>
          </a:p>
        </p:txBody>
      </p:sp>
      <p:sp>
        <p:nvSpPr>
          <p:cNvPr id="26" name="Freeform 4">
            <a:extLst>
              <a:ext uri="{FF2B5EF4-FFF2-40B4-BE49-F238E27FC236}">
                <a16:creationId xmlns:a16="http://schemas.microsoft.com/office/drawing/2014/main" id="{705CC5D8-3923-A1E4-DFDD-2108D762E9A9}"/>
              </a:ext>
            </a:extLst>
          </p:cNvPr>
          <p:cNvSpPr/>
          <p:nvPr/>
        </p:nvSpPr>
        <p:spPr>
          <a:xfrm>
            <a:off x="10616182" y="5270626"/>
            <a:ext cx="1454517" cy="530581"/>
          </a:xfrm>
          <a:custGeom>
            <a:avLst/>
            <a:gdLst/>
            <a:ahLst/>
            <a:cxnLst/>
            <a:rect l="l" t="t" r="r" b="b"/>
            <a:pathLst>
              <a:path w="856174" h="110203">
                <a:moveTo>
                  <a:pt x="25897" y="0"/>
                </a:moveTo>
                <a:lnTo>
                  <a:pt x="830277" y="0"/>
                </a:lnTo>
                <a:cubicBezTo>
                  <a:pt x="844579" y="0"/>
                  <a:pt x="856174" y="11595"/>
                  <a:pt x="856174" y="25897"/>
                </a:cubicBezTo>
                <a:lnTo>
                  <a:pt x="856174" y="84306"/>
                </a:lnTo>
                <a:cubicBezTo>
                  <a:pt x="856174" y="91174"/>
                  <a:pt x="853446" y="97761"/>
                  <a:pt x="848589" y="102618"/>
                </a:cubicBezTo>
                <a:cubicBezTo>
                  <a:pt x="843732" y="107475"/>
                  <a:pt x="837145" y="110203"/>
                  <a:pt x="830277" y="110203"/>
                </a:cubicBezTo>
                <a:lnTo>
                  <a:pt x="25897" y="110203"/>
                </a:lnTo>
                <a:cubicBezTo>
                  <a:pt x="11595" y="110203"/>
                  <a:pt x="0" y="98609"/>
                  <a:pt x="0" y="84306"/>
                </a:cubicBezTo>
                <a:lnTo>
                  <a:pt x="0" y="25897"/>
                </a:lnTo>
                <a:cubicBezTo>
                  <a:pt x="0" y="19029"/>
                  <a:pt x="2728" y="12442"/>
                  <a:pt x="7585" y="7585"/>
                </a:cubicBezTo>
                <a:cubicBezTo>
                  <a:pt x="12442" y="2728"/>
                  <a:pt x="19029" y="0"/>
                  <a:pt x="25897" y="0"/>
                </a:cubicBezTo>
                <a:close/>
              </a:path>
            </a:pathLst>
          </a:custGeom>
          <a:solidFill>
            <a:srgbClr val="D2DDF1">
              <a:alpha val="75000"/>
            </a:srgbClr>
          </a:solidFill>
          <a:ln cap="sq">
            <a:noFill/>
            <a:prstDash val="solid"/>
            <a:miter/>
          </a:ln>
          <a:effectLst>
            <a:outerShdw blurRad="50800" dist="38100" dir="5400000" algn="t" rotWithShape="0">
              <a:prstClr val="black">
                <a:alpha val="40000"/>
              </a:prstClr>
            </a:outerShdw>
          </a:effectLst>
        </p:spPr>
        <p:txBody>
          <a:bodyPr/>
          <a:lstStyle/>
          <a:p>
            <a:endParaRPr lang="en-IN" dirty="0"/>
          </a:p>
        </p:txBody>
      </p:sp>
      <p:grpSp>
        <p:nvGrpSpPr>
          <p:cNvPr id="27" name="Group 26">
            <a:extLst>
              <a:ext uri="{FF2B5EF4-FFF2-40B4-BE49-F238E27FC236}">
                <a16:creationId xmlns:a16="http://schemas.microsoft.com/office/drawing/2014/main" id="{E3B0A3F8-C5B2-5D35-5C02-E220E13B7377}"/>
              </a:ext>
            </a:extLst>
          </p:cNvPr>
          <p:cNvGrpSpPr>
            <a:grpSpLocks noChangeAspect="1"/>
          </p:cNvGrpSpPr>
          <p:nvPr/>
        </p:nvGrpSpPr>
        <p:grpSpPr>
          <a:xfrm>
            <a:off x="9048555" y="1769986"/>
            <a:ext cx="1738116" cy="1660069"/>
            <a:chOff x="469615" y="3486381"/>
            <a:chExt cx="3207004" cy="3062998"/>
          </a:xfrm>
        </p:grpSpPr>
        <p:sp>
          <p:nvSpPr>
            <p:cNvPr id="28" name="Oval 27">
              <a:extLst>
                <a:ext uri="{FF2B5EF4-FFF2-40B4-BE49-F238E27FC236}">
                  <a16:creationId xmlns:a16="http://schemas.microsoft.com/office/drawing/2014/main" id="{1A883046-B7BD-985A-0ACC-E26BEC66E0F8}"/>
                </a:ext>
              </a:extLst>
            </p:cNvPr>
            <p:cNvSpPr>
              <a:spLocks noChangeAspect="1"/>
            </p:cNvSpPr>
            <p:nvPr/>
          </p:nvSpPr>
          <p:spPr>
            <a:xfrm>
              <a:off x="1096419" y="4022000"/>
              <a:ext cx="1975269" cy="1975270"/>
            </a:xfrm>
            <a:prstGeom prst="ellipse">
              <a:avLst/>
            </a:prstGeom>
            <a:blipFill>
              <a:blip r:embed="rId5">
                <a:alphaModFix amt="65000"/>
                <a:extLst>
                  <a:ext uri="{BEBA8EAE-BF5A-486C-A8C5-ECC9F3942E4B}">
                    <a14:imgProps xmlns:a14="http://schemas.microsoft.com/office/drawing/2010/main">
                      <a14:imgLayer r:embed="rId6">
                        <a14:imgEffect>
                          <a14:brightnessContrast contrast="20000"/>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9" name="Group 28">
              <a:extLst>
                <a:ext uri="{FF2B5EF4-FFF2-40B4-BE49-F238E27FC236}">
                  <a16:creationId xmlns:a16="http://schemas.microsoft.com/office/drawing/2014/main" id="{6A92CE9B-191F-AC95-9BCD-6732B3B099E2}"/>
                </a:ext>
              </a:extLst>
            </p:cNvPr>
            <p:cNvGrpSpPr/>
            <p:nvPr/>
          </p:nvGrpSpPr>
          <p:grpSpPr>
            <a:xfrm>
              <a:off x="469615" y="3486381"/>
              <a:ext cx="3207004" cy="3062998"/>
              <a:chOff x="3874409" y="1306977"/>
              <a:chExt cx="4438039" cy="4238756"/>
            </a:xfrm>
          </p:grpSpPr>
          <p:sp>
            <p:nvSpPr>
              <p:cNvPr id="30" name="Oval 29">
                <a:extLst>
                  <a:ext uri="{FF2B5EF4-FFF2-40B4-BE49-F238E27FC236}">
                    <a16:creationId xmlns:a16="http://schemas.microsoft.com/office/drawing/2014/main" id="{1E931302-ADB6-986B-18CC-1B0AB377E570}"/>
                  </a:ext>
                </a:extLst>
              </p:cNvPr>
              <p:cNvSpPr/>
              <p:nvPr/>
            </p:nvSpPr>
            <p:spPr>
              <a:xfrm>
                <a:off x="3982920" y="1306977"/>
                <a:ext cx="4238756" cy="4238756"/>
              </a:xfrm>
              <a:prstGeom prst="ellipse">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F831B612-E47F-97EE-93C4-BD1AF309AA80}"/>
                  </a:ext>
                </a:extLst>
              </p:cNvPr>
              <p:cNvSpPr/>
              <p:nvPr/>
            </p:nvSpPr>
            <p:spPr>
              <a:xfrm>
                <a:off x="7285307" y="1609040"/>
                <a:ext cx="190006" cy="190006"/>
              </a:xfrm>
              <a:prstGeom prst="ellipse">
                <a:avLst/>
              </a:prstGeom>
              <a:solidFill>
                <a:srgbClr val="557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AF619682-94CC-3EB9-671E-3830C9D25D1D}"/>
                  </a:ext>
                </a:extLst>
              </p:cNvPr>
              <p:cNvSpPr/>
              <p:nvPr/>
            </p:nvSpPr>
            <p:spPr>
              <a:xfrm>
                <a:off x="4534180" y="4843424"/>
                <a:ext cx="190005" cy="190005"/>
              </a:xfrm>
              <a:prstGeom prst="ellipse">
                <a:avLst/>
              </a:prstGeom>
              <a:solidFill>
                <a:srgbClr val="557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87A69F21-28F1-7171-870C-1E34257F4FE3}"/>
                  </a:ext>
                </a:extLst>
              </p:cNvPr>
              <p:cNvSpPr/>
              <p:nvPr/>
            </p:nvSpPr>
            <p:spPr>
              <a:xfrm>
                <a:off x="8122442" y="3230654"/>
                <a:ext cx="190006" cy="190006"/>
              </a:xfrm>
              <a:prstGeom prst="ellipse">
                <a:avLst/>
              </a:prstGeom>
              <a:solidFill>
                <a:srgbClr val="557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D40CB9B5-C32B-66F8-E58B-D33F6D7A6E40}"/>
                  </a:ext>
                </a:extLst>
              </p:cNvPr>
              <p:cNvSpPr/>
              <p:nvPr/>
            </p:nvSpPr>
            <p:spPr>
              <a:xfrm>
                <a:off x="3874409" y="3288802"/>
                <a:ext cx="190006" cy="190006"/>
              </a:xfrm>
              <a:prstGeom prst="ellipse">
                <a:avLst/>
              </a:prstGeom>
              <a:solidFill>
                <a:srgbClr val="557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8C90DA4C-46AD-000E-DF4B-A395775786CE}"/>
                  </a:ext>
                </a:extLst>
              </p:cNvPr>
              <p:cNvSpPr/>
              <p:nvPr/>
            </p:nvSpPr>
            <p:spPr>
              <a:xfrm>
                <a:off x="4759440" y="1582319"/>
                <a:ext cx="190006" cy="190006"/>
              </a:xfrm>
              <a:prstGeom prst="ellipse">
                <a:avLst/>
              </a:prstGeom>
              <a:solidFill>
                <a:srgbClr val="557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0EFC2047-3CFE-34E1-2375-79ECEB6C1489}"/>
                  </a:ext>
                </a:extLst>
              </p:cNvPr>
              <p:cNvSpPr/>
              <p:nvPr/>
            </p:nvSpPr>
            <p:spPr>
              <a:xfrm>
                <a:off x="7644981" y="4752077"/>
                <a:ext cx="190006" cy="190006"/>
              </a:xfrm>
              <a:prstGeom prst="ellipse">
                <a:avLst/>
              </a:prstGeom>
              <a:solidFill>
                <a:srgbClr val="557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49" name="TextBox 48">
            <a:extLst>
              <a:ext uri="{FF2B5EF4-FFF2-40B4-BE49-F238E27FC236}">
                <a16:creationId xmlns:a16="http://schemas.microsoft.com/office/drawing/2014/main" id="{168D6361-6246-AF77-48AD-CAB3AA489016}"/>
              </a:ext>
            </a:extLst>
          </p:cNvPr>
          <p:cNvSpPr txBox="1"/>
          <p:nvPr/>
        </p:nvSpPr>
        <p:spPr>
          <a:xfrm>
            <a:off x="9291488" y="1952235"/>
            <a:ext cx="1233776" cy="1323840"/>
          </a:xfrm>
          <a:prstGeom prst="rect">
            <a:avLst/>
          </a:prstGeom>
          <a:noFill/>
        </p:spPr>
        <p:txBody>
          <a:bodyPr wrap="square" rtlCol="0">
            <a:prstTxWarp prst="textCircle">
              <a:avLst/>
            </a:prstTxWarp>
            <a:spAutoFit/>
          </a:bodyPr>
          <a:lstStyle/>
          <a:p>
            <a:pPr algn="ctr"/>
            <a:r>
              <a:rPr lang="en-US" sz="2400" dirty="0">
                <a:solidFill>
                  <a:schemeClr val="accent1">
                    <a:lumMod val="50000"/>
                  </a:schemeClr>
                </a:solidFill>
                <a:effectLst>
                  <a:outerShdw blurRad="38100" dist="38100" dir="2700000" algn="tl">
                    <a:srgbClr val="000000">
                      <a:alpha val="43137"/>
                    </a:srgbClr>
                  </a:outerShdw>
                </a:effectLst>
                <a:latin typeface="Cascadia Code" panose="020B0609020000020004" pitchFamily="49" charset="0"/>
                <a:ea typeface="Cascadia Code" panose="020B0609020000020004" pitchFamily="49" charset="0"/>
                <a:cs typeface="Cascadia Code" panose="020B0609020000020004" pitchFamily="49" charset="0"/>
              </a:rPr>
              <a:t>Factors Of Cardiovascular Diseases. </a:t>
            </a:r>
            <a:endParaRPr lang="en-IN" sz="2400" dirty="0">
              <a:solidFill>
                <a:schemeClr val="accent1">
                  <a:lumMod val="50000"/>
                </a:schemeClr>
              </a:solidFill>
              <a:effectLst>
                <a:outerShdw blurRad="38100" dist="38100" dir="2700000" algn="tl">
                  <a:srgbClr val="000000">
                    <a:alpha val="43137"/>
                  </a:srgbClr>
                </a:outerShdw>
              </a:effectLst>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50" name="TextBox 49">
            <a:extLst>
              <a:ext uri="{FF2B5EF4-FFF2-40B4-BE49-F238E27FC236}">
                <a16:creationId xmlns:a16="http://schemas.microsoft.com/office/drawing/2014/main" id="{DC61D6D3-4AD4-7021-96A5-6C78600B89D2}"/>
              </a:ext>
            </a:extLst>
          </p:cNvPr>
          <p:cNvSpPr txBox="1"/>
          <p:nvPr/>
        </p:nvSpPr>
        <p:spPr>
          <a:xfrm>
            <a:off x="10786671" y="1294702"/>
            <a:ext cx="1423973" cy="307777"/>
          </a:xfrm>
          <a:prstGeom prst="rect">
            <a:avLst/>
          </a:prstGeom>
          <a:noFill/>
        </p:spPr>
        <p:txBody>
          <a:bodyPr wrap="square" rtlCol="0">
            <a:spAutoFit/>
          </a:bodyPr>
          <a:lstStyle/>
          <a:p>
            <a:pPr algn="ctr"/>
            <a:r>
              <a:rPr lang="en-IN" sz="1400" b="0" i="0" dirty="0">
                <a:solidFill>
                  <a:schemeClr val="accent1">
                    <a:lumMod val="50000"/>
                  </a:schemeClr>
                </a:solidFill>
                <a:effectLst>
                  <a:outerShdw blurRad="38100" dist="38100" dir="2700000" algn="tl">
                    <a:srgbClr val="000000">
                      <a:alpha val="43137"/>
                    </a:srgbClr>
                  </a:outerShdw>
                </a:effectLst>
                <a:latin typeface="MS Reference Sans Serif" panose="020B0604030504040204" pitchFamily="34" charset="0"/>
              </a:rPr>
              <a:t>Hypertension</a:t>
            </a:r>
            <a:endParaRPr lang="en-IN" sz="1400" dirty="0">
              <a:solidFill>
                <a:schemeClr val="accent1">
                  <a:lumMod val="50000"/>
                </a:schemeClr>
              </a:solidFill>
              <a:effectLst>
                <a:outerShdw blurRad="38100" dist="38100" dir="2700000" algn="tl">
                  <a:srgbClr val="000000">
                    <a:alpha val="43137"/>
                  </a:srgbClr>
                </a:outerShdw>
              </a:effectLst>
              <a:latin typeface="MS Reference Sans Serif" panose="020B0604030504040204" pitchFamily="34" charset="0"/>
            </a:endParaRPr>
          </a:p>
        </p:txBody>
      </p:sp>
      <p:sp>
        <p:nvSpPr>
          <p:cNvPr id="51" name="TextBox 50">
            <a:extLst>
              <a:ext uri="{FF2B5EF4-FFF2-40B4-BE49-F238E27FC236}">
                <a16:creationId xmlns:a16="http://schemas.microsoft.com/office/drawing/2014/main" id="{9332D374-6469-8D13-8EB4-58CB86FC3142}"/>
              </a:ext>
            </a:extLst>
          </p:cNvPr>
          <p:cNvSpPr txBox="1"/>
          <p:nvPr/>
        </p:nvSpPr>
        <p:spPr>
          <a:xfrm>
            <a:off x="7812577" y="1287774"/>
            <a:ext cx="1423973" cy="307777"/>
          </a:xfrm>
          <a:prstGeom prst="rect">
            <a:avLst/>
          </a:prstGeom>
          <a:noFill/>
        </p:spPr>
        <p:txBody>
          <a:bodyPr wrap="square" rtlCol="0">
            <a:spAutoFit/>
          </a:bodyPr>
          <a:lstStyle/>
          <a:p>
            <a:pPr algn="ctr"/>
            <a:r>
              <a:rPr lang="en-US" sz="1400" dirty="0">
                <a:solidFill>
                  <a:schemeClr val="accent1">
                    <a:lumMod val="50000"/>
                  </a:schemeClr>
                </a:solidFill>
                <a:effectLst>
                  <a:outerShdw blurRad="38100" dist="38100" dir="2700000" algn="tl">
                    <a:srgbClr val="000000">
                      <a:alpha val="43137"/>
                    </a:srgbClr>
                  </a:outerShdw>
                </a:effectLst>
                <a:latin typeface="MS Reference Sans Serif" panose="020B0604030504040204" pitchFamily="34" charset="0"/>
              </a:rPr>
              <a:t>Smoking</a:t>
            </a:r>
            <a:endParaRPr lang="en-IN" sz="1400" dirty="0">
              <a:solidFill>
                <a:schemeClr val="accent1">
                  <a:lumMod val="50000"/>
                </a:schemeClr>
              </a:solidFill>
              <a:effectLst>
                <a:outerShdw blurRad="38100" dist="38100" dir="2700000" algn="tl">
                  <a:srgbClr val="000000">
                    <a:alpha val="43137"/>
                  </a:srgbClr>
                </a:outerShdw>
              </a:effectLst>
              <a:latin typeface="MS Reference Sans Serif" panose="020B0604030504040204" pitchFamily="34" charset="0"/>
            </a:endParaRPr>
          </a:p>
        </p:txBody>
      </p:sp>
      <p:sp>
        <p:nvSpPr>
          <p:cNvPr id="52" name="TextBox 51">
            <a:extLst>
              <a:ext uri="{FF2B5EF4-FFF2-40B4-BE49-F238E27FC236}">
                <a16:creationId xmlns:a16="http://schemas.microsoft.com/office/drawing/2014/main" id="{65DADF22-D8CB-E068-07AC-69286505ABAD}"/>
              </a:ext>
            </a:extLst>
          </p:cNvPr>
          <p:cNvSpPr txBox="1"/>
          <p:nvPr/>
        </p:nvSpPr>
        <p:spPr>
          <a:xfrm>
            <a:off x="7425745" y="2417211"/>
            <a:ext cx="1423973" cy="307777"/>
          </a:xfrm>
          <a:prstGeom prst="rect">
            <a:avLst/>
          </a:prstGeom>
          <a:noFill/>
        </p:spPr>
        <p:txBody>
          <a:bodyPr wrap="square" rtlCol="0">
            <a:spAutoFit/>
          </a:bodyPr>
          <a:lstStyle/>
          <a:p>
            <a:pPr algn="ctr"/>
            <a:r>
              <a:rPr lang="en-IN" sz="1400" b="0" i="0" dirty="0">
                <a:solidFill>
                  <a:schemeClr val="accent1">
                    <a:lumMod val="50000"/>
                  </a:schemeClr>
                </a:solidFill>
                <a:effectLst>
                  <a:outerShdw blurRad="38100" dist="38100" dir="2700000" algn="tl">
                    <a:srgbClr val="000000">
                      <a:alpha val="43137"/>
                    </a:srgbClr>
                  </a:outerShdw>
                </a:effectLst>
                <a:latin typeface="MS Reference Sans Serif" panose="020B0604030504040204" pitchFamily="34" charset="0"/>
              </a:rPr>
              <a:t>Obesity</a:t>
            </a:r>
            <a:endParaRPr lang="en-IN" sz="1400" dirty="0">
              <a:solidFill>
                <a:schemeClr val="accent1">
                  <a:lumMod val="50000"/>
                </a:schemeClr>
              </a:solidFill>
              <a:effectLst>
                <a:outerShdw blurRad="38100" dist="38100" dir="2700000" algn="tl">
                  <a:srgbClr val="000000">
                    <a:alpha val="43137"/>
                  </a:srgbClr>
                </a:outerShdw>
              </a:effectLst>
              <a:latin typeface="MS Reference Sans Serif" panose="020B0604030504040204" pitchFamily="34" charset="0"/>
            </a:endParaRPr>
          </a:p>
        </p:txBody>
      </p:sp>
      <p:sp>
        <p:nvSpPr>
          <p:cNvPr id="53" name="TextBox 52">
            <a:extLst>
              <a:ext uri="{FF2B5EF4-FFF2-40B4-BE49-F238E27FC236}">
                <a16:creationId xmlns:a16="http://schemas.microsoft.com/office/drawing/2014/main" id="{21158E35-B9AB-E4E4-2382-7EC3FE6DF044}"/>
              </a:ext>
            </a:extLst>
          </p:cNvPr>
          <p:cNvSpPr txBox="1"/>
          <p:nvPr/>
        </p:nvSpPr>
        <p:spPr>
          <a:xfrm>
            <a:off x="10928777" y="2298973"/>
            <a:ext cx="1423973" cy="523220"/>
          </a:xfrm>
          <a:prstGeom prst="rect">
            <a:avLst/>
          </a:prstGeom>
          <a:noFill/>
        </p:spPr>
        <p:txBody>
          <a:bodyPr wrap="square" rtlCol="0">
            <a:spAutoFit/>
          </a:bodyPr>
          <a:lstStyle/>
          <a:p>
            <a:pPr algn="ctr"/>
            <a:r>
              <a:rPr lang="en-IN" sz="1400" b="0" i="0" dirty="0">
                <a:solidFill>
                  <a:schemeClr val="accent1">
                    <a:lumMod val="50000"/>
                  </a:schemeClr>
                </a:solidFill>
                <a:effectLst>
                  <a:outerShdw blurRad="38100" dist="38100" dir="2700000" algn="tl">
                    <a:srgbClr val="000000">
                      <a:alpha val="43137"/>
                    </a:srgbClr>
                  </a:outerShdw>
                </a:effectLst>
                <a:latin typeface="MS Reference Sans Serif" panose="020B0604030504040204" pitchFamily="34" charset="0"/>
              </a:rPr>
              <a:t>Sedentary lifestyle</a:t>
            </a:r>
            <a:endParaRPr lang="en-IN" sz="1400" dirty="0">
              <a:solidFill>
                <a:schemeClr val="accent1">
                  <a:lumMod val="50000"/>
                </a:schemeClr>
              </a:solidFill>
              <a:effectLst>
                <a:outerShdw blurRad="38100" dist="38100" dir="2700000" algn="tl">
                  <a:srgbClr val="000000">
                    <a:alpha val="43137"/>
                  </a:srgbClr>
                </a:outerShdw>
              </a:effectLst>
              <a:latin typeface="MS Reference Sans Serif" panose="020B0604030504040204" pitchFamily="34" charset="0"/>
            </a:endParaRPr>
          </a:p>
        </p:txBody>
      </p:sp>
      <p:sp>
        <p:nvSpPr>
          <p:cNvPr id="54" name="TextBox 53">
            <a:extLst>
              <a:ext uri="{FF2B5EF4-FFF2-40B4-BE49-F238E27FC236}">
                <a16:creationId xmlns:a16="http://schemas.microsoft.com/office/drawing/2014/main" id="{1FF764D2-76FD-4F61-DF28-F6E7CD1D6EC7}"/>
              </a:ext>
            </a:extLst>
          </p:cNvPr>
          <p:cNvSpPr txBox="1"/>
          <p:nvPr/>
        </p:nvSpPr>
        <p:spPr>
          <a:xfrm>
            <a:off x="7495165" y="3461366"/>
            <a:ext cx="1746363" cy="307777"/>
          </a:xfrm>
          <a:prstGeom prst="rect">
            <a:avLst/>
          </a:prstGeom>
          <a:noFill/>
        </p:spPr>
        <p:txBody>
          <a:bodyPr wrap="square" rtlCol="0">
            <a:spAutoFit/>
          </a:bodyPr>
          <a:lstStyle/>
          <a:p>
            <a:pPr algn="ctr"/>
            <a:r>
              <a:rPr lang="en-IN" sz="1400" b="0" i="0" dirty="0">
                <a:solidFill>
                  <a:schemeClr val="accent1">
                    <a:lumMod val="50000"/>
                  </a:schemeClr>
                </a:solidFill>
                <a:effectLst>
                  <a:outerShdw blurRad="38100" dist="38100" dir="2700000" algn="tl">
                    <a:srgbClr val="000000">
                      <a:alpha val="43137"/>
                    </a:srgbClr>
                  </a:outerShdw>
                </a:effectLst>
                <a:latin typeface="MS Reference Sans Serif" panose="020B0604030504040204" pitchFamily="34" charset="0"/>
              </a:rPr>
              <a:t>Hyperlipidaemia</a:t>
            </a:r>
            <a:endParaRPr lang="en-IN" sz="1400" dirty="0">
              <a:solidFill>
                <a:schemeClr val="accent1">
                  <a:lumMod val="50000"/>
                </a:schemeClr>
              </a:solidFill>
              <a:effectLst>
                <a:outerShdw blurRad="38100" dist="38100" dir="2700000" algn="tl">
                  <a:srgbClr val="000000">
                    <a:alpha val="43137"/>
                  </a:srgbClr>
                </a:outerShdw>
              </a:effectLst>
              <a:latin typeface="MS Reference Sans Serif" panose="020B0604030504040204" pitchFamily="34" charset="0"/>
            </a:endParaRPr>
          </a:p>
        </p:txBody>
      </p:sp>
      <p:sp>
        <p:nvSpPr>
          <p:cNvPr id="55" name="TextBox 54">
            <a:extLst>
              <a:ext uri="{FF2B5EF4-FFF2-40B4-BE49-F238E27FC236}">
                <a16:creationId xmlns:a16="http://schemas.microsoft.com/office/drawing/2014/main" id="{DAD64DCA-9B46-296C-C0B9-1627EBECDDE0}"/>
              </a:ext>
            </a:extLst>
          </p:cNvPr>
          <p:cNvSpPr txBox="1"/>
          <p:nvPr/>
        </p:nvSpPr>
        <p:spPr>
          <a:xfrm>
            <a:off x="10777569" y="3471269"/>
            <a:ext cx="1746363" cy="307777"/>
          </a:xfrm>
          <a:prstGeom prst="rect">
            <a:avLst/>
          </a:prstGeom>
          <a:noFill/>
        </p:spPr>
        <p:txBody>
          <a:bodyPr wrap="square" rtlCol="0">
            <a:spAutoFit/>
          </a:bodyPr>
          <a:lstStyle/>
          <a:p>
            <a:pPr algn="ctr"/>
            <a:r>
              <a:rPr lang="en-IN" sz="1400" dirty="0">
                <a:solidFill>
                  <a:schemeClr val="accent1">
                    <a:lumMod val="50000"/>
                  </a:schemeClr>
                </a:solidFill>
                <a:effectLst>
                  <a:outerShdw blurRad="38100" dist="38100" dir="2700000" algn="tl">
                    <a:srgbClr val="000000">
                      <a:alpha val="43137"/>
                    </a:srgbClr>
                  </a:outerShdw>
                </a:effectLst>
                <a:latin typeface="MS Reference Sans Serif" panose="020B0604030504040204" pitchFamily="34" charset="0"/>
              </a:rPr>
              <a:t>A</a:t>
            </a:r>
            <a:r>
              <a:rPr lang="en-IN" sz="1400" b="0" i="0" dirty="0">
                <a:solidFill>
                  <a:schemeClr val="accent1">
                    <a:lumMod val="50000"/>
                  </a:schemeClr>
                </a:solidFill>
                <a:effectLst>
                  <a:outerShdw blurRad="38100" dist="38100" dir="2700000" algn="tl">
                    <a:srgbClr val="000000">
                      <a:alpha val="43137"/>
                    </a:srgbClr>
                  </a:outerShdw>
                </a:effectLst>
                <a:latin typeface="MS Reference Sans Serif" panose="020B0604030504040204" pitchFamily="34" charset="0"/>
              </a:rPr>
              <a:t>lcohol</a:t>
            </a:r>
            <a:endParaRPr lang="en-IN" sz="1400" dirty="0">
              <a:solidFill>
                <a:schemeClr val="accent1">
                  <a:lumMod val="50000"/>
                </a:schemeClr>
              </a:solidFill>
              <a:effectLst>
                <a:outerShdw blurRad="38100" dist="38100" dir="2700000" algn="tl">
                  <a:srgbClr val="000000">
                    <a:alpha val="43137"/>
                  </a:srgbClr>
                </a:outerShdw>
              </a:effectLst>
              <a:latin typeface="MS Reference Sans Serif" panose="020B0604030504040204" pitchFamily="34" charset="0"/>
            </a:endParaRPr>
          </a:p>
        </p:txBody>
      </p:sp>
      <p:sp>
        <p:nvSpPr>
          <p:cNvPr id="83" name="TextBox 9">
            <a:extLst>
              <a:ext uri="{FF2B5EF4-FFF2-40B4-BE49-F238E27FC236}">
                <a16:creationId xmlns:a16="http://schemas.microsoft.com/office/drawing/2014/main" id="{296508D3-7046-B48C-0854-139BCCB00694}"/>
              </a:ext>
            </a:extLst>
          </p:cNvPr>
          <p:cNvSpPr txBox="1"/>
          <p:nvPr/>
        </p:nvSpPr>
        <p:spPr>
          <a:xfrm>
            <a:off x="10680209" y="5304435"/>
            <a:ext cx="1454517" cy="462949"/>
          </a:xfrm>
          <a:prstGeom prst="rect">
            <a:avLst/>
          </a:prstGeom>
        </p:spPr>
        <p:txBody>
          <a:bodyPr lIns="50800" tIns="50800" rIns="50800" bIns="50800" rtlCol="0" anchor="ctr"/>
          <a:lstStyle/>
          <a:p>
            <a:pPr algn="ctr"/>
            <a:r>
              <a:rPr lang="en-US" sz="1500" b="1" spc="283" dirty="0">
                <a:solidFill>
                  <a:srgbClr val="1C1A55"/>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rPr>
              <a:t>Global Death</a:t>
            </a:r>
            <a:endParaRPr lang="en-US" sz="1500" spc="283" dirty="0">
              <a:solidFill>
                <a:schemeClr val="accent1">
                  <a:lumMod val="75000"/>
                </a:schemeClr>
              </a:solidFill>
              <a:effectLst>
                <a:outerShdw blurRad="38100" dist="38100" dir="2700000" algn="tl">
                  <a:srgbClr val="000000">
                    <a:alpha val="43137"/>
                  </a:srgbClr>
                </a:outerShdw>
              </a:effectLst>
              <a:latin typeface="Montserrat"/>
            </a:endParaRPr>
          </a:p>
        </p:txBody>
      </p:sp>
      <p:cxnSp>
        <p:nvCxnSpPr>
          <p:cNvPr id="171" name="Straight Connector 170">
            <a:extLst>
              <a:ext uri="{FF2B5EF4-FFF2-40B4-BE49-F238E27FC236}">
                <a16:creationId xmlns:a16="http://schemas.microsoft.com/office/drawing/2014/main" id="{8892B334-572F-CD5F-E4ED-4E3297708508}"/>
              </a:ext>
            </a:extLst>
          </p:cNvPr>
          <p:cNvCxnSpPr>
            <a:cxnSpLocks/>
          </p:cNvCxnSpPr>
          <p:nvPr/>
        </p:nvCxnSpPr>
        <p:spPr>
          <a:xfrm flipH="1">
            <a:off x="11109605" y="3759663"/>
            <a:ext cx="5311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28CA9061-6AE4-E254-3CE3-3F8BA6C5802E}"/>
              </a:ext>
            </a:extLst>
          </p:cNvPr>
          <p:cNvCxnSpPr>
            <a:cxnSpLocks/>
          </p:cNvCxnSpPr>
          <p:nvPr/>
        </p:nvCxnSpPr>
        <p:spPr>
          <a:xfrm flipH="1">
            <a:off x="8591810" y="3760137"/>
            <a:ext cx="5311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189DAA61-3D69-DC81-25D3-E1C00B29AF4A}"/>
              </a:ext>
            </a:extLst>
          </p:cNvPr>
          <p:cNvCxnSpPr>
            <a:cxnSpLocks/>
          </p:cNvCxnSpPr>
          <p:nvPr/>
        </p:nvCxnSpPr>
        <p:spPr>
          <a:xfrm flipH="1">
            <a:off x="8443694" y="1599829"/>
            <a:ext cx="5311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887ED9BD-7691-4C4C-BB15-16CA244E04D8}"/>
              </a:ext>
            </a:extLst>
          </p:cNvPr>
          <p:cNvCxnSpPr>
            <a:cxnSpLocks/>
          </p:cNvCxnSpPr>
          <p:nvPr/>
        </p:nvCxnSpPr>
        <p:spPr>
          <a:xfrm flipH="1">
            <a:off x="10876308" y="1602479"/>
            <a:ext cx="5311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DD5C544A-1E78-4574-26FB-B284BEA93E5A}"/>
              </a:ext>
            </a:extLst>
          </p:cNvPr>
          <p:cNvCxnSpPr>
            <a:cxnSpLocks/>
            <a:endCxn id="31" idx="2"/>
          </p:cNvCxnSpPr>
          <p:nvPr/>
        </p:nvCxnSpPr>
        <p:spPr>
          <a:xfrm flipH="1">
            <a:off x="10384401" y="1602479"/>
            <a:ext cx="491907" cy="323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0EEE5F9C-07EE-9984-EEA9-EA4CC8A4FB1B}"/>
              </a:ext>
            </a:extLst>
          </p:cNvPr>
          <p:cNvCxnSpPr>
            <a:cxnSpLocks/>
          </p:cNvCxnSpPr>
          <p:nvPr/>
        </p:nvCxnSpPr>
        <p:spPr>
          <a:xfrm>
            <a:off x="8974853" y="1595551"/>
            <a:ext cx="438451" cy="325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063C5EC7-018E-5597-179F-DA5E5D34F0E4}"/>
              </a:ext>
            </a:extLst>
          </p:cNvPr>
          <p:cNvCxnSpPr>
            <a:cxnSpLocks/>
          </p:cNvCxnSpPr>
          <p:nvPr/>
        </p:nvCxnSpPr>
        <p:spPr>
          <a:xfrm flipH="1">
            <a:off x="10749464" y="2571100"/>
            <a:ext cx="3601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04045F6D-A7A0-8AA7-BAB5-12B3417C3312}"/>
              </a:ext>
            </a:extLst>
          </p:cNvPr>
          <p:cNvCxnSpPr>
            <a:cxnSpLocks/>
          </p:cNvCxnSpPr>
          <p:nvPr/>
        </p:nvCxnSpPr>
        <p:spPr>
          <a:xfrm flipH="1" flipV="1">
            <a:off x="10540724" y="3172366"/>
            <a:ext cx="568881" cy="587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FBA2E1AA-49FB-CF6A-3976-9300DBB82DBC}"/>
              </a:ext>
            </a:extLst>
          </p:cNvPr>
          <p:cNvCxnSpPr>
            <a:cxnSpLocks/>
          </p:cNvCxnSpPr>
          <p:nvPr/>
        </p:nvCxnSpPr>
        <p:spPr>
          <a:xfrm flipV="1">
            <a:off x="9121707" y="3205239"/>
            <a:ext cx="210594" cy="563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F2E4725C-BF34-0885-E817-A31568753BB6}"/>
              </a:ext>
            </a:extLst>
          </p:cNvPr>
          <p:cNvCxnSpPr>
            <a:cxnSpLocks/>
          </p:cNvCxnSpPr>
          <p:nvPr/>
        </p:nvCxnSpPr>
        <p:spPr>
          <a:xfrm>
            <a:off x="8589371" y="2599772"/>
            <a:ext cx="4762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361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3653C-828F-DF30-7E3F-C5C6ECEAC7B6}"/>
            </a:ext>
          </a:extLst>
        </p:cNvPr>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7A45C511-9AA0-D4DE-5DE8-C256E0F76ACF}"/>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587463" y="24948"/>
            <a:ext cx="456721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7" name="Picture 6">
            <a:extLst>
              <a:ext uri="{FF2B5EF4-FFF2-40B4-BE49-F238E27FC236}">
                <a16:creationId xmlns:a16="http://schemas.microsoft.com/office/drawing/2014/main" id="{7213A12C-9178-071A-A045-FD235D9432A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8" name="Freeform 3">
            <a:extLst>
              <a:ext uri="{FF2B5EF4-FFF2-40B4-BE49-F238E27FC236}">
                <a16:creationId xmlns:a16="http://schemas.microsoft.com/office/drawing/2014/main" id="{712A7D39-7FAB-6538-FCDA-D65B013C9328}"/>
              </a:ext>
            </a:extLst>
          </p:cNvPr>
          <p:cNvSpPr>
            <a:spLocks noChangeAspect="1"/>
          </p:cNvSpPr>
          <p:nvPr/>
        </p:nvSpPr>
        <p:spPr>
          <a:xfrm>
            <a:off x="7795694" y="516565"/>
            <a:ext cx="1439374" cy="143937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0C5FF"/>
          </a:solidFill>
          <a:ln cap="sq">
            <a:noFill/>
            <a:prstDash val="solid"/>
            <a:miter/>
          </a:ln>
          <a:effectLst>
            <a:outerShdw blurRad="177800" dist="38100" dir="2700000" algn="tl" rotWithShape="0">
              <a:prstClr val="black">
                <a:alpha val="53000"/>
              </a:prstClr>
            </a:outerShdw>
          </a:effectLst>
        </p:spPr>
        <p:txBody>
          <a:bodyPr/>
          <a:lstStyle/>
          <a:p>
            <a:endParaRPr lang="en-IN" dirty="0"/>
          </a:p>
        </p:txBody>
      </p:sp>
      <p:sp>
        <p:nvSpPr>
          <p:cNvPr id="12" name="Freeform 3">
            <a:extLst>
              <a:ext uri="{FF2B5EF4-FFF2-40B4-BE49-F238E27FC236}">
                <a16:creationId xmlns:a16="http://schemas.microsoft.com/office/drawing/2014/main" id="{5273989E-EF62-02C3-EE4B-CC355E6EA05E}"/>
              </a:ext>
            </a:extLst>
          </p:cNvPr>
          <p:cNvSpPr>
            <a:spLocks noChangeAspect="1"/>
          </p:cNvSpPr>
          <p:nvPr/>
        </p:nvSpPr>
        <p:spPr>
          <a:xfrm>
            <a:off x="3099400" y="3985424"/>
            <a:ext cx="1439374" cy="143937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0C5FF"/>
          </a:solidFill>
          <a:ln cap="sq">
            <a:noFill/>
            <a:prstDash val="solid"/>
            <a:miter/>
          </a:ln>
          <a:effectLst>
            <a:outerShdw blurRad="177800" dist="38100" dir="2700000" algn="tl" rotWithShape="0">
              <a:prstClr val="black">
                <a:alpha val="53000"/>
              </a:prstClr>
            </a:outerShdw>
          </a:effectLst>
        </p:spPr>
        <p:txBody>
          <a:bodyPr/>
          <a:lstStyle/>
          <a:p>
            <a:endParaRPr lang="en-IN" dirty="0"/>
          </a:p>
        </p:txBody>
      </p:sp>
      <p:sp>
        <p:nvSpPr>
          <p:cNvPr id="13" name="Arrow: Left 12">
            <a:extLst>
              <a:ext uri="{FF2B5EF4-FFF2-40B4-BE49-F238E27FC236}">
                <a16:creationId xmlns:a16="http://schemas.microsoft.com/office/drawing/2014/main" id="{40AF4CB6-0EC4-39A7-E9E0-906990EA9919}"/>
              </a:ext>
            </a:extLst>
          </p:cNvPr>
          <p:cNvSpPr/>
          <p:nvPr/>
        </p:nvSpPr>
        <p:spPr>
          <a:xfrm flipH="1">
            <a:off x="3724262" y="971082"/>
            <a:ext cx="8460038" cy="1656184"/>
          </a:xfrm>
          <a:prstGeom prst="leftArrow">
            <a:avLst>
              <a:gd name="adj1" fmla="val 33012"/>
              <a:gd name="adj2" fmla="val 138581"/>
            </a:avLst>
          </a:prstGeom>
          <a:noFill/>
          <a:ln w="25400">
            <a:solidFill>
              <a:srgbClr val="B4C7E7">
                <a:alpha val="40000"/>
              </a:srgbClr>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Left 13">
            <a:extLst>
              <a:ext uri="{FF2B5EF4-FFF2-40B4-BE49-F238E27FC236}">
                <a16:creationId xmlns:a16="http://schemas.microsoft.com/office/drawing/2014/main" id="{6164826F-EA90-4E64-BE91-0FF5F813864D}"/>
              </a:ext>
            </a:extLst>
          </p:cNvPr>
          <p:cNvSpPr/>
          <p:nvPr/>
        </p:nvSpPr>
        <p:spPr>
          <a:xfrm>
            <a:off x="0" y="4430805"/>
            <a:ext cx="8460038" cy="1656184"/>
          </a:xfrm>
          <a:prstGeom prst="leftArrow">
            <a:avLst>
              <a:gd name="adj1" fmla="val 33012"/>
              <a:gd name="adj2" fmla="val 138581"/>
            </a:avLst>
          </a:prstGeom>
          <a:noFill/>
          <a:ln w="25400">
            <a:solidFill>
              <a:srgbClr val="B4C7E7">
                <a:alpha val="40000"/>
              </a:srgbClr>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85ECF007-AF02-EC34-BC05-E75A3996E71C}"/>
              </a:ext>
            </a:extLst>
          </p:cNvPr>
          <p:cNvSpPr/>
          <p:nvPr/>
        </p:nvSpPr>
        <p:spPr>
          <a:xfrm rot="5400000">
            <a:off x="1778154" y="-393485"/>
            <a:ext cx="1224136" cy="4451192"/>
          </a:xfrm>
          <a:prstGeom prst="roundRect">
            <a:avLst/>
          </a:prstGeom>
          <a:solidFill>
            <a:schemeClr val="accent1">
              <a:lumMod val="20000"/>
              <a:lumOff val="80000"/>
            </a:schemeClr>
          </a:solidFill>
          <a:ln w="142875">
            <a:gradFill flip="none" rotWithShape="1">
              <a:gsLst>
                <a:gs pos="0">
                  <a:schemeClr val="accent1">
                    <a:lumMod val="20000"/>
                    <a:lumOff val="80000"/>
                  </a:schemeClr>
                </a:gs>
                <a:gs pos="100000">
                  <a:schemeClr val="accent1">
                    <a:lumMod val="20000"/>
                    <a:lumOff val="80000"/>
                  </a:schemeClr>
                </a:gs>
                <a:gs pos="59000">
                  <a:schemeClr val="accent1">
                    <a:lumMod val="75000"/>
                  </a:schemeClr>
                </a:gs>
                <a:gs pos="44000">
                  <a:schemeClr val="accent1">
                    <a:lumMod val="75000"/>
                  </a:schemeClr>
                </a:gs>
              </a:gsLst>
              <a:lin ang="0" scaled="1"/>
              <a:tileRect/>
            </a:gradFill>
          </a:ln>
          <a:effectLst>
            <a:outerShdw blurRad="228600" dist="38100" dir="2700000" algn="tl" rotWithShape="0">
              <a:schemeClr val="bg2">
                <a:lumMod val="25000"/>
                <a:alpha val="79000"/>
              </a:scheme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Rounded Corners 15">
            <a:extLst>
              <a:ext uri="{FF2B5EF4-FFF2-40B4-BE49-F238E27FC236}">
                <a16:creationId xmlns:a16="http://schemas.microsoft.com/office/drawing/2014/main" id="{97B0625A-EF92-8121-B340-A86FFE01128A}"/>
              </a:ext>
            </a:extLst>
          </p:cNvPr>
          <p:cNvSpPr/>
          <p:nvPr/>
        </p:nvSpPr>
        <p:spPr>
          <a:xfrm>
            <a:off x="-784965" y="535856"/>
            <a:ext cx="1224136" cy="2592510"/>
          </a:xfrm>
          <a:prstGeom prst="roundRect">
            <a:avLst/>
          </a:prstGeom>
          <a:noFill/>
          <a:ln w="142875">
            <a:gradFill flip="none" rotWithShape="1">
              <a:gsLst>
                <a:gs pos="0">
                  <a:schemeClr val="accent1">
                    <a:lumMod val="20000"/>
                    <a:lumOff val="80000"/>
                  </a:schemeClr>
                </a:gs>
                <a:gs pos="100000">
                  <a:schemeClr val="accent1">
                    <a:lumMod val="20000"/>
                    <a:lumOff val="80000"/>
                  </a:schemeClr>
                </a:gs>
                <a:gs pos="45000">
                  <a:schemeClr val="accent1">
                    <a:lumMod val="60000"/>
                    <a:lumOff val="40000"/>
                  </a:schemeClr>
                </a:gs>
              </a:gsLst>
              <a:lin ang="16200000" scaled="1"/>
              <a:tileRect/>
            </a:gradFill>
          </a:ln>
          <a:effectLst>
            <a:outerShdw blurRad="228600" dist="38100" dir="2700000" algn="tl" rotWithShape="0">
              <a:schemeClr val="bg2">
                <a:lumMod val="25000"/>
                <a:alpha val="79000"/>
              </a:scheme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Rounded Corners 16">
            <a:extLst>
              <a:ext uri="{FF2B5EF4-FFF2-40B4-BE49-F238E27FC236}">
                <a16:creationId xmlns:a16="http://schemas.microsoft.com/office/drawing/2014/main" id="{AA75DAFE-C295-6269-5FD1-825ACE19E826}"/>
              </a:ext>
            </a:extLst>
          </p:cNvPr>
          <p:cNvSpPr/>
          <p:nvPr/>
        </p:nvSpPr>
        <p:spPr>
          <a:xfrm rot="5400000">
            <a:off x="9188963" y="3039386"/>
            <a:ext cx="1224136" cy="4451192"/>
          </a:xfrm>
          <a:prstGeom prst="roundRect">
            <a:avLst/>
          </a:prstGeom>
          <a:solidFill>
            <a:schemeClr val="accent1">
              <a:lumMod val="20000"/>
              <a:lumOff val="80000"/>
            </a:schemeClr>
          </a:solidFill>
          <a:ln w="142875">
            <a:gradFill flip="none" rotWithShape="1">
              <a:gsLst>
                <a:gs pos="0">
                  <a:schemeClr val="accent1">
                    <a:lumMod val="20000"/>
                    <a:lumOff val="80000"/>
                  </a:schemeClr>
                </a:gs>
                <a:gs pos="100000">
                  <a:schemeClr val="accent1">
                    <a:lumMod val="20000"/>
                    <a:lumOff val="80000"/>
                  </a:schemeClr>
                </a:gs>
                <a:gs pos="59000">
                  <a:schemeClr val="accent1">
                    <a:lumMod val="75000"/>
                  </a:schemeClr>
                </a:gs>
                <a:gs pos="44000">
                  <a:schemeClr val="accent1">
                    <a:lumMod val="75000"/>
                  </a:schemeClr>
                </a:gs>
              </a:gsLst>
              <a:lin ang="0" scaled="1"/>
              <a:tileRect/>
            </a:gradFill>
          </a:ln>
          <a:effectLst>
            <a:outerShdw blurRad="228600" dist="38100" dir="2700000" algn="tl" rotWithShape="0">
              <a:schemeClr val="bg2">
                <a:lumMod val="25000"/>
                <a:alpha val="79000"/>
              </a:scheme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Rounded Corners 18">
            <a:extLst>
              <a:ext uri="{FF2B5EF4-FFF2-40B4-BE49-F238E27FC236}">
                <a16:creationId xmlns:a16="http://schemas.microsoft.com/office/drawing/2014/main" id="{18A089BC-C6A5-10E3-F932-FC20AE4F61BA}"/>
              </a:ext>
            </a:extLst>
          </p:cNvPr>
          <p:cNvSpPr/>
          <p:nvPr/>
        </p:nvSpPr>
        <p:spPr>
          <a:xfrm flipH="1">
            <a:off x="11736000" y="3968727"/>
            <a:ext cx="1224136" cy="2592510"/>
          </a:xfrm>
          <a:prstGeom prst="roundRect">
            <a:avLst/>
          </a:prstGeom>
          <a:noFill/>
          <a:ln w="142875">
            <a:gradFill flip="none" rotWithShape="1">
              <a:gsLst>
                <a:gs pos="0">
                  <a:schemeClr val="accent1">
                    <a:lumMod val="20000"/>
                    <a:lumOff val="80000"/>
                  </a:schemeClr>
                </a:gs>
                <a:gs pos="100000">
                  <a:schemeClr val="accent1">
                    <a:lumMod val="20000"/>
                    <a:lumOff val="80000"/>
                  </a:schemeClr>
                </a:gs>
                <a:gs pos="45000">
                  <a:schemeClr val="accent1">
                    <a:lumMod val="60000"/>
                    <a:lumOff val="40000"/>
                  </a:schemeClr>
                </a:gs>
              </a:gsLst>
              <a:lin ang="16200000" scaled="1"/>
              <a:tileRect/>
            </a:gradFill>
          </a:ln>
          <a:effectLst>
            <a:outerShdw blurRad="228600" dist="38100" dir="2700000" algn="tl" rotWithShape="0">
              <a:schemeClr val="bg2">
                <a:lumMod val="25000"/>
                <a:alpha val="79000"/>
              </a:scheme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Top Corners Rounded 19">
            <a:extLst>
              <a:ext uri="{FF2B5EF4-FFF2-40B4-BE49-F238E27FC236}">
                <a16:creationId xmlns:a16="http://schemas.microsoft.com/office/drawing/2014/main" id="{C2CD9A50-DD26-5F09-F58C-0DAF6652AF17}"/>
              </a:ext>
            </a:extLst>
          </p:cNvPr>
          <p:cNvSpPr/>
          <p:nvPr/>
        </p:nvSpPr>
        <p:spPr>
          <a:xfrm rot="16200000" flipH="1">
            <a:off x="-148014" y="1445065"/>
            <a:ext cx="1143251" cy="386758"/>
          </a:xfrm>
          <a:prstGeom prst="round2SameRect">
            <a:avLst/>
          </a:prstGeom>
          <a:gradFill>
            <a:gsLst>
              <a:gs pos="81400">
                <a:schemeClr val="accent1">
                  <a:lumMod val="75000"/>
                </a:schemeClr>
              </a:gs>
              <a:gs pos="7000">
                <a:schemeClr val="accent1">
                  <a:lumMod val="40000"/>
                  <a:lumOff val="60000"/>
                </a:schemeClr>
              </a:gs>
              <a:gs pos="100000">
                <a:schemeClr val="accent1">
                  <a:lumMod val="50000"/>
                </a:schemeClr>
              </a:gs>
            </a:gsLst>
            <a:lin ang="16200000" scaled="1"/>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B1011BF6-40CF-74BF-B06F-8FD5918250F4}"/>
              </a:ext>
            </a:extLst>
          </p:cNvPr>
          <p:cNvSpPr txBox="1"/>
          <p:nvPr/>
        </p:nvSpPr>
        <p:spPr>
          <a:xfrm>
            <a:off x="7781802" y="4767334"/>
            <a:ext cx="4038458" cy="984885"/>
          </a:xfrm>
          <a:prstGeom prst="rect">
            <a:avLst/>
          </a:prstGeom>
          <a:noFill/>
        </p:spPr>
        <p:txBody>
          <a:bodyPr wrap="square" rtlCol="0">
            <a:spAutoFit/>
          </a:bodyPr>
          <a:lstStyle>
            <a:defPPr>
              <a:defRPr lang="en-US"/>
            </a:defPPr>
            <a:lvl1pPr algn="ctr">
              <a:defRPr sz="2900" b="1">
                <a:solidFill>
                  <a:srgbClr val="002060"/>
                </a:solidFill>
                <a:effectLst>
                  <a:outerShdw blurRad="38100" dist="38100" dir="2700000" algn="tl">
                    <a:srgbClr val="000000">
                      <a:alpha val="43137"/>
                    </a:srgbClr>
                  </a:outerShdw>
                </a:effectLst>
                <a:latin typeface="Copperplate Gothic Bold" panose="020E0705020206020404" pitchFamily="34" charset="0"/>
              </a:defRPr>
            </a:lvl1pPr>
          </a:lstStyle>
          <a:p>
            <a:r>
              <a:rPr lang="en-US"/>
              <a:t>Value Of  The Study</a:t>
            </a:r>
            <a:endParaRPr lang="en-IN" dirty="0"/>
          </a:p>
        </p:txBody>
      </p:sp>
      <p:sp>
        <p:nvSpPr>
          <p:cNvPr id="22" name="TextBox 21">
            <a:extLst>
              <a:ext uri="{FF2B5EF4-FFF2-40B4-BE49-F238E27FC236}">
                <a16:creationId xmlns:a16="http://schemas.microsoft.com/office/drawing/2014/main" id="{B124C59C-DC8C-0A57-C319-9F6737C981AE}"/>
              </a:ext>
            </a:extLst>
          </p:cNvPr>
          <p:cNvSpPr txBox="1"/>
          <p:nvPr/>
        </p:nvSpPr>
        <p:spPr>
          <a:xfrm>
            <a:off x="423612" y="1339426"/>
            <a:ext cx="4115162" cy="984885"/>
          </a:xfrm>
          <a:prstGeom prst="rect">
            <a:avLst/>
          </a:prstGeom>
          <a:noFill/>
        </p:spPr>
        <p:txBody>
          <a:bodyPr wrap="square" rtlCol="0">
            <a:spAutoFit/>
          </a:bodyPr>
          <a:lstStyle>
            <a:defPPr>
              <a:defRPr lang="en-US"/>
            </a:defPPr>
            <a:lvl1pPr>
              <a:defRPr sz="1500" b="1">
                <a:solidFill>
                  <a:srgbClr val="002060"/>
                </a:solidFill>
                <a:latin typeface="Copperplate Gothic Bold" panose="020E0705020206020404" pitchFamily="34" charset="0"/>
              </a:defRPr>
            </a:lvl1pPr>
          </a:lstStyle>
          <a:p>
            <a:pPr algn="ctr"/>
            <a:r>
              <a:rPr lang="en-US" sz="2900" dirty="0">
                <a:effectLst>
                  <a:outerShdw blurRad="38100" dist="38100" dir="2700000" algn="tl">
                    <a:srgbClr val="000000">
                      <a:alpha val="43137"/>
                    </a:srgbClr>
                  </a:outerShdw>
                </a:effectLst>
              </a:rPr>
              <a:t>Objective OF The Study</a:t>
            </a:r>
            <a:endParaRPr lang="en-IN" sz="2900" dirty="0">
              <a:effectLst>
                <a:outerShdw blurRad="38100" dist="38100" dir="2700000" algn="tl">
                  <a:srgbClr val="000000">
                    <a:alpha val="43137"/>
                  </a:srgbClr>
                </a:outerShdw>
              </a:effectLst>
            </a:endParaRPr>
          </a:p>
        </p:txBody>
      </p:sp>
      <p:sp>
        <p:nvSpPr>
          <p:cNvPr id="23" name="Rectangle: Top Corners Rounded 22">
            <a:extLst>
              <a:ext uri="{FF2B5EF4-FFF2-40B4-BE49-F238E27FC236}">
                <a16:creationId xmlns:a16="http://schemas.microsoft.com/office/drawing/2014/main" id="{DD772703-EF3D-7A84-C4E2-D7AF2CAF1137}"/>
              </a:ext>
            </a:extLst>
          </p:cNvPr>
          <p:cNvSpPr/>
          <p:nvPr/>
        </p:nvSpPr>
        <p:spPr>
          <a:xfrm rot="5400000">
            <a:off x="11210374" y="5096591"/>
            <a:ext cx="1174160" cy="386758"/>
          </a:xfrm>
          <a:prstGeom prst="round2SameRect">
            <a:avLst/>
          </a:prstGeom>
          <a:gradFill>
            <a:gsLst>
              <a:gs pos="81400">
                <a:schemeClr val="accent1">
                  <a:lumMod val="75000"/>
                </a:schemeClr>
              </a:gs>
              <a:gs pos="7000">
                <a:schemeClr val="accent1">
                  <a:lumMod val="40000"/>
                  <a:lumOff val="60000"/>
                </a:schemeClr>
              </a:gs>
              <a:gs pos="10000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3">
            <a:extLst>
              <a:ext uri="{FF2B5EF4-FFF2-40B4-BE49-F238E27FC236}">
                <a16:creationId xmlns:a16="http://schemas.microsoft.com/office/drawing/2014/main" id="{3450B7BA-AC47-E6EF-E175-62754B442887}"/>
              </a:ext>
            </a:extLst>
          </p:cNvPr>
          <p:cNvSpPr>
            <a:spLocks noChangeAspect="1"/>
          </p:cNvSpPr>
          <p:nvPr/>
        </p:nvSpPr>
        <p:spPr>
          <a:xfrm>
            <a:off x="5593484" y="487978"/>
            <a:ext cx="1439374" cy="143937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0C5FF"/>
          </a:solidFill>
          <a:ln cap="sq">
            <a:noFill/>
            <a:prstDash val="solid"/>
            <a:miter/>
          </a:ln>
          <a:effectLst>
            <a:outerShdw blurRad="177800" dist="38100" dir="2700000" algn="tl" rotWithShape="0">
              <a:prstClr val="black">
                <a:alpha val="53000"/>
              </a:prstClr>
            </a:outerShdw>
          </a:effectLst>
        </p:spPr>
        <p:txBody>
          <a:bodyPr/>
          <a:lstStyle/>
          <a:p>
            <a:endParaRPr lang="en-IN" dirty="0"/>
          </a:p>
        </p:txBody>
      </p:sp>
      <p:sp>
        <p:nvSpPr>
          <p:cNvPr id="37" name="Freeform 3">
            <a:extLst>
              <a:ext uri="{FF2B5EF4-FFF2-40B4-BE49-F238E27FC236}">
                <a16:creationId xmlns:a16="http://schemas.microsoft.com/office/drawing/2014/main" id="{8200FF56-C9FC-88C6-9106-8FF098100930}"/>
              </a:ext>
            </a:extLst>
          </p:cNvPr>
          <p:cNvSpPr>
            <a:spLocks noChangeAspect="1"/>
          </p:cNvSpPr>
          <p:nvPr/>
        </p:nvSpPr>
        <p:spPr>
          <a:xfrm>
            <a:off x="9995995" y="513932"/>
            <a:ext cx="1439374" cy="143937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0C5FF"/>
          </a:solidFill>
          <a:ln cap="sq">
            <a:noFill/>
            <a:prstDash val="solid"/>
            <a:miter/>
          </a:ln>
          <a:effectLst>
            <a:outerShdw blurRad="177800" dist="38100" dir="2700000" algn="tl" rotWithShape="0">
              <a:prstClr val="black">
                <a:alpha val="53000"/>
              </a:prstClr>
            </a:outerShdw>
          </a:effectLst>
        </p:spPr>
        <p:txBody>
          <a:bodyPr/>
          <a:lstStyle/>
          <a:p>
            <a:endParaRPr lang="en-IN" dirty="0"/>
          </a:p>
        </p:txBody>
      </p:sp>
      <p:sp>
        <p:nvSpPr>
          <p:cNvPr id="38" name="Freeform 3">
            <a:extLst>
              <a:ext uri="{FF2B5EF4-FFF2-40B4-BE49-F238E27FC236}">
                <a16:creationId xmlns:a16="http://schemas.microsoft.com/office/drawing/2014/main" id="{827BE51B-890F-D9E1-E285-E14BC938F750}"/>
              </a:ext>
            </a:extLst>
          </p:cNvPr>
          <p:cNvSpPr>
            <a:spLocks noChangeAspect="1"/>
          </p:cNvSpPr>
          <p:nvPr/>
        </p:nvSpPr>
        <p:spPr>
          <a:xfrm>
            <a:off x="834307" y="3985424"/>
            <a:ext cx="1439374" cy="143937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0C5FF"/>
          </a:solidFill>
          <a:ln cap="sq">
            <a:noFill/>
            <a:prstDash val="solid"/>
            <a:miter/>
          </a:ln>
          <a:effectLst>
            <a:outerShdw blurRad="177800" dist="38100" dir="2700000" algn="tl" rotWithShape="0">
              <a:prstClr val="black">
                <a:alpha val="53000"/>
              </a:prstClr>
            </a:outerShdw>
          </a:effectLst>
        </p:spPr>
        <p:txBody>
          <a:bodyPr/>
          <a:lstStyle/>
          <a:p>
            <a:endParaRPr lang="en-IN" dirty="0"/>
          </a:p>
        </p:txBody>
      </p:sp>
      <p:sp>
        <p:nvSpPr>
          <p:cNvPr id="39" name="Freeform 3">
            <a:extLst>
              <a:ext uri="{FF2B5EF4-FFF2-40B4-BE49-F238E27FC236}">
                <a16:creationId xmlns:a16="http://schemas.microsoft.com/office/drawing/2014/main" id="{1EC1B68C-A200-2FDB-E95D-D4D2D8AC6409}"/>
              </a:ext>
            </a:extLst>
          </p:cNvPr>
          <p:cNvSpPr>
            <a:spLocks noChangeAspect="1"/>
          </p:cNvSpPr>
          <p:nvPr/>
        </p:nvSpPr>
        <p:spPr>
          <a:xfrm>
            <a:off x="5364493" y="3985424"/>
            <a:ext cx="1439374" cy="143937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0C5FF"/>
          </a:solidFill>
          <a:ln cap="sq">
            <a:noFill/>
            <a:prstDash val="solid"/>
            <a:miter/>
          </a:ln>
          <a:effectLst>
            <a:outerShdw blurRad="177800" dist="38100" dir="2700000" algn="tl" rotWithShape="0">
              <a:prstClr val="black">
                <a:alpha val="53000"/>
              </a:prstClr>
            </a:outerShdw>
          </a:effectLst>
        </p:spPr>
        <p:txBody>
          <a:bodyPr/>
          <a:lstStyle/>
          <a:p>
            <a:endParaRPr lang="en-IN" dirty="0"/>
          </a:p>
        </p:txBody>
      </p:sp>
      <p:pic>
        <p:nvPicPr>
          <p:cNvPr id="40" name="Picture 39">
            <a:extLst>
              <a:ext uri="{FF2B5EF4-FFF2-40B4-BE49-F238E27FC236}">
                <a16:creationId xmlns:a16="http://schemas.microsoft.com/office/drawing/2014/main" id="{56E5A116-F2B3-F048-E887-F00AA60F331F}"/>
              </a:ext>
            </a:extLst>
          </p:cNvPr>
          <p:cNvPicPr>
            <a:picLocks noChangeAspect="1"/>
          </p:cNvPicPr>
          <p:nvPr/>
        </p:nvPicPr>
        <p:blipFill>
          <a:blip r:embed="rId4">
            <a:grayscl/>
            <a:alphaModFix amt="70000"/>
            <a:extLst>
              <a:ext uri="{28A0092B-C50C-407E-A947-70E740481C1C}">
                <a14:useLocalDpi xmlns:a14="http://schemas.microsoft.com/office/drawing/2010/main" val="0"/>
              </a:ext>
            </a:extLst>
          </a:blip>
          <a:stretch>
            <a:fillRect/>
          </a:stretch>
        </p:blipFill>
        <p:spPr>
          <a:xfrm>
            <a:off x="1186233" y="4337350"/>
            <a:ext cx="735521" cy="735521"/>
          </a:xfrm>
          <a:prstGeom prst="rect">
            <a:avLst/>
          </a:prstGeom>
        </p:spPr>
      </p:pic>
      <p:sp>
        <p:nvSpPr>
          <p:cNvPr id="41" name="TextBox 40">
            <a:extLst>
              <a:ext uri="{FF2B5EF4-FFF2-40B4-BE49-F238E27FC236}">
                <a16:creationId xmlns:a16="http://schemas.microsoft.com/office/drawing/2014/main" id="{9C30310E-FB4F-CEE7-3CDB-D5778B3225DC}"/>
              </a:ext>
            </a:extLst>
          </p:cNvPr>
          <p:cNvSpPr txBox="1"/>
          <p:nvPr/>
        </p:nvSpPr>
        <p:spPr>
          <a:xfrm>
            <a:off x="796238" y="5656491"/>
            <a:ext cx="1638303" cy="553998"/>
          </a:xfrm>
          <a:prstGeom prst="rect">
            <a:avLst/>
          </a:prstGeom>
          <a:noFill/>
        </p:spPr>
        <p:txBody>
          <a:bodyPr wrap="square" rtlCol="0">
            <a:spAutoFit/>
          </a:bodyPr>
          <a:lstStyle>
            <a:defPPr>
              <a:defRPr lang="en-US"/>
            </a:defPPr>
            <a:lvl1pPr>
              <a:defRPr sz="1000">
                <a:solidFill>
                  <a:schemeClr val="accent1">
                    <a:lumMod val="50000"/>
                  </a:schemeClr>
                </a:solidFill>
                <a:latin typeface="Century Gothic" panose="020B0502020202020204" pitchFamily="34" charset="0"/>
              </a:defRPr>
            </a:lvl1pPr>
          </a:lstStyle>
          <a:p>
            <a:pPr algn="ctr"/>
            <a:r>
              <a:rPr lang="en-US" sz="1500"/>
              <a:t>Early detection and Prevention</a:t>
            </a:r>
            <a:endParaRPr lang="en-IN" sz="1500" dirty="0"/>
          </a:p>
        </p:txBody>
      </p:sp>
      <p:pic>
        <p:nvPicPr>
          <p:cNvPr id="42" name="Picture 41" descr="A clock and server with a black background&#10;&#10;Description automatically generated">
            <a:extLst>
              <a:ext uri="{FF2B5EF4-FFF2-40B4-BE49-F238E27FC236}">
                <a16:creationId xmlns:a16="http://schemas.microsoft.com/office/drawing/2014/main" id="{0539DAF9-BD77-90A7-A764-EDE785DAF4E0}"/>
              </a:ext>
            </a:extLst>
          </p:cNvPr>
          <p:cNvPicPr>
            <a:picLocks noChangeAspect="1"/>
          </p:cNvPicPr>
          <p:nvPr/>
        </p:nvPicPr>
        <p:blipFill>
          <a:blip r:embed="rId5">
            <a:grayscl/>
            <a:alphaModFix amt="70000"/>
            <a:extLst>
              <a:ext uri="{28A0092B-C50C-407E-A947-70E740481C1C}">
                <a14:useLocalDpi xmlns:a14="http://schemas.microsoft.com/office/drawing/2010/main" val="0"/>
              </a:ext>
            </a:extLst>
          </a:blip>
          <a:stretch>
            <a:fillRect/>
          </a:stretch>
        </p:blipFill>
        <p:spPr>
          <a:xfrm>
            <a:off x="10243445" y="761382"/>
            <a:ext cx="944473" cy="944473"/>
          </a:xfrm>
          <a:prstGeom prst="rect">
            <a:avLst/>
          </a:prstGeom>
        </p:spPr>
      </p:pic>
      <p:sp>
        <p:nvSpPr>
          <p:cNvPr id="43" name="TextBox 42">
            <a:extLst>
              <a:ext uri="{FF2B5EF4-FFF2-40B4-BE49-F238E27FC236}">
                <a16:creationId xmlns:a16="http://schemas.microsoft.com/office/drawing/2014/main" id="{573E9CE3-204F-E5C4-4F04-4F794699B25F}"/>
              </a:ext>
            </a:extLst>
          </p:cNvPr>
          <p:cNvSpPr txBox="1"/>
          <p:nvPr/>
        </p:nvSpPr>
        <p:spPr>
          <a:xfrm>
            <a:off x="10077275" y="2342603"/>
            <a:ext cx="1323819" cy="553998"/>
          </a:xfrm>
          <a:prstGeom prst="rect">
            <a:avLst/>
          </a:prstGeom>
          <a:noFill/>
        </p:spPr>
        <p:txBody>
          <a:bodyPr wrap="square" rtlCol="0">
            <a:spAutoFit/>
          </a:bodyPr>
          <a:lstStyle>
            <a:defPPr>
              <a:defRPr lang="en-US"/>
            </a:defPPr>
            <a:lvl1pPr algn="ctr">
              <a:defRPr sz="1500">
                <a:solidFill>
                  <a:schemeClr val="accent1">
                    <a:lumMod val="50000"/>
                  </a:schemeClr>
                </a:solidFill>
                <a:latin typeface="Century Gothic" panose="020B0502020202020204" pitchFamily="34" charset="0"/>
              </a:defRPr>
            </a:lvl1pPr>
          </a:lstStyle>
          <a:p>
            <a:r>
              <a:rPr lang="en-US" dirty="0"/>
              <a:t>Real -  time Monitoring</a:t>
            </a:r>
            <a:endParaRPr lang="en-IN" dirty="0"/>
          </a:p>
        </p:txBody>
      </p:sp>
      <p:sp>
        <p:nvSpPr>
          <p:cNvPr id="44" name="TextBox 43">
            <a:extLst>
              <a:ext uri="{FF2B5EF4-FFF2-40B4-BE49-F238E27FC236}">
                <a16:creationId xmlns:a16="http://schemas.microsoft.com/office/drawing/2014/main" id="{5AB0E552-9FE1-EBC9-F1DE-08D9C969040A}"/>
              </a:ext>
            </a:extLst>
          </p:cNvPr>
          <p:cNvSpPr txBox="1"/>
          <p:nvPr/>
        </p:nvSpPr>
        <p:spPr>
          <a:xfrm>
            <a:off x="2878280" y="5656491"/>
            <a:ext cx="1882160" cy="553998"/>
          </a:xfrm>
          <a:prstGeom prst="rect">
            <a:avLst/>
          </a:prstGeom>
          <a:noFill/>
        </p:spPr>
        <p:txBody>
          <a:bodyPr wrap="square" rtlCol="0">
            <a:spAutoFit/>
          </a:bodyPr>
          <a:lstStyle>
            <a:defPPr>
              <a:defRPr lang="en-US"/>
            </a:defPPr>
            <a:lvl1pPr algn="ctr">
              <a:defRPr sz="1500">
                <a:solidFill>
                  <a:schemeClr val="accent1">
                    <a:lumMod val="50000"/>
                  </a:schemeClr>
                </a:solidFill>
                <a:latin typeface="Century Gothic" panose="020B0502020202020204" pitchFamily="34" charset="0"/>
              </a:defRPr>
            </a:lvl1pPr>
          </a:lstStyle>
          <a:p>
            <a:r>
              <a:rPr lang="en-IN" dirty="0"/>
              <a:t>Improved Patient Outcomes</a:t>
            </a:r>
          </a:p>
        </p:txBody>
      </p:sp>
      <p:pic>
        <p:nvPicPr>
          <p:cNvPr id="45" name="Picture 44">
            <a:extLst>
              <a:ext uri="{FF2B5EF4-FFF2-40B4-BE49-F238E27FC236}">
                <a16:creationId xmlns:a16="http://schemas.microsoft.com/office/drawing/2014/main" id="{4E96804F-0923-BEDD-0A3A-F06B6AC945CB}"/>
              </a:ext>
            </a:extLst>
          </p:cNvPr>
          <p:cNvPicPr>
            <a:picLocks noChangeAspect="1"/>
          </p:cNvPicPr>
          <p:nvPr/>
        </p:nvPicPr>
        <p:blipFill>
          <a:blip r:embed="rId6">
            <a:grayscl/>
            <a:alphaModFix/>
            <a:extLst>
              <a:ext uri="{28A0092B-C50C-407E-A947-70E740481C1C}">
                <a14:useLocalDpi xmlns:a14="http://schemas.microsoft.com/office/drawing/2010/main" val="0"/>
              </a:ext>
            </a:extLst>
          </a:blip>
          <a:stretch>
            <a:fillRect/>
          </a:stretch>
        </p:blipFill>
        <p:spPr>
          <a:xfrm>
            <a:off x="3332674" y="4240400"/>
            <a:ext cx="929419" cy="929419"/>
          </a:xfrm>
          <a:prstGeom prst="rect">
            <a:avLst/>
          </a:prstGeom>
        </p:spPr>
      </p:pic>
      <p:pic>
        <p:nvPicPr>
          <p:cNvPr id="46" name="Picture 45">
            <a:extLst>
              <a:ext uri="{FF2B5EF4-FFF2-40B4-BE49-F238E27FC236}">
                <a16:creationId xmlns:a16="http://schemas.microsoft.com/office/drawing/2014/main" id="{418F6CD9-348A-C462-4C63-B0947422FEDF}"/>
              </a:ext>
            </a:extLst>
          </p:cNvPr>
          <p:cNvPicPr>
            <a:picLocks noChangeAspect="1"/>
          </p:cNvPicPr>
          <p:nvPr/>
        </p:nvPicPr>
        <p:blipFill>
          <a:blip r:embed="rId7">
            <a:alphaModFix/>
            <a:grayscl/>
            <a:extLst>
              <a:ext uri="{BEBA8EAE-BF5A-486C-A8C5-ECC9F3942E4B}">
                <a14:imgProps xmlns:a14="http://schemas.microsoft.com/office/drawing/2010/main">
                  <a14:imgLayer r:embed="rId8">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5570401" y="4187027"/>
            <a:ext cx="1036163" cy="1036163"/>
          </a:xfrm>
          <a:prstGeom prst="rect">
            <a:avLst/>
          </a:prstGeom>
        </p:spPr>
      </p:pic>
      <p:sp>
        <p:nvSpPr>
          <p:cNvPr id="47" name="TextBox 46">
            <a:extLst>
              <a:ext uri="{FF2B5EF4-FFF2-40B4-BE49-F238E27FC236}">
                <a16:creationId xmlns:a16="http://schemas.microsoft.com/office/drawing/2014/main" id="{FA9867BB-C44A-708A-9F93-3922FA8B4BA3}"/>
              </a:ext>
            </a:extLst>
          </p:cNvPr>
          <p:cNvSpPr txBox="1"/>
          <p:nvPr/>
        </p:nvSpPr>
        <p:spPr>
          <a:xfrm>
            <a:off x="5276849" y="5654527"/>
            <a:ext cx="1638302" cy="553998"/>
          </a:xfrm>
          <a:prstGeom prst="rect">
            <a:avLst/>
          </a:prstGeom>
          <a:noFill/>
        </p:spPr>
        <p:txBody>
          <a:bodyPr wrap="square" rtlCol="0">
            <a:spAutoFit/>
          </a:bodyPr>
          <a:lstStyle>
            <a:defPPr>
              <a:defRPr lang="en-US"/>
            </a:defPPr>
            <a:lvl1pPr algn="ctr">
              <a:defRPr sz="1500">
                <a:solidFill>
                  <a:schemeClr val="accent1">
                    <a:lumMod val="50000"/>
                  </a:schemeClr>
                </a:solidFill>
                <a:latin typeface="Century Gothic" panose="020B0502020202020204" pitchFamily="34" charset="0"/>
              </a:defRPr>
            </a:lvl1pPr>
          </a:lstStyle>
          <a:p>
            <a:r>
              <a:rPr lang="en-IN" dirty="0"/>
              <a:t>Public Health Advancement</a:t>
            </a:r>
          </a:p>
        </p:txBody>
      </p:sp>
      <p:cxnSp>
        <p:nvCxnSpPr>
          <p:cNvPr id="48" name="Straight Connector 47">
            <a:extLst>
              <a:ext uri="{FF2B5EF4-FFF2-40B4-BE49-F238E27FC236}">
                <a16:creationId xmlns:a16="http://schemas.microsoft.com/office/drawing/2014/main" id="{217841D5-44DD-180A-E62D-4EF9D16D93C2}"/>
              </a:ext>
            </a:extLst>
          </p:cNvPr>
          <p:cNvCxnSpPr>
            <a:cxnSpLocks/>
          </p:cNvCxnSpPr>
          <p:nvPr/>
        </p:nvCxnSpPr>
        <p:spPr>
          <a:xfrm>
            <a:off x="164626" y="3581083"/>
            <a:ext cx="11862001" cy="0"/>
          </a:xfrm>
          <a:prstGeom prst="line">
            <a:avLst/>
          </a:prstGeom>
          <a:ln>
            <a:prstDash val="lgDashDotDot"/>
            <a:headEnd type="diamond"/>
            <a:tailEnd type="diamond"/>
          </a:ln>
        </p:spPr>
        <p:style>
          <a:lnRef idx="1">
            <a:schemeClr val="accent1"/>
          </a:lnRef>
          <a:fillRef idx="0">
            <a:schemeClr val="accent1"/>
          </a:fillRef>
          <a:effectRef idx="0">
            <a:schemeClr val="accent1"/>
          </a:effectRef>
          <a:fontRef idx="minor">
            <a:schemeClr val="tx1"/>
          </a:fontRef>
        </p:style>
      </p:cxnSp>
      <p:pic>
        <p:nvPicPr>
          <p:cNvPr id="56" name="Picture 55">
            <a:extLst>
              <a:ext uri="{FF2B5EF4-FFF2-40B4-BE49-F238E27FC236}">
                <a16:creationId xmlns:a16="http://schemas.microsoft.com/office/drawing/2014/main" id="{FE3DAAFF-6429-6194-2C86-55A11B19072A}"/>
              </a:ext>
            </a:extLst>
          </p:cNvPr>
          <p:cNvPicPr>
            <a:picLocks noChangeAspect="1"/>
          </p:cNvPicPr>
          <p:nvPr/>
        </p:nvPicPr>
        <p:blipFill>
          <a:blip r:embed="rId9">
            <a:alphaModFix/>
            <a:grayscl/>
            <a:extLst>
              <a:ext uri="{28A0092B-C50C-407E-A947-70E740481C1C}">
                <a14:useLocalDpi xmlns:a14="http://schemas.microsoft.com/office/drawing/2010/main" val="0"/>
              </a:ext>
            </a:extLst>
          </a:blip>
          <a:stretch>
            <a:fillRect/>
          </a:stretch>
        </p:blipFill>
        <p:spPr>
          <a:xfrm>
            <a:off x="8035805" y="718430"/>
            <a:ext cx="977217" cy="977217"/>
          </a:xfrm>
          <a:prstGeom prst="rect">
            <a:avLst/>
          </a:prstGeom>
        </p:spPr>
      </p:pic>
      <p:sp>
        <p:nvSpPr>
          <p:cNvPr id="57" name="TextBox 56">
            <a:extLst>
              <a:ext uri="{FF2B5EF4-FFF2-40B4-BE49-F238E27FC236}">
                <a16:creationId xmlns:a16="http://schemas.microsoft.com/office/drawing/2014/main" id="{7936E99F-CB7B-E740-3D14-888022BE2E76}"/>
              </a:ext>
            </a:extLst>
          </p:cNvPr>
          <p:cNvSpPr txBox="1"/>
          <p:nvPr/>
        </p:nvSpPr>
        <p:spPr>
          <a:xfrm>
            <a:off x="7864588" y="2352763"/>
            <a:ext cx="1323819" cy="553998"/>
          </a:xfrm>
          <a:prstGeom prst="rect">
            <a:avLst/>
          </a:prstGeom>
          <a:noFill/>
        </p:spPr>
        <p:txBody>
          <a:bodyPr wrap="square" rtlCol="0">
            <a:spAutoFit/>
          </a:bodyPr>
          <a:lstStyle>
            <a:defPPr>
              <a:defRPr lang="en-US"/>
            </a:defPPr>
            <a:lvl1pPr algn="ctr">
              <a:defRPr sz="1500">
                <a:solidFill>
                  <a:schemeClr val="accent1">
                    <a:lumMod val="50000"/>
                  </a:schemeClr>
                </a:solidFill>
                <a:latin typeface="Century Gothic" panose="020B0502020202020204" pitchFamily="34" charset="0"/>
              </a:defRPr>
            </a:lvl1pPr>
          </a:lstStyle>
          <a:p>
            <a:r>
              <a:rPr lang="en-US" dirty="0"/>
              <a:t>Comparing Algorithms</a:t>
            </a:r>
            <a:endParaRPr lang="en-IN" dirty="0"/>
          </a:p>
        </p:txBody>
      </p:sp>
      <p:sp>
        <p:nvSpPr>
          <p:cNvPr id="58" name="TextBox 57">
            <a:extLst>
              <a:ext uri="{FF2B5EF4-FFF2-40B4-BE49-F238E27FC236}">
                <a16:creationId xmlns:a16="http://schemas.microsoft.com/office/drawing/2014/main" id="{FEF6F578-EE8A-1266-FC50-40F91113E963}"/>
              </a:ext>
            </a:extLst>
          </p:cNvPr>
          <p:cNvSpPr txBox="1"/>
          <p:nvPr/>
        </p:nvSpPr>
        <p:spPr>
          <a:xfrm>
            <a:off x="5617626" y="2304986"/>
            <a:ext cx="1439374" cy="553998"/>
          </a:xfrm>
          <a:prstGeom prst="rect">
            <a:avLst/>
          </a:prstGeom>
          <a:noFill/>
        </p:spPr>
        <p:txBody>
          <a:bodyPr wrap="square" rtlCol="0">
            <a:spAutoFit/>
          </a:bodyPr>
          <a:lstStyle>
            <a:defPPr>
              <a:defRPr lang="en-US"/>
            </a:defPPr>
            <a:lvl1pPr algn="ctr">
              <a:defRPr sz="1500">
                <a:solidFill>
                  <a:schemeClr val="accent1">
                    <a:lumMod val="50000"/>
                  </a:schemeClr>
                </a:solidFill>
                <a:latin typeface="Century Gothic" panose="020B0502020202020204" pitchFamily="34" charset="0"/>
              </a:defRPr>
            </a:lvl1pPr>
          </a:lstStyle>
          <a:p>
            <a:r>
              <a:rPr lang="en-US" dirty="0"/>
              <a:t>Risk Stratification</a:t>
            </a:r>
            <a:endParaRPr lang="en-IN" dirty="0"/>
          </a:p>
        </p:txBody>
      </p:sp>
      <p:pic>
        <p:nvPicPr>
          <p:cNvPr id="59" name="Picture 58" descr="A magnifying glass and a paper with graphs and a graph&#10;&#10;Description automatically generated">
            <a:extLst>
              <a:ext uri="{FF2B5EF4-FFF2-40B4-BE49-F238E27FC236}">
                <a16:creationId xmlns:a16="http://schemas.microsoft.com/office/drawing/2014/main" id="{7CA1FE1F-3FC3-0682-D430-A517388CBBBB}"/>
              </a:ext>
            </a:extLst>
          </p:cNvPr>
          <p:cNvPicPr>
            <a:picLocks noChangeAspect="1"/>
          </p:cNvPicPr>
          <p:nvPr/>
        </p:nvPicPr>
        <p:blipFill>
          <a:blip r:embed="rId10">
            <a:alphaModFix/>
            <a:grayscl/>
            <a:extLst>
              <a:ext uri="{28A0092B-C50C-407E-A947-70E740481C1C}">
                <a14:useLocalDpi xmlns:a14="http://schemas.microsoft.com/office/drawing/2010/main" val="0"/>
              </a:ext>
            </a:extLst>
          </a:blip>
          <a:stretch>
            <a:fillRect/>
          </a:stretch>
        </p:blipFill>
        <p:spPr>
          <a:xfrm>
            <a:off x="5877295" y="736331"/>
            <a:ext cx="926572" cy="926572"/>
          </a:xfrm>
          <a:prstGeom prst="rect">
            <a:avLst/>
          </a:prstGeom>
        </p:spPr>
      </p:pic>
    </p:spTree>
    <p:extLst>
      <p:ext uri="{BB962C8B-B14F-4D97-AF65-F5344CB8AC3E}">
        <p14:creationId xmlns:p14="http://schemas.microsoft.com/office/powerpoint/2010/main" val="977532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954D14-0D16-84C6-F96B-6A02ED968D42}"/>
            </a:ext>
          </a:extLst>
        </p:cNvPr>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6F81A561-EE68-3D04-826A-578FF2DB0C78}"/>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587463" y="24948"/>
            <a:ext cx="456721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3" name="Picture 2">
            <a:extLst>
              <a:ext uri="{FF2B5EF4-FFF2-40B4-BE49-F238E27FC236}">
                <a16:creationId xmlns:a16="http://schemas.microsoft.com/office/drawing/2014/main" id="{A499FDD3-7973-707C-38E1-81F4CD7B7DDB}"/>
              </a:ext>
            </a:extLst>
          </p:cNvPr>
          <p:cNvPicPr>
            <a:picLocks noChangeAspect="1"/>
          </p:cNvPicPr>
          <p:nvPr/>
        </p:nvPicPr>
        <p:blipFill>
          <a:blip r:embed="rId3">
            <a:biLevel thresh="25000"/>
            <a:alphaModFix amt="21000"/>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720163" y="1234837"/>
            <a:ext cx="4388324" cy="4388324"/>
          </a:xfrm>
          <a:prstGeom prst="rect">
            <a:avLst/>
          </a:prstGeom>
        </p:spPr>
      </p:pic>
      <p:pic>
        <p:nvPicPr>
          <p:cNvPr id="4" name="Picture 3">
            <a:extLst>
              <a:ext uri="{FF2B5EF4-FFF2-40B4-BE49-F238E27FC236}">
                <a16:creationId xmlns:a16="http://schemas.microsoft.com/office/drawing/2014/main" id="{165928AF-D01E-5C22-A073-DBF9626BB6D1}"/>
              </a:ext>
            </a:extLst>
          </p:cNvPr>
          <p:cNvPicPr>
            <a:picLocks noChangeAspect="1"/>
          </p:cNvPicPr>
          <p:nvPr/>
        </p:nvPicPr>
        <p:blipFill>
          <a:blip r:embed="rId5">
            <a:duotone>
              <a:schemeClr val="accent1">
                <a:shade val="45000"/>
                <a:satMod val="135000"/>
              </a:schemeClr>
              <a:prstClr val="white"/>
            </a:duotone>
          </a:blip>
          <a:stretch>
            <a:fillRect/>
          </a:stretch>
        </p:blipFill>
        <p:spPr>
          <a:xfrm rot="20943577">
            <a:off x="6690343" y="3112700"/>
            <a:ext cx="701101" cy="701101"/>
          </a:xfrm>
          <a:prstGeom prst="rect">
            <a:avLst/>
          </a:prstGeom>
        </p:spPr>
      </p:pic>
      <p:pic>
        <p:nvPicPr>
          <p:cNvPr id="5" name="Picture 4">
            <a:extLst>
              <a:ext uri="{FF2B5EF4-FFF2-40B4-BE49-F238E27FC236}">
                <a16:creationId xmlns:a16="http://schemas.microsoft.com/office/drawing/2014/main" id="{3C6E5D22-5538-9E87-F5AE-69FF75053DC5}"/>
              </a:ext>
            </a:extLst>
          </p:cNvPr>
          <p:cNvPicPr>
            <a:picLocks noChangeAspect="1"/>
          </p:cNvPicPr>
          <p:nvPr/>
        </p:nvPicPr>
        <p:blipFill>
          <a:blip r:embed="rId5">
            <a:duotone>
              <a:schemeClr val="accent1">
                <a:shade val="45000"/>
                <a:satMod val="135000"/>
              </a:schemeClr>
              <a:prstClr val="white"/>
            </a:duotone>
          </a:blip>
          <a:stretch>
            <a:fillRect/>
          </a:stretch>
        </p:blipFill>
        <p:spPr>
          <a:xfrm rot="532551" flipH="1">
            <a:off x="6924479" y="431052"/>
            <a:ext cx="701101" cy="701101"/>
          </a:xfrm>
          <a:prstGeom prst="rect">
            <a:avLst/>
          </a:prstGeom>
        </p:spPr>
      </p:pic>
      <p:grpSp>
        <p:nvGrpSpPr>
          <p:cNvPr id="6" name="Group 5">
            <a:extLst>
              <a:ext uri="{FF2B5EF4-FFF2-40B4-BE49-F238E27FC236}">
                <a16:creationId xmlns:a16="http://schemas.microsoft.com/office/drawing/2014/main" id="{53AC4716-81B7-9DBB-ED99-40EAA3672B55}"/>
              </a:ext>
            </a:extLst>
          </p:cNvPr>
          <p:cNvGrpSpPr/>
          <p:nvPr/>
        </p:nvGrpSpPr>
        <p:grpSpPr>
          <a:xfrm>
            <a:off x="6442848" y="1610792"/>
            <a:ext cx="1454797" cy="831944"/>
            <a:chOff x="6785257" y="5867269"/>
            <a:chExt cx="1454797" cy="831944"/>
          </a:xfrm>
        </p:grpSpPr>
        <p:sp>
          <p:nvSpPr>
            <p:cNvPr id="9" name="Rectangle 8">
              <a:extLst>
                <a:ext uri="{FF2B5EF4-FFF2-40B4-BE49-F238E27FC236}">
                  <a16:creationId xmlns:a16="http://schemas.microsoft.com/office/drawing/2014/main" id="{3ADBDC69-50BD-551C-7439-62AA8F7F40C2}"/>
                </a:ext>
              </a:extLst>
            </p:cNvPr>
            <p:cNvSpPr/>
            <p:nvPr/>
          </p:nvSpPr>
          <p:spPr>
            <a:xfrm rot="19413298">
              <a:off x="6785257" y="6258683"/>
              <a:ext cx="1454797" cy="132741"/>
            </a:xfrm>
            <a:prstGeom prst="rect">
              <a:avLst/>
            </a:prstGeom>
            <a:solidFill>
              <a:srgbClr val="96A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752A558-739A-3668-A265-92E11E0A10F1}"/>
                </a:ext>
              </a:extLst>
            </p:cNvPr>
            <p:cNvGrpSpPr/>
            <p:nvPr/>
          </p:nvGrpSpPr>
          <p:grpSpPr>
            <a:xfrm>
              <a:off x="6960096" y="5867269"/>
              <a:ext cx="1083991" cy="831944"/>
              <a:chOff x="7304294" y="5502250"/>
              <a:chExt cx="1083991" cy="831944"/>
            </a:xfrm>
            <a:gradFill>
              <a:gsLst>
                <a:gs pos="0">
                  <a:schemeClr val="accent1">
                    <a:lumMod val="44000"/>
                    <a:lumOff val="56000"/>
                  </a:schemeClr>
                </a:gs>
                <a:gs pos="100000">
                  <a:schemeClr val="accent1">
                    <a:lumMod val="99000"/>
                    <a:lumOff val="1000"/>
                  </a:schemeClr>
                </a:gs>
              </a:gsLst>
              <a:lin ang="2700000" scaled="1"/>
            </a:gradFill>
            <a:effectLst/>
          </p:grpSpPr>
          <p:sp>
            <p:nvSpPr>
              <p:cNvPr id="11" name="Right Triangle 10">
                <a:extLst>
                  <a:ext uri="{FF2B5EF4-FFF2-40B4-BE49-F238E27FC236}">
                    <a16:creationId xmlns:a16="http://schemas.microsoft.com/office/drawing/2014/main" id="{A1E3AAC0-6A3A-64D8-229F-2D0B16B7F59E}"/>
                  </a:ext>
                </a:extLst>
              </p:cNvPr>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a:extLst>
                  <a:ext uri="{FF2B5EF4-FFF2-40B4-BE49-F238E27FC236}">
                    <a16:creationId xmlns:a16="http://schemas.microsoft.com/office/drawing/2014/main" id="{E090D36C-9468-7629-7A85-0EFF0997D74C}"/>
                  </a:ext>
                </a:extLst>
              </p:cNvPr>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ight Triangle 24">
                <a:extLst>
                  <a:ext uri="{FF2B5EF4-FFF2-40B4-BE49-F238E27FC236}">
                    <a16:creationId xmlns:a16="http://schemas.microsoft.com/office/drawing/2014/main" id="{AEEB70FC-A850-536A-0D22-2D2F10DCE314}"/>
                  </a:ext>
                </a:extLst>
              </p:cNvPr>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Triangle 25">
                <a:extLst>
                  <a:ext uri="{FF2B5EF4-FFF2-40B4-BE49-F238E27FC236}">
                    <a16:creationId xmlns:a16="http://schemas.microsoft.com/office/drawing/2014/main" id="{788048C8-79FF-AE1B-DBAF-D175E96DA815}"/>
                  </a:ext>
                </a:extLst>
              </p:cNvPr>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E037EBB2-4196-4519-1095-F0FDEFF0BADB}"/>
                  </a:ext>
                </a:extLst>
              </p:cNvPr>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28" name="Group 27">
            <a:extLst>
              <a:ext uri="{FF2B5EF4-FFF2-40B4-BE49-F238E27FC236}">
                <a16:creationId xmlns:a16="http://schemas.microsoft.com/office/drawing/2014/main" id="{E91C207C-1AB6-1D10-2D0D-9E41F300A513}"/>
              </a:ext>
            </a:extLst>
          </p:cNvPr>
          <p:cNvGrpSpPr/>
          <p:nvPr/>
        </p:nvGrpSpPr>
        <p:grpSpPr>
          <a:xfrm rot="4246982">
            <a:off x="6451874" y="677596"/>
            <a:ext cx="1454797" cy="831944"/>
            <a:chOff x="6785257" y="5867269"/>
            <a:chExt cx="1454797" cy="831944"/>
          </a:xfrm>
        </p:grpSpPr>
        <p:sp>
          <p:nvSpPr>
            <p:cNvPr id="29" name="Rectangle 28">
              <a:extLst>
                <a:ext uri="{FF2B5EF4-FFF2-40B4-BE49-F238E27FC236}">
                  <a16:creationId xmlns:a16="http://schemas.microsoft.com/office/drawing/2014/main" id="{39A7B007-144C-69B7-EA8C-E6A4F90E5B0C}"/>
                </a:ext>
              </a:extLst>
            </p:cNvPr>
            <p:cNvSpPr/>
            <p:nvPr/>
          </p:nvSpPr>
          <p:spPr>
            <a:xfrm rot="19413298">
              <a:off x="6785257" y="6258683"/>
              <a:ext cx="1454797" cy="132741"/>
            </a:xfrm>
            <a:prstGeom prst="rect">
              <a:avLst/>
            </a:prstGeom>
            <a:solidFill>
              <a:srgbClr val="96A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FAFEC191-9295-55C6-17A5-B0AF5C940819}"/>
                </a:ext>
              </a:extLst>
            </p:cNvPr>
            <p:cNvGrpSpPr/>
            <p:nvPr/>
          </p:nvGrpSpPr>
          <p:grpSpPr>
            <a:xfrm>
              <a:off x="6960096" y="5867269"/>
              <a:ext cx="1083991" cy="831944"/>
              <a:chOff x="7304294" y="5502250"/>
              <a:chExt cx="1083991" cy="831944"/>
            </a:xfrm>
            <a:gradFill>
              <a:gsLst>
                <a:gs pos="0">
                  <a:schemeClr val="accent1">
                    <a:lumMod val="44000"/>
                    <a:lumOff val="56000"/>
                  </a:schemeClr>
                </a:gs>
                <a:gs pos="100000">
                  <a:schemeClr val="accent1">
                    <a:lumMod val="99000"/>
                    <a:lumOff val="1000"/>
                  </a:schemeClr>
                </a:gs>
              </a:gsLst>
              <a:lin ang="2700000" scaled="1"/>
            </a:gradFill>
            <a:effectLst/>
          </p:grpSpPr>
          <p:sp>
            <p:nvSpPr>
              <p:cNvPr id="31" name="Right Triangle 30">
                <a:extLst>
                  <a:ext uri="{FF2B5EF4-FFF2-40B4-BE49-F238E27FC236}">
                    <a16:creationId xmlns:a16="http://schemas.microsoft.com/office/drawing/2014/main" id="{EE42A68C-F6E4-EE25-EA60-23D69C1B216E}"/>
                  </a:ext>
                </a:extLst>
              </p:cNvPr>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Triangle 31">
                <a:extLst>
                  <a:ext uri="{FF2B5EF4-FFF2-40B4-BE49-F238E27FC236}">
                    <a16:creationId xmlns:a16="http://schemas.microsoft.com/office/drawing/2014/main" id="{AB4A8EEB-7F15-60C6-F97C-7B5639F24CD5}"/>
                  </a:ext>
                </a:extLst>
              </p:cNvPr>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ight Triangle 32">
                <a:extLst>
                  <a:ext uri="{FF2B5EF4-FFF2-40B4-BE49-F238E27FC236}">
                    <a16:creationId xmlns:a16="http://schemas.microsoft.com/office/drawing/2014/main" id="{C0BC27F2-D3A5-1DA2-45CF-8063E803A4D2}"/>
                  </a:ext>
                </a:extLst>
              </p:cNvPr>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Triangle 33">
                <a:extLst>
                  <a:ext uri="{FF2B5EF4-FFF2-40B4-BE49-F238E27FC236}">
                    <a16:creationId xmlns:a16="http://schemas.microsoft.com/office/drawing/2014/main" id="{7B6718E3-2472-0003-1600-5FB7212A5F04}"/>
                  </a:ext>
                </a:extLst>
              </p:cNvPr>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ight Triangle 34">
                <a:extLst>
                  <a:ext uri="{FF2B5EF4-FFF2-40B4-BE49-F238E27FC236}">
                    <a16:creationId xmlns:a16="http://schemas.microsoft.com/office/drawing/2014/main" id="{6E57B171-D193-6138-4CA4-6C4288167154}"/>
                  </a:ext>
                </a:extLst>
              </p:cNvPr>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6" name="Group 35">
            <a:extLst>
              <a:ext uri="{FF2B5EF4-FFF2-40B4-BE49-F238E27FC236}">
                <a16:creationId xmlns:a16="http://schemas.microsoft.com/office/drawing/2014/main" id="{09133B76-2211-0A49-B252-6C174A857983}"/>
              </a:ext>
            </a:extLst>
          </p:cNvPr>
          <p:cNvGrpSpPr/>
          <p:nvPr/>
        </p:nvGrpSpPr>
        <p:grpSpPr>
          <a:xfrm rot="3763409">
            <a:off x="6442791" y="2525174"/>
            <a:ext cx="1454797" cy="831944"/>
            <a:chOff x="6785257" y="5867269"/>
            <a:chExt cx="1454797" cy="831944"/>
          </a:xfrm>
        </p:grpSpPr>
        <p:sp>
          <p:nvSpPr>
            <p:cNvPr id="49" name="Rectangle 48">
              <a:extLst>
                <a:ext uri="{FF2B5EF4-FFF2-40B4-BE49-F238E27FC236}">
                  <a16:creationId xmlns:a16="http://schemas.microsoft.com/office/drawing/2014/main" id="{668A7BE2-0C3E-B985-1176-4AD19C747FA6}"/>
                </a:ext>
              </a:extLst>
            </p:cNvPr>
            <p:cNvSpPr/>
            <p:nvPr/>
          </p:nvSpPr>
          <p:spPr>
            <a:xfrm rot="19413298">
              <a:off x="6785257" y="6258683"/>
              <a:ext cx="1454797" cy="132741"/>
            </a:xfrm>
            <a:prstGeom prst="rect">
              <a:avLst/>
            </a:prstGeom>
            <a:solidFill>
              <a:srgbClr val="96A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0" name="Group 49">
              <a:extLst>
                <a:ext uri="{FF2B5EF4-FFF2-40B4-BE49-F238E27FC236}">
                  <a16:creationId xmlns:a16="http://schemas.microsoft.com/office/drawing/2014/main" id="{4048631F-C132-4537-0DFC-276D667CE1EE}"/>
                </a:ext>
              </a:extLst>
            </p:cNvPr>
            <p:cNvGrpSpPr/>
            <p:nvPr/>
          </p:nvGrpSpPr>
          <p:grpSpPr>
            <a:xfrm>
              <a:off x="6960096" y="5867269"/>
              <a:ext cx="1083991" cy="831944"/>
              <a:chOff x="7304294" y="5502250"/>
              <a:chExt cx="1083991" cy="831944"/>
            </a:xfrm>
            <a:gradFill>
              <a:gsLst>
                <a:gs pos="0">
                  <a:schemeClr val="accent1">
                    <a:lumMod val="44000"/>
                    <a:lumOff val="56000"/>
                  </a:schemeClr>
                </a:gs>
                <a:gs pos="100000">
                  <a:schemeClr val="accent1">
                    <a:lumMod val="99000"/>
                    <a:lumOff val="1000"/>
                  </a:schemeClr>
                </a:gs>
              </a:gsLst>
              <a:lin ang="2700000" scaled="1"/>
            </a:gradFill>
            <a:effectLst/>
          </p:grpSpPr>
          <p:sp>
            <p:nvSpPr>
              <p:cNvPr id="51" name="Right Triangle 50">
                <a:extLst>
                  <a:ext uri="{FF2B5EF4-FFF2-40B4-BE49-F238E27FC236}">
                    <a16:creationId xmlns:a16="http://schemas.microsoft.com/office/drawing/2014/main" id="{B2D242C1-3D43-16A5-0CEB-A39FE2BBF192}"/>
                  </a:ext>
                </a:extLst>
              </p:cNvPr>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Triangle 51">
                <a:extLst>
                  <a:ext uri="{FF2B5EF4-FFF2-40B4-BE49-F238E27FC236}">
                    <a16:creationId xmlns:a16="http://schemas.microsoft.com/office/drawing/2014/main" id="{5C8FE3B3-BD88-82EE-6720-C86C54113F15}"/>
                  </a:ext>
                </a:extLst>
              </p:cNvPr>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ight Triangle 52">
                <a:extLst>
                  <a:ext uri="{FF2B5EF4-FFF2-40B4-BE49-F238E27FC236}">
                    <a16:creationId xmlns:a16="http://schemas.microsoft.com/office/drawing/2014/main" id="{CE57C0BD-A62E-32A4-E659-662012A614A2}"/>
                  </a:ext>
                </a:extLst>
              </p:cNvPr>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Triangle 53">
                <a:extLst>
                  <a:ext uri="{FF2B5EF4-FFF2-40B4-BE49-F238E27FC236}">
                    <a16:creationId xmlns:a16="http://schemas.microsoft.com/office/drawing/2014/main" id="{04108CE4-AD48-84B2-91CE-AE6089D51476}"/>
                  </a:ext>
                </a:extLst>
              </p:cNvPr>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ight Triangle 54">
                <a:extLst>
                  <a:ext uri="{FF2B5EF4-FFF2-40B4-BE49-F238E27FC236}">
                    <a16:creationId xmlns:a16="http://schemas.microsoft.com/office/drawing/2014/main" id="{E54D9ECF-329E-BEB3-FF0F-35FEB7FA4D10}"/>
                  </a:ext>
                </a:extLst>
              </p:cNvPr>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0" name="Group 59">
            <a:extLst>
              <a:ext uri="{FF2B5EF4-FFF2-40B4-BE49-F238E27FC236}">
                <a16:creationId xmlns:a16="http://schemas.microsoft.com/office/drawing/2014/main" id="{D925AE0E-317E-A12D-9038-E2FB4C9C5B88}"/>
              </a:ext>
            </a:extLst>
          </p:cNvPr>
          <p:cNvGrpSpPr/>
          <p:nvPr/>
        </p:nvGrpSpPr>
        <p:grpSpPr>
          <a:xfrm>
            <a:off x="6482552" y="3327525"/>
            <a:ext cx="1454797" cy="831944"/>
            <a:chOff x="6785257" y="5867269"/>
            <a:chExt cx="1454797" cy="831944"/>
          </a:xfrm>
        </p:grpSpPr>
        <p:sp>
          <p:nvSpPr>
            <p:cNvPr id="61" name="Rectangle 60">
              <a:extLst>
                <a:ext uri="{FF2B5EF4-FFF2-40B4-BE49-F238E27FC236}">
                  <a16:creationId xmlns:a16="http://schemas.microsoft.com/office/drawing/2014/main" id="{C70CA20A-7E8A-FA40-467E-7EF582515CBD}"/>
                </a:ext>
              </a:extLst>
            </p:cNvPr>
            <p:cNvSpPr/>
            <p:nvPr/>
          </p:nvSpPr>
          <p:spPr>
            <a:xfrm rot="19413298">
              <a:off x="6785257" y="6258683"/>
              <a:ext cx="1454797" cy="132741"/>
            </a:xfrm>
            <a:prstGeom prst="rect">
              <a:avLst/>
            </a:prstGeom>
            <a:solidFill>
              <a:srgbClr val="96A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a:extLst>
                <a:ext uri="{FF2B5EF4-FFF2-40B4-BE49-F238E27FC236}">
                  <a16:creationId xmlns:a16="http://schemas.microsoft.com/office/drawing/2014/main" id="{620B2454-44AC-CF8D-AE27-4BC5216BD64A}"/>
                </a:ext>
              </a:extLst>
            </p:cNvPr>
            <p:cNvGrpSpPr/>
            <p:nvPr/>
          </p:nvGrpSpPr>
          <p:grpSpPr>
            <a:xfrm>
              <a:off x="6960096" y="5867269"/>
              <a:ext cx="1083991" cy="831944"/>
              <a:chOff x="7304294" y="5502250"/>
              <a:chExt cx="1083991" cy="831944"/>
            </a:xfrm>
            <a:gradFill>
              <a:gsLst>
                <a:gs pos="0">
                  <a:schemeClr val="accent1">
                    <a:lumMod val="44000"/>
                    <a:lumOff val="56000"/>
                  </a:schemeClr>
                </a:gs>
                <a:gs pos="100000">
                  <a:schemeClr val="accent1">
                    <a:lumMod val="99000"/>
                    <a:lumOff val="1000"/>
                  </a:schemeClr>
                </a:gs>
              </a:gsLst>
              <a:lin ang="2700000" scaled="1"/>
            </a:gradFill>
            <a:effectLst/>
          </p:grpSpPr>
          <p:sp>
            <p:nvSpPr>
              <p:cNvPr id="63" name="Right Triangle 62">
                <a:extLst>
                  <a:ext uri="{FF2B5EF4-FFF2-40B4-BE49-F238E27FC236}">
                    <a16:creationId xmlns:a16="http://schemas.microsoft.com/office/drawing/2014/main" id="{23AE0A52-49BC-A325-3A31-3FCC7BDE38B6}"/>
                  </a:ext>
                </a:extLst>
              </p:cNvPr>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ight Triangle 63">
                <a:extLst>
                  <a:ext uri="{FF2B5EF4-FFF2-40B4-BE49-F238E27FC236}">
                    <a16:creationId xmlns:a16="http://schemas.microsoft.com/office/drawing/2014/main" id="{352B2C72-2726-0522-D115-48E03C607FBF}"/>
                  </a:ext>
                </a:extLst>
              </p:cNvPr>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ight Triangle 64">
                <a:extLst>
                  <a:ext uri="{FF2B5EF4-FFF2-40B4-BE49-F238E27FC236}">
                    <a16:creationId xmlns:a16="http://schemas.microsoft.com/office/drawing/2014/main" id="{05719BFF-C793-FB38-0138-96BEF19C700C}"/>
                  </a:ext>
                </a:extLst>
              </p:cNvPr>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Triangle 65">
                <a:extLst>
                  <a:ext uri="{FF2B5EF4-FFF2-40B4-BE49-F238E27FC236}">
                    <a16:creationId xmlns:a16="http://schemas.microsoft.com/office/drawing/2014/main" id="{7677F322-2D01-A376-2869-087C5B5D220E}"/>
                  </a:ext>
                </a:extLst>
              </p:cNvPr>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ight Triangle 66">
                <a:extLst>
                  <a:ext uri="{FF2B5EF4-FFF2-40B4-BE49-F238E27FC236}">
                    <a16:creationId xmlns:a16="http://schemas.microsoft.com/office/drawing/2014/main" id="{C8044DE8-F9FC-C3F9-DCFB-FF7EE60F3B2B}"/>
                  </a:ext>
                </a:extLst>
              </p:cNvPr>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8" name="Group 67">
            <a:extLst>
              <a:ext uri="{FF2B5EF4-FFF2-40B4-BE49-F238E27FC236}">
                <a16:creationId xmlns:a16="http://schemas.microsoft.com/office/drawing/2014/main" id="{0AAC9B89-5AD8-11A3-65FE-F56D5EE22CB3}"/>
              </a:ext>
            </a:extLst>
          </p:cNvPr>
          <p:cNvGrpSpPr/>
          <p:nvPr/>
        </p:nvGrpSpPr>
        <p:grpSpPr>
          <a:xfrm rot="3965514">
            <a:off x="6401410" y="4331589"/>
            <a:ext cx="1454797" cy="831944"/>
            <a:chOff x="6785257" y="5867269"/>
            <a:chExt cx="1454797" cy="831944"/>
          </a:xfrm>
        </p:grpSpPr>
        <p:sp>
          <p:nvSpPr>
            <p:cNvPr id="69" name="Rectangle 68">
              <a:extLst>
                <a:ext uri="{FF2B5EF4-FFF2-40B4-BE49-F238E27FC236}">
                  <a16:creationId xmlns:a16="http://schemas.microsoft.com/office/drawing/2014/main" id="{CC05DA54-B423-5F7E-38DF-58A64E8BED56}"/>
                </a:ext>
              </a:extLst>
            </p:cNvPr>
            <p:cNvSpPr/>
            <p:nvPr/>
          </p:nvSpPr>
          <p:spPr>
            <a:xfrm rot="19413298">
              <a:off x="6785257" y="6258683"/>
              <a:ext cx="1454797" cy="132741"/>
            </a:xfrm>
            <a:prstGeom prst="rect">
              <a:avLst/>
            </a:prstGeom>
            <a:solidFill>
              <a:srgbClr val="96A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0" name="Group 69">
              <a:extLst>
                <a:ext uri="{FF2B5EF4-FFF2-40B4-BE49-F238E27FC236}">
                  <a16:creationId xmlns:a16="http://schemas.microsoft.com/office/drawing/2014/main" id="{C2BCA040-E9D9-15C1-0B17-6C2D9359A23C}"/>
                </a:ext>
              </a:extLst>
            </p:cNvPr>
            <p:cNvGrpSpPr/>
            <p:nvPr/>
          </p:nvGrpSpPr>
          <p:grpSpPr>
            <a:xfrm>
              <a:off x="6960096" y="5867269"/>
              <a:ext cx="1083991" cy="831944"/>
              <a:chOff x="7304294" y="5502250"/>
              <a:chExt cx="1083991" cy="831944"/>
            </a:xfrm>
            <a:gradFill>
              <a:gsLst>
                <a:gs pos="0">
                  <a:schemeClr val="accent1">
                    <a:lumMod val="44000"/>
                    <a:lumOff val="56000"/>
                  </a:schemeClr>
                </a:gs>
                <a:gs pos="100000">
                  <a:schemeClr val="accent1">
                    <a:lumMod val="99000"/>
                    <a:lumOff val="1000"/>
                  </a:schemeClr>
                </a:gs>
              </a:gsLst>
              <a:lin ang="2700000" scaled="1"/>
            </a:gradFill>
            <a:effectLst/>
          </p:grpSpPr>
          <p:sp>
            <p:nvSpPr>
              <p:cNvPr id="71" name="Right Triangle 70">
                <a:extLst>
                  <a:ext uri="{FF2B5EF4-FFF2-40B4-BE49-F238E27FC236}">
                    <a16:creationId xmlns:a16="http://schemas.microsoft.com/office/drawing/2014/main" id="{9B915D16-D50C-E46C-6BC6-D8F787F459DD}"/>
                  </a:ext>
                </a:extLst>
              </p:cNvPr>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ight Triangle 71">
                <a:extLst>
                  <a:ext uri="{FF2B5EF4-FFF2-40B4-BE49-F238E27FC236}">
                    <a16:creationId xmlns:a16="http://schemas.microsoft.com/office/drawing/2014/main" id="{3A4D5C46-4087-E008-E150-CB761CB6A95D}"/>
                  </a:ext>
                </a:extLst>
              </p:cNvPr>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ight Triangle 72">
                <a:extLst>
                  <a:ext uri="{FF2B5EF4-FFF2-40B4-BE49-F238E27FC236}">
                    <a16:creationId xmlns:a16="http://schemas.microsoft.com/office/drawing/2014/main" id="{A157CECB-E556-236C-2799-C0851E49700D}"/>
                  </a:ext>
                </a:extLst>
              </p:cNvPr>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ight Triangle 73">
                <a:extLst>
                  <a:ext uri="{FF2B5EF4-FFF2-40B4-BE49-F238E27FC236}">
                    <a16:creationId xmlns:a16="http://schemas.microsoft.com/office/drawing/2014/main" id="{529101E0-572E-67C0-59E9-9028219702DB}"/>
                  </a:ext>
                </a:extLst>
              </p:cNvPr>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ight Triangle 74">
                <a:extLst>
                  <a:ext uri="{FF2B5EF4-FFF2-40B4-BE49-F238E27FC236}">
                    <a16:creationId xmlns:a16="http://schemas.microsoft.com/office/drawing/2014/main" id="{59F225AF-B12A-668C-D445-5AEC7AFDEB1C}"/>
                  </a:ext>
                </a:extLst>
              </p:cNvPr>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76" name="Group 75">
            <a:extLst>
              <a:ext uri="{FF2B5EF4-FFF2-40B4-BE49-F238E27FC236}">
                <a16:creationId xmlns:a16="http://schemas.microsoft.com/office/drawing/2014/main" id="{E10A79ED-547C-C751-045C-A9E4F7435A5A}"/>
              </a:ext>
            </a:extLst>
          </p:cNvPr>
          <p:cNvGrpSpPr/>
          <p:nvPr/>
        </p:nvGrpSpPr>
        <p:grpSpPr>
          <a:xfrm>
            <a:off x="6430239" y="5390225"/>
            <a:ext cx="1454797" cy="831944"/>
            <a:chOff x="6785257" y="5867269"/>
            <a:chExt cx="1454797" cy="831944"/>
          </a:xfrm>
        </p:grpSpPr>
        <p:sp>
          <p:nvSpPr>
            <p:cNvPr id="77" name="Rectangle 76">
              <a:extLst>
                <a:ext uri="{FF2B5EF4-FFF2-40B4-BE49-F238E27FC236}">
                  <a16:creationId xmlns:a16="http://schemas.microsoft.com/office/drawing/2014/main" id="{12868E3A-9E12-3591-E5C9-E51363F607FB}"/>
                </a:ext>
              </a:extLst>
            </p:cNvPr>
            <p:cNvSpPr/>
            <p:nvPr/>
          </p:nvSpPr>
          <p:spPr>
            <a:xfrm rot="19413298">
              <a:off x="6785257" y="6258683"/>
              <a:ext cx="1454797" cy="132741"/>
            </a:xfrm>
            <a:prstGeom prst="rect">
              <a:avLst/>
            </a:prstGeom>
            <a:solidFill>
              <a:srgbClr val="96A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8" name="Group 77">
              <a:extLst>
                <a:ext uri="{FF2B5EF4-FFF2-40B4-BE49-F238E27FC236}">
                  <a16:creationId xmlns:a16="http://schemas.microsoft.com/office/drawing/2014/main" id="{C0FDA994-D36E-54A5-7916-95CC32D8789B}"/>
                </a:ext>
              </a:extLst>
            </p:cNvPr>
            <p:cNvGrpSpPr/>
            <p:nvPr/>
          </p:nvGrpSpPr>
          <p:grpSpPr>
            <a:xfrm>
              <a:off x="6960096" y="5867269"/>
              <a:ext cx="1083991" cy="831944"/>
              <a:chOff x="7304294" y="5502250"/>
              <a:chExt cx="1083991" cy="831944"/>
            </a:xfrm>
            <a:gradFill>
              <a:gsLst>
                <a:gs pos="0">
                  <a:schemeClr val="accent1">
                    <a:lumMod val="44000"/>
                    <a:lumOff val="56000"/>
                  </a:schemeClr>
                </a:gs>
                <a:gs pos="100000">
                  <a:schemeClr val="accent1">
                    <a:lumMod val="99000"/>
                    <a:lumOff val="1000"/>
                  </a:schemeClr>
                </a:gs>
              </a:gsLst>
              <a:lin ang="2700000" scaled="1"/>
            </a:gradFill>
            <a:effectLst/>
          </p:grpSpPr>
          <p:sp>
            <p:nvSpPr>
              <p:cNvPr id="79" name="Right Triangle 78">
                <a:extLst>
                  <a:ext uri="{FF2B5EF4-FFF2-40B4-BE49-F238E27FC236}">
                    <a16:creationId xmlns:a16="http://schemas.microsoft.com/office/drawing/2014/main" id="{84098D0F-BB5D-82F9-7015-0E23201497A2}"/>
                  </a:ext>
                </a:extLst>
              </p:cNvPr>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ight Triangle 79">
                <a:extLst>
                  <a:ext uri="{FF2B5EF4-FFF2-40B4-BE49-F238E27FC236}">
                    <a16:creationId xmlns:a16="http://schemas.microsoft.com/office/drawing/2014/main" id="{0F5E5082-A2AD-D4C2-B06F-CBA6AD328556}"/>
                  </a:ext>
                </a:extLst>
              </p:cNvPr>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ight Triangle 80">
                <a:extLst>
                  <a:ext uri="{FF2B5EF4-FFF2-40B4-BE49-F238E27FC236}">
                    <a16:creationId xmlns:a16="http://schemas.microsoft.com/office/drawing/2014/main" id="{354D1115-6F14-98A6-4014-52724D0EB927}"/>
                  </a:ext>
                </a:extLst>
              </p:cNvPr>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ight Triangle 81">
                <a:extLst>
                  <a:ext uri="{FF2B5EF4-FFF2-40B4-BE49-F238E27FC236}">
                    <a16:creationId xmlns:a16="http://schemas.microsoft.com/office/drawing/2014/main" id="{9B2F2B07-2FDF-623A-F22A-7883E1F0CE64}"/>
                  </a:ext>
                </a:extLst>
              </p:cNvPr>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ight Triangle 82">
                <a:extLst>
                  <a:ext uri="{FF2B5EF4-FFF2-40B4-BE49-F238E27FC236}">
                    <a16:creationId xmlns:a16="http://schemas.microsoft.com/office/drawing/2014/main" id="{D06F6D2B-DF04-E2E6-7678-52AA9D70311B}"/>
                  </a:ext>
                </a:extLst>
              </p:cNvPr>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84" name="Group 83">
            <a:extLst>
              <a:ext uri="{FF2B5EF4-FFF2-40B4-BE49-F238E27FC236}">
                <a16:creationId xmlns:a16="http://schemas.microsoft.com/office/drawing/2014/main" id="{5EB1DEC5-14A1-FCBD-CF58-CB99A479F5A2}"/>
              </a:ext>
            </a:extLst>
          </p:cNvPr>
          <p:cNvGrpSpPr/>
          <p:nvPr/>
        </p:nvGrpSpPr>
        <p:grpSpPr>
          <a:xfrm>
            <a:off x="2783632" y="5229200"/>
            <a:ext cx="3847232" cy="1256880"/>
            <a:chOff x="4963887" y="5221960"/>
            <a:chExt cx="3847232" cy="1256880"/>
          </a:xfrm>
        </p:grpSpPr>
        <p:sp>
          <p:nvSpPr>
            <p:cNvPr id="85" name="Rectangle: Rounded Corners 84">
              <a:extLst>
                <a:ext uri="{FF2B5EF4-FFF2-40B4-BE49-F238E27FC236}">
                  <a16:creationId xmlns:a16="http://schemas.microsoft.com/office/drawing/2014/main" id="{24D8A1A0-BFF7-B5C0-7384-EB0099E40599}"/>
                </a:ext>
              </a:extLst>
            </p:cNvPr>
            <p:cNvSpPr/>
            <p:nvPr/>
          </p:nvSpPr>
          <p:spPr>
            <a:xfrm>
              <a:off x="4963887" y="522196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Rounded Corners 85">
              <a:extLst>
                <a:ext uri="{FF2B5EF4-FFF2-40B4-BE49-F238E27FC236}">
                  <a16:creationId xmlns:a16="http://schemas.microsoft.com/office/drawing/2014/main" id="{6FFE68F6-1075-5D11-5BDF-83E6A35C73FA}"/>
                </a:ext>
              </a:extLst>
            </p:cNvPr>
            <p:cNvSpPr/>
            <p:nvPr/>
          </p:nvSpPr>
          <p:spPr>
            <a:xfrm>
              <a:off x="7554238" y="5221960"/>
              <a:ext cx="1256880" cy="1256880"/>
            </a:xfrm>
            <a:prstGeom prst="roundRect">
              <a:avLst/>
            </a:prstGeom>
            <a:gradFill flip="none" rotWithShape="1">
              <a:gsLst>
                <a:gs pos="0">
                  <a:schemeClr val="accent1">
                    <a:alpha val="80000"/>
                    <a:lumMod val="44000"/>
                    <a:lumOff val="56000"/>
                  </a:schemeClr>
                </a:gs>
                <a:gs pos="100000">
                  <a:schemeClr val="accent1">
                    <a:alpha val="80000"/>
                    <a:lumMod val="75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Rounded Corners 86">
              <a:extLst>
                <a:ext uri="{FF2B5EF4-FFF2-40B4-BE49-F238E27FC236}">
                  <a16:creationId xmlns:a16="http://schemas.microsoft.com/office/drawing/2014/main" id="{6435885A-173E-2F19-80F8-89B0CAA06E8D}"/>
                </a:ext>
              </a:extLst>
            </p:cNvPr>
            <p:cNvSpPr/>
            <p:nvPr/>
          </p:nvSpPr>
          <p:spPr>
            <a:xfrm>
              <a:off x="7715263" y="538298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3DF03E1E-164C-AA06-1BF9-67B76F236F59}"/>
                </a:ext>
              </a:extLst>
            </p:cNvPr>
            <p:cNvSpPr txBox="1"/>
            <p:nvPr/>
          </p:nvSpPr>
          <p:spPr>
            <a:xfrm>
              <a:off x="7725005" y="5443669"/>
              <a:ext cx="915346" cy="307777"/>
            </a:xfrm>
            <a:prstGeom prst="rect">
              <a:avLst/>
            </a:prstGeom>
            <a:noFill/>
          </p:spPr>
          <p:txBody>
            <a:bodyPr wrap="square" rtlCol="0">
              <a:spAutoFit/>
            </a:bodyPr>
            <a:lstStyle/>
            <a:p>
              <a:pPr algn="ctr"/>
              <a:r>
                <a:rPr lang="en-US" sz="1400" dirty="0">
                  <a:solidFill>
                    <a:schemeClr val="accent1">
                      <a:lumMod val="75000"/>
                    </a:schemeClr>
                  </a:solidFill>
                  <a:latin typeface="Century Gothic" panose="020B0502020202020204" pitchFamily="34" charset="0"/>
                </a:rPr>
                <a:t>STEP</a:t>
              </a:r>
            </a:p>
          </p:txBody>
        </p:sp>
        <p:sp>
          <p:nvSpPr>
            <p:cNvPr id="89" name="TextBox 88">
              <a:extLst>
                <a:ext uri="{FF2B5EF4-FFF2-40B4-BE49-F238E27FC236}">
                  <a16:creationId xmlns:a16="http://schemas.microsoft.com/office/drawing/2014/main" id="{ECD07E71-29C7-0470-32BA-5283DC6C2F9D}"/>
                </a:ext>
              </a:extLst>
            </p:cNvPr>
            <p:cNvSpPr txBox="1"/>
            <p:nvPr/>
          </p:nvSpPr>
          <p:spPr>
            <a:xfrm>
              <a:off x="7776278" y="5671484"/>
              <a:ext cx="812800" cy="646331"/>
            </a:xfrm>
            <a:prstGeom prst="rect">
              <a:avLst/>
            </a:prstGeom>
            <a:noFill/>
          </p:spPr>
          <p:txBody>
            <a:bodyPr wrap="square" rtlCol="0">
              <a:spAutoFit/>
            </a:bodyPr>
            <a:lstStyle/>
            <a:p>
              <a:pPr algn="ctr"/>
              <a:r>
                <a:rPr lang="en-US" sz="3600" dirty="0">
                  <a:solidFill>
                    <a:schemeClr val="accent1">
                      <a:lumMod val="50000"/>
                    </a:schemeClr>
                  </a:solidFill>
                  <a:latin typeface="Century Gothic" panose="020B0502020202020204" pitchFamily="34" charset="0"/>
                </a:rPr>
                <a:t>01</a:t>
              </a:r>
            </a:p>
          </p:txBody>
        </p:sp>
        <p:sp>
          <p:nvSpPr>
            <p:cNvPr id="90" name="TextBox 89">
              <a:extLst>
                <a:ext uri="{FF2B5EF4-FFF2-40B4-BE49-F238E27FC236}">
                  <a16:creationId xmlns:a16="http://schemas.microsoft.com/office/drawing/2014/main" id="{9D66DE95-286C-B963-5A85-272D900C7817}"/>
                </a:ext>
              </a:extLst>
            </p:cNvPr>
            <p:cNvSpPr txBox="1"/>
            <p:nvPr/>
          </p:nvSpPr>
          <p:spPr>
            <a:xfrm>
              <a:off x="5537762" y="5952414"/>
              <a:ext cx="2168070" cy="253916"/>
            </a:xfrm>
            <a:prstGeom prst="rect">
              <a:avLst/>
            </a:prstGeom>
            <a:noFill/>
          </p:spPr>
          <p:txBody>
            <a:bodyPr wrap="square" rtlCol="0">
              <a:spAutoFit/>
            </a:bodyPr>
            <a:lstStyle/>
            <a:p>
              <a:pPr algn="ctr"/>
              <a:endParaRPr lang="en-US" sz="1050" dirty="0">
                <a:solidFill>
                  <a:schemeClr val="tx1">
                    <a:lumMod val="65000"/>
                    <a:lumOff val="35000"/>
                  </a:schemeClr>
                </a:solidFill>
                <a:latin typeface="Century Gothic" panose="020B0502020202020204" pitchFamily="34" charset="0"/>
              </a:endParaRPr>
            </a:p>
          </p:txBody>
        </p:sp>
        <p:sp>
          <p:nvSpPr>
            <p:cNvPr id="91" name="TextBox 90">
              <a:extLst>
                <a:ext uri="{FF2B5EF4-FFF2-40B4-BE49-F238E27FC236}">
                  <a16:creationId xmlns:a16="http://schemas.microsoft.com/office/drawing/2014/main" id="{01D26D7A-3CF8-335E-95D1-4E4B81F83850}"/>
                </a:ext>
              </a:extLst>
            </p:cNvPr>
            <p:cNvSpPr txBox="1"/>
            <p:nvPr/>
          </p:nvSpPr>
          <p:spPr>
            <a:xfrm>
              <a:off x="5202489" y="5317718"/>
              <a:ext cx="2137038" cy="369332"/>
            </a:xfrm>
            <a:prstGeom prst="rect">
              <a:avLst/>
            </a:prstGeom>
            <a:noFill/>
          </p:spPr>
          <p:txBody>
            <a:bodyPr wrap="square" rtlCol="0">
              <a:spAutoFit/>
            </a:bodyPr>
            <a:lstStyle/>
            <a:p>
              <a:pPr algn="ctr"/>
              <a:r>
                <a:rPr lang="en-US" b="1" dirty="0">
                  <a:solidFill>
                    <a:schemeClr val="accent1">
                      <a:lumMod val="50000"/>
                    </a:schemeClr>
                  </a:solidFill>
                  <a:latin typeface="Century" panose="02040604050505020304" pitchFamily="18" charset="0"/>
                </a:rPr>
                <a:t>Data Collection</a:t>
              </a:r>
            </a:p>
          </p:txBody>
        </p:sp>
      </p:grpSp>
      <p:grpSp>
        <p:nvGrpSpPr>
          <p:cNvPr id="92" name="Group 91">
            <a:extLst>
              <a:ext uri="{FF2B5EF4-FFF2-40B4-BE49-F238E27FC236}">
                <a16:creationId xmlns:a16="http://schemas.microsoft.com/office/drawing/2014/main" id="{3273FE1F-9FD7-24AF-EF67-A307E8ED821D}"/>
              </a:ext>
            </a:extLst>
          </p:cNvPr>
          <p:cNvGrpSpPr/>
          <p:nvPr/>
        </p:nvGrpSpPr>
        <p:grpSpPr>
          <a:xfrm>
            <a:off x="2806088" y="3566976"/>
            <a:ext cx="3847232" cy="1256880"/>
            <a:chOff x="4963887" y="5221960"/>
            <a:chExt cx="3847232" cy="1256880"/>
          </a:xfrm>
        </p:grpSpPr>
        <p:sp>
          <p:nvSpPr>
            <p:cNvPr id="93" name="Rectangle: Rounded Corners 92">
              <a:extLst>
                <a:ext uri="{FF2B5EF4-FFF2-40B4-BE49-F238E27FC236}">
                  <a16:creationId xmlns:a16="http://schemas.microsoft.com/office/drawing/2014/main" id="{ADDBA2D1-0B67-1C05-CB04-453FCF0B9B10}"/>
                </a:ext>
              </a:extLst>
            </p:cNvPr>
            <p:cNvSpPr/>
            <p:nvPr/>
          </p:nvSpPr>
          <p:spPr>
            <a:xfrm>
              <a:off x="4963887" y="522196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Rounded Corners 93">
              <a:extLst>
                <a:ext uri="{FF2B5EF4-FFF2-40B4-BE49-F238E27FC236}">
                  <a16:creationId xmlns:a16="http://schemas.microsoft.com/office/drawing/2014/main" id="{73824728-B3DB-3172-BB11-93B6E84C8BAC}"/>
                </a:ext>
              </a:extLst>
            </p:cNvPr>
            <p:cNvSpPr/>
            <p:nvPr/>
          </p:nvSpPr>
          <p:spPr>
            <a:xfrm>
              <a:off x="7554238" y="5221960"/>
              <a:ext cx="1256880" cy="1256880"/>
            </a:xfrm>
            <a:prstGeom prst="roundRect">
              <a:avLst/>
            </a:prstGeom>
            <a:gradFill flip="none" rotWithShape="1">
              <a:gsLst>
                <a:gs pos="0">
                  <a:schemeClr val="accent1">
                    <a:alpha val="80000"/>
                    <a:lumMod val="44000"/>
                    <a:lumOff val="56000"/>
                  </a:schemeClr>
                </a:gs>
                <a:gs pos="100000">
                  <a:schemeClr val="accent1">
                    <a:lumMod val="75000"/>
                    <a:alpha val="80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Rounded Corners 94">
              <a:extLst>
                <a:ext uri="{FF2B5EF4-FFF2-40B4-BE49-F238E27FC236}">
                  <a16:creationId xmlns:a16="http://schemas.microsoft.com/office/drawing/2014/main" id="{56DDB41A-6F09-F7CC-9BBE-E968EF130737}"/>
                </a:ext>
              </a:extLst>
            </p:cNvPr>
            <p:cNvSpPr/>
            <p:nvPr/>
          </p:nvSpPr>
          <p:spPr>
            <a:xfrm>
              <a:off x="7715263" y="538298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324BB043-ACBE-AD2B-FD37-F73F1E2DECA6}"/>
                </a:ext>
              </a:extLst>
            </p:cNvPr>
            <p:cNvSpPr txBox="1"/>
            <p:nvPr/>
          </p:nvSpPr>
          <p:spPr>
            <a:xfrm>
              <a:off x="7725005" y="5443669"/>
              <a:ext cx="915346" cy="307777"/>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dirty="0"/>
                <a:t>STEP</a:t>
              </a:r>
            </a:p>
          </p:txBody>
        </p:sp>
        <p:sp>
          <p:nvSpPr>
            <p:cNvPr id="97" name="TextBox 96">
              <a:extLst>
                <a:ext uri="{FF2B5EF4-FFF2-40B4-BE49-F238E27FC236}">
                  <a16:creationId xmlns:a16="http://schemas.microsoft.com/office/drawing/2014/main" id="{08971422-811F-B8BE-DB09-F8FFEF7E514B}"/>
                </a:ext>
              </a:extLst>
            </p:cNvPr>
            <p:cNvSpPr txBox="1"/>
            <p:nvPr/>
          </p:nvSpPr>
          <p:spPr>
            <a:xfrm>
              <a:off x="7776278" y="5671484"/>
              <a:ext cx="812800" cy="646331"/>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dirty="0"/>
                <a:t>03</a:t>
              </a:r>
            </a:p>
          </p:txBody>
        </p:sp>
      </p:grpSp>
      <p:grpSp>
        <p:nvGrpSpPr>
          <p:cNvPr id="98" name="Group 97">
            <a:extLst>
              <a:ext uri="{FF2B5EF4-FFF2-40B4-BE49-F238E27FC236}">
                <a16:creationId xmlns:a16="http://schemas.microsoft.com/office/drawing/2014/main" id="{9EEC728F-A98F-B346-A3F6-427B5A1E2A30}"/>
              </a:ext>
            </a:extLst>
          </p:cNvPr>
          <p:cNvGrpSpPr/>
          <p:nvPr/>
        </p:nvGrpSpPr>
        <p:grpSpPr>
          <a:xfrm>
            <a:off x="2806088" y="1955452"/>
            <a:ext cx="3847232" cy="1256880"/>
            <a:chOff x="4963887" y="5221960"/>
            <a:chExt cx="3847232" cy="1256880"/>
          </a:xfrm>
        </p:grpSpPr>
        <p:sp>
          <p:nvSpPr>
            <p:cNvPr id="99" name="Rectangle: Rounded Corners 98">
              <a:extLst>
                <a:ext uri="{FF2B5EF4-FFF2-40B4-BE49-F238E27FC236}">
                  <a16:creationId xmlns:a16="http://schemas.microsoft.com/office/drawing/2014/main" id="{BAC76DF7-ADE6-2D57-2B39-BE74F1EDAB8B}"/>
                </a:ext>
              </a:extLst>
            </p:cNvPr>
            <p:cNvSpPr/>
            <p:nvPr/>
          </p:nvSpPr>
          <p:spPr>
            <a:xfrm>
              <a:off x="4963887" y="522196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Rounded Corners 99">
              <a:extLst>
                <a:ext uri="{FF2B5EF4-FFF2-40B4-BE49-F238E27FC236}">
                  <a16:creationId xmlns:a16="http://schemas.microsoft.com/office/drawing/2014/main" id="{712F94E0-884B-C433-D709-F67B8596752E}"/>
                </a:ext>
              </a:extLst>
            </p:cNvPr>
            <p:cNvSpPr/>
            <p:nvPr/>
          </p:nvSpPr>
          <p:spPr>
            <a:xfrm>
              <a:off x="7554238" y="5221960"/>
              <a:ext cx="1256880" cy="1256880"/>
            </a:xfrm>
            <a:prstGeom prst="roundRect">
              <a:avLst/>
            </a:prstGeom>
            <a:gradFill flip="none" rotWithShape="1">
              <a:gsLst>
                <a:gs pos="0">
                  <a:schemeClr val="accent1">
                    <a:alpha val="80000"/>
                    <a:lumMod val="44000"/>
                    <a:lumOff val="56000"/>
                  </a:schemeClr>
                </a:gs>
                <a:gs pos="100000">
                  <a:schemeClr val="accent1">
                    <a:lumMod val="75000"/>
                    <a:alpha val="80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Rounded Corners 100">
              <a:extLst>
                <a:ext uri="{FF2B5EF4-FFF2-40B4-BE49-F238E27FC236}">
                  <a16:creationId xmlns:a16="http://schemas.microsoft.com/office/drawing/2014/main" id="{EFDB844E-DA5B-6AC2-32AC-B3F5CD3150F3}"/>
                </a:ext>
              </a:extLst>
            </p:cNvPr>
            <p:cNvSpPr/>
            <p:nvPr/>
          </p:nvSpPr>
          <p:spPr>
            <a:xfrm>
              <a:off x="7715263" y="538298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3635ACC7-EEA8-354E-B3BB-6AC47F4597BE}"/>
                </a:ext>
              </a:extLst>
            </p:cNvPr>
            <p:cNvSpPr txBox="1"/>
            <p:nvPr/>
          </p:nvSpPr>
          <p:spPr>
            <a:xfrm>
              <a:off x="7725005" y="5443669"/>
              <a:ext cx="915346" cy="307777"/>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dirty="0"/>
                <a:t>STEP</a:t>
              </a:r>
            </a:p>
          </p:txBody>
        </p:sp>
        <p:sp>
          <p:nvSpPr>
            <p:cNvPr id="103" name="TextBox 102">
              <a:extLst>
                <a:ext uri="{FF2B5EF4-FFF2-40B4-BE49-F238E27FC236}">
                  <a16:creationId xmlns:a16="http://schemas.microsoft.com/office/drawing/2014/main" id="{191E71A8-5227-3001-001F-D02B5F2A6665}"/>
                </a:ext>
              </a:extLst>
            </p:cNvPr>
            <p:cNvSpPr txBox="1"/>
            <p:nvPr/>
          </p:nvSpPr>
          <p:spPr>
            <a:xfrm>
              <a:off x="7776278" y="5671484"/>
              <a:ext cx="812800" cy="646331"/>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dirty="0"/>
                <a:t>05</a:t>
              </a:r>
            </a:p>
          </p:txBody>
        </p:sp>
      </p:grpSp>
      <p:grpSp>
        <p:nvGrpSpPr>
          <p:cNvPr id="104" name="Group 103">
            <a:extLst>
              <a:ext uri="{FF2B5EF4-FFF2-40B4-BE49-F238E27FC236}">
                <a16:creationId xmlns:a16="http://schemas.microsoft.com/office/drawing/2014/main" id="{368FC104-1901-7B74-4550-81656510931F}"/>
              </a:ext>
            </a:extLst>
          </p:cNvPr>
          <p:cNvGrpSpPr/>
          <p:nvPr/>
        </p:nvGrpSpPr>
        <p:grpSpPr>
          <a:xfrm>
            <a:off x="2828544" y="293228"/>
            <a:ext cx="3847232" cy="1256880"/>
            <a:chOff x="4963887" y="5221960"/>
            <a:chExt cx="3847232" cy="1256880"/>
          </a:xfrm>
        </p:grpSpPr>
        <p:sp>
          <p:nvSpPr>
            <p:cNvPr id="105" name="Rectangle: Rounded Corners 104">
              <a:extLst>
                <a:ext uri="{FF2B5EF4-FFF2-40B4-BE49-F238E27FC236}">
                  <a16:creationId xmlns:a16="http://schemas.microsoft.com/office/drawing/2014/main" id="{BFD5DA4A-059C-A19E-BC17-E5FEC88C7B77}"/>
                </a:ext>
              </a:extLst>
            </p:cNvPr>
            <p:cNvSpPr/>
            <p:nvPr/>
          </p:nvSpPr>
          <p:spPr>
            <a:xfrm>
              <a:off x="4963887" y="522196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Rounded Corners 105">
              <a:extLst>
                <a:ext uri="{FF2B5EF4-FFF2-40B4-BE49-F238E27FC236}">
                  <a16:creationId xmlns:a16="http://schemas.microsoft.com/office/drawing/2014/main" id="{7F5385F2-9BCC-76D4-7DDD-C255D0E3E711}"/>
                </a:ext>
              </a:extLst>
            </p:cNvPr>
            <p:cNvSpPr/>
            <p:nvPr/>
          </p:nvSpPr>
          <p:spPr>
            <a:xfrm>
              <a:off x="7554238" y="5221960"/>
              <a:ext cx="1256880" cy="1256880"/>
            </a:xfrm>
            <a:prstGeom prst="roundRect">
              <a:avLst/>
            </a:prstGeom>
            <a:gradFill flip="none" rotWithShape="1">
              <a:gsLst>
                <a:gs pos="0">
                  <a:schemeClr val="accent1">
                    <a:alpha val="80000"/>
                    <a:lumMod val="44000"/>
                    <a:lumOff val="56000"/>
                  </a:schemeClr>
                </a:gs>
                <a:gs pos="100000">
                  <a:schemeClr val="accent1">
                    <a:lumMod val="75000"/>
                    <a:alpha val="80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Rounded Corners 106">
              <a:extLst>
                <a:ext uri="{FF2B5EF4-FFF2-40B4-BE49-F238E27FC236}">
                  <a16:creationId xmlns:a16="http://schemas.microsoft.com/office/drawing/2014/main" id="{E98E53C2-D30A-2551-D3D8-280AB844C740}"/>
                </a:ext>
              </a:extLst>
            </p:cNvPr>
            <p:cNvSpPr/>
            <p:nvPr/>
          </p:nvSpPr>
          <p:spPr>
            <a:xfrm>
              <a:off x="7715263" y="538298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a:extLst>
                <a:ext uri="{FF2B5EF4-FFF2-40B4-BE49-F238E27FC236}">
                  <a16:creationId xmlns:a16="http://schemas.microsoft.com/office/drawing/2014/main" id="{6A42588D-AB0D-A41B-CFDA-400DFD7CB82C}"/>
                </a:ext>
              </a:extLst>
            </p:cNvPr>
            <p:cNvSpPr txBox="1"/>
            <p:nvPr/>
          </p:nvSpPr>
          <p:spPr>
            <a:xfrm>
              <a:off x="7725005" y="5443669"/>
              <a:ext cx="915346" cy="307777"/>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dirty="0"/>
                <a:t>STEP</a:t>
              </a:r>
            </a:p>
          </p:txBody>
        </p:sp>
        <p:sp>
          <p:nvSpPr>
            <p:cNvPr id="109" name="TextBox 108">
              <a:extLst>
                <a:ext uri="{FF2B5EF4-FFF2-40B4-BE49-F238E27FC236}">
                  <a16:creationId xmlns:a16="http://schemas.microsoft.com/office/drawing/2014/main" id="{D6EF0679-3A42-393A-9571-A18D6BF72F71}"/>
                </a:ext>
              </a:extLst>
            </p:cNvPr>
            <p:cNvSpPr txBox="1"/>
            <p:nvPr/>
          </p:nvSpPr>
          <p:spPr>
            <a:xfrm>
              <a:off x="7776278" y="5671484"/>
              <a:ext cx="812800" cy="646331"/>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dirty="0"/>
                <a:t>07</a:t>
              </a:r>
            </a:p>
          </p:txBody>
        </p:sp>
      </p:grpSp>
      <p:sp>
        <p:nvSpPr>
          <p:cNvPr id="110" name="Rectangle: Rounded Corners 109">
            <a:extLst>
              <a:ext uri="{FF2B5EF4-FFF2-40B4-BE49-F238E27FC236}">
                <a16:creationId xmlns:a16="http://schemas.microsoft.com/office/drawing/2014/main" id="{97F4347D-7E0E-3D46-52EC-6587FA4F810A}"/>
              </a:ext>
            </a:extLst>
          </p:cNvPr>
          <p:cNvSpPr/>
          <p:nvPr/>
        </p:nvSpPr>
        <p:spPr>
          <a:xfrm>
            <a:off x="7586965" y="4462222"/>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Rounded Corners 110">
            <a:extLst>
              <a:ext uri="{FF2B5EF4-FFF2-40B4-BE49-F238E27FC236}">
                <a16:creationId xmlns:a16="http://schemas.microsoft.com/office/drawing/2014/main" id="{87FBC18E-BABD-F82D-D2C8-3BC9533C7915}"/>
              </a:ext>
            </a:extLst>
          </p:cNvPr>
          <p:cNvSpPr/>
          <p:nvPr/>
        </p:nvSpPr>
        <p:spPr>
          <a:xfrm>
            <a:off x="7622801" y="4462222"/>
            <a:ext cx="1256880" cy="1256880"/>
          </a:xfrm>
          <a:prstGeom prst="roundRect">
            <a:avLst/>
          </a:prstGeom>
          <a:gradFill flip="none" rotWithShape="1">
            <a:gsLst>
              <a:gs pos="0">
                <a:schemeClr val="accent1">
                  <a:alpha val="80000"/>
                  <a:lumMod val="44000"/>
                  <a:lumOff val="56000"/>
                </a:schemeClr>
              </a:gs>
              <a:gs pos="100000">
                <a:schemeClr val="accent1">
                  <a:lumMod val="75000"/>
                  <a:alpha val="80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Rounded Corners 111">
            <a:extLst>
              <a:ext uri="{FF2B5EF4-FFF2-40B4-BE49-F238E27FC236}">
                <a16:creationId xmlns:a16="http://schemas.microsoft.com/office/drawing/2014/main" id="{FA7B4E1B-B658-FF75-9F7F-45E89087D907}"/>
              </a:ext>
            </a:extLst>
          </p:cNvPr>
          <p:cNvSpPr/>
          <p:nvPr/>
        </p:nvSpPr>
        <p:spPr>
          <a:xfrm>
            <a:off x="7783826" y="4623247"/>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a:extLst>
              <a:ext uri="{FF2B5EF4-FFF2-40B4-BE49-F238E27FC236}">
                <a16:creationId xmlns:a16="http://schemas.microsoft.com/office/drawing/2014/main" id="{C99F5224-7294-874F-4952-F6EA8E5A5AE4}"/>
              </a:ext>
            </a:extLst>
          </p:cNvPr>
          <p:cNvSpPr txBox="1"/>
          <p:nvPr/>
        </p:nvSpPr>
        <p:spPr>
          <a:xfrm>
            <a:off x="7793568" y="4683931"/>
            <a:ext cx="915346" cy="307777"/>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dirty="0"/>
              <a:t>STEP</a:t>
            </a:r>
          </a:p>
        </p:txBody>
      </p:sp>
      <p:sp>
        <p:nvSpPr>
          <p:cNvPr id="114" name="TextBox 113">
            <a:extLst>
              <a:ext uri="{FF2B5EF4-FFF2-40B4-BE49-F238E27FC236}">
                <a16:creationId xmlns:a16="http://schemas.microsoft.com/office/drawing/2014/main" id="{8C9B9341-9B0B-C381-1F06-2A7F2591BD25}"/>
              </a:ext>
            </a:extLst>
          </p:cNvPr>
          <p:cNvSpPr txBox="1"/>
          <p:nvPr/>
        </p:nvSpPr>
        <p:spPr>
          <a:xfrm>
            <a:off x="7844841" y="4911746"/>
            <a:ext cx="812800" cy="646331"/>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dirty="0"/>
              <a:t>02</a:t>
            </a:r>
          </a:p>
        </p:txBody>
      </p:sp>
      <p:sp>
        <p:nvSpPr>
          <p:cNvPr id="115" name="TextBox 114">
            <a:extLst>
              <a:ext uri="{FF2B5EF4-FFF2-40B4-BE49-F238E27FC236}">
                <a16:creationId xmlns:a16="http://schemas.microsoft.com/office/drawing/2014/main" id="{C778F1C5-BEC7-DE7B-F06F-AFDA6501AC51}"/>
              </a:ext>
            </a:extLst>
          </p:cNvPr>
          <p:cNvSpPr txBox="1"/>
          <p:nvPr/>
        </p:nvSpPr>
        <p:spPr>
          <a:xfrm>
            <a:off x="9302593" y="4439693"/>
            <a:ext cx="1752153" cy="615553"/>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700" dirty="0"/>
              <a:t>Exploratory Data Analysis</a:t>
            </a:r>
          </a:p>
        </p:txBody>
      </p:sp>
      <p:sp>
        <p:nvSpPr>
          <p:cNvPr id="116" name="TextBox 115">
            <a:extLst>
              <a:ext uri="{FF2B5EF4-FFF2-40B4-BE49-F238E27FC236}">
                <a16:creationId xmlns:a16="http://schemas.microsoft.com/office/drawing/2014/main" id="{906A555A-CB04-19E6-E8CD-4D2306288473}"/>
              </a:ext>
            </a:extLst>
          </p:cNvPr>
          <p:cNvSpPr txBox="1"/>
          <p:nvPr/>
        </p:nvSpPr>
        <p:spPr>
          <a:xfrm>
            <a:off x="2951651" y="3689023"/>
            <a:ext cx="2278031" cy="353943"/>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700" dirty="0"/>
              <a:t>PREPROCESSING</a:t>
            </a:r>
          </a:p>
        </p:txBody>
      </p:sp>
      <p:grpSp>
        <p:nvGrpSpPr>
          <p:cNvPr id="117" name="Group 116">
            <a:extLst>
              <a:ext uri="{FF2B5EF4-FFF2-40B4-BE49-F238E27FC236}">
                <a16:creationId xmlns:a16="http://schemas.microsoft.com/office/drawing/2014/main" id="{976A6A59-6306-A864-A1E1-4D8074B24123}"/>
              </a:ext>
            </a:extLst>
          </p:cNvPr>
          <p:cNvGrpSpPr/>
          <p:nvPr/>
        </p:nvGrpSpPr>
        <p:grpSpPr>
          <a:xfrm>
            <a:off x="7622801" y="2667818"/>
            <a:ext cx="3847232" cy="1256880"/>
            <a:chOff x="6204712" y="4509220"/>
            <a:chExt cx="3847232" cy="1256880"/>
          </a:xfrm>
        </p:grpSpPr>
        <p:sp>
          <p:nvSpPr>
            <p:cNvPr id="118" name="Rectangle: Rounded Corners 117">
              <a:extLst>
                <a:ext uri="{FF2B5EF4-FFF2-40B4-BE49-F238E27FC236}">
                  <a16:creationId xmlns:a16="http://schemas.microsoft.com/office/drawing/2014/main" id="{89F159BF-4BA9-8B20-B125-70A3DF6C8F00}"/>
                </a:ext>
              </a:extLst>
            </p:cNvPr>
            <p:cNvSpPr/>
            <p:nvPr/>
          </p:nvSpPr>
          <p:spPr>
            <a:xfrm>
              <a:off x="6204712" y="450922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Rounded Corners 118">
              <a:extLst>
                <a:ext uri="{FF2B5EF4-FFF2-40B4-BE49-F238E27FC236}">
                  <a16:creationId xmlns:a16="http://schemas.microsoft.com/office/drawing/2014/main" id="{345BC770-8098-91A8-B92A-D2A2F16F3A8B}"/>
                </a:ext>
              </a:extLst>
            </p:cNvPr>
            <p:cNvSpPr/>
            <p:nvPr/>
          </p:nvSpPr>
          <p:spPr>
            <a:xfrm>
              <a:off x="6240548" y="4509220"/>
              <a:ext cx="1256880" cy="1256880"/>
            </a:xfrm>
            <a:prstGeom prst="roundRect">
              <a:avLst/>
            </a:prstGeom>
            <a:gradFill flip="none" rotWithShape="1">
              <a:gsLst>
                <a:gs pos="0">
                  <a:schemeClr val="accent1">
                    <a:alpha val="80000"/>
                    <a:lumMod val="44000"/>
                    <a:lumOff val="56000"/>
                  </a:schemeClr>
                </a:gs>
                <a:gs pos="100000">
                  <a:schemeClr val="accent1">
                    <a:lumMod val="75000"/>
                    <a:alpha val="80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Rounded Corners 119">
              <a:extLst>
                <a:ext uri="{FF2B5EF4-FFF2-40B4-BE49-F238E27FC236}">
                  <a16:creationId xmlns:a16="http://schemas.microsoft.com/office/drawing/2014/main" id="{4E1E529C-D770-6FA2-6740-CA17319CC846}"/>
                </a:ext>
              </a:extLst>
            </p:cNvPr>
            <p:cNvSpPr/>
            <p:nvPr/>
          </p:nvSpPr>
          <p:spPr>
            <a:xfrm>
              <a:off x="6401573" y="467024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a:extLst>
                <a:ext uri="{FF2B5EF4-FFF2-40B4-BE49-F238E27FC236}">
                  <a16:creationId xmlns:a16="http://schemas.microsoft.com/office/drawing/2014/main" id="{6E4AEB9C-B618-A836-CC52-E33E86B3542A}"/>
                </a:ext>
              </a:extLst>
            </p:cNvPr>
            <p:cNvSpPr txBox="1"/>
            <p:nvPr/>
          </p:nvSpPr>
          <p:spPr>
            <a:xfrm>
              <a:off x="6411315" y="4730929"/>
              <a:ext cx="915346" cy="307777"/>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dirty="0"/>
                <a:t>STEP</a:t>
              </a:r>
            </a:p>
          </p:txBody>
        </p:sp>
        <p:sp>
          <p:nvSpPr>
            <p:cNvPr id="122" name="TextBox 121">
              <a:extLst>
                <a:ext uri="{FF2B5EF4-FFF2-40B4-BE49-F238E27FC236}">
                  <a16:creationId xmlns:a16="http://schemas.microsoft.com/office/drawing/2014/main" id="{F4284211-5DD3-5F25-A55D-3AD681F24B2D}"/>
                </a:ext>
              </a:extLst>
            </p:cNvPr>
            <p:cNvSpPr txBox="1"/>
            <p:nvPr/>
          </p:nvSpPr>
          <p:spPr>
            <a:xfrm>
              <a:off x="6462588" y="4958744"/>
              <a:ext cx="812800" cy="646331"/>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dirty="0"/>
                <a:t>04</a:t>
              </a:r>
            </a:p>
          </p:txBody>
        </p:sp>
      </p:grpSp>
      <p:grpSp>
        <p:nvGrpSpPr>
          <p:cNvPr id="123" name="Group 122">
            <a:extLst>
              <a:ext uri="{FF2B5EF4-FFF2-40B4-BE49-F238E27FC236}">
                <a16:creationId xmlns:a16="http://schemas.microsoft.com/office/drawing/2014/main" id="{1EA180CC-31D9-7383-C7A3-5F782061FC75}"/>
              </a:ext>
            </a:extLst>
          </p:cNvPr>
          <p:cNvGrpSpPr/>
          <p:nvPr/>
        </p:nvGrpSpPr>
        <p:grpSpPr>
          <a:xfrm>
            <a:off x="7622801" y="873414"/>
            <a:ext cx="3847232" cy="1256880"/>
            <a:chOff x="6204712" y="4509220"/>
            <a:chExt cx="3847232" cy="1256880"/>
          </a:xfrm>
        </p:grpSpPr>
        <p:sp>
          <p:nvSpPr>
            <p:cNvPr id="124" name="Rectangle: Rounded Corners 123">
              <a:extLst>
                <a:ext uri="{FF2B5EF4-FFF2-40B4-BE49-F238E27FC236}">
                  <a16:creationId xmlns:a16="http://schemas.microsoft.com/office/drawing/2014/main" id="{3D1CFD03-D198-EC56-AD91-E8A46F09F420}"/>
                </a:ext>
              </a:extLst>
            </p:cNvPr>
            <p:cNvSpPr/>
            <p:nvPr/>
          </p:nvSpPr>
          <p:spPr>
            <a:xfrm>
              <a:off x="6204712" y="450922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Rounded Corners 124">
              <a:extLst>
                <a:ext uri="{FF2B5EF4-FFF2-40B4-BE49-F238E27FC236}">
                  <a16:creationId xmlns:a16="http://schemas.microsoft.com/office/drawing/2014/main" id="{0EE6D6CC-CD69-60F7-CEEF-B5F86D16947F}"/>
                </a:ext>
              </a:extLst>
            </p:cNvPr>
            <p:cNvSpPr/>
            <p:nvPr/>
          </p:nvSpPr>
          <p:spPr>
            <a:xfrm>
              <a:off x="6240548" y="4509220"/>
              <a:ext cx="1256880" cy="1256880"/>
            </a:xfrm>
            <a:prstGeom prst="roundRect">
              <a:avLst/>
            </a:prstGeom>
            <a:gradFill flip="none" rotWithShape="1">
              <a:gsLst>
                <a:gs pos="0">
                  <a:schemeClr val="accent1">
                    <a:alpha val="80000"/>
                    <a:lumMod val="44000"/>
                    <a:lumOff val="56000"/>
                  </a:schemeClr>
                </a:gs>
                <a:gs pos="100000">
                  <a:schemeClr val="accent1">
                    <a:lumMod val="75000"/>
                    <a:alpha val="80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Rounded Corners 125">
              <a:extLst>
                <a:ext uri="{FF2B5EF4-FFF2-40B4-BE49-F238E27FC236}">
                  <a16:creationId xmlns:a16="http://schemas.microsoft.com/office/drawing/2014/main" id="{56C8BEF3-567A-1C9B-D1B7-8F9AEF603489}"/>
                </a:ext>
              </a:extLst>
            </p:cNvPr>
            <p:cNvSpPr/>
            <p:nvPr/>
          </p:nvSpPr>
          <p:spPr>
            <a:xfrm>
              <a:off x="6401573" y="467024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id="{EE544FA2-50D8-3912-2D79-6D1E598F8FD0}"/>
                </a:ext>
              </a:extLst>
            </p:cNvPr>
            <p:cNvSpPr txBox="1"/>
            <p:nvPr/>
          </p:nvSpPr>
          <p:spPr>
            <a:xfrm>
              <a:off x="6411315" y="4730929"/>
              <a:ext cx="915346" cy="307777"/>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dirty="0"/>
                <a:t>STEP</a:t>
              </a:r>
            </a:p>
          </p:txBody>
        </p:sp>
        <p:sp>
          <p:nvSpPr>
            <p:cNvPr id="128" name="TextBox 127">
              <a:extLst>
                <a:ext uri="{FF2B5EF4-FFF2-40B4-BE49-F238E27FC236}">
                  <a16:creationId xmlns:a16="http://schemas.microsoft.com/office/drawing/2014/main" id="{D06980C1-5C61-A12E-2530-696BC7396C3B}"/>
                </a:ext>
              </a:extLst>
            </p:cNvPr>
            <p:cNvSpPr txBox="1"/>
            <p:nvPr/>
          </p:nvSpPr>
          <p:spPr>
            <a:xfrm>
              <a:off x="6462588" y="4958744"/>
              <a:ext cx="812800" cy="646331"/>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dirty="0"/>
                <a:t>06</a:t>
              </a:r>
            </a:p>
          </p:txBody>
        </p:sp>
      </p:grpSp>
      <p:sp>
        <p:nvSpPr>
          <p:cNvPr id="129" name="TextBox 128">
            <a:extLst>
              <a:ext uri="{FF2B5EF4-FFF2-40B4-BE49-F238E27FC236}">
                <a16:creationId xmlns:a16="http://schemas.microsoft.com/office/drawing/2014/main" id="{E7C8B8FC-F444-661B-6891-74DCC282FA97}"/>
              </a:ext>
            </a:extLst>
          </p:cNvPr>
          <p:cNvSpPr txBox="1"/>
          <p:nvPr/>
        </p:nvSpPr>
        <p:spPr>
          <a:xfrm rot="16200000">
            <a:off x="-2482752" y="2818320"/>
            <a:ext cx="6858004" cy="120032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7200" b="1" dirty="0">
                <a:solidFill>
                  <a:schemeClr val="tx2">
                    <a:lumMod val="40000"/>
                    <a:lumOff val="60000"/>
                  </a:schemeClr>
                </a:solidFill>
                <a:effectLst>
                  <a:outerShdw blurRad="50800" dist="38100" algn="l" rotWithShape="0">
                    <a:prstClr val="black">
                      <a:alpha val="40000"/>
                    </a:prstClr>
                  </a:outerShdw>
                </a:effectLst>
                <a:latin typeface="Goudy Old Style" panose="02020502050305020303" pitchFamily="18" charset="0"/>
                <a:ea typeface="+mj-ea"/>
                <a:cs typeface="+mj-cs"/>
              </a:rPr>
              <a:t>WORK FLOW</a:t>
            </a:r>
          </a:p>
        </p:txBody>
      </p:sp>
      <p:sp>
        <p:nvSpPr>
          <p:cNvPr id="130" name="TextBox 129">
            <a:extLst>
              <a:ext uri="{FF2B5EF4-FFF2-40B4-BE49-F238E27FC236}">
                <a16:creationId xmlns:a16="http://schemas.microsoft.com/office/drawing/2014/main" id="{C5F965ED-4EEF-DD08-7209-B23BEB101DDC}"/>
              </a:ext>
            </a:extLst>
          </p:cNvPr>
          <p:cNvSpPr txBox="1"/>
          <p:nvPr/>
        </p:nvSpPr>
        <p:spPr>
          <a:xfrm rot="16200000">
            <a:off x="-2536136" y="2828835"/>
            <a:ext cx="6858002" cy="120032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7200" b="1" dirty="0">
                <a:solidFill>
                  <a:schemeClr val="accent1">
                    <a:lumMod val="75000"/>
                  </a:schemeClr>
                </a:solidFill>
                <a:effectLst>
                  <a:outerShdw blurRad="50800" dist="38100" algn="l" rotWithShape="0">
                    <a:prstClr val="black">
                      <a:alpha val="40000"/>
                    </a:prstClr>
                  </a:outerShdw>
                </a:effectLst>
                <a:latin typeface="Goudy Old Style" panose="02020502050305020303" pitchFamily="18" charset="0"/>
                <a:ea typeface="+mj-ea"/>
                <a:cs typeface="+mj-cs"/>
              </a:rPr>
              <a:t>WORK FLOW</a:t>
            </a:r>
          </a:p>
        </p:txBody>
      </p:sp>
      <p:sp>
        <p:nvSpPr>
          <p:cNvPr id="131" name="TextBox 130">
            <a:extLst>
              <a:ext uri="{FF2B5EF4-FFF2-40B4-BE49-F238E27FC236}">
                <a16:creationId xmlns:a16="http://schemas.microsoft.com/office/drawing/2014/main" id="{748AC4A6-DAC4-1F36-4693-77D0E60014A9}"/>
              </a:ext>
            </a:extLst>
          </p:cNvPr>
          <p:cNvSpPr txBox="1"/>
          <p:nvPr/>
        </p:nvSpPr>
        <p:spPr>
          <a:xfrm>
            <a:off x="2807423" y="5694290"/>
            <a:ext cx="2574306"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Gathering and organizing data to train machine learning models.</a:t>
            </a:r>
            <a:endParaRPr lang="en-IN" sz="1200" dirty="0">
              <a:solidFill>
                <a:schemeClr val="accent1">
                  <a:lumMod val="75000"/>
                </a:schemeClr>
              </a:solidFill>
              <a:latin typeface="Century Gothic" panose="020B0502020202020204" pitchFamily="34" charset="0"/>
            </a:endParaRPr>
          </a:p>
        </p:txBody>
      </p:sp>
      <p:sp>
        <p:nvSpPr>
          <p:cNvPr id="132" name="TextBox 131">
            <a:extLst>
              <a:ext uri="{FF2B5EF4-FFF2-40B4-BE49-F238E27FC236}">
                <a16:creationId xmlns:a16="http://schemas.microsoft.com/office/drawing/2014/main" id="{FD907DCD-D307-D8AA-C747-C600703FCC37}"/>
              </a:ext>
            </a:extLst>
          </p:cNvPr>
          <p:cNvSpPr txBox="1"/>
          <p:nvPr/>
        </p:nvSpPr>
        <p:spPr>
          <a:xfrm>
            <a:off x="8887352" y="5039341"/>
            <a:ext cx="2572482"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Analyzing and visualizing data patterns to understand its characteristics</a:t>
            </a:r>
            <a:endParaRPr lang="en-IN" sz="1200" dirty="0">
              <a:solidFill>
                <a:schemeClr val="accent1">
                  <a:lumMod val="75000"/>
                </a:schemeClr>
              </a:solidFill>
              <a:latin typeface="Century Gothic" panose="020B0502020202020204" pitchFamily="34" charset="0"/>
            </a:endParaRPr>
          </a:p>
        </p:txBody>
      </p:sp>
      <p:sp>
        <p:nvSpPr>
          <p:cNvPr id="133" name="TextBox 132">
            <a:extLst>
              <a:ext uri="{FF2B5EF4-FFF2-40B4-BE49-F238E27FC236}">
                <a16:creationId xmlns:a16="http://schemas.microsoft.com/office/drawing/2014/main" id="{53D2CF6B-DA64-6052-B490-A61A7B61D87B}"/>
              </a:ext>
            </a:extLst>
          </p:cNvPr>
          <p:cNvSpPr txBox="1"/>
          <p:nvPr/>
        </p:nvSpPr>
        <p:spPr>
          <a:xfrm>
            <a:off x="2839372" y="4021685"/>
            <a:ext cx="2542357"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Preparing and cleaning data to enhance its quality and suitability</a:t>
            </a:r>
            <a:endParaRPr lang="en-IN" sz="1200" dirty="0">
              <a:solidFill>
                <a:schemeClr val="accent1">
                  <a:lumMod val="75000"/>
                </a:schemeClr>
              </a:solidFill>
              <a:latin typeface="Century Gothic" panose="020B0502020202020204" pitchFamily="34" charset="0"/>
            </a:endParaRPr>
          </a:p>
        </p:txBody>
      </p:sp>
      <p:sp>
        <p:nvSpPr>
          <p:cNvPr id="134" name="TextBox 133">
            <a:extLst>
              <a:ext uri="{FF2B5EF4-FFF2-40B4-BE49-F238E27FC236}">
                <a16:creationId xmlns:a16="http://schemas.microsoft.com/office/drawing/2014/main" id="{A4E2B7EB-3322-6939-4F16-0187AECE9596}"/>
              </a:ext>
            </a:extLst>
          </p:cNvPr>
          <p:cNvSpPr txBox="1"/>
          <p:nvPr/>
        </p:nvSpPr>
        <p:spPr>
          <a:xfrm>
            <a:off x="8958560" y="2652531"/>
            <a:ext cx="2473285" cy="615553"/>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700" dirty="0"/>
              <a:t>Split Train  And Test Data</a:t>
            </a:r>
          </a:p>
        </p:txBody>
      </p:sp>
      <p:sp>
        <p:nvSpPr>
          <p:cNvPr id="135" name="TextBox 134">
            <a:extLst>
              <a:ext uri="{FF2B5EF4-FFF2-40B4-BE49-F238E27FC236}">
                <a16:creationId xmlns:a16="http://schemas.microsoft.com/office/drawing/2014/main" id="{1F873878-DF2F-1D41-749B-2A690E71746F}"/>
              </a:ext>
            </a:extLst>
          </p:cNvPr>
          <p:cNvSpPr txBox="1"/>
          <p:nvPr/>
        </p:nvSpPr>
        <p:spPr>
          <a:xfrm>
            <a:off x="8915517" y="3252124"/>
            <a:ext cx="2542357"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Dividing the dataset into training and testing sets to evaluate</a:t>
            </a:r>
            <a:endParaRPr lang="en-IN" sz="1200" dirty="0">
              <a:solidFill>
                <a:schemeClr val="accent1">
                  <a:lumMod val="75000"/>
                </a:schemeClr>
              </a:solidFill>
              <a:latin typeface="Century Gothic" panose="020B0502020202020204" pitchFamily="34" charset="0"/>
            </a:endParaRPr>
          </a:p>
        </p:txBody>
      </p:sp>
      <p:sp>
        <p:nvSpPr>
          <p:cNvPr id="136" name="TextBox 135">
            <a:extLst>
              <a:ext uri="{FF2B5EF4-FFF2-40B4-BE49-F238E27FC236}">
                <a16:creationId xmlns:a16="http://schemas.microsoft.com/office/drawing/2014/main" id="{90836DFA-58CE-8C24-5CC7-F2766E26BC7E}"/>
              </a:ext>
            </a:extLst>
          </p:cNvPr>
          <p:cNvSpPr txBox="1"/>
          <p:nvPr/>
        </p:nvSpPr>
        <p:spPr>
          <a:xfrm>
            <a:off x="2828544" y="1924866"/>
            <a:ext cx="2575642" cy="615553"/>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700" dirty="0"/>
              <a:t>Model Selection and </a:t>
            </a:r>
          </a:p>
          <a:p>
            <a:r>
              <a:rPr lang="en-US" sz="1700" dirty="0"/>
              <a:t>Model Training</a:t>
            </a:r>
          </a:p>
        </p:txBody>
      </p:sp>
      <p:sp>
        <p:nvSpPr>
          <p:cNvPr id="137" name="TextBox 136">
            <a:extLst>
              <a:ext uri="{FF2B5EF4-FFF2-40B4-BE49-F238E27FC236}">
                <a16:creationId xmlns:a16="http://schemas.microsoft.com/office/drawing/2014/main" id="{A345D7A0-1408-0FE5-DC8B-0F43CF400C6F}"/>
              </a:ext>
            </a:extLst>
          </p:cNvPr>
          <p:cNvSpPr txBox="1"/>
          <p:nvPr/>
        </p:nvSpPr>
        <p:spPr>
          <a:xfrm>
            <a:off x="2828544" y="2507240"/>
            <a:ext cx="2542357"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Choosing a suitable machine learning algorithm and optimizing its parameters</a:t>
            </a:r>
            <a:endParaRPr lang="en-IN" sz="1200" dirty="0">
              <a:solidFill>
                <a:schemeClr val="accent1">
                  <a:lumMod val="75000"/>
                </a:schemeClr>
              </a:solidFill>
              <a:latin typeface="Century Gothic" panose="020B0502020202020204" pitchFamily="34" charset="0"/>
            </a:endParaRPr>
          </a:p>
        </p:txBody>
      </p:sp>
      <p:sp>
        <p:nvSpPr>
          <p:cNvPr id="138" name="TextBox 137">
            <a:extLst>
              <a:ext uri="{FF2B5EF4-FFF2-40B4-BE49-F238E27FC236}">
                <a16:creationId xmlns:a16="http://schemas.microsoft.com/office/drawing/2014/main" id="{0CCC8C7E-28F6-1E18-14D7-2F9F26D89E1B}"/>
              </a:ext>
            </a:extLst>
          </p:cNvPr>
          <p:cNvSpPr txBox="1"/>
          <p:nvPr/>
        </p:nvSpPr>
        <p:spPr>
          <a:xfrm>
            <a:off x="8915857" y="933903"/>
            <a:ext cx="2575642" cy="353943"/>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700" dirty="0"/>
              <a:t>Model Evaluation</a:t>
            </a:r>
          </a:p>
        </p:txBody>
      </p:sp>
      <p:sp>
        <p:nvSpPr>
          <p:cNvPr id="139" name="TextBox 138">
            <a:extLst>
              <a:ext uri="{FF2B5EF4-FFF2-40B4-BE49-F238E27FC236}">
                <a16:creationId xmlns:a16="http://schemas.microsoft.com/office/drawing/2014/main" id="{A09B762B-A20A-9423-0279-1E507BB3FDD6}"/>
              </a:ext>
            </a:extLst>
          </p:cNvPr>
          <p:cNvSpPr txBox="1"/>
          <p:nvPr/>
        </p:nvSpPr>
        <p:spPr>
          <a:xfrm>
            <a:off x="8925259" y="1348335"/>
            <a:ext cx="2554516"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Assessing the performance of a machine learning model using metrics</a:t>
            </a:r>
            <a:endParaRPr lang="en-IN" sz="1200" dirty="0">
              <a:solidFill>
                <a:schemeClr val="accent1">
                  <a:lumMod val="75000"/>
                </a:schemeClr>
              </a:solidFill>
              <a:latin typeface="Century Gothic" panose="020B0502020202020204" pitchFamily="34" charset="0"/>
            </a:endParaRPr>
          </a:p>
        </p:txBody>
      </p:sp>
      <p:sp>
        <p:nvSpPr>
          <p:cNvPr id="140" name="TextBox 139">
            <a:extLst>
              <a:ext uri="{FF2B5EF4-FFF2-40B4-BE49-F238E27FC236}">
                <a16:creationId xmlns:a16="http://schemas.microsoft.com/office/drawing/2014/main" id="{FB8908B9-BD97-7730-EADB-65E589FF2C42}"/>
              </a:ext>
            </a:extLst>
          </p:cNvPr>
          <p:cNvSpPr txBox="1"/>
          <p:nvPr/>
        </p:nvSpPr>
        <p:spPr>
          <a:xfrm>
            <a:off x="2828543" y="385518"/>
            <a:ext cx="2575642" cy="353943"/>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700" dirty="0"/>
              <a:t>Monitor and Update</a:t>
            </a:r>
          </a:p>
        </p:txBody>
      </p:sp>
      <p:sp>
        <p:nvSpPr>
          <p:cNvPr id="141" name="TextBox 140">
            <a:extLst>
              <a:ext uri="{FF2B5EF4-FFF2-40B4-BE49-F238E27FC236}">
                <a16:creationId xmlns:a16="http://schemas.microsoft.com/office/drawing/2014/main" id="{9FF9DF46-37EA-7140-4AA1-4A309666857C}"/>
              </a:ext>
            </a:extLst>
          </p:cNvPr>
          <p:cNvSpPr txBox="1"/>
          <p:nvPr/>
        </p:nvSpPr>
        <p:spPr>
          <a:xfrm>
            <a:off x="2828203" y="749206"/>
            <a:ext cx="2584647"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Continuously monitor the model's performance in the real-world scenario</a:t>
            </a:r>
            <a:endParaRPr lang="en-IN" sz="1200" dirty="0">
              <a:solidFill>
                <a:schemeClr val="accent1">
                  <a:lumMod val="75000"/>
                </a:schemeClr>
              </a:solidFill>
              <a:latin typeface="Century Gothic" panose="020B0502020202020204" pitchFamily="34" charset="0"/>
            </a:endParaRPr>
          </a:p>
        </p:txBody>
      </p:sp>
    </p:spTree>
    <p:extLst>
      <p:ext uri="{BB962C8B-B14F-4D97-AF65-F5344CB8AC3E}">
        <p14:creationId xmlns:p14="http://schemas.microsoft.com/office/powerpoint/2010/main" val="31397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D47A0A-A58C-0B03-F3A6-4358676F002B}"/>
            </a:ext>
          </a:extLst>
        </p:cNvPr>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E7351EF0-E55F-AE10-64C0-83F96CA80CEB}"/>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587463" y="24948"/>
            <a:ext cx="456721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cxnSp>
        <p:nvCxnSpPr>
          <p:cNvPr id="8" name="Straight Connector 7">
            <a:extLst>
              <a:ext uri="{FF2B5EF4-FFF2-40B4-BE49-F238E27FC236}">
                <a16:creationId xmlns:a16="http://schemas.microsoft.com/office/drawing/2014/main" id="{397D7B63-7DDC-7D3A-873E-9E3A409D5618}"/>
              </a:ext>
            </a:extLst>
          </p:cNvPr>
          <p:cNvCxnSpPr>
            <a:cxnSpLocks/>
          </p:cNvCxnSpPr>
          <p:nvPr/>
        </p:nvCxnSpPr>
        <p:spPr>
          <a:xfrm>
            <a:off x="2752037" y="6173520"/>
            <a:ext cx="1077447" cy="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65807-EABF-2914-81F4-CA28D854D3FD}"/>
              </a:ext>
            </a:extLst>
          </p:cNvPr>
          <p:cNvCxnSpPr>
            <a:cxnSpLocks/>
          </p:cNvCxnSpPr>
          <p:nvPr/>
        </p:nvCxnSpPr>
        <p:spPr>
          <a:xfrm>
            <a:off x="2963046" y="4554271"/>
            <a:ext cx="9043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9117C69-923E-3961-D3E3-0BCFB1ECD045}"/>
              </a:ext>
            </a:extLst>
          </p:cNvPr>
          <p:cNvCxnSpPr>
            <a:cxnSpLocks/>
          </p:cNvCxnSpPr>
          <p:nvPr/>
        </p:nvCxnSpPr>
        <p:spPr>
          <a:xfrm>
            <a:off x="2783632" y="5298858"/>
            <a:ext cx="1077447" cy="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29B8519-8E99-D3E5-B506-057FB8EF95D7}"/>
              </a:ext>
            </a:extLst>
          </p:cNvPr>
          <p:cNvCxnSpPr>
            <a:cxnSpLocks/>
          </p:cNvCxnSpPr>
          <p:nvPr/>
        </p:nvCxnSpPr>
        <p:spPr>
          <a:xfrm>
            <a:off x="1971741" y="2975708"/>
            <a:ext cx="0" cy="72875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Freeform 4">
            <a:extLst>
              <a:ext uri="{FF2B5EF4-FFF2-40B4-BE49-F238E27FC236}">
                <a16:creationId xmlns:a16="http://schemas.microsoft.com/office/drawing/2014/main" id="{5F3A01F8-F3C8-CC6B-841E-B0912113BF7C}"/>
              </a:ext>
            </a:extLst>
          </p:cNvPr>
          <p:cNvSpPr/>
          <p:nvPr/>
        </p:nvSpPr>
        <p:spPr>
          <a:xfrm>
            <a:off x="1038233" y="3498949"/>
            <a:ext cx="1840927" cy="575640"/>
          </a:xfrm>
          <a:prstGeom prst="rect">
            <a:avLst/>
          </a:prstGeom>
          <a:solidFill>
            <a:srgbClr val="D2DDF1">
              <a:alpha val="75000"/>
            </a:srgbClr>
          </a:solidFill>
          <a:ln cap="sq">
            <a:noFill/>
            <a:prstDash val="solid"/>
            <a:miter/>
          </a:ln>
          <a:effectLst>
            <a:outerShdw blurRad="50800" dist="38100" dir="5400000" algn="t" rotWithShape="0">
              <a:prstClr val="black">
                <a:alpha val="40000"/>
              </a:prstClr>
            </a:outerShdw>
          </a:effectLst>
        </p:spPr>
        <p:txBody>
          <a:bodyPr/>
          <a:lstStyle/>
          <a:p>
            <a:endParaRPr lang="en-IN" dirty="0"/>
          </a:p>
        </p:txBody>
      </p:sp>
      <p:sp>
        <p:nvSpPr>
          <p:cNvPr id="19" name="Freeform 4">
            <a:extLst>
              <a:ext uri="{FF2B5EF4-FFF2-40B4-BE49-F238E27FC236}">
                <a16:creationId xmlns:a16="http://schemas.microsoft.com/office/drawing/2014/main" id="{AAE6E3C2-36A7-6F28-0138-D1E220F66419}"/>
              </a:ext>
            </a:extLst>
          </p:cNvPr>
          <p:cNvSpPr/>
          <p:nvPr/>
        </p:nvSpPr>
        <p:spPr>
          <a:xfrm>
            <a:off x="4507842" y="3252926"/>
            <a:ext cx="1840927" cy="402734"/>
          </a:xfrm>
          <a:prstGeom prst="rect">
            <a:avLst/>
          </a:prstGeom>
          <a:solidFill>
            <a:srgbClr val="D2DDF1">
              <a:alpha val="75000"/>
            </a:srgbClr>
          </a:solidFill>
          <a:ln cap="sq">
            <a:noFill/>
            <a:prstDash val="solid"/>
            <a:miter/>
          </a:ln>
          <a:effectLst>
            <a:outerShdw blurRad="50800" dist="38100" dir="5400000" algn="t" rotWithShape="0">
              <a:prstClr val="black">
                <a:alpha val="40000"/>
              </a:prstClr>
            </a:outerShdw>
          </a:effectLst>
        </p:spPr>
        <p:txBody>
          <a:bodyPr/>
          <a:lstStyle/>
          <a:p>
            <a:endParaRPr lang="en-IN" dirty="0"/>
          </a:p>
        </p:txBody>
      </p:sp>
      <p:cxnSp>
        <p:nvCxnSpPr>
          <p:cNvPr id="20" name="Straight Connector 19">
            <a:extLst>
              <a:ext uri="{FF2B5EF4-FFF2-40B4-BE49-F238E27FC236}">
                <a16:creationId xmlns:a16="http://schemas.microsoft.com/office/drawing/2014/main" id="{09015ED5-31C0-612D-07B4-FE310EBDE812}"/>
              </a:ext>
            </a:extLst>
          </p:cNvPr>
          <p:cNvCxnSpPr>
            <a:cxnSpLocks/>
          </p:cNvCxnSpPr>
          <p:nvPr/>
        </p:nvCxnSpPr>
        <p:spPr>
          <a:xfrm>
            <a:off x="2941198" y="2852936"/>
            <a:ext cx="9043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FD6A8FA-9508-97A9-0687-628E4499C9CA}"/>
              </a:ext>
            </a:extLst>
          </p:cNvPr>
          <p:cNvCxnSpPr>
            <a:cxnSpLocks/>
          </p:cNvCxnSpPr>
          <p:nvPr/>
        </p:nvCxnSpPr>
        <p:spPr>
          <a:xfrm>
            <a:off x="2956691" y="3065257"/>
            <a:ext cx="904388"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69063511-06AA-1B4F-FDD5-FD040BB4DF40}"/>
              </a:ext>
            </a:extLst>
          </p:cNvPr>
          <p:cNvSpPr/>
          <p:nvPr/>
        </p:nvSpPr>
        <p:spPr>
          <a:xfrm>
            <a:off x="9400726" y="3477648"/>
            <a:ext cx="1206481" cy="193036"/>
          </a:xfrm>
          <a:prstGeom prst="ellipse">
            <a:avLst/>
          </a:prstGeom>
          <a:solidFill>
            <a:schemeClr val="tx1">
              <a:lumMod val="65000"/>
              <a:lumOff val="35000"/>
              <a:alpha val="1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a:extLst>
              <a:ext uri="{FF2B5EF4-FFF2-40B4-BE49-F238E27FC236}">
                <a16:creationId xmlns:a16="http://schemas.microsoft.com/office/drawing/2014/main" id="{52C02C90-26C3-A01E-2C70-80D730F34B0F}"/>
              </a:ext>
            </a:extLst>
          </p:cNvPr>
          <p:cNvSpPr/>
          <p:nvPr/>
        </p:nvSpPr>
        <p:spPr>
          <a:xfrm>
            <a:off x="9185516" y="1813310"/>
            <a:ext cx="858881" cy="174794"/>
          </a:xfrm>
          <a:prstGeom prst="rect">
            <a:avLst/>
          </a:prstGeom>
          <a:solidFill>
            <a:schemeClr val="accent1">
              <a:alpha val="6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9" name="Rectangle 38">
            <a:extLst>
              <a:ext uri="{FF2B5EF4-FFF2-40B4-BE49-F238E27FC236}">
                <a16:creationId xmlns:a16="http://schemas.microsoft.com/office/drawing/2014/main" id="{4C7CEE2B-0BF1-E08C-0229-6B426FC7F0E6}"/>
              </a:ext>
            </a:extLst>
          </p:cNvPr>
          <p:cNvSpPr/>
          <p:nvPr/>
        </p:nvSpPr>
        <p:spPr>
          <a:xfrm>
            <a:off x="10001658" y="1793130"/>
            <a:ext cx="894729" cy="194975"/>
          </a:xfrm>
          <a:prstGeom prst="rect">
            <a:avLst/>
          </a:prstGeom>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Isosceles Triangle 39">
            <a:extLst>
              <a:ext uri="{FF2B5EF4-FFF2-40B4-BE49-F238E27FC236}">
                <a16:creationId xmlns:a16="http://schemas.microsoft.com/office/drawing/2014/main" id="{2D0063B8-0B5F-43A5-512C-BB5CF2AC4393}"/>
              </a:ext>
            </a:extLst>
          </p:cNvPr>
          <p:cNvSpPr/>
          <p:nvPr/>
        </p:nvSpPr>
        <p:spPr>
          <a:xfrm rot="5400000">
            <a:off x="10229288" y="-164659"/>
            <a:ext cx="45719" cy="1878617"/>
          </a:xfrm>
          <a:prstGeom prst="triangle">
            <a:avLst/>
          </a:prstGeom>
          <a:gradFill flip="none" rotWithShape="1">
            <a:gsLst>
              <a:gs pos="0">
                <a:schemeClr val="accent1">
                  <a:lumMod val="75000"/>
                </a:schemeClr>
              </a:gs>
              <a:gs pos="99115">
                <a:schemeClr val="accent1">
                  <a:lumMod val="75000"/>
                </a:schemeClr>
              </a:gs>
              <a:gs pos="10000">
                <a:schemeClr val="bg1">
                  <a:lumMod val="95000"/>
                </a:schemeClr>
              </a:gs>
            </a:gsLst>
            <a:lin ang="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89549FD0-DEE6-EB9F-35B1-3B98955BC7B0}"/>
              </a:ext>
            </a:extLst>
          </p:cNvPr>
          <p:cNvSpPr/>
          <p:nvPr/>
        </p:nvSpPr>
        <p:spPr>
          <a:xfrm>
            <a:off x="2901632" y="404664"/>
            <a:ext cx="6506736" cy="739972"/>
          </a:xfrm>
          <a:custGeom>
            <a:avLst/>
            <a:gdLst>
              <a:gd name="connsiteX0" fmla="*/ 0 w 5335173"/>
              <a:gd name="connsiteY0" fmla="*/ 0 h 1100800"/>
              <a:gd name="connsiteX1" fmla="*/ 4614203 w 5335173"/>
              <a:gd name="connsiteY1" fmla="*/ 0 h 1100800"/>
              <a:gd name="connsiteX2" fmla="*/ 4614203 w 5335173"/>
              <a:gd name="connsiteY2" fmla="*/ 3 h 1100800"/>
              <a:gd name="connsiteX3" fmla="*/ 5110922 w 5335173"/>
              <a:gd name="connsiteY3" fmla="*/ 453935 h 1100800"/>
              <a:gd name="connsiteX4" fmla="*/ 5335173 w 5335173"/>
              <a:gd name="connsiteY4" fmla="*/ 453935 h 1100800"/>
              <a:gd name="connsiteX5" fmla="*/ 5335173 w 5335173"/>
              <a:gd name="connsiteY5" fmla="*/ 640081 h 1100800"/>
              <a:gd name="connsiteX6" fmla="*/ 5113605 w 5335173"/>
              <a:gd name="connsiteY6" fmla="*/ 640081 h 1100800"/>
              <a:gd name="connsiteX7" fmla="*/ 5113605 w 5335173"/>
              <a:gd name="connsiteY7" fmla="*/ 644416 h 1100800"/>
              <a:gd name="connsiteX8" fmla="*/ 4614203 w 5335173"/>
              <a:gd name="connsiteY8" fmla="*/ 1100800 h 1100800"/>
              <a:gd name="connsiteX9" fmla="*/ 4614203 w 5335173"/>
              <a:gd name="connsiteY9" fmla="*/ 1100799 h 1100800"/>
              <a:gd name="connsiteX10" fmla="*/ 0 w 5335173"/>
              <a:gd name="connsiteY10" fmla="*/ 1100798 h 11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35173" h="1100800">
                <a:moveTo>
                  <a:pt x="0" y="0"/>
                </a:moveTo>
                <a:lnTo>
                  <a:pt x="4614203" y="0"/>
                </a:lnTo>
                <a:lnTo>
                  <a:pt x="4614203" y="3"/>
                </a:lnTo>
                <a:lnTo>
                  <a:pt x="5110922" y="453935"/>
                </a:lnTo>
                <a:lnTo>
                  <a:pt x="5335173" y="453935"/>
                </a:lnTo>
                <a:lnTo>
                  <a:pt x="5335173" y="640081"/>
                </a:lnTo>
                <a:lnTo>
                  <a:pt x="5113605" y="640081"/>
                </a:lnTo>
                <a:lnTo>
                  <a:pt x="5113605" y="644416"/>
                </a:lnTo>
                <a:lnTo>
                  <a:pt x="4614203" y="1100800"/>
                </a:lnTo>
                <a:lnTo>
                  <a:pt x="4614203" y="1100799"/>
                </a:lnTo>
                <a:lnTo>
                  <a:pt x="0" y="1100798"/>
                </a:lnTo>
                <a:close/>
              </a:path>
            </a:pathLst>
          </a:custGeom>
          <a:gradFill flip="none" rotWithShape="1">
            <a:gsLst>
              <a:gs pos="84000">
                <a:schemeClr val="bg1"/>
              </a:gs>
              <a:gs pos="21000">
                <a:schemeClr val="accent1">
                  <a:lumMod val="20000"/>
                  <a:lumOff val="80000"/>
                </a:schemeClr>
              </a:gs>
              <a:gs pos="58000">
                <a:schemeClr val="bg1">
                  <a:alpha val="91000"/>
                </a:schemeClr>
              </a:gs>
              <a:gs pos="0">
                <a:schemeClr val="accent1">
                  <a:lumMod val="20000"/>
                  <a:lumOff val="80000"/>
                </a:schemeClr>
              </a:gs>
              <a:gs pos="99115">
                <a:schemeClr val="bg1">
                  <a:lumMod val="9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41">
            <a:extLst>
              <a:ext uri="{FF2B5EF4-FFF2-40B4-BE49-F238E27FC236}">
                <a16:creationId xmlns:a16="http://schemas.microsoft.com/office/drawing/2014/main" id="{FDCA4FDF-F2E2-7209-3F16-DB50BF5D67B6}"/>
              </a:ext>
            </a:extLst>
          </p:cNvPr>
          <p:cNvSpPr/>
          <p:nvPr/>
        </p:nvSpPr>
        <p:spPr>
          <a:xfrm rot="5400000">
            <a:off x="6135949" y="-1933757"/>
            <a:ext cx="739973" cy="5428382"/>
          </a:xfrm>
          <a:custGeom>
            <a:avLst/>
            <a:gdLst>
              <a:gd name="connsiteX0" fmla="*/ 0 w 1100799"/>
              <a:gd name="connsiteY0" fmla="*/ 5113604 h 5113604"/>
              <a:gd name="connsiteX1" fmla="*/ 0 w 1100799"/>
              <a:gd name="connsiteY1" fmla="*/ 499401 h 5113604"/>
              <a:gd name="connsiteX2" fmla="*/ 3 w 1100799"/>
              <a:gd name="connsiteY2" fmla="*/ 499401 h 5113604"/>
              <a:gd name="connsiteX3" fmla="*/ 456386 w 1100799"/>
              <a:gd name="connsiteY3" fmla="*/ 0 h 5113604"/>
              <a:gd name="connsiteX4" fmla="*/ 644415 w 1100799"/>
              <a:gd name="connsiteY4" fmla="*/ 0 h 5113604"/>
              <a:gd name="connsiteX5" fmla="*/ 1100799 w 1100799"/>
              <a:gd name="connsiteY5" fmla="*/ 499401 h 5113604"/>
              <a:gd name="connsiteX6" fmla="*/ 1100798 w 1100799"/>
              <a:gd name="connsiteY6" fmla="*/ 499401 h 5113604"/>
              <a:gd name="connsiteX7" fmla="*/ 1100797 w 1100799"/>
              <a:gd name="connsiteY7" fmla="*/ 5113604 h 5113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0799" h="5113604">
                <a:moveTo>
                  <a:pt x="0" y="5113604"/>
                </a:moveTo>
                <a:lnTo>
                  <a:pt x="0" y="499401"/>
                </a:lnTo>
                <a:lnTo>
                  <a:pt x="3" y="499401"/>
                </a:lnTo>
                <a:lnTo>
                  <a:pt x="456386" y="0"/>
                </a:lnTo>
                <a:lnTo>
                  <a:pt x="644415" y="0"/>
                </a:lnTo>
                <a:lnTo>
                  <a:pt x="1100799" y="499401"/>
                </a:lnTo>
                <a:lnTo>
                  <a:pt x="1100798" y="499401"/>
                </a:lnTo>
                <a:lnTo>
                  <a:pt x="1100797" y="5113604"/>
                </a:lnTo>
                <a:close/>
              </a:path>
            </a:pathLst>
          </a:custGeom>
          <a:gradFill>
            <a:gsLst>
              <a:gs pos="94000">
                <a:schemeClr val="accent1">
                  <a:lumMod val="75000"/>
                </a:schemeClr>
              </a:gs>
              <a:gs pos="38000">
                <a:schemeClr val="accent5">
                  <a:lumMod val="60000"/>
                  <a:lumOff val="40000"/>
                </a:schemeClr>
              </a:gs>
              <a:gs pos="0">
                <a:schemeClr val="accent1">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Trapezoid 42">
            <a:extLst>
              <a:ext uri="{FF2B5EF4-FFF2-40B4-BE49-F238E27FC236}">
                <a16:creationId xmlns:a16="http://schemas.microsoft.com/office/drawing/2014/main" id="{BCC09F27-9FC6-0ED9-B73E-199DD6EFD64E}"/>
              </a:ext>
            </a:extLst>
          </p:cNvPr>
          <p:cNvSpPr/>
          <p:nvPr/>
        </p:nvSpPr>
        <p:spPr>
          <a:xfrm rot="5400000">
            <a:off x="9238356" y="584044"/>
            <a:ext cx="340024" cy="381210"/>
          </a:xfrm>
          <a:prstGeom prst="trapezoid">
            <a:avLst>
              <a:gd name="adj" fmla="val 33993"/>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43">
            <a:extLst>
              <a:ext uri="{FF2B5EF4-FFF2-40B4-BE49-F238E27FC236}">
                <a16:creationId xmlns:a16="http://schemas.microsoft.com/office/drawing/2014/main" id="{448C951D-46A6-9073-B895-37D7D19C0EE3}"/>
              </a:ext>
            </a:extLst>
          </p:cNvPr>
          <p:cNvGrpSpPr/>
          <p:nvPr/>
        </p:nvGrpSpPr>
        <p:grpSpPr>
          <a:xfrm>
            <a:off x="3415240" y="404662"/>
            <a:ext cx="430346" cy="739974"/>
            <a:chOff x="3889158" y="3425606"/>
            <a:chExt cx="579224" cy="1107586"/>
          </a:xfrm>
        </p:grpSpPr>
        <p:sp>
          <p:nvSpPr>
            <p:cNvPr id="45" name="Freeform: Shape 44">
              <a:extLst>
                <a:ext uri="{FF2B5EF4-FFF2-40B4-BE49-F238E27FC236}">
                  <a16:creationId xmlns:a16="http://schemas.microsoft.com/office/drawing/2014/main" id="{67DACA73-23F4-E7D8-49E0-80DC41E6D8A0}"/>
                </a:ext>
              </a:extLst>
            </p:cNvPr>
            <p:cNvSpPr/>
            <p:nvPr/>
          </p:nvSpPr>
          <p:spPr>
            <a:xfrm>
              <a:off x="4008980" y="3519633"/>
              <a:ext cx="339576" cy="926318"/>
            </a:xfrm>
            <a:custGeom>
              <a:avLst/>
              <a:gdLst>
                <a:gd name="connsiteX0" fmla="*/ 0 w 469482"/>
                <a:gd name="connsiteY0" fmla="*/ 0 h 926317"/>
                <a:gd name="connsiteX1" fmla="*/ 31790 w 469482"/>
                <a:gd name="connsiteY1" fmla="*/ 8307 h 926317"/>
                <a:gd name="connsiteX2" fmla="*/ 234741 w 469482"/>
                <a:gd name="connsiteY2" fmla="*/ 28034 h 926317"/>
                <a:gd name="connsiteX3" fmla="*/ 437693 w 469482"/>
                <a:gd name="connsiteY3" fmla="*/ 8307 h 926317"/>
                <a:gd name="connsiteX4" fmla="*/ 469482 w 469482"/>
                <a:gd name="connsiteY4" fmla="*/ 0 h 926317"/>
                <a:gd name="connsiteX5" fmla="*/ 469482 w 469482"/>
                <a:gd name="connsiteY5" fmla="*/ 926317 h 926317"/>
                <a:gd name="connsiteX6" fmla="*/ 437693 w 469482"/>
                <a:gd name="connsiteY6" fmla="*/ 918010 h 926317"/>
                <a:gd name="connsiteX7" fmla="*/ 234741 w 469482"/>
                <a:gd name="connsiteY7" fmla="*/ 898283 h 926317"/>
                <a:gd name="connsiteX8" fmla="*/ 31790 w 469482"/>
                <a:gd name="connsiteY8" fmla="*/ 918010 h 926317"/>
                <a:gd name="connsiteX9" fmla="*/ 0 w 469482"/>
                <a:gd name="connsiteY9" fmla="*/ 926317 h 926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9482" h="926317">
                  <a:moveTo>
                    <a:pt x="0" y="0"/>
                  </a:moveTo>
                  <a:lnTo>
                    <a:pt x="31790" y="8307"/>
                  </a:lnTo>
                  <a:cubicBezTo>
                    <a:pt x="94169" y="21010"/>
                    <a:pt x="162751" y="28034"/>
                    <a:pt x="234741" y="28034"/>
                  </a:cubicBezTo>
                  <a:cubicBezTo>
                    <a:pt x="306731" y="28034"/>
                    <a:pt x="375314" y="21010"/>
                    <a:pt x="437693" y="8307"/>
                  </a:cubicBezTo>
                  <a:lnTo>
                    <a:pt x="469482" y="0"/>
                  </a:lnTo>
                  <a:lnTo>
                    <a:pt x="469482" y="926317"/>
                  </a:lnTo>
                  <a:lnTo>
                    <a:pt x="437693" y="918010"/>
                  </a:lnTo>
                  <a:cubicBezTo>
                    <a:pt x="375314" y="905308"/>
                    <a:pt x="306731" y="898283"/>
                    <a:pt x="234741" y="898283"/>
                  </a:cubicBezTo>
                  <a:cubicBezTo>
                    <a:pt x="162751" y="898283"/>
                    <a:pt x="94169" y="905308"/>
                    <a:pt x="31790" y="918010"/>
                  </a:cubicBezTo>
                  <a:lnTo>
                    <a:pt x="0" y="926317"/>
                  </a:lnTo>
                  <a:close/>
                </a:path>
              </a:pathLst>
            </a:custGeom>
            <a:gradFill>
              <a:gsLst>
                <a:gs pos="58000">
                  <a:schemeClr val="tx1">
                    <a:lumMod val="75000"/>
                    <a:lumOff val="25000"/>
                  </a:schemeClr>
                </a:gs>
                <a:gs pos="0">
                  <a:schemeClr val="tx1">
                    <a:lumMod val="95000"/>
                    <a:lumOff val="5000"/>
                  </a:schemeClr>
                </a:gs>
                <a:gs pos="99115">
                  <a:schemeClr val="tx1">
                    <a:lumMod val="95000"/>
                    <a:lumOff val="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Rectangle: Top Corners Rounded 45">
              <a:extLst>
                <a:ext uri="{FF2B5EF4-FFF2-40B4-BE49-F238E27FC236}">
                  <a16:creationId xmlns:a16="http://schemas.microsoft.com/office/drawing/2014/main" id="{F60B1203-3860-4C81-6C83-EA9BFF6CA03A}"/>
                </a:ext>
              </a:extLst>
            </p:cNvPr>
            <p:cNvSpPr/>
            <p:nvPr/>
          </p:nvSpPr>
          <p:spPr>
            <a:xfrm rot="5400000" flipH="1" flipV="1">
              <a:off x="3838100" y="3902910"/>
              <a:ext cx="1100800" cy="159764"/>
            </a:xfrm>
            <a:prstGeom prst="round2SameRect">
              <a:avLst>
                <a:gd name="adj1" fmla="val 50000"/>
                <a:gd name="adj2" fmla="val 5000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Top Corners Rounded 46">
              <a:extLst>
                <a:ext uri="{FF2B5EF4-FFF2-40B4-BE49-F238E27FC236}">
                  <a16:creationId xmlns:a16="http://schemas.microsoft.com/office/drawing/2014/main" id="{119BBA4E-1305-D518-089E-FA5CFB8604BA}"/>
                </a:ext>
              </a:extLst>
            </p:cNvPr>
            <p:cNvSpPr/>
            <p:nvPr/>
          </p:nvSpPr>
          <p:spPr>
            <a:xfrm rot="5400000" flipH="1" flipV="1">
              <a:off x="3418640" y="3896124"/>
              <a:ext cx="1100800" cy="159764"/>
            </a:xfrm>
            <a:prstGeom prst="round2SameRect">
              <a:avLst>
                <a:gd name="adj1" fmla="val 50000"/>
                <a:gd name="adj2" fmla="val 5000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Freeform: Shape 47">
            <a:extLst>
              <a:ext uri="{FF2B5EF4-FFF2-40B4-BE49-F238E27FC236}">
                <a16:creationId xmlns:a16="http://schemas.microsoft.com/office/drawing/2014/main" id="{DDEB7C6F-E260-3140-94B7-434987679B5D}"/>
              </a:ext>
            </a:extLst>
          </p:cNvPr>
          <p:cNvSpPr/>
          <p:nvPr/>
        </p:nvSpPr>
        <p:spPr>
          <a:xfrm>
            <a:off x="1271464" y="538270"/>
            <a:ext cx="2144263" cy="402733"/>
          </a:xfrm>
          <a:custGeom>
            <a:avLst/>
            <a:gdLst>
              <a:gd name="connsiteX0" fmla="*/ 0 w 5335173"/>
              <a:gd name="connsiteY0" fmla="*/ 0 h 1100800"/>
              <a:gd name="connsiteX1" fmla="*/ 4614203 w 5335173"/>
              <a:gd name="connsiteY1" fmla="*/ 0 h 1100800"/>
              <a:gd name="connsiteX2" fmla="*/ 4614203 w 5335173"/>
              <a:gd name="connsiteY2" fmla="*/ 3 h 1100800"/>
              <a:gd name="connsiteX3" fmla="*/ 5110922 w 5335173"/>
              <a:gd name="connsiteY3" fmla="*/ 453935 h 1100800"/>
              <a:gd name="connsiteX4" fmla="*/ 5335173 w 5335173"/>
              <a:gd name="connsiteY4" fmla="*/ 453935 h 1100800"/>
              <a:gd name="connsiteX5" fmla="*/ 5335173 w 5335173"/>
              <a:gd name="connsiteY5" fmla="*/ 640081 h 1100800"/>
              <a:gd name="connsiteX6" fmla="*/ 5113605 w 5335173"/>
              <a:gd name="connsiteY6" fmla="*/ 640081 h 1100800"/>
              <a:gd name="connsiteX7" fmla="*/ 5113605 w 5335173"/>
              <a:gd name="connsiteY7" fmla="*/ 644416 h 1100800"/>
              <a:gd name="connsiteX8" fmla="*/ 4614203 w 5335173"/>
              <a:gd name="connsiteY8" fmla="*/ 1100800 h 1100800"/>
              <a:gd name="connsiteX9" fmla="*/ 4614203 w 5335173"/>
              <a:gd name="connsiteY9" fmla="*/ 1100799 h 1100800"/>
              <a:gd name="connsiteX10" fmla="*/ 0 w 5335173"/>
              <a:gd name="connsiteY10" fmla="*/ 1100798 h 11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35173" h="1100800">
                <a:moveTo>
                  <a:pt x="0" y="0"/>
                </a:moveTo>
                <a:lnTo>
                  <a:pt x="4614203" y="0"/>
                </a:lnTo>
                <a:lnTo>
                  <a:pt x="4614203" y="3"/>
                </a:lnTo>
                <a:lnTo>
                  <a:pt x="5110922" y="453935"/>
                </a:lnTo>
                <a:lnTo>
                  <a:pt x="5335173" y="453935"/>
                </a:lnTo>
                <a:lnTo>
                  <a:pt x="5335173" y="640081"/>
                </a:lnTo>
                <a:lnTo>
                  <a:pt x="5113605" y="640081"/>
                </a:lnTo>
                <a:lnTo>
                  <a:pt x="5113605" y="644416"/>
                </a:lnTo>
                <a:lnTo>
                  <a:pt x="4614203" y="1100800"/>
                </a:lnTo>
                <a:lnTo>
                  <a:pt x="4614203" y="1100799"/>
                </a:lnTo>
                <a:lnTo>
                  <a:pt x="0" y="1100798"/>
                </a:lnTo>
                <a:close/>
              </a:path>
            </a:pathLst>
          </a:custGeom>
          <a:gradFill flip="none" rotWithShape="1">
            <a:gsLst>
              <a:gs pos="84000">
                <a:schemeClr val="bg1"/>
              </a:gs>
              <a:gs pos="21000">
                <a:schemeClr val="accent1">
                  <a:lumMod val="20000"/>
                  <a:lumOff val="80000"/>
                </a:schemeClr>
              </a:gs>
              <a:gs pos="58000">
                <a:schemeClr val="bg1">
                  <a:alpha val="91000"/>
                </a:schemeClr>
              </a:gs>
              <a:gs pos="0">
                <a:schemeClr val="accent1">
                  <a:lumMod val="20000"/>
                  <a:lumOff val="80000"/>
                </a:schemeClr>
              </a:gs>
              <a:gs pos="99115">
                <a:schemeClr val="bg1">
                  <a:lumMod val="9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Rectangle: Rounded Corners 55">
            <a:extLst>
              <a:ext uri="{FF2B5EF4-FFF2-40B4-BE49-F238E27FC236}">
                <a16:creationId xmlns:a16="http://schemas.microsoft.com/office/drawing/2014/main" id="{49AC8C38-97A6-9A41-5BE8-9F6E502C0534}"/>
              </a:ext>
            </a:extLst>
          </p:cNvPr>
          <p:cNvSpPr/>
          <p:nvPr/>
        </p:nvSpPr>
        <p:spPr>
          <a:xfrm>
            <a:off x="2879160" y="255497"/>
            <a:ext cx="160551" cy="1038305"/>
          </a:xfrm>
          <a:prstGeom prst="roundRect">
            <a:avLst>
              <a:gd name="adj" fmla="val 50000"/>
            </a:avLst>
          </a:prstGeom>
          <a:gradFill>
            <a:gsLst>
              <a:gs pos="0">
                <a:schemeClr val="bg1">
                  <a:lumMod val="50000"/>
                </a:schemeClr>
              </a:gs>
              <a:gs pos="99115">
                <a:schemeClr val="bg1">
                  <a:lumMod val="65000"/>
                </a:schemeClr>
              </a:gs>
              <a:gs pos="41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Rounded Corners 56">
            <a:extLst>
              <a:ext uri="{FF2B5EF4-FFF2-40B4-BE49-F238E27FC236}">
                <a16:creationId xmlns:a16="http://schemas.microsoft.com/office/drawing/2014/main" id="{570A5941-4BCB-CB41-EDA4-ACF503E43135}"/>
              </a:ext>
            </a:extLst>
          </p:cNvPr>
          <p:cNvSpPr/>
          <p:nvPr/>
        </p:nvSpPr>
        <p:spPr>
          <a:xfrm rot="10800000">
            <a:off x="1191189" y="318051"/>
            <a:ext cx="160550" cy="879359"/>
          </a:xfrm>
          <a:prstGeom prst="roundRect">
            <a:avLst>
              <a:gd name="adj" fmla="val 50000"/>
            </a:avLst>
          </a:prstGeom>
          <a:gradFill>
            <a:gsLst>
              <a:gs pos="0">
                <a:schemeClr val="bg1">
                  <a:lumMod val="50000"/>
                </a:schemeClr>
              </a:gs>
              <a:gs pos="99115">
                <a:schemeClr val="bg1">
                  <a:lumMod val="65000"/>
                </a:schemeClr>
              </a:gs>
              <a:gs pos="41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1D0D2A13-E5D1-68B2-0E56-B0B931D0C26E}"/>
              </a:ext>
            </a:extLst>
          </p:cNvPr>
          <p:cNvSpPr txBox="1"/>
          <p:nvPr/>
        </p:nvSpPr>
        <p:spPr>
          <a:xfrm>
            <a:off x="3724992" y="491723"/>
            <a:ext cx="5291581" cy="52322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ctr">
              <a:defRPr sz="7200" b="1">
                <a:solidFill>
                  <a:schemeClr val="accent1">
                    <a:lumMod val="75000"/>
                  </a:schemeClr>
                </a:solidFill>
                <a:effectLst>
                  <a:outerShdw blurRad="50800" dist="38100" algn="l" rotWithShape="0">
                    <a:prstClr val="black">
                      <a:alpha val="40000"/>
                    </a:prstClr>
                  </a:outerShdw>
                </a:effectLst>
                <a:latin typeface="Goudy Old Style" panose="02020502050305020303" pitchFamily="18" charset="0"/>
                <a:ea typeface="+mj-ea"/>
                <a:cs typeface="+mj-cs"/>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2800" dirty="0">
                <a:ln>
                  <a:solidFill>
                    <a:sysClr val="windowText" lastClr="000000"/>
                  </a:solidFill>
                </a:ln>
                <a:solidFill>
                  <a:schemeClr val="accent1">
                    <a:lumMod val="50000"/>
                  </a:schemeClr>
                </a:solidFill>
              </a:rPr>
              <a:t>Data Collection &amp; Refinement</a:t>
            </a:r>
          </a:p>
        </p:txBody>
      </p:sp>
      <p:sp>
        <p:nvSpPr>
          <p:cNvPr id="59" name="Oval 53">
            <a:extLst>
              <a:ext uri="{FF2B5EF4-FFF2-40B4-BE49-F238E27FC236}">
                <a16:creationId xmlns:a16="http://schemas.microsoft.com/office/drawing/2014/main" id="{D1426DE8-DC57-8215-5E0B-62D39554C7B9}"/>
              </a:ext>
            </a:extLst>
          </p:cNvPr>
          <p:cNvSpPr>
            <a:spLocks noChangeAspect="1"/>
          </p:cNvSpPr>
          <p:nvPr/>
        </p:nvSpPr>
        <p:spPr>
          <a:xfrm>
            <a:off x="11145737" y="780434"/>
            <a:ext cx="45719" cy="73150"/>
          </a:xfrm>
          <a:custGeom>
            <a:avLst/>
            <a:gdLst>
              <a:gd name="connsiteX0" fmla="*/ 0 w 193637"/>
              <a:gd name="connsiteY0" fmla="*/ 158676 h 317351"/>
              <a:gd name="connsiteX1" fmla="*/ 96819 w 193637"/>
              <a:gd name="connsiteY1" fmla="*/ 0 h 317351"/>
              <a:gd name="connsiteX2" fmla="*/ 193638 w 193637"/>
              <a:gd name="connsiteY2" fmla="*/ 158676 h 317351"/>
              <a:gd name="connsiteX3" fmla="*/ 96819 w 193637"/>
              <a:gd name="connsiteY3" fmla="*/ 317352 h 317351"/>
              <a:gd name="connsiteX4" fmla="*/ 0 w 193637"/>
              <a:gd name="connsiteY4" fmla="*/ 158676 h 317351"/>
              <a:gd name="connsiteX0" fmla="*/ 0 w 193638"/>
              <a:gd name="connsiteY0" fmla="*/ 158676 h 317352"/>
              <a:gd name="connsiteX1" fmla="*/ 96819 w 193638"/>
              <a:gd name="connsiteY1" fmla="*/ 0 h 317352"/>
              <a:gd name="connsiteX2" fmla="*/ 193638 w 193638"/>
              <a:gd name="connsiteY2" fmla="*/ 158676 h 317352"/>
              <a:gd name="connsiteX3" fmla="*/ 96819 w 193638"/>
              <a:gd name="connsiteY3" fmla="*/ 317352 h 317352"/>
              <a:gd name="connsiteX4" fmla="*/ 0 w 193638"/>
              <a:gd name="connsiteY4" fmla="*/ 158676 h 3173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638" h="317352">
                <a:moveTo>
                  <a:pt x="0" y="158676"/>
                </a:moveTo>
                <a:cubicBezTo>
                  <a:pt x="0" y="71042"/>
                  <a:pt x="91757" y="0"/>
                  <a:pt x="96819" y="0"/>
                </a:cubicBezTo>
                <a:cubicBezTo>
                  <a:pt x="101881" y="0"/>
                  <a:pt x="193638" y="71042"/>
                  <a:pt x="193638" y="158676"/>
                </a:cubicBezTo>
                <a:cubicBezTo>
                  <a:pt x="193638" y="246310"/>
                  <a:pt x="150291" y="317352"/>
                  <a:pt x="96819" y="317352"/>
                </a:cubicBezTo>
                <a:cubicBezTo>
                  <a:pt x="43347" y="317352"/>
                  <a:pt x="0" y="246310"/>
                  <a:pt x="0" y="158676"/>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Rounded Corners 141">
            <a:extLst>
              <a:ext uri="{FF2B5EF4-FFF2-40B4-BE49-F238E27FC236}">
                <a16:creationId xmlns:a16="http://schemas.microsoft.com/office/drawing/2014/main" id="{1AA9DA8C-F1B7-D86D-5520-2C467027035C}"/>
              </a:ext>
            </a:extLst>
          </p:cNvPr>
          <p:cNvSpPr/>
          <p:nvPr/>
        </p:nvSpPr>
        <p:spPr>
          <a:xfrm>
            <a:off x="7955304" y="1983758"/>
            <a:ext cx="4034250" cy="4819649"/>
          </a:xfrm>
          <a:prstGeom prst="roundRect">
            <a:avLst/>
          </a:prstGeom>
          <a:solidFill>
            <a:schemeClr val="accent1">
              <a:lumMod val="60000"/>
              <a:lumOff val="40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4" name="Freeform: Shape 143">
            <a:extLst>
              <a:ext uri="{FF2B5EF4-FFF2-40B4-BE49-F238E27FC236}">
                <a16:creationId xmlns:a16="http://schemas.microsoft.com/office/drawing/2014/main" id="{2A492B23-BABD-1C9C-DFB5-7061A5B99CC0}"/>
              </a:ext>
            </a:extLst>
          </p:cNvPr>
          <p:cNvSpPr/>
          <p:nvPr/>
        </p:nvSpPr>
        <p:spPr>
          <a:xfrm>
            <a:off x="8019008" y="6258426"/>
            <a:ext cx="3970545" cy="544982"/>
          </a:xfrm>
          <a:custGeom>
            <a:avLst/>
            <a:gdLst>
              <a:gd name="connsiteX0" fmla="*/ 0 w 1574431"/>
              <a:gd name="connsiteY0" fmla="*/ 0 h 215701"/>
              <a:gd name="connsiteX1" fmla="*/ 1574431 w 1574431"/>
              <a:gd name="connsiteY1" fmla="*/ 0 h 215701"/>
              <a:gd name="connsiteX2" fmla="*/ 1573939 w 1574431"/>
              <a:gd name="connsiteY2" fmla="*/ 4879 h 215701"/>
              <a:gd name="connsiteX3" fmla="*/ 1315268 w 1574431"/>
              <a:gd name="connsiteY3" fmla="*/ 215701 h 215701"/>
              <a:gd name="connsiteX4" fmla="*/ 259162 w 1574431"/>
              <a:gd name="connsiteY4" fmla="*/ 215701 h 215701"/>
              <a:gd name="connsiteX5" fmla="*/ 492 w 1574431"/>
              <a:gd name="connsiteY5" fmla="*/ 4879 h 215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4431" h="215701">
                <a:moveTo>
                  <a:pt x="0" y="0"/>
                </a:moveTo>
                <a:lnTo>
                  <a:pt x="1574431" y="0"/>
                </a:lnTo>
                <a:lnTo>
                  <a:pt x="1573939" y="4879"/>
                </a:lnTo>
                <a:cubicBezTo>
                  <a:pt x="1549319" y="125195"/>
                  <a:pt x="1442863" y="215701"/>
                  <a:pt x="1315268" y="215701"/>
                </a:cubicBezTo>
                <a:lnTo>
                  <a:pt x="259162" y="215701"/>
                </a:lnTo>
                <a:cubicBezTo>
                  <a:pt x="131567" y="215701"/>
                  <a:pt x="25112" y="125195"/>
                  <a:pt x="492" y="4879"/>
                </a:cubicBezTo>
                <a:close/>
              </a:path>
            </a:pathLst>
          </a:cu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48" name="Rectangle: Rounded Corners 147">
            <a:extLst>
              <a:ext uri="{FF2B5EF4-FFF2-40B4-BE49-F238E27FC236}">
                <a16:creationId xmlns:a16="http://schemas.microsoft.com/office/drawing/2014/main" id="{63C619F9-728E-8137-7CE8-305ADEB5D07C}"/>
              </a:ext>
            </a:extLst>
          </p:cNvPr>
          <p:cNvSpPr/>
          <p:nvPr/>
        </p:nvSpPr>
        <p:spPr>
          <a:xfrm>
            <a:off x="9942923" y="3260946"/>
            <a:ext cx="216024" cy="67593"/>
          </a:xfrm>
          <a:prstGeom prst="roundRect">
            <a:avLst>
              <a:gd name="adj" fmla="val 50000"/>
            </a:avLst>
          </a:prstGeom>
          <a:solidFill>
            <a:schemeClr val="bg1">
              <a:lumMod val="75000"/>
              <a:alpha val="39000"/>
            </a:schemeClr>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9" name="Rectangle: Rounded Corners 148">
            <a:extLst>
              <a:ext uri="{FF2B5EF4-FFF2-40B4-BE49-F238E27FC236}">
                <a16:creationId xmlns:a16="http://schemas.microsoft.com/office/drawing/2014/main" id="{C9B83131-0A89-5376-F880-619BB5E0B65A}"/>
              </a:ext>
            </a:extLst>
          </p:cNvPr>
          <p:cNvSpPr/>
          <p:nvPr/>
        </p:nvSpPr>
        <p:spPr>
          <a:xfrm>
            <a:off x="10905309" y="6198658"/>
            <a:ext cx="1275385" cy="634394"/>
          </a:xfrm>
          <a:prstGeom prst="roundRect">
            <a:avLst>
              <a:gd name="adj" fmla="val 50000"/>
            </a:avLst>
          </a:prstGeom>
          <a:solidFill>
            <a:schemeClr val="bg1">
              <a:lumMod val="75000"/>
              <a:alpha val="39000"/>
            </a:schemeClr>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0" name="Rectangle: Rounded Corners 149">
            <a:extLst>
              <a:ext uri="{FF2B5EF4-FFF2-40B4-BE49-F238E27FC236}">
                <a16:creationId xmlns:a16="http://schemas.microsoft.com/office/drawing/2014/main" id="{29C96EE6-A29D-97B3-4CF6-C421CD9E6544}"/>
              </a:ext>
            </a:extLst>
          </p:cNvPr>
          <p:cNvSpPr/>
          <p:nvPr/>
        </p:nvSpPr>
        <p:spPr>
          <a:xfrm>
            <a:off x="9604755" y="2056563"/>
            <a:ext cx="410678" cy="78251"/>
          </a:xfrm>
          <a:prstGeom prst="roundRect">
            <a:avLst>
              <a:gd name="adj" fmla="val 50000"/>
            </a:avLst>
          </a:prstGeom>
          <a:solidFill>
            <a:schemeClr val="bg1">
              <a:lumMod val="75000"/>
              <a:alpha val="39000"/>
            </a:schemeClr>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1" name="Rectangle: Rounded Corners 150">
            <a:extLst>
              <a:ext uri="{FF2B5EF4-FFF2-40B4-BE49-F238E27FC236}">
                <a16:creationId xmlns:a16="http://schemas.microsoft.com/office/drawing/2014/main" id="{36073D3E-D4E3-9234-8666-9B760450B7A6}"/>
              </a:ext>
            </a:extLst>
          </p:cNvPr>
          <p:cNvSpPr/>
          <p:nvPr/>
        </p:nvSpPr>
        <p:spPr>
          <a:xfrm>
            <a:off x="10105833" y="2060184"/>
            <a:ext cx="114103" cy="72008"/>
          </a:xfrm>
          <a:prstGeom prst="roundRect">
            <a:avLst>
              <a:gd name="adj" fmla="val 50000"/>
            </a:avLst>
          </a:prstGeom>
          <a:solidFill>
            <a:schemeClr val="bg1">
              <a:lumMod val="75000"/>
              <a:alpha val="39000"/>
            </a:schemeClr>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 name="Rectangle: Rounded Corners 154">
            <a:extLst>
              <a:ext uri="{FF2B5EF4-FFF2-40B4-BE49-F238E27FC236}">
                <a16:creationId xmlns:a16="http://schemas.microsoft.com/office/drawing/2014/main" id="{F3F0610A-1728-E1C8-A43D-29AED55D4AA2}"/>
              </a:ext>
            </a:extLst>
          </p:cNvPr>
          <p:cNvSpPr/>
          <p:nvPr/>
        </p:nvSpPr>
        <p:spPr>
          <a:xfrm rot="5400000" flipH="1">
            <a:off x="10434755" y="2457356"/>
            <a:ext cx="169390" cy="51440"/>
          </a:xfrm>
          <a:prstGeom prst="roundRect">
            <a:avLst>
              <a:gd name="adj" fmla="val 50000"/>
            </a:avLst>
          </a:prstGeom>
          <a:solidFill>
            <a:schemeClr val="bg1">
              <a:lumMod val="95000"/>
            </a:schemeClr>
          </a:solid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6" name="Rectangle: Rounded Corners 155">
            <a:extLst>
              <a:ext uri="{FF2B5EF4-FFF2-40B4-BE49-F238E27FC236}">
                <a16:creationId xmlns:a16="http://schemas.microsoft.com/office/drawing/2014/main" id="{ABBCFEA5-99C0-D1A4-B066-52D70EF7E61F}"/>
              </a:ext>
            </a:extLst>
          </p:cNvPr>
          <p:cNvSpPr/>
          <p:nvPr/>
        </p:nvSpPr>
        <p:spPr>
          <a:xfrm rot="5400000" flipH="1" flipV="1">
            <a:off x="10286516" y="2705235"/>
            <a:ext cx="671484" cy="162055"/>
          </a:xfrm>
          <a:prstGeom prst="roundRect">
            <a:avLst>
              <a:gd name="adj" fmla="val 50000"/>
            </a:avLst>
          </a:prstGeom>
          <a:solidFill>
            <a:schemeClr val="bg1">
              <a:lumMod val="95000"/>
            </a:schemeClr>
          </a:solid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9" name="Rectangle: Top Corners Rounded 158">
            <a:extLst>
              <a:ext uri="{FF2B5EF4-FFF2-40B4-BE49-F238E27FC236}">
                <a16:creationId xmlns:a16="http://schemas.microsoft.com/office/drawing/2014/main" id="{9AF53777-6B25-83DB-3A40-87B251078411}"/>
              </a:ext>
            </a:extLst>
          </p:cNvPr>
          <p:cNvSpPr/>
          <p:nvPr/>
        </p:nvSpPr>
        <p:spPr>
          <a:xfrm>
            <a:off x="8800196" y="1073882"/>
            <a:ext cx="2419621" cy="733408"/>
          </a:xfrm>
          <a:prstGeom prst="round2SameRect">
            <a:avLst/>
          </a:prstGeom>
          <a:solidFill>
            <a:schemeClr val="bg1">
              <a:lumMod val="85000"/>
            </a:schemeClr>
          </a:solidFill>
          <a:ln w="254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 name="Freeform: Shape 159">
            <a:extLst>
              <a:ext uri="{FF2B5EF4-FFF2-40B4-BE49-F238E27FC236}">
                <a16:creationId xmlns:a16="http://schemas.microsoft.com/office/drawing/2014/main" id="{40CECB17-1F2E-FE85-A2AE-5C8F8C033941}"/>
              </a:ext>
            </a:extLst>
          </p:cNvPr>
          <p:cNvSpPr/>
          <p:nvPr/>
        </p:nvSpPr>
        <p:spPr>
          <a:xfrm>
            <a:off x="9368560" y="1345374"/>
            <a:ext cx="316339" cy="424670"/>
          </a:xfrm>
          <a:custGeom>
            <a:avLst/>
            <a:gdLst>
              <a:gd name="connsiteX0" fmla="*/ 71080 w 316339"/>
              <a:gd name="connsiteY0" fmla="*/ 0 h 426469"/>
              <a:gd name="connsiteX1" fmla="*/ 316339 w 316339"/>
              <a:gd name="connsiteY1" fmla="*/ 0 h 426469"/>
              <a:gd name="connsiteX2" fmla="*/ 245259 w 316339"/>
              <a:gd name="connsiteY2" fmla="*/ 71080 h 426469"/>
              <a:gd name="connsiteX3" fmla="*/ 245259 w 316339"/>
              <a:gd name="connsiteY3" fmla="*/ 426469 h 426469"/>
              <a:gd name="connsiteX4" fmla="*/ 0 w 316339"/>
              <a:gd name="connsiteY4" fmla="*/ 426469 h 426469"/>
              <a:gd name="connsiteX5" fmla="*/ 0 w 316339"/>
              <a:gd name="connsiteY5" fmla="*/ 71080 h 426469"/>
              <a:gd name="connsiteX6" fmla="*/ 71080 w 316339"/>
              <a:gd name="connsiteY6" fmla="*/ 0 h 426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339" h="426469">
                <a:moveTo>
                  <a:pt x="71080" y="0"/>
                </a:moveTo>
                <a:lnTo>
                  <a:pt x="316339" y="0"/>
                </a:lnTo>
                <a:cubicBezTo>
                  <a:pt x="277083" y="0"/>
                  <a:pt x="245259" y="31824"/>
                  <a:pt x="245259" y="71080"/>
                </a:cubicBezTo>
                <a:lnTo>
                  <a:pt x="245259" y="426469"/>
                </a:lnTo>
                <a:lnTo>
                  <a:pt x="0" y="426469"/>
                </a:lnTo>
                <a:lnTo>
                  <a:pt x="0" y="71080"/>
                </a:lnTo>
                <a:cubicBezTo>
                  <a:pt x="0" y="31824"/>
                  <a:pt x="31824" y="0"/>
                  <a:pt x="71080" y="0"/>
                </a:cubicBezTo>
                <a:close/>
              </a:path>
            </a:pathLst>
          </a:custGeom>
          <a:solidFill>
            <a:schemeClr val="bg1">
              <a:lumMod val="75000"/>
              <a:alpha val="6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63" name="Rectangle: Rounded Corners 162">
            <a:extLst>
              <a:ext uri="{FF2B5EF4-FFF2-40B4-BE49-F238E27FC236}">
                <a16:creationId xmlns:a16="http://schemas.microsoft.com/office/drawing/2014/main" id="{0CFD776D-0315-355C-08C7-7B53103608E3}"/>
              </a:ext>
            </a:extLst>
          </p:cNvPr>
          <p:cNvSpPr/>
          <p:nvPr/>
        </p:nvSpPr>
        <p:spPr>
          <a:xfrm rot="5400000">
            <a:off x="9961247" y="1539518"/>
            <a:ext cx="406966" cy="59554"/>
          </a:xfrm>
          <a:prstGeom prst="roundRect">
            <a:avLst>
              <a:gd name="adj" fmla="val 50000"/>
            </a:avLst>
          </a:prstGeom>
          <a:solidFill>
            <a:schemeClr val="bg1">
              <a:lumMod val="95000"/>
            </a:schemeClr>
          </a:solid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5" name="Rectangle: Rounded Corners 164">
            <a:extLst>
              <a:ext uri="{FF2B5EF4-FFF2-40B4-BE49-F238E27FC236}">
                <a16:creationId xmlns:a16="http://schemas.microsoft.com/office/drawing/2014/main" id="{2E5D26FD-44CD-B5D0-3DE2-84D45BA35804}"/>
              </a:ext>
            </a:extLst>
          </p:cNvPr>
          <p:cNvSpPr/>
          <p:nvPr/>
        </p:nvSpPr>
        <p:spPr>
          <a:xfrm rot="10800000">
            <a:off x="11266137" y="1475623"/>
            <a:ext cx="197220" cy="45719"/>
          </a:xfrm>
          <a:prstGeom prst="roundRect">
            <a:avLst>
              <a:gd name="adj" fmla="val 50000"/>
            </a:avLst>
          </a:prstGeom>
          <a:solidFill>
            <a:schemeClr val="bg1">
              <a:lumMod val="95000"/>
            </a:schemeClr>
          </a:solid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6" name="Rectangle: Rounded Corners 165">
            <a:extLst>
              <a:ext uri="{FF2B5EF4-FFF2-40B4-BE49-F238E27FC236}">
                <a16:creationId xmlns:a16="http://schemas.microsoft.com/office/drawing/2014/main" id="{EF8D7968-4361-4D32-3401-58AAAA638A11}"/>
              </a:ext>
            </a:extLst>
          </p:cNvPr>
          <p:cNvSpPr/>
          <p:nvPr/>
        </p:nvSpPr>
        <p:spPr>
          <a:xfrm rot="10800000">
            <a:off x="9586289" y="1599827"/>
            <a:ext cx="197220" cy="45719"/>
          </a:xfrm>
          <a:prstGeom prst="roundRect">
            <a:avLst>
              <a:gd name="adj" fmla="val 50000"/>
            </a:avLst>
          </a:prstGeom>
          <a:solidFill>
            <a:schemeClr val="bg1">
              <a:lumMod val="95000"/>
            </a:schemeClr>
          </a:solid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7" name="Rectangle: Rounded Corners 166">
            <a:extLst>
              <a:ext uri="{FF2B5EF4-FFF2-40B4-BE49-F238E27FC236}">
                <a16:creationId xmlns:a16="http://schemas.microsoft.com/office/drawing/2014/main" id="{B4D312A8-7678-C94B-ECB2-E6E30AE2DAD4}"/>
              </a:ext>
            </a:extLst>
          </p:cNvPr>
          <p:cNvSpPr/>
          <p:nvPr/>
        </p:nvSpPr>
        <p:spPr>
          <a:xfrm rot="10800000" flipV="1">
            <a:off x="9563049" y="1420736"/>
            <a:ext cx="440921" cy="45719"/>
          </a:xfrm>
          <a:prstGeom prst="roundRect">
            <a:avLst>
              <a:gd name="adj" fmla="val 50000"/>
            </a:avLst>
          </a:prstGeom>
          <a:solidFill>
            <a:schemeClr val="bg1">
              <a:lumMod val="95000"/>
            </a:schemeClr>
          </a:solid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8" name="Rectangle: Rounded Corners 167">
            <a:extLst>
              <a:ext uri="{FF2B5EF4-FFF2-40B4-BE49-F238E27FC236}">
                <a16:creationId xmlns:a16="http://schemas.microsoft.com/office/drawing/2014/main" id="{A2B075BB-968D-C12C-1EEC-D879D54397AB}"/>
              </a:ext>
            </a:extLst>
          </p:cNvPr>
          <p:cNvSpPr/>
          <p:nvPr/>
        </p:nvSpPr>
        <p:spPr>
          <a:xfrm rot="10800000">
            <a:off x="10888322" y="1478514"/>
            <a:ext cx="246044" cy="45719"/>
          </a:xfrm>
          <a:prstGeom prst="roundRect">
            <a:avLst>
              <a:gd name="adj" fmla="val 50000"/>
            </a:avLst>
          </a:prstGeom>
          <a:solidFill>
            <a:schemeClr val="bg1">
              <a:lumMod val="95000"/>
            </a:schemeClr>
          </a:solid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9" name="Rectangle: Rounded Corners 168">
            <a:extLst>
              <a:ext uri="{FF2B5EF4-FFF2-40B4-BE49-F238E27FC236}">
                <a16:creationId xmlns:a16="http://schemas.microsoft.com/office/drawing/2014/main" id="{2126A6F8-0ABE-74E2-3AA7-144B0819C505}"/>
              </a:ext>
            </a:extLst>
          </p:cNvPr>
          <p:cNvSpPr/>
          <p:nvPr/>
        </p:nvSpPr>
        <p:spPr>
          <a:xfrm rot="5400000" flipV="1">
            <a:off x="10576118" y="1564938"/>
            <a:ext cx="407678" cy="60184"/>
          </a:xfrm>
          <a:prstGeom prst="roundRect">
            <a:avLst>
              <a:gd name="adj" fmla="val 50000"/>
            </a:avLst>
          </a:prstGeom>
          <a:solidFill>
            <a:schemeClr val="bg1">
              <a:lumMod val="95000"/>
            </a:schemeClr>
          </a:solid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0" name="Rectangle: Rounded Corners 169">
            <a:extLst>
              <a:ext uri="{FF2B5EF4-FFF2-40B4-BE49-F238E27FC236}">
                <a16:creationId xmlns:a16="http://schemas.microsoft.com/office/drawing/2014/main" id="{C339B114-42D3-07C3-51FA-F10AA33A7092}"/>
              </a:ext>
            </a:extLst>
          </p:cNvPr>
          <p:cNvSpPr/>
          <p:nvPr/>
        </p:nvSpPr>
        <p:spPr>
          <a:xfrm rot="5400000" flipH="1">
            <a:off x="10113475" y="2457356"/>
            <a:ext cx="169390" cy="51440"/>
          </a:xfrm>
          <a:prstGeom prst="roundRect">
            <a:avLst>
              <a:gd name="adj" fmla="val 50000"/>
            </a:avLst>
          </a:prstGeom>
          <a:solidFill>
            <a:schemeClr val="bg1">
              <a:lumMod val="95000"/>
            </a:schemeClr>
          </a:solid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1" name="Freeform 4">
            <a:extLst>
              <a:ext uri="{FF2B5EF4-FFF2-40B4-BE49-F238E27FC236}">
                <a16:creationId xmlns:a16="http://schemas.microsoft.com/office/drawing/2014/main" id="{57D7592E-2CB6-1864-AD77-01DBBEAE67B5}"/>
              </a:ext>
            </a:extLst>
          </p:cNvPr>
          <p:cNvSpPr/>
          <p:nvPr/>
        </p:nvSpPr>
        <p:spPr>
          <a:xfrm>
            <a:off x="4500395" y="2271033"/>
            <a:ext cx="1840927" cy="402734"/>
          </a:xfrm>
          <a:prstGeom prst="rect">
            <a:avLst/>
          </a:prstGeom>
          <a:solidFill>
            <a:srgbClr val="D2DDF1">
              <a:alpha val="75000"/>
            </a:srgbClr>
          </a:solidFill>
          <a:ln cap="sq">
            <a:noFill/>
            <a:prstDash val="solid"/>
            <a:miter/>
          </a:ln>
          <a:effectLst>
            <a:outerShdw blurRad="50800" dist="38100" dir="5400000" algn="t" rotWithShape="0">
              <a:prstClr val="black">
                <a:alpha val="40000"/>
              </a:prstClr>
            </a:outerShdw>
          </a:effectLst>
        </p:spPr>
        <p:txBody>
          <a:bodyPr/>
          <a:lstStyle/>
          <a:p>
            <a:endParaRPr lang="en-IN" dirty="0"/>
          </a:p>
        </p:txBody>
      </p:sp>
      <p:sp>
        <p:nvSpPr>
          <p:cNvPr id="172" name="TextBox 9">
            <a:extLst>
              <a:ext uri="{FF2B5EF4-FFF2-40B4-BE49-F238E27FC236}">
                <a16:creationId xmlns:a16="http://schemas.microsoft.com/office/drawing/2014/main" id="{91BA0B28-AFF9-AC2E-525F-FD8B1ADBA1A2}"/>
              </a:ext>
            </a:extLst>
          </p:cNvPr>
          <p:cNvSpPr txBox="1"/>
          <p:nvPr/>
        </p:nvSpPr>
        <p:spPr>
          <a:xfrm>
            <a:off x="4232686" y="3107388"/>
            <a:ext cx="2455779" cy="694936"/>
          </a:xfrm>
          <a:prstGeom prst="rect">
            <a:avLst/>
          </a:prstGeom>
        </p:spPr>
        <p:txBody>
          <a:bodyPr lIns="50800" tIns="50800" rIns="50800" bIns="50800" rtlCol="0" anchor="ctr"/>
          <a:lstStyle>
            <a:defPPr>
              <a:defRPr lang="en-US"/>
            </a:defPPr>
            <a:lvl1pPr algn="ctr">
              <a:defRPr sz="1500" b="1" spc="283">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defRPr>
            </a:lvl1pPr>
          </a:lstStyle>
          <a:p>
            <a:r>
              <a:rPr lang="en-US" sz="1400" dirty="0">
                <a:latin typeface="Eras Medium ITC" panose="020B0602030504020804" pitchFamily="34" charset="0"/>
              </a:rPr>
              <a:t>COLUMNS</a:t>
            </a:r>
          </a:p>
        </p:txBody>
      </p:sp>
      <p:sp>
        <p:nvSpPr>
          <p:cNvPr id="173" name="Freeform 4">
            <a:extLst>
              <a:ext uri="{FF2B5EF4-FFF2-40B4-BE49-F238E27FC236}">
                <a16:creationId xmlns:a16="http://schemas.microsoft.com/office/drawing/2014/main" id="{F0ADD787-F391-CFCB-DF3F-3BE03D9A1AA3}"/>
              </a:ext>
            </a:extLst>
          </p:cNvPr>
          <p:cNvSpPr/>
          <p:nvPr/>
        </p:nvSpPr>
        <p:spPr>
          <a:xfrm>
            <a:off x="703516" y="2750359"/>
            <a:ext cx="2537096" cy="402734"/>
          </a:xfrm>
          <a:prstGeom prst="round2DiagRect">
            <a:avLst/>
          </a:prstGeom>
          <a:solidFill>
            <a:srgbClr val="D2DDF1">
              <a:alpha val="75000"/>
            </a:srgbClr>
          </a:solidFill>
          <a:ln cap="sq">
            <a:noFill/>
            <a:prstDash val="solid"/>
            <a:miter/>
          </a:ln>
          <a:effectLst>
            <a:outerShdw blurRad="50800" dist="38100" dir="5400000" algn="t" rotWithShape="0">
              <a:prstClr val="black">
                <a:alpha val="40000"/>
              </a:prstClr>
            </a:outerShdw>
          </a:effectLst>
        </p:spPr>
        <p:txBody>
          <a:bodyPr/>
          <a:lstStyle/>
          <a:p>
            <a:endParaRPr lang="en-IN" dirty="0"/>
          </a:p>
        </p:txBody>
      </p:sp>
      <p:sp>
        <p:nvSpPr>
          <p:cNvPr id="174" name="TextBox 9">
            <a:extLst>
              <a:ext uri="{FF2B5EF4-FFF2-40B4-BE49-F238E27FC236}">
                <a16:creationId xmlns:a16="http://schemas.microsoft.com/office/drawing/2014/main" id="{EB58487A-DA65-D364-7DB6-68C8C7347C3E}"/>
              </a:ext>
            </a:extLst>
          </p:cNvPr>
          <p:cNvSpPr txBox="1"/>
          <p:nvPr/>
        </p:nvSpPr>
        <p:spPr>
          <a:xfrm>
            <a:off x="744174" y="2578358"/>
            <a:ext cx="2455779" cy="694936"/>
          </a:xfrm>
          <a:prstGeom prst="rect">
            <a:avLst/>
          </a:prstGeom>
        </p:spPr>
        <p:txBody>
          <a:bodyPr lIns="50800" tIns="50800" rIns="50800" bIns="50800" rtlCol="0" anchor="ctr"/>
          <a:lstStyle>
            <a:defPPr>
              <a:defRPr lang="en-US"/>
            </a:defPPr>
            <a:lvl1pPr algn="ctr">
              <a:defRPr sz="1500" b="1" spc="283">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defRPr>
            </a:lvl1pPr>
          </a:lstStyle>
          <a:p>
            <a:r>
              <a:rPr lang="en-US" dirty="0">
                <a:latin typeface="Eras Medium ITC" panose="020B0602030504020804" pitchFamily="34" charset="0"/>
              </a:rPr>
              <a:t>Heart_1</a:t>
            </a:r>
          </a:p>
        </p:txBody>
      </p:sp>
      <p:sp>
        <p:nvSpPr>
          <p:cNvPr id="175" name="TextBox 174">
            <a:extLst>
              <a:ext uri="{FF2B5EF4-FFF2-40B4-BE49-F238E27FC236}">
                <a16:creationId xmlns:a16="http://schemas.microsoft.com/office/drawing/2014/main" id="{0068E280-92A3-5F84-8AFB-11B37AC887AC}"/>
              </a:ext>
            </a:extLst>
          </p:cNvPr>
          <p:cNvSpPr txBox="1"/>
          <p:nvPr/>
        </p:nvSpPr>
        <p:spPr>
          <a:xfrm>
            <a:off x="538087" y="1828863"/>
            <a:ext cx="2877153" cy="954107"/>
          </a:xfrm>
          <a:prstGeom prst="rect">
            <a:avLst/>
          </a:prstGeom>
          <a:noFill/>
        </p:spPr>
        <p:txBody>
          <a:bodyPr wrap="square" rtlCol="0">
            <a:spAutoFit/>
          </a:bodyPr>
          <a:lstStyle/>
          <a:p>
            <a:pPr algn="ctr"/>
            <a:r>
              <a:rPr lang="en-IN" sz="2800" b="1" i="0" dirty="0">
                <a:ln>
                  <a:solidFill>
                    <a:schemeClr val="bg1">
                      <a:lumMod val="95000"/>
                    </a:schemeClr>
                  </a:solidFill>
                </a:ln>
                <a:solidFill>
                  <a:srgbClr val="FF0000"/>
                </a:solidFill>
                <a:effectLst>
                  <a:outerShdw blurRad="38100" dist="38100" dir="2700000" algn="tl">
                    <a:srgbClr val="000000">
                      <a:alpha val="43137"/>
                    </a:srgbClr>
                  </a:outerShdw>
                </a:effectLst>
                <a:latin typeface="Cocomat Pro Heavy" panose="00000A00000000000000" pitchFamily="2" charset="0"/>
              </a:rPr>
              <a:t>Heart Failure Prediction</a:t>
            </a:r>
          </a:p>
        </p:txBody>
      </p:sp>
      <p:sp>
        <p:nvSpPr>
          <p:cNvPr id="176" name="TextBox 9">
            <a:extLst>
              <a:ext uri="{FF2B5EF4-FFF2-40B4-BE49-F238E27FC236}">
                <a16:creationId xmlns:a16="http://schemas.microsoft.com/office/drawing/2014/main" id="{F4A613F6-3B41-DD22-0BBF-48B9ED354A25}"/>
              </a:ext>
            </a:extLst>
          </p:cNvPr>
          <p:cNvSpPr txBox="1"/>
          <p:nvPr/>
        </p:nvSpPr>
        <p:spPr>
          <a:xfrm>
            <a:off x="4371791" y="2100497"/>
            <a:ext cx="2113027" cy="694936"/>
          </a:xfrm>
          <a:prstGeom prst="rect">
            <a:avLst/>
          </a:prstGeom>
        </p:spPr>
        <p:txBody>
          <a:bodyPr lIns="50800" tIns="50800" rIns="50800" bIns="50800" rtlCol="0" anchor="ctr"/>
          <a:lstStyle/>
          <a:p>
            <a:pPr algn="ctr"/>
            <a:r>
              <a:rPr lang="en-US" sz="1400" b="1" spc="283" dirty="0">
                <a:solidFill>
                  <a:schemeClr val="accent1">
                    <a:lumMod val="75000"/>
                  </a:schemeClr>
                </a:solidFill>
                <a:effectLst>
                  <a:outerShdw blurRad="38100" dist="38100" dir="2700000" algn="tl">
                    <a:srgbClr val="000000">
                      <a:alpha val="43137"/>
                    </a:srgbClr>
                  </a:outerShdw>
                </a:effectLst>
                <a:latin typeface="Eras Medium ITC" panose="020B0602030504020804" pitchFamily="34" charset="0"/>
                <a:ea typeface="MingLiU-ExtB" panose="02020500000000000000" pitchFamily="18" charset="-120"/>
              </a:rPr>
              <a:t>ROWS</a:t>
            </a:r>
          </a:p>
        </p:txBody>
      </p:sp>
      <p:cxnSp>
        <p:nvCxnSpPr>
          <p:cNvPr id="178" name="Straight Connector 177">
            <a:extLst>
              <a:ext uri="{FF2B5EF4-FFF2-40B4-BE49-F238E27FC236}">
                <a16:creationId xmlns:a16="http://schemas.microsoft.com/office/drawing/2014/main" id="{27D76370-2E62-12A1-D5BD-1C000670C307}"/>
              </a:ext>
            </a:extLst>
          </p:cNvPr>
          <p:cNvCxnSpPr>
            <a:cxnSpLocks/>
          </p:cNvCxnSpPr>
          <p:nvPr/>
        </p:nvCxnSpPr>
        <p:spPr>
          <a:xfrm flipV="1">
            <a:off x="3861079" y="3065257"/>
            <a:ext cx="0" cy="2588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0B4915B5-C0C8-81A0-EFDA-F514B1D64BFB}"/>
              </a:ext>
            </a:extLst>
          </p:cNvPr>
          <p:cNvCxnSpPr>
            <a:cxnSpLocks/>
          </p:cNvCxnSpPr>
          <p:nvPr/>
        </p:nvCxnSpPr>
        <p:spPr>
          <a:xfrm flipV="1">
            <a:off x="3845586" y="2594069"/>
            <a:ext cx="0" cy="2588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D592C336-BB97-F9B8-92D2-3CBDE29019AD}"/>
              </a:ext>
            </a:extLst>
          </p:cNvPr>
          <p:cNvCxnSpPr>
            <a:cxnSpLocks/>
          </p:cNvCxnSpPr>
          <p:nvPr/>
        </p:nvCxnSpPr>
        <p:spPr>
          <a:xfrm>
            <a:off x="3845586" y="2594069"/>
            <a:ext cx="6358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AEFBEBA5-6DEC-565C-A773-D349E1F4E0C1}"/>
              </a:ext>
            </a:extLst>
          </p:cNvPr>
          <p:cNvCxnSpPr>
            <a:cxnSpLocks/>
          </p:cNvCxnSpPr>
          <p:nvPr/>
        </p:nvCxnSpPr>
        <p:spPr>
          <a:xfrm>
            <a:off x="3861079" y="3324124"/>
            <a:ext cx="635868" cy="0"/>
          </a:xfrm>
          <a:prstGeom prst="line">
            <a:avLst/>
          </a:prstGeom>
        </p:spPr>
        <p:style>
          <a:lnRef idx="1">
            <a:schemeClr val="accent1"/>
          </a:lnRef>
          <a:fillRef idx="0">
            <a:schemeClr val="accent1"/>
          </a:fillRef>
          <a:effectRef idx="0">
            <a:schemeClr val="accent1"/>
          </a:effectRef>
          <a:fontRef idx="minor">
            <a:schemeClr val="tx1"/>
          </a:fontRef>
        </p:style>
      </p:cxnSp>
      <p:sp>
        <p:nvSpPr>
          <p:cNvPr id="182" name="TextBox 14">
            <a:extLst>
              <a:ext uri="{FF2B5EF4-FFF2-40B4-BE49-F238E27FC236}">
                <a16:creationId xmlns:a16="http://schemas.microsoft.com/office/drawing/2014/main" id="{201CAC91-2F97-D830-4960-C57F992C76FF}"/>
              </a:ext>
            </a:extLst>
          </p:cNvPr>
          <p:cNvSpPr txBox="1"/>
          <p:nvPr/>
        </p:nvSpPr>
        <p:spPr>
          <a:xfrm>
            <a:off x="4934712" y="1677185"/>
            <a:ext cx="987183" cy="1583126"/>
          </a:xfrm>
          <a:prstGeom prst="rect">
            <a:avLst/>
          </a:prstGeom>
        </p:spPr>
        <p:txBody>
          <a:bodyPr wrap="square" lIns="0" tIns="0" rIns="0" bIns="0" rtlCol="0" anchor="ctr" anchorCtr="0">
            <a:spAutoFit/>
          </a:bodyPr>
          <a:lstStyle>
            <a:defPPr>
              <a:defRPr lang="en-US"/>
            </a:defPPr>
            <a:lvl1pPr lvl="0" indent="0" algn="ctr">
              <a:lnSpc>
                <a:spcPts val="15505"/>
              </a:lnSpc>
              <a:spcBef>
                <a:spcPct val="0"/>
              </a:spcBef>
              <a:defRPr sz="2000">
                <a:solidFill>
                  <a:srgbClr val="FFFFFF"/>
                </a:solidFill>
                <a:effectLst>
                  <a:outerShdw blurRad="38100" dist="38100" dir="2700000" algn="tl">
                    <a:srgbClr val="000000">
                      <a:alpha val="43137"/>
                    </a:srgbClr>
                  </a:outerShdw>
                </a:effectLst>
                <a:latin typeface="Cocomat Pro Heavy" panose="00000A00000000000000" pitchFamily="2" charset="0"/>
              </a:defRPr>
            </a:lvl1pPr>
          </a:lstStyle>
          <a:p>
            <a:r>
              <a:rPr lang="en-US" dirty="0">
                <a:solidFill>
                  <a:srgbClr val="1C1A55"/>
                </a:solidFill>
              </a:rPr>
              <a:t>13</a:t>
            </a:r>
          </a:p>
        </p:txBody>
      </p:sp>
      <p:sp>
        <p:nvSpPr>
          <p:cNvPr id="183" name="TextBox 14">
            <a:extLst>
              <a:ext uri="{FF2B5EF4-FFF2-40B4-BE49-F238E27FC236}">
                <a16:creationId xmlns:a16="http://schemas.microsoft.com/office/drawing/2014/main" id="{810E13D0-E423-C9E8-2A9B-2735FAFCAF2C}"/>
              </a:ext>
            </a:extLst>
          </p:cNvPr>
          <p:cNvSpPr txBox="1"/>
          <p:nvPr/>
        </p:nvSpPr>
        <p:spPr>
          <a:xfrm>
            <a:off x="4973043" y="644822"/>
            <a:ext cx="987183" cy="1583126"/>
          </a:xfrm>
          <a:prstGeom prst="rect">
            <a:avLst/>
          </a:prstGeom>
        </p:spPr>
        <p:txBody>
          <a:bodyPr wrap="square" lIns="0" tIns="0" rIns="0" bIns="0" rtlCol="0" anchor="ctr" anchorCtr="0">
            <a:spAutoFit/>
          </a:bodyPr>
          <a:lstStyle/>
          <a:p>
            <a:pPr marL="0" lvl="0" indent="0" algn="ctr">
              <a:lnSpc>
                <a:spcPts val="15505"/>
              </a:lnSpc>
              <a:spcBef>
                <a:spcPct val="0"/>
              </a:spcBef>
            </a:pPr>
            <a:r>
              <a:rPr lang="en-US" sz="2000" dirty="0">
                <a:solidFill>
                  <a:srgbClr val="1C1A55"/>
                </a:solidFill>
                <a:effectLst>
                  <a:outerShdw blurRad="38100" dist="38100" dir="2700000" algn="tl">
                    <a:srgbClr val="000000">
                      <a:alpha val="43137"/>
                    </a:srgbClr>
                  </a:outerShdw>
                </a:effectLst>
                <a:latin typeface="Cocomat Pro Heavy" panose="00000A00000000000000" pitchFamily="2" charset="0"/>
              </a:rPr>
              <a:t>1025</a:t>
            </a:r>
          </a:p>
        </p:txBody>
      </p:sp>
      <p:sp>
        <p:nvSpPr>
          <p:cNvPr id="186" name="TextBox 185">
            <a:extLst>
              <a:ext uri="{FF2B5EF4-FFF2-40B4-BE49-F238E27FC236}">
                <a16:creationId xmlns:a16="http://schemas.microsoft.com/office/drawing/2014/main" id="{3AFDDA97-73CB-92F8-99F7-38B7EC4BC399}"/>
              </a:ext>
            </a:extLst>
          </p:cNvPr>
          <p:cNvSpPr txBox="1"/>
          <p:nvPr/>
        </p:nvSpPr>
        <p:spPr>
          <a:xfrm>
            <a:off x="-1081547" y="3502831"/>
            <a:ext cx="6172200" cy="523220"/>
          </a:xfrm>
          <a:prstGeom prst="rect">
            <a:avLst/>
          </a:prstGeom>
        </p:spPr>
        <p:txBody>
          <a:bodyPr lIns="50800" tIns="50800" rIns="50800" bIns="50800" rtlCol="0" anchor="ctr"/>
          <a:lstStyle>
            <a:defPPr>
              <a:defRPr lang="en-US"/>
            </a:defPPr>
            <a:lvl1pPr algn="ctr">
              <a:defRPr sz="1400" b="1" spc="283">
                <a:solidFill>
                  <a:schemeClr val="accent1">
                    <a:lumMod val="75000"/>
                  </a:schemeClr>
                </a:solidFill>
                <a:effectLst>
                  <a:outerShdw blurRad="38100" dist="38100" dir="2700000" algn="tl">
                    <a:srgbClr val="000000">
                      <a:alpha val="43137"/>
                    </a:srgbClr>
                  </a:outerShdw>
                </a:effectLst>
                <a:latin typeface="Eras Medium ITC" panose="020B0602030504020804" pitchFamily="34" charset="0"/>
                <a:ea typeface="MingLiU-ExtB" panose="02020500000000000000" pitchFamily="18" charset="-120"/>
              </a:defRPr>
            </a:lvl1pPr>
          </a:lstStyle>
          <a:p>
            <a:r>
              <a:rPr lang="en-US" dirty="0"/>
              <a:t>Features</a:t>
            </a:r>
          </a:p>
          <a:p>
            <a:r>
              <a:rPr lang="en-US" dirty="0"/>
              <a:t>(Columns)</a:t>
            </a:r>
            <a:endParaRPr lang="en-IN" dirty="0"/>
          </a:p>
        </p:txBody>
      </p:sp>
      <p:cxnSp>
        <p:nvCxnSpPr>
          <p:cNvPr id="187" name="Straight Connector 186">
            <a:extLst>
              <a:ext uri="{FF2B5EF4-FFF2-40B4-BE49-F238E27FC236}">
                <a16:creationId xmlns:a16="http://schemas.microsoft.com/office/drawing/2014/main" id="{20F455A3-387E-E00A-3418-D54BF5D47241}"/>
              </a:ext>
            </a:extLst>
          </p:cNvPr>
          <p:cNvCxnSpPr>
            <a:cxnSpLocks/>
          </p:cNvCxnSpPr>
          <p:nvPr/>
        </p:nvCxnSpPr>
        <p:spPr>
          <a:xfrm>
            <a:off x="1181463" y="3977051"/>
            <a:ext cx="9725" cy="233226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8" name="Oval 187">
            <a:extLst>
              <a:ext uri="{FF2B5EF4-FFF2-40B4-BE49-F238E27FC236}">
                <a16:creationId xmlns:a16="http://schemas.microsoft.com/office/drawing/2014/main" id="{C0282BCE-171D-8105-41E4-7BC11F62980F}"/>
              </a:ext>
            </a:extLst>
          </p:cNvPr>
          <p:cNvSpPr>
            <a:spLocks noChangeAspect="1"/>
          </p:cNvSpPr>
          <p:nvPr/>
        </p:nvSpPr>
        <p:spPr>
          <a:xfrm>
            <a:off x="1127463" y="4500271"/>
            <a:ext cx="108000" cy="108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9" name="Freeform 4">
            <a:extLst>
              <a:ext uri="{FF2B5EF4-FFF2-40B4-BE49-F238E27FC236}">
                <a16:creationId xmlns:a16="http://schemas.microsoft.com/office/drawing/2014/main" id="{E6EF4BBB-0B6B-A249-DFD4-2B0835DBF5D6}"/>
              </a:ext>
            </a:extLst>
          </p:cNvPr>
          <p:cNvSpPr/>
          <p:nvPr/>
        </p:nvSpPr>
        <p:spPr>
          <a:xfrm>
            <a:off x="1059820" y="3977398"/>
            <a:ext cx="243286" cy="63657"/>
          </a:xfrm>
          <a:prstGeom prst="rect">
            <a:avLst/>
          </a:prstGeom>
          <a:solidFill>
            <a:srgbClr val="D2DDF1">
              <a:alpha val="64000"/>
            </a:srgbClr>
          </a:solidFill>
          <a:ln cap="sq">
            <a:noFill/>
            <a:prstDash val="solid"/>
            <a:miter/>
          </a:ln>
          <a:effectLst>
            <a:outerShdw blurRad="50800" dist="38100" dir="5400000" algn="t" rotWithShape="0">
              <a:prstClr val="black">
                <a:alpha val="40000"/>
              </a:prstClr>
            </a:outerShdw>
          </a:effectLst>
        </p:spPr>
        <p:txBody>
          <a:bodyPr/>
          <a:lstStyle/>
          <a:p>
            <a:endParaRPr lang="en-IN" dirty="0"/>
          </a:p>
        </p:txBody>
      </p:sp>
      <p:sp>
        <p:nvSpPr>
          <p:cNvPr id="190" name="Oval 189">
            <a:extLst>
              <a:ext uri="{FF2B5EF4-FFF2-40B4-BE49-F238E27FC236}">
                <a16:creationId xmlns:a16="http://schemas.microsoft.com/office/drawing/2014/main" id="{6203C350-A59B-7263-2EBA-A5F787AD5998}"/>
              </a:ext>
            </a:extLst>
          </p:cNvPr>
          <p:cNvSpPr>
            <a:spLocks noChangeAspect="1"/>
          </p:cNvSpPr>
          <p:nvPr/>
        </p:nvSpPr>
        <p:spPr>
          <a:xfrm>
            <a:off x="1225739" y="3980717"/>
            <a:ext cx="72000" cy="72000"/>
          </a:xfrm>
          <a:prstGeom prst="ellipse">
            <a:avLst/>
          </a:prstGeom>
          <a:gradFill>
            <a:gsLst>
              <a:gs pos="51000">
                <a:schemeClr val="accent1">
                  <a:lumMod val="75000"/>
                  <a:alpha val="61000"/>
                </a:schemeClr>
              </a:gs>
              <a:gs pos="53000">
                <a:schemeClr val="accent1">
                  <a:lumMod val="40000"/>
                  <a:lumOff val="60000"/>
                </a:schemeClr>
              </a:gs>
              <a:gs pos="0">
                <a:schemeClr val="accent1">
                  <a:lumMod val="50000"/>
                  <a:alpha val="82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1" name="Oval 190">
            <a:extLst>
              <a:ext uri="{FF2B5EF4-FFF2-40B4-BE49-F238E27FC236}">
                <a16:creationId xmlns:a16="http://schemas.microsoft.com/office/drawing/2014/main" id="{8C73DBF1-B2C8-87F3-67FF-07A3290B21B1}"/>
              </a:ext>
            </a:extLst>
          </p:cNvPr>
          <p:cNvSpPr>
            <a:spLocks noChangeAspect="1"/>
          </p:cNvSpPr>
          <p:nvPr/>
        </p:nvSpPr>
        <p:spPr>
          <a:xfrm>
            <a:off x="1076148" y="3985822"/>
            <a:ext cx="72000" cy="72000"/>
          </a:xfrm>
          <a:prstGeom prst="ellipse">
            <a:avLst/>
          </a:prstGeom>
          <a:gradFill>
            <a:gsLst>
              <a:gs pos="51000">
                <a:schemeClr val="accent1">
                  <a:lumMod val="75000"/>
                  <a:alpha val="61000"/>
                </a:schemeClr>
              </a:gs>
              <a:gs pos="53000">
                <a:schemeClr val="accent1">
                  <a:lumMod val="40000"/>
                  <a:lumOff val="60000"/>
                </a:schemeClr>
              </a:gs>
              <a:gs pos="0">
                <a:schemeClr val="accent1">
                  <a:lumMod val="50000"/>
                  <a:alpha val="82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2" name="Oval 191">
            <a:extLst>
              <a:ext uri="{FF2B5EF4-FFF2-40B4-BE49-F238E27FC236}">
                <a16:creationId xmlns:a16="http://schemas.microsoft.com/office/drawing/2014/main" id="{42AAA967-1976-4123-3009-4A1516B2B12C}"/>
              </a:ext>
            </a:extLst>
          </p:cNvPr>
          <p:cNvSpPr>
            <a:spLocks noChangeAspect="1"/>
          </p:cNvSpPr>
          <p:nvPr/>
        </p:nvSpPr>
        <p:spPr>
          <a:xfrm>
            <a:off x="1112148" y="5262975"/>
            <a:ext cx="108000" cy="108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3" name="TextBox 192">
            <a:extLst>
              <a:ext uri="{FF2B5EF4-FFF2-40B4-BE49-F238E27FC236}">
                <a16:creationId xmlns:a16="http://schemas.microsoft.com/office/drawing/2014/main" id="{8D188474-8E66-F888-4EE8-B96555853A11}"/>
              </a:ext>
            </a:extLst>
          </p:cNvPr>
          <p:cNvSpPr txBox="1"/>
          <p:nvPr/>
        </p:nvSpPr>
        <p:spPr>
          <a:xfrm>
            <a:off x="1348547" y="4292661"/>
            <a:ext cx="1732926" cy="523220"/>
          </a:xfrm>
          <a:prstGeom prst="rect">
            <a:avLst/>
          </a:prstGeom>
          <a:solidFill>
            <a:schemeClr val="accent1">
              <a:lumMod val="20000"/>
              <a:lumOff val="80000"/>
            </a:schemeClr>
          </a:solidFill>
        </p:spPr>
        <p:txBody>
          <a:bodyPr wrap="square">
            <a:spAutoFit/>
          </a:bodyPr>
          <a:lstStyle/>
          <a:p>
            <a:pPr algn="ctr"/>
            <a:r>
              <a:rPr lang="en-IN" sz="1400" spc="283" dirty="0">
                <a:solidFill>
                  <a:schemeClr val="accent1">
                    <a:lumMod val="75000"/>
                  </a:schemeClr>
                </a:solidFill>
                <a:latin typeface="Eras Medium ITC" panose="020B0602030504020804" pitchFamily="34" charset="0"/>
                <a:ea typeface="MingLiU-ExtB" panose="02020500000000000000" pitchFamily="18" charset="-120"/>
              </a:rPr>
              <a:t>Demographic Information</a:t>
            </a:r>
          </a:p>
        </p:txBody>
      </p:sp>
      <p:sp>
        <p:nvSpPr>
          <p:cNvPr id="194" name="TextBox 193">
            <a:extLst>
              <a:ext uri="{FF2B5EF4-FFF2-40B4-BE49-F238E27FC236}">
                <a16:creationId xmlns:a16="http://schemas.microsoft.com/office/drawing/2014/main" id="{2E23464E-5410-41CA-99CC-12347B376274}"/>
              </a:ext>
            </a:extLst>
          </p:cNvPr>
          <p:cNvSpPr txBox="1"/>
          <p:nvPr/>
        </p:nvSpPr>
        <p:spPr>
          <a:xfrm>
            <a:off x="1376973" y="5055365"/>
            <a:ext cx="1534611" cy="523220"/>
          </a:xfrm>
          <a:prstGeom prst="rect">
            <a:avLst/>
          </a:prstGeom>
          <a:solidFill>
            <a:srgbClr val="DAE3F3"/>
          </a:solidFill>
        </p:spPr>
        <p:txBody>
          <a:bodyPr wrap="square">
            <a:spAutoFit/>
          </a:bodyPr>
          <a:lstStyle>
            <a:defPPr>
              <a:defRPr lang="en-US"/>
            </a:defPPr>
            <a:lvl1pPr algn="ctr">
              <a:defRPr sz="1400" spc="283">
                <a:solidFill>
                  <a:schemeClr val="accent1">
                    <a:lumMod val="75000"/>
                  </a:schemeClr>
                </a:solidFill>
                <a:effectLst>
                  <a:outerShdw blurRad="38100" dist="38100" dir="2700000" algn="tl">
                    <a:srgbClr val="000000">
                      <a:alpha val="43137"/>
                    </a:srgbClr>
                  </a:outerShdw>
                </a:effectLst>
                <a:latin typeface="Eras Medium ITC" panose="020B0602030504020804" pitchFamily="34" charset="0"/>
                <a:ea typeface="MingLiU-ExtB" panose="02020500000000000000" pitchFamily="18" charset="-120"/>
              </a:defRPr>
            </a:lvl1pPr>
          </a:lstStyle>
          <a:p>
            <a:r>
              <a:rPr lang="en-IN" dirty="0">
                <a:effectLst/>
              </a:rPr>
              <a:t>Clinical Data</a:t>
            </a:r>
          </a:p>
        </p:txBody>
      </p:sp>
      <p:sp>
        <p:nvSpPr>
          <p:cNvPr id="195" name="Oval 194">
            <a:extLst>
              <a:ext uri="{FF2B5EF4-FFF2-40B4-BE49-F238E27FC236}">
                <a16:creationId xmlns:a16="http://schemas.microsoft.com/office/drawing/2014/main" id="{E4E1996B-245A-27DF-6A4F-9B4D94D67266}"/>
              </a:ext>
            </a:extLst>
          </p:cNvPr>
          <p:cNvSpPr>
            <a:spLocks noChangeAspect="1"/>
          </p:cNvSpPr>
          <p:nvPr/>
        </p:nvSpPr>
        <p:spPr>
          <a:xfrm>
            <a:off x="4089440" y="4303789"/>
            <a:ext cx="72000" cy="72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6" name="TextBox 9">
            <a:extLst>
              <a:ext uri="{FF2B5EF4-FFF2-40B4-BE49-F238E27FC236}">
                <a16:creationId xmlns:a16="http://schemas.microsoft.com/office/drawing/2014/main" id="{A201C69C-1738-ACC4-81F6-3082A0018737}"/>
              </a:ext>
            </a:extLst>
          </p:cNvPr>
          <p:cNvSpPr txBox="1"/>
          <p:nvPr/>
        </p:nvSpPr>
        <p:spPr>
          <a:xfrm>
            <a:off x="3283785" y="3949116"/>
            <a:ext cx="2455779" cy="694936"/>
          </a:xfrm>
          <a:prstGeom prst="rect">
            <a:avLst/>
          </a:prstGeom>
        </p:spPr>
        <p:txBody>
          <a:bodyPr lIns="50800" tIns="50800" rIns="50800" bIns="50800" rtlCol="0" anchor="ctr"/>
          <a:lstStyle>
            <a:defPPr>
              <a:defRPr lang="en-US"/>
            </a:defPPr>
            <a:lvl1pPr algn="ctr">
              <a:defRPr sz="1500" b="1" spc="283">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defRPr>
            </a:lvl1pPr>
          </a:lstStyle>
          <a:p>
            <a:r>
              <a:rPr lang="en-US" sz="1600" b="0" dirty="0">
                <a:solidFill>
                  <a:srgbClr val="1C1A55"/>
                </a:solidFill>
                <a:latin typeface="Imprint MT Shadow" panose="04020605060303030202" pitchFamily="82" charset="0"/>
                <a:ea typeface="Cascadia Code ExtraLight" panose="020B0609020000020004" pitchFamily="49" charset="0"/>
                <a:cs typeface="Cascadia Code ExtraLight" panose="020B0609020000020004" pitchFamily="49" charset="0"/>
              </a:rPr>
              <a:t>Age</a:t>
            </a:r>
          </a:p>
        </p:txBody>
      </p:sp>
      <p:sp>
        <p:nvSpPr>
          <p:cNvPr id="197" name="Oval 196">
            <a:extLst>
              <a:ext uri="{FF2B5EF4-FFF2-40B4-BE49-F238E27FC236}">
                <a16:creationId xmlns:a16="http://schemas.microsoft.com/office/drawing/2014/main" id="{7271CC5D-1E88-AF26-B032-F7C5C39E6436}"/>
              </a:ext>
            </a:extLst>
          </p:cNvPr>
          <p:cNvSpPr>
            <a:spLocks noChangeAspect="1"/>
          </p:cNvSpPr>
          <p:nvPr/>
        </p:nvSpPr>
        <p:spPr>
          <a:xfrm>
            <a:off x="6124633" y="6065698"/>
            <a:ext cx="72000" cy="72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8" name="TextBox 9">
            <a:extLst>
              <a:ext uri="{FF2B5EF4-FFF2-40B4-BE49-F238E27FC236}">
                <a16:creationId xmlns:a16="http://schemas.microsoft.com/office/drawing/2014/main" id="{C71E074D-4905-A42D-5DA7-5A2800EA81EB}"/>
              </a:ext>
            </a:extLst>
          </p:cNvPr>
          <p:cNvSpPr txBox="1"/>
          <p:nvPr/>
        </p:nvSpPr>
        <p:spPr>
          <a:xfrm>
            <a:off x="3301966" y="4430716"/>
            <a:ext cx="2455779" cy="694936"/>
          </a:xfrm>
          <a:prstGeom prst="rect">
            <a:avLst/>
          </a:prstGeom>
        </p:spPr>
        <p:txBody>
          <a:bodyPr lIns="50800" tIns="50800" rIns="50800" bIns="50800" rtlCol="0" anchor="ctr"/>
          <a:lstStyle>
            <a:defPPr>
              <a:defRPr lang="en-US"/>
            </a:defPPr>
            <a:lvl1pPr algn="ctr">
              <a:defRPr sz="1500" b="1" spc="283">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defRPr>
            </a:lvl1pPr>
          </a:lstStyle>
          <a:p>
            <a:r>
              <a:rPr lang="en-US" sz="1600" b="0" dirty="0">
                <a:solidFill>
                  <a:srgbClr val="1C1A55"/>
                </a:solidFill>
                <a:latin typeface="Imprint MT Shadow" panose="04020605060303030202" pitchFamily="82" charset="0"/>
                <a:ea typeface="Cascadia Code ExtraLight" panose="020B0609020000020004" pitchFamily="49" charset="0"/>
                <a:cs typeface="Cascadia Code ExtraLight" panose="020B0609020000020004" pitchFamily="49" charset="0"/>
              </a:rPr>
              <a:t>Sex</a:t>
            </a:r>
          </a:p>
        </p:txBody>
      </p:sp>
      <p:sp>
        <p:nvSpPr>
          <p:cNvPr id="199" name="Left Brace 198">
            <a:extLst>
              <a:ext uri="{FF2B5EF4-FFF2-40B4-BE49-F238E27FC236}">
                <a16:creationId xmlns:a16="http://schemas.microsoft.com/office/drawing/2014/main" id="{32084170-A6BD-810D-561E-B3464D8BDAE0}"/>
              </a:ext>
            </a:extLst>
          </p:cNvPr>
          <p:cNvSpPr/>
          <p:nvPr/>
        </p:nvSpPr>
        <p:spPr>
          <a:xfrm>
            <a:off x="3840580" y="4351944"/>
            <a:ext cx="225793" cy="418583"/>
          </a:xfrm>
          <a:prstGeom prst="leftBrace">
            <a:avLst>
              <a:gd name="adj1" fmla="val 34240"/>
              <a:gd name="adj2" fmla="val 4627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00" name="Oval 199">
            <a:extLst>
              <a:ext uri="{FF2B5EF4-FFF2-40B4-BE49-F238E27FC236}">
                <a16:creationId xmlns:a16="http://schemas.microsoft.com/office/drawing/2014/main" id="{5DC41234-A36B-E4A4-FA6C-20F6AA59CEF7}"/>
              </a:ext>
            </a:extLst>
          </p:cNvPr>
          <p:cNvSpPr>
            <a:spLocks noChangeAspect="1"/>
          </p:cNvSpPr>
          <p:nvPr/>
        </p:nvSpPr>
        <p:spPr>
          <a:xfrm>
            <a:off x="1137188" y="6227360"/>
            <a:ext cx="108000" cy="108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1" name="TextBox 200">
            <a:extLst>
              <a:ext uri="{FF2B5EF4-FFF2-40B4-BE49-F238E27FC236}">
                <a16:creationId xmlns:a16="http://schemas.microsoft.com/office/drawing/2014/main" id="{15EE9F87-60E8-2ACE-C1F8-679AADA76C70}"/>
              </a:ext>
            </a:extLst>
          </p:cNvPr>
          <p:cNvSpPr txBox="1"/>
          <p:nvPr/>
        </p:nvSpPr>
        <p:spPr>
          <a:xfrm>
            <a:off x="1406587" y="5904956"/>
            <a:ext cx="1534611" cy="523220"/>
          </a:xfrm>
          <a:prstGeom prst="rect">
            <a:avLst/>
          </a:prstGeom>
          <a:solidFill>
            <a:srgbClr val="DAE3F3"/>
          </a:solidFill>
        </p:spPr>
        <p:txBody>
          <a:bodyPr wrap="square">
            <a:spAutoFit/>
          </a:bodyPr>
          <a:lstStyle>
            <a:defPPr>
              <a:defRPr lang="en-US"/>
            </a:defPPr>
            <a:lvl1pPr algn="ctr">
              <a:defRPr sz="1400" spc="283">
                <a:solidFill>
                  <a:schemeClr val="accent1">
                    <a:lumMod val="75000"/>
                  </a:schemeClr>
                </a:solidFill>
                <a:effectLst>
                  <a:outerShdw blurRad="38100" dist="38100" dir="2700000" algn="tl">
                    <a:srgbClr val="000000">
                      <a:alpha val="43137"/>
                    </a:srgbClr>
                  </a:outerShdw>
                </a:effectLst>
                <a:latin typeface="Eras Medium ITC" panose="020B0602030504020804" pitchFamily="34" charset="0"/>
                <a:ea typeface="MingLiU-ExtB" panose="02020500000000000000" pitchFamily="18" charset="-120"/>
              </a:defRPr>
            </a:lvl1pPr>
          </a:lstStyle>
          <a:p>
            <a:r>
              <a:rPr lang="en-IN" dirty="0">
                <a:effectLst/>
              </a:rPr>
              <a:t>Outcome Variable</a:t>
            </a:r>
          </a:p>
        </p:txBody>
      </p:sp>
      <p:sp>
        <p:nvSpPr>
          <p:cNvPr id="202" name="TextBox 9">
            <a:extLst>
              <a:ext uri="{FF2B5EF4-FFF2-40B4-BE49-F238E27FC236}">
                <a16:creationId xmlns:a16="http://schemas.microsoft.com/office/drawing/2014/main" id="{0AC54FD3-C396-6793-37E3-9FAE478C3152}"/>
              </a:ext>
            </a:extLst>
          </p:cNvPr>
          <p:cNvSpPr txBox="1"/>
          <p:nvPr/>
        </p:nvSpPr>
        <p:spPr>
          <a:xfrm>
            <a:off x="4227825" y="5188726"/>
            <a:ext cx="3404477" cy="694936"/>
          </a:xfrm>
          <a:prstGeom prst="rect">
            <a:avLst/>
          </a:prstGeom>
        </p:spPr>
        <p:txBody>
          <a:bodyPr lIns="50800" tIns="50800" rIns="50800" bIns="50800" rtlCol="0" anchor="ctr"/>
          <a:lstStyle>
            <a:defPPr>
              <a:defRPr lang="en-US"/>
            </a:defPPr>
            <a:lvl1pPr algn="ctr">
              <a:defRPr sz="1500" b="1" spc="283">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defRPr>
            </a:lvl1pPr>
          </a:lstStyle>
          <a:p>
            <a:pPr algn="l"/>
            <a:r>
              <a:rPr lang="en-US" sz="1200" b="0" dirty="0">
                <a:solidFill>
                  <a:srgbClr val="1C1A55"/>
                </a:solidFill>
                <a:latin typeface="Imprint MT Shadow" panose="04020605060303030202" pitchFamily="82" charset="0"/>
                <a:ea typeface="Cascadia Code ExtraLight" panose="020B0609020000020004" pitchFamily="49" charset="0"/>
                <a:cs typeface="Cascadia Code ExtraLight" panose="020B0609020000020004" pitchFamily="49" charset="0"/>
              </a:rPr>
              <a:t>Chest Pain Type, Cholesterol, FastingBS, RestingECG, </a:t>
            </a:r>
          </a:p>
          <a:p>
            <a:pPr algn="l"/>
            <a:r>
              <a:rPr lang="en-US" sz="1200" b="0" dirty="0">
                <a:solidFill>
                  <a:srgbClr val="1C1A55"/>
                </a:solidFill>
                <a:latin typeface="Imprint MT Shadow" panose="04020605060303030202" pitchFamily="82" charset="0"/>
                <a:ea typeface="Cascadia Code ExtraLight" panose="020B0609020000020004" pitchFamily="49" charset="0"/>
                <a:cs typeface="Cascadia Code ExtraLight" panose="020B0609020000020004" pitchFamily="49" charset="0"/>
              </a:rPr>
              <a:t>MaxHR, Exercise Angina, </a:t>
            </a:r>
          </a:p>
          <a:p>
            <a:pPr algn="l"/>
            <a:r>
              <a:rPr lang="en-US" sz="1200" b="0" dirty="0">
                <a:solidFill>
                  <a:srgbClr val="1C1A55"/>
                </a:solidFill>
                <a:latin typeface="Imprint MT Shadow" panose="04020605060303030202" pitchFamily="82" charset="0"/>
                <a:ea typeface="Cascadia Code ExtraLight" panose="020B0609020000020004" pitchFamily="49" charset="0"/>
                <a:cs typeface="Cascadia Code ExtraLight" panose="020B0609020000020004" pitchFamily="49" charset="0"/>
              </a:rPr>
              <a:t>Old peak, ST Slope</a:t>
            </a:r>
          </a:p>
        </p:txBody>
      </p:sp>
      <p:sp>
        <p:nvSpPr>
          <p:cNvPr id="203" name="Left Brace 202">
            <a:extLst>
              <a:ext uri="{FF2B5EF4-FFF2-40B4-BE49-F238E27FC236}">
                <a16:creationId xmlns:a16="http://schemas.microsoft.com/office/drawing/2014/main" id="{F38EFAC1-4366-6B64-8448-92A088939B04}"/>
              </a:ext>
            </a:extLst>
          </p:cNvPr>
          <p:cNvSpPr/>
          <p:nvPr/>
        </p:nvSpPr>
        <p:spPr>
          <a:xfrm>
            <a:off x="3785318" y="5172272"/>
            <a:ext cx="252007" cy="694936"/>
          </a:xfrm>
          <a:prstGeom prst="leftBrace">
            <a:avLst>
              <a:gd name="adj1" fmla="val 34240"/>
              <a:gd name="adj2" fmla="val 1955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04" name="TextBox 9">
            <a:extLst>
              <a:ext uri="{FF2B5EF4-FFF2-40B4-BE49-F238E27FC236}">
                <a16:creationId xmlns:a16="http://schemas.microsoft.com/office/drawing/2014/main" id="{40E618AF-266B-279D-BD1E-3A20315E5179}"/>
              </a:ext>
            </a:extLst>
          </p:cNvPr>
          <p:cNvSpPr txBox="1"/>
          <p:nvPr/>
        </p:nvSpPr>
        <p:spPr>
          <a:xfrm>
            <a:off x="3565900" y="5826052"/>
            <a:ext cx="2455779" cy="694936"/>
          </a:xfrm>
          <a:prstGeom prst="rect">
            <a:avLst/>
          </a:prstGeom>
        </p:spPr>
        <p:txBody>
          <a:bodyPr lIns="50800" tIns="50800" rIns="50800" bIns="50800" rtlCol="0" anchor="ctr"/>
          <a:lstStyle>
            <a:defPPr>
              <a:defRPr lang="en-US"/>
            </a:defPPr>
            <a:lvl1pPr algn="ctr">
              <a:defRPr sz="1500" b="1" spc="283">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defRPr>
            </a:lvl1pPr>
          </a:lstStyle>
          <a:p>
            <a:r>
              <a:rPr lang="en-US" b="0" dirty="0">
                <a:solidFill>
                  <a:srgbClr val="1C1A55"/>
                </a:solidFill>
                <a:latin typeface="Imprint MT Shadow" panose="04020605060303030202" pitchFamily="82" charset="0"/>
                <a:ea typeface="Cascadia Code ExtraLight" panose="020B0609020000020004" pitchFamily="49" charset="0"/>
                <a:cs typeface="Cascadia Code ExtraLight" panose="020B0609020000020004" pitchFamily="49" charset="0"/>
              </a:rPr>
              <a:t>Heart Disease</a:t>
            </a:r>
          </a:p>
        </p:txBody>
      </p:sp>
      <p:sp>
        <p:nvSpPr>
          <p:cNvPr id="205" name="Oval 204">
            <a:extLst>
              <a:ext uri="{FF2B5EF4-FFF2-40B4-BE49-F238E27FC236}">
                <a16:creationId xmlns:a16="http://schemas.microsoft.com/office/drawing/2014/main" id="{7746F7BA-4022-6FA7-E9A8-775C803F4CF1}"/>
              </a:ext>
            </a:extLst>
          </p:cNvPr>
          <p:cNvSpPr>
            <a:spLocks noChangeAspect="1"/>
          </p:cNvSpPr>
          <p:nvPr/>
        </p:nvSpPr>
        <p:spPr>
          <a:xfrm>
            <a:off x="3795434" y="6147564"/>
            <a:ext cx="72000" cy="72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6" name="Left Brace 205">
            <a:extLst>
              <a:ext uri="{FF2B5EF4-FFF2-40B4-BE49-F238E27FC236}">
                <a16:creationId xmlns:a16="http://schemas.microsoft.com/office/drawing/2014/main" id="{C0C9EA17-E33D-1FB5-8306-A783ED3C4ED2}"/>
              </a:ext>
            </a:extLst>
          </p:cNvPr>
          <p:cNvSpPr/>
          <p:nvPr/>
        </p:nvSpPr>
        <p:spPr>
          <a:xfrm>
            <a:off x="703516" y="4561235"/>
            <a:ext cx="339921" cy="748786"/>
          </a:xfrm>
          <a:prstGeom prst="leftBrace">
            <a:avLst>
              <a:gd name="adj1" fmla="val 34240"/>
              <a:gd name="adj2" fmla="val 46276"/>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207" name="TextBox 9">
            <a:extLst>
              <a:ext uri="{FF2B5EF4-FFF2-40B4-BE49-F238E27FC236}">
                <a16:creationId xmlns:a16="http://schemas.microsoft.com/office/drawing/2014/main" id="{5784B6FC-EC2C-6797-FF44-70644EAFC4E8}"/>
              </a:ext>
            </a:extLst>
          </p:cNvPr>
          <p:cNvSpPr txBox="1"/>
          <p:nvPr/>
        </p:nvSpPr>
        <p:spPr>
          <a:xfrm>
            <a:off x="-392055" y="4528823"/>
            <a:ext cx="1747663" cy="694936"/>
          </a:xfrm>
          <a:prstGeom prst="rect">
            <a:avLst/>
          </a:prstGeom>
        </p:spPr>
        <p:txBody>
          <a:bodyPr lIns="50800" tIns="50800" rIns="50800" bIns="50800" rtlCol="0" anchor="ctr"/>
          <a:lstStyle>
            <a:defPPr>
              <a:defRPr lang="en-US"/>
            </a:defPPr>
            <a:lvl1pPr algn="ctr">
              <a:defRPr sz="1500" b="1" spc="283">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defRPr>
            </a:lvl1pPr>
          </a:lstStyle>
          <a:p>
            <a:r>
              <a:rPr lang="en-IN" sz="1800" dirty="0">
                <a:solidFill>
                  <a:srgbClr val="1C1A55"/>
                </a:solidFill>
                <a:effectLst/>
                <a:latin typeface="Imprint MT Shadow" panose="04020605060303030202" pitchFamily="82" charset="0"/>
                <a:ea typeface="Cascadia Code ExtraLight" panose="020B0609020000020004" pitchFamily="49" charset="0"/>
                <a:cs typeface="Cascadia Code ExtraLight" panose="020B0609020000020004" pitchFamily="49" charset="0"/>
              </a:rPr>
              <a:t>X</a:t>
            </a:r>
            <a:endParaRPr lang="en-US" sz="1800" dirty="0">
              <a:solidFill>
                <a:srgbClr val="1C1A55"/>
              </a:solidFill>
              <a:effectLst/>
              <a:latin typeface="Imprint MT Shadow" panose="04020605060303030202" pitchFamily="82" charset="0"/>
              <a:ea typeface="Cascadia Code ExtraLight" panose="020B0609020000020004" pitchFamily="49" charset="0"/>
              <a:cs typeface="Cascadia Code ExtraLight" panose="020B0609020000020004" pitchFamily="49" charset="0"/>
            </a:endParaRPr>
          </a:p>
        </p:txBody>
      </p:sp>
      <p:sp>
        <p:nvSpPr>
          <p:cNvPr id="208" name="TextBox 9">
            <a:extLst>
              <a:ext uri="{FF2B5EF4-FFF2-40B4-BE49-F238E27FC236}">
                <a16:creationId xmlns:a16="http://schemas.microsoft.com/office/drawing/2014/main" id="{5C9B94C4-49C8-F2B6-2537-78EB1E913746}"/>
              </a:ext>
            </a:extLst>
          </p:cNvPr>
          <p:cNvSpPr txBox="1"/>
          <p:nvPr/>
        </p:nvSpPr>
        <p:spPr>
          <a:xfrm>
            <a:off x="-361765" y="5904956"/>
            <a:ext cx="1747663" cy="694936"/>
          </a:xfrm>
          <a:prstGeom prst="rect">
            <a:avLst/>
          </a:prstGeom>
        </p:spPr>
        <p:txBody>
          <a:bodyPr lIns="50800" tIns="50800" rIns="50800" bIns="50800" rtlCol="0" anchor="ctr"/>
          <a:lstStyle>
            <a:defPPr>
              <a:defRPr lang="en-US"/>
            </a:defPPr>
            <a:lvl1pPr algn="ctr">
              <a:defRPr sz="1500" b="1" spc="283">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defRPr>
            </a:lvl1pPr>
          </a:lstStyle>
          <a:p>
            <a:r>
              <a:rPr lang="en-IN" sz="1800" dirty="0">
                <a:solidFill>
                  <a:srgbClr val="1C1A55"/>
                </a:solidFill>
                <a:effectLst/>
                <a:latin typeface="Imprint MT Shadow" panose="04020605060303030202" pitchFamily="82" charset="0"/>
                <a:ea typeface="Cascadia Code ExtraLight" panose="020B0609020000020004" pitchFamily="49" charset="0"/>
                <a:cs typeface="Cascadia Code ExtraLight" panose="020B0609020000020004" pitchFamily="49" charset="0"/>
              </a:rPr>
              <a:t>Y</a:t>
            </a:r>
            <a:endParaRPr lang="en-US" sz="1800" dirty="0">
              <a:solidFill>
                <a:srgbClr val="1C1A55"/>
              </a:solidFill>
              <a:effectLst/>
              <a:latin typeface="Imprint MT Shadow" panose="04020605060303030202" pitchFamily="82" charset="0"/>
              <a:ea typeface="Cascadia Code ExtraLight" panose="020B0609020000020004" pitchFamily="49" charset="0"/>
              <a:cs typeface="Cascadia Code ExtraLight" panose="020B0609020000020004" pitchFamily="49" charset="0"/>
            </a:endParaRPr>
          </a:p>
        </p:txBody>
      </p:sp>
      <p:cxnSp>
        <p:nvCxnSpPr>
          <p:cNvPr id="209" name="Straight Connector 208">
            <a:extLst>
              <a:ext uri="{FF2B5EF4-FFF2-40B4-BE49-F238E27FC236}">
                <a16:creationId xmlns:a16="http://schemas.microsoft.com/office/drawing/2014/main" id="{24FE9330-907A-3D32-2958-DF986F02FD01}"/>
              </a:ext>
            </a:extLst>
          </p:cNvPr>
          <p:cNvCxnSpPr>
            <a:cxnSpLocks/>
          </p:cNvCxnSpPr>
          <p:nvPr/>
        </p:nvCxnSpPr>
        <p:spPr>
          <a:xfrm>
            <a:off x="722972" y="6281360"/>
            <a:ext cx="353176"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3D99F6E3-86A8-CFD7-18FF-104D156A49AF}"/>
              </a:ext>
            </a:extLst>
          </p:cNvPr>
          <p:cNvCxnSpPr>
            <a:cxnSpLocks/>
          </p:cNvCxnSpPr>
          <p:nvPr/>
        </p:nvCxnSpPr>
        <p:spPr>
          <a:xfrm>
            <a:off x="5606268" y="6189200"/>
            <a:ext cx="353176"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14" name="Left Brace 213">
            <a:extLst>
              <a:ext uri="{FF2B5EF4-FFF2-40B4-BE49-F238E27FC236}">
                <a16:creationId xmlns:a16="http://schemas.microsoft.com/office/drawing/2014/main" id="{C2FF6809-D7B9-E964-3959-4F7AED38415A}"/>
              </a:ext>
            </a:extLst>
          </p:cNvPr>
          <p:cNvSpPr/>
          <p:nvPr/>
        </p:nvSpPr>
        <p:spPr>
          <a:xfrm>
            <a:off x="5939576" y="6101698"/>
            <a:ext cx="182517" cy="467324"/>
          </a:xfrm>
          <a:prstGeom prst="leftBrace">
            <a:avLst>
              <a:gd name="adj1" fmla="val 14348"/>
              <a:gd name="adj2" fmla="val 18817"/>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5" name="TextBox 9">
            <a:extLst>
              <a:ext uri="{FF2B5EF4-FFF2-40B4-BE49-F238E27FC236}">
                <a16:creationId xmlns:a16="http://schemas.microsoft.com/office/drawing/2014/main" id="{688EFB58-332B-BD41-F404-943C5924DB66}"/>
              </a:ext>
            </a:extLst>
          </p:cNvPr>
          <p:cNvSpPr txBox="1"/>
          <p:nvPr/>
        </p:nvSpPr>
        <p:spPr>
          <a:xfrm>
            <a:off x="5982059" y="6180424"/>
            <a:ext cx="2113027" cy="694936"/>
          </a:xfrm>
          <a:prstGeom prst="rect">
            <a:avLst/>
          </a:prstGeom>
        </p:spPr>
        <p:txBody>
          <a:bodyPr lIns="50800" tIns="50800" rIns="50800" bIns="50800" rtlCol="0" anchor="ctr"/>
          <a:lstStyle/>
          <a:p>
            <a:pPr algn="ctr"/>
            <a:r>
              <a:rPr lang="en-US" sz="1200" spc="283" dirty="0">
                <a:solidFill>
                  <a:schemeClr val="accent1">
                    <a:lumMod val="75000"/>
                  </a:schemeClr>
                </a:solidFill>
                <a:effectLst>
                  <a:outerShdw blurRad="38100" dist="38100" dir="2700000" algn="tl">
                    <a:srgbClr val="000000">
                      <a:alpha val="43137"/>
                    </a:srgbClr>
                  </a:outerShdw>
                </a:effectLst>
                <a:latin typeface="Eras Medium ITC" panose="020B0602030504020804" pitchFamily="34" charset="0"/>
                <a:ea typeface="MingLiU-ExtB" panose="02020500000000000000" pitchFamily="18" charset="-120"/>
              </a:rPr>
              <a:t>1-Heart Disease</a:t>
            </a:r>
          </a:p>
        </p:txBody>
      </p:sp>
      <p:sp>
        <p:nvSpPr>
          <p:cNvPr id="216" name="Oval 215">
            <a:extLst>
              <a:ext uri="{FF2B5EF4-FFF2-40B4-BE49-F238E27FC236}">
                <a16:creationId xmlns:a16="http://schemas.microsoft.com/office/drawing/2014/main" id="{6CCFDA08-8B95-ECB5-C30C-B2DCAAE16840}"/>
              </a:ext>
            </a:extLst>
          </p:cNvPr>
          <p:cNvSpPr>
            <a:spLocks noChangeAspect="1"/>
          </p:cNvSpPr>
          <p:nvPr/>
        </p:nvSpPr>
        <p:spPr>
          <a:xfrm>
            <a:off x="6124633" y="6527892"/>
            <a:ext cx="72000" cy="72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7" name="TextBox 9">
            <a:extLst>
              <a:ext uri="{FF2B5EF4-FFF2-40B4-BE49-F238E27FC236}">
                <a16:creationId xmlns:a16="http://schemas.microsoft.com/office/drawing/2014/main" id="{66D145DA-E300-FD76-1568-8B2914CCC7C6}"/>
              </a:ext>
            </a:extLst>
          </p:cNvPr>
          <p:cNvSpPr txBox="1"/>
          <p:nvPr/>
        </p:nvSpPr>
        <p:spPr>
          <a:xfrm>
            <a:off x="5693609" y="5754230"/>
            <a:ext cx="2113027" cy="694936"/>
          </a:xfrm>
          <a:prstGeom prst="rect">
            <a:avLst/>
          </a:prstGeom>
        </p:spPr>
        <p:txBody>
          <a:bodyPr lIns="50800" tIns="50800" rIns="50800" bIns="50800" rtlCol="0" anchor="ctr"/>
          <a:lstStyle/>
          <a:p>
            <a:pPr algn="ctr"/>
            <a:r>
              <a:rPr lang="en-US" sz="1200" spc="283" dirty="0">
                <a:solidFill>
                  <a:schemeClr val="accent1">
                    <a:lumMod val="75000"/>
                  </a:schemeClr>
                </a:solidFill>
                <a:effectLst>
                  <a:outerShdw blurRad="38100" dist="38100" dir="2700000" algn="tl">
                    <a:srgbClr val="000000">
                      <a:alpha val="43137"/>
                    </a:srgbClr>
                  </a:outerShdw>
                </a:effectLst>
                <a:latin typeface="Eras Medium ITC" panose="020B0602030504020804" pitchFamily="34" charset="0"/>
                <a:ea typeface="MingLiU-ExtB" panose="02020500000000000000" pitchFamily="18" charset="-120"/>
              </a:rPr>
              <a:t>0: Normal</a:t>
            </a:r>
          </a:p>
        </p:txBody>
      </p:sp>
      <p:cxnSp>
        <p:nvCxnSpPr>
          <p:cNvPr id="220" name="Straight Connector 219">
            <a:extLst>
              <a:ext uri="{FF2B5EF4-FFF2-40B4-BE49-F238E27FC236}">
                <a16:creationId xmlns:a16="http://schemas.microsoft.com/office/drawing/2014/main" id="{7C2BF09E-3F6D-42CA-955E-42F191ED6649}"/>
              </a:ext>
            </a:extLst>
          </p:cNvPr>
          <p:cNvCxnSpPr>
            <a:cxnSpLocks/>
          </p:cNvCxnSpPr>
          <p:nvPr/>
        </p:nvCxnSpPr>
        <p:spPr>
          <a:xfrm flipV="1">
            <a:off x="8544272" y="982262"/>
            <a:ext cx="0" cy="15784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9D985D9A-77C1-8C51-7245-7DE73A60E682}"/>
              </a:ext>
            </a:extLst>
          </p:cNvPr>
          <p:cNvCxnSpPr>
            <a:cxnSpLocks/>
          </p:cNvCxnSpPr>
          <p:nvPr/>
        </p:nvCxnSpPr>
        <p:spPr>
          <a:xfrm flipV="1">
            <a:off x="8472264"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42DE209B-1381-6147-14D4-E08C9AC6BFB5}"/>
              </a:ext>
            </a:extLst>
          </p:cNvPr>
          <p:cNvCxnSpPr>
            <a:cxnSpLocks/>
          </p:cNvCxnSpPr>
          <p:nvPr/>
        </p:nvCxnSpPr>
        <p:spPr>
          <a:xfrm flipV="1">
            <a:off x="8400256"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3B039D02-FD35-189F-0115-CA71902C2A90}"/>
              </a:ext>
            </a:extLst>
          </p:cNvPr>
          <p:cNvCxnSpPr>
            <a:cxnSpLocks/>
          </p:cNvCxnSpPr>
          <p:nvPr/>
        </p:nvCxnSpPr>
        <p:spPr>
          <a:xfrm flipV="1">
            <a:off x="8328248"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D4D844BC-59D3-1485-AEBD-C24B63B3A6DD}"/>
              </a:ext>
            </a:extLst>
          </p:cNvPr>
          <p:cNvCxnSpPr>
            <a:cxnSpLocks/>
          </p:cNvCxnSpPr>
          <p:nvPr/>
        </p:nvCxnSpPr>
        <p:spPr>
          <a:xfrm flipV="1">
            <a:off x="8184232" y="982262"/>
            <a:ext cx="0" cy="15784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530C38CF-6976-BB52-3DBF-D36685178EF6}"/>
              </a:ext>
            </a:extLst>
          </p:cNvPr>
          <p:cNvCxnSpPr>
            <a:cxnSpLocks/>
          </p:cNvCxnSpPr>
          <p:nvPr/>
        </p:nvCxnSpPr>
        <p:spPr>
          <a:xfrm flipV="1">
            <a:off x="8112224"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87A9D6DB-8F08-6908-9B4C-49C62818C2B2}"/>
              </a:ext>
            </a:extLst>
          </p:cNvPr>
          <p:cNvCxnSpPr>
            <a:cxnSpLocks/>
          </p:cNvCxnSpPr>
          <p:nvPr/>
        </p:nvCxnSpPr>
        <p:spPr>
          <a:xfrm flipV="1">
            <a:off x="8256240"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70AFDACD-CFF3-7532-79DB-E8530A661FB0}"/>
              </a:ext>
            </a:extLst>
          </p:cNvPr>
          <p:cNvCxnSpPr>
            <a:cxnSpLocks/>
          </p:cNvCxnSpPr>
          <p:nvPr/>
        </p:nvCxnSpPr>
        <p:spPr>
          <a:xfrm flipV="1">
            <a:off x="8040216"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3BD1E3B7-161A-7A91-BF6D-CC26E05B7274}"/>
              </a:ext>
            </a:extLst>
          </p:cNvPr>
          <p:cNvCxnSpPr>
            <a:cxnSpLocks/>
          </p:cNvCxnSpPr>
          <p:nvPr/>
        </p:nvCxnSpPr>
        <p:spPr>
          <a:xfrm flipV="1">
            <a:off x="7968208"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21A10A93-3E21-B9C8-1BEF-3EA0CA67893A}"/>
              </a:ext>
            </a:extLst>
          </p:cNvPr>
          <p:cNvCxnSpPr>
            <a:cxnSpLocks/>
          </p:cNvCxnSpPr>
          <p:nvPr/>
        </p:nvCxnSpPr>
        <p:spPr>
          <a:xfrm flipV="1">
            <a:off x="7896200"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513B48A2-9719-A385-345C-129429A1CF51}"/>
              </a:ext>
            </a:extLst>
          </p:cNvPr>
          <p:cNvCxnSpPr>
            <a:cxnSpLocks/>
          </p:cNvCxnSpPr>
          <p:nvPr/>
        </p:nvCxnSpPr>
        <p:spPr>
          <a:xfrm flipV="1">
            <a:off x="7824192" y="982262"/>
            <a:ext cx="0" cy="15784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8FB159B8-71E7-77BC-30E4-91D815EA3EAE}"/>
              </a:ext>
            </a:extLst>
          </p:cNvPr>
          <p:cNvCxnSpPr>
            <a:cxnSpLocks/>
          </p:cNvCxnSpPr>
          <p:nvPr/>
        </p:nvCxnSpPr>
        <p:spPr>
          <a:xfrm flipV="1">
            <a:off x="7752184"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85E1C8FD-210C-D647-AB16-0ADA7E4AE0EE}"/>
              </a:ext>
            </a:extLst>
          </p:cNvPr>
          <p:cNvCxnSpPr>
            <a:cxnSpLocks/>
          </p:cNvCxnSpPr>
          <p:nvPr/>
        </p:nvCxnSpPr>
        <p:spPr>
          <a:xfrm flipV="1">
            <a:off x="7680176"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E1593D8-1098-E38C-9273-4EA05A344F52}"/>
              </a:ext>
            </a:extLst>
          </p:cNvPr>
          <p:cNvCxnSpPr>
            <a:cxnSpLocks/>
          </p:cNvCxnSpPr>
          <p:nvPr/>
        </p:nvCxnSpPr>
        <p:spPr>
          <a:xfrm flipV="1">
            <a:off x="7608168"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5791298C-9F96-C1D7-03E5-72CBD9194BF5}"/>
              </a:ext>
            </a:extLst>
          </p:cNvPr>
          <p:cNvCxnSpPr>
            <a:cxnSpLocks/>
          </p:cNvCxnSpPr>
          <p:nvPr/>
        </p:nvCxnSpPr>
        <p:spPr>
          <a:xfrm flipV="1">
            <a:off x="7536160"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02D5EA53-57FA-EC0B-2B71-556908ADAC93}"/>
              </a:ext>
            </a:extLst>
          </p:cNvPr>
          <p:cNvCxnSpPr>
            <a:cxnSpLocks/>
          </p:cNvCxnSpPr>
          <p:nvPr/>
        </p:nvCxnSpPr>
        <p:spPr>
          <a:xfrm flipV="1">
            <a:off x="7464152" y="982262"/>
            <a:ext cx="0" cy="15784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AAFDEEEF-81AF-54AE-D4B4-8582C1E26D07}"/>
              </a:ext>
            </a:extLst>
          </p:cNvPr>
          <p:cNvCxnSpPr>
            <a:cxnSpLocks/>
          </p:cNvCxnSpPr>
          <p:nvPr/>
        </p:nvCxnSpPr>
        <p:spPr>
          <a:xfrm flipV="1">
            <a:off x="7392144"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D9A33257-BB8D-EA21-6B0E-DCF6E6117D9E}"/>
              </a:ext>
            </a:extLst>
          </p:cNvPr>
          <p:cNvCxnSpPr>
            <a:cxnSpLocks/>
          </p:cNvCxnSpPr>
          <p:nvPr/>
        </p:nvCxnSpPr>
        <p:spPr>
          <a:xfrm flipV="1">
            <a:off x="7320136"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45BD7C39-ED1B-5CA4-AB92-FF4F2C494641}"/>
              </a:ext>
            </a:extLst>
          </p:cNvPr>
          <p:cNvCxnSpPr>
            <a:cxnSpLocks/>
          </p:cNvCxnSpPr>
          <p:nvPr/>
        </p:nvCxnSpPr>
        <p:spPr>
          <a:xfrm flipV="1">
            <a:off x="7248128"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50396852-F9EC-A040-343E-5A318628122C}"/>
              </a:ext>
            </a:extLst>
          </p:cNvPr>
          <p:cNvCxnSpPr>
            <a:cxnSpLocks/>
          </p:cNvCxnSpPr>
          <p:nvPr/>
        </p:nvCxnSpPr>
        <p:spPr>
          <a:xfrm flipV="1">
            <a:off x="7176120"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CBD9CF7-78AC-4ABF-B019-E88887F4FF86}"/>
              </a:ext>
            </a:extLst>
          </p:cNvPr>
          <p:cNvCxnSpPr>
            <a:cxnSpLocks/>
          </p:cNvCxnSpPr>
          <p:nvPr/>
        </p:nvCxnSpPr>
        <p:spPr>
          <a:xfrm flipV="1">
            <a:off x="7104112" y="982262"/>
            <a:ext cx="0" cy="15784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F43B5890-ACDD-8263-02EB-4672C97974B3}"/>
              </a:ext>
            </a:extLst>
          </p:cNvPr>
          <p:cNvCxnSpPr>
            <a:cxnSpLocks/>
          </p:cNvCxnSpPr>
          <p:nvPr/>
        </p:nvCxnSpPr>
        <p:spPr>
          <a:xfrm flipV="1">
            <a:off x="7032104"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2D110329-6291-0088-0EB4-1586E2682445}"/>
              </a:ext>
            </a:extLst>
          </p:cNvPr>
          <p:cNvCxnSpPr>
            <a:cxnSpLocks/>
          </p:cNvCxnSpPr>
          <p:nvPr/>
        </p:nvCxnSpPr>
        <p:spPr>
          <a:xfrm flipV="1">
            <a:off x="6960096"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679392CF-5B9E-E9C2-0647-D1FFC4F2987D}"/>
              </a:ext>
            </a:extLst>
          </p:cNvPr>
          <p:cNvCxnSpPr>
            <a:cxnSpLocks/>
          </p:cNvCxnSpPr>
          <p:nvPr/>
        </p:nvCxnSpPr>
        <p:spPr>
          <a:xfrm flipV="1">
            <a:off x="6888088"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27F3861D-94DA-9E21-0D01-40825AACED17}"/>
              </a:ext>
            </a:extLst>
          </p:cNvPr>
          <p:cNvCxnSpPr>
            <a:cxnSpLocks/>
          </p:cNvCxnSpPr>
          <p:nvPr/>
        </p:nvCxnSpPr>
        <p:spPr>
          <a:xfrm flipV="1">
            <a:off x="6816080"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5451F537-DD6B-6702-8D15-CD0189E9AB25}"/>
              </a:ext>
            </a:extLst>
          </p:cNvPr>
          <p:cNvCxnSpPr>
            <a:cxnSpLocks/>
          </p:cNvCxnSpPr>
          <p:nvPr/>
        </p:nvCxnSpPr>
        <p:spPr>
          <a:xfrm flipV="1">
            <a:off x="6744072" y="986573"/>
            <a:ext cx="0" cy="15784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DB2375A1-F652-A5A8-E4A1-78E297E692D4}"/>
              </a:ext>
            </a:extLst>
          </p:cNvPr>
          <p:cNvCxnSpPr>
            <a:cxnSpLocks/>
          </p:cNvCxnSpPr>
          <p:nvPr/>
        </p:nvCxnSpPr>
        <p:spPr>
          <a:xfrm flipV="1">
            <a:off x="6672064"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E35E5252-E0AC-FFA9-DB73-D60FE0C0600E}"/>
              </a:ext>
            </a:extLst>
          </p:cNvPr>
          <p:cNvCxnSpPr>
            <a:cxnSpLocks/>
          </p:cNvCxnSpPr>
          <p:nvPr/>
        </p:nvCxnSpPr>
        <p:spPr>
          <a:xfrm flipV="1">
            <a:off x="6600056"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4C2C2629-1930-8481-DC8F-297F1AA8C7EE}"/>
              </a:ext>
            </a:extLst>
          </p:cNvPr>
          <p:cNvCxnSpPr>
            <a:cxnSpLocks/>
          </p:cNvCxnSpPr>
          <p:nvPr/>
        </p:nvCxnSpPr>
        <p:spPr>
          <a:xfrm flipV="1">
            <a:off x="6528048"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C5525659-415E-208D-6E46-8538064CF4C0}"/>
              </a:ext>
            </a:extLst>
          </p:cNvPr>
          <p:cNvCxnSpPr>
            <a:cxnSpLocks/>
          </p:cNvCxnSpPr>
          <p:nvPr/>
        </p:nvCxnSpPr>
        <p:spPr>
          <a:xfrm flipV="1">
            <a:off x="6456040"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F4983374-AAFE-8DAB-A1E6-940471E8A7B4}"/>
              </a:ext>
            </a:extLst>
          </p:cNvPr>
          <p:cNvCxnSpPr>
            <a:cxnSpLocks/>
          </p:cNvCxnSpPr>
          <p:nvPr/>
        </p:nvCxnSpPr>
        <p:spPr>
          <a:xfrm flipV="1">
            <a:off x="6376875" y="982262"/>
            <a:ext cx="0" cy="15784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49F68A78-8B04-EAAA-EB37-E9EE72453BE3}"/>
              </a:ext>
            </a:extLst>
          </p:cNvPr>
          <p:cNvCxnSpPr>
            <a:cxnSpLocks/>
          </p:cNvCxnSpPr>
          <p:nvPr/>
        </p:nvCxnSpPr>
        <p:spPr>
          <a:xfrm flipV="1">
            <a:off x="6312024"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1BEE80E8-8061-2EC2-3C13-2B1E95DAC428}"/>
              </a:ext>
            </a:extLst>
          </p:cNvPr>
          <p:cNvCxnSpPr>
            <a:cxnSpLocks/>
          </p:cNvCxnSpPr>
          <p:nvPr/>
        </p:nvCxnSpPr>
        <p:spPr>
          <a:xfrm flipV="1">
            <a:off x="6240016"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570FB1E8-9DED-1740-776C-47F4A311F02D}"/>
              </a:ext>
            </a:extLst>
          </p:cNvPr>
          <p:cNvCxnSpPr>
            <a:cxnSpLocks/>
          </p:cNvCxnSpPr>
          <p:nvPr/>
        </p:nvCxnSpPr>
        <p:spPr>
          <a:xfrm flipV="1">
            <a:off x="6168008"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DEF0F655-69DF-7EF5-E145-BB9E2C09426D}"/>
              </a:ext>
            </a:extLst>
          </p:cNvPr>
          <p:cNvCxnSpPr>
            <a:cxnSpLocks/>
          </p:cNvCxnSpPr>
          <p:nvPr/>
        </p:nvCxnSpPr>
        <p:spPr>
          <a:xfrm flipV="1">
            <a:off x="6096000"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2691670C-275E-B66F-682F-77D5C49FA132}"/>
              </a:ext>
            </a:extLst>
          </p:cNvPr>
          <p:cNvCxnSpPr>
            <a:cxnSpLocks/>
          </p:cNvCxnSpPr>
          <p:nvPr/>
        </p:nvCxnSpPr>
        <p:spPr>
          <a:xfrm flipV="1">
            <a:off x="6028476" y="982262"/>
            <a:ext cx="0" cy="15784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8EB04B77-749B-D900-B42C-10EB70168F39}"/>
              </a:ext>
            </a:extLst>
          </p:cNvPr>
          <p:cNvCxnSpPr>
            <a:cxnSpLocks/>
          </p:cNvCxnSpPr>
          <p:nvPr/>
        </p:nvCxnSpPr>
        <p:spPr>
          <a:xfrm flipV="1">
            <a:off x="5962774"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C3533160-96F7-2E64-0014-71A836F97F3F}"/>
              </a:ext>
            </a:extLst>
          </p:cNvPr>
          <p:cNvCxnSpPr>
            <a:cxnSpLocks/>
          </p:cNvCxnSpPr>
          <p:nvPr/>
        </p:nvCxnSpPr>
        <p:spPr>
          <a:xfrm flipV="1">
            <a:off x="5879976"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F7D56855-BB56-7EB0-3ED4-ADEC2639F441}"/>
              </a:ext>
            </a:extLst>
          </p:cNvPr>
          <p:cNvCxnSpPr>
            <a:cxnSpLocks/>
          </p:cNvCxnSpPr>
          <p:nvPr/>
        </p:nvCxnSpPr>
        <p:spPr>
          <a:xfrm flipV="1">
            <a:off x="5797178"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700E2462-3566-5396-CF83-EEF1D7DDD23F}"/>
              </a:ext>
            </a:extLst>
          </p:cNvPr>
          <p:cNvCxnSpPr>
            <a:cxnSpLocks/>
          </p:cNvCxnSpPr>
          <p:nvPr/>
        </p:nvCxnSpPr>
        <p:spPr>
          <a:xfrm flipV="1">
            <a:off x="5714380"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74F50619-69CF-B329-F5AA-61FEA4DE3473}"/>
              </a:ext>
            </a:extLst>
          </p:cNvPr>
          <p:cNvCxnSpPr>
            <a:cxnSpLocks/>
          </p:cNvCxnSpPr>
          <p:nvPr/>
        </p:nvCxnSpPr>
        <p:spPr>
          <a:xfrm flipV="1">
            <a:off x="5655600" y="982262"/>
            <a:ext cx="0" cy="15784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FE6D5095-C316-9CCE-854F-C4A6AADDF474}"/>
              </a:ext>
            </a:extLst>
          </p:cNvPr>
          <p:cNvCxnSpPr>
            <a:cxnSpLocks/>
          </p:cNvCxnSpPr>
          <p:nvPr/>
        </p:nvCxnSpPr>
        <p:spPr>
          <a:xfrm flipV="1">
            <a:off x="5591944"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3BB6B04A-8785-0D25-9F84-14CAB53041BE}"/>
              </a:ext>
            </a:extLst>
          </p:cNvPr>
          <p:cNvCxnSpPr>
            <a:cxnSpLocks/>
          </p:cNvCxnSpPr>
          <p:nvPr/>
        </p:nvCxnSpPr>
        <p:spPr>
          <a:xfrm flipV="1">
            <a:off x="5519936"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65885D94-765D-996B-9C8D-475C9022F6D2}"/>
              </a:ext>
            </a:extLst>
          </p:cNvPr>
          <p:cNvCxnSpPr>
            <a:cxnSpLocks/>
          </p:cNvCxnSpPr>
          <p:nvPr/>
        </p:nvCxnSpPr>
        <p:spPr>
          <a:xfrm flipV="1">
            <a:off x="5447928"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B1C1C7AF-B34A-4063-023C-F886724D1327}"/>
              </a:ext>
            </a:extLst>
          </p:cNvPr>
          <p:cNvCxnSpPr>
            <a:cxnSpLocks/>
          </p:cNvCxnSpPr>
          <p:nvPr/>
        </p:nvCxnSpPr>
        <p:spPr>
          <a:xfrm flipV="1">
            <a:off x="5375920"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993CF377-B76A-3291-1A2F-2AD9FE98CAF2}"/>
              </a:ext>
            </a:extLst>
          </p:cNvPr>
          <p:cNvCxnSpPr>
            <a:cxnSpLocks/>
          </p:cNvCxnSpPr>
          <p:nvPr/>
        </p:nvCxnSpPr>
        <p:spPr>
          <a:xfrm flipV="1">
            <a:off x="5303912" y="982262"/>
            <a:ext cx="0" cy="15784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C020E0FB-E7A3-1CF3-ED7F-899143929A59}"/>
              </a:ext>
            </a:extLst>
          </p:cNvPr>
          <p:cNvCxnSpPr>
            <a:cxnSpLocks/>
          </p:cNvCxnSpPr>
          <p:nvPr/>
        </p:nvCxnSpPr>
        <p:spPr>
          <a:xfrm flipV="1">
            <a:off x="4952224" y="982262"/>
            <a:ext cx="0" cy="15784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E005B1F-2B15-06D1-AB56-A81483C91E25}"/>
              </a:ext>
            </a:extLst>
          </p:cNvPr>
          <p:cNvCxnSpPr>
            <a:cxnSpLocks/>
          </p:cNvCxnSpPr>
          <p:nvPr/>
        </p:nvCxnSpPr>
        <p:spPr>
          <a:xfrm flipV="1">
            <a:off x="4583832" y="986573"/>
            <a:ext cx="0" cy="15784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DE0D9E3C-BF73-9744-BA8D-C9BF54233615}"/>
              </a:ext>
            </a:extLst>
          </p:cNvPr>
          <p:cNvCxnSpPr>
            <a:cxnSpLocks/>
          </p:cNvCxnSpPr>
          <p:nvPr/>
        </p:nvCxnSpPr>
        <p:spPr>
          <a:xfrm flipV="1">
            <a:off x="4066373" y="982262"/>
            <a:ext cx="0" cy="15784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179225D-B367-0B13-BAEA-CAC3FDFCCC4C}"/>
              </a:ext>
            </a:extLst>
          </p:cNvPr>
          <p:cNvCxnSpPr>
            <a:cxnSpLocks/>
          </p:cNvCxnSpPr>
          <p:nvPr/>
        </p:nvCxnSpPr>
        <p:spPr>
          <a:xfrm flipV="1">
            <a:off x="5375920" y="1055330"/>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4CD62474-5D61-2901-BF74-B0353B77AD53}"/>
              </a:ext>
            </a:extLst>
          </p:cNvPr>
          <p:cNvCxnSpPr>
            <a:cxnSpLocks/>
          </p:cNvCxnSpPr>
          <p:nvPr/>
        </p:nvCxnSpPr>
        <p:spPr>
          <a:xfrm flipV="1">
            <a:off x="5231904"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61BFBF4D-6C06-EF3A-FD0B-76753FA06017}"/>
              </a:ext>
            </a:extLst>
          </p:cNvPr>
          <p:cNvCxnSpPr>
            <a:cxnSpLocks/>
          </p:cNvCxnSpPr>
          <p:nvPr/>
        </p:nvCxnSpPr>
        <p:spPr>
          <a:xfrm flipV="1">
            <a:off x="5159896"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6FD2EE70-C227-C215-4265-EA30FD9C9E5F}"/>
              </a:ext>
            </a:extLst>
          </p:cNvPr>
          <p:cNvCxnSpPr>
            <a:cxnSpLocks/>
          </p:cNvCxnSpPr>
          <p:nvPr/>
        </p:nvCxnSpPr>
        <p:spPr>
          <a:xfrm flipV="1">
            <a:off x="5087888"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F9774E73-557B-CF63-C274-50B09FE8D651}"/>
              </a:ext>
            </a:extLst>
          </p:cNvPr>
          <p:cNvCxnSpPr>
            <a:cxnSpLocks/>
          </p:cNvCxnSpPr>
          <p:nvPr/>
        </p:nvCxnSpPr>
        <p:spPr>
          <a:xfrm flipV="1">
            <a:off x="5015880"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2AE7FD49-5A14-D35A-1668-9AB206D3045D}"/>
              </a:ext>
            </a:extLst>
          </p:cNvPr>
          <p:cNvCxnSpPr>
            <a:cxnSpLocks/>
          </p:cNvCxnSpPr>
          <p:nvPr/>
        </p:nvCxnSpPr>
        <p:spPr>
          <a:xfrm flipV="1">
            <a:off x="4871864"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34B17244-F920-E6CA-8B73-9FC4A597A11D}"/>
              </a:ext>
            </a:extLst>
          </p:cNvPr>
          <p:cNvCxnSpPr>
            <a:cxnSpLocks/>
          </p:cNvCxnSpPr>
          <p:nvPr/>
        </p:nvCxnSpPr>
        <p:spPr>
          <a:xfrm flipV="1">
            <a:off x="4799856"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CD2BFD44-47FB-3811-C539-A16984E55C8E}"/>
              </a:ext>
            </a:extLst>
          </p:cNvPr>
          <p:cNvCxnSpPr>
            <a:cxnSpLocks/>
          </p:cNvCxnSpPr>
          <p:nvPr/>
        </p:nvCxnSpPr>
        <p:spPr>
          <a:xfrm flipV="1">
            <a:off x="4727848"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DAA964DB-9482-0E9A-D3D3-C4AEDF3177C0}"/>
              </a:ext>
            </a:extLst>
          </p:cNvPr>
          <p:cNvCxnSpPr>
            <a:cxnSpLocks/>
          </p:cNvCxnSpPr>
          <p:nvPr/>
        </p:nvCxnSpPr>
        <p:spPr>
          <a:xfrm flipV="1">
            <a:off x="4655840" y="1045011"/>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5458714F-2C11-C449-FBF2-588BD15B7F49}"/>
              </a:ext>
            </a:extLst>
          </p:cNvPr>
          <p:cNvCxnSpPr>
            <a:cxnSpLocks/>
          </p:cNvCxnSpPr>
          <p:nvPr/>
        </p:nvCxnSpPr>
        <p:spPr>
          <a:xfrm flipV="1">
            <a:off x="4496947" y="1038805"/>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6E030910-7A90-CB55-ED59-50495DD3EDED}"/>
              </a:ext>
            </a:extLst>
          </p:cNvPr>
          <p:cNvCxnSpPr>
            <a:cxnSpLocks/>
          </p:cNvCxnSpPr>
          <p:nvPr/>
        </p:nvCxnSpPr>
        <p:spPr>
          <a:xfrm flipV="1">
            <a:off x="4404063" y="1038805"/>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6EAF7402-69E2-B03A-497D-C68112B89667}"/>
              </a:ext>
            </a:extLst>
          </p:cNvPr>
          <p:cNvCxnSpPr>
            <a:cxnSpLocks/>
          </p:cNvCxnSpPr>
          <p:nvPr/>
        </p:nvCxnSpPr>
        <p:spPr>
          <a:xfrm flipV="1">
            <a:off x="4170608" y="1038805"/>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4BEC58F3-FA57-F353-5E16-4F5567B2F144}"/>
              </a:ext>
            </a:extLst>
          </p:cNvPr>
          <p:cNvCxnSpPr>
            <a:cxnSpLocks/>
          </p:cNvCxnSpPr>
          <p:nvPr/>
        </p:nvCxnSpPr>
        <p:spPr>
          <a:xfrm flipV="1">
            <a:off x="4295800" y="1040576"/>
            <a:ext cx="0" cy="950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82" name="Oval 281">
            <a:extLst>
              <a:ext uri="{FF2B5EF4-FFF2-40B4-BE49-F238E27FC236}">
                <a16:creationId xmlns:a16="http://schemas.microsoft.com/office/drawing/2014/main" id="{827E7BC1-7391-7F10-CB21-0F0AA350BEE4}"/>
              </a:ext>
            </a:extLst>
          </p:cNvPr>
          <p:cNvSpPr>
            <a:spLocks noChangeAspect="1"/>
          </p:cNvSpPr>
          <p:nvPr/>
        </p:nvSpPr>
        <p:spPr>
          <a:xfrm>
            <a:off x="4021677" y="4764347"/>
            <a:ext cx="72000" cy="72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4" name="Rectangle: Rounded Corners 283">
            <a:extLst>
              <a:ext uri="{FF2B5EF4-FFF2-40B4-BE49-F238E27FC236}">
                <a16:creationId xmlns:a16="http://schemas.microsoft.com/office/drawing/2014/main" id="{7574BF75-9FAC-8E4B-747A-96A8C458216A}"/>
              </a:ext>
            </a:extLst>
          </p:cNvPr>
          <p:cNvSpPr/>
          <p:nvPr/>
        </p:nvSpPr>
        <p:spPr>
          <a:xfrm rot="5400000" flipH="1" flipV="1">
            <a:off x="10345946" y="4291928"/>
            <a:ext cx="671484" cy="162055"/>
          </a:xfrm>
          <a:prstGeom prst="roundRect">
            <a:avLst>
              <a:gd name="adj" fmla="val 50000"/>
            </a:avLst>
          </a:prstGeom>
          <a:solidFill>
            <a:schemeClr val="bg1">
              <a:lumMod val="95000"/>
            </a:schemeClr>
          </a:solid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0" name="Picture 299">
            <a:extLst>
              <a:ext uri="{FF2B5EF4-FFF2-40B4-BE49-F238E27FC236}">
                <a16:creationId xmlns:a16="http://schemas.microsoft.com/office/drawing/2014/main" id="{6712F5E3-4C1E-69B1-1D12-A0AC57D51768}"/>
              </a:ext>
            </a:extLst>
          </p:cNvPr>
          <p:cNvPicPr>
            <a:picLocks noChangeAspect="1"/>
          </p:cNvPicPr>
          <p:nvPr/>
        </p:nvPicPr>
        <p:blipFill rotWithShape="1">
          <a:blip r:embed="rId3"/>
          <a:srcRect b="5063"/>
          <a:stretch/>
        </p:blipFill>
        <p:spPr>
          <a:xfrm>
            <a:off x="8196667" y="2265722"/>
            <a:ext cx="3637785" cy="4262170"/>
          </a:xfrm>
          <a:prstGeom prst="rect">
            <a:avLst/>
          </a:prstGeom>
        </p:spPr>
      </p:pic>
    </p:spTree>
    <p:extLst>
      <p:ext uri="{BB962C8B-B14F-4D97-AF65-F5344CB8AC3E}">
        <p14:creationId xmlns:p14="http://schemas.microsoft.com/office/powerpoint/2010/main" val="2536762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1282"/>
            <a:ext cx="12192000" cy="6856718"/>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3" name="TextBox 2">
            <a:extLst>
              <a:ext uri="{FF2B5EF4-FFF2-40B4-BE49-F238E27FC236}">
                <a16:creationId xmlns:a16="http://schemas.microsoft.com/office/drawing/2014/main" id="{080ED0BD-EA20-E864-EF08-6541AFB59917}"/>
              </a:ext>
            </a:extLst>
          </p:cNvPr>
          <p:cNvSpPr txBox="1"/>
          <p:nvPr/>
        </p:nvSpPr>
        <p:spPr>
          <a:xfrm>
            <a:off x="625078" y="834561"/>
            <a:ext cx="6707545" cy="584775"/>
          </a:xfrm>
          <a:prstGeom prst="rect">
            <a:avLst/>
          </a:prstGeom>
          <a:noFill/>
        </p:spPr>
        <p:txBody>
          <a:bodyPr wrap="square" rtlCol="0">
            <a:spAutoFit/>
          </a:bodyPr>
          <a:lstStyle/>
          <a:p>
            <a:r>
              <a:rPr lang="en-US" sz="3200" dirty="0">
                <a:latin typeface="Rockwell" panose="02060603020205020403" pitchFamily="18" charset="0"/>
              </a:rPr>
              <a:t>EXPLORATORY DATA ANALYSIS</a:t>
            </a:r>
            <a:endParaRPr lang="en-IN" sz="3200" dirty="0">
              <a:latin typeface="Rockwell" panose="02060603020205020403" pitchFamily="18" charset="0"/>
            </a:endParaRPr>
          </a:p>
        </p:txBody>
      </p:sp>
      <p:sp>
        <p:nvSpPr>
          <p:cNvPr id="9" name="TextBox 8">
            <a:extLst>
              <a:ext uri="{FF2B5EF4-FFF2-40B4-BE49-F238E27FC236}">
                <a16:creationId xmlns:a16="http://schemas.microsoft.com/office/drawing/2014/main" id="{3C18ADDB-7C10-C388-0014-21BBA1AA6693}"/>
              </a:ext>
            </a:extLst>
          </p:cNvPr>
          <p:cNvSpPr txBox="1"/>
          <p:nvPr/>
        </p:nvSpPr>
        <p:spPr>
          <a:xfrm>
            <a:off x="358529" y="1707959"/>
            <a:ext cx="7305869" cy="4401205"/>
          </a:xfrm>
          <a:prstGeom prst="rect">
            <a:avLst/>
          </a:prstGeom>
          <a:noFill/>
        </p:spPr>
        <p:txBody>
          <a:bodyPr wrap="square" rtlCol="0">
            <a:spAutoFit/>
          </a:bodyPr>
          <a:lstStyle/>
          <a:p>
            <a:pPr marL="285750" indent="-285750" algn="just">
              <a:buFont typeface="Arial" panose="020B0604020202020204" pitchFamily="34" charset="0"/>
              <a:buChar char="•"/>
            </a:pPr>
            <a:r>
              <a:rPr lang="en-US" sz="1400" b="0" i="0" dirty="0">
                <a:effectLst/>
                <a:latin typeface="Rockwell" panose="02060603020205020403" pitchFamily="18" charset="0"/>
              </a:rPr>
              <a:t>Exploratory Data Analysis (EDA) helped us understand the data structure, find patterns, identify trends, and gain valuable insights from the dataset.</a:t>
            </a:r>
          </a:p>
          <a:p>
            <a:pPr marL="285750" indent="-285750" algn="just">
              <a:buFont typeface="Arial" panose="020B0604020202020204" pitchFamily="34" charset="0"/>
              <a:buChar char="•"/>
            </a:pPr>
            <a:endParaRPr lang="en-US" sz="1400" dirty="0">
              <a:latin typeface="Rockwell" panose="02060603020205020403" pitchFamily="18" charset="0"/>
            </a:endParaRPr>
          </a:p>
          <a:p>
            <a:pPr marL="285750" indent="-285750" algn="just">
              <a:buFont typeface="Arial" panose="020B0604020202020204" pitchFamily="34" charset="0"/>
              <a:buChar char="•"/>
            </a:pPr>
            <a:r>
              <a:rPr lang="en-US" sz="1400" dirty="0">
                <a:latin typeface="Rockwell" panose="02060603020205020403" pitchFamily="18" charset="0"/>
              </a:rPr>
              <a:t>From EDA we analyze, the distribution of each features, checking the correlation between the features .</a:t>
            </a:r>
          </a:p>
          <a:p>
            <a:pPr marL="285750" indent="-285750" algn="just">
              <a:buFont typeface="Arial" panose="020B0604020202020204" pitchFamily="34" charset="0"/>
              <a:buChar char="•"/>
            </a:pPr>
            <a:endParaRPr lang="en-US" sz="1400" dirty="0">
              <a:latin typeface="Rockwell" panose="02060603020205020403" pitchFamily="18" charset="0"/>
            </a:endParaRPr>
          </a:p>
          <a:p>
            <a:pPr marL="285750" indent="-285750" algn="just">
              <a:buFont typeface="Arial" panose="020B0604020202020204" pitchFamily="34" charset="0"/>
              <a:buChar char="•"/>
            </a:pPr>
            <a:r>
              <a:rPr lang="en-US" sz="1400" b="0" i="0" dirty="0">
                <a:effectLst/>
                <a:latin typeface="Rockwell" panose="02060603020205020403" pitchFamily="18" charset="0"/>
              </a:rPr>
              <a:t>Using visuals helped us see the data clearly, understand the clinical data relationship with each other, and pinpoint factors that plays vital role in predictions of heart disease.</a:t>
            </a:r>
          </a:p>
          <a:p>
            <a:pPr marL="285750" indent="-285750" algn="just">
              <a:buFont typeface="Arial" panose="020B0604020202020204" pitchFamily="34" charset="0"/>
              <a:buChar char="•"/>
            </a:pPr>
            <a:endParaRPr lang="en-US" sz="1400" dirty="0">
              <a:latin typeface="Rockwell" panose="02060603020205020403" pitchFamily="18" charset="0"/>
            </a:endParaRPr>
          </a:p>
          <a:p>
            <a:pPr marL="285750" indent="-285750" algn="just">
              <a:buFont typeface="Arial" panose="020B0604020202020204" pitchFamily="34" charset="0"/>
              <a:buChar char="•"/>
            </a:pPr>
            <a:r>
              <a:rPr lang="en-US" sz="1400" dirty="0">
                <a:latin typeface="Rockwell" panose="02060603020205020403" pitchFamily="18" charset="0"/>
              </a:rPr>
              <a:t>The datasets is clean ,as there is no </a:t>
            </a:r>
            <a:r>
              <a:rPr lang="en-US" sz="1400" b="1" dirty="0">
                <a:latin typeface="Rockwell" panose="02060603020205020403" pitchFamily="18" charset="0"/>
              </a:rPr>
              <a:t>NULL</a:t>
            </a:r>
            <a:r>
              <a:rPr lang="en-US" sz="1400" dirty="0">
                <a:latin typeface="Rockwell" panose="02060603020205020403" pitchFamily="18" charset="0"/>
              </a:rPr>
              <a:t> VALUE, but we can find some </a:t>
            </a:r>
            <a:r>
              <a:rPr lang="en-US" sz="1400" b="1" dirty="0">
                <a:latin typeface="Rockwell" panose="02060603020205020403" pitchFamily="18" charset="0"/>
              </a:rPr>
              <a:t>DUPLICATE</a:t>
            </a:r>
            <a:r>
              <a:rPr lang="en-US" sz="1400" dirty="0">
                <a:latin typeface="Rockwell" panose="02060603020205020403" pitchFamily="18" charset="0"/>
              </a:rPr>
              <a:t> VALUES and </a:t>
            </a:r>
            <a:r>
              <a:rPr lang="en-US" sz="1400" b="1" dirty="0">
                <a:latin typeface="Rockwell" panose="02060603020205020403" pitchFamily="18" charset="0"/>
              </a:rPr>
              <a:t>OUTLIERS.</a:t>
            </a:r>
          </a:p>
          <a:p>
            <a:pPr marL="285750" indent="-285750" algn="just">
              <a:buFont typeface="Arial" panose="020B0604020202020204" pitchFamily="34" charset="0"/>
              <a:buChar char="•"/>
            </a:pPr>
            <a:endParaRPr lang="en-US" sz="1400" dirty="0">
              <a:latin typeface="Rockwell" panose="02060603020205020403" pitchFamily="18" charset="0"/>
            </a:endParaRPr>
          </a:p>
          <a:p>
            <a:pPr marL="285750" indent="-285750" algn="just">
              <a:buFont typeface="Arial" panose="020B0604020202020204" pitchFamily="34" charset="0"/>
              <a:buChar char="•"/>
            </a:pPr>
            <a:r>
              <a:rPr lang="en-US" sz="1400" b="0" i="0" dirty="0">
                <a:effectLst/>
                <a:latin typeface="Rockwell" panose="02060603020205020403" pitchFamily="18" charset="0"/>
              </a:rPr>
              <a:t>We looked at our data columns and </a:t>
            </a:r>
            <a:r>
              <a:rPr lang="en-US" sz="1400" dirty="0">
                <a:latin typeface="Rockwell" panose="02060603020205020403" pitchFamily="18" charset="0"/>
              </a:rPr>
              <a:t>found 9 columns to be numerical in terms of data types, but they are categorical in terms of semantic. So, we converted them to object for proper analysis.</a:t>
            </a:r>
            <a:endParaRPr lang="en-US" sz="1400" b="0" i="0" dirty="0">
              <a:effectLst/>
              <a:latin typeface="Rockwell" panose="02060603020205020403" pitchFamily="18" charset="0"/>
            </a:endParaRPr>
          </a:p>
          <a:p>
            <a:pPr algn="just"/>
            <a:endParaRPr lang="en-US" sz="1400" dirty="0">
              <a:latin typeface="Rockwell" panose="02060603020205020403" pitchFamily="18" charset="0"/>
            </a:endParaRPr>
          </a:p>
          <a:p>
            <a:pPr marL="285750" indent="-285750" algn="just">
              <a:buFont typeface="Arial" panose="020B0604020202020204" pitchFamily="34" charset="0"/>
              <a:buChar char="•"/>
            </a:pPr>
            <a:r>
              <a:rPr lang="en-US" sz="1400" i="0" dirty="0">
                <a:effectLst/>
                <a:latin typeface="Rockwell" panose="02060603020205020403" pitchFamily="18" charset="0"/>
              </a:rPr>
              <a:t>We used the univariate and bivariate analysis approach to gain insights </a:t>
            </a:r>
            <a:r>
              <a:rPr lang="en-US" sz="1400" dirty="0">
                <a:latin typeface="Rockwell" panose="02060603020205020403" pitchFamily="18" charset="0"/>
              </a:rPr>
              <a:t>into </a:t>
            </a:r>
            <a:r>
              <a:rPr lang="en-US" sz="1400" i="0" dirty="0">
                <a:effectLst/>
                <a:latin typeface="Rockwell" panose="02060603020205020403" pitchFamily="18" charset="0"/>
              </a:rPr>
              <a:t>individual characteristics of the dat</a:t>
            </a:r>
            <a:r>
              <a:rPr lang="en-US" sz="1400" dirty="0">
                <a:latin typeface="Rockwell" panose="02060603020205020403" pitchFamily="18" charset="0"/>
              </a:rPr>
              <a:t>a and likewise how each feature relates to main goal: </a:t>
            </a:r>
            <a:r>
              <a:rPr lang="en-US" sz="1400" b="1" dirty="0">
                <a:latin typeface="Rockwell" panose="02060603020205020403" pitchFamily="18" charset="0"/>
              </a:rPr>
              <a:t>predicting the target variable.</a:t>
            </a:r>
            <a:endParaRPr lang="en-IN" sz="1400" dirty="0">
              <a:latin typeface="Rockwell" panose="02060603020205020403" pitchFamily="18" charset="0"/>
            </a:endParaRPr>
          </a:p>
        </p:txBody>
      </p:sp>
      <p:pic>
        <p:nvPicPr>
          <p:cNvPr id="8" name="Picture 7" descr="A close-up of a calculator and papers&#10;&#10;Description automatically generated">
            <a:extLst>
              <a:ext uri="{FF2B5EF4-FFF2-40B4-BE49-F238E27FC236}">
                <a16:creationId xmlns:a16="http://schemas.microsoft.com/office/drawing/2014/main" id="{D8DD254A-092D-DCAC-8B3A-80C6F94016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0816" y="1419336"/>
            <a:ext cx="3319899" cy="2660280"/>
          </a:xfrm>
          <a:prstGeom prst="rect">
            <a:avLst/>
          </a:prstGeom>
        </p:spPr>
      </p:pic>
      <p:graphicFrame>
        <p:nvGraphicFramePr>
          <p:cNvPr id="10" name="Chart 9">
            <a:extLst>
              <a:ext uri="{FF2B5EF4-FFF2-40B4-BE49-F238E27FC236}">
                <a16:creationId xmlns:a16="http://schemas.microsoft.com/office/drawing/2014/main" id="{C00E07DF-8225-B9DF-1E42-B8260ABC5A41}"/>
              </a:ext>
            </a:extLst>
          </p:cNvPr>
          <p:cNvGraphicFramePr/>
          <p:nvPr>
            <p:extLst>
              <p:ext uri="{D42A27DB-BD31-4B8C-83A1-F6EECF244321}">
                <p14:modId xmlns:p14="http://schemas.microsoft.com/office/powerpoint/2010/main" val="3873617504"/>
              </p:ext>
            </p:extLst>
          </p:nvPr>
        </p:nvGraphicFramePr>
        <p:xfrm>
          <a:off x="7654873" y="3992475"/>
          <a:ext cx="3181738" cy="223462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1" name="Chart 10">
            <a:extLst>
              <a:ext uri="{FF2B5EF4-FFF2-40B4-BE49-F238E27FC236}">
                <a16:creationId xmlns:a16="http://schemas.microsoft.com/office/drawing/2014/main" id="{0FC2F142-ECBE-4D05-B6D0-A6C0B3654D5D}"/>
              </a:ext>
            </a:extLst>
          </p:cNvPr>
          <p:cNvGraphicFramePr/>
          <p:nvPr>
            <p:extLst>
              <p:ext uri="{D42A27DB-BD31-4B8C-83A1-F6EECF244321}">
                <p14:modId xmlns:p14="http://schemas.microsoft.com/office/powerpoint/2010/main" val="1140813191"/>
              </p:ext>
            </p:extLst>
          </p:nvPr>
        </p:nvGraphicFramePr>
        <p:xfrm>
          <a:off x="8393066" y="3954126"/>
          <a:ext cx="3940629" cy="2332047"/>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234407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1282"/>
            <a:ext cx="12192000" cy="6856718"/>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6" name="TextBox 5">
            <a:extLst>
              <a:ext uri="{FF2B5EF4-FFF2-40B4-BE49-F238E27FC236}">
                <a16:creationId xmlns:a16="http://schemas.microsoft.com/office/drawing/2014/main" id="{2F5CC15C-9840-3F63-0569-899F3C95BAE8}"/>
              </a:ext>
            </a:extLst>
          </p:cNvPr>
          <p:cNvSpPr txBox="1"/>
          <p:nvPr/>
        </p:nvSpPr>
        <p:spPr>
          <a:xfrm>
            <a:off x="866018" y="904103"/>
            <a:ext cx="73822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prstClr val="black"/>
                </a:solidFill>
                <a:latin typeface="Rockwell" panose="02060603020205020403" pitchFamily="18" charset="0"/>
              </a:rPr>
              <a:t>DISTRIBUTION OF CONTINUOUS VARIABLE</a:t>
            </a:r>
            <a:endParaRPr kumimoji="0" lang="en-IN" sz="2800" i="0" strike="noStrike" kern="1200" cap="none" spc="0" normalizeH="0" baseline="0" noProof="0" dirty="0">
              <a:ln>
                <a:noFill/>
              </a:ln>
              <a:solidFill>
                <a:prstClr val="black"/>
              </a:solidFill>
              <a:effectLst/>
              <a:uLnTx/>
              <a:uFillTx/>
              <a:latin typeface="Rockwell" panose="02060603020205020403" pitchFamily="18" charset="0"/>
            </a:endParaRPr>
          </a:p>
        </p:txBody>
      </p:sp>
      <p:sp>
        <p:nvSpPr>
          <p:cNvPr id="18" name="TextBox 17">
            <a:extLst>
              <a:ext uri="{FF2B5EF4-FFF2-40B4-BE49-F238E27FC236}">
                <a16:creationId xmlns:a16="http://schemas.microsoft.com/office/drawing/2014/main" id="{21DCDED3-E799-D320-DEEB-239B7861F150}"/>
              </a:ext>
            </a:extLst>
          </p:cNvPr>
          <p:cNvSpPr txBox="1"/>
          <p:nvPr/>
        </p:nvSpPr>
        <p:spPr>
          <a:xfrm>
            <a:off x="623421" y="1680449"/>
            <a:ext cx="4578044" cy="4401205"/>
          </a:xfrm>
          <a:prstGeom prst="rect">
            <a:avLst/>
          </a:prstGeom>
          <a:noFill/>
        </p:spPr>
        <p:txBody>
          <a:bodyPr wrap="square" rtlCol="0">
            <a:spAutoFit/>
          </a:bodyPr>
          <a:lstStyle/>
          <a:p>
            <a:pPr marL="285750" indent="-285750" algn="just">
              <a:buFont typeface="Arial" panose="020B0604020202020204" pitchFamily="34" charset="0"/>
              <a:buChar char="•"/>
            </a:pPr>
            <a:r>
              <a:rPr lang="en-US" sz="1400" b="1" dirty="0">
                <a:latin typeface="Rockwell" panose="02060603020205020403" pitchFamily="18" charset="0"/>
              </a:rPr>
              <a:t>Age</a:t>
            </a:r>
            <a:r>
              <a:rPr lang="en-US" sz="1400" dirty="0">
                <a:latin typeface="Rockwell" panose="02060603020205020403" pitchFamily="18" charset="0"/>
              </a:rPr>
              <a:t>: Uniform distribution, peak at late 50s , mean age is approx. 54.43 years.</a:t>
            </a:r>
          </a:p>
          <a:p>
            <a:pPr algn="just"/>
            <a:endParaRPr lang="en-US" sz="1400" dirty="0">
              <a:latin typeface="Rockwell" panose="02060603020205020403" pitchFamily="18" charset="0"/>
            </a:endParaRPr>
          </a:p>
          <a:p>
            <a:pPr marL="285750" indent="-285750" algn="just">
              <a:buFont typeface="Arial" panose="020B0604020202020204" pitchFamily="34" charset="0"/>
              <a:buChar char="•"/>
            </a:pPr>
            <a:endParaRPr lang="en-US" sz="1400" dirty="0">
              <a:latin typeface="Rockwell" panose="02060603020205020403" pitchFamily="18" charset="0"/>
            </a:endParaRPr>
          </a:p>
          <a:p>
            <a:pPr marL="285750" indent="-285750" algn="just">
              <a:buFont typeface="Arial" panose="020B0604020202020204" pitchFamily="34" charset="0"/>
              <a:buChar char="•"/>
            </a:pPr>
            <a:r>
              <a:rPr lang="en-US" sz="1400" b="1" dirty="0">
                <a:latin typeface="Rockwell" panose="02060603020205020403" pitchFamily="18" charset="0"/>
              </a:rPr>
              <a:t>Resting Blood Pressure</a:t>
            </a:r>
            <a:r>
              <a:rPr lang="en-US" sz="1400" dirty="0">
                <a:latin typeface="Rockwell" panose="02060603020205020403" pitchFamily="18" charset="0"/>
              </a:rPr>
              <a:t>: Concentration around 120-140 mm Hg, mean is approx. 131.61 mm Hg.</a:t>
            </a:r>
            <a:endParaRPr lang="en-US" sz="1400" b="1" dirty="0">
              <a:latin typeface="Rockwell" panose="02060603020205020403" pitchFamily="18" charset="0"/>
            </a:endParaRPr>
          </a:p>
          <a:p>
            <a:pPr marL="285750" indent="-285750" algn="just">
              <a:buFont typeface="Arial" panose="020B0604020202020204" pitchFamily="34" charset="0"/>
              <a:buChar char="•"/>
            </a:pPr>
            <a:endParaRPr lang="en-US" sz="1400" b="1" dirty="0">
              <a:latin typeface="Rockwell" panose="02060603020205020403" pitchFamily="18" charset="0"/>
            </a:endParaRPr>
          </a:p>
          <a:p>
            <a:pPr marL="285750" indent="-285750" algn="just">
              <a:buFont typeface="Arial" panose="020B0604020202020204" pitchFamily="34" charset="0"/>
              <a:buChar char="•"/>
            </a:pPr>
            <a:endParaRPr lang="en-US" sz="1400" b="1" dirty="0">
              <a:latin typeface="Rockwell" panose="02060603020205020403" pitchFamily="18" charset="0"/>
            </a:endParaRPr>
          </a:p>
          <a:p>
            <a:pPr marL="285750" indent="-285750" algn="just">
              <a:buFont typeface="Arial" panose="020B0604020202020204" pitchFamily="34" charset="0"/>
              <a:buChar char="•"/>
            </a:pPr>
            <a:r>
              <a:rPr lang="en-US" sz="1400" b="1" dirty="0">
                <a:latin typeface="Rockwell" panose="02060603020205020403" pitchFamily="18" charset="0"/>
              </a:rPr>
              <a:t>Cholesterol</a:t>
            </a:r>
            <a:r>
              <a:rPr lang="en-US" sz="1400" dirty="0"/>
              <a:t>:</a:t>
            </a:r>
            <a:r>
              <a:rPr lang="en-US" sz="1400" b="1" dirty="0">
                <a:latin typeface="Rockwell" panose="02060603020205020403" pitchFamily="18" charset="0"/>
              </a:rPr>
              <a:t> </a:t>
            </a:r>
            <a:r>
              <a:rPr lang="en-US" sz="1400" dirty="0">
                <a:latin typeface="Rockwell" panose="02060603020205020403" pitchFamily="18" charset="0"/>
              </a:rPr>
              <a:t>Avg. between (200- 280 mg/dl)</a:t>
            </a:r>
            <a:r>
              <a:rPr lang="en-US" sz="1400" dirty="0"/>
              <a:t>.</a:t>
            </a:r>
          </a:p>
          <a:p>
            <a:pPr marL="285750" indent="-285750" algn="just">
              <a:buFont typeface="Arial" panose="020B0604020202020204" pitchFamily="34" charset="0"/>
              <a:buChar char="•"/>
            </a:pPr>
            <a:endParaRPr lang="en-US" sz="1400" dirty="0">
              <a:latin typeface="Rockwell" panose="02060603020205020403" pitchFamily="18" charset="0"/>
            </a:endParaRPr>
          </a:p>
          <a:p>
            <a:pPr marL="285750" indent="-285750" algn="just">
              <a:buFont typeface="Arial" panose="020B0604020202020204" pitchFamily="34" charset="0"/>
              <a:buChar char="•"/>
            </a:pPr>
            <a:endParaRPr lang="en-US" sz="1400" dirty="0">
              <a:latin typeface="Rockwell" panose="02060603020205020403" pitchFamily="18" charset="0"/>
            </a:endParaRPr>
          </a:p>
          <a:p>
            <a:pPr marL="285750" indent="-285750" algn="just">
              <a:buFont typeface="Arial" panose="020B0604020202020204" pitchFamily="34" charset="0"/>
              <a:buChar char="•"/>
            </a:pPr>
            <a:r>
              <a:rPr lang="en-US" sz="1400" b="1" dirty="0">
                <a:latin typeface="Rockwell" panose="02060603020205020403" pitchFamily="18" charset="0"/>
              </a:rPr>
              <a:t>Thalach:</a:t>
            </a:r>
            <a:r>
              <a:rPr lang="en-US" sz="1400" dirty="0">
                <a:latin typeface="Rockwell" panose="02060603020205020403" pitchFamily="18" charset="0"/>
              </a:rPr>
              <a:t> (Maximum heart rate) – Majority of individuals achieve a heart rate between 140-170 bpm during a stress test. </a:t>
            </a:r>
          </a:p>
          <a:p>
            <a:pPr marL="285750" indent="-285750" algn="just">
              <a:buFont typeface="Arial" panose="020B0604020202020204" pitchFamily="34" charset="0"/>
              <a:buChar char="•"/>
            </a:pPr>
            <a:endParaRPr lang="en-US" sz="1400" b="1" dirty="0">
              <a:latin typeface="Rockwell" panose="02060603020205020403" pitchFamily="18" charset="0"/>
            </a:endParaRPr>
          </a:p>
          <a:p>
            <a:pPr algn="just"/>
            <a:endParaRPr lang="en-US" sz="1400" b="1" dirty="0">
              <a:latin typeface="Rockwell" panose="02060603020205020403" pitchFamily="18" charset="0"/>
            </a:endParaRPr>
          </a:p>
          <a:p>
            <a:pPr marL="285750" indent="-285750" algn="just">
              <a:buFont typeface="Arial" panose="020B0604020202020204" pitchFamily="34" charset="0"/>
              <a:buChar char="•"/>
            </a:pPr>
            <a:r>
              <a:rPr lang="en-US" sz="1400" b="1" dirty="0">
                <a:latin typeface="Rockwell" panose="02060603020205020403" pitchFamily="18" charset="0"/>
              </a:rPr>
              <a:t>Oldpeak: </a:t>
            </a:r>
            <a:r>
              <a:rPr lang="en-US" sz="1400" dirty="0">
                <a:latin typeface="Rockwell" panose="02060603020205020403" pitchFamily="18" charset="0"/>
              </a:rPr>
              <a:t>(ST Depression Induced by Exercise) – Most concentrated towards 0, indicating many individuals did not experience significant ST depression.</a:t>
            </a:r>
            <a:endParaRPr lang="en-IN" sz="1400" dirty="0">
              <a:latin typeface="Rockwell" panose="02060603020205020403" pitchFamily="18" charset="0"/>
            </a:endParaRPr>
          </a:p>
        </p:txBody>
      </p:sp>
      <p:pic>
        <p:nvPicPr>
          <p:cNvPr id="21" name="Picture 20">
            <a:extLst>
              <a:ext uri="{FF2B5EF4-FFF2-40B4-BE49-F238E27FC236}">
                <a16:creationId xmlns:a16="http://schemas.microsoft.com/office/drawing/2014/main" id="{6D815284-6B67-2723-6DDF-1C165B7D3BA5}"/>
              </a:ext>
            </a:extLst>
          </p:cNvPr>
          <p:cNvPicPr>
            <a:picLocks noChangeAspect="1"/>
          </p:cNvPicPr>
          <p:nvPr/>
        </p:nvPicPr>
        <p:blipFill>
          <a:blip r:embed="rId4"/>
          <a:stretch>
            <a:fillRect/>
          </a:stretch>
        </p:blipFill>
        <p:spPr>
          <a:xfrm>
            <a:off x="5306434" y="1680449"/>
            <a:ext cx="6780595" cy="4503743"/>
          </a:xfrm>
          <a:prstGeom prst="rect">
            <a:avLst/>
          </a:prstGeom>
          <a:effectLst>
            <a:softEdge rad="31750"/>
          </a:effectLst>
        </p:spPr>
      </p:pic>
    </p:spTree>
    <p:extLst>
      <p:ext uri="{BB962C8B-B14F-4D97-AF65-F5344CB8AC3E}">
        <p14:creationId xmlns:p14="http://schemas.microsoft.com/office/powerpoint/2010/main" val="254053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AI_THEME_MODEL" val="{&quot;showLogo&quot;:true,&quot;logoScale&quot;:1,&quot;logoPosition&quot;:&quot;left&quot;,&quot;logoOffset&quot;:0,&quot;showMessage&quot;:true,&quot;showPageNum&quot;:true,&quot;logo&quot;:null,&quot;logo_dark&quot;:null,&quot;showFooterByDefault&quot;:null,&quot;footerMessage&quot;:&quot;©2024 Proprietary and Confidential. All Rights Reserved.&quot;,&quot;palette_name&quot;:&quot;colorful&quot;,&quot;defaultSlideColor&quot;:&quot;theme&quot;,&quot;defaultBackgroundColor&quot;:&quot;background_light&quot;,&quot;styleFonts&quot;:1,&quot;styleFontWeight&quot;:&quot;heavy&quot;,&quot;styleElementStyle&quot;:&quot;outlined&quot;,&quot;styleEffect&quot;:&quot;none&quot;,&quot;styleDesign&quot;:1,&quot;styleDecoration&quot;:&quot;bar_left&quot;,&quot;styleHeaderAlignment&quot;:&quot;left&quot;,&quot;styleShape&quot;:&quot;rect&quot;,&quot;styleColor&quot;:&quot;slide&quot;,&quot;styleBackground&quot;:&quot;none&quot;,&quot;styleTitleFont&quot;:&quot;sourcesanspro&quot;,&quot;styleBodyFont&quot;:&quot;sourcesanspro&quot;,&quot;styleWeight&quot;:&quot;medium&quot;,&quot;styleTitleSlide&quot;:&quot;bar_left&quot;,&quot;fontScale&quot;:1,&quot;iconStyle&quot;:&quot;chunky&quot;,&quot;cjkFont&quot;:&quot;jp&quot;,&quot;isRTL&quot;:false,&quot;colors&quot;:{&quot;background_light&quot;:&quot;#ffffff&quot;,&quot;background_dark&quot;:&quot;#000000&quot;,&quot;primary_light&quot;:&quot;#ffffff&quot;,&quot;primary_dark&quot;:&quot;#000000&quot;,&quot;secondary_light&quot;:&quot;#e7e6e6&quot;,&quot;secondary_dark&quot;:&quot;#44546a&quot;,&quot;positive&quot;:&quot;#54C351&quot;,&quot;negative&quot;:&quot;#E04C2B&quot;,&quot;hyperlink&quot;:&quot;#11a9e2&quot;,&quot;theme&quot;:&quot;#4472c4&quot;,&quot;background_accent&quot;:&quot;#e7e6e6&quot;,&quot;chart1&quot;:&quot;#4472c4&quot;,&quot;accent1&quot;:&quot;#ed7d31&quot;,&quot;chart2&quot;:&quot;#ed7d31&quot;,&quot;accent2&quot;:&quot;#a5a5a5&quot;,&quot;chart3&quot;:&quot;#a5a5a5&quot;,&quot;accent3&quot;:&quot;#ffc000&quot;,&quot;chart4&quot;:&quot;#ffc000&quot;,&quot;accent4&quot;:&quot;#5b9bd5&quot;,&quot;chart5&quot;:&quot;#5b9bd5&quot;,&quot;accent5&quot;:&quot;#70ad47&quot;,&quot;chart6&quot;:&quot;#70ad47&quot;},&quot;fontHeaderFontId&quot;:&quot;sourcesanspro&quot;,&quot;fontHeaderWeight&quot;:600,&quot;fontHeaderBoldWeight&quot;:600,&quot;fontHeaderLetterSpacing&quot;:0,&quot;fontHeaderLineHeight&quot;:1.6,&quot;fontHeaderScaling&quot;:100,&quot;fontHeaderTextTransform&quot;:&quot;auto&quot;,&quot;fontTitleFontId&quot;:&quot;sourcesanspro&quot;,&quot;fontTitleWeight&quot;:600,&quot;fontTitleBoldWeight&quot;:600,&quot;fontTitleLetterSpacing&quot;:0,&quot;fontTitleLineHeight&quot;:1.6,&quot;fontTitleScaling&quot;:100,&quot;fontTitleTextTransform&quot;:&quot;auto&quot;,&quot;fontBodyFontId&quot;:&quot;sourcesanspro&quot;,&quot;fontBodyWeight&quot;:400,&quot;fontBodyBoldWeight&quot;:600,&quot;fontBodyLetterSpacing&quot;:0,&quot;fontBodyLineHeight&quot;:1.9,&quot;fontBodyScaling&quot;:100,&quot;fontBodyTextTransform&quot;:&quot;auto&quo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2.1" id="{19F6FF4A-BFB8-D448-81DB-A8F1C71F8E46}" vid="{CDCDF023-17A4-CF46-89DD-D6386F64A91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5">
    <wetp:webextensionref xmlns:r="http://schemas.openxmlformats.org/officeDocument/2006/relationships" r:id="rId1"/>
  </wetp:taskpane>
  <wetp:taskpane dockstate="right" visibility="0" width="438" row="6">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F98E7D50-581B-4293-BF8B-96CE4C9BE07B}">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BCE39EDF-E3F7-4696-8F8D-249A55DDEAD5}">
  <we:reference id="wa200003964" version="1.0.0.0" store="en-US" storeType="OMEX"/>
  <we:alternateReferences>
    <we:reference id="wa200003964" version="1.0.0.0" store="wa200003964"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Bank loan analysis (ppt)</Template>
  <TotalTime>1135</TotalTime>
  <Words>2118</Words>
  <Application>Microsoft Office PowerPoint</Application>
  <PresentationFormat>Widescreen</PresentationFormat>
  <Paragraphs>290</Paragraphs>
  <Slides>19</Slides>
  <Notes>0</Notes>
  <HiddenSlides>0</HiddenSlides>
  <MMClips>0</MMClips>
  <ScaleCrop>false</ScaleCrop>
  <HeadingPairs>
    <vt:vector size="6" baseType="variant">
      <vt:variant>
        <vt:lpstr>Fonts Used</vt:lpstr>
      </vt:variant>
      <vt:variant>
        <vt:i4>21</vt:i4>
      </vt:variant>
      <vt:variant>
        <vt:lpstr>Theme</vt:lpstr>
      </vt:variant>
      <vt:variant>
        <vt:i4>2</vt:i4>
      </vt:variant>
      <vt:variant>
        <vt:lpstr>Slide Titles</vt:lpstr>
      </vt:variant>
      <vt:variant>
        <vt:i4>19</vt:i4>
      </vt:variant>
    </vt:vector>
  </HeadingPairs>
  <TitlesOfParts>
    <vt:vector size="42" baseType="lpstr">
      <vt:lpstr>MingLiU-ExtB</vt:lpstr>
      <vt:lpstr>Arial</vt:lpstr>
      <vt:lpstr>Calibri</vt:lpstr>
      <vt:lpstr>Calibri Light</vt:lpstr>
      <vt:lpstr>Cascadia Code</vt:lpstr>
      <vt:lpstr>Century</vt:lpstr>
      <vt:lpstr>Century Gothic</vt:lpstr>
      <vt:lpstr>Cocomat Pro Heavy</vt:lpstr>
      <vt:lpstr>Copperplate Gothic Bold</vt:lpstr>
      <vt:lpstr>Eras Medium ITC</vt:lpstr>
      <vt:lpstr>Futura BdCn BT</vt:lpstr>
      <vt:lpstr>Goudy Old Style</vt:lpstr>
      <vt:lpstr>Helvetica Neue</vt:lpstr>
      <vt:lpstr>High Tower Text</vt:lpstr>
      <vt:lpstr>Imprint MT Shadow</vt:lpstr>
      <vt:lpstr>Montserrat</vt:lpstr>
      <vt:lpstr>MS Reference Sans Serif</vt:lpstr>
      <vt:lpstr>Roboto</vt:lpstr>
      <vt:lpstr>Rockwell</vt:lpstr>
      <vt:lpstr>Tw Cen MT</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Aftab Khan</dc:creator>
  <cp:lastModifiedBy>Piyush Akkewar</cp:lastModifiedBy>
  <cp:revision>44</cp:revision>
  <dcterms:created xsi:type="dcterms:W3CDTF">2023-11-30T07:40:03Z</dcterms:created>
  <dcterms:modified xsi:type="dcterms:W3CDTF">2024-04-03T09:44:50Z</dcterms:modified>
</cp:coreProperties>
</file>