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0" r:id="rId4"/>
    <p:sldId id="261" r:id="rId5"/>
    <p:sldId id="262" r:id="rId6"/>
    <p:sldId id="263" r:id="rId7"/>
    <p:sldId id="274" r:id="rId8"/>
    <p:sldId id="265" r:id="rId9"/>
    <p:sldId id="272" r:id="rId10"/>
    <p:sldId id="269" r:id="rId11"/>
    <p:sldId id="268" r:id="rId12"/>
    <p:sldId id="270" r:id="rId13"/>
    <p:sldId id="271" r:id="rId14"/>
    <p:sldId id="273" r:id="rId15"/>
    <p:sldId id="275" r:id="rId16"/>
    <p:sldId id="276" r:id="rId17"/>
    <p:sldId id="277" r:id="rId18"/>
    <p:sldId id="278" r:id="rId19"/>
    <p:sldId id="283" r:id="rId20"/>
    <p:sldId id="282" r:id="rId21"/>
    <p:sldId id="279" r:id="rId22"/>
    <p:sldId id="281"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027"/>
    <a:srgbClr val="008080"/>
    <a:srgbClr val="CAE3E4"/>
    <a:srgbClr val="D8D8D6"/>
    <a:srgbClr val="F7EEB7"/>
    <a:srgbClr val="F3C3BB"/>
    <a:srgbClr val="EDA89D"/>
    <a:srgbClr val="000000"/>
    <a:srgbClr val="FF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96019" autoAdjust="0"/>
  </p:normalViewPr>
  <p:slideViewPr>
    <p:cSldViewPr snapToGrid="0">
      <p:cViewPr varScale="1">
        <p:scale>
          <a:sx n="78" d="100"/>
          <a:sy n="78"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D47A2-4095-4458-805F-A3B58789EC5E}"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EB7B4-75B0-4760-94DD-C7DDA612272A}" type="slidenum">
              <a:rPr lang="en-US" smtClean="0"/>
              <a:t>‹#›</a:t>
            </a:fld>
            <a:endParaRPr lang="en-US"/>
          </a:p>
        </p:txBody>
      </p:sp>
    </p:spTree>
    <p:extLst>
      <p:ext uri="{BB962C8B-B14F-4D97-AF65-F5344CB8AC3E}">
        <p14:creationId xmlns:p14="http://schemas.microsoft.com/office/powerpoint/2010/main" val="835685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EB7B4-75B0-4760-94DD-C7DDA612272A}" type="slidenum">
              <a:rPr lang="en-US" smtClean="0"/>
              <a:t>13</a:t>
            </a:fld>
            <a:endParaRPr lang="en-US"/>
          </a:p>
        </p:txBody>
      </p:sp>
    </p:spTree>
    <p:extLst>
      <p:ext uri="{BB962C8B-B14F-4D97-AF65-F5344CB8AC3E}">
        <p14:creationId xmlns:p14="http://schemas.microsoft.com/office/powerpoint/2010/main" val="24108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15749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57898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66095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4077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DBF4D-E4DD-4A31-B773-A13BE220112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152604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DBF4D-E4DD-4A31-B773-A13BE220112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26296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DBF4D-E4DD-4A31-B773-A13BE2201126}"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83934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DBF4D-E4DD-4A31-B773-A13BE2201126}"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180546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F4D-E4DD-4A31-B773-A13BE2201126}"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7140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DBF4D-E4DD-4A31-B773-A13BE220112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332302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DBF4D-E4DD-4A31-B773-A13BE220112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005C0-2E9A-4720-A531-95E767B07107}" type="slidenum">
              <a:rPr lang="en-US" smtClean="0"/>
              <a:t>‹#›</a:t>
            </a:fld>
            <a:endParaRPr lang="en-US"/>
          </a:p>
        </p:txBody>
      </p:sp>
    </p:spTree>
    <p:extLst>
      <p:ext uri="{BB962C8B-B14F-4D97-AF65-F5344CB8AC3E}">
        <p14:creationId xmlns:p14="http://schemas.microsoft.com/office/powerpoint/2010/main" val="226837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F4D-E4DD-4A31-B773-A13BE2201126}" type="datetimeFigureOut">
              <a:rPr lang="en-US" smtClean="0"/>
              <a:t>9/14/2024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005C0-2E9A-4720-A531-95E767B07107}" type="slidenum">
              <a:rPr lang="en-US" smtClean="0"/>
              <a:t>‹#›</a:t>
            </a:fld>
            <a:endParaRPr lang="en-US"/>
          </a:p>
        </p:txBody>
      </p:sp>
    </p:spTree>
    <p:extLst>
      <p:ext uri="{BB962C8B-B14F-4D97-AF65-F5344CB8AC3E}">
        <p14:creationId xmlns:p14="http://schemas.microsoft.com/office/powerpoint/2010/main" val="13821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1980" cy="6856718"/>
          </a:xfrm>
          <a:prstGeom prst="rect">
            <a:avLst/>
          </a:prstGeom>
        </p:spPr>
      </p:pic>
    </p:spTree>
    <p:extLst>
      <p:ext uri="{BB962C8B-B14F-4D97-AF65-F5344CB8AC3E}">
        <p14:creationId xmlns:p14="http://schemas.microsoft.com/office/powerpoint/2010/main" val="9367217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0" y="1224547"/>
            <a:ext cx="5990253" cy="5988016"/>
          </a:xfrm>
        </p:spPr>
        <p:txBody>
          <a:bodyPr>
            <a:normAutofit/>
          </a:bodyPr>
          <a:lstStyle/>
          <a:p>
            <a:pPr marL="285750"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The bar chart highlights the distribution of stellar objects in the dataset, showing a clear dominance of the GALAXY class over the other two classes (QSO and STAR). This imbalance in the data could be important when training machine learning models, as it might affect the model's performance and bias towards the most frequent class (GALAXY). Understanding the class distribution is crucial for implementing strategies such as resampling or adjusting class weights during model training to ensure balanced and accurate classification.</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b="1" dirty="0">
                <a:solidFill>
                  <a:srgbClr val="C00000"/>
                </a:solidFill>
                <a:latin typeface="Bahnschrift SemiLight" panose="020B0502040204020203" pitchFamily="34" charset="0"/>
              </a:rPr>
              <a:t>Classes Represented:</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Represented by the blue bar.</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 (Quasi-Stellar Object):</a:t>
            </a:r>
            <a:r>
              <a:rPr lang="en-US" sz="1400" dirty="0">
                <a:solidFill>
                  <a:schemeClr val="bg1"/>
                </a:solidFill>
                <a:latin typeface="Bahnschrift SemiLight" panose="020B0502040204020203" pitchFamily="34" charset="0"/>
              </a:rPr>
              <a:t> Represented by the orange bar.</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Represented by the green bar.</a:t>
            </a:r>
          </a:p>
          <a:p>
            <a:pPr marL="742950" lvl="1" indent="-285750" algn="just">
              <a:buFont typeface="Wingdings" panose="05000000000000000000" pitchFamily="2" charset="2"/>
              <a:buChar char="§"/>
            </a:pPr>
            <a:r>
              <a:rPr lang="en-US" b="1" dirty="0">
                <a:solidFill>
                  <a:srgbClr val="C00000"/>
                </a:solidFill>
                <a:latin typeface="Bahnschrift SemiLight" panose="020B0502040204020203" pitchFamily="34" charset="0"/>
              </a:rPr>
              <a:t>Counts: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This class has the highest count, with nearly 59445 instances, indicating that galaxies dominate the dataset.</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a:t>
            </a:r>
            <a:r>
              <a:rPr lang="en-US" sz="1400" dirty="0">
                <a:solidFill>
                  <a:schemeClr val="bg1"/>
                </a:solidFill>
                <a:latin typeface="Bahnschrift SemiLight" panose="020B0502040204020203" pitchFamily="34" charset="0"/>
              </a:rPr>
              <a:t> This class has around 18961 instances, representing quasi-stellar objects.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This class also has approximately 21594 instances.</a:t>
            </a:r>
            <a:endParaRPr lang="en-US" dirty="0">
              <a:solidFill>
                <a:schemeClr val="bg1"/>
              </a:solidFill>
            </a:endParaRPr>
          </a:p>
          <a:p>
            <a:endParaRPr lang="en-US" dirty="0">
              <a:solidFill>
                <a:schemeClr val="bg1"/>
              </a:solidFill>
            </a:endParaRPr>
          </a:p>
        </p:txBody>
      </p:sp>
      <p:sp>
        <p:nvSpPr>
          <p:cNvPr id="6" name="Rectangle 5"/>
          <p:cNvSpPr/>
          <p:nvPr/>
        </p:nvSpPr>
        <p:spPr>
          <a:xfrm>
            <a:off x="2064230" y="151527"/>
            <a:ext cx="8119530" cy="707886"/>
          </a:xfrm>
          <a:prstGeom prst="rect">
            <a:avLst/>
          </a:prstGeom>
          <a:noFill/>
        </p:spPr>
        <p:txBody>
          <a:bodyPr wrap="none" lIns="91440" tIns="45720" rIns="91440" bIns="45720">
            <a:spAutoFit/>
          </a:bodyPr>
          <a:lstStyle/>
          <a:p>
            <a:pPr algn="ctr"/>
            <a:r>
              <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rPr>
              <a:t>COUNT PLOT OF STELLAR CLASS</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420" r="1420"/>
          <a:stretch>
            <a:fillRect/>
          </a:stretch>
        </p:blipFill>
        <p:spPr>
          <a:xfrm>
            <a:off x="5990253" y="1304666"/>
            <a:ext cx="6123128" cy="4834877"/>
          </a:xfrm>
        </p:spPr>
      </p:pic>
    </p:spTree>
    <p:extLst>
      <p:ext uri="{BB962C8B-B14F-4D97-AF65-F5344CB8AC3E}">
        <p14:creationId xmlns:p14="http://schemas.microsoft.com/office/powerpoint/2010/main" val="96415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4" dur="500"/>
                                        <p:tgtEl>
                                          <p:spTgt spid="4">
                                            <p:txEl>
                                              <p:pRg st="9" end="9"/>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par>
                                <p:cTn id="38" presetID="14" presetClass="entr" presetSubtype="1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 y="1388641"/>
            <a:ext cx="6792686" cy="5599988"/>
          </a:xfrm>
        </p:spPr>
        <p:txBody>
          <a:bodyPr>
            <a:normAutofit fontScale="92500" lnSpcReduction="10000"/>
          </a:bodyPr>
          <a:lstStyle/>
          <a:p>
            <a:pPr marL="285750"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This scatter plot provides a clear visual representation of how different types of stellar objects are distributed across the sky. The GALAXY class is the most prevalent and forms dense structures, while the QSO and STAR classes are less concentrated but still cover a broad area. This visualization is valuable for understanding the observational coverage and the spatial relationships between different classes of celestial objects in the dataset.</a:t>
            </a:r>
          </a:p>
          <a:p>
            <a:pPr marL="285750"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Axes: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X-axis (Alpha):</a:t>
            </a:r>
            <a:r>
              <a:rPr lang="en-US" sz="1400" dirty="0">
                <a:solidFill>
                  <a:schemeClr val="bg1"/>
                </a:solidFill>
                <a:latin typeface="Bahnschrift SemiLight" panose="020B0502040204020203" pitchFamily="34" charset="0"/>
              </a:rPr>
              <a:t> Represents the right ascension (`</a:t>
            </a:r>
            <a:r>
              <a:rPr lang="el-GR" sz="1400" dirty="0">
                <a:solidFill>
                  <a:schemeClr val="bg1"/>
                </a:solidFill>
                <a:latin typeface="Bahnschrift SemiLight" panose="020B0502040204020203" pitchFamily="34" charset="0"/>
              </a:rPr>
              <a:t>α</a:t>
            </a:r>
            <a:r>
              <a:rPr lang="en-US" sz="1400" dirty="0">
                <a:solidFill>
                  <a:schemeClr val="bg1"/>
                </a:solidFill>
                <a:latin typeface="Bahnschrift SemiLight" panose="020B0502040204020203" pitchFamily="34" charset="0"/>
              </a:rPr>
              <a:t>`) in degrees, ranging from 0 to 360. This is essentially the celestial equivalent of longitude.</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Y-axis (Delta):</a:t>
            </a:r>
            <a:r>
              <a:rPr lang="en-US" sz="1400" dirty="0">
                <a:solidFill>
                  <a:schemeClr val="bg1"/>
                </a:solidFill>
                <a:latin typeface="Bahnschrift SemiLight" panose="020B0502040204020203" pitchFamily="34" charset="0"/>
              </a:rPr>
              <a:t> Represents the declination (`</a:t>
            </a:r>
            <a:r>
              <a:rPr lang="el-GR" sz="1400" dirty="0">
                <a:solidFill>
                  <a:schemeClr val="bg1"/>
                </a:solidFill>
                <a:latin typeface="Bahnschrift SemiLight" panose="020B0502040204020203" pitchFamily="34" charset="0"/>
              </a:rPr>
              <a:t>δ</a:t>
            </a:r>
            <a:r>
              <a:rPr lang="en-US" sz="1400" dirty="0">
                <a:solidFill>
                  <a:schemeClr val="bg1"/>
                </a:solidFill>
                <a:latin typeface="Bahnschrift SemiLight" panose="020B0502040204020203" pitchFamily="34" charset="0"/>
              </a:rPr>
              <a:t>`) in degrees, ranging from -20 to 80. This is the celestial equivalent of latitude.</a:t>
            </a:r>
          </a:p>
          <a:p>
            <a:pPr marL="742950" lvl="1"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Classes Represented:</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Depicted with blue dots.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a:t>
            </a:r>
            <a:r>
              <a:rPr lang="en-US" sz="1400" dirty="0">
                <a:solidFill>
                  <a:schemeClr val="bg1"/>
                </a:solidFill>
                <a:latin typeface="Bahnschrift SemiLight" panose="020B0502040204020203" pitchFamily="34" charset="0"/>
              </a:rPr>
              <a:t> Depicted with orange dots.</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Depicted with green dots.</a:t>
            </a:r>
          </a:p>
          <a:p>
            <a:pPr marL="742950" lvl="1"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Spatial Distribution:</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GALAXY:</a:t>
            </a:r>
            <a:r>
              <a:rPr lang="en-US" sz="1400" dirty="0">
                <a:solidFill>
                  <a:schemeClr val="bg1"/>
                </a:solidFill>
                <a:latin typeface="Bahnschrift SemiLight" panose="020B0502040204020203" pitchFamily="34" charset="0"/>
              </a:rPr>
              <a:t> The blue dots dominate the central region of the plot, forming dense bands and clusters. This suggests that galaxies are the most widely observed objects in this dataset and are spread across a wide range of right ascension and declination.</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QSO:</a:t>
            </a:r>
            <a:r>
              <a:rPr lang="en-US" sz="1400" dirty="0">
                <a:solidFill>
                  <a:schemeClr val="bg1"/>
                </a:solidFill>
                <a:latin typeface="Bahnschrift SemiLight" panose="020B0502040204020203" pitchFamily="34" charset="0"/>
              </a:rPr>
              <a:t> The orange dots are more sparsely distributed and tend to appear interspersed with galaxies, indicating that QSOs are less frequent but still spread across the sky.</a:t>
            </a:r>
          </a:p>
          <a:p>
            <a:pPr marL="1200150" lvl="2" indent="-285750" algn="just">
              <a:buFont typeface="Wingdings" panose="05000000000000000000" pitchFamily="2" charset="2"/>
              <a:buChar char="§"/>
            </a:pPr>
            <a:r>
              <a:rPr lang="en-US" sz="1400" b="1" dirty="0">
                <a:solidFill>
                  <a:schemeClr val="bg1"/>
                </a:solidFill>
                <a:latin typeface="Bahnschrift SemiLight" panose="020B0502040204020203" pitchFamily="34" charset="0"/>
              </a:rPr>
              <a:t>STAR:</a:t>
            </a:r>
            <a:r>
              <a:rPr lang="en-US" sz="1400" dirty="0">
                <a:solidFill>
                  <a:schemeClr val="bg1"/>
                </a:solidFill>
                <a:latin typeface="Bahnschrift SemiLight" panose="020B0502040204020203" pitchFamily="34" charset="0"/>
              </a:rPr>
              <a:t> The green dots, representing stars, are distributed throughout the plot but are not as densely clustered as galaxies. They are more evenly spread out across the celestial sphere.</a:t>
            </a:r>
          </a:p>
          <a:p>
            <a:pPr lvl="2" algn="just"/>
            <a:endParaRPr lang="en-US" dirty="0">
              <a:solidFill>
                <a:schemeClr val="bg1"/>
              </a:solidFill>
              <a:latin typeface="Bahnschrift SemiLight" panose="020B0502040204020203" pitchFamily="34" charset="0"/>
            </a:endParaRPr>
          </a:p>
          <a:p>
            <a:endParaRPr lang="en-US" dirty="0">
              <a:solidFill>
                <a:schemeClr val="bg1"/>
              </a:solidFill>
            </a:endParaRPr>
          </a:p>
        </p:txBody>
      </p:sp>
      <p:sp>
        <p:nvSpPr>
          <p:cNvPr id="7" name="Rectangle 6"/>
          <p:cNvSpPr/>
          <p:nvPr/>
        </p:nvSpPr>
        <p:spPr>
          <a:xfrm>
            <a:off x="139959" y="-7632"/>
            <a:ext cx="12192000" cy="1200329"/>
          </a:xfrm>
          <a:prstGeom prst="rect">
            <a:avLst/>
          </a:prstGeom>
          <a:noFill/>
        </p:spPr>
        <p:txBody>
          <a:bodyPr wrap="square" lIns="91440" tIns="45720" rIns="91440" bIns="45720">
            <a:spAutoFit/>
          </a:bodyPr>
          <a:lstStyle/>
          <a:p>
            <a:pPr algn="ctr"/>
            <a:r>
              <a:rPr lang="en-US" sz="3600" dirty="0">
                <a:ln w="0"/>
                <a:solidFill>
                  <a:srgbClr val="C00000"/>
                </a:solidFill>
                <a:effectLst>
                  <a:reflection blurRad="6350" stA="53000" endA="300" endPos="35500" dir="5400000" sy="-90000" algn="bl" rotWithShape="0"/>
                </a:effectLst>
                <a:latin typeface="Rockwell" panose="02060603020205020403" pitchFamily="18" charset="0"/>
              </a:rPr>
              <a:t>SPATIAL DISTRIBUTION OF </a:t>
            </a:r>
          </a:p>
          <a:p>
            <a:pPr algn="ctr"/>
            <a:r>
              <a:rPr lang="en-US" sz="3600" dirty="0">
                <a:ln w="0"/>
                <a:solidFill>
                  <a:srgbClr val="C00000"/>
                </a:solidFill>
                <a:effectLst>
                  <a:reflection blurRad="6350" stA="53000" endA="300" endPos="35500" dir="5400000" sy="-90000" algn="bl" rotWithShape="0"/>
                </a:effectLst>
                <a:latin typeface="Rockwell" panose="02060603020205020403" pitchFamily="18" charset="0"/>
              </a:rPr>
              <a:t>STELLAR CLASSES(ALPHA VS DELTA)</a:t>
            </a:r>
            <a:endParaRPr lang="en-US" sz="36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6792685" y="2012492"/>
            <a:ext cx="5268685" cy="3769999"/>
          </a:xfrm>
          <a:prstGeom prst="rect">
            <a:avLst/>
          </a:prstGeom>
        </p:spPr>
      </p:pic>
    </p:spTree>
    <p:extLst>
      <p:ext uri="{BB962C8B-B14F-4D97-AF65-F5344CB8AC3E}">
        <p14:creationId xmlns:p14="http://schemas.microsoft.com/office/powerpoint/2010/main" val="27639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4" dur="500"/>
                                        <p:tgtEl>
                                          <p:spTgt spid="4">
                                            <p:txEl>
                                              <p:pRg st="9" end="9"/>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7" dur="500"/>
                                        <p:tgtEl>
                                          <p:spTgt spid="4">
                                            <p:txEl>
                                              <p:pRg st="10" end="1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0" dur="500"/>
                                        <p:tgtEl>
                                          <p:spTgt spid="4">
                                            <p:txEl>
                                              <p:pRg st="11" end="11"/>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3" dur="500"/>
                                        <p:tgtEl>
                                          <p:spTgt spid="4">
                                            <p:txEl>
                                              <p:pRg st="12" end="12"/>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randombar(horizontal)">
                                      <p:cBhvr>
                                        <p:cTn id="46" dur="500"/>
                                        <p:tgtEl>
                                          <p:spTgt spid="7"/>
                                        </p:tgtEl>
                                      </p:cBhvr>
                                    </p:animEffect>
                                  </p:childTnLst>
                                </p:cTn>
                              </p:par>
                              <p:par>
                                <p:cTn id="47" presetID="14" presetClass="entr" presetSubtype="1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randombar(horizontal)">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7208" y="1920240"/>
            <a:ext cx="4812729" cy="3967376"/>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375249" y="301471"/>
            <a:ext cx="11423512" cy="584775"/>
          </a:xfrm>
          <a:prstGeom prst="rect">
            <a:avLst/>
          </a:prstGeom>
          <a:noFill/>
        </p:spPr>
        <p:txBody>
          <a:bodyPr wrap="none" lIns="91440" tIns="45720" rIns="91440" bIns="45720">
            <a:spAutoFit/>
          </a:bodyPr>
          <a:lstStyle/>
          <a:p>
            <a:pPr algn="ctr"/>
            <a:r>
              <a:rPr lang="en-US" sz="3200" dirty="0">
                <a:ln w="0"/>
                <a:solidFill>
                  <a:srgbClr val="C00000"/>
                </a:solidFill>
                <a:effectLst>
                  <a:reflection blurRad="6350" stA="53000" endA="300" endPos="35500" dir="5400000" sy="-90000" algn="bl" rotWithShape="0"/>
                </a:effectLst>
                <a:latin typeface="Rockwell" panose="02060603020205020403" pitchFamily="18" charset="0"/>
              </a:rPr>
              <a:t>PAIR PLOT OF STELLAR MAGNITUDES COLORED BY CLASS</a:t>
            </a:r>
            <a:endParaRPr lang="en-US" sz="32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4" name="TextBox 3">
            <a:extLst>
              <a:ext uri="{FF2B5EF4-FFF2-40B4-BE49-F238E27FC236}">
                <a16:creationId xmlns:a16="http://schemas.microsoft.com/office/drawing/2014/main" id="{3C18ADDB-7C10-C388-0014-21BBA1AA6693}"/>
              </a:ext>
            </a:extLst>
          </p:cNvPr>
          <p:cNvSpPr txBox="1"/>
          <p:nvPr/>
        </p:nvSpPr>
        <p:spPr>
          <a:xfrm>
            <a:off x="0" y="1257050"/>
            <a:ext cx="7287208" cy="5293757"/>
          </a:xfrm>
          <a:prstGeom prst="rect">
            <a:avLst/>
          </a:prstGeom>
          <a:noFill/>
        </p:spPr>
        <p:txBody>
          <a:bodyPr wrap="square" rtlCol="0">
            <a:spAutoFit/>
          </a:bodyPr>
          <a:lstStyle/>
          <a:p>
            <a:pPr marL="285750"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This pair plot provides a comprehensive view of the relationships between different photometric magnitudes for stellar objects. By color-coding based on class (GALAXY, QSO, STAR), it becomes easier to observe patterns and differences between these classes. The strong correlations between certain magnitudes and the presence of outliers are key insights that could inform further analysis, such as feature selection or the identification of distinct subgroups within the dataset.</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Pairwise Relationship:</a:t>
            </a:r>
          </a:p>
          <a:p>
            <a:pPr marL="1200150" lvl="2" indent="-285750" algn="just">
              <a:buFont typeface="Wingdings" panose="05000000000000000000" pitchFamily="2" charset="2"/>
              <a:buChar char="§"/>
            </a:pPr>
            <a:r>
              <a:rPr lang="en-US" sz="1300" b="1" dirty="0">
                <a:solidFill>
                  <a:schemeClr val="bg1"/>
                </a:solidFill>
                <a:latin typeface="Bahnschrift SemiLight" panose="020B0502040204020203" pitchFamily="34" charset="0"/>
              </a:rPr>
              <a:t>Scatter Plots (Off-diagonal):</a:t>
            </a:r>
            <a:r>
              <a:rPr lang="en-US" sz="1300" dirty="0">
                <a:solidFill>
                  <a:schemeClr val="bg1"/>
                </a:solidFill>
                <a:latin typeface="Bahnschrift SemiLight" panose="020B0502040204020203" pitchFamily="34" charset="0"/>
              </a:rPr>
              <a:t> The scatter plots show pairwise relationships between the different magnitudes. For example, the plot at the intersection of row `r` and column `g` shows the relationship between `r` and `g` magnitudes.</a:t>
            </a:r>
          </a:p>
          <a:p>
            <a:pPr marL="1200150" lvl="2" indent="-285750" algn="just">
              <a:buFont typeface="Wingdings" panose="05000000000000000000" pitchFamily="2" charset="2"/>
              <a:buChar char="§"/>
            </a:pPr>
            <a:r>
              <a:rPr lang="en-US" sz="1300" b="1" dirty="0">
                <a:solidFill>
                  <a:schemeClr val="bg1"/>
                </a:solidFill>
                <a:latin typeface="Bahnschrift SemiLight" panose="020B0502040204020203" pitchFamily="34" charset="0"/>
              </a:rPr>
              <a:t>Distribution Plots (Diagonal):</a:t>
            </a:r>
            <a:r>
              <a:rPr lang="en-US" sz="1300" dirty="0">
                <a:solidFill>
                  <a:schemeClr val="bg1"/>
                </a:solidFill>
                <a:latin typeface="Bahnschrift SemiLight" panose="020B0502040204020203" pitchFamily="34" charset="0"/>
              </a:rPr>
              <a:t> The diagonal plots show the distribution of each magnitude. For example, the plot in the `r` row and column shows the distribution of the `r` magnitude for each class.</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Observations:</a:t>
            </a:r>
          </a:p>
          <a:p>
            <a:pPr marL="742950" lvl="1"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scatter plots often show a strong correlation between certain magnitudes (e.g., `r` vs `</a:t>
            </a:r>
            <a:r>
              <a:rPr lang="en-US" sz="1300" dirty="0" err="1">
                <a:solidFill>
                  <a:schemeClr val="bg1"/>
                </a:solidFill>
                <a:latin typeface="Bahnschrift SemiLight" panose="020B0502040204020203" pitchFamily="34" charset="0"/>
              </a:rPr>
              <a:t>i</a:t>
            </a:r>
            <a:r>
              <a:rPr lang="en-US" sz="1300" dirty="0">
                <a:solidFill>
                  <a:schemeClr val="bg1"/>
                </a:solidFill>
                <a:latin typeface="Bahnschrift SemiLight" panose="020B0502040204020203" pitchFamily="34" charset="0"/>
              </a:rPr>
              <a:t>`), where the points form a diagonal line. This indicates that as one magnitude increases, the other tends to increase as well.</a:t>
            </a:r>
          </a:p>
          <a:p>
            <a:pPr marL="742950" lvl="1"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distributions along the diagonal reveal the spread and density of the magnitude values for each class. For example, the `r` magnitude shows distinct peaks in its distribution, which might correspond to different types of objects or observational biases.</a:t>
            </a:r>
          </a:p>
          <a:p>
            <a:pPr marL="742950" lvl="1"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There are outliers visible in the scatter plots, particularly for the `u`, `g`, and  `z` magnitudes, where some points lie far from the main clusters. These outliers could represent rare or unique observations. </a:t>
            </a:r>
          </a:p>
          <a:p>
            <a:pPr marL="285750" indent="-285750" algn="just">
              <a:buFont typeface="Arial" panose="020B0604020202020204" pitchFamily="34" charset="0"/>
              <a:buChar char="•"/>
            </a:pPr>
            <a:endParaRPr lang="en-US" sz="1300"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36833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021" y="1523999"/>
            <a:ext cx="6101027" cy="4596838"/>
          </a:xfrm>
          <a:prstGeom prst="rect">
            <a:avLst/>
          </a:prstGeom>
        </p:spPr>
      </p:pic>
      <p:sp>
        <p:nvSpPr>
          <p:cNvPr id="4" name="Rectangle 3"/>
          <p:cNvSpPr/>
          <p:nvPr/>
        </p:nvSpPr>
        <p:spPr>
          <a:xfrm>
            <a:off x="2833643" y="155358"/>
            <a:ext cx="6752810" cy="707886"/>
          </a:xfrm>
          <a:prstGeom prst="rect">
            <a:avLst/>
          </a:prstGeom>
          <a:noFill/>
        </p:spPr>
        <p:txBody>
          <a:bodyPr wrap="none" lIns="91440" tIns="45720" rIns="91440" bIns="45720">
            <a:spAutoFit/>
          </a:bodyPr>
          <a:lstStyle/>
          <a:p>
            <a:pPr algn="ctr"/>
            <a:r>
              <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rPr>
              <a:t>BOXPLOT OF MAGNITUDES</a:t>
            </a:r>
          </a:p>
        </p:txBody>
      </p:sp>
      <p:sp>
        <p:nvSpPr>
          <p:cNvPr id="5" name="TextBox 4">
            <a:extLst>
              <a:ext uri="{FF2B5EF4-FFF2-40B4-BE49-F238E27FC236}">
                <a16:creationId xmlns:a16="http://schemas.microsoft.com/office/drawing/2014/main" id="{3C18ADDB-7C10-C388-0014-21BBA1AA6693}"/>
              </a:ext>
            </a:extLst>
          </p:cNvPr>
          <p:cNvSpPr txBox="1"/>
          <p:nvPr/>
        </p:nvSpPr>
        <p:spPr>
          <a:xfrm>
            <a:off x="6210048" y="1575649"/>
            <a:ext cx="5962650" cy="4539704"/>
          </a:xfrm>
          <a:prstGeom prst="rect">
            <a:avLst/>
          </a:prstGeom>
          <a:noFill/>
        </p:spPr>
        <p:txBody>
          <a:bodyPr wrap="square" rtlCol="0">
            <a:spAutoFit/>
          </a:bodyPr>
          <a:lstStyle/>
          <a:p>
            <a:pPr marL="285750"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These box plots provide a comparative view of how the different photometric magnitudes vary across the GALAXY, QSO, and STAR classes. While some magnitudes show clear distinctions and distributions that can aid in classification, others (especially `u`, `g` and `z`) may require further investigation due to the presence of extreme outliers and limited variation within the classes.</a:t>
            </a:r>
          </a:p>
          <a:p>
            <a:pPr marL="285750"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Axes:</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a:t>
            </a:r>
            <a:r>
              <a:rPr lang="en-US" sz="1300" b="1" dirty="0">
                <a:solidFill>
                  <a:schemeClr val="bg1"/>
                </a:solidFill>
                <a:latin typeface="Bahnschrift SemiLight" panose="020B0502040204020203" pitchFamily="34" charset="0"/>
              </a:rPr>
              <a:t>x-axis</a:t>
            </a:r>
            <a:r>
              <a:rPr lang="en-US" sz="1300" dirty="0">
                <a:solidFill>
                  <a:schemeClr val="bg1"/>
                </a:solidFill>
                <a:latin typeface="Bahnschrift SemiLight" panose="020B0502040204020203" pitchFamily="34" charset="0"/>
              </a:rPr>
              <a:t> for each plot represents the different stellar classes: GALAXY, QSO, and STAR.</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a:t>
            </a:r>
            <a:r>
              <a:rPr lang="en-US" sz="1300" b="1" dirty="0">
                <a:solidFill>
                  <a:schemeClr val="bg1"/>
                </a:solidFill>
                <a:latin typeface="Bahnschrift SemiLight" panose="020B0502040204020203" pitchFamily="34" charset="0"/>
              </a:rPr>
              <a:t>y-axis</a:t>
            </a:r>
            <a:r>
              <a:rPr lang="en-US" sz="1300" dirty="0">
                <a:solidFill>
                  <a:schemeClr val="bg1"/>
                </a:solidFill>
                <a:latin typeface="Bahnschrift SemiLight" panose="020B0502040204020203" pitchFamily="34" charset="0"/>
              </a:rPr>
              <a:t> represents the magnitude values for the respective photometric filter (`u`, `g`, `r`, `</a:t>
            </a:r>
            <a:r>
              <a:rPr lang="en-US" sz="1300" dirty="0" err="1">
                <a:solidFill>
                  <a:schemeClr val="bg1"/>
                </a:solidFill>
                <a:latin typeface="Bahnschrift SemiLight" panose="020B0502040204020203" pitchFamily="34" charset="0"/>
              </a:rPr>
              <a:t>i</a:t>
            </a:r>
            <a:r>
              <a:rPr lang="en-US" sz="1300" dirty="0">
                <a:solidFill>
                  <a:schemeClr val="bg1"/>
                </a:solidFill>
                <a:latin typeface="Bahnschrift SemiLight" panose="020B0502040204020203" pitchFamily="34" charset="0"/>
              </a:rPr>
              <a:t>`, `z`).</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Box-plot Interpretation:</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Each box plot shows the distribution of magnitude values for each class.</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central line in each box represents the median value.</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edges of the box represent the interquartile range (IQR), which includes the middle 50% of the data</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The "whiskers" extend to the smallest and largest values within 1.5 times the IQR from the first and third quartiles.</a:t>
            </a:r>
          </a:p>
          <a:p>
            <a:pPr marL="1200150" lvl="2" indent="-285750" algn="just">
              <a:buFont typeface="Wingdings" panose="05000000000000000000" pitchFamily="2" charset="2"/>
              <a:buChar char="§"/>
            </a:pPr>
            <a:r>
              <a:rPr lang="en-US" sz="1300" dirty="0">
                <a:solidFill>
                  <a:schemeClr val="bg1"/>
                </a:solidFill>
                <a:latin typeface="Bahnschrift SemiLight" panose="020B0502040204020203" pitchFamily="34" charset="0"/>
              </a:rPr>
              <a:t>Data points outside the whiskers are considered outliers and are plotted as individual points.</a:t>
            </a:r>
          </a:p>
        </p:txBody>
      </p:sp>
    </p:spTree>
    <p:extLst>
      <p:ext uri="{BB962C8B-B14F-4D97-AF65-F5344CB8AC3E}">
        <p14:creationId xmlns:p14="http://schemas.microsoft.com/office/powerpoint/2010/main" val="55910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67177" y="1647825"/>
            <a:ext cx="6023179" cy="4391025"/>
          </a:xfrm>
          <a:prstGeom prst="rect">
            <a:avLst/>
          </a:prstGeom>
        </p:spPr>
      </p:pic>
      <p:sp>
        <p:nvSpPr>
          <p:cNvPr id="3" name="Rectangle 2"/>
          <p:cNvSpPr/>
          <p:nvPr/>
        </p:nvSpPr>
        <p:spPr>
          <a:xfrm>
            <a:off x="1711027" y="164883"/>
            <a:ext cx="8578951" cy="707886"/>
          </a:xfrm>
          <a:prstGeom prst="rect">
            <a:avLst/>
          </a:prstGeom>
          <a:noFill/>
        </p:spPr>
        <p:txBody>
          <a:bodyPr wrap="none" lIns="91440" tIns="45720" rIns="91440" bIns="45720">
            <a:spAutoFit/>
          </a:bodyPr>
          <a:lstStyle/>
          <a:p>
            <a:pPr algn="ctr"/>
            <a:r>
              <a:rPr lang="en-US" sz="4000" dirty="0">
                <a:ln w="0"/>
                <a:solidFill>
                  <a:srgbClr val="C00000"/>
                </a:solidFill>
                <a:effectLst>
                  <a:reflection blurRad="6350" stA="53000" endA="300" endPos="35500" dir="5400000" sy="-90000" algn="bl" rotWithShape="0"/>
                </a:effectLst>
                <a:latin typeface="Rockwell" panose="02060603020205020403" pitchFamily="18" charset="0"/>
              </a:rPr>
              <a:t>REDSHIFT DISTRIBUTION BY CLASS</a:t>
            </a:r>
            <a:endPar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4" name="TextBox 3">
            <a:extLst>
              <a:ext uri="{FF2B5EF4-FFF2-40B4-BE49-F238E27FC236}">
                <a16:creationId xmlns:a16="http://schemas.microsoft.com/office/drawing/2014/main" id="{3C18ADDB-7C10-C388-0014-21BBA1AA6693}"/>
              </a:ext>
            </a:extLst>
          </p:cNvPr>
          <p:cNvSpPr txBox="1"/>
          <p:nvPr/>
        </p:nvSpPr>
        <p:spPr>
          <a:xfrm>
            <a:off x="0" y="1073348"/>
            <a:ext cx="5962650" cy="5539978"/>
          </a:xfrm>
          <a:prstGeom prst="rect">
            <a:avLst/>
          </a:prstGeom>
          <a:noFill/>
        </p:spPr>
        <p:txBody>
          <a:bodyPr wrap="square" rtlCol="0">
            <a:spAutoFit/>
          </a:bodyPr>
          <a:lstStyle/>
          <a:p>
            <a:pPr marL="285750"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This histogram effectively visualizes how redshift varies across different stellar classes. The STAR class shows a sharp peak at 0 redshift, reflecting their proximity. The GALAXY class shows a broader distribution, with a significant portion at low redshifts. The QSO class, associated with distant quasars, shows a wider distribution, with peaks at higher redshifts. This visualization is useful for understanding the spatial distribution of these objects in the universe based on their redshift.</a:t>
            </a:r>
          </a:p>
          <a:p>
            <a:pPr marL="285750" indent="-285750" algn="just">
              <a:buFont typeface="Wingdings" panose="05000000000000000000" pitchFamily="2" charset="2"/>
              <a:buChar char="§"/>
            </a:pPr>
            <a:r>
              <a:rPr lang="en-US" sz="1600" b="1" dirty="0">
                <a:solidFill>
                  <a:srgbClr val="C00000"/>
                </a:solidFill>
                <a:latin typeface="Bahnschrift SemiLight" panose="020B0502040204020203" pitchFamily="34" charset="0"/>
              </a:rPr>
              <a:t>Detailed Breakdown:</a:t>
            </a:r>
          </a:p>
          <a:p>
            <a:pPr marL="742950" lvl="1" indent="-285750" algn="just">
              <a:buFont typeface="Wingdings" panose="05000000000000000000" pitchFamily="2" charset="2"/>
              <a:buChar char="§"/>
            </a:pPr>
            <a:r>
              <a:rPr lang="en-US" sz="1600" b="1" dirty="0">
                <a:solidFill>
                  <a:srgbClr val="C00000"/>
                </a:solidFill>
                <a:latin typeface="Bahnschrift SemiLight" panose="020B0502040204020203" pitchFamily="34" charset="0"/>
              </a:rPr>
              <a:t>Axes:</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The </a:t>
            </a:r>
            <a:r>
              <a:rPr lang="en-US" sz="1400" b="1" dirty="0">
                <a:solidFill>
                  <a:schemeClr val="bg1"/>
                </a:solidFill>
                <a:latin typeface="Bahnschrift SemiLight" panose="020B0502040204020203" pitchFamily="34" charset="0"/>
              </a:rPr>
              <a:t>x-axis</a:t>
            </a:r>
            <a:r>
              <a:rPr lang="en-US" sz="1400" dirty="0">
                <a:solidFill>
                  <a:schemeClr val="bg1"/>
                </a:solidFill>
                <a:latin typeface="Bahnschrift SemiLight" panose="020B0502040204020203" pitchFamily="34" charset="0"/>
              </a:rPr>
              <a:t> represents the redshift values.</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The </a:t>
            </a:r>
            <a:r>
              <a:rPr lang="en-US" sz="1400" b="1" dirty="0">
                <a:solidFill>
                  <a:schemeClr val="bg1"/>
                </a:solidFill>
                <a:latin typeface="Bahnschrift SemiLight" panose="020B0502040204020203" pitchFamily="34" charset="0"/>
              </a:rPr>
              <a:t>y-axis</a:t>
            </a:r>
            <a:r>
              <a:rPr lang="en-US" sz="1400" dirty="0">
                <a:solidFill>
                  <a:schemeClr val="bg1"/>
                </a:solidFill>
                <a:latin typeface="Bahnschrift SemiLight" panose="020B0502040204020203" pitchFamily="34" charset="0"/>
              </a:rPr>
              <a:t> represents the frequency or count of observations for each redshift value.</a:t>
            </a:r>
          </a:p>
          <a:p>
            <a:pPr marL="742950" lvl="1" indent="-285750" algn="just">
              <a:buFont typeface="Wingdings" panose="05000000000000000000" pitchFamily="2" charset="2"/>
              <a:buChar char="§"/>
            </a:pPr>
            <a:r>
              <a:rPr lang="en-US" sz="1400" b="1" dirty="0">
                <a:solidFill>
                  <a:srgbClr val="C00000"/>
                </a:solidFill>
                <a:latin typeface="Bahnschrift SemiLight" panose="020B0502040204020203" pitchFamily="34" charset="0"/>
              </a:rPr>
              <a:t>Class-wise Observation:</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GALAXY: The distribution is wider and extends across a range of redshift values, peaking around 0.2 and gradually tapering off.</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QSO: The distribution for QSOs is more spread out, with a notable presence in the higher redshift range, especially between 0.5 and 2, reflecting the nature of QSOs as very distant objects.</a:t>
            </a:r>
          </a:p>
          <a:p>
            <a:pPr marL="1200150" lvl="2" indent="-285750" algn="just">
              <a:buFont typeface="Wingdings" panose="05000000000000000000" pitchFamily="2" charset="2"/>
              <a:buChar char="§"/>
            </a:pPr>
            <a:r>
              <a:rPr lang="en-US" sz="1400" dirty="0">
                <a:solidFill>
                  <a:schemeClr val="bg1"/>
                </a:solidFill>
                <a:latin typeface="Bahnschrift SemiLight" panose="020B0502040204020203" pitchFamily="34" charset="0"/>
              </a:rPr>
              <a:t>STAR: The STAR class has an overwhelming concentration at a redshift of 0, indicating that the stars observed are relatively close and exhibit little to no redshift.</a:t>
            </a:r>
          </a:p>
        </p:txBody>
      </p:sp>
    </p:spTree>
    <p:extLst>
      <p:ext uri="{BB962C8B-B14F-4D97-AF65-F5344CB8AC3E}">
        <p14:creationId xmlns:p14="http://schemas.microsoft.com/office/powerpoint/2010/main" val="11324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728067" y="351496"/>
            <a:ext cx="4722703" cy="769441"/>
          </a:xfrm>
          <a:prstGeom prst="rect">
            <a:avLst/>
          </a:prstGeom>
          <a:noFill/>
        </p:spPr>
        <p:txBody>
          <a:bodyPr wrap="none" lIns="91440" tIns="45720" rIns="91440" bIns="45720">
            <a:spAutoFit/>
          </a:bodyPr>
          <a:lstStyle/>
          <a:p>
            <a:pPr algn="ctr"/>
            <a:r>
              <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rPr>
              <a:t>PREPROCESSING</a:t>
            </a:r>
          </a:p>
        </p:txBody>
      </p:sp>
      <p:sp>
        <p:nvSpPr>
          <p:cNvPr id="3" name="TextBox 2">
            <a:extLst>
              <a:ext uri="{FF2B5EF4-FFF2-40B4-BE49-F238E27FC236}">
                <a16:creationId xmlns:a16="http://schemas.microsoft.com/office/drawing/2014/main" id="{F77E559D-25DD-7691-812B-7E0FDA457E98}"/>
              </a:ext>
            </a:extLst>
          </p:cNvPr>
          <p:cNvSpPr txBox="1"/>
          <p:nvPr/>
        </p:nvSpPr>
        <p:spPr>
          <a:xfrm>
            <a:off x="1406646" y="1474520"/>
            <a:ext cx="9365543" cy="483209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i="0" dirty="0">
                <a:solidFill>
                  <a:srgbClr val="C00000"/>
                </a:solidFill>
                <a:effectLst/>
                <a:latin typeface="Rockwell" panose="02060603020205020403" pitchFamily="18" charset="0"/>
              </a:rPr>
              <a:t>Irrelevant Feature Removal:</a:t>
            </a:r>
            <a:r>
              <a:rPr lang="en-US" sz="1600" i="0" dirty="0">
                <a:solidFill>
                  <a:srgbClr val="C00000"/>
                </a:solidFill>
                <a:effectLst/>
                <a:latin typeface="Rockwell" panose="02060603020205020403" pitchFamily="18" charset="0"/>
              </a:rPr>
              <a:t> </a:t>
            </a:r>
            <a:r>
              <a:rPr lang="en-US" sz="1600" i="0" dirty="0">
                <a:solidFill>
                  <a:schemeClr val="bg1"/>
                </a:solidFill>
                <a:effectLst/>
                <a:latin typeface="Rockwell" panose="02060603020205020403" pitchFamily="18" charset="0"/>
              </a:rPr>
              <a:t>All features in the dataset appears to be relevant based on </a:t>
            </a:r>
            <a:r>
              <a:rPr lang="en-US" sz="1600" b="1" i="0" dirty="0">
                <a:solidFill>
                  <a:schemeClr val="bg1"/>
                </a:solidFill>
                <a:effectLst/>
                <a:latin typeface="Rockwell" panose="02060603020205020403" pitchFamily="18" charset="0"/>
              </a:rPr>
              <a:t>EDA</a:t>
            </a:r>
            <a:r>
              <a:rPr lang="en-US" sz="1600" b="1" dirty="0">
                <a:solidFill>
                  <a:schemeClr val="bg1"/>
                </a:solidFill>
                <a:latin typeface="Rockwell" panose="02060603020205020403" pitchFamily="18" charset="0"/>
              </a:rPr>
              <a:t>. </a:t>
            </a:r>
            <a:r>
              <a:rPr lang="en-US" sz="1600" dirty="0">
                <a:solidFill>
                  <a:schemeClr val="bg1"/>
                </a:solidFill>
                <a:latin typeface="Rockwell" panose="02060603020205020403" pitchFamily="18" charset="0"/>
              </a:rPr>
              <a:t>We will retain all the columns, ensuring no valuable information is lost, especially given the dataset’s small size.</a:t>
            </a:r>
            <a:endParaRPr lang="en-US" sz="1600" b="1" i="0" dirty="0">
              <a:solidFill>
                <a:schemeClr val="bg1"/>
              </a:solidFill>
              <a:effectLst/>
              <a:latin typeface="Rockwell" panose="02060603020205020403" pitchFamily="18" charset="0"/>
            </a:endParaRPr>
          </a:p>
          <a:p>
            <a:pPr marL="285750" indent="-285750" algn="just">
              <a:buFont typeface="Arial" panose="020B0604020202020204" pitchFamily="34" charset="0"/>
              <a:buChar char="•"/>
            </a:pPr>
            <a:endParaRPr lang="en-US" sz="1600"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Missing Value Treatment:</a:t>
            </a:r>
            <a:r>
              <a:rPr lang="en-US" sz="1600" dirty="0">
                <a:solidFill>
                  <a:srgbClr val="C00000"/>
                </a:solidFill>
                <a:latin typeface="Rockwell" panose="02060603020205020403" pitchFamily="18" charset="0"/>
              </a:rPr>
              <a:t> </a:t>
            </a:r>
            <a:r>
              <a:rPr lang="en-US" sz="1600" b="1" dirty="0">
                <a:solidFill>
                  <a:schemeClr val="bg1"/>
                </a:solidFill>
                <a:latin typeface="Rockwell" panose="02060603020205020403" pitchFamily="18" charset="0"/>
              </a:rPr>
              <a:t>No missing value </a:t>
            </a:r>
            <a:r>
              <a:rPr lang="en-US" sz="1600" dirty="0">
                <a:solidFill>
                  <a:schemeClr val="bg1"/>
                </a:solidFill>
                <a:latin typeface="Rockwell" panose="02060603020205020403" pitchFamily="18" charset="0"/>
              </a:rPr>
              <a:t>found in the dataset.</a:t>
            </a:r>
          </a:p>
          <a:p>
            <a:pPr marL="285750" indent="-285750" algn="just">
              <a:buFont typeface="Arial" panose="020B0604020202020204" pitchFamily="34" charset="0"/>
              <a:buChar char="•"/>
            </a:pPr>
            <a:endParaRPr lang="en-US" sz="1600"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Outliers Treatment: </a:t>
            </a:r>
            <a:r>
              <a:rPr lang="en-US" sz="1600" dirty="0">
                <a:solidFill>
                  <a:schemeClr val="bg1"/>
                </a:solidFill>
                <a:latin typeface="Rockwell" panose="02060603020205020403" pitchFamily="18" charset="0"/>
              </a:rPr>
              <a:t>Checked outliers using </a:t>
            </a:r>
            <a:r>
              <a:rPr lang="en-US" sz="1600" b="1" dirty="0">
                <a:solidFill>
                  <a:schemeClr val="bg1"/>
                </a:solidFill>
                <a:latin typeface="Rockwell" panose="02060603020205020403" pitchFamily="18" charset="0"/>
              </a:rPr>
              <a:t>IQR </a:t>
            </a:r>
            <a:r>
              <a:rPr lang="en-US" sz="1600" dirty="0">
                <a:solidFill>
                  <a:schemeClr val="bg1"/>
                </a:solidFill>
                <a:latin typeface="Rockwell" panose="02060603020205020403" pitchFamily="18" charset="0"/>
              </a:rPr>
              <a:t>method for the continuous features and upon identifying outliers, nature of algorithm, and given small dataset size direct removal of outliers might not be best approach. Instead, we will apply </a:t>
            </a:r>
            <a:r>
              <a:rPr lang="en-US" sz="1600" b="1" dirty="0">
                <a:solidFill>
                  <a:schemeClr val="bg1"/>
                </a:solidFill>
                <a:latin typeface="Rockwell" panose="02060603020205020403" pitchFamily="18" charset="0"/>
              </a:rPr>
              <a:t>Box-Cox</a:t>
            </a:r>
            <a:r>
              <a:rPr lang="en-US" sz="1600" dirty="0">
                <a:solidFill>
                  <a:schemeClr val="bg1"/>
                </a:solidFill>
                <a:latin typeface="Rockwell" panose="02060603020205020403" pitchFamily="18" charset="0"/>
              </a:rPr>
              <a:t> transformation to stabilize variance and make the data more normal-distribution.</a:t>
            </a:r>
          </a:p>
          <a:p>
            <a:pPr marL="285750" indent="-285750" algn="just">
              <a:buFont typeface="Wingdings" panose="05000000000000000000" pitchFamily="2" charset="2"/>
              <a:buChar char="q"/>
            </a:pPr>
            <a:endParaRPr lang="en-US" sz="1600"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Categorical Feature Encoding:</a:t>
            </a:r>
            <a:r>
              <a:rPr lang="en-US" sz="1600" dirty="0">
                <a:solidFill>
                  <a:srgbClr val="C00000"/>
                </a:solidFill>
                <a:latin typeface="Rockwell" panose="02060603020205020403" pitchFamily="18" charset="0"/>
              </a:rPr>
              <a:t> </a:t>
            </a:r>
            <a:r>
              <a:rPr lang="en-US" sz="1600" dirty="0">
                <a:solidFill>
                  <a:schemeClr val="bg1"/>
                </a:solidFill>
                <a:latin typeface="Rockwell" panose="02060603020205020403" pitchFamily="18" charset="0"/>
              </a:rPr>
              <a:t>Applied </a:t>
            </a:r>
            <a:r>
              <a:rPr lang="en-US" sz="1600" b="1" dirty="0">
                <a:solidFill>
                  <a:schemeClr val="bg1"/>
                </a:solidFill>
                <a:latin typeface="Rockwell" panose="02060603020205020403" pitchFamily="18" charset="0"/>
              </a:rPr>
              <a:t>one hot encoding </a:t>
            </a:r>
            <a:r>
              <a:rPr lang="en-US" sz="1600" dirty="0">
                <a:solidFill>
                  <a:schemeClr val="bg1"/>
                </a:solidFill>
                <a:latin typeface="Rockwell" panose="02060603020205020403" pitchFamily="18" charset="0"/>
              </a:rPr>
              <a:t>to the columns like ”class”  since these variables are nominal variables.</a:t>
            </a:r>
          </a:p>
          <a:p>
            <a:pPr marL="285750" indent="-285750" algn="just">
              <a:buFont typeface="Wingdings" panose="05000000000000000000" pitchFamily="2" charset="2"/>
              <a:buChar char="q"/>
            </a:pPr>
            <a:endParaRPr lang="en-US" sz="1600" b="1" dirty="0">
              <a:solidFill>
                <a:schemeClr val="bg1"/>
              </a:solidFill>
              <a:latin typeface="Rockwell" panose="02060603020205020403" pitchFamily="18" charset="0"/>
            </a:endParaRPr>
          </a:p>
          <a:p>
            <a:pPr marL="285750" indent="-285750" algn="just">
              <a:buFont typeface="Wingdings" panose="05000000000000000000" pitchFamily="2" charset="2"/>
              <a:buChar char="q"/>
            </a:pPr>
            <a:r>
              <a:rPr lang="en-US" sz="1600" b="1" dirty="0">
                <a:solidFill>
                  <a:srgbClr val="C00000"/>
                </a:solidFill>
                <a:latin typeface="Rockwell" panose="02060603020205020403" pitchFamily="18" charset="0"/>
              </a:rPr>
              <a:t>Feature Scaling:</a:t>
            </a:r>
            <a:r>
              <a:rPr lang="en-US" sz="1600" dirty="0">
                <a:solidFill>
                  <a:srgbClr val="C00000"/>
                </a:solidFill>
                <a:latin typeface="Rockwell" panose="02060603020205020403" pitchFamily="18" charset="0"/>
              </a:rPr>
              <a:t> </a:t>
            </a:r>
            <a:r>
              <a:rPr lang="en-US" sz="1600" dirty="0">
                <a:solidFill>
                  <a:schemeClr val="bg1"/>
                </a:solidFill>
                <a:latin typeface="Rockwell" panose="02060603020205020403" pitchFamily="18" charset="0"/>
              </a:rPr>
              <a:t>Are imp. for the algorithms that are </a:t>
            </a:r>
            <a:r>
              <a:rPr lang="en-US" sz="1600" b="1" dirty="0">
                <a:solidFill>
                  <a:schemeClr val="bg1"/>
                </a:solidFill>
                <a:latin typeface="Rockwell" panose="02060603020205020403" pitchFamily="18" charset="0"/>
              </a:rPr>
              <a:t>sensitive to the magnitude and scale of feature</a:t>
            </a:r>
            <a:r>
              <a:rPr lang="en-US" sz="1600" dirty="0">
                <a:solidFill>
                  <a:schemeClr val="bg1"/>
                </a:solidFill>
                <a:latin typeface="Rockwell" panose="02060603020205020403" pitchFamily="18" charset="0"/>
              </a:rPr>
              <a:t>, but not all algorithms requires scaling like Decision Tree are scale-invariant and given our intent to use mix-model we’ve chosen to </a:t>
            </a:r>
            <a:r>
              <a:rPr lang="en-US" sz="1600" b="1" dirty="0">
                <a:solidFill>
                  <a:schemeClr val="bg1"/>
                </a:solidFill>
                <a:latin typeface="Rockwell" panose="02060603020205020403" pitchFamily="18" charset="0"/>
              </a:rPr>
              <a:t>handle scaling later using pipelines</a:t>
            </a:r>
            <a:r>
              <a:rPr lang="en-US" sz="1600" dirty="0">
                <a:solidFill>
                  <a:schemeClr val="bg1"/>
                </a:solidFill>
                <a:latin typeface="Rockwell" panose="02060603020205020403" pitchFamily="18" charset="0"/>
              </a:rPr>
              <a:t>.</a:t>
            </a:r>
            <a:endParaRPr lang="en-US" sz="1600" b="1" dirty="0">
              <a:solidFill>
                <a:schemeClr val="bg1"/>
              </a:solidFill>
              <a:latin typeface="Rockwell" panose="02060603020205020403" pitchFamily="18" charset="0"/>
            </a:endParaRPr>
          </a:p>
          <a:p>
            <a:pPr algn="just"/>
            <a:endParaRPr lang="en-US" b="1" dirty="0">
              <a:solidFill>
                <a:schemeClr val="bg1"/>
              </a:solidFill>
              <a:latin typeface="Rockwell" panose="02060603020205020403" pitchFamily="18" charset="0"/>
            </a:endParaRPr>
          </a:p>
          <a:p>
            <a:pPr algn="just"/>
            <a:r>
              <a:rPr lang="en-US" dirty="0">
                <a:solidFill>
                  <a:schemeClr val="bg1"/>
                </a:solidFill>
                <a:latin typeface="Rockwell" panose="02060603020205020403" pitchFamily="18" charset="0"/>
              </a:rPr>
              <a:t>   </a:t>
            </a:r>
          </a:p>
        </p:txBody>
      </p:sp>
      <p:pic>
        <p:nvPicPr>
          <p:cNvPr id="4" name="Picture 3">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058662" y="6075138"/>
            <a:ext cx="1785976" cy="462949"/>
          </a:xfrm>
          <a:prstGeom prst="rect">
            <a:avLst/>
          </a:prstGeom>
        </p:spPr>
      </p:pic>
    </p:spTree>
    <p:extLst>
      <p:ext uri="{BB962C8B-B14F-4D97-AF65-F5344CB8AC3E}">
        <p14:creationId xmlns:p14="http://schemas.microsoft.com/office/powerpoint/2010/main" val="20409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6830458" y="-93086"/>
            <a:ext cx="5523113" cy="6858000"/>
          </a:xfrm>
          <a:prstGeom prst="rect">
            <a:avLst/>
          </a:prstGeom>
          <a:ln>
            <a:noFill/>
          </a:ln>
          <a:effectLst>
            <a:softEdge rad="112500"/>
          </a:effectLst>
        </p:spPr>
      </p:pic>
      <p:sp>
        <p:nvSpPr>
          <p:cNvPr id="20" name="Rectangle 19"/>
          <p:cNvSpPr/>
          <p:nvPr/>
        </p:nvSpPr>
        <p:spPr>
          <a:xfrm>
            <a:off x="62152" y="395861"/>
            <a:ext cx="3960507" cy="646331"/>
          </a:xfrm>
          <a:prstGeom prst="rect">
            <a:avLst/>
          </a:prstGeom>
          <a:noFill/>
        </p:spPr>
        <p:txBody>
          <a:bodyPr wrap="none" lIns="91440" tIns="45720" rIns="91440" bIns="45720">
            <a:spAutoFit/>
          </a:bodyPr>
          <a:lstStyle/>
          <a:p>
            <a:pPr algn="just"/>
            <a:r>
              <a:rPr lang="en-US" sz="3600" dirty="0">
                <a:ln w="0"/>
                <a:solidFill>
                  <a:srgbClr val="C00000"/>
                </a:solidFill>
                <a:effectLst>
                  <a:reflection blurRad="6350" stA="53000" endA="300" endPos="35500" dir="5400000" sy="-90000" algn="bl" rotWithShape="0"/>
                </a:effectLst>
                <a:latin typeface="Rockwell" panose="02060603020205020403" pitchFamily="18" charset="0"/>
              </a:rPr>
              <a:t>TRAIN TEST SPLIT</a:t>
            </a:r>
            <a:endParaRPr lang="en-US" sz="36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21" name="TextBox 20">
            <a:extLst>
              <a:ext uri="{FF2B5EF4-FFF2-40B4-BE49-F238E27FC236}">
                <a16:creationId xmlns:a16="http://schemas.microsoft.com/office/drawing/2014/main" id="{4E00191F-63B8-A092-89E4-D4238B119007}"/>
              </a:ext>
            </a:extLst>
          </p:cNvPr>
          <p:cNvSpPr txBox="1"/>
          <p:nvPr/>
        </p:nvSpPr>
        <p:spPr>
          <a:xfrm>
            <a:off x="360394" y="1381140"/>
            <a:ext cx="6596743"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We divided the data into training (</a:t>
            </a:r>
            <a:r>
              <a:rPr lang="en-US" sz="1600" b="1" dirty="0">
                <a:solidFill>
                  <a:schemeClr val="bg1"/>
                </a:solidFill>
                <a:latin typeface="Rockwell" panose="02060603020205020403" pitchFamily="18" charset="0"/>
              </a:rPr>
              <a:t>70</a:t>
            </a:r>
            <a:r>
              <a:rPr lang="en-US" sz="1600" b="1" i="0" dirty="0">
                <a:solidFill>
                  <a:schemeClr val="bg1"/>
                </a:solidFill>
                <a:effectLst/>
                <a:latin typeface="Rockwell" panose="02060603020205020403" pitchFamily="18" charset="0"/>
              </a:rPr>
              <a:t>%)</a:t>
            </a:r>
            <a:r>
              <a:rPr lang="en-US" sz="1600" b="0" i="0" dirty="0">
                <a:solidFill>
                  <a:schemeClr val="bg1"/>
                </a:solidFill>
                <a:effectLst/>
                <a:latin typeface="Rockwell" panose="02060603020205020403" pitchFamily="18" charset="0"/>
              </a:rPr>
              <a:t> and testing (</a:t>
            </a:r>
            <a:r>
              <a:rPr lang="en-US" sz="1600" b="1" dirty="0">
                <a:solidFill>
                  <a:schemeClr val="bg1"/>
                </a:solidFill>
                <a:latin typeface="Rockwell" panose="02060603020205020403" pitchFamily="18" charset="0"/>
              </a:rPr>
              <a:t>30</a:t>
            </a:r>
            <a:r>
              <a:rPr lang="en-US" sz="1600" b="1" i="0" dirty="0">
                <a:solidFill>
                  <a:schemeClr val="bg1"/>
                </a:solidFill>
                <a:effectLst/>
                <a:latin typeface="Rockwell" panose="02060603020205020403" pitchFamily="18" charset="0"/>
              </a:rPr>
              <a:t>%)</a:t>
            </a:r>
            <a:r>
              <a:rPr lang="en-US" sz="1600" b="0" i="0" dirty="0">
                <a:solidFill>
                  <a:schemeClr val="bg1"/>
                </a:solidFill>
                <a:effectLst/>
                <a:latin typeface="Rockwell" panose="02060603020205020403" pitchFamily="18" charset="0"/>
              </a:rPr>
              <a:t> sets.</a:t>
            </a:r>
          </a:p>
          <a:p>
            <a:pPr algn="just"/>
            <a:endParaRPr lang="en-US" sz="1600" b="0" i="0" dirty="0">
              <a:solidFill>
                <a:schemeClr val="bg1"/>
              </a:solidFill>
              <a:effectLst/>
              <a:latin typeface="Rockwell" panose="02060603020205020403" pitchFamily="18" charset="0"/>
            </a:endParaRPr>
          </a:p>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Setting a random state ensures </a:t>
            </a:r>
            <a:r>
              <a:rPr lang="en-US" sz="1600" b="1" i="0" dirty="0">
                <a:solidFill>
                  <a:schemeClr val="bg1"/>
                </a:solidFill>
                <a:effectLst/>
                <a:latin typeface="Rockwell" panose="02060603020205020403" pitchFamily="18" charset="0"/>
              </a:rPr>
              <a:t>consistent</a:t>
            </a:r>
            <a:r>
              <a:rPr lang="en-US" sz="1600" b="0" i="0" dirty="0">
                <a:solidFill>
                  <a:schemeClr val="bg1"/>
                </a:solidFill>
                <a:effectLst/>
                <a:latin typeface="Rockwell" panose="02060603020205020403" pitchFamily="18" charset="0"/>
              </a:rPr>
              <a:t> </a:t>
            </a:r>
            <a:r>
              <a:rPr lang="en-US" sz="1600" b="1" i="0" dirty="0">
                <a:solidFill>
                  <a:schemeClr val="bg1"/>
                </a:solidFill>
                <a:effectLst/>
                <a:latin typeface="Rockwell" panose="02060603020205020403" pitchFamily="18" charset="0"/>
              </a:rPr>
              <a:t>results and</a:t>
            </a:r>
            <a:r>
              <a:rPr lang="en-US" sz="1600" b="0" i="0" dirty="0">
                <a:solidFill>
                  <a:schemeClr val="bg1"/>
                </a:solidFill>
                <a:effectLst/>
                <a:latin typeface="Rockwell" panose="02060603020205020403" pitchFamily="18" charset="0"/>
              </a:rPr>
              <a:t> using stratify=</a:t>
            </a:r>
            <a:r>
              <a:rPr lang="en-US" sz="1600" b="1" i="0" dirty="0">
                <a:solidFill>
                  <a:schemeClr val="bg1"/>
                </a:solidFill>
                <a:effectLst/>
                <a:latin typeface="Rockwell" panose="02060603020205020403" pitchFamily="18" charset="0"/>
              </a:rPr>
              <a:t>y</a:t>
            </a:r>
            <a:r>
              <a:rPr lang="en-US" sz="1600" b="0" i="0" dirty="0">
                <a:solidFill>
                  <a:schemeClr val="bg1"/>
                </a:solidFill>
                <a:effectLst/>
                <a:latin typeface="Rockwell" panose="02060603020205020403" pitchFamily="18" charset="0"/>
              </a:rPr>
              <a:t> maintains a proportional </a:t>
            </a:r>
            <a:r>
              <a:rPr lang="en-US" sz="1600" b="1" i="0" dirty="0">
                <a:solidFill>
                  <a:schemeClr val="bg1"/>
                </a:solidFill>
                <a:effectLst/>
                <a:latin typeface="Rockwell" panose="02060603020205020403" pitchFamily="18" charset="0"/>
              </a:rPr>
              <a:t>distribution</a:t>
            </a:r>
            <a:r>
              <a:rPr lang="en-US" sz="1600" b="0" i="0" dirty="0">
                <a:solidFill>
                  <a:schemeClr val="bg1"/>
                </a:solidFill>
                <a:effectLst/>
                <a:latin typeface="Rockwell" panose="02060603020205020403" pitchFamily="18" charset="0"/>
              </a:rPr>
              <a:t> of the </a:t>
            </a:r>
            <a:r>
              <a:rPr lang="en-US" sz="1600" b="1" i="0" dirty="0">
                <a:solidFill>
                  <a:schemeClr val="bg1"/>
                </a:solidFill>
                <a:effectLst/>
                <a:latin typeface="Rockwell" panose="02060603020205020403" pitchFamily="18" charset="0"/>
              </a:rPr>
              <a:t>target</a:t>
            </a:r>
            <a:r>
              <a:rPr lang="en-US" sz="1600" b="0" i="0" dirty="0">
                <a:solidFill>
                  <a:schemeClr val="bg1"/>
                </a:solidFill>
                <a:effectLst/>
                <a:latin typeface="Rockwell" panose="02060603020205020403" pitchFamily="18" charset="0"/>
              </a:rPr>
              <a:t> </a:t>
            </a:r>
            <a:r>
              <a:rPr lang="en-US" sz="1600" b="1" i="0" dirty="0">
                <a:solidFill>
                  <a:schemeClr val="bg1"/>
                </a:solidFill>
                <a:effectLst/>
                <a:latin typeface="Rockwell" panose="02060603020205020403" pitchFamily="18" charset="0"/>
              </a:rPr>
              <a:t>variable</a:t>
            </a:r>
            <a:r>
              <a:rPr lang="en-US" sz="1600" b="0" i="0" dirty="0">
                <a:solidFill>
                  <a:schemeClr val="bg1"/>
                </a:solidFill>
                <a:effectLst/>
                <a:latin typeface="Rockwell" panose="02060603020205020403" pitchFamily="18" charset="0"/>
              </a:rPr>
              <a:t> in both sets.</a:t>
            </a:r>
            <a:endParaRPr lang="en-IN" sz="1600" dirty="0">
              <a:solidFill>
                <a:schemeClr val="bg1"/>
              </a:solidFill>
              <a:latin typeface="Rockwell" panose="02060603020205020403" pitchFamily="18" charset="0"/>
            </a:endParaRPr>
          </a:p>
        </p:txBody>
      </p:sp>
      <p:sp>
        <p:nvSpPr>
          <p:cNvPr id="22" name="TextBox 21">
            <a:extLst>
              <a:ext uri="{FF2B5EF4-FFF2-40B4-BE49-F238E27FC236}">
                <a16:creationId xmlns:a16="http://schemas.microsoft.com/office/drawing/2014/main" id="{D21AB351-E3B3-1E54-48BE-8FC8C80200F0}"/>
              </a:ext>
            </a:extLst>
          </p:cNvPr>
          <p:cNvSpPr txBox="1"/>
          <p:nvPr/>
        </p:nvSpPr>
        <p:spPr>
          <a:xfrm>
            <a:off x="62152" y="3008309"/>
            <a:ext cx="6424125" cy="584775"/>
          </a:xfrm>
          <a:prstGeom prst="rect">
            <a:avLst/>
          </a:prstGeom>
          <a:noFill/>
        </p:spPr>
        <p:txBody>
          <a:bodyPr wrap="square" rtlCol="0">
            <a:spAutoFit/>
          </a:bodyPr>
          <a:lstStyle/>
          <a:p>
            <a:pPr algn="just"/>
            <a:r>
              <a:rPr lang="en-US" sz="3200" dirty="0">
                <a:solidFill>
                  <a:srgbClr val="C00000"/>
                </a:solidFill>
                <a:latin typeface="Rockwell" panose="02060603020205020403" pitchFamily="18" charset="0"/>
              </a:rPr>
              <a:t>SPLITING THE DATA INTO X &amp; Y</a:t>
            </a:r>
            <a:endParaRPr lang="en-IN" sz="3200" dirty="0">
              <a:solidFill>
                <a:srgbClr val="C00000"/>
              </a:solidFill>
              <a:latin typeface="Rockwell" panose="02060603020205020403" pitchFamily="18" charset="0"/>
            </a:endParaRPr>
          </a:p>
        </p:txBody>
      </p:sp>
      <p:sp>
        <p:nvSpPr>
          <p:cNvPr id="23" name="TextBox 22">
            <a:extLst>
              <a:ext uri="{FF2B5EF4-FFF2-40B4-BE49-F238E27FC236}">
                <a16:creationId xmlns:a16="http://schemas.microsoft.com/office/drawing/2014/main" id="{3F732A14-69C6-71DE-FA9D-1CB38EA3B64B}"/>
              </a:ext>
            </a:extLst>
          </p:cNvPr>
          <p:cNvSpPr txBox="1"/>
          <p:nvPr/>
        </p:nvSpPr>
        <p:spPr>
          <a:xfrm>
            <a:off x="360394" y="3758869"/>
            <a:ext cx="5868956"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We divided the dataset into two parts: X and y.</a:t>
            </a:r>
          </a:p>
          <a:p>
            <a:pPr algn="just"/>
            <a:endParaRPr lang="en-US" sz="1600" b="0" i="0" dirty="0">
              <a:solidFill>
                <a:schemeClr val="bg1"/>
              </a:solidFill>
              <a:effectLst/>
              <a:latin typeface="Rockwell" panose="02060603020205020403" pitchFamily="18" charset="0"/>
            </a:endParaRPr>
          </a:p>
          <a:p>
            <a:pPr marL="285750" indent="-285750" algn="just">
              <a:buFont typeface="Arial" panose="020B0604020202020204" pitchFamily="34" charset="0"/>
              <a:buChar char="•"/>
            </a:pPr>
            <a:r>
              <a:rPr lang="en-US" sz="1600" b="0" i="0" dirty="0">
                <a:solidFill>
                  <a:schemeClr val="bg1"/>
                </a:solidFill>
                <a:effectLst/>
                <a:latin typeface="Rockwell" panose="02060603020205020403" pitchFamily="18" charset="0"/>
              </a:rPr>
              <a:t>"</a:t>
            </a:r>
            <a:r>
              <a:rPr lang="en-US" sz="1600" b="1" i="0" dirty="0">
                <a:solidFill>
                  <a:schemeClr val="bg1"/>
                </a:solidFill>
                <a:effectLst/>
                <a:latin typeface="Rockwell" panose="02060603020205020403" pitchFamily="18" charset="0"/>
              </a:rPr>
              <a:t>X</a:t>
            </a:r>
            <a:r>
              <a:rPr lang="en-US" sz="1600" b="0" i="0" dirty="0">
                <a:solidFill>
                  <a:schemeClr val="bg1"/>
                </a:solidFill>
                <a:effectLst/>
                <a:latin typeface="Rockwell" panose="02060603020205020403" pitchFamily="18" charset="0"/>
              </a:rPr>
              <a:t>" typically represents the </a:t>
            </a:r>
            <a:r>
              <a:rPr lang="en-US" sz="1600" b="1" i="0" dirty="0">
                <a:solidFill>
                  <a:schemeClr val="bg1"/>
                </a:solidFill>
                <a:effectLst/>
                <a:latin typeface="Rockwell" panose="02060603020205020403" pitchFamily="18" charset="0"/>
              </a:rPr>
              <a:t>independent</a:t>
            </a:r>
            <a:r>
              <a:rPr lang="en-US" sz="1600" b="0" i="0" dirty="0">
                <a:solidFill>
                  <a:schemeClr val="bg1"/>
                </a:solidFill>
                <a:effectLst/>
                <a:latin typeface="Rockwell" panose="02060603020205020403" pitchFamily="18" charset="0"/>
              </a:rPr>
              <a:t> Variables, and "</a:t>
            </a:r>
            <a:r>
              <a:rPr lang="en-US" sz="1600" b="1" i="0" dirty="0">
                <a:solidFill>
                  <a:schemeClr val="bg1"/>
                </a:solidFill>
                <a:effectLst/>
                <a:latin typeface="Rockwell" panose="02060603020205020403" pitchFamily="18" charset="0"/>
              </a:rPr>
              <a:t>y</a:t>
            </a:r>
            <a:r>
              <a:rPr lang="en-US" sz="1600" b="0" i="0" dirty="0">
                <a:solidFill>
                  <a:schemeClr val="bg1"/>
                </a:solidFill>
                <a:effectLst/>
                <a:latin typeface="Rockwell" panose="02060603020205020403" pitchFamily="18" charset="0"/>
              </a:rPr>
              <a:t>" represents the </a:t>
            </a:r>
            <a:r>
              <a:rPr lang="en-US" sz="1600" b="1" i="0" dirty="0">
                <a:solidFill>
                  <a:schemeClr val="bg1"/>
                </a:solidFill>
                <a:effectLst/>
                <a:latin typeface="Rockwell" panose="02060603020205020403" pitchFamily="18" charset="0"/>
              </a:rPr>
              <a:t>Dependent</a:t>
            </a:r>
            <a:r>
              <a:rPr lang="en-US" sz="1600" b="0" i="0" dirty="0">
                <a:solidFill>
                  <a:schemeClr val="bg1"/>
                </a:solidFill>
                <a:effectLst/>
                <a:latin typeface="Rockwell" panose="02060603020205020403" pitchFamily="18" charset="0"/>
              </a:rPr>
              <a:t> (</a:t>
            </a:r>
            <a:r>
              <a:rPr lang="en-US" sz="1600" b="1" dirty="0">
                <a:solidFill>
                  <a:schemeClr val="bg1"/>
                </a:solidFill>
                <a:latin typeface="Rockwell" panose="02060603020205020403" pitchFamily="18" charset="0"/>
              </a:rPr>
              <a:t>Class</a:t>
            </a:r>
            <a:r>
              <a:rPr lang="en-US" sz="1600" b="0" i="0" dirty="0">
                <a:solidFill>
                  <a:schemeClr val="bg1"/>
                </a:solidFill>
                <a:effectLst/>
                <a:latin typeface="Rockwell" panose="02060603020205020403" pitchFamily="18" charset="0"/>
              </a:rPr>
              <a:t> </a:t>
            </a:r>
            <a:r>
              <a:rPr lang="en-US" sz="1600" b="1" i="0" dirty="0">
                <a:solidFill>
                  <a:schemeClr val="bg1"/>
                </a:solidFill>
                <a:effectLst/>
                <a:latin typeface="Rockwell" panose="02060603020205020403" pitchFamily="18" charset="0"/>
              </a:rPr>
              <a:t>variable</a:t>
            </a:r>
            <a:r>
              <a:rPr lang="en-US" sz="1600" b="0" i="0" dirty="0">
                <a:solidFill>
                  <a:schemeClr val="bg1"/>
                </a:solidFill>
                <a:effectLst/>
                <a:latin typeface="Rockwell" panose="02060603020205020403" pitchFamily="18" charset="0"/>
              </a:rPr>
              <a:t>) that we want to predict or understand.</a:t>
            </a:r>
            <a:endParaRPr lang="en-IN" sz="1600" dirty="0">
              <a:solidFill>
                <a:schemeClr val="bg1"/>
              </a:solidFill>
              <a:latin typeface="Rockwell" panose="02060603020205020403" pitchFamily="18" charset="0"/>
            </a:endParaRPr>
          </a:p>
        </p:txBody>
      </p:sp>
      <p:pic>
        <p:nvPicPr>
          <p:cNvPr id="6" name="Picture 5">
            <a:extLst>
              <a:ext uri="{FF2B5EF4-FFF2-40B4-BE49-F238E27FC236}">
                <a16:creationId xmlns:a16="http://schemas.microsoft.com/office/drawing/2014/main" id="{B2DCCA5E-C014-D629-122F-1D90FC21CA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63935" y="6186266"/>
            <a:ext cx="1785976" cy="462949"/>
          </a:xfrm>
          <a:prstGeom prst="rect">
            <a:avLst/>
          </a:prstGeom>
        </p:spPr>
      </p:pic>
    </p:spTree>
    <p:extLst>
      <p:ext uri="{BB962C8B-B14F-4D97-AF65-F5344CB8AC3E}">
        <p14:creationId xmlns:p14="http://schemas.microsoft.com/office/powerpoint/2010/main" val="35696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ED9CC-3135-FE10-E34D-6F609066E8D5}"/>
              </a:ext>
            </a:extLst>
          </p:cNvPr>
          <p:cNvSpPr txBox="1"/>
          <p:nvPr/>
        </p:nvSpPr>
        <p:spPr>
          <a:xfrm>
            <a:off x="911288" y="1425270"/>
            <a:ext cx="9909111"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solidFill>
                  <a:srgbClr val="C00000"/>
                </a:solidFill>
                <a:latin typeface="Bahnschrift SemiLight" panose="020B0502040204020203" pitchFamily="34" charset="0"/>
              </a:rPr>
              <a:t>Logistic Regression</a:t>
            </a:r>
            <a:r>
              <a:rPr lang="en-US" sz="1600" b="1" dirty="0">
                <a:solidFill>
                  <a:srgbClr val="C00000"/>
                </a:solidFill>
                <a:latin typeface="Bahnschrift SemiLight" panose="020B0502040204020203" pitchFamily="34" charset="0"/>
              </a:rPr>
              <a:t>: </a:t>
            </a:r>
            <a:r>
              <a:rPr lang="en-US" sz="1600" dirty="0">
                <a:solidFill>
                  <a:schemeClr val="bg1"/>
                </a:solidFill>
                <a:latin typeface="Bahnschrift SemiLight" panose="020B0502040204020203" pitchFamily="34" charset="0"/>
              </a:rPr>
              <a:t>logistic Regression is commonly used for </a:t>
            </a:r>
            <a:r>
              <a:rPr lang="en-US" sz="1600" b="1" dirty="0">
                <a:solidFill>
                  <a:schemeClr val="bg1"/>
                </a:solidFill>
                <a:latin typeface="Bahnschrift SemiLight" panose="020B0502040204020203" pitchFamily="34" charset="0"/>
              </a:rPr>
              <a:t>binary</a:t>
            </a:r>
            <a:r>
              <a:rPr lang="en-US" sz="1600" dirty="0">
                <a:solidFill>
                  <a:schemeClr val="bg1"/>
                </a:solidFill>
                <a:latin typeface="Bahnschrift SemiLight" panose="020B0502040204020203" pitchFamily="34" charset="0"/>
              </a:rPr>
              <a:t> </a:t>
            </a:r>
            <a:r>
              <a:rPr lang="en-US" sz="1600" b="1" dirty="0">
                <a:solidFill>
                  <a:schemeClr val="bg1"/>
                </a:solidFill>
                <a:latin typeface="Bahnschrift SemiLight" panose="020B0502040204020203" pitchFamily="34" charset="0"/>
              </a:rPr>
              <a:t>classification</a:t>
            </a:r>
            <a:r>
              <a:rPr lang="en-US" sz="1600" dirty="0">
                <a:solidFill>
                  <a:schemeClr val="bg1"/>
                </a:solidFill>
                <a:latin typeface="Bahnschrift SemiLight" panose="020B0502040204020203" pitchFamily="34" charset="0"/>
              </a:rPr>
              <a:t> </a:t>
            </a:r>
            <a:r>
              <a:rPr lang="en-US" sz="1600" b="1" dirty="0">
                <a:solidFill>
                  <a:schemeClr val="bg1"/>
                </a:solidFill>
                <a:latin typeface="Bahnschrift SemiLight" panose="020B0502040204020203" pitchFamily="34" charset="0"/>
              </a:rPr>
              <a:t>problems</a:t>
            </a:r>
            <a:r>
              <a:rPr lang="en-US" sz="1600" dirty="0">
                <a:solidFill>
                  <a:schemeClr val="bg1"/>
                </a:solidFill>
                <a:latin typeface="Bahnschrift SemiLight" panose="020B0502040204020203" pitchFamily="34" charset="0"/>
              </a:rPr>
              <a:t>. it's preferred because it provides a </a:t>
            </a:r>
            <a:r>
              <a:rPr lang="en-US" sz="1600" b="1" dirty="0">
                <a:solidFill>
                  <a:schemeClr val="bg1"/>
                </a:solidFill>
                <a:latin typeface="Bahnschrift SemiLight" panose="020B0502040204020203" pitchFamily="34" charset="0"/>
              </a:rPr>
              <a:t>simple</a:t>
            </a:r>
            <a:r>
              <a:rPr lang="en-US" sz="1600" dirty="0">
                <a:solidFill>
                  <a:schemeClr val="bg1"/>
                </a:solidFill>
                <a:latin typeface="Bahnschrift SemiLight" panose="020B0502040204020203" pitchFamily="34" charset="0"/>
              </a:rPr>
              <a:t> an </a:t>
            </a:r>
            <a:r>
              <a:rPr lang="en-US" sz="1600" b="1" dirty="0">
                <a:solidFill>
                  <a:schemeClr val="bg1"/>
                </a:solidFill>
                <a:latin typeface="Bahnschrift SemiLight" panose="020B0502040204020203" pitchFamily="34" charset="0"/>
              </a:rPr>
              <a:t>efficient</a:t>
            </a:r>
            <a:r>
              <a:rPr lang="en-US" sz="1600" dirty="0">
                <a:solidFill>
                  <a:schemeClr val="bg1"/>
                </a:solidFill>
                <a:latin typeface="Bahnschrift SemiLight" panose="020B0502040204020203" pitchFamily="34" charset="0"/>
              </a:rPr>
              <a:t> way to </a:t>
            </a:r>
            <a:r>
              <a:rPr lang="en-US" sz="1600" b="1" dirty="0">
                <a:solidFill>
                  <a:schemeClr val="bg1"/>
                </a:solidFill>
                <a:latin typeface="Bahnschrift SemiLight" panose="020B0502040204020203" pitchFamily="34" charset="0"/>
              </a:rPr>
              <a:t>model</a:t>
            </a:r>
            <a:r>
              <a:rPr lang="en-US" sz="1600" dirty="0">
                <a:solidFill>
                  <a:schemeClr val="bg1"/>
                </a:solidFill>
                <a:latin typeface="Bahnschrift SemiLight" panose="020B0502040204020203" pitchFamily="34" charset="0"/>
              </a:rPr>
              <a:t> the </a:t>
            </a:r>
            <a:r>
              <a:rPr lang="en-US" sz="1600" b="1" dirty="0">
                <a:solidFill>
                  <a:schemeClr val="bg1"/>
                </a:solidFill>
                <a:latin typeface="Bahnschrift SemiLight" panose="020B0502040204020203" pitchFamily="34" charset="0"/>
              </a:rPr>
              <a:t>relationship</a:t>
            </a:r>
            <a:r>
              <a:rPr lang="en-US" sz="1600" dirty="0">
                <a:solidFill>
                  <a:schemeClr val="bg1"/>
                </a:solidFill>
                <a:latin typeface="Bahnschrift SemiLight" panose="020B0502040204020203" pitchFamily="34" charset="0"/>
              </a:rPr>
              <a:t> between the </a:t>
            </a:r>
            <a:r>
              <a:rPr lang="en-US" sz="1600" b="1" dirty="0">
                <a:solidFill>
                  <a:schemeClr val="bg1"/>
                </a:solidFill>
                <a:latin typeface="Bahnschrift SemiLight" panose="020B0502040204020203" pitchFamily="34" charset="0"/>
              </a:rPr>
              <a:t>independent</a:t>
            </a:r>
            <a:r>
              <a:rPr lang="en-US" sz="1600" dirty="0">
                <a:solidFill>
                  <a:schemeClr val="bg1"/>
                </a:solidFill>
                <a:latin typeface="Bahnschrift SemiLight" panose="020B0502040204020203" pitchFamily="34" charset="0"/>
              </a:rPr>
              <a:t> </a:t>
            </a:r>
            <a:r>
              <a:rPr lang="en-US" sz="1600" b="1" dirty="0">
                <a:solidFill>
                  <a:schemeClr val="bg1"/>
                </a:solidFill>
                <a:latin typeface="Bahnschrift SemiLight" panose="020B0502040204020203" pitchFamily="34" charset="0"/>
              </a:rPr>
              <a:t>variables</a:t>
            </a:r>
            <a:r>
              <a:rPr lang="en-US" sz="1600" dirty="0">
                <a:solidFill>
                  <a:schemeClr val="bg1"/>
                </a:solidFill>
                <a:latin typeface="Bahnschrift SemiLight" panose="020B0502040204020203" pitchFamily="34" charset="0"/>
              </a:rPr>
              <a:t> and the </a:t>
            </a:r>
            <a:r>
              <a:rPr lang="en-US" sz="1600" b="1" dirty="0">
                <a:solidFill>
                  <a:schemeClr val="bg1"/>
                </a:solidFill>
                <a:latin typeface="Bahnschrift SemiLight" panose="020B0502040204020203" pitchFamily="34" charset="0"/>
              </a:rPr>
              <a:t>probability</a:t>
            </a:r>
            <a:r>
              <a:rPr lang="en-US" sz="1600" dirty="0">
                <a:solidFill>
                  <a:schemeClr val="bg1"/>
                </a:solidFill>
                <a:latin typeface="Bahnschrift SemiLight" panose="020B0502040204020203" pitchFamily="34" charset="0"/>
              </a:rPr>
              <a:t> of a certain </a:t>
            </a:r>
            <a:r>
              <a:rPr lang="en-US" sz="1600" b="1" dirty="0">
                <a:solidFill>
                  <a:schemeClr val="bg1"/>
                </a:solidFill>
                <a:latin typeface="Bahnschrift SemiLight" panose="020B0502040204020203" pitchFamily="34" charset="0"/>
              </a:rPr>
              <a:t>outcome</a:t>
            </a:r>
            <a:r>
              <a:rPr lang="en-US" sz="1600" dirty="0">
                <a:solidFill>
                  <a:schemeClr val="bg1"/>
                </a:solidFill>
                <a:latin typeface="Bahnschrift SemiLight" panose="020B0502040204020203" pitchFamily="34" charset="0"/>
              </a:rPr>
              <a:t>.</a:t>
            </a:r>
          </a:p>
          <a:p>
            <a:pPr algn="just"/>
            <a:endParaRPr lang="en-US" sz="1600" b="1"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IN" sz="1600" b="1" u="sng" dirty="0">
                <a:solidFill>
                  <a:srgbClr val="C00000"/>
                </a:solidFill>
                <a:latin typeface="Bahnschrift SemiLight" panose="020B0502040204020203" pitchFamily="34" charset="0"/>
              </a:rPr>
              <a:t>Decision Tree</a:t>
            </a:r>
            <a:r>
              <a:rPr lang="en-IN" sz="1600" b="1" dirty="0">
                <a:solidFill>
                  <a:srgbClr val="C00000"/>
                </a:solidFill>
                <a:latin typeface="Bahnschrift SemiLight" panose="020B0502040204020203" pitchFamily="34" charset="0"/>
              </a:rPr>
              <a:t>: </a:t>
            </a:r>
            <a:r>
              <a:rPr lang="en-US" sz="1600" b="0" i="0" dirty="0">
                <a:solidFill>
                  <a:schemeClr val="bg1"/>
                </a:solidFill>
                <a:effectLst/>
                <a:latin typeface="Bahnschrift SemiLight" panose="020B0502040204020203" pitchFamily="34" charset="0"/>
              </a:rPr>
              <a:t>Decision Tree algorithms are used for </a:t>
            </a:r>
            <a:r>
              <a:rPr lang="en-US" sz="1600" b="1" i="0" dirty="0">
                <a:solidFill>
                  <a:schemeClr val="bg1"/>
                </a:solidFill>
                <a:effectLst/>
                <a:latin typeface="Bahnschrift SemiLight" panose="020B0502040204020203" pitchFamily="34" charset="0"/>
              </a:rPr>
              <a:t>classification</a:t>
            </a:r>
            <a:r>
              <a:rPr lang="en-US" sz="1600" b="0" i="0" dirty="0">
                <a:solidFill>
                  <a:schemeClr val="bg1"/>
                </a:solidFill>
                <a:effectLst/>
                <a:latin typeface="Bahnschrift SemiLight" panose="020B0502040204020203" pitchFamily="34" charset="0"/>
              </a:rPr>
              <a:t> because they are </a:t>
            </a:r>
            <a:r>
              <a:rPr lang="en-US" sz="1600" b="1" i="0" dirty="0">
                <a:solidFill>
                  <a:schemeClr val="bg1"/>
                </a:solidFill>
                <a:effectLst/>
                <a:latin typeface="Bahnschrift SemiLight" panose="020B0502040204020203" pitchFamily="34" charset="0"/>
              </a:rPr>
              <a:t>simple</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computationally</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efficient</a:t>
            </a:r>
            <a:r>
              <a:rPr lang="en-US" sz="1600" b="0" i="0" dirty="0">
                <a:solidFill>
                  <a:schemeClr val="bg1"/>
                </a:solidFill>
                <a:effectLst/>
                <a:latin typeface="Bahnschrift SemiLight" panose="020B0502040204020203" pitchFamily="34" charset="0"/>
              </a:rPr>
              <a:t>, and </a:t>
            </a:r>
            <a:r>
              <a:rPr lang="en-US" sz="1600" b="1" i="0" dirty="0">
                <a:solidFill>
                  <a:schemeClr val="bg1"/>
                </a:solidFill>
                <a:effectLst/>
                <a:latin typeface="Bahnschrift SemiLight" panose="020B0502040204020203" pitchFamily="34" charset="0"/>
              </a:rPr>
              <a:t>effective</a:t>
            </a:r>
            <a:r>
              <a:rPr lang="en-US" sz="1600" b="0" i="0" dirty="0">
                <a:solidFill>
                  <a:schemeClr val="bg1"/>
                </a:solidFill>
                <a:effectLst/>
                <a:latin typeface="Bahnschrift SemiLight" panose="020B0502040204020203" pitchFamily="34" charset="0"/>
              </a:rPr>
              <a:t> in handling </a:t>
            </a:r>
            <a:r>
              <a:rPr lang="en-US" sz="1600" b="1" i="0" dirty="0">
                <a:solidFill>
                  <a:schemeClr val="bg1"/>
                </a:solidFill>
                <a:effectLst/>
                <a:latin typeface="Bahnschrift SemiLight" panose="020B0502040204020203" pitchFamily="34" charset="0"/>
              </a:rPr>
              <a:t>high-dimensional</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data</a:t>
            </a:r>
            <a:r>
              <a:rPr lang="en-US" sz="1600" b="0" i="0" dirty="0">
                <a:solidFill>
                  <a:schemeClr val="bg1"/>
                </a:solidFill>
                <a:effectLst/>
                <a:latin typeface="Bahnschrift SemiLight" panose="020B0502040204020203" pitchFamily="34" charset="0"/>
              </a:rPr>
              <a:t>.</a:t>
            </a:r>
          </a:p>
          <a:p>
            <a:pPr algn="just"/>
            <a:r>
              <a:rPr lang="en-US" sz="1600" dirty="0">
                <a:solidFill>
                  <a:schemeClr val="bg1"/>
                </a:solidFill>
                <a:latin typeface="Bahnschrift SemiLight" panose="020B0502040204020203" pitchFamily="34" charset="0"/>
              </a:rPr>
              <a:t>      Works best for categorical independent columns</a:t>
            </a:r>
            <a:r>
              <a:rPr lang="en-US" sz="1600" b="0" i="0" dirty="0">
                <a:solidFill>
                  <a:schemeClr val="bg1"/>
                </a:solidFill>
                <a:effectLst/>
                <a:latin typeface="Bahnschrift SemiLight" panose="020B0502040204020203" pitchFamily="34" charset="0"/>
              </a:rPr>
              <a:t>.</a:t>
            </a:r>
          </a:p>
          <a:p>
            <a:pPr algn="just"/>
            <a:endParaRPr lang="en-US" sz="1600"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US" sz="1600" b="1" u="sng" dirty="0">
                <a:solidFill>
                  <a:srgbClr val="C00000"/>
                </a:solidFill>
                <a:latin typeface="Bahnschrift SemiLight" panose="020B0502040204020203" pitchFamily="34" charset="0"/>
              </a:rPr>
              <a:t>Support Vector Machine</a:t>
            </a:r>
            <a:r>
              <a:rPr lang="en-US" sz="1600" b="1" dirty="0">
                <a:solidFill>
                  <a:srgbClr val="C00000"/>
                </a:solidFill>
                <a:latin typeface="Bahnschrift SemiLight" panose="020B0502040204020203" pitchFamily="34" charset="0"/>
              </a:rPr>
              <a:t>: </a:t>
            </a:r>
            <a:r>
              <a:rPr lang="en-US" sz="1600" b="0" i="0" dirty="0">
                <a:solidFill>
                  <a:schemeClr val="bg1"/>
                </a:solidFill>
                <a:effectLst/>
                <a:latin typeface="Bahnschrift SemiLight" panose="020B0502040204020203" pitchFamily="34" charset="0"/>
              </a:rPr>
              <a:t>SVM is a </a:t>
            </a:r>
            <a:r>
              <a:rPr lang="en-US" sz="1600" b="1" i="0" dirty="0">
                <a:solidFill>
                  <a:schemeClr val="bg1"/>
                </a:solidFill>
                <a:effectLst/>
                <a:latin typeface="Bahnschrift SemiLight" panose="020B0502040204020203" pitchFamily="34" charset="0"/>
              </a:rPr>
              <a:t>powerful</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supervised</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algorithm</a:t>
            </a:r>
            <a:r>
              <a:rPr lang="en-US" sz="1600" b="0" i="0" dirty="0">
                <a:solidFill>
                  <a:schemeClr val="bg1"/>
                </a:solidFill>
                <a:effectLst/>
                <a:latin typeface="Bahnschrift SemiLight" panose="020B0502040204020203" pitchFamily="34" charset="0"/>
              </a:rPr>
              <a:t> that works best on </a:t>
            </a:r>
            <a:r>
              <a:rPr lang="en-US" sz="1600" b="1" i="0" dirty="0">
                <a:solidFill>
                  <a:schemeClr val="bg1"/>
                </a:solidFill>
                <a:effectLst/>
                <a:latin typeface="Bahnschrift SemiLight" panose="020B0502040204020203" pitchFamily="34" charset="0"/>
              </a:rPr>
              <a:t>smaller</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datasets</a:t>
            </a:r>
            <a:r>
              <a:rPr lang="en-US" sz="1600" b="0" i="0" dirty="0">
                <a:solidFill>
                  <a:schemeClr val="bg1"/>
                </a:solidFill>
                <a:effectLst/>
                <a:latin typeface="Bahnschrift SemiLight" panose="020B0502040204020203" pitchFamily="34" charset="0"/>
              </a:rPr>
              <a:t> but on </a:t>
            </a:r>
            <a:r>
              <a:rPr lang="en-US" sz="1600" b="1" i="0" dirty="0">
                <a:solidFill>
                  <a:schemeClr val="bg1"/>
                </a:solidFill>
                <a:effectLst/>
                <a:latin typeface="Bahnschrift SemiLight" panose="020B0502040204020203" pitchFamily="34" charset="0"/>
              </a:rPr>
              <a:t>complex</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ones</a:t>
            </a:r>
            <a:r>
              <a:rPr lang="en-US" sz="1600" b="0" i="0" dirty="0">
                <a:solidFill>
                  <a:schemeClr val="bg1"/>
                </a:solidFill>
                <a:effectLst/>
                <a:latin typeface="Bahnschrift SemiLight" panose="020B0502040204020203" pitchFamily="34" charset="0"/>
              </a:rPr>
              <a:t>. Support Vector Machine(</a:t>
            </a:r>
            <a:r>
              <a:rPr lang="en-US" sz="1600" b="1" i="0" dirty="0">
                <a:solidFill>
                  <a:schemeClr val="bg1"/>
                </a:solidFill>
                <a:effectLst/>
                <a:latin typeface="Bahnschrift SemiLight" panose="020B0502040204020203" pitchFamily="34" charset="0"/>
              </a:rPr>
              <a:t>SVM</a:t>
            </a:r>
            <a:r>
              <a:rPr lang="en-US" sz="1600" b="0" i="0" dirty="0">
                <a:solidFill>
                  <a:schemeClr val="bg1"/>
                </a:solidFill>
                <a:effectLst/>
                <a:latin typeface="Bahnschrift SemiLight" panose="020B0502040204020203" pitchFamily="34" charset="0"/>
              </a:rPr>
              <a:t>)can be used for both </a:t>
            </a:r>
            <a:r>
              <a:rPr lang="en-US" sz="1600" b="1" i="0" dirty="0">
                <a:solidFill>
                  <a:schemeClr val="bg1"/>
                </a:solidFill>
                <a:effectLst/>
                <a:latin typeface="Bahnschrift SemiLight" panose="020B0502040204020203" pitchFamily="34" charset="0"/>
              </a:rPr>
              <a:t>regression</a:t>
            </a:r>
            <a:r>
              <a:rPr lang="en-US" sz="1600" b="0" i="0" dirty="0">
                <a:solidFill>
                  <a:schemeClr val="bg1"/>
                </a:solidFill>
                <a:effectLst/>
                <a:latin typeface="Bahnschrift SemiLight" panose="020B0502040204020203" pitchFamily="34" charset="0"/>
              </a:rPr>
              <a:t> and </a:t>
            </a:r>
            <a:r>
              <a:rPr lang="en-US" sz="1600" b="1" i="0" dirty="0">
                <a:solidFill>
                  <a:schemeClr val="bg1"/>
                </a:solidFill>
                <a:effectLst/>
                <a:latin typeface="Bahnschrift SemiLight" panose="020B0502040204020203" pitchFamily="34" charset="0"/>
              </a:rPr>
              <a:t>classification</a:t>
            </a:r>
            <a:r>
              <a:rPr lang="en-US" sz="1600" b="0" i="0" dirty="0">
                <a:solidFill>
                  <a:schemeClr val="bg1"/>
                </a:solidFill>
                <a:effectLst/>
                <a:latin typeface="Bahnschrift SemiLight" panose="020B0502040204020203" pitchFamily="34" charset="0"/>
              </a:rPr>
              <a:t> </a:t>
            </a:r>
            <a:r>
              <a:rPr lang="en-US" sz="1600" dirty="0">
                <a:solidFill>
                  <a:schemeClr val="bg1"/>
                </a:solidFill>
                <a:latin typeface="Bahnschrift SemiLight" panose="020B0502040204020203" pitchFamily="34" charset="0"/>
              </a:rPr>
              <a:t>tasks</a:t>
            </a:r>
            <a:r>
              <a:rPr lang="en-US" sz="1600" b="0" i="0" dirty="0">
                <a:solidFill>
                  <a:schemeClr val="bg1"/>
                </a:solidFill>
                <a:effectLst/>
                <a:latin typeface="Bahnschrift SemiLight" panose="020B0502040204020203" pitchFamily="34" charset="0"/>
              </a:rPr>
              <a:t>, but generally, they </a:t>
            </a:r>
            <a:r>
              <a:rPr lang="en-US" sz="1600" b="1" i="0" dirty="0">
                <a:solidFill>
                  <a:schemeClr val="bg1"/>
                </a:solidFill>
                <a:effectLst/>
                <a:latin typeface="Bahnschrift SemiLight" panose="020B0502040204020203" pitchFamily="34" charset="0"/>
              </a:rPr>
              <a:t>work</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best</a:t>
            </a:r>
            <a:r>
              <a:rPr lang="en-US" sz="1600" b="0" i="0" dirty="0">
                <a:solidFill>
                  <a:schemeClr val="bg1"/>
                </a:solidFill>
                <a:effectLst/>
                <a:latin typeface="Bahnschrift SemiLight" panose="020B0502040204020203" pitchFamily="34" charset="0"/>
              </a:rPr>
              <a:t> in </a:t>
            </a:r>
            <a:r>
              <a:rPr lang="en-US" sz="1600" b="1" i="0" dirty="0">
                <a:solidFill>
                  <a:schemeClr val="bg1"/>
                </a:solidFill>
                <a:effectLst/>
                <a:latin typeface="Bahnschrift SemiLight" panose="020B0502040204020203" pitchFamily="34" charset="0"/>
              </a:rPr>
              <a:t>classification</a:t>
            </a:r>
            <a:r>
              <a:rPr lang="en-US" sz="1600" b="0" i="0" dirty="0">
                <a:solidFill>
                  <a:schemeClr val="bg1"/>
                </a:solidFill>
                <a:effectLst/>
                <a:latin typeface="Bahnschrift SemiLight" panose="020B0502040204020203" pitchFamily="34" charset="0"/>
              </a:rPr>
              <a:t> </a:t>
            </a:r>
            <a:r>
              <a:rPr lang="en-US" sz="1600" b="1" i="0" dirty="0">
                <a:solidFill>
                  <a:schemeClr val="bg1"/>
                </a:solidFill>
                <a:effectLst/>
                <a:latin typeface="Bahnschrift SemiLight" panose="020B0502040204020203" pitchFamily="34" charset="0"/>
              </a:rPr>
              <a:t>problems</a:t>
            </a:r>
            <a:r>
              <a:rPr lang="en-US" sz="1600" b="0" i="0" dirty="0">
                <a:solidFill>
                  <a:schemeClr val="bg1"/>
                </a:solidFill>
                <a:effectLst/>
                <a:latin typeface="Bahnschrift SemiLight" panose="020B0502040204020203" pitchFamily="34" charset="0"/>
              </a:rPr>
              <a:t>.</a:t>
            </a:r>
          </a:p>
          <a:p>
            <a:pPr algn="just"/>
            <a:endParaRPr lang="en-US" sz="1600" b="1"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US" sz="1600" b="1" u="sng" dirty="0">
                <a:solidFill>
                  <a:srgbClr val="C00000"/>
                </a:solidFill>
                <a:latin typeface="Bahnschrift SemiLight" panose="020B0502040204020203" pitchFamily="34" charset="0"/>
              </a:rPr>
              <a:t>Random Forest Algorithm</a:t>
            </a:r>
            <a:r>
              <a:rPr lang="en-US" sz="1600" b="1" dirty="0">
                <a:solidFill>
                  <a:srgbClr val="C00000"/>
                </a:solidFill>
                <a:latin typeface="Bahnschrift SemiLight" panose="020B0502040204020203" pitchFamily="34" charset="0"/>
              </a:rPr>
              <a:t>: </a:t>
            </a:r>
            <a:r>
              <a:rPr lang="en-US" sz="1600" dirty="0">
                <a:solidFill>
                  <a:schemeClr val="bg1"/>
                </a:solidFill>
                <a:latin typeface="Bahnschrift SemiLight" panose="020B0502040204020203" pitchFamily="34" charset="0"/>
              </a:rPr>
              <a:t>Random Forest is a robust supervised algorithm suitable for both regression and classification tasks.</a:t>
            </a:r>
          </a:p>
          <a:p>
            <a:pPr algn="just"/>
            <a:endParaRPr lang="en-US" sz="1600" dirty="0">
              <a:solidFill>
                <a:schemeClr val="bg1"/>
              </a:solidFill>
              <a:latin typeface="Bahnschrift SemiLight" panose="020B0502040204020203" pitchFamily="34" charset="0"/>
            </a:endParaRPr>
          </a:p>
          <a:p>
            <a:pPr marL="285750" indent="-285750" algn="just">
              <a:buFont typeface="Arial" panose="020B0604020202020204" pitchFamily="34" charset="0"/>
              <a:buChar char="•"/>
            </a:pPr>
            <a:r>
              <a:rPr lang="en-US" sz="1600" u="sng" dirty="0">
                <a:solidFill>
                  <a:srgbClr val="C00000"/>
                </a:solidFill>
                <a:latin typeface="Bahnschrift SemiLight" panose="020B0502040204020203" pitchFamily="34" charset="0"/>
              </a:rPr>
              <a:t>XGBoost</a:t>
            </a:r>
            <a:r>
              <a:rPr lang="en-US" sz="1600" dirty="0">
                <a:solidFill>
                  <a:srgbClr val="C00000"/>
                </a:solidFill>
                <a:latin typeface="Bahnschrift SemiLight" panose="020B0502040204020203" pitchFamily="34" charset="0"/>
              </a:rPr>
              <a:t>: </a:t>
            </a:r>
            <a:r>
              <a:rPr lang="en-US" sz="1600" dirty="0">
                <a:solidFill>
                  <a:schemeClr val="bg1"/>
                </a:solidFill>
                <a:latin typeface="Bahnschrift SemiLight" panose="020B0502040204020203" pitchFamily="34" charset="0"/>
              </a:rPr>
              <a:t>XGBoost is a powerful, efficient gradient boosting algorithm used in machine learning. It excels in handling large datasets, reducing overfitting, and delivering high accuracy in predictive modeling tasks.</a:t>
            </a:r>
          </a:p>
        </p:txBody>
      </p:sp>
      <p:sp>
        <p:nvSpPr>
          <p:cNvPr id="3" name="TextBox 2">
            <a:extLst>
              <a:ext uri="{FF2B5EF4-FFF2-40B4-BE49-F238E27FC236}">
                <a16:creationId xmlns:a16="http://schemas.microsoft.com/office/drawing/2014/main" id="{65CE26E7-A1D5-1AC8-11BF-F4D4FBCDD193}"/>
              </a:ext>
            </a:extLst>
          </p:cNvPr>
          <p:cNvSpPr txBox="1"/>
          <p:nvPr/>
        </p:nvSpPr>
        <p:spPr>
          <a:xfrm>
            <a:off x="514427" y="768556"/>
            <a:ext cx="224867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C00000"/>
                </a:solidFill>
                <a:latin typeface="Rockwell" panose="02060603020205020403" pitchFamily="18" charset="0"/>
              </a:rPr>
              <a:t> Models used:</a:t>
            </a:r>
            <a:endParaRPr lang="en-IN" dirty="0">
              <a:solidFill>
                <a:srgbClr val="C00000"/>
              </a:solidFill>
              <a:latin typeface="Rockwell" panose="02060603020205020403" pitchFamily="18" charset="0"/>
            </a:endParaRPr>
          </a:p>
        </p:txBody>
      </p:sp>
      <p:sp>
        <p:nvSpPr>
          <p:cNvPr id="5" name="Rectangle 4"/>
          <p:cNvSpPr/>
          <p:nvPr/>
        </p:nvSpPr>
        <p:spPr>
          <a:xfrm>
            <a:off x="3544676" y="112210"/>
            <a:ext cx="5413663"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MODEL SELECTION</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pic>
        <p:nvPicPr>
          <p:cNvPr id="6" name="Picture 5">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207951" y="6260165"/>
            <a:ext cx="1785976" cy="462949"/>
          </a:xfrm>
          <a:prstGeom prst="rect">
            <a:avLst/>
          </a:prstGeom>
        </p:spPr>
      </p:pic>
    </p:spTree>
    <p:extLst>
      <p:ext uri="{BB962C8B-B14F-4D97-AF65-F5344CB8AC3E}">
        <p14:creationId xmlns:p14="http://schemas.microsoft.com/office/powerpoint/2010/main" val="376330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8050122"/>
              </p:ext>
            </p:extLst>
          </p:nvPr>
        </p:nvGraphicFramePr>
        <p:xfrm>
          <a:off x="95797" y="1489166"/>
          <a:ext cx="12017826" cy="4127861"/>
        </p:xfrm>
        <a:graphic>
          <a:graphicData uri="http://schemas.openxmlformats.org/drawingml/2006/table">
            <a:tbl>
              <a:tblPr/>
              <a:tblGrid>
                <a:gridCol w="697305">
                  <a:extLst>
                    <a:ext uri="{9D8B030D-6E8A-4147-A177-3AD203B41FA5}">
                      <a16:colId xmlns:a16="http://schemas.microsoft.com/office/drawing/2014/main" val="3536063297"/>
                    </a:ext>
                  </a:extLst>
                </a:gridCol>
                <a:gridCol w="853340">
                  <a:extLst>
                    <a:ext uri="{9D8B030D-6E8A-4147-A177-3AD203B41FA5}">
                      <a16:colId xmlns:a16="http://schemas.microsoft.com/office/drawing/2014/main" val="1696943563"/>
                    </a:ext>
                  </a:extLst>
                </a:gridCol>
                <a:gridCol w="939247">
                  <a:extLst>
                    <a:ext uri="{9D8B030D-6E8A-4147-A177-3AD203B41FA5}">
                      <a16:colId xmlns:a16="http://schemas.microsoft.com/office/drawing/2014/main" val="2599265089"/>
                    </a:ext>
                  </a:extLst>
                </a:gridCol>
                <a:gridCol w="943774">
                  <a:extLst>
                    <a:ext uri="{9D8B030D-6E8A-4147-A177-3AD203B41FA5}">
                      <a16:colId xmlns:a16="http://schemas.microsoft.com/office/drawing/2014/main" val="1887624644"/>
                    </a:ext>
                  </a:extLst>
                </a:gridCol>
                <a:gridCol w="748646">
                  <a:extLst>
                    <a:ext uri="{9D8B030D-6E8A-4147-A177-3AD203B41FA5}">
                      <a16:colId xmlns:a16="http://schemas.microsoft.com/office/drawing/2014/main" val="2697959706"/>
                    </a:ext>
                  </a:extLst>
                </a:gridCol>
                <a:gridCol w="770892">
                  <a:extLst>
                    <a:ext uri="{9D8B030D-6E8A-4147-A177-3AD203B41FA5}">
                      <a16:colId xmlns:a16="http://schemas.microsoft.com/office/drawing/2014/main" val="1165428688"/>
                    </a:ext>
                  </a:extLst>
                </a:gridCol>
                <a:gridCol w="753170">
                  <a:extLst>
                    <a:ext uri="{9D8B030D-6E8A-4147-A177-3AD203B41FA5}">
                      <a16:colId xmlns:a16="http://schemas.microsoft.com/office/drawing/2014/main" val="1273114075"/>
                    </a:ext>
                  </a:extLst>
                </a:gridCol>
                <a:gridCol w="753170">
                  <a:extLst>
                    <a:ext uri="{9D8B030D-6E8A-4147-A177-3AD203B41FA5}">
                      <a16:colId xmlns:a16="http://schemas.microsoft.com/office/drawing/2014/main" val="2468343546"/>
                    </a:ext>
                  </a:extLst>
                </a:gridCol>
                <a:gridCol w="655700">
                  <a:extLst>
                    <a:ext uri="{9D8B030D-6E8A-4147-A177-3AD203B41FA5}">
                      <a16:colId xmlns:a16="http://schemas.microsoft.com/office/drawing/2014/main" val="985946072"/>
                    </a:ext>
                  </a:extLst>
                </a:gridCol>
                <a:gridCol w="655700">
                  <a:extLst>
                    <a:ext uri="{9D8B030D-6E8A-4147-A177-3AD203B41FA5}">
                      <a16:colId xmlns:a16="http://schemas.microsoft.com/office/drawing/2014/main" val="2932253466"/>
                    </a:ext>
                  </a:extLst>
                </a:gridCol>
                <a:gridCol w="983553">
                  <a:extLst>
                    <a:ext uri="{9D8B030D-6E8A-4147-A177-3AD203B41FA5}">
                      <a16:colId xmlns:a16="http://schemas.microsoft.com/office/drawing/2014/main" val="4054795910"/>
                    </a:ext>
                  </a:extLst>
                </a:gridCol>
                <a:gridCol w="948109">
                  <a:extLst>
                    <a:ext uri="{9D8B030D-6E8A-4147-A177-3AD203B41FA5}">
                      <a16:colId xmlns:a16="http://schemas.microsoft.com/office/drawing/2014/main" val="821982685"/>
                    </a:ext>
                  </a:extLst>
                </a:gridCol>
                <a:gridCol w="939247">
                  <a:extLst>
                    <a:ext uri="{9D8B030D-6E8A-4147-A177-3AD203B41FA5}">
                      <a16:colId xmlns:a16="http://schemas.microsoft.com/office/drawing/2014/main" val="1881686330"/>
                    </a:ext>
                  </a:extLst>
                </a:gridCol>
                <a:gridCol w="1375973">
                  <a:extLst>
                    <a:ext uri="{9D8B030D-6E8A-4147-A177-3AD203B41FA5}">
                      <a16:colId xmlns:a16="http://schemas.microsoft.com/office/drawing/2014/main" val="21423699"/>
                    </a:ext>
                  </a:extLst>
                </a:gridCol>
              </a:tblGrid>
              <a:tr h="1050071">
                <a:tc>
                  <a:txBody>
                    <a:bodyPr/>
                    <a:lstStyle/>
                    <a:p>
                      <a:pPr algn="ctr" fontAlgn="ctr"/>
                      <a:br>
                        <a:rPr lang="en-US" sz="1200" dirty="0">
                          <a:solidFill>
                            <a:schemeClr val="bg1"/>
                          </a:solidFill>
                          <a:effectLst/>
                          <a:latin typeface="Bahnschrift SemiLight" panose="020B0502040204020203" pitchFamily="34" charset="0"/>
                        </a:rPr>
                      </a:br>
                      <a:endParaRPr lang="en-US" sz="1200" dirty="0">
                        <a:solidFill>
                          <a:schemeClr val="bg1"/>
                        </a:solidFill>
                        <a:effectLst/>
                        <a:latin typeface="Bahnschrift SemiLight" panose="020B0502040204020203" pitchFamily="34" charset="0"/>
                      </a:endParaRP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precision_0</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precision_1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precision_2</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recall_0</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recall_1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recall_2</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f1_0</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f1_1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f1_2</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macro_avg_precision</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macro_avg_recall</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macro_avg_f1</a:t>
                      </a:r>
                    </a:p>
                  </a:txBody>
                  <a:tcPr marL="76200" marR="76200" marT="38100" marB="38100" anchor="ctr">
                    <a:lnL>
                      <a:noFill/>
                    </a:lnL>
                    <a:lnR>
                      <a:noFill/>
                    </a:lnR>
                    <a:lnT>
                      <a:noFill/>
                    </a:lnT>
                    <a:lnB>
                      <a:noFill/>
                    </a:lnB>
                  </a:tcPr>
                </a:tc>
                <a:tc>
                  <a:txBody>
                    <a:bodyPr/>
                    <a:lstStyle/>
                    <a:p>
                      <a:pPr algn="ctr" fontAlgn="ctr"/>
                      <a:r>
                        <a:rPr lang="en-US" sz="1200" dirty="0">
                          <a:solidFill>
                            <a:schemeClr val="bg1"/>
                          </a:solidFill>
                          <a:effectLst/>
                          <a:latin typeface="Bahnschrift SemiLight" panose="020B0502040204020203" pitchFamily="34" charset="0"/>
                        </a:rPr>
                        <a:t>Accuracy</a:t>
                      </a:r>
                    </a:p>
                  </a:txBody>
                  <a:tcPr marL="76200" marR="76200" marT="38100" marB="38100" anchor="ctr">
                    <a:lnL>
                      <a:noFill/>
                    </a:lnL>
                    <a:lnR>
                      <a:noFill/>
                    </a:lnR>
                    <a:lnT>
                      <a:noFill/>
                    </a:lnT>
                    <a:lnB>
                      <a:noFill/>
                    </a:lnB>
                  </a:tcPr>
                </a:tc>
                <a:extLst>
                  <a:ext uri="{0D108BD9-81ED-4DB2-BD59-A6C34878D82A}">
                    <a16:rowId xmlns:a16="http://schemas.microsoft.com/office/drawing/2014/main" val="1743690896"/>
                  </a:ext>
                </a:extLst>
              </a:tr>
              <a:tr h="615558">
                <a:tc>
                  <a:txBody>
                    <a:bodyPr/>
                    <a:lstStyle/>
                    <a:p>
                      <a:pPr algn="ctr" fontAlgn="ctr"/>
                      <a:r>
                        <a:rPr lang="en-US" b="0">
                          <a:solidFill>
                            <a:schemeClr val="bg1"/>
                          </a:solidFill>
                          <a:effectLst/>
                          <a:latin typeface="Bahnschrift SemiLight" panose="020B0502040204020203" pitchFamily="34" charset="0"/>
                        </a:rPr>
                        <a:t>XG</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extLst>
                  <a:ext uri="{0D108BD9-81ED-4DB2-BD59-A6C34878D82A}">
                    <a16:rowId xmlns:a16="http://schemas.microsoft.com/office/drawing/2014/main" val="1889393226"/>
                  </a:ext>
                </a:extLst>
              </a:tr>
              <a:tr h="615558">
                <a:tc>
                  <a:txBody>
                    <a:bodyPr/>
                    <a:lstStyle/>
                    <a:p>
                      <a:pPr algn="ctr" fontAlgn="ctr"/>
                      <a:r>
                        <a:rPr lang="en-US" b="0">
                          <a:solidFill>
                            <a:schemeClr val="bg1"/>
                          </a:solidFill>
                          <a:effectLst/>
                          <a:latin typeface="Bahnschrift SemiLight" panose="020B0502040204020203" pitchFamily="34" charset="0"/>
                        </a:rPr>
                        <a:t>SVM</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0.91</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extLst>
                  <a:ext uri="{0D108BD9-81ED-4DB2-BD59-A6C34878D82A}">
                    <a16:rowId xmlns:a16="http://schemas.microsoft.com/office/drawing/2014/main" val="2809317302"/>
                  </a:ext>
                </a:extLst>
              </a:tr>
              <a:tr h="615558">
                <a:tc>
                  <a:txBody>
                    <a:bodyPr/>
                    <a:lstStyle/>
                    <a:p>
                      <a:pPr algn="ctr" fontAlgn="ctr"/>
                      <a:r>
                        <a:rPr lang="en-US" b="0">
                          <a:solidFill>
                            <a:schemeClr val="bg1"/>
                          </a:solidFill>
                          <a:effectLst/>
                          <a:latin typeface="Bahnschrift SemiLight" panose="020B0502040204020203" pitchFamily="34" charset="0"/>
                        </a:rPr>
                        <a:t>RF</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0.94</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0.94</a:t>
                      </a:r>
                    </a:p>
                  </a:txBody>
                  <a:tcPr marL="76200" marR="76200" marT="38100" marB="38100" anchor="ctr">
                    <a:lnL>
                      <a:noFill/>
                    </a:lnL>
                    <a:lnR>
                      <a:noFill/>
                    </a:lnR>
                    <a:lnT>
                      <a:noFill/>
                    </a:lnT>
                    <a:lnB>
                      <a:noFill/>
                    </a:lnB>
                  </a:tcPr>
                </a:tc>
                <a:extLst>
                  <a:ext uri="{0D108BD9-81ED-4DB2-BD59-A6C34878D82A}">
                    <a16:rowId xmlns:a16="http://schemas.microsoft.com/office/drawing/2014/main" val="2552572680"/>
                  </a:ext>
                </a:extLst>
              </a:tr>
              <a:tr h="615558">
                <a:tc>
                  <a:txBody>
                    <a:bodyPr/>
                    <a:lstStyle/>
                    <a:p>
                      <a:pPr algn="ctr" fontAlgn="ctr"/>
                      <a:r>
                        <a:rPr lang="en-US" b="0">
                          <a:solidFill>
                            <a:schemeClr val="bg1"/>
                          </a:solidFill>
                          <a:effectLst/>
                          <a:latin typeface="Bahnschrift SemiLight" panose="020B0502040204020203" pitchFamily="34" charset="0"/>
                        </a:rPr>
                        <a:t>LR</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0.94</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0.83</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0.91</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0.93</a:t>
                      </a:r>
                    </a:p>
                  </a:txBody>
                  <a:tcPr marL="76200" marR="76200" marT="38100" marB="38100" anchor="ctr">
                    <a:lnL>
                      <a:noFill/>
                    </a:lnL>
                    <a:lnR>
                      <a:noFill/>
                    </a:lnR>
                    <a:lnT>
                      <a:noFill/>
                    </a:lnT>
                    <a:lnB>
                      <a:noFill/>
                    </a:lnB>
                  </a:tcPr>
                </a:tc>
                <a:extLst>
                  <a:ext uri="{0D108BD9-81ED-4DB2-BD59-A6C34878D82A}">
                    <a16:rowId xmlns:a16="http://schemas.microsoft.com/office/drawing/2014/main" val="906387911"/>
                  </a:ext>
                </a:extLst>
              </a:tr>
              <a:tr h="615558">
                <a:tc>
                  <a:txBody>
                    <a:bodyPr/>
                    <a:lstStyle/>
                    <a:p>
                      <a:pPr algn="ctr" fontAlgn="ctr"/>
                      <a:r>
                        <a:rPr lang="en-US" b="0">
                          <a:solidFill>
                            <a:schemeClr val="bg1"/>
                          </a:solidFill>
                          <a:effectLst/>
                          <a:latin typeface="Bahnschrift SemiLight" panose="020B0502040204020203" pitchFamily="34" charset="0"/>
                        </a:rPr>
                        <a:t>DT</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0.86</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0.97</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0.58</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0.92</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0.69</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1.00</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0.91</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0.85</a:t>
                      </a:r>
                    </a:p>
                  </a:txBody>
                  <a:tcPr marL="76200" marR="76200" marT="38100" marB="38100" anchor="ctr">
                    <a:lnL>
                      <a:noFill/>
                    </a:lnL>
                    <a:lnR>
                      <a:noFill/>
                    </a:lnR>
                    <a:lnT>
                      <a:noFill/>
                    </a:lnT>
                    <a:lnB>
                      <a:noFill/>
                    </a:lnB>
                  </a:tcPr>
                </a:tc>
                <a:tc>
                  <a:txBody>
                    <a:bodyPr/>
                    <a:lstStyle/>
                    <a:p>
                      <a:pPr algn="ctr"/>
                      <a:r>
                        <a:rPr lang="en-US">
                          <a:solidFill>
                            <a:schemeClr val="bg1"/>
                          </a:solidFill>
                          <a:effectLst/>
                          <a:latin typeface="Bahnschrift SemiLight" panose="020B0502040204020203" pitchFamily="34" charset="0"/>
                        </a:rPr>
                        <a:t>0.87</a:t>
                      </a:r>
                    </a:p>
                  </a:txBody>
                  <a:tcPr marL="76200" marR="76200" marT="38100" marB="38100" anchor="ctr">
                    <a:lnL>
                      <a:noFill/>
                    </a:lnL>
                    <a:lnR>
                      <a:noFill/>
                    </a:lnR>
                    <a:lnT>
                      <a:noFill/>
                    </a:lnT>
                    <a:lnB>
                      <a:noFill/>
                    </a:lnB>
                  </a:tcPr>
                </a:tc>
                <a:tc>
                  <a:txBody>
                    <a:bodyPr/>
                    <a:lstStyle/>
                    <a:p>
                      <a:pPr algn="ctr"/>
                      <a:r>
                        <a:rPr lang="en-US" dirty="0">
                          <a:solidFill>
                            <a:schemeClr val="bg1"/>
                          </a:solidFill>
                          <a:effectLst/>
                          <a:latin typeface="Bahnschrift SemiLight" panose="020B0502040204020203" pitchFamily="34" charset="0"/>
                        </a:rPr>
                        <a:t>0.90</a:t>
                      </a:r>
                    </a:p>
                  </a:txBody>
                  <a:tcPr marL="76200" marR="76200" marT="38100" marB="38100" anchor="ctr">
                    <a:lnL>
                      <a:noFill/>
                    </a:lnL>
                    <a:lnR>
                      <a:noFill/>
                    </a:lnR>
                    <a:lnT>
                      <a:noFill/>
                    </a:lnT>
                    <a:lnB>
                      <a:noFill/>
                    </a:lnB>
                  </a:tcPr>
                </a:tc>
                <a:extLst>
                  <a:ext uri="{0D108BD9-81ED-4DB2-BD59-A6C34878D82A}">
                    <a16:rowId xmlns:a16="http://schemas.microsoft.com/office/drawing/2014/main" val="2659534059"/>
                  </a:ext>
                </a:extLst>
              </a:tr>
            </a:tbl>
          </a:graphicData>
        </a:graphic>
      </p:graphicFrame>
      <p:sp>
        <p:nvSpPr>
          <p:cNvPr id="4" name="Rectangle 3"/>
          <p:cNvSpPr/>
          <p:nvPr/>
        </p:nvSpPr>
        <p:spPr>
          <a:xfrm>
            <a:off x="2763568" y="298822"/>
            <a:ext cx="6994543"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CLASSIFICATION REPORT</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Tree>
    <p:extLst>
      <p:ext uri="{BB962C8B-B14F-4D97-AF65-F5344CB8AC3E}">
        <p14:creationId xmlns:p14="http://schemas.microsoft.com/office/powerpoint/2010/main" val="9264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14930" y="1877203"/>
            <a:ext cx="5322542" cy="4798715"/>
          </a:xfrm>
          <a:prstGeom prst="rect">
            <a:avLst/>
          </a:prstGeom>
        </p:spPr>
      </p:pic>
      <p:sp>
        <p:nvSpPr>
          <p:cNvPr id="3" name="Rectangle 2"/>
          <p:cNvSpPr/>
          <p:nvPr/>
        </p:nvSpPr>
        <p:spPr>
          <a:xfrm>
            <a:off x="3377962" y="14773"/>
            <a:ext cx="5726184"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CONFUSION MATRIX</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4" name="TextBox 3"/>
          <p:cNvSpPr txBox="1"/>
          <p:nvPr/>
        </p:nvSpPr>
        <p:spPr>
          <a:xfrm>
            <a:off x="110166" y="878354"/>
            <a:ext cx="9683829" cy="5909310"/>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Bahnschrift" panose="020B0502040204020203" pitchFamily="34" charset="0"/>
              </a:rPr>
              <a:t>This image shows the confusion matrix generated by a Logistic Regression model, which is used to evaluate its performance across three classes: 0, 1, and 2. The rows represent the actual values (True Value), and the columns represent the predicted values (Predicted Value).</a:t>
            </a:r>
          </a:p>
          <a:p>
            <a:endParaRPr lang="en-US" dirty="0">
              <a:solidFill>
                <a:schemeClr val="bg1"/>
              </a:solidFill>
              <a:latin typeface="Bahnschrift" panose="020B0502040204020203" pitchFamily="34" charset="0"/>
            </a:endParaRPr>
          </a:p>
          <a:p>
            <a:pPr marL="285750" indent="-285750">
              <a:buFont typeface="Wingdings" panose="05000000000000000000" pitchFamily="2" charset="2"/>
              <a:buChar char="§"/>
            </a:pPr>
            <a:r>
              <a:rPr lang="en-US" dirty="0">
                <a:solidFill>
                  <a:srgbClr val="D74027"/>
                </a:solidFill>
                <a:latin typeface="Bahnschrift" panose="020B0502040204020203" pitchFamily="34" charset="0"/>
              </a:rPr>
              <a:t>Breakdown:</a:t>
            </a:r>
          </a:p>
          <a:p>
            <a:endParaRPr lang="en-US" dirty="0">
              <a:solidFill>
                <a:schemeClr val="bg1"/>
              </a:solidFill>
              <a:latin typeface="Bahnschrift" panose="020B0502040204020203" pitchFamily="34" charset="0"/>
            </a:endParaRPr>
          </a:p>
          <a:p>
            <a:pPr marL="285750" indent="-285750">
              <a:buFont typeface="Wingdings" panose="05000000000000000000" pitchFamily="2" charset="2"/>
              <a:buChar char="§"/>
            </a:pPr>
            <a:r>
              <a:rPr lang="en-US" dirty="0">
                <a:solidFill>
                  <a:srgbClr val="D74027"/>
                </a:solidFill>
                <a:latin typeface="Bahnschrift" panose="020B0502040204020203" pitchFamily="34" charset="0"/>
              </a:rPr>
              <a:t>Class 0 (True Value 0):</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1. Correctly predicted as 0: 16,502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2. Misclassified as class 1: 1183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3. Misclassified as class 2: 160 times.</a:t>
            </a:r>
          </a:p>
          <a:p>
            <a:pPr marL="285750" indent="-285750">
              <a:buFont typeface="Wingdings" panose="05000000000000000000" pitchFamily="2" charset="2"/>
              <a:buChar char="§"/>
            </a:pPr>
            <a:r>
              <a:rPr lang="en-US" b="1" dirty="0">
                <a:solidFill>
                  <a:srgbClr val="D74027"/>
                </a:solidFill>
                <a:latin typeface="Bahnschrift" panose="020B0502040204020203" pitchFamily="34" charset="0"/>
              </a:rPr>
              <a:t>Class 1 (True Value 1):</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1. Misclassified as class 0: 867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2. Correctly predicted as class 1: 4832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3. Misclassified as class 2: 1 times.</a:t>
            </a:r>
          </a:p>
          <a:p>
            <a:pPr marL="285750" indent="-285750">
              <a:buFont typeface="Wingdings" panose="05000000000000000000" pitchFamily="2" charset="2"/>
              <a:buChar char="§"/>
            </a:pPr>
            <a:r>
              <a:rPr lang="en-US" b="1" dirty="0">
                <a:solidFill>
                  <a:srgbClr val="D74027"/>
                </a:solidFill>
                <a:latin typeface="Bahnschrift" panose="020B0502040204020203" pitchFamily="34" charset="0"/>
              </a:rPr>
              <a:t>Class 2 (True Value 2):</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1. Misclassified as class 0: 17 times.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2. Misclassified as class 1: 4 times.</a:t>
            </a:r>
          </a:p>
          <a:p>
            <a:pPr marL="285750" indent="-285750">
              <a:buFont typeface="Wingdings" panose="05000000000000000000" pitchFamily="2" charset="2"/>
              <a:buChar char="§"/>
            </a:pPr>
            <a:r>
              <a:rPr lang="en-US" dirty="0">
                <a:solidFill>
                  <a:schemeClr val="bg1"/>
                </a:solidFill>
                <a:latin typeface="Bahnschrift" panose="020B0502040204020203" pitchFamily="34" charset="0"/>
              </a:rPr>
              <a:t>3. Correctly predicted as class 2: 6,434 times.</a:t>
            </a:r>
          </a:p>
          <a:p>
            <a:br>
              <a:rPr lang="en-US" dirty="0">
                <a:solidFill>
                  <a:schemeClr val="bg1"/>
                </a:solidFill>
                <a:latin typeface="Bahnschrift SemiLight" panose="020B0502040204020203" pitchFamily="34" charset="0"/>
              </a:rPr>
            </a:br>
            <a:r>
              <a:rPr lang="en-US" dirty="0">
                <a:solidFill>
                  <a:schemeClr val="bg1"/>
                </a:solidFill>
                <a:latin typeface="Bahnschrift SemiLight" panose="020B0502040204020203" pitchFamily="34" charset="0"/>
              </a:rPr>
              <a:t> </a:t>
            </a:r>
          </a:p>
        </p:txBody>
      </p:sp>
    </p:spTree>
    <p:extLst>
      <p:ext uri="{BB962C8B-B14F-4D97-AF65-F5344CB8AC3E}">
        <p14:creationId xmlns:p14="http://schemas.microsoft.com/office/powerpoint/2010/main" val="734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95000"/>
                <a:lumOff val="5000"/>
              </a:schemeClr>
            </a:gs>
            <a:gs pos="100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2989" y="3608942"/>
            <a:ext cx="5427797" cy="2165134"/>
          </a:xfrm>
        </p:spPr>
        <p:txBody>
          <a:bodyPr>
            <a:noAutofit/>
          </a:bodyPr>
          <a:lstStyle/>
          <a:p>
            <a:r>
              <a:rPr lang="en-US" sz="2400" dirty="0">
                <a:solidFill>
                  <a:schemeClr val="bg1"/>
                </a:solidFill>
                <a:latin typeface="Gabriola" panose="04040605051002020D02" pitchFamily="82" charset="0"/>
                <a:ea typeface="Calibri" panose="020F0502020204030204" pitchFamily="34" charset="0"/>
                <a:cs typeface="Calibri" panose="020F0502020204030204" pitchFamily="34" charset="0"/>
              </a:rPr>
              <a:t>“</a:t>
            </a:r>
            <a:r>
              <a:rPr lang="en-US" sz="2400" dirty="0">
                <a:solidFill>
                  <a:schemeClr val="bg1"/>
                </a:solidFill>
                <a:latin typeface="Gabriola" panose="04040605051002020D02" pitchFamily="82" charset="0"/>
              </a:rPr>
              <a:t>A stellar object refers to any naturally occurring astronomical object that exists within a star system, typically in space. These objects include a variety of celestial bodies such as:</a:t>
            </a:r>
            <a:r>
              <a:rPr lang="en-US" sz="2400" dirty="0">
                <a:solidFill>
                  <a:schemeClr val="bg1"/>
                </a:solidFill>
                <a:latin typeface="Gabriola" panose="04040605051002020D02" pitchFamily="82" charset="0"/>
                <a:ea typeface="Calibri" panose="020F0502020204030204" pitchFamily="34" charset="0"/>
                <a:cs typeface="Calibri" panose="020F0502020204030204" pitchFamily="34" charset="0"/>
              </a:rPr>
              <a:t> Stars, Planets, Moons, Asteroids, Comets, Nebulae, </a:t>
            </a:r>
            <a:r>
              <a:rPr lang="en-US" sz="2400" dirty="0">
                <a:solidFill>
                  <a:schemeClr val="bg1"/>
                </a:solidFill>
                <a:latin typeface="Gabriola" panose="04040605051002020D02" pitchFamily="82" charset="0"/>
              </a:rPr>
              <a:t>Black Holes, Neuron stars, white Dwarfs, Galaxies.”</a:t>
            </a:r>
          </a:p>
        </p:txBody>
      </p:sp>
      <p:sp>
        <p:nvSpPr>
          <p:cNvPr id="6" name="Rectangle 5"/>
          <p:cNvSpPr/>
          <p:nvPr/>
        </p:nvSpPr>
        <p:spPr>
          <a:xfrm>
            <a:off x="2681367" y="184171"/>
            <a:ext cx="6919832" cy="2215991"/>
          </a:xfrm>
          <a:prstGeom prst="rect">
            <a:avLst/>
          </a:prstGeom>
          <a:noFill/>
          <a:ln>
            <a:noFill/>
          </a:ln>
          <a:scene3d>
            <a:camera prst="perspectiveRelaxedModerately"/>
            <a:lightRig rig="threePt" dir="t"/>
          </a:scene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 </a:t>
            </a:r>
            <a:r>
              <a:rPr lang="en-US" sz="6600" b="1" dirty="0">
                <a:ln/>
                <a:solidFill>
                  <a:srgbClr val="D74027"/>
                </a:solidFill>
              </a:rPr>
              <a:t>STELLAR OBJECT</a:t>
            </a:r>
          </a:p>
          <a:p>
            <a:pPr algn="ctr"/>
            <a:r>
              <a:rPr lang="en-US" sz="7200" b="1" dirty="0">
                <a:ln/>
                <a:solidFill>
                  <a:srgbClr val="D74027"/>
                </a:solidFill>
              </a:rPr>
              <a:t>CLASSIFICATION</a:t>
            </a:r>
            <a:endParaRPr lang="en-US" sz="6000" b="1" dirty="0">
              <a:ln/>
              <a:solidFill>
                <a:srgbClr val="D74027"/>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7524" y="2693747"/>
            <a:ext cx="6354558" cy="3557762"/>
          </a:xfrm>
          <a:prstGeom prst="rect">
            <a:avLst/>
          </a:prstGeom>
        </p:spPr>
      </p:pic>
    </p:spTree>
    <p:extLst>
      <p:ext uri="{BB962C8B-B14F-4D97-AF65-F5344CB8AC3E}">
        <p14:creationId xmlns:p14="http://schemas.microsoft.com/office/powerpoint/2010/main" val="2990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124" y="1390657"/>
            <a:ext cx="5316389" cy="4558452"/>
          </a:xfrm>
          <a:prstGeom prst="rect">
            <a:avLst/>
          </a:prstGeom>
        </p:spPr>
      </p:pic>
      <p:pic>
        <p:nvPicPr>
          <p:cNvPr id="5" name="Picture 4"/>
          <p:cNvPicPr>
            <a:picLocks noChangeAspect="1"/>
          </p:cNvPicPr>
          <p:nvPr/>
        </p:nvPicPr>
        <p:blipFill>
          <a:blip r:embed="rId3"/>
          <a:stretch>
            <a:fillRect/>
          </a:stretch>
        </p:blipFill>
        <p:spPr>
          <a:xfrm>
            <a:off x="6364752" y="1390657"/>
            <a:ext cx="5489398" cy="4558452"/>
          </a:xfrm>
          <a:prstGeom prst="rect">
            <a:avLst/>
          </a:prstGeom>
        </p:spPr>
      </p:pic>
      <p:sp>
        <p:nvSpPr>
          <p:cNvPr id="6" name="TextBox 5"/>
          <p:cNvSpPr txBox="1"/>
          <p:nvPr/>
        </p:nvSpPr>
        <p:spPr>
          <a:xfrm>
            <a:off x="1619481" y="6081311"/>
            <a:ext cx="3062689" cy="369332"/>
          </a:xfrm>
          <a:prstGeom prst="rect">
            <a:avLst/>
          </a:prstGeom>
          <a:noFill/>
        </p:spPr>
        <p:txBody>
          <a:bodyPr wrap="square" rtlCol="0">
            <a:spAutoFit/>
          </a:bodyPr>
          <a:lstStyle/>
          <a:p>
            <a:pPr algn="ctr"/>
            <a:r>
              <a:rPr lang="en-US" b="1" dirty="0">
                <a:solidFill>
                  <a:srgbClr val="C00000"/>
                </a:solidFill>
              </a:rPr>
              <a:t>BEFORE PREDICTION</a:t>
            </a:r>
          </a:p>
        </p:txBody>
      </p:sp>
      <p:sp>
        <p:nvSpPr>
          <p:cNvPr id="7" name="TextBox 6"/>
          <p:cNvSpPr txBox="1"/>
          <p:nvPr/>
        </p:nvSpPr>
        <p:spPr>
          <a:xfrm>
            <a:off x="7853192" y="6081311"/>
            <a:ext cx="3062689" cy="369332"/>
          </a:xfrm>
          <a:prstGeom prst="rect">
            <a:avLst/>
          </a:prstGeom>
          <a:noFill/>
        </p:spPr>
        <p:txBody>
          <a:bodyPr wrap="square" rtlCol="0">
            <a:spAutoFit/>
          </a:bodyPr>
          <a:lstStyle/>
          <a:p>
            <a:pPr algn="ctr"/>
            <a:r>
              <a:rPr lang="en-US" b="1" dirty="0">
                <a:solidFill>
                  <a:srgbClr val="C00000"/>
                </a:solidFill>
              </a:rPr>
              <a:t>AFTER PREDICTION</a:t>
            </a:r>
          </a:p>
        </p:txBody>
      </p:sp>
      <p:sp>
        <p:nvSpPr>
          <p:cNvPr id="8" name="Rectangle 7"/>
          <p:cNvSpPr/>
          <p:nvPr/>
        </p:nvSpPr>
        <p:spPr>
          <a:xfrm>
            <a:off x="3253361" y="287805"/>
            <a:ext cx="5856090" cy="769441"/>
          </a:xfrm>
          <a:prstGeom prst="rect">
            <a:avLst/>
          </a:prstGeom>
          <a:noFill/>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PREDICTION LAYOUT</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Tree>
    <p:extLst>
      <p:ext uri="{BB962C8B-B14F-4D97-AF65-F5344CB8AC3E}">
        <p14:creationId xmlns:p14="http://schemas.microsoft.com/office/powerpoint/2010/main" val="198903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846101" y="93549"/>
            <a:ext cx="4754828" cy="923330"/>
          </a:xfrm>
          <a:prstGeom prst="rect">
            <a:avLst/>
          </a:prstGeom>
          <a:noFill/>
        </p:spPr>
        <p:txBody>
          <a:bodyPr wrap="non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latin typeface="Rockwell" panose="02060603020205020403" pitchFamily="18" charset="0"/>
              </a:rPr>
              <a:t>CONCLUSION</a:t>
            </a:r>
            <a:endParaRPr lang="en-US" sz="5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3" name="TextBox 2">
            <a:extLst>
              <a:ext uri="{FF2B5EF4-FFF2-40B4-BE49-F238E27FC236}">
                <a16:creationId xmlns:a16="http://schemas.microsoft.com/office/drawing/2014/main" id="{08B95447-3331-FA24-5BD8-697BB95D9556}"/>
              </a:ext>
            </a:extLst>
          </p:cNvPr>
          <p:cNvSpPr txBox="1"/>
          <p:nvPr/>
        </p:nvSpPr>
        <p:spPr>
          <a:xfrm>
            <a:off x="1472569" y="1208066"/>
            <a:ext cx="2881516"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Key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Findings</a:t>
            </a:r>
            <a:endPar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pic>
        <p:nvPicPr>
          <p:cNvPr id="4" name="Picture 3">
            <a:extLst>
              <a:ext uri="{FF2B5EF4-FFF2-40B4-BE49-F238E27FC236}">
                <a16:creationId xmlns:a16="http://schemas.microsoft.com/office/drawing/2014/main" id="{8543B75B-7229-675E-15FD-FA75A5CF6842}"/>
              </a:ext>
            </a:extLst>
          </p:cNvPr>
          <p:cNvPicPr>
            <a:picLocks noChangeAspect="1"/>
          </p:cNvPicPr>
          <p:nvPr/>
        </p:nvPicPr>
        <p:blipFill>
          <a:blip r:embed="rId2" cstate="print">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840368" y="1208380"/>
            <a:ext cx="540000" cy="540000"/>
          </a:xfrm>
          <a:prstGeom prst="rect">
            <a:avLst/>
          </a:prstGeom>
        </p:spPr>
      </p:pic>
      <p:sp>
        <p:nvSpPr>
          <p:cNvPr id="5" name="TextBox 4">
            <a:extLst>
              <a:ext uri="{FF2B5EF4-FFF2-40B4-BE49-F238E27FC236}">
                <a16:creationId xmlns:a16="http://schemas.microsoft.com/office/drawing/2014/main" id="{D641FFE2-56B9-43B3-2AE5-3DEA6416494D}"/>
              </a:ext>
            </a:extLst>
          </p:cNvPr>
          <p:cNvSpPr txBox="1"/>
          <p:nvPr/>
        </p:nvSpPr>
        <p:spPr>
          <a:xfrm>
            <a:off x="1920368" y="1887732"/>
            <a:ext cx="9650268" cy="307777"/>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The results indicated that the XGBOOST model had the highest accuracy of 98%</a:t>
            </a:r>
            <a:endParaRPr lang="en-IN" b="0" dirty="0"/>
          </a:p>
        </p:txBody>
      </p:sp>
      <p:sp>
        <p:nvSpPr>
          <p:cNvPr id="6" name="TextBox 5">
            <a:extLst>
              <a:ext uri="{FF2B5EF4-FFF2-40B4-BE49-F238E27FC236}">
                <a16:creationId xmlns:a16="http://schemas.microsoft.com/office/drawing/2014/main" id="{128CE21F-7660-4104-5FB3-36ED3758F8D9}"/>
              </a:ext>
            </a:extLst>
          </p:cNvPr>
          <p:cNvSpPr txBox="1"/>
          <p:nvPr/>
        </p:nvSpPr>
        <p:spPr>
          <a:xfrm>
            <a:off x="1906270" y="2290488"/>
            <a:ext cx="9664366"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study utilized the Kaggle Stellar Object Classification dataset with 100000 instances, and all algorithms were implemented on Jupyter Notebook</a:t>
            </a:r>
            <a:endParaRPr lang="en-IN" dirty="0"/>
          </a:p>
        </p:txBody>
      </p:sp>
      <p:sp>
        <p:nvSpPr>
          <p:cNvPr id="7" name="TextBox 6">
            <a:extLst>
              <a:ext uri="{FF2B5EF4-FFF2-40B4-BE49-F238E27FC236}">
                <a16:creationId xmlns:a16="http://schemas.microsoft.com/office/drawing/2014/main" id="{A5E1D5BF-FEBE-E921-CDB3-453AE7859878}"/>
              </a:ext>
            </a:extLst>
          </p:cNvPr>
          <p:cNvSpPr txBox="1"/>
          <p:nvPr/>
        </p:nvSpPr>
        <p:spPr>
          <a:xfrm>
            <a:off x="1906270" y="2899782"/>
            <a:ext cx="9650268"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accuracies of all algorithms were above 85% with the lowest accuracy of 90% given by Decision Tree and the highest accuracy given XGBOOST </a:t>
            </a:r>
            <a:r>
              <a:rPr lang="en-US" b="0" dirty="0"/>
              <a:t>as previously mentioned.</a:t>
            </a:r>
            <a:endParaRPr lang="en-IN" dirty="0"/>
          </a:p>
        </p:txBody>
      </p:sp>
      <p:sp>
        <p:nvSpPr>
          <p:cNvPr id="8" name="TextBox 7">
            <a:extLst>
              <a:ext uri="{FF2B5EF4-FFF2-40B4-BE49-F238E27FC236}">
                <a16:creationId xmlns:a16="http://schemas.microsoft.com/office/drawing/2014/main" id="{CA52768D-AB0D-A548-F8F5-C26A9B166449}"/>
              </a:ext>
            </a:extLst>
          </p:cNvPr>
          <p:cNvSpPr txBox="1"/>
          <p:nvPr/>
        </p:nvSpPr>
        <p:spPr>
          <a:xfrm>
            <a:off x="840368" y="3490171"/>
            <a:ext cx="2555823"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a:t>Limitations</a:t>
            </a:r>
          </a:p>
        </p:txBody>
      </p:sp>
      <p:pic>
        <p:nvPicPr>
          <p:cNvPr id="9" name="Picture 8">
            <a:extLst>
              <a:ext uri="{FF2B5EF4-FFF2-40B4-BE49-F238E27FC236}">
                <a16:creationId xmlns:a16="http://schemas.microsoft.com/office/drawing/2014/main" id="{768390AD-A337-FD55-BD7D-6A55CEEADCAC}"/>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356993" y="3490171"/>
            <a:ext cx="538609" cy="538609"/>
          </a:xfrm>
          <a:prstGeom prst="rect">
            <a:avLst/>
          </a:prstGeom>
        </p:spPr>
      </p:pic>
      <p:sp>
        <p:nvSpPr>
          <p:cNvPr id="10" name="TextBox 9">
            <a:extLst>
              <a:ext uri="{FF2B5EF4-FFF2-40B4-BE49-F238E27FC236}">
                <a16:creationId xmlns:a16="http://schemas.microsoft.com/office/drawing/2014/main" id="{5C453660-5978-FC6B-024A-9F040FF41B7F}"/>
              </a:ext>
            </a:extLst>
          </p:cNvPr>
          <p:cNvSpPr txBox="1"/>
          <p:nvPr/>
        </p:nvSpPr>
        <p:spPr>
          <a:xfrm>
            <a:off x="1906270" y="4179109"/>
            <a:ext cx="9650268" cy="307777"/>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Certainly! The project faces limitations such as potential data imbalance, which could lead to bias towards the majority class.</a:t>
            </a:r>
          </a:p>
        </p:txBody>
      </p:sp>
      <p:sp>
        <p:nvSpPr>
          <p:cNvPr id="11" name="TextBox 10">
            <a:extLst>
              <a:ext uri="{FF2B5EF4-FFF2-40B4-BE49-F238E27FC236}">
                <a16:creationId xmlns:a16="http://schemas.microsoft.com/office/drawing/2014/main" id="{5C453660-5978-FC6B-024A-9F040FF41B7F}"/>
              </a:ext>
            </a:extLst>
          </p:cNvPr>
          <p:cNvSpPr txBox="1"/>
          <p:nvPr/>
        </p:nvSpPr>
        <p:spPr>
          <a:xfrm>
            <a:off x="1920368" y="4593346"/>
            <a:ext cx="9650268" cy="307777"/>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Feature engineering may be complex and time-consuming, and data quality issues could arise from missing or noisy data.</a:t>
            </a:r>
          </a:p>
        </p:txBody>
      </p:sp>
      <p:pic>
        <p:nvPicPr>
          <p:cNvPr id="12" name="Picture 11">
            <a:extLst>
              <a:ext uri="{FF2B5EF4-FFF2-40B4-BE49-F238E27FC236}">
                <a16:creationId xmlns:a16="http://schemas.microsoft.com/office/drawing/2014/main" id="{A6A6962B-9EAE-3FED-870D-5E946F20972A}"/>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40368" y="5022232"/>
            <a:ext cx="601257" cy="601257"/>
          </a:xfrm>
          <a:prstGeom prst="rect">
            <a:avLst/>
          </a:prstGeom>
        </p:spPr>
      </p:pic>
      <p:sp>
        <p:nvSpPr>
          <p:cNvPr id="13" name="TextBox 12">
            <a:extLst>
              <a:ext uri="{FF2B5EF4-FFF2-40B4-BE49-F238E27FC236}">
                <a16:creationId xmlns:a16="http://schemas.microsoft.com/office/drawing/2014/main" id="{28C9ADE7-87BA-E101-3EFD-50EA7FD1009C}"/>
              </a:ext>
            </a:extLst>
          </p:cNvPr>
          <p:cNvSpPr txBox="1"/>
          <p:nvPr/>
        </p:nvSpPr>
        <p:spPr>
          <a:xfrm>
            <a:off x="1472569" y="5088434"/>
            <a:ext cx="3827219"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research</a:t>
            </a:r>
          </a:p>
        </p:txBody>
      </p:sp>
      <p:sp>
        <p:nvSpPr>
          <p:cNvPr id="14" name="TextBox 13">
            <a:extLst>
              <a:ext uri="{FF2B5EF4-FFF2-40B4-BE49-F238E27FC236}">
                <a16:creationId xmlns:a16="http://schemas.microsoft.com/office/drawing/2014/main" id="{894737B4-3A1F-82F5-6EB9-B488A4D006D7}"/>
              </a:ext>
            </a:extLst>
          </p:cNvPr>
          <p:cNvSpPr txBox="1"/>
          <p:nvPr/>
        </p:nvSpPr>
        <p:spPr>
          <a:xfrm>
            <a:off x="1906270" y="5794009"/>
            <a:ext cx="9650268" cy="738664"/>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Future research must ensure robustness, generalizability, and interpretability for informed decision-making based on study findings. It's important to check how duplicate data and unusual values affect the model's accuracy. Creating strategies to deal with these issues is valuable for improving model performance.</a:t>
            </a:r>
            <a:endParaRPr lang="en-IN" b="0" dirty="0"/>
          </a:p>
        </p:txBody>
      </p:sp>
    </p:spTree>
    <p:extLst>
      <p:ext uri="{BB962C8B-B14F-4D97-AF65-F5344CB8AC3E}">
        <p14:creationId xmlns:p14="http://schemas.microsoft.com/office/powerpoint/2010/main" val="186582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p:bldP spid="10" grpId="0" animBg="1"/>
      <p:bldP spid="11"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5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947349" y="93549"/>
            <a:ext cx="8552341" cy="830997"/>
          </a:xfrm>
          <a:prstGeom prst="rect">
            <a:avLst/>
          </a:prstGeom>
          <a:noFill/>
        </p:spPr>
        <p:txBody>
          <a:bodyPr wrap="none" lIns="91440" tIns="45720" rIns="91440" bIns="45720">
            <a:spAutoFit/>
          </a:bodyPr>
          <a:lstStyle/>
          <a:p>
            <a:pPr algn="ctr"/>
            <a:r>
              <a:rPr lang="en-US" sz="4800" dirty="0">
                <a:ln w="0"/>
                <a:solidFill>
                  <a:srgbClr val="C00000"/>
                </a:solidFill>
                <a:effectLst>
                  <a:reflection blurRad="6350" stA="53000" endA="300" endPos="35500" dir="5400000" sy="-90000" algn="bl" rotWithShape="0"/>
                </a:effectLst>
                <a:latin typeface="Rockwell" panose="02060603020205020403" pitchFamily="18" charset="0"/>
              </a:rPr>
              <a:t>APPENDICES &amp; REFERENCES</a:t>
            </a:r>
            <a:endParaRPr lang="en-US" sz="48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3" name="Rectangle 2"/>
          <p:cNvSpPr/>
          <p:nvPr/>
        </p:nvSpPr>
        <p:spPr>
          <a:xfrm>
            <a:off x="1527672" y="1993132"/>
            <a:ext cx="8387508" cy="369332"/>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rPr>
              <a:t>https://lms.bostoninstituteofanalytics.org/courses/data-science-business-analytics/</a:t>
            </a:r>
          </a:p>
        </p:txBody>
      </p:sp>
      <p:sp>
        <p:nvSpPr>
          <p:cNvPr id="4" name="Rectangle 3"/>
          <p:cNvSpPr/>
          <p:nvPr/>
        </p:nvSpPr>
        <p:spPr>
          <a:xfrm>
            <a:off x="1527672" y="3194241"/>
            <a:ext cx="2884892" cy="369332"/>
          </a:xfrm>
          <a:prstGeom prst="rect">
            <a:avLst/>
          </a:prstGeom>
        </p:spPr>
        <p:txBody>
          <a:bodyPr wrap="none">
            <a:spAutoFit/>
          </a:bodyPr>
          <a:lstStyle/>
          <a:p>
            <a:pPr marL="285750" indent="-285750">
              <a:buFont typeface="Wingdings" panose="05000000000000000000" pitchFamily="2" charset="2"/>
              <a:buChar char="§"/>
            </a:pPr>
            <a:r>
              <a:rPr lang="en-US" dirty="0">
                <a:solidFill>
                  <a:schemeClr val="bg1"/>
                </a:solidFill>
              </a:rPr>
              <a:t>https://www.kaggle.com/</a:t>
            </a:r>
          </a:p>
        </p:txBody>
      </p:sp>
      <p:sp>
        <p:nvSpPr>
          <p:cNvPr id="5" name="TextBox 4"/>
          <p:cNvSpPr txBox="1"/>
          <p:nvPr/>
        </p:nvSpPr>
        <p:spPr>
          <a:xfrm>
            <a:off x="980501" y="2624241"/>
            <a:ext cx="7623672" cy="369332"/>
          </a:xfrm>
          <a:prstGeom prst="rect">
            <a:avLst/>
          </a:prstGeom>
          <a:noFill/>
        </p:spPr>
        <p:txBody>
          <a:bodyPr wrap="square" rtlCol="0">
            <a:spAutoFit/>
          </a:bodyPr>
          <a:lstStyle/>
          <a:p>
            <a:r>
              <a:rPr lang="en-US" b="1" dirty="0">
                <a:solidFill>
                  <a:srgbClr val="C00000"/>
                </a:solidFill>
                <a:latin typeface="Bahnschrift SemiLight" panose="020B0502040204020203" pitchFamily="34" charset="0"/>
              </a:rPr>
              <a:t>KAGGLE: </a:t>
            </a:r>
            <a:r>
              <a:rPr lang="en-US" dirty="0">
                <a:solidFill>
                  <a:schemeClr val="bg1"/>
                </a:solidFill>
              </a:rPr>
              <a:t>	</a:t>
            </a:r>
          </a:p>
        </p:txBody>
      </p:sp>
      <p:sp>
        <p:nvSpPr>
          <p:cNvPr id="6" name="TextBox 5"/>
          <p:cNvSpPr txBox="1"/>
          <p:nvPr/>
        </p:nvSpPr>
        <p:spPr>
          <a:xfrm>
            <a:off x="980501" y="1340211"/>
            <a:ext cx="7623672" cy="400110"/>
          </a:xfrm>
          <a:prstGeom prst="rect">
            <a:avLst/>
          </a:prstGeom>
          <a:noFill/>
        </p:spPr>
        <p:txBody>
          <a:bodyPr wrap="square" rtlCol="0">
            <a:spAutoFit/>
          </a:bodyPr>
          <a:lstStyle/>
          <a:p>
            <a:r>
              <a:rPr lang="en-US" sz="2000" b="1" dirty="0">
                <a:solidFill>
                  <a:srgbClr val="C00000"/>
                </a:solidFill>
                <a:latin typeface="Bahnschrift SemiLight" panose="020B0502040204020203" pitchFamily="34" charset="0"/>
              </a:rPr>
              <a:t>BIA: </a:t>
            </a:r>
            <a:endParaRPr lang="en-US" sz="2000" dirty="0">
              <a:solidFill>
                <a:schemeClr val="bg1"/>
              </a:solidFill>
              <a:latin typeface="Bahnschrift SemiLight" panose="020B0502040204020203" pitchFamily="34" charset="0"/>
            </a:endParaRPr>
          </a:p>
        </p:txBody>
      </p:sp>
      <p:sp>
        <p:nvSpPr>
          <p:cNvPr id="8" name="TextBox 7"/>
          <p:cNvSpPr txBox="1"/>
          <p:nvPr/>
        </p:nvSpPr>
        <p:spPr>
          <a:xfrm>
            <a:off x="980501" y="3853139"/>
            <a:ext cx="7623672" cy="369332"/>
          </a:xfrm>
          <a:prstGeom prst="rect">
            <a:avLst/>
          </a:prstGeom>
          <a:noFill/>
        </p:spPr>
        <p:txBody>
          <a:bodyPr wrap="square" rtlCol="0">
            <a:spAutoFit/>
          </a:bodyPr>
          <a:lstStyle/>
          <a:p>
            <a:r>
              <a:rPr lang="en-US" b="1" dirty="0">
                <a:solidFill>
                  <a:srgbClr val="C00000"/>
                </a:solidFill>
                <a:latin typeface="Bahnschrift SemiLight" panose="020B0502040204020203" pitchFamily="34" charset="0"/>
              </a:rPr>
              <a:t>Streamlit:</a:t>
            </a:r>
            <a:endParaRPr lang="en-US" dirty="0">
              <a:solidFill>
                <a:schemeClr val="bg1"/>
              </a:solidFill>
            </a:endParaRPr>
          </a:p>
        </p:txBody>
      </p:sp>
      <p:sp>
        <p:nvSpPr>
          <p:cNvPr id="7" name="Rectangle 6">
            <a:extLst>
              <a:ext uri="{FF2B5EF4-FFF2-40B4-BE49-F238E27FC236}">
                <a16:creationId xmlns:a16="http://schemas.microsoft.com/office/drawing/2014/main" id="{E5CD500E-F75F-BC18-637F-0658B2D30910}"/>
              </a:ext>
            </a:extLst>
          </p:cNvPr>
          <p:cNvSpPr/>
          <p:nvPr/>
        </p:nvSpPr>
        <p:spPr>
          <a:xfrm>
            <a:off x="1527672" y="4512037"/>
            <a:ext cx="6158994" cy="369332"/>
          </a:xfrm>
          <a:prstGeom prst="rect">
            <a:avLst/>
          </a:prstGeom>
        </p:spPr>
        <p:txBody>
          <a:bodyPr wrap="none">
            <a:spAutoFit/>
          </a:bodyPr>
          <a:lstStyle/>
          <a:p>
            <a:pPr marL="285750" indent="-285750">
              <a:buFont typeface="Wingdings" panose="05000000000000000000" pitchFamily="2" charset="2"/>
              <a:buChar char="§"/>
            </a:pPr>
            <a:r>
              <a:rPr lang="en-US" dirty="0">
                <a:solidFill>
                  <a:schemeClr val="bg1"/>
                </a:solidFill>
              </a:rPr>
              <a:t>https://stellerobjectclassification-milan-virash.streamlit.app/</a:t>
            </a:r>
          </a:p>
        </p:txBody>
      </p:sp>
    </p:spTree>
    <p:extLst>
      <p:ext uri="{BB962C8B-B14F-4D97-AF65-F5344CB8AC3E}">
        <p14:creationId xmlns:p14="http://schemas.microsoft.com/office/powerpoint/2010/main" val="53676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90417"/>
            <a:ext cx="7429500" cy="3843607"/>
          </a:xfrm>
          <a:prstGeom prst="rect">
            <a:avLst/>
          </a:prstGeom>
        </p:spPr>
      </p:pic>
    </p:spTree>
    <p:extLst>
      <p:ext uri="{BB962C8B-B14F-4D97-AF65-F5344CB8AC3E}">
        <p14:creationId xmlns:p14="http://schemas.microsoft.com/office/powerpoint/2010/main" val="33729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7000">
              <a:schemeClr val="tx1">
                <a:lumMod val="95000"/>
                <a:lumOff val="5000"/>
              </a:schemeClr>
            </a:gs>
            <a:gs pos="82000">
              <a:srgbClr val="008080"/>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grpSp>
        <p:nvGrpSpPr>
          <p:cNvPr id="18" name="Group 17"/>
          <p:cNvGrpSpPr/>
          <p:nvPr/>
        </p:nvGrpSpPr>
        <p:grpSpPr>
          <a:xfrm>
            <a:off x="919046" y="750824"/>
            <a:ext cx="4917242" cy="1264055"/>
            <a:chOff x="562947" y="513936"/>
            <a:chExt cx="4917242" cy="1264055"/>
          </a:xfrm>
        </p:grpSpPr>
        <p:sp>
          <p:nvSpPr>
            <p:cNvPr id="2" name="TextBox 1"/>
            <p:cNvSpPr txBox="1"/>
            <p:nvPr/>
          </p:nvSpPr>
          <p:spPr>
            <a:xfrm>
              <a:off x="562947" y="662966"/>
              <a:ext cx="684249"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01</a:t>
              </a:r>
            </a:p>
          </p:txBody>
        </p:sp>
        <p:sp>
          <p:nvSpPr>
            <p:cNvPr id="3" name="TextBox 2"/>
            <p:cNvSpPr txBox="1"/>
            <p:nvPr/>
          </p:nvSpPr>
          <p:spPr>
            <a:xfrm>
              <a:off x="1212980" y="551657"/>
              <a:ext cx="2967131" cy="338554"/>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INTRODUCTION</a:t>
              </a:r>
            </a:p>
          </p:txBody>
        </p:sp>
        <p:cxnSp>
          <p:nvCxnSpPr>
            <p:cNvPr id="5" name="Straight Connector 4"/>
            <p:cNvCxnSpPr/>
            <p:nvPr/>
          </p:nvCxnSpPr>
          <p:spPr>
            <a:xfrm flipH="1">
              <a:off x="1212983" y="513936"/>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6" name="Rectangle 5"/>
            <p:cNvSpPr/>
            <p:nvPr/>
          </p:nvSpPr>
          <p:spPr>
            <a:xfrm>
              <a:off x="1281414" y="946994"/>
              <a:ext cx="4198775" cy="830997"/>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categorize stars and other celestial </a:t>
              </a:r>
            </a:p>
            <a:p>
              <a:r>
                <a:rPr lang="en-US" sz="1200" dirty="0">
                  <a:solidFill>
                    <a:schemeClr val="bg1"/>
                  </a:solidFill>
                  <a:latin typeface="Century Gothic" panose="020B0502020202020204" pitchFamily="34" charset="0"/>
                </a:rPr>
                <a:t>objects based on their physical properties</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Models and early detection bring essential benefits</a:t>
              </a:r>
            </a:p>
            <a:p>
              <a:endParaRPr lang="en-US" sz="1200" dirty="0">
                <a:solidFill>
                  <a:schemeClr val="bg1"/>
                </a:solidFill>
                <a:latin typeface="Century Gothic" panose="020B0502020202020204" pitchFamily="34" charset="0"/>
              </a:endParaRPr>
            </a:p>
          </p:txBody>
        </p:sp>
      </p:grpSp>
      <p:cxnSp>
        <p:nvCxnSpPr>
          <p:cNvPr id="9" name="Straight Connector 8"/>
          <p:cNvCxnSpPr/>
          <p:nvPr/>
        </p:nvCxnSpPr>
        <p:spPr>
          <a:xfrm>
            <a:off x="1212982" y="961453"/>
            <a:ext cx="0"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19" name="Group 18"/>
          <p:cNvGrpSpPr/>
          <p:nvPr/>
        </p:nvGrpSpPr>
        <p:grpSpPr>
          <a:xfrm>
            <a:off x="6124011" y="750824"/>
            <a:ext cx="5054094" cy="1023936"/>
            <a:chOff x="6083555" y="512960"/>
            <a:chExt cx="5054094" cy="1023936"/>
          </a:xfrm>
        </p:grpSpPr>
        <p:cxnSp>
          <p:nvCxnSpPr>
            <p:cNvPr id="12" name="Straight Connector 11"/>
            <p:cNvCxnSpPr/>
            <p:nvPr/>
          </p:nvCxnSpPr>
          <p:spPr>
            <a:xfrm flipH="1">
              <a:off x="6870444" y="513935"/>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15" name="TextBox 14"/>
            <p:cNvSpPr txBox="1"/>
            <p:nvPr/>
          </p:nvSpPr>
          <p:spPr>
            <a:xfrm>
              <a:off x="6083555" y="593049"/>
              <a:ext cx="786885"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02</a:t>
              </a:r>
            </a:p>
          </p:txBody>
        </p:sp>
        <p:sp>
          <p:nvSpPr>
            <p:cNvPr id="16" name="TextBox 15"/>
            <p:cNvSpPr txBox="1"/>
            <p:nvPr/>
          </p:nvSpPr>
          <p:spPr>
            <a:xfrm>
              <a:off x="6870440" y="512960"/>
              <a:ext cx="3934409" cy="584775"/>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DATA GATHERING/ </a:t>
              </a:r>
            </a:p>
            <a:p>
              <a:r>
                <a:rPr lang="en-US" sz="1600" dirty="0">
                  <a:solidFill>
                    <a:srgbClr val="C00000"/>
                  </a:solidFill>
                  <a:latin typeface="Copperplate Gothic Bold" panose="020E0705020206020404" pitchFamily="34" charset="0"/>
                </a:rPr>
                <a:t>DATA REFINING</a:t>
              </a:r>
            </a:p>
          </p:txBody>
        </p:sp>
        <p:sp>
          <p:nvSpPr>
            <p:cNvPr id="17" name="Rectangle 16"/>
            <p:cNvSpPr/>
            <p:nvPr/>
          </p:nvSpPr>
          <p:spPr>
            <a:xfrm>
              <a:off x="6938874" y="1075231"/>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Comprehensive Dataset Overview</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Refinement and Data Preparation Steps</a:t>
              </a:r>
            </a:p>
          </p:txBody>
        </p:sp>
      </p:grpSp>
      <p:grpSp>
        <p:nvGrpSpPr>
          <p:cNvPr id="20" name="Group 19"/>
          <p:cNvGrpSpPr/>
          <p:nvPr/>
        </p:nvGrpSpPr>
        <p:grpSpPr>
          <a:xfrm>
            <a:off x="919046" y="2070138"/>
            <a:ext cx="5019893" cy="1003464"/>
            <a:chOff x="460296" y="551657"/>
            <a:chExt cx="5019893" cy="1003464"/>
          </a:xfrm>
        </p:grpSpPr>
        <p:sp>
          <p:nvSpPr>
            <p:cNvPr id="21" name="TextBox 20"/>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03</a:t>
              </a:r>
            </a:p>
          </p:txBody>
        </p:sp>
        <p:sp>
          <p:nvSpPr>
            <p:cNvPr id="22" name="TextBox 21"/>
            <p:cNvSpPr txBox="1"/>
            <p:nvPr/>
          </p:nvSpPr>
          <p:spPr>
            <a:xfrm>
              <a:off x="1212980" y="551657"/>
              <a:ext cx="3620277" cy="584775"/>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EXPLORATORY DATA ANALYSIS</a:t>
              </a:r>
            </a:p>
          </p:txBody>
        </p:sp>
        <p:cxnSp>
          <p:nvCxnSpPr>
            <p:cNvPr id="23" name="Straight Connector 22"/>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24" name="Rectangle 23"/>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Find patterns  and identify trends</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Gain valuable insights from the dataset</a:t>
              </a:r>
            </a:p>
          </p:txBody>
        </p:sp>
      </p:grpSp>
      <p:grpSp>
        <p:nvGrpSpPr>
          <p:cNvPr id="25" name="Group 24"/>
          <p:cNvGrpSpPr/>
          <p:nvPr/>
        </p:nvGrpSpPr>
        <p:grpSpPr>
          <a:xfrm>
            <a:off x="6117793" y="2122513"/>
            <a:ext cx="5019893" cy="950484"/>
            <a:chOff x="460296" y="604637"/>
            <a:chExt cx="5019893" cy="950484"/>
          </a:xfrm>
        </p:grpSpPr>
        <p:sp>
          <p:nvSpPr>
            <p:cNvPr id="26" name="TextBox 25"/>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04</a:t>
              </a:r>
            </a:p>
          </p:txBody>
        </p:sp>
        <p:sp>
          <p:nvSpPr>
            <p:cNvPr id="27" name="TextBox 26"/>
            <p:cNvSpPr txBox="1"/>
            <p:nvPr/>
          </p:nvSpPr>
          <p:spPr>
            <a:xfrm>
              <a:off x="1212979" y="620869"/>
              <a:ext cx="3620277" cy="338554"/>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FEATURE EXTRACTION</a:t>
              </a:r>
            </a:p>
          </p:txBody>
        </p:sp>
        <p:cxnSp>
          <p:nvCxnSpPr>
            <p:cNvPr id="28" name="Straight Connector 27"/>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29" name="Rectangle 28"/>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Divide Features into X and Y</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Machine Learning / Deep learning </a:t>
              </a:r>
            </a:p>
          </p:txBody>
        </p:sp>
      </p:grpSp>
      <p:grpSp>
        <p:nvGrpSpPr>
          <p:cNvPr id="31" name="Group 30"/>
          <p:cNvGrpSpPr/>
          <p:nvPr/>
        </p:nvGrpSpPr>
        <p:grpSpPr>
          <a:xfrm>
            <a:off x="919046" y="3543154"/>
            <a:ext cx="5019893" cy="950484"/>
            <a:chOff x="460296" y="604637"/>
            <a:chExt cx="5019893" cy="950484"/>
          </a:xfrm>
        </p:grpSpPr>
        <p:sp>
          <p:nvSpPr>
            <p:cNvPr id="32" name="TextBox 31"/>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05</a:t>
              </a:r>
            </a:p>
          </p:txBody>
        </p:sp>
        <p:sp>
          <p:nvSpPr>
            <p:cNvPr id="33" name="TextBox 32"/>
            <p:cNvSpPr txBox="1"/>
            <p:nvPr/>
          </p:nvSpPr>
          <p:spPr>
            <a:xfrm>
              <a:off x="1212980" y="643907"/>
              <a:ext cx="3620277" cy="338554"/>
            </a:xfrm>
            <a:prstGeom prst="rect">
              <a:avLst/>
            </a:prstGeom>
            <a:noFill/>
          </p:spPr>
          <p:txBody>
            <a:bodyPr wrap="square" rtlCol="0">
              <a:spAutoFit/>
            </a:bodyPr>
            <a:lstStyle/>
            <a:p>
              <a:r>
                <a:rPr lang="en-US" sz="1600" dirty="0">
                  <a:solidFill>
                    <a:srgbClr val="C00000"/>
                  </a:solidFill>
                  <a:latin typeface="Copperplate Gothic Bold" panose="020E0705020206020404" pitchFamily="34" charset="0"/>
                </a:rPr>
                <a:t>METHODOLOGY</a:t>
              </a:r>
            </a:p>
          </p:txBody>
        </p:sp>
        <p:cxnSp>
          <p:nvCxnSpPr>
            <p:cNvPr id="34" name="Straight Connector 33"/>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35" name="Rectangle 34"/>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Algorithms or Models Used</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Compare each Evaluate Algorithm</a:t>
              </a:r>
            </a:p>
          </p:txBody>
        </p:sp>
      </p:grpSp>
      <p:grpSp>
        <p:nvGrpSpPr>
          <p:cNvPr id="36" name="Group 35"/>
          <p:cNvGrpSpPr/>
          <p:nvPr/>
        </p:nvGrpSpPr>
        <p:grpSpPr>
          <a:xfrm>
            <a:off x="6117793" y="3543154"/>
            <a:ext cx="5019893" cy="950484"/>
            <a:chOff x="460296" y="604637"/>
            <a:chExt cx="5019893" cy="950484"/>
          </a:xfrm>
        </p:grpSpPr>
        <p:sp>
          <p:nvSpPr>
            <p:cNvPr id="37" name="TextBox 36"/>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06</a:t>
              </a:r>
            </a:p>
          </p:txBody>
        </p:sp>
        <p:sp>
          <p:nvSpPr>
            <p:cNvPr id="38" name="TextBox 37"/>
            <p:cNvSpPr txBox="1"/>
            <p:nvPr/>
          </p:nvSpPr>
          <p:spPr>
            <a:xfrm>
              <a:off x="1212980" y="643907"/>
              <a:ext cx="3620277" cy="338554"/>
            </a:xfrm>
            <a:prstGeom prst="rect">
              <a:avLst/>
            </a:prstGeom>
            <a:noFill/>
          </p:spPr>
          <p:txBody>
            <a:bodyPr wrap="square" rtlCol="0">
              <a:spAutoFit/>
            </a:bodyPr>
            <a:lstStyle/>
            <a:p>
              <a:r>
                <a:rPr lang="en-US" sz="1600" b="1" dirty="0">
                  <a:solidFill>
                    <a:srgbClr val="C00000"/>
                  </a:solidFill>
                  <a:latin typeface="Copperplate Gothic Bold" panose="020E0705020206020404" pitchFamily="34" charset="0"/>
                </a:rPr>
                <a:t>Experimental</a:t>
              </a:r>
              <a:r>
                <a:rPr lang="en-US" sz="1600" b="1" dirty="0">
                  <a:solidFill>
                    <a:srgbClr val="D74027"/>
                  </a:solidFill>
                  <a:latin typeface="Copperplate Gothic Bold" panose="020E0705020206020404" pitchFamily="34" charset="0"/>
                </a:rPr>
                <a:t> </a:t>
              </a:r>
              <a:r>
                <a:rPr lang="en-US" sz="1600" b="1" dirty="0">
                  <a:solidFill>
                    <a:srgbClr val="C00000"/>
                  </a:solidFill>
                  <a:latin typeface="Copperplate Gothic Bold" panose="020E0705020206020404" pitchFamily="34" charset="0"/>
                </a:rPr>
                <a:t>results</a:t>
              </a:r>
            </a:p>
          </p:txBody>
        </p:sp>
        <p:cxnSp>
          <p:nvCxnSpPr>
            <p:cNvPr id="39" name="Straight Connector 38"/>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40" name="Rectangle 39"/>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Visuals of Compared models</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Accuracy, confusion matrix  of models</a:t>
              </a:r>
            </a:p>
          </p:txBody>
        </p:sp>
      </p:grpSp>
      <p:grpSp>
        <p:nvGrpSpPr>
          <p:cNvPr id="41" name="Group 40"/>
          <p:cNvGrpSpPr/>
          <p:nvPr/>
        </p:nvGrpSpPr>
        <p:grpSpPr>
          <a:xfrm>
            <a:off x="6124012" y="4978471"/>
            <a:ext cx="5054093" cy="909582"/>
            <a:chOff x="460296" y="599372"/>
            <a:chExt cx="5054093" cy="909582"/>
          </a:xfrm>
        </p:grpSpPr>
        <p:sp>
          <p:nvSpPr>
            <p:cNvPr id="42" name="TextBox 41"/>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08</a:t>
              </a:r>
            </a:p>
          </p:txBody>
        </p:sp>
        <p:sp>
          <p:nvSpPr>
            <p:cNvPr id="43" name="TextBox 42"/>
            <p:cNvSpPr txBox="1"/>
            <p:nvPr/>
          </p:nvSpPr>
          <p:spPr>
            <a:xfrm>
              <a:off x="1247181" y="599372"/>
              <a:ext cx="3792877" cy="584775"/>
            </a:xfrm>
            <a:prstGeom prst="rect">
              <a:avLst/>
            </a:prstGeom>
            <a:noFill/>
          </p:spPr>
          <p:txBody>
            <a:bodyPr wrap="square" rtlCol="0">
              <a:spAutoFit/>
            </a:bodyPr>
            <a:lstStyle/>
            <a:p>
              <a:r>
                <a:rPr lang="en-US" sz="1600" b="1" dirty="0">
                  <a:solidFill>
                    <a:srgbClr val="C00000"/>
                  </a:solidFill>
                  <a:latin typeface="Copperplate Gothic Bold" panose="020E0705020206020404" pitchFamily="34" charset="0"/>
                </a:rPr>
                <a:t>APPENDICES AND REFERENCES</a:t>
              </a:r>
            </a:p>
          </p:txBody>
        </p:sp>
        <p:cxnSp>
          <p:nvCxnSpPr>
            <p:cNvPr id="44" name="Straight Connector 43"/>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45" name="Rectangle 44"/>
            <p:cNvSpPr/>
            <p:nvPr/>
          </p:nvSpPr>
          <p:spPr>
            <a:xfrm>
              <a:off x="1315614" y="1184147"/>
              <a:ext cx="4198775" cy="276999"/>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Links and codes used in the project</a:t>
              </a:r>
            </a:p>
          </p:txBody>
        </p:sp>
      </p:grpSp>
      <p:grpSp>
        <p:nvGrpSpPr>
          <p:cNvPr id="46" name="Group 45"/>
          <p:cNvGrpSpPr/>
          <p:nvPr/>
        </p:nvGrpSpPr>
        <p:grpSpPr>
          <a:xfrm>
            <a:off x="919046" y="4983736"/>
            <a:ext cx="5019893" cy="950484"/>
            <a:chOff x="460296" y="604637"/>
            <a:chExt cx="5019893" cy="950484"/>
          </a:xfrm>
        </p:grpSpPr>
        <p:sp>
          <p:nvSpPr>
            <p:cNvPr id="47" name="TextBox 46"/>
            <p:cNvSpPr txBox="1"/>
            <p:nvPr/>
          </p:nvSpPr>
          <p:spPr>
            <a:xfrm>
              <a:off x="460296" y="799427"/>
              <a:ext cx="752683" cy="523220"/>
            </a:xfrm>
            <a:prstGeom prst="rect">
              <a:avLst/>
            </a:prstGeom>
            <a:noFill/>
          </p:spPr>
          <p:txBody>
            <a:bodyPr wrap="square" rtlCol="0">
              <a:spAutoFit/>
            </a:bodyPr>
            <a:lstStyle/>
            <a:p>
              <a:r>
                <a:rPr lang="en-US" sz="2800" dirty="0">
                  <a:solidFill>
                    <a:schemeClr val="bg1"/>
                  </a:solidFill>
                  <a:latin typeface="Copperplate Gothic Bold" panose="020E0705020206020404" pitchFamily="34" charset="0"/>
                </a:rPr>
                <a:t>07</a:t>
              </a:r>
            </a:p>
          </p:txBody>
        </p:sp>
        <p:sp>
          <p:nvSpPr>
            <p:cNvPr id="48" name="TextBox 47"/>
            <p:cNvSpPr txBox="1"/>
            <p:nvPr/>
          </p:nvSpPr>
          <p:spPr>
            <a:xfrm>
              <a:off x="1212980" y="643907"/>
              <a:ext cx="3620277" cy="338554"/>
            </a:xfrm>
            <a:prstGeom prst="rect">
              <a:avLst/>
            </a:prstGeom>
            <a:noFill/>
          </p:spPr>
          <p:txBody>
            <a:bodyPr wrap="square" rtlCol="0">
              <a:spAutoFit/>
            </a:bodyPr>
            <a:lstStyle/>
            <a:p>
              <a:r>
                <a:rPr lang="en-US" sz="1600" b="1" dirty="0">
                  <a:solidFill>
                    <a:srgbClr val="C00000"/>
                  </a:solidFill>
                  <a:latin typeface="Copperplate Gothic Bold" panose="020E0705020206020404" pitchFamily="34" charset="0"/>
                </a:rPr>
                <a:t>CONCLUSION</a:t>
              </a:r>
            </a:p>
          </p:txBody>
        </p:sp>
        <p:cxnSp>
          <p:nvCxnSpPr>
            <p:cNvPr id="49" name="Straight Connector 48"/>
            <p:cNvCxnSpPr/>
            <p:nvPr/>
          </p:nvCxnSpPr>
          <p:spPr>
            <a:xfrm flipH="1">
              <a:off x="1212980" y="604637"/>
              <a:ext cx="1" cy="904317"/>
            </a:xfrm>
            <a:prstGeom prst="line">
              <a:avLst/>
            </a:prstGeom>
          </p:spPr>
          <p:style>
            <a:lnRef idx="1">
              <a:schemeClr val="accent5"/>
            </a:lnRef>
            <a:fillRef idx="0">
              <a:schemeClr val="accent5"/>
            </a:fillRef>
            <a:effectRef idx="0">
              <a:schemeClr val="accent5"/>
            </a:effectRef>
            <a:fontRef idx="minor">
              <a:schemeClr val="tx1"/>
            </a:fontRef>
          </p:style>
        </p:cxnSp>
        <p:sp>
          <p:nvSpPr>
            <p:cNvPr id="50" name="Rectangle 49"/>
            <p:cNvSpPr/>
            <p:nvPr/>
          </p:nvSpPr>
          <p:spPr>
            <a:xfrm>
              <a:off x="1281414" y="1093456"/>
              <a:ext cx="4198775" cy="461665"/>
            </a:xfrm>
            <a:prstGeom prst="rect">
              <a:avLst/>
            </a:prstGeom>
          </p:spPr>
          <p:txBody>
            <a:bodyPr wrap="square">
              <a:spAutoFit/>
            </a:bodyPr>
            <a:lstStyle/>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Importance of the used approach</a:t>
              </a:r>
            </a:p>
            <a:p>
              <a:pPr marL="171450" indent="-171450">
                <a:buFont typeface="Wingdings" panose="05000000000000000000" pitchFamily="2" charset="2"/>
                <a:buChar char="q"/>
              </a:pPr>
              <a:r>
                <a:rPr lang="en-US" sz="1200" dirty="0">
                  <a:solidFill>
                    <a:schemeClr val="bg1"/>
                  </a:solidFill>
                  <a:latin typeface="Century Gothic" panose="020B0502020202020204" pitchFamily="34" charset="0"/>
                </a:rPr>
                <a:t>Suggestion for future</a:t>
              </a:r>
            </a:p>
          </p:txBody>
        </p:sp>
      </p:grpSp>
      <p:pic>
        <p:nvPicPr>
          <p:cNvPr id="78" name="Picture 77">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090462" y="6157790"/>
            <a:ext cx="1785976" cy="462949"/>
          </a:xfrm>
          <a:prstGeom prst="rect">
            <a:avLst/>
          </a:prstGeom>
        </p:spPr>
      </p:pic>
    </p:spTree>
    <p:extLst>
      <p:ext uri="{BB962C8B-B14F-4D97-AF65-F5344CB8AC3E}">
        <p14:creationId xmlns:p14="http://schemas.microsoft.com/office/powerpoint/2010/main" val="4592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randombar(horizontal)">
                                      <p:cBhvr>
                                        <p:cTn id="7" dur="500"/>
                                        <p:tgtEl>
                                          <p:spTgt spid="78"/>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2000">
              <a:srgbClr val="008080"/>
            </a:gs>
            <a:gs pos="17000">
              <a:schemeClr val="tx1">
                <a:lumMod val="95000"/>
                <a:lumOff val="5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1664787" y="1086957"/>
            <a:ext cx="9081589" cy="1631216"/>
          </a:xfrm>
          <a:prstGeom prst="rect">
            <a:avLst/>
          </a:prstGeom>
          <a:noFill/>
        </p:spPr>
        <p:txBody>
          <a:bodyPr wrap="square" rtlCol="0">
            <a:spAutoFit/>
          </a:bodyPr>
          <a:lstStyle/>
          <a:p>
            <a:pPr algn="just"/>
            <a:r>
              <a:rPr lang="en-US" b="1" dirty="0">
                <a:solidFill>
                  <a:srgbClr val="C00000"/>
                </a:solidFill>
                <a:latin typeface="Rockwell" panose="02060603020205020403" pitchFamily="18" charset="0"/>
              </a:rPr>
              <a:t>OBJECTIVE: </a:t>
            </a:r>
          </a:p>
          <a:p>
            <a:pPr algn="just"/>
            <a:endParaRPr lang="en-US" dirty="0">
              <a:solidFill>
                <a:schemeClr val="bg1"/>
              </a:solidFill>
              <a:latin typeface="Rockwell" panose="02060603020205020403" pitchFamily="18" charset="0"/>
            </a:endParaRPr>
          </a:p>
          <a:p>
            <a:pPr marL="285750" indent="-285750" algn="just">
              <a:buFont typeface="Wingdings" panose="05000000000000000000" pitchFamily="2" charset="2"/>
              <a:buChar char="Ø"/>
            </a:pPr>
            <a:r>
              <a:rPr lang="en-US" sz="1600" dirty="0">
                <a:solidFill>
                  <a:schemeClr val="bg1"/>
                </a:solidFill>
                <a:latin typeface="Rockwell" panose="02060603020205020403" pitchFamily="18" charset="0"/>
              </a:rPr>
              <a:t>The objective of this project is to develop a sophisticated machine learning model for accurately classifying stellar objects. The project focuses on identifying distinguishing patterns, addressing data challenges, and improving classification precision, ultimately contributing valuable insights to the field of astrophysics.</a:t>
            </a:r>
          </a:p>
        </p:txBody>
      </p:sp>
      <p:sp>
        <p:nvSpPr>
          <p:cNvPr id="6" name="TextBox 5"/>
          <p:cNvSpPr txBox="1"/>
          <p:nvPr/>
        </p:nvSpPr>
        <p:spPr>
          <a:xfrm>
            <a:off x="1664787" y="2853247"/>
            <a:ext cx="9081588" cy="1138773"/>
          </a:xfrm>
          <a:prstGeom prst="rect">
            <a:avLst/>
          </a:prstGeom>
          <a:noFill/>
        </p:spPr>
        <p:txBody>
          <a:bodyPr wrap="square" rtlCol="0">
            <a:spAutoFit/>
          </a:bodyPr>
          <a:lstStyle/>
          <a:p>
            <a:pPr algn="just"/>
            <a:r>
              <a:rPr lang="en-US" b="1" dirty="0">
                <a:solidFill>
                  <a:srgbClr val="C00000"/>
                </a:solidFill>
                <a:latin typeface="Rockwell" panose="02060603020205020403" pitchFamily="18" charset="0"/>
              </a:rPr>
              <a:t>Dataset:</a:t>
            </a:r>
            <a:r>
              <a:rPr lang="en-US" dirty="0">
                <a:solidFill>
                  <a:srgbClr val="C00000"/>
                </a:solidFill>
                <a:latin typeface="Rockwell" panose="02060603020205020403" pitchFamily="18" charset="0"/>
              </a:rPr>
              <a:t>  </a:t>
            </a:r>
          </a:p>
          <a:p>
            <a:pPr algn="just"/>
            <a:endParaRPr lang="en-US" dirty="0">
              <a:solidFill>
                <a:schemeClr val="bg1"/>
              </a:solidFill>
              <a:latin typeface="Rockwell" panose="02060603020205020403" pitchFamily="18" charset="0"/>
            </a:endParaRPr>
          </a:p>
          <a:p>
            <a:pPr marL="285750" indent="-285750" algn="just">
              <a:buFont typeface="Wingdings" panose="05000000000000000000" pitchFamily="2" charset="2"/>
              <a:buChar char="Ø"/>
            </a:pPr>
            <a:r>
              <a:rPr lang="en-US" sz="1600" dirty="0">
                <a:solidFill>
                  <a:schemeClr val="bg1"/>
                </a:solidFill>
                <a:latin typeface="Rockwell" panose="02060603020205020403" pitchFamily="18" charset="0"/>
              </a:rPr>
              <a:t>The dataset includes 100,000 entries with features such as celestial coordinates, photometric magnitudes, redshift, and other observational identifiers</a:t>
            </a:r>
          </a:p>
        </p:txBody>
      </p:sp>
      <p:sp>
        <p:nvSpPr>
          <p:cNvPr id="7" name="TextBox 6"/>
          <p:cNvSpPr txBox="1"/>
          <p:nvPr/>
        </p:nvSpPr>
        <p:spPr>
          <a:xfrm>
            <a:off x="1664786" y="4127094"/>
            <a:ext cx="9081589" cy="1631216"/>
          </a:xfrm>
          <a:prstGeom prst="rect">
            <a:avLst/>
          </a:prstGeom>
          <a:noFill/>
        </p:spPr>
        <p:txBody>
          <a:bodyPr wrap="square" rtlCol="0">
            <a:spAutoFit/>
          </a:bodyPr>
          <a:lstStyle/>
          <a:p>
            <a:pPr algn="just"/>
            <a:r>
              <a:rPr lang="en-US" b="1" dirty="0">
                <a:solidFill>
                  <a:srgbClr val="C00000"/>
                </a:solidFill>
                <a:latin typeface="Rockwell" panose="02060603020205020403" pitchFamily="18" charset="0"/>
              </a:rPr>
              <a:t>Importance: </a:t>
            </a:r>
          </a:p>
          <a:p>
            <a:pPr algn="just"/>
            <a:endParaRPr lang="en-US" dirty="0">
              <a:solidFill>
                <a:schemeClr val="bg1"/>
              </a:solidFill>
              <a:latin typeface="Rockwell" panose="02060603020205020403" pitchFamily="18" charset="0"/>
            </a:endParaRPr>
          </a:p>
          <a:p>
            <a:pPr marL="285750" indent="-285750" algn="just">
              <a:buFont typeface="Wingdings" panose="05000000000000000000" pitchFamily="2" charset="2"/>
              <a:buChar char="Ø"/>
            </a:pPr>
            <a:r>
              <a:rPr lang="en-US" sz="1600" dirty="0">
                <a:solidFill>
                  <a:schemeClr val="bg1"/>
                </a:solidFill>
                <a:latin typeface="Rockwell" panose="02060603020205020403" pitchFamily="18" charset="0"/>
              </a:rPr>
              <a:t>The importance of this project lies in advancing the precision of stellar object classification, a critical task in astrophysics. By improving classification accuracy, the project enhances our understanding of the universe, aids in the discovery of new celestial bodies, and supports further research in astronomical studies and cosmology.</a:t>
            </a:r>
          </a:p>
        </p:txBody>
      </p:sp>
      <p:pic>
        <p:nvPicPr>
          <p:cNvPr id="8" name="Picture 7">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18702" y="6102291"/>
            <a:ext cx="1785976" cy="462949"/>
          </a:xfrm>
          <a:prstGeom prst="rect">
            <a:avLst/>
          </a:prstGeom>
        </p:spPr>
      </p:pic>
      <p:sp>
        <p:nvSpPr>
          <p:cNvPr id="9" name="Rectangle 8"/>
          <p:cNvSpPr/>
          <p:nvPr/>
        </p:nvSpPr>
        <p:spPr>
          <a:xfrm>
            <a:off x="3862467" y="120886"/>
            <a:ext cx="4840299" cy="830997"/>
          </a:xfrm>
          <a:prstGeom prst="rect">
            <a:avLst/>
          </a:prstGeom>
          <a:noFill/>
          <a:ln>
            <a:noFill/>
          </a:ln>
          <a:effectLst>
            <a:outerShdw blurRad="152400" dist="317500" dir="5400000" sx="90000" sy="-19000" rotWithShape="0">
              <a:prstClr val="black">
                <a:alpha val="15000"/>
              </a:prstClr>
            </a:outerShdw>
          </a:effectLst>
        </p:spPr>
        <p:txBody>
          <a:bodyPr wrap="none" lIns="91440" tIns="45720" rIns="91440" bIns="45720">
            <a:spAutoFit/>
          </a:bodyPr>
          <a:lstStyle/>
          <a:p>
            <a:pPr algn="just"/>
            <a:r>
              <a:rPr lang="en-US" sz="4800" b="0" cap="none" spc="0" dirty="0">
                <a:ln w="0"/>
                <a:solidFill>
                  <a:srgbClr val="C00000"/>
                </a:solidFill>
                <a:effectLst>
                  <a:reflection blurRad="6350" stA="53000" endA="300" endPos="35500" dir="5400000" sy="-90000" algn="bl" rotWithShape="0"/>
                </a:effectLst>
                <a:latin typeface="Rockwell" panose="02060603020205020403" pitchFamily="18" charset="0"/>
              </a:rPr>
              <a:t>INTRODUCTION</a:t>
            </a:r>
          </a:p>
        </p:txBody>
      </p:sp>
    </p:spTree>
    <p:extLst>
      <p:ext uri="{BB962C8B-B14F-4D97-AF65-F5344CB8AC3E}">
        <p14:creationId xmlns:p14="http://schemas.microsoft.com/office/powerpoint/2010/main" val="9085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E7C8B8FC-F444-661B-6891-74DCC282FA97}"/>
              </a:ext>
            </a:extLst>
          </p:cNvPr>
          <p:cNvSpPr txBox="1"/>
          <p:nvPr/>
        </p:nvSpPr>
        <p:spPr>
          <a:xfrm rot="16200000">
            <a:off x="-2689094" y="2932055"/>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pic>
        <p:nvPicPr>
          <p:cNvPr id="8" name="Picture 7">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18702" y="6102291"/>
            <a:ext cx="1785976" cy="462949"/>
          </a:xfrm>
          <a:prstGeom prst="rect">
            <a:avLst/>
          </a:prstGeom>
        </p:spPr>
      </p:pic>
      <p:grpSp>
        <p:nvGrpSpPr>
          <p:cNvPr id="2" name="Group 1"/>
          <p:cNvGrpSpPr/>
          <p:nvPr/>
        </p:nvGrpSpPr>
        <p:grpSpPr>
          <a:xfrm>
            <a:off x="6344838" y="364900"/>
            <a:ext cx="1507110" cy="5856000"/>
            <a:chOff x="6344838" y="364900"/>
            <a:chExt cx="1507110" cy="5856000"/>
          </a:xfrm>
        </p:grpSpPr>
        <p:pic>
          <p:nvPicPr>
            <p:cNvPr id="11" name="Picture 10">
              <a:extLst>
                <a:ext uri="{FF2B5EF4-FFF2-40B4-BE49-F238E27FC236}">
                  <a16:creationId xmlns:a16="http://schemas.microsoft.com/office/drawing/2014/main" id="{165928AF-D01E-5C22-A073-DBF9626BB6D1}"/>
                </a:ext>
              </a:extLst>
            </p:cNvPr>
            <p:cNvPicPr>
              <a:picLocks noChangeAspect="1"/>
            </p:cNvPicPr>
            <p:nvPr/>
          </p:nvPicPr>
          <p:blipFill>
            <a:blip r:embed="rId3">
              <a:duotone>
                <a:schemeClr val="accent1">
                  <a:shade val="45000"/>
                  <a:satMod val="135000"/>
                </a:schemeClr>
                <a:prstClr val="white"/>
              </a:duotone>
            </a:blip>
            <a:stretch>
              <a:fillRect/>
            </a:stretch>
          </p:blipFill>
          <p:spPr>
            <a:xfrm rot="20943577">
              <a:off x="6604942" y="3111431"/>
              <a:ext cx="701101" cy="701101"/>
            </a:xfrm>
            <a:prstGeom prst="rect">
              <a:avLst/>
            </a:prstGeom>
          </p:spPr>
        </p:pic>
        <p:pic>
          <p:nvPicPr>
            <p:cNvPr id="12" name="Picture 11">
              <a:extLst>
                <a:ext uri="{FF2B5EF4-FFF2-40B4-BE49-F238E27FC236}">
                  <a16:creationId xmlns:a16="http://schemas.microsoft.com/office/drawing/2014/main" id="{3C6E5D22-5538-9E87-F5AE-69FF75053DC5}"/>
                </a:ext>
              </a:extLst>
            </p:cNvPr>
            <p:cNvPicPr>
              <a:picLocks noChangeAspect="1"/>
            </p:cNvPicPr>
            <p:nvPr/>
          </p:nvPicPr>
          <p:blipFill>
            <a:blip r:embed="rId3">
              <a:duotone>
                <a:schemeClr val="accent1">
                  <a:shade val="45000"/>
                  <a:satMod val="135000"/>
                </a:schemeClr>
                <a:prstClr val="white"/>
              </a:duotone>
            </a:blip>
            <a:stretch>
              <a:fillRect/>
            </a:stretch>
          </p:blipFill>
          <p:spPr>
            <a:xfrm rot="532551" flipH="1">
              <a:off x="6839078" y="429783"/>
              <a:ext cx="701101" cy="701101"/>
            </a:xfrm>
            <a:prstGeom prst="rect">
              <a:avLst/>
            </a:prstGeom>
          </p:spPr>
        </p:pic>
        <p:grpSp>
          <p:nvGrpSpPr>
            <p:cNvPr id="13" name="Group 12">
              <a:extLst>
                <a:ext uri="{FF2B5EF4-FFF2-40B4-BE49-F238E27FC236}">
                  <a16:creationId xmlns:a16="http://schemas.microsoft.com/office/drawing/2014/main" id="{53AC4716-81B7-9DBB-ED99-40EAA3672B55}"/>
                </a:ext>
              </a:extLst>
            </p:cNvPr>
            <p:cNvGrpSpPr/>
            <p:nvPr/>
          </p:nvGrpSpPr>
          <p:grpSpPr>
            <a:xfrm>
              <a:off x="6357447" y="1609523"/>
              <a:ext cx="1454797" cy="831944"/>
              <a:chOff x="6785257" y="5867269"/>
              <a:chExt cx="1454797" cy="831944"/>
            </a:xfrm>
          </p:grpSpPr>
          <p:sp>
            <p:nvSpPr>
              <p:cNvPr id="109" name="Rectangle 108">
                <a:extLst>
                  <a:ext uri="{FF2B5EF4-FFF2-40B4-BE49-F238E27FC236}">
                    <a16:creationId xmlns:a16="http://schemas.microsoft.com/office/drawing/2014/main" id="{3ADBDC69-50BD-551C-7439-62AA8F7F40C2}"/>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 name="Group 109">
                <a:extLst>
                  <a:ext uri="{FF2B5EF4-FFF2-40B4-BE49-F238E27FC236}">
                    <a16:creationId xmlns:a16="http://schemas.microsoft.com/office/drawing/2014/main" id="{4752A558-739A-3668-A265-92E11E0A10F1}"/>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1" name="Right Triangle 110">
                  <a:extLst>
                    <a:ext uri="{FF2B5EF4-FFF2-40B4-BE49-F238E27FC236}">
                      <a16:creationId xmlns:a16="http://schemas.microsoft.com/office/drawing/2014/main" id="{A1E3AAC0-6A3A-64D8-229F-2D0B16B7F59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ight Triangle 111">
                  <a:extLst>
                    <a:ext uri="{FF2B5EF4-FFF2-40B4-BE49-F238E27FC236}">
                      <a16:creationId xmlns:a16="http://schemas.microsoft.com/office/drawing/2014/main" id="{E090D36C-9468-7629-7A85-0EFF0997D74C}"/>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Triangle 112">
                  <a:extLst>
                    <a:ext uri="{FF2B5EF4-FFF2-40B4-BE49-F238E27FC236}">
                      <a16:creationId xmlns:a16="http://schemas.microsoft.com/office/drawing/2014/main" id="{AEEB70FC-A850-536A-0D22-2D2F10DCE314}"/>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Triangle 113">
                  <a:extLst>
                    <a:ext uri="{FF2B5EF4-FFF2-40B4-BE49-F238E27FC236}">
                      <a16:creationId xmlns:a16="http://schemas.microsoft.com/office/drawing/2014/main" id="{788048C8-79FF-AE1B-DBAF-D175E96DA81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ight Triangle 114">
                  <a:extLst>
                    <a:ext uri="{FF2B5EF4-FFF2-40B4-BE49-F238E27FC236}">
                      <a16:creationId xmlns:a16="http://schemas.microsoft.com/office/drawing/2014/main" id="{E037EBB2-4196-4519-1095-F0FDEFF0BAD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 name="Group 13">
              <a:extLst>
                <a:ext uri="{FF2B5EF4-FFF2-40B4-BE49-F238E27FC236}">
                  <a16:creationId xmlns:a16="http://schemas.microsoft.com/office/drawing/2014/main" id="{E91C207C-1AB6-1D10-2D0D-9E41F300A513}"/>
                </a:ext>
              </a:extLst>
            </p:cNvPr>
            <p:cNvGrpSpPr/>
            <p:nvPr/>
          </p:nvGrpSpPr>
          <p:grpSpPr>
            <a:xfrm rot="4246982">
              <a:off x="6366473" y="676327"/>
              <a:ext cx="1454797" cy="831944"/>
              <a:chOff x="6785257" y="5867269"/>
              <a:chExt cx="1454797" cy="831944"/>
            </a:xfrm>
          </p:grpSpPr>
          <p:sp>
            <p:nvSpPr>
              <p:cNvPr id="102" name="Rectangle 101">
                <a:extLst>
                  <a:ext uri="{FF2B5EF4-FFF2-40B4-BE49-F238E27FC236}">
                    <a16:creationId xmlns:a16="http://schemas.microsoft.com/office/drawing/2014/main" id="{39A7B007-144C-69B7-EA8C-E6A4F90E5B0C}"/>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FAFEC191-9295-55C6-17A5-B0AF5C940819}"/>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04" name="Right Triangle 103">
                  <a:extLst>
                    <a:ext uri="{FF2B5EF4-FFF2-40B4-BE49-F238E27FC236}">
                      <a16:creationId xmlns:a16="http://schemas.microsoft.com/office/drawing/2014/main" id="{EE42A68C-F6E4-EE25-EA60-23D69C1B216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ight Triangle 104">
                  <a:extLst>
                    <a:ext uri="{FF2B5EF4-FFF2-40B4-BE49-F238E27FC236}">
                      <a16:creationId xmlns:a16="http://schemas.microsoft.com/office/drawing/2014/main" id="{AB4A8EEB-7F15-60C6-F97C-7B5639F24CD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ight Triangle 105">
                  <a:extLst>
                    <a:ext uri="{FF2B5EF4-FFF2-40B4-BE49-F238E27FC236}">
                      <a16:creationId xmlns:a16="http://schemas.microsoft.com/office/drawing/2014/main" id="{C0BC27F2-D3A5-1DA2-45CF-8063E803A4D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ight Triangle 106">
                  <a:extLst>
                    <a:ext uri="{FF2B5EF4-FFF2-40B4-BE49-F238E27FC236}">
                      <a16:creationId xmlns:a16="http://schemas.microsoft.com/office/drawing/2014/main" id="{7B6718E3-2472-0003-1600-5FB7212A5F0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ight Triangle 107">
                  <a:extLst>
                    <a:ext uri="{FF2B5EF4-FFF2-40B4-BE49-F238E27FC236}">
                      <a16:creationId xmlns:a16="http://schemas.microsoft.com/office/drawing/2014/main" id="{6E57B171-D193-6138-4CA4-6C4288167154}"/>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5" name="Group 14">
              <a:extLst>
                <a:ext uri="{FF2B5EF4-FFF2-40B4-BE49-F238E27FC236}">
                  <a16:creationId xmlns:a16="http://schemas.microsoft.com/office/drawing/2014/main" id="{09133B76-2211-0A49-B252-6C174A857983}"/>
                </a:ext>
              </a:extLst>
            </p:cNvPr>
            <p:cNvGrpSpPr/>
            <p:nvPr/>
          </p:nvGrpSpPr>
          <p:grpSpPr>
            <a:xfrm rot="3763409">
              <a:off x="6357390" y="2523905"/>
              <a:ext cx="1454797" cy="831944"/>
              <a:chOff x="6785257" y="5867269"/>
              <a:chExt cx="1454797" cy="831944"/>
            </a:xfrm>
          </p:grpSpPr>
          <p:sp>
            <p:nvSpPr>
              <p:cNvPr id="95" name="Rectangle 94">
                <a:extLst>
                  <a:ext uri="{FF2B5EF4-FFF2-40B4-BE49-F238E27FC236}">
                    <a16:creationId xmlns:a16="http://schemas.microsoft.com/office/drawing/2014/main" id="{668A7BE2-0C3E-B985-1176-4AD19C747FA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4048631F-C132-4537-0DFC-276D667CE1EE}"/>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97" name="Right Triangle 96">
                  <a:extLst>
                    <a:ext uri="{FF2B5EF4-FFF2-40B4-BE49-F238E27FC236}">
                      <a16:creationId xmlns:a16="http://schemas.microsoft.com/office/drawing/2014/main" id="{B2D242C1-3D43-16A5-0CEB-A39FE2BBF19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Triangle 97">
                  <a:extLst>
                    <a:ext uri="{FF2B5EF4-FFF2-40B4-BE49-F238E27FC236}">
                      <a16:creationId xmlns:a16="http://schemas.microsoft.com/office/drawing/2014/main" id="{5C8FE3B3-BD88-82EE-6720-C86C54113F1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ight Triangle 98">
                  <a:extLst>
                    <a:ext uri="{FF2B5EF4-FFF2-40B4-BE49-F238E27FC236}">
                      <a16:creationId xmlns:a16="http://schemas.microsoft.com/office/drawing/2014/main" id="{CE57C0BD-A62E-32A4-E659-662012A614A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Triangle 99">
                  <a:extLst>
                    <a:ext uri="{FF2B5EF4-FFF2-40B4-BE49-F238E27FC236}">
                      <a16:creationId xmlns:a16="http://schemas.microsoft.com/office/drawing/2014/main" id="{04108CE4-AD48-84B2-91CE-AE6089D5147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ight Triangle 100">
                  <a:extLst>
                    <a:ext uri="{FF2B5EF4-FFF2-40B4-BE49-F238E27FC236}">
                      <a16:creationId xmlns:a16="http://schemas.microsoft.com/office/drawing/2014/main" id="{E54D9ECF-329E-BEB3-FF0F-35FEB7FA4D1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6" name="Group 15">
              <a:extLst>
                <a:ext uri="{FF2B5EF4-FFF2-40B4-BE49-F238E27FC236}">
                  <a16:creationId xmlns:a16="http://schemas.microsoft.com/office/drawing/2014/main" id="{D925AE0E-317E-A12D-9038-E2FB4C9C5B88}"/>
                </a:ext>
              </a:extLst>
            </p:cNvPr>
            <p:cNvGrpSpPr/>
            <p:nvPr/>
          </p:nvGrpSpPr>
          <p:grpSpPr>
            <a:xfrm>
              <a:off x="6397151" y="3326256"/>
              <a:ext cx="1454797" cy="831944"/>
              <a:chOff x="6785257" y="5867269"/>
              <a:chExt cx="1454797" cy="831944"/>
            </a:xfrm>
          </p:grpSpPr>
          <p:sp>
            <p:nvSpPr>
              <p:cNvPr id="88" name="Rectangle 87">
                <a:extLst>
                  <a:ext uri="{FF2B5EF4-FFF2-40B4-BE49-F238E27FC236}">
                    <a16:creationId xmlns:a16="http://schemas.microsoft.com/office/drawing/2014/main" id="{C70CA20A-7E8A-FA40-467E-7EF582515CBD}"/>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620B2454-44AC-CF8D-AE27-4BC5216BD64A}"/>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90" name="Right Triangle 89">
                  <a:extLst>
                    <a:ext uri="{FF2B5EF4-FFF2-40B4-BE49-F238E27FC236}">
                      <a16:creationId xmlns:a16="http://schemas.microsoft.com/office/drawing/2014/main" id="{23AE0A52-49BC-A325-3A31-3FCC7BDE38B6}"/>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Triangle 90">
                  <a:extLst>
                    <a:ext uri="{FF2B5EF4-FFF2-40B4-BE49-F238E27FC236}">
                      <a16:creationId xmlns:a16="http://schemas.microsoft.com/office/drawing/2014/main" id="{352B2C72-2726-0522-D115-48E03C607FBF}"/>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ight Triangle 91">
                  <a:extLst>
                    <a:ext uri="{FF2B5EF4-FFF2-40B4-BE49-F238E27FC236}">
                      <a16:creationId xmlns:a16="http://schemas.microsoft.com/office/drawing/2014/main" id="{05719BFF-C793-FB38-0138-96BEF19C700C}"/>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92">
                  <a:extLst>
                    <a:ext uri="{FF2B5EF4-FFF2-40B4-BE49-F238E27FC236}">
                      <a16:creationId xmlns:a16="http://schemas.microsoft.com/office/drawing/2014/main" id="{7677F322-2D01-A376-2869-087C5B5D220E}"/>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ight Triangle 93">
                  <a:extLst>
                    <a:ext uri="{FF2B5EF4-FFF2-40B4-BE49-F238E27FC236}">
                      <a16:creationId xmlns:a16="http://schemas.microsoft.com/office/drawing/2014/main" id="{C8044DE8-F9FC-C3F9-DCFB-FF7EE60F3B2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7" name="Group 16">
              <a:extLst>
                <a:ext uri="{FF2B5EF4-FFF2-40B4-BE49-F238E27FC236}">
                  <a16:creationId xmlns:a16="http://schemas.microsoft.com/office/drawing/2014/main" id="{0AAC9B89-5AD8-11A3-65FE-F56D5EE22CB3}"/>
                </a:ext>
              </a:extLst>
            </p:cNvPr>
            <p:cNvGrpSpPr/>
            <p:nvPr/>
          </p:nvGrpSpPr>
          <p:grpSpPr>
            <a:xfrm rot="3965514">
              <a:off x="6316009" y="4330320"/>
              <a:ext cx="1454797" cy="831944"/>
              <a:chOff x="6785257" y="5867269"/>
              <a:chExt cx="1454797" cy="831944"/>
            </a:xfrm>
          </p:grpSpPr>
          <p:sp>
            <p:nvSpPr>
              <p:cNvPr id="81" name="Rectangle 80">
                <a:extLst>
                  <a:ext uri="{FF2B5EF4-FFF2-40B4-BE49-F238E27FC236}">
                    <a16:creationId xmlns:a16="http://schemas.microsoft.com/office/drawing/2014/main" id="{CC05DA54-B423-5F7E-38DF-58A64E8BED5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C2BCA040-E9D9-15C1-0B17-6C2D9359A23C}"/>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83" name="Right Triangle 82">
                  <a:extLst>
                    <a:ext uri="{FF2B5EF4-FFF2-40B4-BE49-F238E27FC236}">
                      <a16:creationId xmlns:a16="http://schemas.microsoft.com/office/drawing/2014/main" id="{9B915D16-D50C-E46C-6BC6-D8F787F459DD}"/>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Triangle 83">
                  <a:extLst>
                    <a:ext uri="{FF2B5EF4-FFF2-40B4-BE49-F238E27FC236}">
                      <a16:creationId xmlns:a16="http://schemas.microsoft.com/office/drawing/2014/main" id="{3A4D5C46-4087-E008-E150-CB761CB6A95D}"/>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ight Triangle 84">
                  <a:extLst>
                    <a:ext uri="{FF2B5EF4-FFF2-40B4-BE49-F238E27FC236}">
                      <a16:creationId xmlns:a16="http://schemas.microsoft.com/office/drawing/2014/main" id="{A157CECB-E556-236C-2799-C0851E49700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Triangle 85">
                  <a:extLst>
                    <a:ext uri="{FF2B5EF4-FFF2-40B4-BE49-F238E27FC236}">
                      <a16:creationId xmlns:a16="http://schemas.microsoft.com/office/drawing/2014/main" id="{529101E0-572E-67C0-59E9-9028219702DB}"/>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ight Triangle 86">
                  <a:extLst>
                    <a:ext uri="{FF2B5EF4-FFF2-40B4-BE49-F238E27FC236}">
                      <a16:creationId xmlns:a16="http://schemas.microsoft.com/office/drawing/2014/main" id="{59F225AF-B12A-668C-D445-5AEC7AFDEB1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8" name="Group 17">
              <a:extLst>
                <a:ext uri="{FF2B5EF4-FFF2-40B4-BE49-F238E27FC236}">
                  <a16:creationId xmlns:a16="http://schemas.microsoft.com/office/drawing/2014/main" id="{E10A79ED-547C-C751-045C-A9E4F7435A5A}"/>
                </a:ext>
              </a:extLst>
            </p:cNvPr>
            <p:cNvGrpSpPr/>
            <p:nvPr/>
          </p:nvGrpSpPr>
          <p:grpSpPr>
            <a:xfrm>
              <a:off x="6344838" y="5388956"/>
              <a:ext cx="1454797" cy="831944"/>
              <a:chOff x="6785257" y="5867269"/>
              <a:chExt cx="1454797" cy="831944"/>
            </a:xfrm>
          </p:grpSpPr>
          <p:sp>
            <p:nvSpPr>
              <p:cNvPr id="74" name="Rectangle 73">
                <a:extLst>
                  <a:ext uri="{FF2B5EF4-FFF2-40B4-BE49-F238E27FC236}">
                    <a16:creationId xmlns:a16="http://schemas.microsoft.com/office/drawing/2014/main" id="{12868E3A-9E12-3591-E5C9-E51363F607F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C0FDA994-D36E-54A5-7916-95CC32D8789B}"/>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6" name="Right Triangle 75">
                  <a:extLst>
                    <a:ext uri="{FF2B5EF4-FFF2-40B4-BE49-F238E27FC236}">
                      <a16:creationId xmlns:a16="http://schemas.microsoft.com/office/drawing/2014/main" id="{84098D0F-BB5D-82F9-7015-0E23201497A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Triangle 76">
                  <a:extLst>
                    <a:ext uri="{FF2B5EF4-FFF2-40B4-BE49-F238E27FC236}">
                      <a16:creationId xmlns:a16="http://schemas.microsoft.com/office/drawing/2014/main" id="{0F5E5082-A2AD-D4C2-B06F-CBA6AD32855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ight Triangle 77">
                  <a:extLst>
                    <a:ext uri="{FF2B5EF4-FFF2-40B4-BE49-F238E27FC236}">
                      <a16:creationId xmlns:a16="http://schemas.microsoft.com/office/drawing/2014/main" id="{354D1115-6F14-98A6-4014-52724D0EB92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Triangle 78">
                  <a:extLst>
                    <a:ext uri="{FF2B5EF4-FFF2-40B4-BE49-F238E27FC236}">
                      <a16:creationId xmlns:a16="http://schemas.microsoft.com/office/drawing/2014/main" id="{9B2F2B07-2FDF-623A-F22A-7883E1F0CE6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ight Triangle 79">
                  <a:extLst>
                    <a:ext uri="{FF2B5EF4-FFF2-40B4-BE49-F238E27FC236}">
                      <a16:creationId xmlns:a16="http://schemas.microsoft.com/office/drawing/2014/main" id="{D06F6D2B-DF04-E2E6-7678-52AA9D70311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8" name="Group 27">
            <a:extLst>
              <a:ext uri="{FF2B5EF4-FFF2-40B4-BE49-F238E27FC236}">
                <a16:creationId xmlns:a16="http://schemas.microsoft.com/office/drawing/2014/main" id="{976A6A59-6306-A864-A1E1-4D8074B24123}"/>
              </a:ext>
            </a:extLst>
          </p:cNvPr>
          <p:cNvGrpSpPr/>
          <p:nvPr/>
        </p:nvGrpSpPr>
        <p:grpSpPr>
          <a:xfrm>
            <a:off x="7537400" y="2658957"/>
            <a:ext cx="3847232" cy="1256880"/>
            <a:chOff x="6204712" y="4509220"/>
            <a:chExt cx="3847232" cy="1256880"/>
          </a:xfrm>
        </p:grpSpPr>
        <p:sp>
          <p:nvSpPr>
            <p:cNvPr id="47" name="Rectangle: Rounded Corners 117">
              <a:extLst>
                <a:ext uri="{FF2B5EF4-FFF2-40B4-BE49-F238E27FC236}">
                  <a16:creationId xmlns:a16="http://schemas.microsoft.com/office/drawing/2014/main" id="{89F159BF-4BA9-8B20-B125-70A3DF6C8F0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118">
              <a:extLst>
                <a:ext uri="{FF2B5EF4-FFF2-40B4-BE49-F238E27FC236}">
                  <a16:creationId xmlns:a16="http://schemas.microsoft.com/office/drawing/2014/main" id="{345BC770-8098-91A8-B92A-D2A2F16F3A8B}"/>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119">
              <a:extLst>
                <a:ext uri="{FF2B5EF4-FFF2-40B4-BE49-F238E27FC236}">
                  <a16:creationId xmlns:a16="http://schemas.microsoft.com/office/drawing/2014/main" id="{4E1E529C-D770-6FA2-6740-CA17319CC84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E4AEB9C-B618-A836-CC52-E33E86B3542A}"/>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51" name="TextBox 50">
              <a:extLst>
                <a:ext uri="{FF2B5EF4-FFF2-40B4-BE49-F238E27FC236}">
                  <a16:creationId xmlns:a16="http://schemas.microsoft.com/office/drawing/2014/main" id="{F4284211-5DD3-5F25-A55D-3AD681F24B2D}"/>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sp>
        <p:nvSpPr>
          <p:cNvPr id="34" name="TextBox 33">
            <a:extLst>
              <a:ext uri="{FF2B5EF4-FFF2-40B4-BE49-F238E27FC236}">
                <a16:creationId xmlns:a16="http://schemas.microsoft.com/office/drawing/2014/main" id="{A4E2B7EB-3322-6939-4F16-0187AECE9596}"/>
              </a:ext>
            </a:extLst>
          </p:cNvPr>
          <p:cNvSpPr txBox="1"/>
          <p:nvPr/>
        </p:nvSpPr>
        <p:spPr>
          <a:xfrm>
            <a:off x="8873159" y="2644129"/>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35" name="TextBox 34">
            <a:extLst>
              <a:ext uri="{FF2B5EF4-FFF2-40B4-BE49-F238E27FC236}">
                <a16:creationId xmlns:a16="http://schemas.microsoft.com/office/drawing/2014/main" id="{1F873878-DF2F-1D41-749B-2A690E71746F}"/>
              </a:ext>
            </a:extLst>
          </p:cNvPr>
          <p:cNvSpPr txBox="1"/>
          <p:nvPr/>
        </p:nvSpPr>
        <p:spPr>
          <a:xfrm>
            <a:off x="8830116" y="3243722"/>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pic>
        <p:nvPicPr>
          <p:cNvPr id="10" name="Picture 9">
            <a:extLst>
              <a:ext uri="{FF2B5EF4-FFF2-40B4-BE49-F238E27FC236}">
                <a16:creationId xmlns:a16="http://schemas.microsoft.com/office/drawing/2014/main" id="{A499FDD3-7973-707C-38E1-81F4CD7B7DDB}"/>
              </a:ext>
            </a:extLst>
          </p:cNvPr>
          <p:cNvPicPr>
            <a:picLocks noChangeAspect="1"/>
          </p:cNvPicPr>
          <p:nvPr/>
        </p:nvPicPr>
        <p:blipFill>
          <a:blip r:embed="rId4">
            <a:biLevel thresh="25000"/>
            <a:alphaModFix amt="21000"/>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88817" y="1070475"/>
            <a:ext cx="4388324" cy="4388324"/>
          </a:xfrm>
          <a:prstGeom prst="rect">
            <a:avLst/>
          </a:prstGeom>
        </p:spPr>
      </p:pic>
      <p:grpSp>
        <p:nvGrpSpPr>
          <p:cNvPr id="19" name="Group 18">
            <a:extLst>
              <a:ext uri="{FF2B5EF4-FFF2-40B4-BE49-F238E27FC236}">
                <a16:creationId xmlns:a16="http://schemas.microsoft.com/office/drawing/2014/main" id="{5EB1DEC5-14A1-FCBD-CF58-CB99A479F5A2}"/>
              </a:ext>
            </a:extLst>
          </p:cNvPr>
          <p:cNvGrpSpPr/>
          <p:nvPr/>
        </p:nvGrpSpPr>
        <p:grpSpPr>
          <a:xfrm>
            <a:off x="2683930" y="5267730"/>
            <a:ext cx="3847232" cy="1256880"/>
            <a:chOff x="4963887" y="5221960"/>
            <a:chExt cx="3847232" cy="1256880"/>
          </a:xfrm>
        </p:grpSpPr>
        <p:sp>
          <p:nvSpPr>
            <p:cNvPr id="67" name="Rectangle: Rounded Corners 84">
              <a:extLst>
                <a:ext uri="{FF2B5EF4-FFF2-40B4-BE49-F238E27FC236}">
                  <a16:creationId xmlns:a16="http://schemas.microsoft.com/office/drawing/2014/main" id="{24D8A1A0-BFF7-B5C0-7384-EB0099E40599}"/>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85">
              <a:extLst>
                <a:ext uri="{FF2B5EF4-FFF2-40B4-BE49-F238E27FC236}">
                  <a16:creationId xmlns:a16="http://schemas.microsoft.com/office/drawing/2014/main" id="{6FFE68F6-1075-5D11-5BDF-83E6A35C73FA}"/>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Rounded Corners 86">
              <a:extLst>
                <a:ext uri="{FF2B5EF4-FFF2-40B4-BE49-F238E27FC236}">
                  <a16:creationId xmlns:a16="http://schemas.microsoft.com/office/drawing/2014/main" id="{6435885A-173E-2F19-80F8-89B0CAA06E8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DF03E1E-164C-AA06-1BF9-67B76F236F59}"/>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71" name="TextBox 70">
              <a:extLst>
                <a:ext uri="{FF2B5EF4-FFF2-40B4-BE49-F238E27FC236}">
                  <a16:creationId xmlns:a16="http://schemas.microsoft.com/office/drawing/2014/main" id="{ECD07E71-29C7-0470-32BA-5283DC6C2F9D}"/>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72" name="TextBox 71">
              <a:extLst>
                <a:ext uri="{FF2B5EF4-FFF2-40B4-BE49-F238E27FC236}">
                  <a16:creationId xmlns:a16="http://schemas.microsoft.com/office/drawing/2014/main" id="{9D66DE95-286C-B963-5A85-272D900C7817}"/>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73" name="TextBox 72">
              <a:extLst>
                <a:ext uri="{FF2B5EF4-FFF2-40B4-BE49-F238E27FC236}">
                  <a16:creationId xmlns:a16="http://schemas.microsoft.com/office/drawing/2014/main" id="{01D26D7A-3CF8-335E-95D1-4E4B81F83850}"/>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20" name="Group 19">
            <a:extLst>
              <a:ext uri="{FF2B5EF4-FFF2-40B4-BE49-F238E27FC236}">
                <a16:creationId xmlns:a16="http://schemas.microsoft.com/office/drawing/2014/main" id="{3273FE1F-9FD7-24AF-EF67-A307E8ED821D}"/>
              </a:ext>
            </a:extLst>
          </p:cNvPr>
          <p:cNvGrpSpPr/>
          <p:nvPr/>
        </p:nvGrpSpPr>
        <p:grpSpPr>
          <a:xfrm>
            <a:off x="2706386" y="3605506"/>
            <a:ext cx="3847232" cy="1256880"/>
            <a:chOff x="4963887" y="5221960"/>
            <a:chExt cx="3847232" cy="1256880"/>
          </a:xfrm>
        </p:grpSpPr>
        <p:sp>
          <p:nvSpPr>
            <p:cNvPr id="62" name="Rectangle: Rounded Corners 92">
              <a:extLst>
                <a:ext uri="{FF2B5EF4-FFF2-40B4-BE49-F238E27FC236}">
                  <a16:creationId xmlns:a16="http://schemas.microsoft.com/office/drawing/2014/main" id="{ADDBA2D1-0B67-1C05-CB04-453FCF0B9B10}"/>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93">
              <a:extLst>
                <a:ext uri="{FF2B5EF4-FFF2-40B4-BE49-F238E27FC236}">
                  <a16:creationId xmlns:a16="http://schemas.microsoft.com/office/drawing/2014/main" id="{73824728-B3DB-3172-BB11-93B6E84C8BAC}"/>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94">
              <a:extLst>
                <a:ext uri="{FF2B5EF4-FFF2-40B4-BE49-F238E27FC236}">
                  <a16:creationId xmlns:a16="http://schemas.microsoft.com/office/drawing/2014/main" id="{56DDB41A-6F09-F7CC-9BBE-E968EF130737}"/>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24BB043-ACBE-AD2B-FD37-F73F1E2DECA6}"/>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66" name="TextBox 65">
              <a:extLst>
                <a:ext uri="{FF2B5EF4-FFF2-40B4-BE49-F238E27FC236}">
                  <a16:creationId xmlns:a16="http://schemas.microsoft.com/office/drawing/2014/main" id="{08971422-811F-B8BE-DB09-F8FFEF7E514B}"/>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21" name="Group 20">
            <a:extLst>
              <a:ext uri="{FF2B5EF4-FFF2-40B4-BE49-F238E27FC236}">
                <a16:creationId xmlns:a16="http://schemas.microsoft.com/office/drawing/2014/main" id="{9EEC728F-A98F-B346-A3F6-427B5A1E2A30}"/>
              </a:ext>
            </a:extLst>
          </p:cNvPr>
          <p:cNvGrpSpPr/>
          <p:nvPr/>
        </p:nvGrpSpPr>
        <p:grpSpPr>
          <a:xfrm>
            <a:off x="2706386" y="1999362"/>
            <a:ext cx="3847232" cy="1256880"/>
            <a:chOff x="4963887" y="5221960"/>
            <a:chExt cx="3847232" cy="1256880"/>
          </a:xfrm>
        </p:grpSpPr>
        <p:sp>
          <p:nvSpPr>
            <p:cNvPr id="57" name="Rectangle: Rounded Corners 98">
              <a:extLst>
                <a:ext uri="{FF2B5EF4-FFF2-40B4-BE49-F238E27FC236}">
                  <a16:creationId xmlns:a16="http://schemas.microsoft.com/office/drawing/2014/main" id="{BAC76DF7-ADE6-2D57-2B39-BE74F1EDAB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99">
              <a:extLst>
                <a:ext uri="{FF2B5EF4-FFF2-40B4-BE49-F238E27FC236}">
                  <a16:creationId xmlns:a16="http://schemas.microsoft.com/office/drawing/2014/main" id="{712F94E0-884B-C433-D709-F67B8596752E}"/>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100">
              <a:extLst>
                <a:ext uri="{FF2B5EF4-FFF2-40B4-BE49-F238E27FC236}">
                  <a16:creationId xmlns:a16="http://schemas.microsoft.com/office/drawing/2014/main" id="{EFDB844E-DA5B-6AC2-32AC-B3F5CD3150F3}"/>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635ACC7-EEA8-354E-B3BB-6AC47F4597BE}"/>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61" name="TextBox 60">
              <a:extLst>
                <a:ext uri="{FF2B5EF4-FFF2-40B4-BE49-F238E27FC236}">
                  <a16:creationId xmlns:a16="http://schemas.microsoft.com/office/drawing/2014/main" id="{191E71A8-5227-3001-001F-D02B5F2A6665}"/>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22" name="Group 21">
            <a:extLst>
              <a:ext uri="{FF2B5EF4-FFF2-40B4-BE49-F238E27FC236}">
                <a16:creationId xmlns:a16="http://schemas.microsoft.com/office/drawing/2014/main" id="{368FC104-1901-7B74-4550-81656510931F}"/>
              </a:ext>
            </a:extLst>
          </p:cNvPr>
          <p:cNvGrpSpPr/>
          <p:nvPr/>
        </p:nvGrpSpPr>
        <p:grpSpPr>
          <a:xfrm>
            <a:off x="2728842" y="335667"/>
            <a:ext cx="3847232" cy="1256880"/>
            <a:chOff x="4963887" y="5221960"/>
            <a:chExt cx="3847232" cy="1256880"/>
          </a:xfrm>
        </p:grpSpPr>
        <p:sp>
          <p:nvSpPr>
            <p:cNvPr id="52" name="Rectangle: Rounded Corners 104">
              <a:extLst>
                <a:ext uri="{FF2B5EF4-FFF2-40B4-BE49-F238E27FC236}">
                  <a16:creationId xmlns:a16="http://schemas.microsoft.com/office/drawing/2014/main" id="{BFD5DA4A-059C-A19E-BC17-E5FEC88C7B7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105">
              <a:extLst>
                <a:ext uri="{FF2B5EF4-FFF2-40B4-BE49-F238E27FC236}">
                  <a16:creationId xmlns:a16="http://schemas.microsoft.com/office/drawing/2014/main" id="{7F5385F2-9BCC-76D4-7DDD-C255D0E3E711}"/>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106">
              <a:extLst>
                <a:ext uri="{FF2B5EF4-FFF2-40B4-BE49-F238E27FC236}">
                  <a16:creationId xmlns:a16="http://schemas.microsoft.com/office/drawing/2014/main" id="{E98E53C2-D30A-2551-D3D8-280AB844C74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A42588D-AB0D-A41B-CFDA-400DFD7CB82C}"/>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56" name="TextBox 55">
              <a:extLst>
                <a:ext uri="{FF2B5EF4-FFF2-40B4-BE49-F238E27FC236}">
                  <a16:creationId xmlns:a16="http://schemas.microsoft.com/office/drawing/2014/main" id="{D6EF0679-3A42-393A-9571-A18D6BF72F71}"/>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27" name="TextBox 26">
            <a:extLst>
              <a:ext uri="{FF2B5EF4-FFF2-40B4-BE49-F238E27FC236}">
                <a16:creationId xmlns:a16="http://schemas.microsoft.com/office/drawing/2014/main" id="{906A555A-CB04-19E6-E8CD-4D2306288473}"/>
              </a:ext>
            </a:extLst>
          </p:cNvPr>
          <p:cNvSpPr txBox="1"/>
          <p:nvPr/>
        </p:nvSpPr>
        <p:spPr>
          <a:xfrm>
            <a:off x="2851949" y="372755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29" name="Group 28">
            <a:extLst>
              <a:ext uri="{FF2B5EF4-FFF2-40B4-BE49-F238E27FC236}">
                <a16:creationId xmlns:a16="http://schemas.microsoft.com/office/drawing/2014/main" id="{1EA180CC-31D9-7383-C7A3-5F782061FC75}"/>
              </a:ext>
            </a:extLst>
          </p:cNvPr>
          <p:cNvGrpSpPr/>
          <p:nvPr/>
        </p:nvGrpSpPr>
        <p:grpSpPr>
          <a:xfrm>
            <a:off x="7523099" y="907696"/>
            <a:ext cx="3847232" cy="1256880"/>
            <a:chOff x="6204712" y="4509220"/>
            <a:chExt cx="3847232" cy="1256880"/>
          </a:xfrm>
        </p:grpSpPr>
        <p:sp>
          <p:nvSpPr>
            <p:cNvPr id="42" name="Rectangle: Rounded Corners 123">
              <a:extLst>
                <a:ext uri="{FF2B5EF4-FFF2-40B4-BE49-F238E27FC236}">
                  <a16:creationId xmlns:a16="http://schemas.microsoft.com/office/drawing/2014/main" id="{3D1CFD03-D198-EC56-AD91-E8A46F09F42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124">
              <a:extLst>
                <a:ext uri="{FF2B5EF4-FFF2-40B4-BE49-F238E27FC236}">
                  <a16:creationId xmlns:a16="http://schemas.microsoft.com/office/drawing/2014/main" id="{0EE6D6CC-CD69-60F7-CEEF-B5F86D16947F}"/>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125">
              <a:extLst>
                <a:ext uri="{FF2B5EF4-FFF2-40B4-BE49-F238E27FC236}">
                  <a16:creationId xmlns:a16="http://schemas.microsoft.com/office/drawing/2014/main" id="{56C8BEF3-567A-1C9B-D1B7-8F9AEF603489}"/>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E544FA2-50D8-3912-2D79-6D1E598F8FD0}"/>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46" name="TextBox 45">
              <a:extLst>
                <a:ext uri="{FF2B5EF4-FFF2-40B4-BE49-F238E27FC236}">
                  <a16:creationId xmlns:a16="http://schemas.microsoft.com/office/drawing/2014/main" id="{D06980C1-5C61-A12E-2530-696BC7396C3B}"/>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30" name="TextBox 29">
            <a:extLst>
              <a:ext uri="{FF2B5EF4-FFF2-40B4-BE49-F238E27FC236}">
                <a16:creationId xmlns:a16="http://schemas.microsoft.com/office/drawing/2014/main" id="{C5F965ED-4EEF-DD08-7209-B23BEB101DDC}"/>
              </a:ext>
            </a:extLst>
          </p:cNvPr>
          <p:cNvSpPr txBox="1"/>
          <p:nvPr/>
        </p:nvSpPr>
        <p:spPr>
          <a:xfrm rot="16200000">
            <a:off x="-2654851" y="2873753"/>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31" name="TextBox 30">
            <a:extLst>
              <a:ext uri="{FF2B5EF4-FFF2-40B4-BE49-F238E27FC236}">
                <a16:creationId xmlns:a16="http://schemas.microsoft.com/office/drawing/2014/main" id="{748AC4A6-DAC4-1F36-4693-77D0E60014A9}"/>
              </a:ext>
            </a:extLst>
          </p:cNvPr>
          <p:cNvSpPr txBox="1"/>
          <p:nvPr/>
        </p:nvSpPr>
        <p:spPr>
          <a:xfrm>
            <a:off x="2707721" y="573282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33" name="TextBox 32">
            <a:extLst>
              <a:ext uri="{FF2B5EF4-FFF2-40B4-BE49-F238E27FC236}">
                <a16:creationId xmlns:a16="http://schemas.microsoft.com/office/drawing/2014/main" id="{53D2CF6B-DA64-6052-B490-A61A7B61D87B}"/>
              </a:ext>
            </a:extLst>
          </p:cNvPr>
          <p:cNvSpPr txBox="1"/>
          <p:nvPr/>
        </p:nvSpPr>
        <p:spPr>
          <a:xfrm>
            <a:off x="2739670" y="406021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36" name="TextBox 35">
            <a:extLst>
              <a:ext uri="{FF2B5EF4-FFF2-40B4-BE49-F238E27FC236}">
                <a16:creationId xmlns:a16="http://schemas.microsoft.com/office/drawing/2014/main" id="{90836DFA-58CE-8C24-5CC7-F2766E26BC7E}"/>
              </a:ext>
            </a:extLst>
          </p:cNvPr>
          <p:cNvSpPr txBox="1"/>
          <p:nvPr/>
        </p:nvSpPr>
        <p:spPr>
          <a:xfrm>
            <a:off x="2728842" y="196877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37" name="TextBox 36">
            <a:extLst>
              <a:ext uri="{FF2B5EF4-FFF2-40B4-BE49-F238E27FC236}">
                <a16:creationId xmlns:a16="http://schemas.microsoft.com/office/drawing/2014/main" id="{A345D7A0-1408-0FE5-DC8B-0F43CF400C6F}"/>
              </a:ext>
            </a:extLst>
          </p:cNvPr>
          <p:cNvSpPr txBox="1"/>
          <p:nvPr/>
        </p:nvSpPr>
        <p:spPr>
          <a:xfrm>
            <a:off x="2728842" y="254577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38" name="TextBox 37">
            <a:extLst>
              <a:ext uri="{FF2B5EF4-FFF2-40B4-BE49-F238E27FC236}">
                <a16:creationId xmlns:a16="http://schemas.microsoft.com/office/drawing/2014/main" id="{0CCC8C7E-28F6-1E18-14D7-2F9F26D89E1B}"/>
              </a:ext>
            </a:extLst>
          </p:cNvPr>
          <p:cNvSpPr txBox="1"/>
          <p:nvPr/>
        </p:nvSpPr>
        <p:spPr>
          <a:xfrm>
            <a:off x="8816155" y="970064"/>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39" name="TextBox 38">
            <a:extLst>
              <a:ext uri="{FF2B5EF4-FFF2-40B4-BE49-F238E27FC236}">
                <a16:creationId xmlns:a16="http://schemas.microsoft.com/office/drawing/2014/main" id="{A09B762B-A20A-9423-0279-1E507BB3FDD6}"/>
              </a:ext>
            </a:extLst>
          </p:cNvPr>
          <p:cNvSpPr txBox="1"/>
          <p:nvPr/>
        </p:nvSpPr>
        <p:spPr>
          <a:xfrm>
            <a:off x="8825557" y="1384496"/>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40" name="TextBox 39">
            <a:extLst>
              <a:ext uri="{FF2B5EF4-FFF2-40B4-BE49-F238E27FC236}">
                <a16:creationId xmlns:a16="http://schemas.microsoft.com/office/drawing/2014/main" id="{FB8908B9-BD97-7730-EADB-65E589FF2C42}"/>
              </a:ext>
            </a:extLst>
          </p:cNvPr>
          <p:cNvSpPr txBox="1"/>
          <p:nvPr/>
        </p:nvSpPr>
        <p:spPr>
          <a:xfrm>
            <a:off x="2728841" y="427957"/>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Update</a:t>
            </a:r>
          </a:p>
        </p:txBody>
      </p:sp>
      <p:sp>
        <p:nvSpPr>
          <p:cNvPr id="41" name="TextBox 40">
            <a:extLst>
              <a:ext uri="{FF2B5EF4-FFF2-40B4-BE49-F238E27FC236}">
                <a16:creationId xmlns:a16="http://schemas.microsoft.com/office/drawing/2014/main" id="{9FF9DF46-37EA-7140-4AA1-4A309666857C}"/>
              </a:ext>
            </a:extLst>
          </p:cNvPr>
          <p:cNvSpPr txBox="1"/>
          <p:nvPr/>
        </p:nvSpPr>
        <p:spPr>
          <a:xfrm>
            <a:off x="2728501" y="791645"/>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sp>
        <p:nvSpPr>
          <p:cNvPr id="126" name="Rectangle: Rounded Corners 109">
            <a:extLst>
              <a:ext uri="{FF2B5EF4-FFF2-40B4-BE49-F238E27FC236}">
                <a16:creationId xmlns:a16="http://schemas.microsoft.com/office/drawing/2014/main" id="{97F4347D-7E0E-3D46-52EC-6587FA4F810A}"/>
              </a:ext>
            </a:extLst>
          </p:cNvPr>
          <p:cNvSpPr/>
          <p:nvPr/>
        </p:nvSpPr>
        <p:spPr>
          <a:xfrm>
            <a:off x="7366997" y="4558515"/>
            <a:ext cx="4005476"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10">
            <a:extLst>
              <a:ext uri="{FF2B5EF4-FFF2-40B4-BE49-F238E27FC236}">
                <a16:creationId xmlns:a16="http://schemas.microsoft.com/office/drawing/2014/main" id="{87FBC18E-BABD-F82D-D2C8-3BC9533C7915}"/>
              </a:ext>
            </a:extLst>
          </p:cNvPr>
          <p:cNvSpPr/>
          <p:nvPr/>
        </p:nvSpPr>
        <p:spPr>
          <a:xfrm>
            <a:off x="7402833" y="4558515"/>
            <a:ext cx="1308578"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Rounded Corners 111">
            <a:extLst>
              <a:ext uri="{FF2B5EF4-FFF2-40B4-BE49-F238E27FC236}">
                <a16:creationId xmlns:a16="http://schemas.microsoft.com/office/drawing/2014/main" id="{FA7B4E1B-B658-FF75-9F7F-45E89087D907}"/>
              </a:ext>
            </a:extLst>
          </p:cNvPr>
          <p:cNvSpPr/>
          <p:nvPr/>
        </p:nvSpPr>
        <p:spPr>
          <a:xfrm>
            <a:off x="7563858" y="4719540"/>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C99F5224-7294-874F-4952-F6EA8E5A5AE4}"/>
              </a:ext>
            </a:extLst>
          </p:cNvPr>
          <p:cNvSpPr txBox="1"/>
          <p:nvPr/>
        </p:nvSpPr>
        <p:spPr>
          <a:xfrm>
            <a:off x="7573600" y="4780224"/>
            <a:ext cx="95299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30" name="TextBox 129">
            <a:extLst>
              <a:ext uri="{FF2B5EF4-FFF2-40B4-BE49-F238E27FC236}">
                <a16:creationId xmlns:a16="http://schemas.microsoft.com/office/drawing/2014/main" id="{8C9B9341-9B0B-C381-1F06-2A7F2591BD25}"/>
              </a:ext>
            </a:extLst>
          </p:cNvPr>
          <p:cNvSpPr txBox="1"/>
          <p:nvPr/>
        </p:nvSpPr>
        <p:spPr>
          <a:xfrm>
            <a:off x="7624873" y="5008039"/>
            <a:ext cx="846232"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131" name="TextBox 130">
            <a:extLst>
              <a:ext uri="{FF2B5EF4-FFF2-40B4-BE49-F238E27FC236}">
                <a16:creationId xmlns:a16="http://schemas.microsoft.com/office/drawing/2014/main" id="{C778F1C5-BEC7-DE7B-F06F-AFDA6501AC51}"/>
              </a:ext>
            </a:extLst>
          </p:cNvPr>
          <p:cNvSpPr txBox="1"/>
          <p:nvPr/>
        </p:nvSpPr>
        <p:spPr>
          <a:xfrm>
            <a:off x="9082625" y="4535986"/>
            <a:ext cx="182422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32" name="TextBox 131">
            <a:extLst>
              <a:ext uri="{FF2B5EF4-FFF2-40B4-BE49-F238E27FC236}">
                <a16:creationId xmlns:a16="http://schemas.microsoft.com/office/drawing/2014/main" id="{FD907DCD-D307-D8AA-C747-C600703FCC37}"/>
              </a:ext>
            </a:extLst>
          </p:cNvPr>
          <p:cNvSpPr txBox="1"/>
          <p:nvPr/>
        </p:nvSpPr>
        <p:spPr>
          <a:xfrm>
            <a:off x="8667383" y="5135634"/>
            <a:ext cx="2678293"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2678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39117C69-923E-3961-D3E3-0BCFB1ECD045}"/>
              </a:ext>
            </a:extLst>
          </p:cNvPr>
          <p:cNvCxnSpPr>
            <a:cxnSpLocks/>
          </p:cNvCxnSpPr>
          <p:nvPr/>
        </p:nvCxnSpPr>
        <p:spPr>
          <a:xfrm>
            <a:off x="2262189" y="6156918"/>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17C69-923E-3961-D3E3-0BCFB1ECD045}"/>
              </a:ext>
            </a:extLst>
          </p:cNvPr>
          <p:cNvCxnSpPr>
            <a:cxnSpLocks/>
          </p:cNvCxnSpPr>
          <p:nvPr/>
        </p:nvCxnSpPr>
        <p:spPr>
          <a:xfrm>
            <a:off x="57006" y="6125501"/>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1765807-EABF-2914-81F4-CA28D854D3FD}"/>
              </a:ext>
            </a:extLst>
          </p:cNvPr>
          <p:cNvCxnSpPr>
            <a:cxnSpLocks/>
          </p:cNvCxnSpPr>
          <p:nvPr/>
        </p:nvCxnSpPr>
        <p:spPr>
          <a:xfrm>
            <a:off x="2295159" y="4712322"/>
            <a:ext cx="9043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747353" y="2664230"/>
            <a:ext cx="1540256" cy="258867"/>
            <a:chOff x="2956691" y="3065257"/>
            <a:chExt cx="1540256" cy="258867"/>
          </a:xfrm>
        </p:grpSpPr>
        <p:cxnSp>
          <p:nvCxnSpPr>
            <p:cNvPr id="10" name="Straight Connector 9">
              <a:extLst>
                <a:ext uri="{FF2B5EF4-FFF2-40B4-BE49-F238E27FC236}">
                  <a16:creationId xmlns:a16="http://schemas.microsoft.com/office/drawing/2014/main" id="{CFD6A8FA-9508-97A9-0687-628E4499C9CA}"/>
                </a:ext>
              </a:extLst>
            </p:cNvPr>
            <p:cNvCxnSpPr>
              <a:cxnSpLocks/>
            </p:cNvCxnSpPr>
            <p:nvPr/>
          </p:nvCxnSpPr>
          <p:spPr>
            <a:xfrm>
              <a:off x="2956691" y="3065257"/>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D76370-2E62-12A1-D5BD-1C000670C307}"/>
                </a:ext>
              </a:extLst>
            </p:cNvPr>
            <p:cNvCxnSpPr>
              <a:cxnSpLocks/>
            </p:cNvCxnSpPr>
            <p:nvPr/>
          </p:nvCxnSpPr>
          <p:spPr>
            <a:xfrm flipV="1">
              <a:off x="3861079" y="3065257"/>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FBEBA5-6DEC-565C-A773-D349E1F4E0C1}"/>
                </a:ext>
              </a:extLst>
            </p:cNvPr>
            <p:cNvCxnSpPr>
              <a:cxnSpLocks/>
            </p:cNvCxnSpPr>
            <p:nvPr/>
          </p:nvCxnSpPr>
          <p:spPr>
            <a:xfrm>
              <a:off x="3861079" y="3324124"/>
              <a:ext cx="63586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769528" y="1882289"/>
            <a:ext cx="1540256" cy="258867"/>
            <a:chOff x="2941198" y="2594069"/>
            <a:chExt cx="1540256" cy="258867"/>
          </a:xfrm>
        </p:grpSpPr>
        <p:cxnSp>
          <p:nvCxnSpPr>
            <p:cNvPr id="5" name="Straight Connector 4">
              <a:extLst>
                <a:ext uri="{FF2B5EF4-FFF2-40B4-BE49-F238E27FC236}">
                  <a16:creationId xmlns:a16="http://schemas.microsoft.com/office/drawing/2014/main" id="{09015ED5-31C0-612D-07B4-FE310EBDE812}"/>
                </a:ext>
              </a:extLst>
            </p:cNvPr>
            <p:cNvCxnSpPr>
              <a:cxnSpLocks/>
            </p:cNvCxnSpPr>
            <p:nvPr/>
          </p:nvCxnSpPr>
          <p:spPr>
            <a:xfrm>
              <a:off x="2941198" y="2852936"/>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B4915B5-C0C8-81A0-EFDA-F514B1D64BFB}"/>
                </a:ext>
              </a:extLst>
            </p:cNvPr>
            <p:cNvCxnSpPr>
              <a:cxnSpLocks/>
            </p:cNvCxnSpPr>
            <p:nvPr/>
          </p:nvCxnSpPr>
          <p:spPr>
            <a:xfrm flipV="1">
              <a:off x="3845586" y="2594069"/>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92C336-BB97-F9B8-92D2-3CBDE29019AD}"/>
                </a:ext>
              </a:extLst>
            </p:cNvPr>
            <p:cNvCxnSpPr>
              <a:cxnSpLocks/>
            </p:cNvCxnSpPr>
            <p:nvPr/>
          </p:nvCxnSpPr>
          <p:spPr>
            <a:xfrm>
              <a:off x="3845586" y="2594069"/>
              <a:ext cx="63586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Freeform 4">
            <a:extLst>
              <a:ext uri="{FF2B5EF4-FFF2-40B4-BE49-F238E27FC236}">
                <a16:creationId xmlns:a16="http://schemas.microsoft.com/office/drawing/2014/main" id="{F0ADD787-F391-CFCB-DF3F-3BE03D9A1AA3}"/>
              </a:ext>
            </a:extLst>
          </p:cNvPr>
          <p:cNvSpPr/>
          <p:nvPr/>
        </p:nvSpPr>
        <p:spPr>
          <a:xfrm>
            <a:off x="101605" y="1821037"/>
            <a:ext cx="3412907" cy="1384995"/>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3" name="Rectangle 2"/>
          <p:cNvSpPr/>
          <p:nvPr/>
        </p:nvSpPr>
        <p:spPr>
          <a:xfrm>
            <a:off x="1275583" y="233465"/>
            <a:ext cx="9603526" cy="769441"/>
          </a:xfrm>
          <a:prstGeom prst="rect">
            <a:avLst/>
          </a:prstGeom>
          <a:noFill/>
          <a:ln>
            <a:noFill/>
          </a:ln>
          <a:effectLst>
            <a:outerShdw blurRad="152400" dist="317500" dir="5400000" sx="90000" sy="-19000" rotWithShape="0">
              <a:prstClr val="black">
                <a:alpha val="15000"/>
              </a:prstClr>
            </a:outerShdw>
          </a:effectLst>
        </p:spPr>
        <p:txBody>
          <a:bodyPr wrap="none" lIns="91440" tIns="45720" rIns="91440" bIns="45720">
            <a:spAutoFit/>
          </a:bodyPr>
          <a:lstStyle/>
          <a:p>
            <a:pPr algn="ctr"/>
            <a:r>
              <a:rPr lang="en-US" sz="4400" dirty="0">
                <a:ln w="0"/>
                <a:solidFill>
                  <a:srgbClr val="C00000"/>
                </a:solidFill>
                <a:effectLst>
                  <a:reflection blurRad="6350" stA="53000" endA="300" endPos="35500" dir="5400000" sy="-90000" algn="bl" rotWithShape="0"/>
                </a:effectLst>
                <a:latin typeface="Rockwell" panose="02060603020205020403" pitchFamily="18" charset="0"/>
              </a:rPr>
              <a:t>DATA COLLECTION &amp; REFINEMENT</a:t>
            </a:r>
            <a:endParaRPr lang="en-US" sz="44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13" name="TextBox 14">
            <a:extLst>
              <a:ext uri="{FF2B5EF4-FFF2-40B4-BE49-F238E27FC236}">
                <a16:creationId xmlns:a16="http://schemas.microsoft.com/office/drawing/2014/main" id="{201CAC91-2F97-D830-4960-C57F992C76FF}"/>
              </a:ext>
            </a:extLst>
          </p:cNvPr>
          <p:cNvSpPr txBox="1"/>
          <p:nvPr/>
        </p:nvSpPr>
        <p:spPr>
          <a:xfrm>
            <a:off x="4506073" y="1255614"/>
            <a:ext cx="987183" cy="1583126"/>
          </a:xfrm>
          <a:prstGeom prst="rect">
            <a:avLst/>
          </a:prstGeom>
        </p:spPr>
        <p:txBody>
          <a:bodyPr wrap="square" lIns="0" tIns="0" rIns="0" bIns="0" rtlCol="0" anchor="ctr" anchorCtr="0">
            <a:spAutoFit/>
          </a:bodyPr>
          <a:lstStyle>
            <a:defPPr>
              <a:defRPr lang="en-US"/>
            </a:defPPr>
            <a:lvl1pPr lvl="0" indent="0" algn="ctr">
              <a:lnSpc>
                <a:spcPts val="15505"/>
              </a:lnSpc>
              <a:spcBef>
                <a:spcPct val="0"/>
              </a:spcBef>
              <a:defRPr sz="2000">
                <a:solidFill>
                  <a:srgbClr val="FFFFFF"/>
                </a:solidFill>
                <a:effectLst>
                  <a:outerShdw blurRad="38100" dist="38100" dir="2700000" algn="tl">
                    <a:srgbClr val="000000">
                      <a:alpha val="43137"/>
                    </a:srgbClr>
                  </a:outerShdw>
                </a:effectLst>
                <a:latin typeface="Cocomat Pro Heavy" panose="00000A00000000000000" pitchFamily="2" charset="0"/>
              </a:defRPr>
            </a:lvl1pPr>
          </a:lstStyle>
          <a:p>
            <a:r>
              <a:rPr lang="en-US" dirty="0">
                <a:solidFill>
                  <a:schemeClr val="bg1"/>
                </a:solidFill>
              </a:rPr>
              <a:t>18</a:t>
            </a:r>
          </a:p>
        </p:txBody>
      </p:sp>
      <p:sp>
        <p:nvSpPr>
          <p:cNvPr id="15" name="TextBox 14">
            <a:extLst>
              <a:ext uri="{FF2B5EF4-FFF2-40B4-BE49-F238E27FC236}">
                <a16:creationId xmlns:a16="http://schemas.microsoft.com/office/drawing/2014/main" id="{810E13D0-E423-C9E8-2A9B-2735FAFCAF2C}"/>
              </a:ext>
            </a:extLst>
          </p:cNvPr>
          <p:cNvSpPr txBox="1"/>
          <p:nvPr/>
        </p:nvSpPr>
        <p:spPr>
          <a:xfrm>
            <a:off x="4506073" y="233465"/>
            <a:ext cx="987183" cy="1583126"/>
          </a:xfrm>
          <a:prstGeom prst="rect">
            <a:avLst/>
          </a:prstGeom>
        </p:spPr>
        <p:txBody>
          <a:bodyPr wrap="square" lIns="0" tIns="0" rIns="0" bIns="0" rtlCol="0" anchor="ctr" anchorCtr="0">
            <a:spAutoFit/>
          </a:bodyPr>
          <a:lstStyle/>
          <a:p>
            <a:pPr marL="0" lvl="0" indent="0" algn="ctr">
              <a:lnSpc>
                <a:spcPts val="15505"/>
              </a:lnSpc>
              <a:spcBef>
                <a:spcPct val="0"/>
              </a:spcBef>
            </a:pPr>
            <a:r>
              <a:rPr lang="en-US" sz="2000" dirty="0">
                <a:solidFill>
                  <a:schemeClr val="bg1"/>
                </a:solidFill>
                <a:effectLst>
                  <a:outerShdw blurRad="38100" dist="38100" dir="2700000" algn="tl">
                    <a:srgbClr val="000000">
                      <a:alpha val="43137"/>
                    </a:srgbClr>
                  </a:outerShdw>
                </a:effectLst>
                <a:latin typeface="Cocomat Pro Heavy" panose="00000A00000000000000" pitchFamily="2" charset="0"/>
              </a:rPr>
              <a:t>100000</a:t>
            </a:r>
          </a:p>
        </p:txBody>
      </p:sp>
      <p:grpSp>
        <p:nvGrpSpPr>
          <p:cNvPr id="23" name="Group 22"/>
          <p:cNvGrpSpPr/>
          <p:nvPr/>
        </p:nvGrpSpPr>
        <p:grpSpPr>
          <a:xfrm>
            <a:off x="4235468" y="1644443"/>
            <a:ext cx="1528395" cy="402734"/>
            <a:chOff x="4680303" y="1664222"/>
            <a:chExt cx="1528395" cy="402734"/>
          </a:xfrm>
        </p:grpSpPr>
        <p:sp>
          <p:nvSpPr>
            <p:cNvPr id="16" name="Freeform 4">
              <a:extLst>
                <a:ext uri="{FF2B5EF4-FFF2-40B4-BE49-F238E27FC236}">
                  <a16:creationId xmlns:a16="http://schemas.microsoft.com/office/drawing/2014/main" id="{57D7592E-2CB6-1864-AD77-01DBBEAE67B5}"/>
                </a:ext>
              </a:extLst>
            </p:cNvPr>
            <p:cNvSpPr/>
            <p:nvPr/>
          </p:nvSpPr>
          <p:spPr>
            <a:xfrm>
              <a:off x="4680303" y="1664222"/>
              <a:ext cx="1528395"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7" name="Rectangle 16"/>
            <p:cNvSpPr/>
            <p:nvPr/>
          </p:nvSpPr>
          <p:spPr>
            <a:xfrm>
              <a:off x="4953373" y="1697624"/>
              <a:ext cx="982257" cy="369332"/>
            </a:xfrm>
            <a:prstGeom prst="rect">
              <a:avLst/>
            </a:prstGeom>
          </p:spPr>
          <p:txBody>
            <a:bodyPr wrap="none">
              <a:spAutoFit/>
            </a:bodyPr>
            <a:lstStyle/>
            <a:p>
              <a:pPr algn="ctr"/>
              <a:r>
                <a:rPr lang="en-US" b="1" spc="283" dirty="0">
                  <a:solidFill>
                    <a:srgbClr val="C00000"/>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a:t>
              </a:r>
            </a:p>
          </p:txBody>
        </p:sp>
      </p:grpSp>
      <p:grpSp>
        <p:nvGrpSpPr>
          <p:cNvPr id="20" name="Group 19"/>
          <p:cNvGrpSpPr/>
          <p:nvPr/>
        </p:nvGrpSpPr>
        <p:grpSpPr>
          <a:xfrm>
            <a:off x="4235468" y="2696169"/>
            <a:ext cx="1615398" cy="402734"/>
            <a:chOff x="4682765" y="2523596"/>
            <a:chExt cx="1615398" cy="402734"/>
          </a:xfrm>
        </p:grpSpPr>
        <p:sp>
          <p:nvSpPr>
            <p:cNvPr id="19" name="Freeform 4">
              <a:extLst>
                <a:ext uri="{FF2B5EF4-FFF2-40B4-BE49-F238E27FC236}">
                  <a16:creationId xmlns:a16="http://schemas.microsoft.com/office/drawing/2014/main" id="{57D7592E-2CB6-1864-AD77-01DBBEAE67B5}"/>
                </a:ext>
              </a:extLst>
            </p:cNvPr>
            <p:cNvSpPr/>
            <p:nvPr/>
          </p:nvSpPr>
          <p:spPr>
            <a:xfrm>
              <a:off x="4682765" y="2523596"/>
              <a:ext cx="1615398"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8" name="Rectangle 17"/>
            <p:cNvSpPr/>
            <p:nvPr/>
          </p:nvSpPr>
          <p:spPr>
            <a:xfrm>
              <a:off x="4682765" y="2527189"/>
              <a:ext cx="1535165" cy="369332"/>
            </a:xfrm>
            <a:prstGeom prst="rect">
              <a:avLst/>
            </a:prstGeom>
          </p:spPr>
          <p:txBody>
            <a:bodyPr wrap="none">
              <a:spAutoFit/>
            </a:bodyPr>
            <a:lstStyle/>
            <a:p>
              <a:pPr algn="ctr"/>
              <a:r>
                <a:rPr lang="en-US" b="1" spc="283" dirty="0">
                  <a:solidFill>
                    <a:srgbClr val="C00000"/>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COLUMNS</a:t>
              </a:r>
            </a:p>
          </p:txBody>
        </p:sp>
      </p:grpSp>
      <p:pic>
        <p:nvPicPr>
          <p:cNvPr id="24" name="Picture 23"/>
          <p:cNvPicPr>
            <a:picLocks noChangeAspect="1"/>
          </p:cNvPicPr>
          <p:nvPr/>
        </p:nvPicPr>
        <p:blipFill>
          <a:blip r:embed="rId2"/>
          <a:stretch>
            <a:fillRect/>
          </a:stretch>
        </p:blipFill>
        <p:spPr>
          <a:xfrm>
            <a:off x="6434592" y="2011722"/>
            <a:ext cx="5579706" cy="4747026"/>
          </a:xfrm>
          <a:prstGeom prst="rect">
            <a:avLst/>
          </a:prstGeom>
          <a:scene3d>
            <a:camera prst="orthographicFront"/>
            <a:lightRig rig="soft" dir="t"/>
          </a:scene3d>
          <a:sp3d prstMaterial="dkEdge">
            <a:bevelT prst="slope"/>
          </a:sp3d>
        </p:spPr>
      </p:pic>
      <p:sp>
        <p:nvSpPr>
          <p:cNvPr id="25" name="Rectangle 24"/>
          <p:cNvSpPr/>
          <p:nvPr/>
        </p:nvSpPr>
        <p:spPr>
          <a:xfrm>
            <a:off x="7361923" y="1491632"/>
            <a:ext cx="3471072" cy="434849"/>
          </a:xfrm>
          <a:prstGeom prst="rect">
            <a:avLst/>
          </a:prstGeom>
          <a:solidFill>
            <a:schemeClr val="accent1">
              <a:lumMod val="50000"/>
              <a:alpha val="80000"/>
            </a:schemeClr>
          </a:solidFill>
          <a:ln>
            <a:noFill/>
          </a:ln>
          <a:effectLst>
            <a:softEdge rad="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DATASET DESCRIPTION</a:t>
            </a:r>
          </a:p>
        </p:txBody>
      </p:sp>
      <p:sp>
        <p:nvSpPr>
          <p:cNvPr id="26" name="Rectangle 25"/>
          <p:cNvSpPr/>
          <p:nvPr/>
        </p:nvSpPr>
        <p:spPr>
          <a:xfrm>
            <a:off x="267567" y="2098035"/>
            <a:ext cx="3023696" cy="830997"/>
          </a:xfrm>
          <a:prstGeom prst="rect">
            <a:avLst/>
          </a:prstGeom>
        </p:spPr>
        <p:txBody>
          <a:bodyPr wrap="square">
            <a:spAutoFit/>
          </a:bodyPr>
          <a:lstStyle/>
          <a:p>
            <a:pPr algn="ctr"/>
            <a:r>
              <a:rPr lang="en-US" sz="2400" b="1" spc="283" dirty="0">
                <a:solidFill>
                  <a:schemeClr val="bg1"/>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STELLAR OBJECT </a:t>
            </a:r>
          </a:p>
          <a:p>
            <a:pPr algn="ctr"/>
            <a:r>
              <a:rPr lang="en-US" sz="2400" b="1" spc="283" dirty="0">
                <a:solidFill>
                  <a:schemeClr val="bg1"/>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CLASSIFICATION</a:t>
            </a:r>
          </a:p>
        </p:txBody>
      </p:sp>
      <p:grpSp>
        <p:nvGrpSpPr>
          <p:cNvPr id="27" name="Group 26"/>
          <p:cNvGrpSpPr/>
          <p:nvPr/>
        </p:nvGrpSpPr>
        <p:grpSpPr>
          <a:xfrm>
            <a:off x="1132952" y="4065435"/>
            <a:ext cx="121956" cy="2116112"/>
            <a:chOff x="1112426" y="3979913"/>
            <a:chExt cx="135344" cy="2388219"/>
          </a:xfrm>
        </p:grpSpPr>
        <p:cxnSp>
          <p:nvCxnSpPr>
            <p:cNvPr id="28" name="Straight Connector 27">
              <a:extLst>
                <a:ext uri="{FF2B5EF4-FFF2-40B4-BE49-F238E27FC236}">
                  <a16:creationId xmlns:a16="http://schemas.microsoft.com/office/drawing/2014/main" id="{20F455A3-387E-E00A-3418-D54BF5D47241}"/>
                </a:ext>
              </a:extLst>
            </p:cNvPr>
            <p:cNvCxnSpPr>
              <a:cxnSpLocks/>
            </p:cNvCxnSpPr>
            <p:nvPr/>
          </p:nvCxnSpPr>
          <p:spPr>
            <a:xfrm>
              <a:off x="1181741" y="3979913"/>
              <a:ext cx="9725" cy="2332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2AAA967-1976-4123-3009-4A1516B2B12C}"/>
                </a:ext>
              </a:extLst>
            </p:cNvPr>
            <p:cNvSpPr>
              <a:spLocks noChangeAspect="1"/>
            </p:cNvSpPr>
            <p:nvPr/>
          </p:nvSpPr>
          <p:spPr>
            <a:xfrm>
              <a:off x="1119779" y="5255173"/>
              <a:ext cx="125409" cy="125409"/>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42AAA967-1976-4123-3009-4A1516B2B12C}"/>
                </a:ext>
              </a:extLst>
            </p:cNvPr>
            <p:cNvSpPr>
              <a:spLocks noChangeAspect="1"/>
            </p:cNvSpPr>
            <p:nvPr/>
          </p:nvSpPr>
          <p:spPr>
            <a:xfrm>
              <a:off x="1112426" y="4501392"/>
              <a:ext cx="125409" cy="125409"/>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a:extLst>
                <a:ext uri="{FF2B5EF4-FFF2-40B4-BE49-F238E27FC236}">
                  <a16:creationId xmlns:a16="http://schemas.microsoft.com/office/drawing/2014/main" id="{42AAA967-1976-4123-3009-4A1516B2B12C}"/>
                </a:ext>
              </a:extLst>
            </p:cNvPr>
            <p:cNvSpPr>
              <a:spLocks noChangeAspect="1"/>
            </p:cNvSpPr>
            <p:nvPr/>
          </p:nvSpPr>
          <p:spPr>
            <a:xfrm>
              <a:off x="1122361" y="6242723"/>
              <a:ext cx="125409" cy="125409"/>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Freeform 4">
            <a:extLst>
              <a:ext uri="{FF2B5EF4-FFF2-40B4-BE49-F238E27FC236}">
                <a16:creationId xmlns:a16="http://schemas.microsoft.com/office/drawing/2014/main" id="{5F3A01F8-F3C8-CC6B-841E-B0912113BF7C}"/>
              </a:ext>
            </a:extLst>
          </p:cNvPr>
          <p:cNvSpPr/>
          <p:nvPr/>
        </p:nvSpPr>
        <p:spPr>
          <a:xfrm>
            <a:off x="242236" y="3535076"/>
            <a:ext cx="2193673" cy="631287"/>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35" name="TextBox 9">
            <a:extLst>
              <a:ext uri="{FF2B5EF4-FFF2-40B4-BE49-F238E27FC236}">
                <a16:creationId xmlns:a16="http://schemas.microsoft.com/office/drawing/2014/main" id="{5784B6FC-EC2C-6797-FF44-70644EAFC4E8}"/>
              </a:ext>
            </a:extLst>
          </p:cNvPr>
          <p:cNvSpPr txBox="1"/>
          <p:nvPr/>
        </p:nvSpPr>
        <p:spPr>
          <a:xfrm>
            <a:off x="-547039" y="4510589"/>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X</a:t>
            </a:r>
            <a:endParaRPr lang="en-US"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36" name="Left Brace 35">
            <a:extLst>
              <a:ext uri="{FF2B5EF4-FFF2-40B4-BE49-F238E27FC236}">
                <a16:creationId xmlns:a16="http://schemas.microsoft.com/office/drawing/2014/main" id="{C0C9EA17-E33D-1FB5-8306-A783ED3C4ED2}"/>
              </a:ext>
            </a:extLst>
          </p:cNvPr>
          <p:cNvSpPr/>
          <p:nvPr/>
        </p:nvSpPr>
        <p:spPr>
          <a:xfrm>
            <a:off x="632126" y="4478762"/>
            <a:ext cx="339921" cy="748786"/>
          </a:xfrm>
          <a:prstGeom prst="leftBrace">
            <a:avLst>
              <a:gd name="adj1" fmla="val 34240"/>
              <a:gd name="adj2" fmla="val 4627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7" name="TextBox 9">
            <a:extLst>
              <a:ext uri="{FF2B5EF4-FFF2-40B4-BE49-F238E27FC236}">
                <a16:creationId xmlns:a16="http://schemas.microsoft.com/office/drawing/2014/main" id="{5C9B94C4-49C8-F2B6-2537-78EB1E913746}"/>
              </a:ext>
            </a:extLst>
          </p:cNvPr>
          <p:cNvSpPr txBox="1"/>
          <p:nvPr/>
        </p:nvSpPr>
        <p:spPr>
          <a:xfrm>
            <a:off x="-524759" y="5817539"/>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Y</a:t>
            </a:r>
            <a:endParaRPr lang="en-US" sz="1800" dirty="0">
              <a:solidFill>
                <a:srgbClr val="C00000"/>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cxnSp>
        <p:nvCxnSpPr>
          <p:cNvPr id="38" name="Straight Connector 37">
            <a:extLst>
              <a:ext uri="{FF2B5EF4-FFF2-40B4-BE49-F238E27FC236}">
                <a16:creationId xmlns:a16="http://schemas.microsoft.com/office/drawing/2014/main" id="{24FE9330-907A-3D32-2958-DF986F02FD01}"/>
              </a:ext>
            </a:extLst>
          </p:cNvPr>
          <p:cNvCxnSpPr>
            <a:cxnSpLocks/>
          </p:cNvCxnSpPr>
          <p:nvPr/>
        </p:nvCxnSpPr>
        <p:spPr>
          <a:xfrm>
            <a:off x="3022959" y="5345171"/>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D188474-8E66-F888-4EE8-B96555853A11}"/>
              </a:ext>
            </a:extLst>
          </p:cNvPr>
          <p:cNvSpPr txBox="1"/>
          <p:nvPr/>
        </p:nvSpPr>
        <p:spPr>
          <a:xfrm>
            <a:off x="1317741" y="4420965"/>
            <a:ext cx="1620821"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Celestial Co-ordinates</a:t>
            </a:r>
          </a:p>
        </p:txBody>
      </p:sp>
      <p:sp>
        <p:nvSpPr>
          <p:cNvPr id="45" name="Left Brace 44">
            <a:extLst>
              <a:ext uri="{FF2B5EF4-FFF2-40B4-BE49-F238E27FC236}">
                <a16:creationId xmlns:a16="http://schemas.microsoft.com/office/drawing/2014/main" id="{32084170-A6BD-810D-561E-B3464D8BDAE0}"/>
              </a:ext>
            </a:extLst>
          </p:cNvPr>
          <p:cNvSpPr/>
          <p:nvPr/>
        </p:nvSpPr>
        <p:spPr>
          <a:xfrm>
            <a:off x="3178366" y="4527110"/>
            <a:ext cx="225793" cy="418583"/>
          </a:xfrm>
          <a:prstGeom prst="leftBrace">
            <a:avLst>
              <a:gd name="adj1" fmla="val 34240"/>
              <a:gd name="adj2" fmla="val 46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Oval 45">
            <a:extLst>
              <a:ext uri="{FF2B5EF4-FFF2-40B4-BE49-F238E27FC236}">
                <a16:creationId xmlns:a16="http://schemas.microsoft.com/office/drawing/2014/main" id="{E4E1996B-245A-27DF-6A4F-9B4D94D67266}"/>
              </a:ext>
            </a:extLst>
          </p:cNvPr>
          <p:cNvSpPr>
            <a:spLocks noChangeAspect="1"/>
          </p:cNvSpPr>
          <p:nvPr/>
        </p:nvSpPr>
        <p:spPr>
          <a:xfrm>
            <a:off x="3580245" y="4469676"/>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9">
            <a:extLst>
              <a:ext uri="{FF2B5EF4-FFF2-40B4-BE49-F238E27FC236}">
                <a16:creationId xmlns:a16="http://schemas.microsoft.com/office/drawing/2014/main" id="{A201C69C-1738-ACC4-81F6-3082A0018737}"/>
              </a:ext>
            </a:extLst>
          </p:cNvPr>
          <p:cNvSpPr txBox="1"/>
          <p:nvPr/>
        </p:nvSpPr>
        <p:spPr>
          <a:xfrm>
            <a:off x="2996299" y="412220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Alpha</a:t>
            </a:r>
          </a:p>
        </p:txBody>
      </p:sp>
      <p:sp>
        <p:nvSpPr>
          <p:cNvPr id="48" name="Oval 47">
            <a:extLst>
              <a:ext uri="{FF2B5EF4-FFF2-40B4-BE49-F238E27FC236}">
                <a16:creationId xmlns:a16="http://schemas.microsoft.com/office/drawing/2014/main" id="{E4E1996B-245A-27DF-6A4F-9B4D94D67266}"/>
              </a:ext>
            </a:extLst>
          </p:cNvPr>
          <p:cNvSpPr>
            <a:spLocks noChangeAspect="1"/>
          </p:cNvSpPr>
          <p:nvPr/>
        </p:nvSpPr>
        <p:spPr>
          <a:xfrm>
            <a:off x="3580270" y="4924838"/>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9">
            <a:extLst>
              <a:ext uri="{FF2B5EF4-FFF2-40B4-BE49-F238E27FC236}">
                <a16:creationId xmlns:a16="http://schemas.microsoft.com/office/drawing/2014/main" id="{A201C69C-1738-ACC4-81F6-3082A0018737}"/>
              </a:ext>
            </a:extLst>
          </p:cNvPr>
          <p:cNvSpPr txBox="1"/>
          <p:nvPr/>
        </p:nvSpPr>
        <p:spPr>
          <a:xfrm>
            <a:off x="2963844" y="4598225"/>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Delta</a:t>
            </a:r>
          </a:p>
        </p:txBody>
      </p:sp>
      <p:sp>
        <p:nvSpPr>
          <p:cNvPr id="50" name="TextBox 49">
            <a:extLst>
              <a:ext uri="{FF2B5EF4-FFF2-40B4-BE49-F238E27FC236}">
                <a16:creationId xmlns:a16="http://schemas.microsoft.com/office/drawing/2014/main" id="{8D188474-8E66-F888-4EE8-B96555853A11}"/>
              </a:ext>
            </a:extLst>
          </p:cNvPr>
          <p:cNvSpPr txBox="1"/>
          <p:nvPr/>
        </p:nvSpPr>
        <p:spPr>
          <a:xfrm>
            <a:off x="1384602" y="5059790"/>
            <a:ext cx="1620821"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Photometric Magnitudes</a:t>
            </a:r>
          </a:p>
        </p:txBody>
      </p:sp>
      <p:sp>
        <p:nvSpPr>
          <p:cNvPr id="53" name="Oval 52">
            <a:extLst>
              <a:ext uri="{FF2B5EF4-FFF2-40B4-BE49-F238E27FC236}">
                <a16:creationId xmlns:a16="http://schemas.microsoft.com/office/drawing/2014/main" id="{E4E1996B-245A-27DF-6A4F-9B4D94D67266}"/>
              </a:ext>
            </a:extLst>
          </p:cNvPr>
          <p:cNvSpPr>
            <a:spLocks noChangeAspect="1"/>
          </p:cNvSpPr>
          <p:nvPr/>
        </p:nvSpPr>
        <p:spPr>
          <a:xfrm>
            <a:off x="3580245" y="4923330"/>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9">
            <a:extLst>
              <a:ext uri="{FF2B5EF4-FFF2-40B4-BE49-F238E27FC236}">
                <a16:creationId xmlns:a16="http://schemas.microsoft.com/office/drawing/2014/main" id="{A201C69C-1738-ACC4-81F6-3082A0018737}"/>
              </a:ext>
            </a:extLst>
          </p:cNvPr>
          <p:cNvSpPr txBox="1"/>
          <p:nvPr/>
        </p:nvSpPr>
        <p:spPr>
          <a:xfrm>
            <a:off x="2963819" y="4596717"/>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Delta</a:t>
            </a:r>
          </a:p>
        </p:txBody>
      </p:sp>
      <p:sp>
        <p:nvSpPr>
          <p:cNvPr id="55" name="Oval 54">
            <a:extLst>
              <a:ext uri="{FF2B5EF4-FFF2-40B4-BE49-F238E27FC236}">
                <a16:creationId xmlns:a16="http://schemas.microsoft.com/office/drawing/2014/main" id="{E4E1996B-245A-27DF-6A4F-9B4D94D67266}"/>
              </a:ext>
            </a:extLst>
          </p:cNvPr>
          <p:cNvSpPr>
            <a:spLocks noChangeAspect="1"/>
          </p:cNvSpPr>
          <p:nvPr/>
        </p:nvSpPr>
        <p:spPr>
          <a:xfrm>
            <a:off x="3591385" y="533205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9">
            <a:extLst>
              <a:ext uri="{FF2B5EF4-FFF2-40B4-BE49-F238E27FC236}">
                <a16:creationId xmlns:a16="http://schemas.microsoft.com/office/drawing/2014/main" id="{A201C69C-1738-ACC4-81F6-3082A0018737}"/>
              </a:ext>
            </a:extLst>
          </p:cNvPr>
          <p:cNvSpPr txBox="1"/>
          <p:nvPr/>
        </p:nvSpPr>
        <p:spPr>
          <a:xfrm>
            <a:off x="3307714" y="499126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u, g, r, i, z</a:t>
            </a:r>
          </a:p>
        </p:txBody>
      </p:sp>
      <p:sp>
        <p:nvSpPr>
          <p:cNvPr id="57" name="TextBox 56">
            <a:extLst>
              <a:ext uri="{FF2B5EF4-FFF2-40B4-BE49-F238E27FC236}">
                <a16:creationId xmlns:a16="http://schemas.microsoft.com/office/drawing/2014/main" id="{8D188474-8E66-F888-4EE8-B96555853A11}"/>
              </a:ext>
            </a:extLst>
          </p:cNvPr>
          <p:cNvSpPr txBox="1"/>
          <p:nvPr/>
        </p:nvSpPr>
        <p:spPr>
          <a:xfrm>
            <a:off x="1375478" y="5875054"/>
            <a:ext cx="1620821"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Outcome Variable</a:t>
            </a:r>
          </a:p>
        </p:txBody>
      </p:sp>
      <p:sp>
        <p:nvSpPr>
          <p:cNvPr id="60" name="TextBox 9">
            <a:extLst>
              <a:ext uri="{FF2B5EF4-FFF2-40B4-BE49-F238E27FC236}">
                <a16:creationId xmlns:a16="http://schemas.microsoft.com/office/drawing/2014/main" id="{A201C69C-1738-ACC4-81F6-3082A0018737}"/>
              </a:ext>
            </a:extLst>
          </p:cNvPr>
          <p:cNvSpPr txBox="1"/>
          <p:nvPr/>
        </p:nvSpPr>
        <p:spPr>
          <a:xfrm>
            <a:off x="2938562" y="591266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endPar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2" name="Oval 61">
            <a:extLst>
              <a:ext uri="{FF2B5EF4-FFF2-40B4-BE49-F238E27FC236}">
                <a16:creationId xmlns:a16="http://schemas.microsoft.com/office/drawing/2014/main" id="{E4E1996B-245A-27DF-6A4F-9B4D94D67266}"/>
              </a:ext>
            </a:extLst>
          </p:cNvPr>
          <p:cNvSpPr>
            <a:spLocks noChangeAspect="1"/>
          </p:cNvSpPr>
          <p:nvPr/>
        </p:nvSpPr>
        <p:spPr>
          <a:xfrm>
            <a:off x="4846736" y="575290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9">
            <a:extLst>
              <a:ext uri="{FF2B5EF4-FFF2-40B4-BE49-F238E27FC236}">
                <a16:creationId xmlns:a16="http://schemas.microsoft.com/office/drawing/2014/main" id="{A201C69C-1738-ACC4-81F6-3082A0018737}"/>
              </a:ext>
            </a:extLst>
          </p:cNvPr>
          <p:cNvSpPr txBox="1"/>
          <p:nvPr/>
        </p:nvSpPr>
        <p:spPr>
          <a:xfrm>
            <a:off x="4362058" y="539355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0: Galaxy</a:t>
            </a:r>
          </a:p>
        </p:txBody>
      </p:sp>
      <p:sp>
        <p:nvSpPr>
          <p:cNvPr id="64" name="Oval 63">
            <a:extLst>
              <a:ext uri="{FF2B5EF4-FFF2-40B4-BE49-F238E27FC236}">
                <a16:creationId xmlns:a16="http://schemas.microsoft.com/office/drawing/2014/main" id="{E4E1996B-245A-27DF-6A4F-9B4D94D67266}"/>
              </a:ext>
            </a:extLst>
          </p:cNvPr>
          <p:cNvSpPr>
            <a:spLocks noChangeAspect="1"/>
          </p:cNvSpPr>
          <p:nvPr/>
        </p:nvSpPr>
        <p:spPr>
          <a:xfrm>
            <a:off x="4845367" y="6145909"/>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9">
            <a:extLst>
              <a:ext uri="{FF2B5EF4-FFF2-40B4-BE49-F238E27FC236}">
                <a16:creationId xmlns:a16="http://schemas.microsoft.com/office/drawing/2014/main" id="{A201C69C-1738-ACC4-81F6-3082A0018737}"/>
              </a:ext>
            </a:extLst>
          </p:cNvPr>
          <p:cNvSpPr txBox="1"/>
          <p:nvPr/>
        </p:nvSpPr>
        <p:spPr>
          <a:xfrm>
            <a:off x="4343327" y="5816923"/>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1: Quasar</a:t>
            </a:r>
          </a:p>
        </p:txBody>
      </p:sp>
      <p:sp>
        <p:nvSpPr>
          <p:cNvPr id="66" name="Oval 65">
            <a:extLst>
              <a:ext uri="{FF2B5EF4-FFF2-40B4-BE49-F238E27FC236}">
                <a16:creationId xmlns:a16="http://schemas.microsoft.com/office/drawing/2014/main" id="{E4E1996B-245A-27DF-6A4F-9B4D94D67266}"/>
              </a:ext>
            </a:extLst>
          </p:cNvPr>
          <p:cNvSpPr>
            <a:spLocks noChangeAspect="1"/>
          </p:cNvSpPr>
          <p:nvPr/>
        </p:nvSpPr>
        <p:spPr>
          <a:xfrm>
            <a:off x="3586451" y="6147955"/>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9">
            <a:extLst>
              <a:ext uri="{FF2B5EF4-FFF2-40B4-BE49-F238E27FC236}">
                <a16:creationId xmlns:a16="http://schemas.microsoft.com/office/drawing/2014/main" id="{A201C69C-1738-ACC4-81F6-3082A0018737}"/>
              </a:ext>
            </a:extLst>
          </p:cNvPr>
          <p:cNvSpPr txBox="1"/>
          <p:nvPr/>
        </p:nvSpPr>
        <p:spPr>
          <a:xfrm>
            <a:off x="2983909" y="5828131"/>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Class :</a:t>
            </a:r>
          </a:p>
        </p:txBody>
      </p:sp>
      <p:sp>
        <p:nvSpPr>
          <p:cNvPr id="74" name="Oval 73">
            <a:extLst>
              <a:ext uri="{FF2B5EF4-FFF2-40B4-BE49-F238E27FC236}">
                <a16:creationId xmlns:a16="http://schemas.microsoft.com/office/drawing/2014/main" id="{E4E1996B-245A-27DF-6A4F-9B4D94D67266}"/>
              </a:ext>
            </a:extLst>
          </p:cNvPr>
          <p:cNvSpPr>
            <a:spLocks noChangeAspect="1"/>
          </p:cNvSpPr>
          <p:nvPr/>
        </p:nvSpPr>
        <p:spPr>
          <a:xfrm>
            <a:off x="4850502" y="654386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9">
            <a:extLst>
              <a:ext uri="{FF2B5EF4-FFF2-40B4-BE49-F238E27FC236}">
                <a16:creationId xmlns:a16="http://schemas.microsoft.com/office/drawing/2014/main" id="{A201C69C-1738-ACC4-81F6-3082A0018737}"/>
              </a:ext>
            </a:extLst>
          </p:cNvPr>
          <p:cNvSpPr txBox="1"/>
          <p:nvPr/>
        </p:nvSpPr>
        <p:spPr>
          <a:xfrm>
            <a:off x="4215581" y="6213263"/>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chemeClr val="bg1"/>
                </a:solidFill>
                <a:latin typeface="Imprint MT Shadow" panose="04020605060303030202" pitchFamily="82" charset="0"/>
                <a:ea typeface="Cascadia Code ExtraLight" panose="020B0609020000020004" pitchFamily="49" charset="0"/>
                <a:cs typeface="Cascadia Code ExtraLight" panose="020B0609020000020004" pitchFamily="49" charset="0"/>
              </a:rPr>
              <a:t>2: Star</a:t>
            </a:r>
          </a:p>
        </p:txBody>
      </p:sp>
      <p:sp>
        <p:nvSpPr>
          <p:cNvPr id="76" name="TextBox 75">
            <a:extLst>
              <a:ext uri="{FF2B5EF4-FFF2-40B4-BE49-F238E27FC236}">
                <a16:creationId xmlns:a16="http://schemas.microsoft.com/office/drawing/2014/main" id="{8D188474-8E66-F888-4EE8-B96555853A11}"/>
              </a:ext>
            </a:extLst>
          </p:cNvPr>
          <p:cNvSpPr txBox="1"/>
          <p:nvPr/>
        </p:nvSpPr>
        <p:spPr>
          <a:xfrm>
            <a:off x="479415" y="3601566"/>
            <a:ext cx="1675956" cy="523220"/>
          </a:xfrm>
          <a:prstGeom prst="rect">
            <a:avLst/>
          </a:prstGeom>
          <a:solidFill>
            <a:schemeClr val="accent1">
              <a:lumMod val="20000"/>
              <a:lumOff val="80000"/>
            </a:schemeClr>
          </a:solidFill>
        </p:spPr>
        <p:txBody>
          <a:bodyPr wrap="square">
            <a:spAutoFit/>
          </a:bodyPr>
          <a:lstStyle/>
          <a:p>
            <a:pPr algn="ctr"/>
            <a:r>
              <a:rPr lang="en-IN" sz="1400" spc="283" dirty="0">
                <a:solidFill>
                  <a:srgbClr val="C00000"/>
                </a:solidFill>
                <a:latin typeface="Eras Medium ITC" panose="020B0602030504020804" pitchFamily="34" charset="0"/>
                <a:ea typeface="MingLiU-ExtB" panose="02020500000000000000" pitchFamily="18" charset="-120"/>
              </a:rPr>
              <a:t>Features</a:t>
            </a:r>
          </a:p>
          <a:p>
            <a:pPr algn="ctr"/>
            <a:r>
              <a:rPr lang="en-IN" sz="1400" spc="283" dirty="0">
                <a:solidFill>
                  <a:srgbClr val="C00000"/>
                </a:solidFill>
                <a:latin typeface="Eras Medium ITC" panose="020B0602030504020804" pitchFamily="34" charset="0"/>
                <a:ea typeface="MingLiU-ExtB" panose="02020500000000000000" pitchFamily="18" charset="-120"/>
              </a:rPr>
              <a:t>(Columns)</a:t>
            </a:r>
          </a:p>
        </p:txBody>
      </p:sp>
    </p:spTree>
    <p:extLst>
      <p:ext uri="{BB962C8B-B14F-4D97-AF65-F5344CB8AC3E}">
        <p14:creationId xmlns:p14="http://schemas.microsoft.com/office/powerpoint/2010/main" val="351119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randombar(horizontal)">
                                      <p:cBhvr>
                                        <p:cTn id="10" dur="500"/>
                                        <p:tgtEl>
                                          <p:spTgt spid="58"/>
                                        </p:tgtEl>
                                      </p:cBhvr>
                                    </p:animEffect>
                                  </p:childTnLst>
                                </p:cTn>
                              </p:par>
                              <p:par>
                                <p:cTn id="11" presetID="14" presetClass="entr" presetSubtype="1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randombar(horizontal)">
                                      <p:cBhvr>
                                        <p:cTn id="13" dur="500"/>
                                        <p:tgtEl>
                                          <p:spTgt spid="51"/>
                                        </p:tgtEl>
                                      </p:cBhvr>
                                    </p:animEffect>
                                  </p:childTnLst>
                                </p:cTn>
                              </p:par>
                              <p:par>
                                <p:cTn id="14" presetID="14" presetClass="entr" presetSubtype="1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randombar(horizontal)">
                                      <p:cBhvr>
                                        <p:cTn id="16" dur="500"/>
                                        <p:tgtEl>
                                          <p:spTgt spid="43"/>
                                        </p:tgtEl>
                                      </p:cBhvr>
                                    </p:animEffect>
                                  </p:childTnLst>
                                </p:cTn>
                              </p:par>
                              <p:par>
                                <p:cTn id="17" presetID="14"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par>
                                <p:cTn id="35" presetID="14"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500"/>
                                        <p:tgtEl>
                                          <p:spTgt spid="20"/>
                                        </p:tgtEl>
                                      </p:cBhvr>
                                    </p:animEffect>
                                  </p:childTnLst>
                                </p:cTn>
                              </p:par>
                              <p:par>
                                <p:cTn id="38" presetID="14" presetClass="entr" presetSubtype="1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par>
                                <p:cTn id="47" presetID="14"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randombar(horizontal)">
                                      <p:cBhvr>
                                        <p:cTn id="58" dur="500"/>
                                        <p:tgtEl>
                                          <p:spTgt spid="3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randombar(horizontal)">
                                      <p:cBhvr>
                                        <p:cTn id="61" dur="500"/>
                                        <p:tgtEl>
                                          <p:spTgt spid="37"/>
                                        </p:tgtEl>
                                      </p:cBhvr>
                                    </p:animEffect>
                                  </p:childTnLst>
                                </p:cTn>
                              </p:par>
                              <p:par>
                                <p:cTn id="62" presetID="14" presetClass="entr" presetSubtype="1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randombar(horizontal)">
                                      <p:cBhvr>
                                        <p:cTn id="64" dur="500"/>
                                        <p:tgtEl>
                                          <p:spTgt spid="3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randombar(horizontal)">
                                      <p:cBhvr>
                                        <p:cTn id="67" dur="500"/>
                                        <p:tgtEl>
                                          <p:spTgt spid="3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randombar(horizontal)">
                                      <p:cBhvr>
                                        <p:cTn id="70" dur="500"/>
                                        <p:tgtEl>
                                          <p:spTgt spid="45"/>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randombar(horizontal)">
                                      <p:cBhvr>
                                        <p:cTn id="73" dur="500"/>
                                        <p:tgtEl>
                                          <p:spTgt spid="46"/>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randombar(horizontal)">
                                      <p:cBhvr>
                                        <p:cTn id="76" dur="500"/>
                                        <p:tgtEl>
                                          <p:spTgt spid="47"/>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randombar(horizontal)">
                                      <p:cBhvr>
                                        <p:cTn id="79" dur="500"/>
                                        <p:tgtEl>
                                          <p:spTgt spid="48"/>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randombar(horizontal)">
                                      <p:cBhvr>
                                        <p:cTn id="82" dur="500"/>
                                        <p:tgtEl>
                                          <p:spTgt spid="49"/>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randombar(horizontal)">
                                      <p:cBhvr>
                                        <p:cTn id="85" dur="500"/>
                                        <p:tgtEl>
                                          <p:spTgt spid="50"/>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randombar(horizontal)">
                                      <p:cBhvr>
                                        <p:cTn id="88" dur="500"/>
                                        <p:tgtEl>
                                          <p:spTgt spid="53"/>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randombar(horizontal)">
                                      <p:cBhvr>
                                        <p:cTn id="91" dur="500"/>
                                        <p:tgtEl>
                                          <p:spTgt spid="54"/>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randombar(horizontal)">
                                      <p:cBhvr>
                                        <p:cTn id="94" dur="500"/>
                                        <p:tgtEl>
                                          <p:spTgt spid="55"/>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randombar(horizontal)">
                                      <p:cBhvr>
                                        <p:cTn id="97" dur="500"/>
                                        <p:tgtEl>
                                          <p:spTgt spid="56"/>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randombar(horizontal)">
                                      <p:cBhvr>
                                        <p:cTn id="100" dur="500"/>
                                        <p:tgtEl>
                                          <p:spTgt spid="57"/>
                                        </p:tgtEl>
                                      </p:cBhvr>
                                    </p:animEffect>
                                  </p:childTnLst>
                                </p:cTn>
                              </p:par>
                              <p:par>
                                <p:cTn id="101" presetID="14" presetClass="entr" presetSubtype="10" fill="hold" grpId="0" nodeType="withEffect" nodePh="1">
                                  <p:stCondLst>
                                    <p:cond delay="0"/>
                                  </p:stCondLst>
                                  <p:endCondLst>
                                    <p:cond evt="begin" delay="0">
                                      <p:tn val="101"/>
                                    </p:cond>
                                  </p:endCondLst>
                                  <p:childTnLst>
                                    <p:set>
                                      <p:cBhvr>
                                        <p:cTn id="102" dur="1" fill="hold">
                                          <p:stCondLst>
                                            <p:cond delay="0"/>
                                          </p:stCondLst>
                                        </p:cTn>
                                        <p:tgtEl>
                                          <p:spTgt spid="60"/>
                                        </p:tgtEl>
                                        <p:attrNameLst>
                                          <p:attrName>style.visibility</p:attrName>
                                        </p:attrNameLst>
                                      </p:cBhvr>
                                      <p:to>
                                        <p:strVal val="visible"/>
                                      </p:to>
                                    </p:set>
                                    <p:animEffect transition="in" filter="randombar(horizontal)">
                                      <p:cBhvr>
                                        <p:cTn id="103" dur="500"/>
                                        <p:tgtEl>
                                          <p:spTgt spid="60"/>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randombar(horizontal)">
                                      <p:cBhvr>
                                        <p:cTn id="106" dur="500"/>
                                        <p:tgtEl>
                                          <p:spTgt spid="62"/>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randombar(horizontal)">
                                      <p:cBhvr>
                                        <p:cTn id="109" dur="500"/>
                                        <p:tgtEl>
                                          <p:spTgt spid="63"/>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randombar(horizontal)">
                                      <p:cBhvr>
                                        <p:cTn id="112" dur="500"/>
                                        <p:tgtEl>
                                          <p:spTgt spid="64"/>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randombar(horizontal)">
                                      <p:cBhvr>
                                        <p:cTn id="115" dur="500"/>
                                        <p:tgtEl>
                                          <p:spTgt spid="65"/>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randombar(horizontal)">
                                      <p:cBhvr>
                                        <p:cTn id="118" dur="500"/>
                                        <p:tgtEl>
                                          <p:spTgt spid="66"/>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randombar(horizontal)">
                                      <p:cBhvr>
                                        <p:cTn id="121" dur="500"/>
                                        <p:tgtEl>
                                          <p:spTgt spid="67"/>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74"/>
                                        </p:tgtEl>
                                        <p:attrNameLst>
                                          <p:attrName>style.visibility</p:attrName>
                                        </p:attrNameLst>
                                      </p:cBhvr>
                                      <p:to>
                                        <p:strVal val="visible"/>
                                      </p:to>
                                    </p:set>
                                    <p:animEffect transition="in" filter="randombar(horizontal)">
                                      <p:cBhvr>
                                        <p:cTn id="124" dur="500"/>
                                        <p:tgtEl>
                                          <p:spTgt spid="74"/>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randombar(horizontal)">
                                      <p:cBhvr>
                                        <p:cTn id="127" dur="500"/>
                                        <p:tgtEl>
                                          <p:spTgt spid="75"/>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76"/>
                                        </p:tgtEl>
                                        <p:attrNameLst>
                                          <p:attrName>style.visibility</p:attrName>
                                        </p:attrNameLst>
                                      </p:cBhvr>
                                      <p:to>
                                        <p:strVal val="visible"/>
                                      </p:to>
                                    </p:set>
                                    <p:animEffect transition="in" filter="randombar(horizontal)">
                                      <p:cBhvr>
                                        <p:cTn id="13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3" grpId="0"/>
      <p:bldP spid="15" grpId="0"/>
      <p:bldP spid="25" grpId="0" animBg="1"/>
      <p:bldP spid="26" grpId="0"/>
      <p:bldP spid="33" grpId="0" animBg="1"/>
      <p:bldP spid="35" grpId="0"/>
      <p:bldP spid="36" grpId="0" animBg="1"/>
      <p:bldP spid="37" grpId="0"/>
      <p:bldP spid="39" grpId="0" animBg="1"/>
      <p:bldP spid="45" grpId="0" animBg="1"/>
      <p:bldP spid="46" grpId="0" animBg="1"/>
      <p:bldP spid="47" grpId="0"/>
      <p:bldP spid="48" grpId="0" animBg="1"/>
      <p:bldP spid="49" grpId="0"/>
      <p:bldP spid="50" grpId="0" animBg="1"/>
      <p:bldP spid="53" grpId="0" animBg="1"/>
      <p:bldP spid="54" grpId="0"/>
      <p:bldP spid="55" grpId="0" animBg="1"/>
      <p:bldP spid="56" grpId="0"/>
      <p:bldP spid="57" grpId="0" animBg="1"/>
      <p:bldP spid="60" grpId="0"/>
      <p:bldP spid="62" grpId="0" animBg="1"/>
      <p:bldP spid="63" grpId="0"/>
      <p:bldP spid="64" grpId="0" animBg="1"/>
      <p:bldP spid="65" grpId="0"/>
      <p:bldP spid="66" grpId="0" animBg="1"/>
      <p:bldP spid="67" grpId="0"/>
      <p:bldP spid="74" grpId="0" animBg="1"/>
      <p:bldP spid="75" grpId="0"/>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3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52410" y="871051"/>
            <a:ext cx="3229460" cy="2899760"/>
          </a:xfrm>
          <a:prstGeom prst="rect">
            <a:avLst/>
          </a:prstGeom>
        </p:spPr>
      </p:pic>
      <p:pic>
        <p:nvPicPr>
          <p:cNvPr id="3" name="Picture 2"/>
          <p:cNvPicPr>
            <a:picLocks noChangeAspect="1"/>
          </p:cNvPicPr>
          <p:nvPr/>
        </p:nvPicPr>
        <p:blipFill>
          <a:blip r:embed="rId3"/>
          <a:stretch>
            <a:fillRect/>
          </a:stretch>
        </p:blipFill>
        <p:spPr>
          <a:xfrm>
            <a:off x="106914" y="3924487"/>
            <a:ext cx="3277015" cy="2881603"/>
          </a:xfrm>
          <a:prstGeom prst="rect">
            <a:avLst/>
          </a:prstGeom>
        </p:spPr>
      </p:pic>
      <p:sp>
        <p:nvSpPr>
          <p:cNvPr id="4" name="Rectangle 3"/>
          <p:cNvSpPr/>
          <p:nvPr/>
        </p:nvSpPr>
        <p:spPr>
          <a:xfrm>
            <a:off x="339767" y="1041584"/>
            <a:ext cx="10163175" cy="369332"/>
          </a:xfrm>
          <a:prstGeom prst="rect">
            <a:avLst/>
          </a:prstGeom>
        </p:spPr>
        <p:txBody>
          <a:bodyPr wrap="square">
            <a:spAutoFit/>
          </a:bodyPr>
          <a:lstStyle/>
          <a:p>
            <a:pPr marL="285750" indent="-285750" algn="just">
              <a:buFont typeface="Wingdings" panose="05000000000000000000" pitchFamily="2" charset="2"/>
              <a:buChar char="§"/>
            </a:pPr>
            <a:endParaRPr lang="en-US" dirty="0">
              <a:solidFill>
                <a:schemeClr val="bg1"/>
              </a:solidFill>
              <a:latin typeface="Bahnschrift SemiLight" panose="020B0502040204020203" pitchFamily="34" charset="0"/>
            </a:endParaRPr>
          </a:p>
        </p:txBody>
      </p:sp>
      <p:sp>
        <p:nvSpPr>
          <p:cNvPr id="5" name="Rectangle 4"/>
          <p:cNvSpPr/>
          <p:nvPr/>
        </p:nvSpPr>
        <p:spPr>
          <a:xfrm>
            <a:off x="3411658" y="-66410"/>
            <a:ext cx="5653279" cy="707886"/>
          </a:xfrm>
          <a:prstGeom prst="rect">
            <a:avLst/>
          </a:prstGeom>
          <a:noFill/>
        </p:spPr>
        <p:txBody>
          <a:bodyPr wrap="none" lIns="91440" tIns="45720" rIns="91440" bIns="45720">
            <a:spAutoFit/>
          </a:bodyPr>
          <a:lstStyle/>
          <a:p>
            <a:pPr algn="just"/>
            <a:r>
              <a:rPr lang="en-US" sz="4000" dirty="0">
                <a:ln w="0"/>
                <a:solidFill>
                  <a:srgbClr val="C00000"/>
                </a:solidFill>
                <a:effectLst>
                  <a:reflection blurRad="6350" stA="53000" endA="300" endPos="35500" dir="5400000" sy="-90000" algn="bl" rotWithShape="0"/>
                </a:effectLst>
                <a:latin typeface="Rockwell" panose="02060603020205020403" pitchFamily="18" charset="0"/>
              </a:rPr>
              <a:t>UNIVARIATE ANALYSIS</a:t>
            </a:r>
            <a:endParaRPr lang="en-US" sz="4000" b="0" cap="none" spc="0" dirty="0">
              <a:ln w="0"/>
              <a:solidFill>
                <a:srgbClr val="C00000"/>
              </a:solidFill>
              <a:effectLst>
                <a:reflection blurRad="6350" stA="53000" endA="300" endPos="35500" dir="5400000" sy="-90000" algn="bl" rotWithShape="0"/>
              </a:effectLst>
              <a:latin typeface="Rockwell" panose="02060603020205020403" pitchFamily="18" charset="0"/>
            </a:endParaRPr>
          </a:p>
        </p:txBody>
      </p:sp>
      <p:sp>
        <p:nvSpPr>
          <p:cNvPr id="6" name="Rectangle 5"/>
          <p:cNvSpPr/>
          <p:nvPr/>
        </p:nvSpPr>
        <p:spPr>
          <a:xfrm>
            <a:off x="3383929" y="4241903"/>
            <a:ext cx="8745496" cy="2246769"/>
          </a:xfrm>
          <a:prstGeom prst="rect">
            <a:avLst/>
          </a:prstGeom>
        </p:spPr>
        <p:txBody>
          <a:bodyPr wrap="square">
            <a:spAutoFit/>
          </a:bodyPr>
          <a:lstStyle/>
          <a:p>
            <a:pPr marL="285750" indent="-285750" algn="just">
              <a:buFont typeface="Wingdings" panose="05000000000000000000" pitchFamily="2" charset="2"/>
              <a:buChar char="§"/>
            </a:pPr>
            <a:r>
              <a:rPr lang="en-US" sz="1400" b="1" dirty="0">
                <a:solidFill>
                  <a:srgbClr val="C00000"/>
                </a:solidFill>
                <a:effectLst>
                  <a:outerShdw blurRad="38100" dist="38100" dir="2700000" algn="tl">
                    <a:srgbClr val="000000">
                      <a:alpha val="43137"/>
                    </a:srgbClr>
                  </a:outerShdw>
                </a:effectLst>
              </a:rPr>
              <a:t>KDE Plot of Delta by Class:</a:t>
            </a:r>
          </a:p>
          <a:p>
            <a:pPr marL="742950" lvl="1" indent="-285750" algn="just">
              <a:buFont typeface="Wingdings" panose="05000000000000000000" pitchFamily="2" charset="2"/>
              <a:buChar char="§"/>
            </a:pPr>
            <a:r>
              <a:rPr lang="en-US" sz="1400" b="1" dirty="0">
                <a:solidFill>
                  <a:schemeClr val="bg1"/>
                </a:solidFill>
              </a:rPr>
              <a:t>X-axis (Delta):</a:t>
            </a:r>
            <a:r>
              <a:rPr lang="en-US" sz="1400" dirty="0">
                <a:solidFill>
                  <a:schemeClr val="bg1"/>
                </a:solidFill>
              </a:rPr>
              <a:t> Represents the Delta coordinate (declination) in degrees.</a:t>
            </a:r>
          </a:p>
          <a:p>
            <a:pPr marL="742950" lvl="1" indent="-285750" algn="just">
              <a:buFont typeface="Wingdings" panose="05000000000000000000" pitchFamily="2" charset="2"/>
              <a:buChar char="§"/>
            </a:pPr>
            <a:r>
              <a:rPr lang="en-US" sz="1400" b="1" dirty="0">
                <a:solidFill>
                  <a:schemeClr val="bg1"/>
                </a:solidFill>
              </a:rPr>
              <a:t>Y-axis (Density):</a:t>
            </a:r>
            <a:r>
              <a:rPr lang="en-US" sz="1400" dirty="0">
                <a:solidFill>
                  <a:schemeClr val="bg1"/>
                </a:solidFill>
              </a:rPr>
              <a:t> Represents the estimated density of observations.</a:t>
            </a:r>
          </a:p>
          <a:p>
            <a:pPr marL="285750" indent="-285750" algn="just">
              <a:buFont typeface="Wingdings" panose="05000000000000000000" pitchFamily="2" charset="2"/>
              <a:buChar char="§"/>
            </a:pPr>
            <a:r>
              <a:rPr lang="en-US" sz="1400" b="1" dirty="0">
                <a:solidFill>
                  <a:srgbClr val="C00000"/>
                </a:solidFill>
                <a:effectLst>
                  <a:outerShdw blurRad="38100" dist="38100" dir="2700000" algn="tl">
                    <a:srgbClr val="000000">
                      <a:alpha val="43137"/>
                    </a:srgbClr>
                  </a:outerShdw>
                </a:effectLst>
              </a:rPr>
              <a:t>Observation:</a:t>
            </a:r>
          </a:p>
          <a:p>
            <a:pPr marL="742950" lvl="1" indent="-285750" algn="just">
              <a:buFont typeface="Wingdings" panose="05000000000000000000" pitchFamily="2" charset="2"/>
              <a:buChar char="§"/>
            </a:pPr>
            <a:r>
              <a:rPr lang="en-US" sz="1400" dirty="0">
                <a:solidFill>
                  <a:schemeClr val="bg1"/>
                </a:solidFill>
              </a:rPr>
              <a:t>Similar to the Alpha plot, the STAR class has a relatively consistent density, though with a notable peak around 0-20 degrees in Delta.</a:t>
            </a:r>
          </a:p>
          <a:p>
            <a:pPr marL="742950" lvl="1" indent="-285750" algn="just">
              <a:buFont typeface="Wingdings" panose="05000000000000000000" pitchFamily="2" charset="2"/>
              <a:buChar char="§"/>
            </a:pPr>
            <a:r>
              <a:rPr lang="en-US" sz="1400" dirty="0">
                <a:solidFill>
                  <a:schemeClr val="bg1"/>
                </a:solidFill>
              </a:rPr>
              <a:t>The GALAXY class has a sharp peak at lower Delta values, indicating a high concentration of galaxies within a specific declination range.</a:t>
            </a:r>
          </a:p>
          <a:p>
            <a:pPr marL="742950" lvl="1" indent="-285750" algn="just">
              <a:buFont typeface="Wingdings" panose="05000000000000000000" pitchFamily="2" charset="2"/>
              <a:buChar char="§"/>
            </a:pPr>
            <a:r>
              <a:rPr lang="en-US" sz="1400" dirty="0">
                <a:solidFill>
                  <a:schemeClr val="bg1"/>
                </a:solidFill>
              </a:rPr>
              <a:t>QSOs display several peaks across the Delta range, highlighting areas of higher density.</a:t>
            </a:r>
          </a:p>
          <a:p>
            <a:pPr marL="742950" lvl="1" indent="-285750" algn="just">
              <a:buFont typeface="Wingdings" panose="05000000000000000000" pitchFamily="2" charset="2"/>
              <a:buChar char="§"/>
            </a:pPr>
            <a:endParaRPr lang="en-US" sz="1400" dirty="0">
              <a:solidFill>
                <a:schemeClr val="bg1"/>
              </a:solidFill>
            </a:endParaRPr>
          </a:p>
        </p:txBody>
      </p:sp>
      <p:sp>
        <p:nvSpPr>
          <p:cNvPr id="8" name="Rectangle 7"/>
          <p:cNvSpPr/>
          <p:nvPr/>
        </p:nvSpPr>
        <p:spPr>
          <a:xfrm>
            <a:off x="106914" y="815944"/>
            <a:ext cx="8745496" cy="1169551"/>
          </a:xfrm>
          <a:prstGeom prst="rect">
            <a:avLst/>
          </a:prstGeom>
        </p:spPr>
        <p:txBody>
          <a:bodyPr wrap="square">
            <a:spAutoFit/>
          </a:bodyPr>
          <a:lstStyle/>
          <a:p>
            <a:pPr marL="285750" indent="-285750" algn="just">
              <a:buFont typeface="Wingdings" panose="05000000000000000000" pitchFamily="2" charset="2"/>
              <a:buChar char="§"/>
            </a:pPr>
            <a:r>
              <a:rPr lang="en-US" sz="1400" dirty="0">
                <a:solidFill>
                  <a:schemeClr val="bg1"/>
                </a:solidFill>
              </a:rPr>
              <a:t>These KDE plots provide insights into the spatial distribution of different stellar classes (GALAXY, QSO, STAR) across the Alpha (right ascension) and Delta (declination) coordinates. The differences in the density patterns suggest that galaxies, stars, and quasars are concentrated in different regions of the sky, with galaxies showing more pronounced clustering in specific ranges of both Alpha and Delta, while stars and QSOs have more spread-out distributions.</a:t>
            </a:r>
          </a:p>
        </p:txBody>
      </p:sp>
      <p:sp>
        <p:nvSpPr>
          <p:cNvPr id="11" name="TextBox 10"/>
          <p:cNvSpPr txBox="1"/>
          <p:nvPr/>
        </p:nvSpPr>
        <p:spPr>
          <a:xfrm>
            <a:off x="37245" y="1985495"/>
            <a:ext cx="8815165" cy="2092881"/>
          </a:xfrm>
          <a:prstGeom prst="rect">
            <a:avLst/>
          </a:prstGeom>
          <a:noFill/>
        </p:spPr>
        <p:txBody>
          <a:bodyPr wrap="square" rtlCol="0">
            <a:spAutoFit/>
          </a:bodyPr>
          <a:lstStyle/>
          <a:p>
            <a:pPr marL="285750" indent="-285750" algn="just">
              <a:buFont typeface="Wingdings" panose="05000000000000000000" pitchFamily="2" charset="2"/>
              <a:buChar char="§"/>
            </a:pPr>
            <a:r>
              <a:rPr lang="en-US" sz="1400" dirty="0">
                <a:solidFill>
                  <a:srgbClr val="C00000"/>
                </a:solidFill>
              </a:rPr>
              <a:t> </a:t>
            </a:r>
            <a:r>
              <a:rPr lang="en-US" sz="1400" b="1" dirty="0">
                <a:solidFill>
                  <a:srgbClr val="C00000"/>
                </a:solidFill>
                <a:effectLst>
                  <a:outerShdw blurRad="38100" dist="38100" dir="2700000" algn="tl">
                    <a:srgbClr val="000000">
                      <a:alpha val="43137"/>
                    </a:srgbClr>
                  </a:outerShdw>
                </a:effectLst>
              </a:rPr>
              <a:t>KDE Plot of Alpha by Class:</a:t>
            </a:r>
          </a:p>
          <a:p>
            <a:pPr marL="742950" lvl="1" indent="-285750" algn="just">
              <a:buFont typeface="Wingdings" panose="05000000000000000000" pitchFamily="2" charset="2"/>
              <a:buChar char="§"/>
            </a:pPr>
            <a:r>
              <a:rPr lang="en-US" sz="1400" b="1" dirty="0">
                <a:solidFill>
                  <a:schemeClr val="bg1"/>
                </a:solidFill>
              </a:rPr>
              <a:t>X-axis (Alpha):</a:t>
            </a:r>
            <a:r>
              <a:rPr lang="en-US" sz="1400" dirty="0">
                <a:solidFill>
                  <a:schemeClr val="bg1"/>
                </a:solidFill>
              </a:rPr>
              <a:t> Represents the Alpha coordinate (right ascension) in degrees.</a:t>
            </a:r>
          </a:p>
          <a:p>
            <a:pPr marL="742950" lvl="1" indent="-285750" algn="just">
              <a:buFont typeface="Wingdings" panose="05000000000000000000" pitchFamily="2" charset="2"/>
              <a:buChar char="§"/>
            </a:pPr>
            <a:r>
              <a:rPr lang="en-US" sz="1400" b="1" dirty="0">
                <a:solidFill>
                  <a:schemeClr val="bg1"/>
                </a:solidFill>
              </a:rPr>
              <a:t>Y-axis (Density):</a:t>
            </a:r>
            <a:r>
              <a:rPr lang="en-US" sz="1400" dirty="0">
                <a:solidFill>
                  <a:schemeClr val="bg1"/>
                </a:solidFill>
              </a:rPr>
              <a:t> Represents the estimated density of observations.</a:t>
            </a:r>
          </a:p>
          <a:p>
            <a:pPr marL="285750" indent="-285750" algn="just">
              <a:buFont typeface="Wingdings" panose="05000000000000000000" pitchFamily="2" charset="2"/>
              <a:buChar char="§"/>
            </a:pPr>
            <a:r>
              <a:rPr lang="en-US" sz="1400" b="1" dirty="0">
                <a:solidFill>
                  <a:srgbClr val="C00000"/>
                </a:solidFill>
                <a:effectLst>
                  <a:outerShdw blurRad="38100" dist="38100" dir="2700000" algn="tl">
                    <a:srgbClr val="000000">
                      <a:alpha val="43137"/>
                    </a:srgbClr>
                  </a:outerShdw>
                </a:effectLst>
              </a:rPr>
              <a:t>Observation:</a:t>
            </a:r>
          </a:p>
          <a:p>
            <a:pPr marL="742950" lvl="1" indent="-285750" algn="just">
              <a:buFont typeface="Wingdings" panose="05000000000000000000" pitchFamily="2" charset="2"/>
              <a:buChar char="§"/>
            </a:pPr>
            <a:r>
              <a:rPr lang="en-US" sz="1400" dirty="0">
                <a:solidFill>
                  <a:schemeClr val="bg1"/>
                </a:solidFill>
              </a:rPr>
              <a:t>The STAR class shows a relatively smooth distribution with smaller peaks across the Alpha range.</a:t>
            </a:r>
          </a:p>
          <a:p>
            <a:pPr marL="742950" lvl="1" indent="-285750" algn="just">
              <a:buFont typeface="Wingdings" panose="05000000000000000000" pitchFamily="2" charset="2"/>
              <a:buChar char="§"/>
            </a:pPr>
            <a:r>
              <a:rPr lang="en-US" sz="1400" dirty="0">
                <a:solidFill>
                  <a:schemeClr val="bg1"/>
                </a:solidFill>
              </a:rPr>
              <a:t>The GALAXY class exhibits more pronounced peaks, suggesting specific Alpha ranges where galaxies are more densely clustered.</a:t>
            </a:r>
          </a:p>
          <a:p>
            <a:pPr marL="742950" lvl="1" indent="-285750" algn="just">
              <a:buFont typeface="Wingdings" panose="05000000000000000000" pitchFamily="2" charset="2"/>
              <a:buChar char="§"/>
            </a:pPr>
            <a:r>
              <a:rPr lang="en-US" sz="1400" dirty="0">
                <a:solidFill>
                  <a:schemeClr val="bg1"/>
                </a:solidFill>
              </a:rPr>
              <a:t>QSOs have a less smooth distribution, with several distinct peaks, indicating regions of higher concentration.</a:t>
            </a:r>
          </a:p>
          <a:p>
            <a:pPr algn="just"/>
            <a:endParaRPr lang="en-US" dirty="0"/>
          </a:p>
        </p:txBody>
      </p:sp>
    </p:spTree>
    <p:extLst>
      <p:ext uri="{BB962C8B-B14F-4D97-AF65-F5344CB8AC3E}">
        <p14:creationId xmlns:p14="http://schemas.microsoft.com/office/powerpoint/2010/main" val="95432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1DCDED3-E799-D320-DEEB-239B7861F150}"/>
              </a:ext>
            </a:extLst>
          </p:cNvPr>
          <p:cNvSpPr txBox="1"/>
          <p:nvPr/>
        </p:nvSpPr>
        <p:spPr>
          <a:xfrm>
            <a:off x="0" y="1384999"/>
            <a:ext cx="5514975" cy="4939814"/>
          </a:xfrm>
          <a:prstGeom prst="rect">
            <a:avLst/>
          </a:prstGeom>
          <a:noFill/>
        </p:spPr>
        <p:txBody>
          <a:bodyPr wrap="square" rtlCol="0">
            <a:spAutoFit/>
          </a:bodyPr>
          <a:lstStyle/>
          <a:p>
            <a:pPr marL="285750" indent="-285750" algn="just">
              <a:buFont typeface="Wingdings" panose="05000000000000000000" pitchFamily="2" charset="2"/>
              <a:buChar char="§"/>
            </a:pPr>
            <a:r>
              <a:rPr lang="en-IN" sz="1500" b="1" dirty="0">
                <a:solidFill>
                  <a:srgbClr val="C00000"/>
                </a:solidFill>
                <a:latin typeface="Bahnschrift SemiLight" panose="020B0502040204020203" pitchFamily="34" charset="0"/>
              </a:rPr>
              <a:t>Alpha</a:t>
            </a:r>
            <a:r>
              <a:rPr lang="en-US" sz="1600" dirty="0">
                <a:solidFill>
                  <a:srgbClr val="C00000"/>
                </a:solidFill>
              </a:rPr>
              <a:t> </a:t>
            </a:r>
            <a:r>
              <a:rPr lang="el-GR" sz="1600" dirty="0">
                <a:solidFill>
                  <a:srgbClr val="C00000"/>
                </a:solidFill>
              </a:rPr>
              <a:t>(α)</a:t>
            </a:r>
            <a:r>
              <a:rPr lang="en-IN" sz="1500" b="1" dirty="0">
                <a:solidFill>
                  <a:srgbClr val="C00000"/>
                </a:solidFill>
                <a:latin typeface="Bahnschrift SemiLight" panose="020B0502040204020203" pitchFamily="34" charset="0"/>
              </a:rPr>
              <a:t>: </a:t>
            </a:r>
            <a:r>
              <a:rPr lang="en-US" sz="1500" dirty="0">
                <a:solidFill>
                  <a:schemeClr val="bg1"/>
                </a:solidFill>
                <a:latin typeface="Bahnschrift SemiLight" panose="020B0502040204020203" pitchFamily="34" charset="0"/>
              </a:rPr>
              <a:t>Represents the right ascension in degrees. The distribution shows multiple peaks, indicating certain preferred right ascension angles where observations are more concentrated.</a:t>
            </a:r>
            <a:r>
              <a:rPr lang="en-IN" sz="1500" dirty="0">
                <a:solidFill>
                  <a:schemeClr val="bg1"/>
                </a:solidFill>
                <a:latin typeface="Bahnschrift SemiLight" panose="020B0502040204020203" pitchFamily="34" charset="0"/>
              </a:rPr>
              <a:t> The mean (`µ`)  is </a:t>
            </a:r>
            <a:r>
              <a:rPr lang="en-IN" sz="1500" b="1" u="sng" dirty="0">
                <a:solidFill>
                  <a:schemeClr val="bg1"/>
                </a:solidFill>
                <a:latin typeface="Bahnschrift SemiLight" panose="020B0502040204020203" pitchFamily="34" charset="0"/>
              </a:rPr>
              <a:t>177.63</a:t>
            </a:r>
            <a:r>
              <a:rPr lang="en-IN" sz="1500" dirty="0">
                <a:solidFill>
                  <a:schemeClr val="bg1"/>
                </a:solidFill>
                <a:latin typeface="Bahnschrift SemiLight" panose="020B0502040204020203" pitchFamily="34" charset="0"/>
              </a:rPr>
              <a:t>, with a standard deviation(`</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 </a:t>
            </a:r>
            <a:r>
              <a:rPr lang="en-IN" sz="1500" b="1" u="sng" dirty="0">
                <a:solidFill>
                  <a:schemeClr val="bg1"/>
                </a:solidFill>
                <a:latin typeface="Bahnschrift SemiLight" panose="020B0502040204020203" pitchFamily="34" charset="0"/>
              </a:rPr>
              <a:t>of 96.50</a:t>
            </a:r>
            <a:r>
              <a:rPr lang="en-IN"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IN" sz="1500" b="1" dirty="0">
                <a:solidFill>
                  <a:srgbClr val="C00000"/>
                </a:solidFill>
                <a:latin typeface="Bahnschrift SemiLight" panose="020B0502040204020203" pitchFamily="34" charset="0"/>
              </a:rPr>
              <a:t>Delta</a:t>
            </a:r>
            <a:r>
              <a:rPr lang="el-GR" sz="1400" dirty="0">
                <a:solidFill>
                  <a:srgbClr val="C00000"/>
                </a:solidFill>
              </a:rPr>
              <a:t>(δ)</a:t>
            </a:r>
            <a:r>
              <a:rPr lang="en-IN" sz="1500" b="1" dirty="0">
                <a:solidFill>
                  <a:srgbClr val="C00000"/>
                </a:solidFill>
                <a:latin typeface="Bahnschrift SemiLight" panose="020B0502040204020203" pitchFamily="34" charset="0"/>
              </a:rPr>
              <a:t>: </a:t>
            </a:r>
            <a:r>
              <a:rPr lang="en-US" sz="1500" dirty="0">
                <a:solidFill>
                  <a:schemeClr val="bg1"/>
                </a:solidFill>
                <a:latin typeface="Bahnschrift SemiLight" panose="020B0502040204020203" pitchFamily="34" charset="0"/>
              </a:rPr>
              <a:t>Represents the declination in degrees. The distribution is skewed towards lower values, with a significant peak around 0-10 degrees.</a:t>
            </a:r>
            <a:r>
              <a:rPr lang="en-IN" sz="1500" dirty="0">
                <a:solidFill>
                  <a:schemeClr val="bg1"/>
                </a:solidFill>
                <a:latin typeface="Bahnschrift SemiLight" panose="020B0502040204020203" pitchFamily="34" charset="0"/>
              </a:rPr>
              <a:t>The mean (`µ`) is </a:t>
            </a:r>
            <a:r>
              <a:rPr lang="en-IN" sz="1500" b="1" u="sng" dirty="0">
                <a:solidFill>
                  <a:schemeClr val="bg1"/>
                </a:solidFill>
                <a:latin typeface="Bahnschrift SemiLight" panose="020B0502040204020203" pitchFamily="34" charset="0"/>
              </a:rPr>
              <a:t>177.63</a:t>
            </a:r>
            <a:r>
              <a:rPr lang="en-IN" sz="1500" dirty="0">
                <a:solidFill>
                  <a:schemeClr val="bg1"/>
                </a:solidFill>
                <a:latin typeface="Bahnschrift SemiLight" panose="020B0502040204020203" pitchFamily="34" charset="0"/>
              </a:rPr>
              <a:t>, with a standard deviation(`</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 of </a:t>
            </a:r>
            <a:r>
              <a:rPr lang="en-IN" sz="1500" b="1" u="sng" dirty="0">
                <a:solidFill>
                  <a:schemeClr val="bg1"/>
                </a:solidFill>
                <a:latin typeface="Bahnschrift SemiLight" panose="020B0502040204020203" pitchFamily="34" charset="0"/>
              </a:rPr>
              <a:t>96.50</a:t>
            </a:r>
            <a:r>
              <a:rPr lang="en-IN"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IN" sz="1500" b="1" dirty="0">
                <a:solidFill>
                  <a:srgbClr val="C00000"/>
                </a:solidFill>
                <a:latin typeface="Bahnschrift SemiLight" panose="020B0502040204020203" pitchFamily="34" charset="0"/>
              </a:rPr>
              <a:t>U:</a:t>
            </a:r>
            <a:r>
              <a:rPr lang="en-IN" sz="1500" b="1" dirty="0">
                <a:solidFill>
                  <a:schemeClr val="bg1"/>
                </a:solidFill>
                <a:latin typeface="Bahnschrift SemiLight" panose="020B0502040204020203" pitchFamily="34" charset="0"/>
              </a:rPr>
              <a:t> </a:t>
            </a:r>
            <a:r>
              <a:rPr lang="en-US" sz="1500" dirty="0">
                <a:solidFill>
                  <a:schemeClr val="bg1"/>
                </a:solidFill>
                <a:latin typeface="Bahnschrift SemiLight" panose="020B0502040204020203" pitchFamily="34" charset="0"/>
              </a:rPr>
              <a:t>This is the ultraviolet magnitude of the stellar objects. The data appears to have a major peak at the highest magnitude value, with many objects around `</a:t>
            </a:r>
            <a:r>
              <a:rPr lang="en-IN" sz="1500" dirty="0">
                <a:solidFill>
                  <a:schemeClr val="bg1"/>
                </a:solidFill>
                <a:latin typeface="Bahnschrift SemiLight" panose="020B0502040204020203" pitchFamily="34" charset="0"/>
              </a:rPr>
              <a:t>µ = 32.0`. </a:t>
            </a:r>
            <a:r>
              <a:rPr lang="en-US" sz="1500" dirty="0">
                <a:solidFill>
                  <a:schemeClr val="bg1"/>
                </a:solidFill>
                <a:latin typeface="Bahnschrift SemiLight" panose="020B0502040204020203" pitchFamily="34" charset="0"/>
              </a:rPr>
              <a:t>The mean </a:t>
            </a:r>
            <a:r>
              <a:rPr lang="en-IN" sz="1500" dirty="0">
                <a:solidFill>
                  <a:schemeClr val="bg1"/>
                </a:solidFill>
                <a:latin typeface="Bahnschrift SemiLight" panose="020B0502040204020203" pitchFamily="34" charset="0"/>
              </a:rPr>
              <a:t>(`µ`) </a:t>
            </a:r>
            <a:r>
              <a:rPr lang="en-US" sz="1500" dirty="0">
                <a:solidFill>
                  <a:schemeClr val="bg1"/>
                </a:solidFill>
                <a:latin typeface="Bahnschrift SemiLight" panose="020B0502040204020203" pitchFamily="34" charset="0"/>
              </a:rPr>
              <a:t>is </a:t>
            </a:r>
            <a:r>
              <a:rPr lang="en-US" sz="1500" b="1" u="sng" dirty="0">
                <a:solidFill>
                  <a:schemeClr val="bg1"/>
                </a:solidFill>
                <a:latin typeface="Bahnschrift SemiLight" panose="020B0502040204020203" pitchFamily="34" charset="0"/>
              </a:rPr>
              <a:t>21.98</a:t>
            </a:r>
            <a:r>
              <a:rPr lang="en-US" sz="1500" dirty="0">
                <a:solidFill>
                  <a:schemeClr val="bg1"/>
                </a:solidFill>
                <a:latin typeface="Bahnschrift SemiLight" panose="020B0502040204020203" pitchFamily="34" charset="0"/>
              </a:rPr>
              <a:t>, with a standard deviation </a:t>
            </a:r>
            <a:r>
              <a:rPr lang="en-IN" sz="1500" dirty="0">
                <a:solidFill>
                  <a:schemeClr val="bg1"/>
                </a:solidFill>
                <a:latin typeface="Bahnschrift SemiLight" panose="020B0502040204020203" pitchFamily="34" charset="0"/>
              </a:rPr>
              <a:t>(`</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a:t>
            </a:r>
            <a:r>
              <a:rPr lang="en-US" sz="1500" dirty="0">
                <a:solidFill>
                  <a:schemeClr val="bg1"/>
                </a:solidFill>
                <a:latin typeface="Bahnschrift SemiLight" panose="020B0502040204020203" pitchFamily="34" charset="0"/>
              </a:rPr>
              <a:t> of </a:t>
            </a:r>
            <a:r>
              <a:rPr lang="en-US" sz="1500" b="1" u="sng" dirty="0">
                <a:solidFill>
                  <a:schemeClr val="bg1"/>
                </a:solidFill>
                <a:latin typeface="Bahnschrift SemiLight" panose="020B0502040204020203" pitchFamily="34" charset="0"/>
              </a:rPr>
              <a:t>31.77</a:t>
            </a:r>
            <a:r>
              <a:rPr lang="en-US"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G:</a:t>
            </a:r>
            <a:r>
              <a:rPr lang="en-US" sz="1500" b="1" dirty="0">
                <a:solidFill>
                  <a:schemeClr val="bg1"/>
                </a:solidFill>
                <a:latin typeface="Bahnschrift SemiLight" panose="020B0502040204020203" pitchFamily="34" charset="0"/>
              </a:rPr>
              <a:t> </a:t>
            </a:r>
            <a:r>
              <a:rPr lang="en-US" sz="1500" dirty="0">
                <a:solidFill>
                  <a:schemeClr val="bg1"/>
                </a:solidFill>
                <a:latin typeface="Bahnschrift SemiLight" panose="020B0502040204020203" pitchFamily="34" charset="0"/>
              </a:rPr>
              <a:t>This magnitude represents the green part of the spectrum. The distribution is highly skewed, with a majority of the data at a high magnitude value.</a:t>
            </a:r>
            <a:r>
              <a:rPr lang="en-IN" sz="1500" dirty="0">
                <a:solidFill>
                  <a:schemeClr val="bg1"/>
                </a:solidFill>
                <a:latin typeface="Bahnschrift SemiLight" panose="020B0502040204020203" pitchFamily="34" charset="0"/>
              </a:rPr>
              <a:t> </a:t>
            </a:r>
            <a:r>
              <a:rPr lang="en-US" sz="1500" dirty="0">
                <a:solidFill>
                  <a:schemeClr val="bg1"/>
                </a:solidFill>
                <a:latin typeface="Bahnschrift SemiLight" panose="020B0502040204020203" pitchFamily="34" charset="0"/>
              </a:rPr>
              <a:t>The mean </a:t>
            </a:r>
            <a:r>
              <a:rPr lang="en-IN" sz="1500" dirty="0">
                <a:solidFill>
                  <a:schemeClr val="bg1"/>
                </a:solidFill>
                <a:latin typeface="Bahnschrift SemiLight" panose="020B0502040204020203" pitchFamily="34" charset="0"/>
              </a:rPr>
              <a:t>(`µ`) </a:t>
            </a:r>
            <a:r>
              <a:rPr lang="en-US" sz="1500" dirty="0">
                <a:solidFill>
                  <a:schemeClr val="bg1"/>
                </a:solidFill>
                <a:latin typeface="Bahnschrift SemiLight" panose="020B0502040204020203" pitchFamily="34" charset="0"/>
              </a:rPr>
              <a:t>is </a:t>
            </a:r>
            <a:r>
              <a:rPr lang="en-US" sz="1500" b="1" u="sng" dirty="0">
                <a:solidFill>
                  <a:schemeClr val="bg1"/>
                </a:solidFill>
                <a:latin typeface="Bahnschrift SemiLight" panose="020B0502040204020203" pitchFamily="34" charset="0"/>
              </a:rPr>
              <a:t>20.53</a:t>
            </a:r>
            <a:r>
              <a:rPr lang="en-US" sz="1500" dirty="0">
                <a:solidFill>
                  <a:schemeClr val="bg1"/>
                </a:solidFill>
                <a:latin typeface="Bahnschrift SemiLight" panose="020B0502040204020203" pitchFamily="34" charset="0"/>
              </a:rPr>
              <a:t>, with a standard deviation </a:t>
            </a:r>
            <a:r>
              <a:rPr lang="en-IN" sz="1500" dirty="0">
                <a:solidFill>
                  <a:schemeClr val="bg1"/>
                </a:solidFill>
                <a:latin typeface="Bahnschrift SemiLight" panose="020B0502040204020203" pitchFamily="34" charset="0"/>
              </a:rPr>
              <a:t>(`</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a:t>
            </a:r>
            <a:r>
              <a:rPr lang="en-US" sz="1500" dirty="0">
                <a:solidFill>
                  <a:schemeClr val="bg1"/>
                </a:solidFill>
                <a:latin typeface="Bahnschrift SemiLight" panose="020B0502040204020203" pitchFamily="34" charset="0"/>
              </a:rPr>
              <a:t> of </a:t>
            </a:r>
            <a:r>
              <a:rPr lang="en-US" sz="1500" b="1" u="sng" dirty="0">
                <a:solidFill>
                  <a:schemeClr val="bg1"/>
                </a:solidFill>
                <a:latin typeface="Bahnschrift SemiLight" panose="020B0502040204020203" pitchFamily="34" charset="0"/>
              </a:rPr>
              <a:t>31.75</a:t>
            </a:r>
            <a:r>
              <a:rPr lang="en-US" sz="1500"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sz="1500" b="1" dirty="0">
                <a:solidFill>
                  <a:srgbClr val="C00000"/>
                </a:solidFill>
                <a:latin typeface="Bahnschrift SemiLight" panose="020B0502040204020203" pitchFamily="34" charset="0"/>
              </a:rPr>
              <a:t>R: </a:t>
            </a:r>
            <a:r>
              <a:rPr lang="en-US" sz="1500" dirty="0">
                <a:solidFill>
                  <a:schemeClr val="bg1"/>
                </a:solidFill>
                <a:latin typeface="Bahnschrift SemiLight" panose="020B0502040204020203" pitchFamily="34" charset="0"/>
              </a:rPr>
              <a:t>The red magnitude of the stellar objects, showing a distribution with two peaks around `r = 14.0` and ` r = 17.0`. The mean </a:t>
            </a:r>
            <a:r>
              <a:rPr lang="en-IN" sz="1500" dirty="0">
                <a:solidFill>
                  <a:schemeClr val="bg1"/>
                </a:solidFill>
                <a:latin typeface="Bahnschrift SemiLight" panose="020B0502040204020203" pitchFamily="34" charset="0"/>
              </a:rPr>
              <a:t>(`µ`) </a:t>
            </a:r>
            <a:r>
              <a:rPr lang="en-US" sz="1500" dirty="0">
                <a:solidFill>
                  <a:schemeClr val="bg1"/>
                </a:solidFill>
                <a:latin typeface="Bahnschrift SemiLight" panose="020B0502040204020203" pitchFamily="34" charset="0"/>
              </a:rPr>
              <a:t>is </a:t>
            </a:r>
            <a:r>
              <a:rPr lang="en-US" sz="1500" b="1" u="sng" dirty="0">
                <a:solidFill>
                  <a:schemeClr val="bg1"/>
                </a:solidFill>
                <a:latin typeface="Bahnschrift SemiLight" panose="020B0502040204020203" pitchFamily="34" charset="0"/>
              </a:rPr>
              <a:t>19.65</a:t>
            </a:r>
            <a:r>
              <a:rPr lang="en-US" sz="1500" dirty="0">
                <a:solidFill>
                  <a:schemeClr val="bg1"/>
                </a:solidFill>
                <a:latin typeface="Bahnschrift SemiLight" panose="020B0502040204020203" pitchFamily="34" charset="0"/>
              </a:rPr>
              <a:t>, with a standard deviation </a:t>
            </a:r>
            <a:r>
              <a:rPr lang="en-IN" sz="1500" dirty="0">
                <a:solidFill>
                  <a:schemeClr val="bg1"/>
                </a:solidFill>
                <a:latin typeface="Bahnschrift SemiLight" panose="020B0502040204020203" pitchFamily="34" charset="0"/>
              </a:rPr>
              <a:t>(`</a:t>
            </a:r>
            <a:r>
              <a:rPr lang="el-GR" sz="1500" dirty="0">
                <a:solidFill>
                  <a:schemeClr val="bg1"/>
                </a:solidFill>
                <a:latin typeface="Bahnschrift SemiLight" panose="020B0502040204020203" pitchFamily="34" charset="0"/>
              </a:rPr>
              <a:t>σ</a:t>
            </a:r>
            <a:r>
              <a:rPr lang="en-IN" sz="1500" dirty="0">
                <a:solidFill>
                  <a:schemeClr val="bg1"/>
                </a:solidFill>
                <a:latin typeface="Bahnschrift SemiLight" panose="020B0502040204020203" pitchFamily="34" charset="0"/>
              </a:rPr>
              <a:t>`)</a:t>
            </a:r>
            <a:r>
              <a:rPr lang="en-US" sz="1500" dirty="0">
                <a:solidFill>
                  <a:schemeClr val="bg1"/>
                </a:solidFill>
                <a:latin typeface="Bahnschrift SemiLight" panose="020B0502040204020203" pitchFamily="34" charset="0"/>
              </a:rPr>
              <a:t> of </a:t>
            </a:r>
            <a:r>
              <a:rPr lang="en-US" sz="1500" b="1" u="sng" dirty="0">
                <a:solidFill>
                  <a:schemeClr val="bg1"/>
                </a:solidFill>
                <a:latin typeface="Bahnschrift SemiLight" panose="020B0502040204020203" pitchFamily="34" charset="0"/>
              </a:rPr>
              <a:t>1.85</a:t>
            </a:r>
            <a:r>
              <a:rPr lang="en-US" sz="1500" dirty="0">
                <a:solidFill>
                  <a:schemeClr val="bg1"/>
                </a:solidFill>
                <a:latin typeface="Bahnschrift SemiLight" panose="020B0502040204020203" pitchFamily="34" charset="0"/>
              </a:rPr>
              <a:t>.</a:t>
            </a:r>
          </a:p>
        </p:txBody>
      </p:sp>
      <p:pic>
        <p:nvPicPr>
          <p:cNvPr id="14" name="Picture 13"/>
          <p:cNvPicPr>
            <a:picLocks noChangeAspect="1"/>
          </p:cNvPicPr>
          <p:nvPr/>
        </p:nvPicPr>
        <p:blipFill>
          <a:blip r:embed="rId2"/>
          <a:stretch>
            <a:fillRect/>
          </a:stretch>
        </p:blipFill>
        <p:spPr>
          <a:xfrm>
            <a:off x="5657850" y="1162825"/>
            <a:ext cx="6367015" cy="5555831"/>
          </a:xfrm>
          <a:prstGeom prst="rect">
            <a:avLst/>
          </a:prstGeom>
        </p:spPr>
      </p:pic>
      <p:sp>
        <p:nvSpPr>
          <p:cNvPr id="5" name="Rectangle 4"/>
          <p:cNvSpPr/>
          <p:nvPr/>
        </p:nvSpPr>
        <p:spPr>
          <a:xfrm>
            <a:off x="1627403" y="177289"/>
            <a:ext cx="9416167" cy="646331"/>
          </a:xfrm>
          <a:prstGeom prst="rect">
            <a:avLst/>
          </a:prstGeom>
          <a:noFill/>
        </p:spPr>
        <p:txBody>
          <a:bodyPr wrap="none" lIns="91440" tIns="45720" rIns="91440" bIns="45720">
            <a:spAutoFit/>
          </a:bodyPr>
          <a:lstStyle/>
          <a:p>
            <a:pPr algn="ctr"/>
            <a:r>
              <a:rPr lang="en-US" sz="3600" b="0" cap="none" spc="0" dirty="0">
                <a:ln w="0"/>
                <a:solidFill>
                  <a:srgbClr val="C00000"/>
                </a:solidFill>
                <a:effectLst>
                  <a:reflection blurRad="6350" stA="53000" endA="300" endPos="35500" dir="5400000" sy="-90000" algn="bl" rotWithShape="0"/>
                </a:effectLst>
                <a:latin typeface="Rockwell" panose="02060603020205020403" pitchFamily="18" charset="0"/>
              </a:rPr>
              <a:t>DISTRIBUTION OF CONTINUOUS VARIABLE</a:t>
            </a:r>
          </a:p>
        </p:txBody>
      </p:sp>
    </p:spTree>
    <p:extLst>
      <p:ext uri="{BB962C8B-B14F-4D97-AF65-F5344CB8AC3E}">
        <p14:creationId xmlns:p14="http://schemas.microsoft.com/office/powerpoint/2010/main" val="20469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2000">
              <a:srgbClr val="00808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003108" y="1992777"/>
            <a:ext cx="10163175" cy="3416320"/>
          </a:xfrm>
          <a:prstGeom prst="rect">
            <a:avLst/>
          </a:prstGeom>
        </p:spPr>
        <p:txBody>
          <a:bodyPr wrap="square">
            <a:spAutoFit/>
          </a:bodyPr>
          <a:lstStyle/>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I:</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Represents the near-infrared magnitude. The data shows a distribution similar to the `r` magnitude, with peaks around similar values.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19.08</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a:t>
            </a:r>
            <a:r>
              <a:rPr lang="en-US" b="1" u="sng" dirty="0">
                <a:solidFill>
                  <a:schemeClr val="bg1"/>
                </a:solidFill>
                <a:latin typeface="Bahnschrift SemiLight" panose="020B0502040204020203" pitchFamily="34" charset="0"/>
              </a:rPr>
              <a:t>1.76</a:t>
            </a:r>
            <a:r>
              <a:rPr lang="en-US"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Z:</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The distribution of the z-band (near-infrared) magnitude is similar to that of `g` magnitude, with a major peak at high magnitude values.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18.67</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31.73.</a:t>
            </a:r>
          </a:p>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Redshift:</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The redshift distribution shows a strong peak around `0.0`, indicating that most observed objects have very low redshift values.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0.58</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a:t>
            </a:r>
            <a:r>
              <a:rPr lang="en-US" b="1" u="sng" dirty="0">
                <a:solidFill>
                  <a:schemeClr val="bg1"/>
                </a:solidFill>
                <a:latin typeface="Bahnschrift SemiLight" panose="020B0502040204020203" pitchFamily="34" charset="0"/>
              </a:rPr>
              <a:t>0.73</a:t>
            </a:r>
            <a:r>
              <a:rPr lang="en-US" dirty="0">
                <a:solidFill>
                  <a:schemeClr val="bg1"/>
                </a:solidFill>
                <a:latin typeface="Bahnschrift SemiLight" panose="020B0502040204020203" pitchFamily="34" charset="0"/>
              </a:rPr>
              <a:t>.</a:t>
            </a:r>
          </a:p>
          <a:p>
            <a:pPr marL="285750" indent="-285750" algn="just">
              <a:buFont typeface="Wingdings" panose="05000000000000000000" pitchFamily="2" charset="2"/>
              <a:buChar char="§"/>
            </a:pPr>
            <a:r>
              <a:rPr lang="en-US" b="1" dirty="0">
                <a:solidFill>
                  <a:srgbClr val="C00000"/>
                </a:solidFill>
                <a:latin typeface="Bahnschrift SemiLight" panose="020B0502040204020203" pitchFamily="34" charset="0"/>
              </a:rPr>
              <a:t>Plate:</a:t>
            </a:r>
            <a:r>
              <a:rPr lang="en-US" b="1" dirty="0">
                <a:solidFill>
                  <a:schemeClr val="bg1"/>
                </a:solidFill>
                <a:latin typeface="Bahnschrift SemiLight" panose="020B0502040204020203" pitchFamily="34" charset="0"/>
              </a:rPr>
              <a:t> </a:t>
            </a:r>
            <a:r>
              <a:rPr lang="en-US" dirty="0">
                <a:solidFill>
                  <a:schemeClr val="bg1"/>
                </a:solidFill>
                <a:latin typeface="Bahnschrift SemiLight" panose="020B0502040204020203" pitchFamily="34" charset="0"/>
              </a:rPr>
              <a:t>This represents the spectroscopic plate number. The distribution indicates that certain plates were used more frequently in observations, with several prominent peaks. The mean </a:t>
            </a:r>
            <a:r>
              <a:rPr lang="en-IN" dirty="0">
                <a:solidFill>
                  <a:schemeClr val="bg1"/>
                </a:solidFill>
                <a:latin typeface="Bahnschrift SemiLight" panose="020B0502040204020203" pitchFamily="34" charset="0"/>
              </a:rPr>
              <a:t>(`µ`) </a:t>
            </a:r>
            <a:r>
              <a:rPr lang="en-US" dirty="0">
                <a:solidFill>
                  <a:schemeClr val="bg1"/>
                </a:solidFill>
                <a:latin typeface="Bahnschrift SemiLight" panose="020B0502040204020203" pitchFamily="34" charset="0"/>
              </a:rPr>
              <a:t>is </a:t>
            </a:r>
            <a:r>
              <a:rPr lang="en-US" b="1" u="sng" dirty="0">
                <a:solidFill>
                  <a:schemeClr val="bg1"/>
                </a:solidFill>
                <a:latin typeface="Bahnschrift SemiLight" panose="020B0502040204020203" pitchFamily="34" charset="0"/>
              </a:rPr>
              <a:t>5137.01</a:t>
            </a:r>
            <a:r>
              <a:rPr lang="en-US" dirty="0">
                <a:solidFill>
                  <a:schemeClr val="bg1"/>
                </a:solidFill>
                <a:latin typeface="Bahnschrift SemiLight" panose="020B0502040204020203" pitchFamily="34" charset="0"/>
              </a:rPr>
              <a:t>, with a standard deviation </a:t>
            </a:r>
            <a:r>
              <a:rPr lang="en-IN" dirty="0">
                <a:solidFill>
                  <a:schemeClr val="bg1"/>
                </a:solidFill>
                <a:latin typeface="Bahnschrift SemiLight" panose="020B0502040204020203" pitchFamily="34" charset="0"/>
              </a:rPr>
              <a:t>(`</a:t>
            </a:r>
            <a:r>
              <a:rPr lang="el-GR" dirty="0">
                <a:solidFill>
                  <a:schemeClr val="bg1"/>
                </a:solidFill>
                <a:latin typeface="Bahnschrift SemiLight" panose="020B0502040204020203" pitchFamily="34" charset="0"/>
              </a:rPr>
              <a:t>σ</a:t>
            </a:r>
            <a:r>
              <a:rPr lang="en-IN" dirty="0">
                <a:solidFill>
                  <a:schemeClr val="bg1"/>
                </a:solidFill>
                <a:latin typeface="Bahnschrift SemiLight" panose="020B0502040204020203" pitchFamily="34" charset="0"/>
              </a:rPr>
              <a:t>`)</a:t>
            </a:r>
            <a:r>
              <a:rPr lang="en-US" dirty="0">
                <a:solidFill>
                  <a:schemeClr val="bg1"/>
                </a:solidFill>
                <a:latin typeface="Bahnschrift SemiLight" panose="020B0502040204020203" pitchFamily="34" charset="0"/>
              </a:rPr>
              <a:t> of </a:t>
            </a:r>
            <a:r>
              <a:rPr lang="en-US" b="1" u="sng" dirty="0">
                <a:solidFill>
                  <a:schemeClr val="bg1"/>
                </a:solidFill>
                <a:latin typeface="Bahnschrift SemiLight" panose="020B0502040204020203" pitchFamily="34" charset="0"/>
              </a:rPr>
              <a:t>2952.30</a:t>
            </a:r>
            <a:r>
              <a:rPr lang="en-US" dirty="0">
                <a:solidFill>
                  <a:schemeClr val="bg1"/>
                </a:solidFill>
                <a:latin typeface="Bahnschrift SemiLight" panose="020B0502040204020203" pitchFamily="34" charset="0"/>
              </a:rPr>
              <a:t>.</a:t>
            </a:r>
          </a:p>
        </p:txBody>
      </p:sp>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18702" y="6102291"/>
            <a:ext cx="1785976" cy="462949"/>
          </a:xfrm>
          <a:prstGeom prst="rect">
            <a:avLst/>
          </a:prstGeom>
        </p:spPr>
      </p:pic>
    </p:spTree>
    <p:extLst>
      <p:ext uri="{BB962C8B-B14F-4D97-AF65-F5344CB8AC3E}">
        <p14:creationId xmlns:p14="http://schemas.microsoft.com/office/powerpoint/2010/main" val="409078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3533</TotalTime>
  <Words>3261</Words>
  <Application>Microsoft Office PowerPoint</Application>
  <PresentationFormat>Widescreen</PresentationFormat>
  <Paragraphs>332</Paragraphs>
  <Slides>23</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Arial</vt:lpstr>
      <vt:lpstr>Bahnschrift</vt:lpstr>
      <vt:lpstr>Bahnschrift SemiLight</vt:lpstr>
      <vt:lpstr>Calibri</vt:lpstr>
      <vt:lpstr>Calibri Light</vt:lpstr>
      <vt:lpstr>Century</vt:lpstr>
      <vt:lpstr>Century Gothic</vt:lpstr>
      <vt:lpstr>Cocomat Pro Heavy</vt:lpstr>
      <vt:lpstr>Copperplate Gothic Bold</vt:lpstr>
      <vt:lpstr>Eras Medium ITC</vt:lpstr>
      <vt:lpstr>Gabriola</vt:lpstr>
      <vt:lpstr>Goudy Old Style</vt:lpstr>
      <vt:lpstr>Imprint MT Shadow</vt:lpstr>
      <vt:lpstr>Rockwell</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Milan Virash</cp:lastModifiedBy>
  <cp:revision>199</cp:revision>
  <dcterms:created xsi:type="dcterms:W3CDTF">2024-08-29T13:40:17Z</dcterms:created>
  <dcterms:modified xsi:type="dcterms:W3CDTF">2024-09-14T13:52:32Z</dcterms:modified>
</cp:coreProperties>
</file>