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7" r:id="rId8"/>
    <p:sldId id="262" r:id="rId9"/>
    <p:sldId id="268" r:id="rId10"/>
    <p:sldId id="269" r:id="rId11"/>
    <p:sldId id="270" r:id="rId12"/>
    <p:sldId id="263" r:id="rId13"/>
    <p:sldId id="271" r:id="rId14"/>
    <p:sldId id="264" r:id="rId15"/>
    <p:sldId id="265" r:id="rId16"/>
    <p:sldId id="272"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1A2"/>
    <a:srgbClr val="006591"/>
    <a:srgbClr val="C85D69"/>
    <a:srgbClr val="00B1FE"/>
    <a:srgbClr val="6B5C5C"/>
    <a:srgbClr val="FFC3BC"/>
    <a:srgbClr val="2351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Comparison of all</a:t>
            </a:r>
            <a:r>
              <a:rPr lang="en-US" baseline="0" dirty="0"/>
              <a:t> Models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Sheet1!$A$2:$A$7</c:f>
              <c:strCache>
                <c:ptCount val="6"/>
                <c:pt idx="0">
                  <c:v>Logistic Regression</c:v>
                </c:pt>
                <c:pt idx="1">
                  <c:v>Decision Tree</c:v>
                </c:pt>
                <c:pt idx="2">
                  <c:v>Random Forest</c:v>
                </c:pt>
                <c:pt idx="3">
                  <c:v>SVM</c:v>
                </c:pt>
                <c:pt idx="4">
                  <c:v>KNN</c:v>
                </c:pt>
                <c:pt idx="5">
                  <c:v>XGBoost</c:v>
                </c:pt>
              </c:strCache>
            </c:strRef>
          </c:cat>
          <c:val>
            <c:numRef>
              <c:f>Sheet1!$B$2:$B$7</c:f>
              <c:numCache>
                <c:formatCode>General</c:formatCode>
                <c:ptCount val="6"/>
                <c:pt idx="0">
                  <c:v>0.6</c:v>
                </c:pt>
                <c:pt idx="1">
                  <c:v>0.72</c:v>
                </c:pt>
                <c:pt idx="2">
                  <c:v>0.76</c:v>
                </c:pt>
                <c:pt idx="3">
                  <c:v>0.59</c:v>
                </c:pt>
                <c:pt idx="4">
                  <c:v>0.55000000000000004</c:v>
                </c:pt>
                <c:pt idx="5">
                  <c:v>0.77</c:v>
                </c:pt>
              </c:numCache>
            </c:numRef>
          </c:val>
          <c:extLst>
            <c:ext xmlns:c16="http://schemas.microsoft.com/office/drawing/2014/chart" uri="{C3380CC4-5D6E-409C-BE32-E72D297353CC}">
              <c16:uniqueId val="{00000000-AA10-4E2C-94FD-0FAC097AFB19}"/>
            </c:ext>
          </c:extLst>
        </c:ser>
        <c:ser>
          <c:idx val="1"/>
          <c:order val="1"/>
          <c:tx>
            <c:strRef>
              <c:f>Sheet1!$C$1</c:f>
              <c:strCache>
                <c:ptCount val="1"/>
                <c:pt idx="0">
                  <c:v>Precision</c:v>
                </c:pt>
              </c:strCache>
            </c:strRef>
          </c:tx>
          <c:spPr>
            <a:solidFill>
              <a:schemeClr val="accent2"/>
            </a:solidFill>
            <a:ln>
              <a:noFill/>
            </a:ln>
            <a:effectLst/>
          </c:spPr>
          <c:invertIfNegative val="0"/>
          <c:cat>
            <c:strRef>
              <c:f>Sheet1!$A$2:$A$7</c:f>
              <c:strCache>
                <c:ptCount val="6"/>
                <c:pt idx="0">
                  <c:v>Logistic Regression</c:v>
                </c:pt>
                <c:pt idx="1">
                  <c:v>Decision Tree</c:v>
                </c:pt>
                <c:pt idx="2">
                  <c:v>Random Forest</c:v>
                </c:pt>
                <c:pt idx="3">
                  <c:v>SVM</c:v>
                </c:pt>
                <c:pt idx="4">
                  <c:v>KNN</c:v>
                </c:pt>
                <c:pt idx="5">
                  <c:v>XGBoost</c:v>
                </c:pt>
              </c:strCache>
            </c:strRef>
          </c:cat>
          <c:val>
            <c:numRef>
              <c:f>Sheet1!$C$2:$C$7</c:f>
              <c:numCache>
                <c:formatCode>General</c:formatCode>
                <c:ptCount val="6"/>
                <c:pt idx="0">
                  <c:v>1</c:v>
                </c:pt>
                <c:pt idx="1">
                  <c:v>0.73</c:v>
                </c:pt>
                <c:pt idx="2">
                  <c:v>0.89</c:v>
                </c:pt>
                <c:pt idx="3">
                  <c:v>0</c:v>
                </c:pt>
                <c:pt idx="4">
                  <c:v>0.43</c:v>
                </c:pt>
                <c:pt idx="5">
                  <c:v>0.74</c:v>
                </c:pt>
              </c:numCache>
            </c:numRef>
          </c:val>
          <c:extLst>
            <c:ext xmlns:c16="http://schemas.microsoft.com/office/drawing/2014/chart" uri="{C3380CC4-5D6E-409C-BE32-E72D297353CC}">
              <c16:uniqueId val="{00000001-AA10-4E2C-94FD-0FAC097AFB19}"/>
            </c:ext>
          </c:extLst>
        </c:ser>
        <c:ser>
          <c:idx val="2"/>
          <c:order val="2"/>
          <c:tx>
            <c:strRef>
              <c:f>Sheet1!$D$1</c:f>
              <c:strCache>
                <c:ptCount val="1"/>
                <c:pt idx="0">
                  <c:v>Recall</c:v>
                </c:pt>
              </c:strCache>
            </c:strRef>
          </c:tx>
          <c:spPr>
            <a:solidFill>
              <a:schemeClr val="accent3"/>
            </a:solidFill>
            <a:ln>
              <a:noFill/>
            </a:ln>
            <a:effectLst/>
          </c:spPr>
          <c:invertIfNegative val="0"/>
          <c:cat>
            <c:strRef>
              <c:f>Sheet1!$A$2:$A$7</c:f>
              <c:strCache>
                <c:ptCount val="6"/>
                <c:pt idx="0">
                  <c:v>Logistic Regression</c:v>
                </c:pt>
                <c:pt idx="1">
                  <c:v>Decision Tree</c:v>
                </c:pt>
                <c:pt idx="2">
                  <c:v>Random Forest</c:v>
                </c:pt>
                <c:pt idx="3">
                  <c:v>SVM</c:v>
                </c:pt>
                <c:pt idx="4">
                  <c:v>KNN</c:v>
                </c:pt>
                <c:pt idx="5">
                  <c:v>XGBoost</c:v>
                </c:pt>
              </c:strCache>
            </c:strRef>
          </c:cat>
          <c:val>
            <c:numRef>
              <c:f>Sheet1!$D$2:$D$7</c:f>
              <c:numCache>
                <c:formatCode>General</c:formatCode>
                <c:ptCount val="6"/>
                <c:pt idx="0">
                  <c:v>0.01</c:v>
                </c:pt>
                <c:pt idx="1">
                  <c:v>0.53</c:v>
                </c:pt>
                <c:pt idx="2">
                  <c:v>0.46</c:v>
                </c:pt>
                <c:pt idx="3">
                  <c:v>0</c:v>
                </c:pt>
                <c:pt idx="4">
                  <c:v>0.28000000000000003</c:v>
                </c:pt>
                <c:pt idx="5">
                  <c:v>0.67</c:v>
                </c:pt>
              </c:numCache>
            </c:numRef>
          </c:val>
          <c:extLst>
            <c:ext xmlns:c16="http://schemas.microsoft.com/office/drawing/2014/chart" uri="{C3380CC4-5D6E-409C-BE32-E72D297353CC}">
              <c16:uniqueId val="{00000002-AA10-4E2C-94FD-0FAC097AFB19}"/>
            </c:ext>
          </c:extLst>
        </c:ser>
        <c:ser>
          <c:idx val="3"/>
          <c:order val="3"/>
          <c:tx>
            <c:strRef>
              <c:f>Sheet1!$E$1</c:f>
              <c:strCache>
                <c:ptCount val="1"/>
                <c:pt idx="0">
                  <c:v>F1-Score</c:v>
                </c:pt>
              </c:strCache>
            </c:strRef>
          </c:tx>
          <c:spPr>
            <a:solidFill>
              <a:schemeClr val="accent4"/>
            </a:solidFill>
            <a:ln>
              <a:noFill/>
            </a:ln>
            <a:effectLst/>
          </c:spPr>
          <c:invertIfNegative val="0"/>
          <c:cat>
            <c:strRef>
              <c:f>Sheet1!$A$2:$A$7</c:f>
              <c:strCache>
                <c:ptCount val="6"/>
                <c:pt idx="0">
                  <c:v>Logistic Regression</c:v>
                </c:pt>
                <c:pt idx="1">
                  <c:v>Decision Tree</c:v>
                </c:pt>
                <c:pt idx="2">
                  <c:v>Random Forest</c:v>
                </c:pt>
                <c:pt idx="3">
                  <c:v>SVM</c:v>
                </c:pt>
                <c:pt idx="4">
                  <c:v>KNN</c:v>
                </c:pt>
                <c:pt idx="5">
                  <c:v>XGBoost</c:v>
                </c:pt>
              </c:strCache>
            </c:strRef>
          </c:cat>
          <c:val>
            <c:numRef>
              <c:f>Sheet1!$E$2:$E$7</c:f>
              <c:numCache>
                <c:formatCode>General</c:formatCode>
                <c:ptCount val="6"/>
                <c:pt idx="0">
                  <c:v>0.02</c:v>
                </c:pt>
                <c:pt idx="1">
                  <c:v>0.61</c:v>
                </c:pt>
                <c:pt idx="2">
                  <c:v>0.61</c:v>
                </c:pt>
                <c:pt idx="3">
                  <c:v>0</c:v>
                </c:pt>
                <c:pt idx="4">
                  <c:v>0.34</c:v>
                </c:pt>
                <c:pt idx="5">
                  <c:v>0</c:v>
                </c:pt>
              </c:numCache>
            </c:numRef>
          </c:val>
          <c:extLst>
            <c:ext xmlns:c16="http://schemas.microsoft.com/office/drawing/2014/chart" uri="{C3380CC4-5D6E-409C-BE32-E72D297353CC}">
              <c16:uniqueId val="{00000003-AA10-4E2C-94FD-0FAC097AFB19}"/>
            </c:ext>
          </c:extLst>
        </c:ser>
        <c:dLbls>
          <c:showLegendKey val="0"/>
          <c:showVal val="0"/>
          <c:showCatName val="0"/>
          <c:showSerName val="0"/>
          <c:showPercent val="0"/>
          <c:showBubbleSize val="0"/>
        </c:dLbls>
        <c:gapWidth val="219"/>
        <c:overlap val="-27"/>
        <c:axId val="1143379120"/>
        <c:axId val="1143378160"/>
      </c:barChart>
      <c:catAx>
        <c:axId val="114337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3378160"/>
        <c:crosses val="autoZero"/>
        <c:auto val="1"/>
        <c:lblAlgn val="ctr"/>
        <c:lblOffset val="100"/>
        <c:noMultiLvlLbl val="0"/>
      </c:catAx>
      <c:valAx>
        <c:axId val="114337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337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29A95-9A4E-4808-9246-A06989820CEB}"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31D55-4567-46FC-B8D8-3C4E4DCEF3E3}" type="slidenum">
              <a:rPr lang="en-US" smtClean="0"/>
              <a:t>‹#›</a:t>
            </a:fld>
            <a:endParaRPr lang="en-US"/>
          </a:p>
        </p:txBody>
      </p:sp>
    </p:spTree>
    <p:extLst>
      <p:ext uri="{BB962C8B-B14F-4D97-AF65-F5344CB8AC3E}">
        <p14:creationId xmlns:p14="http://schemas.microsoft.com/office/powerpoint/2010/main" val="221100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B31D55-4567-46FC-B8D8-3C4E4DCEF3E3}" type="slidenum">
              <a:rPr lang="en-US" smtClean="0"/>
              <a:t>6</a:t>
            </a:fld>
            <a:endParaRPr lang="en-US"/>
          </a:p>
        </p:txBody>
      </p:sp>
    </p:spTree>
    <p:extLst>
      <p:ext uri="{BB962C8B-B14F-4D97-AF65-F5344CB8AC3E}">
        <p14:creationId xmlns:p14="http://schemas.microsoft.com/office/powerpoint/2010/main" val="225870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F294-5E3B-CC78-70DC-5ED248811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645678-1445-9122-1B84-B5579C724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BE890-5280-1024-63FD-626472C71201}"/>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1800DBA0-F171-AF3F-22FF-91E96171E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CC4AB0-1965-F924-34A9-00D5F39DAFC2}"/>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388081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1DE-5D9F-1FA7-B928-7D2C5EE39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5767D0-0A11-E971-0CBB-5DA2EF0CE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61551-D94C-BBDF-DF11-DA41D0BC7E40}"/>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4FFEE05E-86B1-C504-8975-05159F668D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7DF0EB-CF90-B614-1887-800D07E0615B}"/>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29544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0702D9-38B9-F06B-4282-06454EBA1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BA405-E822-C97C-0F5D-E52DC28E9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E8202-DF93-07CB-5217-198602C7E326}"/>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FED9912C-B06C-D738-79B9-F04CE39B0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9DB46D-C476-A51B-4704-2257E6CF1CD2}"/>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238742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71CC-CAE9-8244-DE31-50C328BBD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96894-53A3-A06E-A3CA-DADB37738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48121-B6ED-877D-A51C-3D6538708A52}"/>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5A55425E-10CE-6B2B-F0D7-DC30156F18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BC00F2-7433-F0E1-EA5F-0C2B4C311D55}"/>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26459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CEF0-B5E0-D086-A665-6D3FCEF95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0F634-A3BA-6E74-B47A-824D08F92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10D84B-F70C-8B8F-5A95-BEEB6588037C}"/>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98BDA375-4CA3-BF65-BA09-AD3FE3C888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3E572F-ADF5-98B5-92E4-5B2183F78F89}"/>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42990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44ED-B0E8-D0AD-F323-4AF1E77D0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95D45-6B01-C770-51EE-B20A8003D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A6485A-A890-FA04-6945-EAAADCE80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FF82FC-72E3-A3DA-245F-ADC8C1338728}"/>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6" name="Footer Placeholder 5">
            <a:extLst>
              <a:ext uri="{FF2B5EF4-FFF2-40B4-BE49-F238E27FC236}">
                <a16:creationId xmlns:a16="http://schemas.microsoft.com/office/drawing/2014/main" id="{35459944-3856-47B0-7192-D4EE8EF272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EBBE3B-5455-A891-E99F-574BEFCC25BC}"/>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78870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E64A-9633-4817-47DA-DBDDE623A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439C9-3323-E4C4-9C1C-24D21E73F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DE303D-81DE-34DF-B540-B46347054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A2BEC-327A-263D-9D54-064A9CC1F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1AD8F-3F10-5A95-D400-2C0241940E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21A215-4A8A-D375-C7BB-C1663E0CEB73}"/>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8" name="Footer Placeholder 7">
            <a:extLst>
              <a:ext uri="{FF2B5EF4-FFF2-40B4-BE49-F238E27FC236}">
                <a16:creationId xmlns:a16="http://schemas.microsoft.com/office/drawing/2014/main" id="{C1D51ED9-3464-47AA-ADC9-58322CF55F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DF1061-601D-E377-5E00-CEF50FFBBE40}"/>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31715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A97F-7E83-3FD1-FF8E-7AB2684F83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4A2B5-BADD-2902-6774-6746CE7E700B}"/>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4" name="Footer Placeholder 3">
            <a:extLst>
              <a:ext uri="{FF2B5EF4-FFF2-40B4-BE49-F238E27FC236}">
                <a16:creationId xmlns:a16="http://schemas.microsoft.com/office/drawing/2014/main" id="{32AF5B62-F75F-AA40-039E-9B76DFA1C4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37B070-FD18-EAB7-C960-085B18E2B67C}"/>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51497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7E372-FC1E-F6A0-152E-5E05F659D354}"/>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3" name="Footer Placeholder 2">
            <a:extLst>
              <a:ext uri="{FF2B5EF4-FFF2-40B4-BE49-F238E27FC236}">
                <a16:creationId xmlns:a16="http://schemas.microsoft.com/office/drawing/2014/main" id="{0BFDC6FB-4B73-8E6C-6B52-5CDAD9DC70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9FBB2A-15E6-D187-8C38-5EC8E20CA563}"/>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23457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E965-DA1D-0A53-9EE9-B99B24AEA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F11D1-D712-DADF-1981-14550BB22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16D74-62A7-9E5B-A3C3-4E28EA61B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E00A0-1A2F-A96C-311D-AA0EB61E42B1}"/>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6" name="Footer Placeholder 5">
            <a:extLst>
              <a:ext uri="{FF2B5EF4-FFF2-40B4-BE49-F238E27FC236}">
                <a16:creationId xmlns:a16="http://schemas.microsoft.com/office/drawing/2014/main" id="{E1CC30A0-B135-DED1-0DD0-6A2357DB51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9D26BF-232D-6344-4C31-FC04A0DFD668}"/>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8139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C03A-8946-D924-B937-B6B53273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910566-76DC-A376-14EA-483F5AF05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8E7E847-737C-F2F0-2CE1-898ADEC5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B514-F3DD-D699-9E3E-0E7065E35048}"/>
              </a:ext>
            </a:extLst>
          </p:cNvPr>
          <p:cNvSpPr>
            <a:spLocks noGrp="1"/>
          </p:cNvSpPr>
          <p:nvPr>
            <p:ph type="dt" sz="half" idx="10"/>
          </p:nvPr>
        </p:nvSpPr>
        <p:spPr/>
        <p:txBody>
          <a:bodyPr/>
          <a:lstStyle/>
          <a:p>
            <a:fld id="{37E4A5B7-4BEF-44F1-9368-805C394409E6}" type="datetimeFigureOut">
              <a:rPr lang="en-US" smtClean="0"/>
              <a:t>9/8/2024</a:t>
            </a:fld>
            <a:endParaRPr lang="en-US" dirty="0"/>
          </a:p>
        </p:txBody>
      </p:sp>
      <p:sp>
        <p:nvSpPr>
          <p:cNvPr id="6" name="Footer Placeholder 5">
            <a:extLst>
              <a:ext uri="{FF2B5EF4-FFF2-40B4-BE49-F238E27FC236}">
                <a16:creationId xmlns:a16="http://schemas.microsoft.com/office/drawing/2014/main" id="{A23AEA0B-5A5C-6E97-B56E-171934015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F12600-E5D3-9241-26F2-6209D561E0AA}"/>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90343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0BE4E-34D8-3E35-AA6D-E5F0819F4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8E711B-AB22-518D-32AD-4C3C77420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88B35-F8E7-3169-6F88-37FE84F78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4A5B7-4BEF-44F1-9368-805C394409E6}" type="datetimeFigureOut">
              <a:rPr lang="en-US" smtClean="0"/>
              <a:t>9/8/2024</a:t>
            </a:fld>
            <a:endParaRPr lang="en-US" dirty="0"/>
          </a:p>
        </p:txBody>
      </p:sp>
      <p:sp>
        <p:nvSpPr>
          <p:cNvPr id="5" name="Footer Placeholder 4">
            <a:extLst>
              <a:ext uri="{FF2B5EF4-FFF2-40B4-BE49-F238E27FC236}">
                <a16:creationId xmlns:a16="http://schemas.microsoft.com/office/drawing/2014/main" id="{2FAF326B-521A-2640-FD1F-85548A0BF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D450E4-8230-6F9F-A9B9-076BB24B0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D4BB-4995-46F7-BD2B-915990E86693}" type="slidenum">
              <a:rPr lang="en-US" smtClean="0"/>
              <a:t>‹#›</a:t>
            </a:fld>
            <a:endParaRPr lang="en-US" dirty="0"/>
          </a:p>
        </p:txBody>
      </p:sp>
    </p:spTree>
    <p:extLst>
      <p:ext uri="{BB962C8B-B14F-4D97-AF65-F5344CB8AC3E}">
        <p14:creationId xmlns:p14="http://schemas.microsoft.com/office/powerpoint/2010/main" val="422976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AACCBA4-6864-25CB-07FD-6E322F37CA50}"/>
              </a:ext>
            </a:extLst>
          </p:cNvPr>
          <p:cNvSpPr/>
          <p:nvPr/>
        </p:nvSpPr>
        <p:spPr>
          <a:xfrm>
            <a:off x="220241" y="6047000"/>
            <a:ext cx="5142755" cy="584775"/>
          </a:xfrm>
          <a:prstGeom prst="rect">
            <a:avLst/>
          </a:prstGeom>
          <a:solidFill>
            <a:srgbClr val="6B5C5C"/>
          </a:solidFill>
        </p:spPr>
        <p:txBody>
          <a:bodyPr wrap="none" lIns="91440" tIns="45720" rIns="91440" bIns="45720">
            <a:spAutoFit/>
          </a:bodyPr>
          <a:lstStyle/>
          <a:p>
            <a:pPr algn="ctr"/>
            <a:r>
              <a:rPr lang="en-US" sz="3200" b="0" cap="none" spc="0" dirty="0">
                <a:ln w="0"/>
                <a:solidFill>
                  <a:schemeClr val="bg1"/>
                </a:solidFill>
                <a:effectLst>
                  <a:outerShdw blurRad="38100" dist="25400" dir="5400000" algn="ctr" rotWithShape="0">
                    <a:srgbClr val="6E747A">
                      <a:alpha val="43000"/>
                    </a:srgbClr>
                  </a:outerShdw>
                </a:effectLst>
                <a:latin typeface="Book Antiqua" panose="02040602050305030304" pitchFamily="18" charset="0"/>
              </a:rPr>
              <a:t>Presented By: Milan </a:t>
            </a:r>
            <a:r>
              <a:rPr lang="en-US" sz="3200" dirty="0">
                <a:ln w="0"/>
                <a:solidFill>
                  <a:schemeClr val="bg1"/>
                </a:solidFill>
                <a:effectLst>
                  <a:outerShdw blurRad="38100" dist="25400" dir="5400000" algn="ctr" rotWithShape="0">
                    <a:srgbClr val="6E747A">
                      <a:alpha val="43000"/>
                    </a:srgbClr>
                  </a:outerShdw>
                </a:effectLst>
                <a:latin typeface="Book Antiqua" panose="02040602050305030304" pitchFamily="18" charset="0"/>
              </a:rPr>
              <a:t>Virash</a:t>
            </a:r>
            <a:endParaRPr lang="en-US" sz="3200" b="0" cap="none" spc="0" dirty="0">
              <a:ln w="0"/>
              <a:solidFill>
                <a:schemeClr val="bg1"/>
              </a:solidFill>
              <a:effectLst>
                <a:outerShdw blurRad="38100" dist="25400" dir="5400000" algn="ctr" rotWithShape="0">
                  <a:srgbClr val="6E747A">
                    <a:alpha val="43000"/>
                  </a:srgbClr>
                </a:outerShdw>
              </a:effectLst>
              <a:latin typeface="Book Antiqua" panose="02040602050305030304" pitchFamily="18" charset="0"/>
            </a:endParaRPr>
          </a:p>
        </p:txBody>
      </p:sp>
      <p:sp>
        <p:nvSpPr>
          <p:cNvPr id="7" name="TextBox 6">
            <a:extLst>
              <a:ext uri="{FF2B5EF4-FFF2-40B4-BE49-F238E27FC236}">
                <a16:creationId xmlns:a16="http://schemas.microsoft.com/office/drawing/2014/main" id="{82DEC044-B514-0386-160C-05C5C4358941}"/>
              </a:ext>
            </a:extLst>
          </p:cNvPr>
          <p:cNvSpPr txBox="1"/>
          <p:nvPr/>
        </p:nvSpPr>
        <p:spPr>
          <a:xfrm>
            <a:off x="4546918" y="648930"/>
            <a:ext cx="6950728" cy="1839158"/>
          </a:xfrm>
          <a:prstGeom prst="round2SameRect">
            <a:avLst>
              <a:gd name="adj1" fmla="val 16667"/>
              <a:gd name="adj2" fmla="val 0"/>
            </a:avLst>
          </a:prstGeom>
          <a:solidFill>
            <a:srgbClr val="6B5C5C"/>
          </a:solidFill>
        </p:spPr>
        <p:txBody>
          <a:bodyPr wrap="square" rtlCol="0">
            <a:spAutoFit/>
          </a:bodyPr>
          <a:lstStyle/>
          <a:p>
            <a:pPr algn="ctr"/>
            <a:r>
              <a:rPr lang="en-US" sz="5400" b="1" dirty="0">
                <a:solidFill>
                  <a:schemeClr val="bg1"/>
                </a:solidFill>
                <a:latin typeface="Arial Rounded MT Bold" panose="020F0704030504030204" pitchFamily="34" charset="0"/>
              </a:rPr>
              <a:t>Water Potability</a:t>
            </a:r>
          </a:p>
          <a:p>
            <a:pPr algn="ctr"/>
            <a:r>
              <a:rPr lang="en-US" sz="5400" b="1" dirty="0">
                <a:solidFill>
                  <a:schemeClr val="bg1"/>
                </a:solidFill>
                <a:latin typeface="Arial Rounded MT Bold" panose="020F0704030504030204" pitchFamily="34" charset="0"/>
              </a:rPr>
              <a:t>Prediction Analysis</a:t>
            </a:r>
          </a:p>
        </p:txBody>
      </p:sp>
      <p:sp>
        <p:nvSpPr>
          <p:cNvPr id="8" name="TextBox 7">
            <a:extLst>
              <a:ext uri="{FF2B5EF4-FFF2-40B4-BE49-F238E27FC236}">
                <a16:creationId xmlns:a16="http://schemas.microsoft.com/office/drawing/2014/main" id="{B9163E18-A4B7-0B15-5819-83F013190F0B}"/>
              </a:ext>
            </a:extLst>
          </p:cNvPr>
          <p:cNvSpPr txBox="1"/>
          <p:nvPr/>
        </p:nvSpPr>
        <p:spPr>
          <a:xfrm>
            <a:off x="6096000" y="3485249"/>
            <a:ext cx="5692037" cy="1938992"/>
          </a:xfrm>
          <a:prstGeom prst="rect">
            <a:avLst/>
          </a:prstGeom>
          <a:noFill/>
        </p:spPr>
        <p:txBody>
          <a:bodyPr wrap="square" rtlCol="0">
            <a:spAutoFit/>
          </a:bodyPr>
          <a:lstStyle/>
          <a:p>
            <a:pPr algn="just"/>
            <a:r>
              <a:rPr lang="en-US" sz="2000" dirty="0">
                <a:solidFill>
                  <a:srgbClr val="23519E"/>
                </a:solidFill>
                <a:latin typeface="Berlin Sans FB" panose="020E0602020502020306" pitchFamily="34" charset="0"/>
              </a:rPr>
              <a:t>“In the domain of Water Quality Assessment, The project aims to develop a machine learning model to predict water potability based on various water quality parameters. This model will help in assessing whether water is safe for consumption, which is crucial for public health and water management.”</a:t>
            </a:r>
          </a:p>
        </p:txBody>
      </p:sp>
      <p:pic>
        <p:nvPicPr>
          <p:cNvPr id="3" name="Picture 2">
            <a:extLst>
              <a:ext uri="{FF2B5EF4-FFF2-40B4-BE49-F238E27FC236}">
                <a16:creationId xmlns:a16="http://schemas.microsoft.com/office/drawing/2014/main" id="{2DEAF4F6-F27A-3A61-C99A-788E5C257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4" y="137651"/>
            <a:ext cx="3834428" cy="5756240"/>
          </a:xfrm>
          <a:prstGeom prst="rect">
            <a:avLst/>
          </a:prstGeom>
        </p:spPr>
      </p:pic>
    </p:spTree>
    <p:extLst>
      <p:ext uri="{BB962C8B-B14F-4D97-AF65-F5344CB8AC3E}">
        <p14:creationId xmlns:p14="http://schemas.microsoft.com/office/powerpoint/2010/main" val="331721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16334-BF35-D826-36F7-E5FB060C5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678077"/>
            <a:ext cx="5309414" cy="4699159"/>
          </a:xfrm>
          <a:prstGeom prst="rect">
            <a:avLst/>
          </a:prstGeom>
        </p:spPr>
      </p:pic>
      <p:sp>
        <p:nvSpPr>
          <p:cNvPr id="4" name="TextBox 3">
            <a:extLst>
              <a:ext uri="{FF2B5EF4-FFF2-40B4-BE49-F238E27FC236}">
                <a16:creationId xmlns:a16="http://schemas.microsoft.com/office/drawing/2014/main" id="{4A405917-DBD9-BC03-C8FB-9138E9B06DBB}"/>
              </a:ext>
            </a:extLst>
          </p:cNvPr>
          <p:cNvSpPr txBox="1"/>
          <p:nvPr/>
        </p:nvSpPr>
        <p:spPr>
          <a:xfrm>
            <a:off x="5751872" y="1648577"/>
            <a:ext cx="6204154" cy="4699159"/>
          </a:xfrm>
          <a:prstGeom prst="round2DiagRect">
            <a:avLst/>
          </a:prstGeom>
          <a:solidFill>
            <a:schemeClr val="accent3">
              <a:lumMod val="50000"/>
            </a:schemeClr>
          </a:solidFill>
        </p:spPr>
        <p:txBody>
          <a:bodyPr wrap="square">
            <a:spAutoFit/>
          </a:bodyPr>
          <a:lstStyle/>
          <a:p>
            <a:r>
              <a:rPr lang="en-US" b="0" dirty="0">
                <a:solidFill>
                  <a:schemeClr val="bg1"/>
                </a:solidFill>
                <a:effectLst/>
                <a:latin typeface="Arial Rounded MT Bold" panose="020F0704030504030204" pitchFamily="34" charset="0"/>
              </a:rPr>
              <a:t>● Explanation Visualization Purpose: The plot shows the count of each class (0 = Not Potable,    1 = Potable) in the dataset, allowing you to quickly assess whether the classes are balanced or imbalanced.</a:t>
            </a: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Balanced vs. Imbalanced Data: A balanced dataset has an equal number of instances for each class, while an imbalanced dataset has a significant disparity between classes. Understanding this distribution is crucial, as an imbalanced dataset might require special handling to ensure the model is not biased towards the majority class.</a:t>
            </a:r>
          </a:p>
          <a:p>
            <a:endParaRPr lang="en-US" b="0" dirty="0">
              <a:solidFill>
                <a:srgbClr val="CCCCCC"/>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863FC3D0-2995-8F8A-9EFC-36137AFF1D2A}"/>
              </a:ext>
            </a:extLst>
          </p:cNvPr>
          <p:cNvSpPr txBox="1"/>
          <p:nvPr/>
        </p:nvSpPr>
        <p:spPr>
          <a:xfrm>
            <a:off x="3706761" y="500922"/>
            <a:ext cx="4778478"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Distribution Of Target Column</a:t>
            </a:r>
          </a:p>
        </p:txBody>
      </p:sp>
    </p:spTree>
    <p:extLst>
      <p:ext uri="{BB962C8B-B14F-4D97-AF65-F5344CB8AC3E}">
        <p14:creationId xmlns:p14="http://schemas.microsoft.com/office/powerpoint/2010/main" val="77898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D0230-CCB9-5063-5696-63C5FF91B3AF}"/>
              </a:ext>
            </a:extLst>
          </p:cNvPr>
          <p:cNvSpPr txBox="1"/>
          <p:nvPr/>
        </p:nvSpPr>
        <p:spPr>
          <a:xfrm>
            <a:off x="4547419" y="385264"/>
            <a:ext cx="3097162"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Bivariate Analysis :</a:t>
            </a:r>
          </a:p>
        </p:txBody>
      </p:sp>
      <p:pic>
        <p:nvPicPr>
          <p:cNvPr id="4" name="Picture 3">
            <a:extLst>
              <a:ext uri="{FF2B5EF4-FFF2-40B4-BE49-F238E27FC236}">
                <a16:creationId xmlns:a16="http://schemas.microsoft.com/office/drawing/2014/main" id="{921EC501-64C5-2BD6-B84A-ED47D68CC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55" y="1651320"/>
            <a:ext cx="6831448" cy="4640826"/>
          </a:xfrm>
          <a:prstGeom prst="rect">
            <a:avLst/>
          </a:prstGeom>
        </p:spPr>
      </p:pic>
      <p:sp>
        <p:nvSpPr>
          <p:cNvPr id="5" name="TextBox 4">
            <a:extLst>
              <a:ext uri="{FF2B5EF4-FFF2-40B4-BE49-F238E27FC236}">
                <a16:creationId xmlns:a16="http://schemas.microsoft.com/office/drawing/2014/main" id="{8A5EBC81-564A-7F0F-BC74-EBC4CED430CD}"/>
              </a:ext>
            </a:extLst>
          </p:cNvPr>
          <p:cNvSpPr txBox="1"/>
          <p:nvPr/>
        </p:nvSpPr>
        <p:spPr>
          <a:xfrm>
            <a:off x="7659330" y="1650301"/>
            <a:ext cx="4157794" cy="4617006"/>
          </a:xfrm>
          <a:prstGeom prst="round2DiagRect">
            <a:avLst/>
          </a:prstGeom>
          <a:solidFill>
            <a:schemeClr val="accent3">
              <a:lumMod val="50000"/>
            </a:schemeClr>
          </a:solidFill>
        </p:spPr>
        <p:txBody>
          <a:bodyPr wrap="square">
            <a:spAutoFit/>
          </a:bodyPr>
          <a:lstStyle/>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No strong positive correlations exist between any variables and water potability.</a:t>
            </a:r>
          </a:p>
          <a:p>
            <a:endParaRPr lang="en-US" b="0" dirty="0">
              <a:solidFill>
                <a:schemeClr val="bg1"/>
              </a:solidFill>
              <a:effectLst/>
              <a:latin typeface="Arial Rounded MT Bold" panose="020F0704030504030204" pitchFamily="34" charset="0"/>
            </a:endParaRPr>
          </a:p>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Sulfate, Trihalomethanes, and Conductivity show moderate negative correlations with potability.</a:t>
            </a:r>
          </a:p>
          <a:p>
            <a:endParaRPr lang="en-US" b="0" dirty="0">
              <a:solidFill>
                <a:schemeClr val="bg1"/>
              </a:solidFill>
              <a:effectLst/>
              <a:latin typeface="Arial Rounded MT Bold" panose="020F0704030504030204" pitchFamily="34" charset="0"/>
            </a:endParaRPr>
          </a:p>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Factors like pH, Hardness, Solids, Chloramines, </a:t>
            </a:r>
            <a:r>
              <a:rPr lang="en-US" b="0" i="0" dirty="0" err="1">
                <a:solidFill>
                  <a:srgbClr val="FFFFFF"/>
                </a:solidFill>
                <a:effectLst/>
                <a:latin typeface="Arial Rounded MT Bold" panose="020F0704030504030204" pitchFamily="34" charset="0"/>
              </a:rPr>
              <a:t>Organic_carbon</a:t>
            </a:r>
            <a:r>
              <a:rPr lang="en-US" b="0" i="0" dirty="0">
                <a:solidFill>
                  <a:srgbClr val="FFFFFF"/>
                </a:solidFill>
                <a:effectLst/>
                <a:latin typeface="Arial Rounded MT Bold" panose="020F0704030504030204" pitchFamily="34" charset="0"/>
              </a:rPr>
              <a:t>, and Turbidity have weak or negligible correlations with potability.</a:t>
            </a:r>
          </a:p>
          <a:p>
            <a:endParaRPr lang="en-US" b="0" dirty="0">
              <a:solidFill>
                <a:srgbClr val="CCCCCC"/>
              </a:solidFill>
              <a:effectLst/>
              <a:latin typeface="Arial Rounded MT Bold" panose="020F0704030504030204" pitchFamily="34" charset="0"/>
            </a:endParaRPr>
          </a:p>
        </p:txBody>
      </p:sp>
    </p:spTree>
    <p:extLst>
      <p:ext uri="{BB962C8B-B14F-4D97-AF65-F5344CB8AC3E}">
        <p14:creationId xmlns:p14="http://schemas.microsoft.com/office/powerpoint/2010/main" val="338618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871BD3A-AEB4-D378-6ECA-93F641B1A041}"/>
              </a:ext>
            </a:extLst>
          </p:cNvPr>
          <p:cNvPicPr>
            <a:picLocks noChangeAspect="1"/>
          </p:cNvPicPr>
          <p:nvPr/>
        </p:nvPicPr>
        <p:blipFill>
          <a:blip r:embed="rId2">
            <a:extLst>
              <a:ext uri="{28A0092B-C50C-407E-A947-70E740481C1C}">
                <a14:useLocalDpi xmlns:a14="http://schemas.microsoft.com/office/drawing/2010/main" val="0"/>
              </a:ext>
            </a:extLst>
          </a:blip>
          <a:srcRect l="7963" t="7224" r="4547" b="14207"/>
          <a:stretch/>
        </p:blipFill>
        <p:spPr>
          <a:xfrm>
            <a:off x="7462684" y="1305428"/>
            <a:ext cx="4729316" cy="4247144"/>
          </a:xfrm>
          <a:prstGeom prst="rect">
            <a:avLst/>
          </a:prstGeom>
        </p:spPr>
      </p:pic>
      <p:grpSp>
        <p:nvGrpSpPr>
          <p:cNvPr id="2" name="Group 1">
            <a:extLst>
              <a:ext uri="{FF2B5EF4-FFF2-40B4-BE49-F238E27FC236}">
                <a16:creationId xmlns:a16="http://schemas.microsoft.com/office/drawing/2014/main" id="{CF4A10D6-D1BE-D364-5D04-F56CA6090FFF}"/>
              </a:ext>
            </a:extLst>
          </p:cNvPr>
          <p:cNvGrpSpPr/>
          <p:nvPr/>
        </p:nvGrpSpPr>
        <p:grpSpPr>
          <a:xfrm>
            <a:off x="366251" y="316910"/>
            <a:ext cx="3126661" cy="658762"/>
            <a:chOff x="3345428" y="3441471"/>
            <a:chExt cx="3126661" cy="658762"/>
          </a:xfrm>
          <a:solidFill>
            <a:srgbClr val="2541A2"/>
          </a:solidFill>
        </p:grpSpPr>
        <p:sp>
          <p:nvSpPr>
            <p:cNvPr id="3" name="Rectangle: Rounded Corners 2">
              <a:extLst>
                <a:ext uri="{FF2B5EF4-FFF2-40B4-BE49-F238E27FC236}">
                  <a16:creationId xmlns:a16="http://schemas.microsoft.com/office/drawing/2014/main" id="{20E5CD55-7DD1-00D6-C3CE-AA597F2FBC9C}"/>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4" name="Oval 3">
              <a:extLst>
                <a:ext uri="{FF2B5EF4-FFF2-40B4-BE49-F238E27FC236}">
                  <a16:creationId xmlns:a16="http://schemas.microsoft.com/office/drawing/2014/main" id="{B21970DA-2A2F-B5F6-370F-67A63043C4AC}"/>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sp>
        <p:nvSpPr>
          <p:cNvPr id="7" name="TextBox 6">
            <a:extLst>
              <a:ext uri="{FF2B5EF4-FFF2-40B4-BE49-F238E27FC236}">
                <a16:creationId xmlns:a16="http://schemas.microsoft.com/office/drawing/2014/main" id="{84205F08-2C15-6C96-6799-FB3C0018A43C}"/>
              </a:ext>
            </a:extLst>
          </p:cNvPr>
          <p:cNvSpPr txBox="1"/>
          <p:nvPr/>
        </p:nvSpPr>
        <p:spPr>
          <a:xfrm>
            <a:off x="366249" y="1116629"/>
            <a:ext cx="6919452"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Irrelevant Feature Removal:</a:t>
            </a:r>
          </a:p>
          <a:p>
            <a:pPr marL="742950" lvl="1" indent="-285750" algn="just">
              <a:buFont typeface="Wingdings" panose="05000000000000000000" pitchFamily="2" charset="2"/>
              <a:buChar char="Ø"/>
            </a:pPr>
            <a:r>
              <a:rPr lang="en-US" sz="1400" i="0" dirty="0">
                <a:solidFill>
                  <a:schemeClr val="bg1"/>
                </a:solidFill>
                <a:effectLst/>
                <a:latin typeface="Arial Rounded MT Bold" panose="020F0704030504030204" pitchFamily="34" charset="0"/>
              </a:rPr>
              <a:t>All features in the dataset appears to be relevant based on </a:t>
            </a:r>
            <a:r>
              <a:rPr lang="en-US" sz="1400" b="1" i="0" dirty="0">
                <a:solidFill>
                  <a:schemeClr val="bg1"/>
                </a:solidFill>
                <a:effectLst/>
                <a:latin typeface="Arial Rounded MT Bold" panose="020F0704030504030204" pitchFamily="34" charset="0"/>
              </a:rPr>
              <a:t>EDA</a:t>
            </a:r>
            <a:r>
              <a:rPr lang="en-US" sz="1400" b="1" dirty="0">
                <a:solidFill>
                  <a:schemeClr val="bg1"/>
                </a:solidFill>
                <a:latin typeface="Arial Rounded MT Bold" panose="020F0704030504030204" pitchFamily="34" charset="0"/>
              </a:rPr>
              <a:t>. </a:t>
            </a:r>
            <a:r>
              <a:rPr lang="en-US" sz="1400" dirty="0">
                <a:solidFill>
                  <a:schemeClr val="bg1"/>
                </a:solidFill>
                <a:latin typeface="Arial Rounded MT Bold" panose="020F0704030504030204" pitchFamily="34" charset="0"/>
              </a:rPr>
              <a:t>We will retain all the columns, ensuring no valuable information is lost, especially given the dataset’s small size.</a:t>
            </a:r>
            <a:endParaRPr lang="en-US" sz="1600" b="0" dirty="0">
              <a:solidFill>
                <a:srgbClr val="CCCCCC"/>
              </a:solidFill>
              <a:effectLst/>
              <a:latin typeface="Arial Rounded MT Bold" panose="020F0704030504030204" pitchFamily="34" charset="0"/>
            </a:endParaRPr>
          </a:p>
        </p:txBody>
      </p:sp>
      <p:sp>
        <p:nvSpPr>
          <p:cNvPr id="8" name="TextBox 7">
            <a:extLst>
              <a:ext uri="{FF2B5EF4-FFF2-40B4-BE49-F238E27FC236}">
                <a16:creationId xmlns:a16="http://schemas.microsoft.com/office/drawing/2014/main" id="{D5F1D65E-D769-A32D-3C37-AE061D091975}"/>
              </a:ext>
            </a:extLst>
          </p:cNvPr>
          <p:cNvSpPr txBox="1"/>
          <p:nvPr/>
        </p:nvSpPr>
        <p:spPr>
          <a:xfrm>
            <a:off x="366250" y="4011933"/>
            <a:ext cx="6919451"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Outlier Treatment:</a:t>
            </a:r>
            <a:endParaRPr lang="en-US" sz="1600" b="0" dirty="0">
              <a:solidFill>
                <a:schemeClr val="bg1"/>
              </a:solidFill>
              <a:effectLst/>
              <a:latin typeface="Arial Rounded MT Bold" panose="020F0704030504030204" pitchFamily="34" charset="0"/>
            </a:endParaRPr>
          </a:p>
          <a:p>
            <a:pPr marL="742950" lvl="1" indent="-285750">
              <a:buFont typeface="Wingdings" panose="05000000000000000000" pitchFamily="2" charset="2"/>
              <a:buChar char="Ø"/>
            </a:pPr>
            <a:r>
              <a:rPr lang="en-US" sz="1400" b="0" dirty="0">
                <a:solidFill>
                  <a:schemeClr val="bg1"/>
                </a:solidFill>
                <a:effectLst/>
                <a:latin typeface="Arial Rounded MT Bold" panose="020F0704030504030204" pitchFamily="34" charset="0"/>
              </a:rPr>
              <a:t>our dataset is already small, if we remove the outliers, it will get even smaller. So I did not remove OUTLIERS but replace it with lower/upper whiskers.</a:t>
            </a:r>
          </a:p>
        </p:txBody>
      </p:sp>
      <p:sp>
        <p:nvSpPr>
          <p:cNvPr id="9" name="TextBox 8">
            <a:extLst>
              <a:ext uri="{FF2B5EF4-FFF2-40B4-BE49-F238E27FC236}">
                <a16:creationId xmlns:a16="http://schemas.microsoft.com/office/drawing/2014/main" id="{B5DC5608-EC38-58D0-2D3D-394D53D00F88}"/>
              </a:ext>
            </a:extLst>
          </p:cNvPr>
          <p:cNvSpPr txBox="1"/>
          <p:nvPr/>
        </p:nvSpPr>
        <p:spPr>
          <a:xfrm>
            <a:off x="408036" y="2564281"/>
            <a:ext cx="6919452"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Missing Value Treatment:</a:t>
            </a:r>
            <a:endParaRPr lang="en-US" sz="1600" b="0" dirty="0">
              <a:solidFill>
                <a:schemeClr val="bg1"/>
              </a:solidFill>
              <a:effectLst/>
              <a:latin typeface="Arial Rounded MT Bold" panose="020F0704030504030204" pitchFamily="34" charset="0"/>
            </a:endParaRPr>
          </a:p>
          <a:p>
            <a:pPr marL="742950" lvl="1" indent="-285750" algn="just">
              <a:buFont typeface="Wingdings" panose="05000000000000000000" pitchFamily="2" charset="2"/>
              <a:buChar char="Ø"/>
            </a:pPr>
            <a:r>
              <a:rPr lang="en-US" sz="1400" b="0" dirty="0">
                <a:solidFill>
                  <a:schemeClr val="bg1"/>
                </a:solidFill>
                <a:effectLst/>
                <a:latin typeface="Arial Rounded MT Bold" panose="020F0704030504030204" pitchFamily="34" charset="0"/>
              </a:rPr>
              <a:t>Since our dataset is already small, removing rows with missing values would reduce its size even further. Therefore, I have filled the missing values with the </a:t>
            </a:r>
            <a:r>
              <a:rPr lang="en-US" sz="1400" b="1" dirty="0">
                <a:solidFill>
                  <a:schemeClr val="bg1"/>
                </a:solidFill>
                <a:effectLst/>
                <a:latin typeface="Arial Rounded MT Bold" panose="020F0704030504030204" pitchFamily="34" charset="0"/>
              </a:rPr>
              <a:t>mean of each field for both categories.</a:t>
            </a:r>
          </a:p>
        </p:txBody>
      </p:sp>
      <p:sp>
        <p:nvSpPr>
          <p:cNvPr id="6" name="TextBox 5">
            <a:extLst>
              <a:ext uri="{FF2B5EF4-FFF2-40B4-BE49-F238E27FC236}">
                <a16:creationId xmlns:a16="http://schemas.microsoft.com/office/drawing/2014/main" id="{C35D9859-D161-FA25-F065-D43F268E94B8}"/>
              </a:ext>
            </a:extLst>
          </p:cNvPr>
          <p:cNvSpPr txBox="1"/>
          <p:nvPr/>
        </p:nvSpPr>
        <p:spPr>
          <a:xfrm>
            <a:off x="366249" y="5459585"/>
            <a:ext cx="6919451" cy="885349"/>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SMOTE for make the data balanced:</a:t>
            </a:r>
            <a:endParaRPr lang="en-US" sz="1600" b="0" dirty="0">
              <a:solidFill>
                <a:schemeClr val="bg1"/>
              </a:solidFill>
              <a:effectLst/>
              <a:latin typeface="Arial Rounded MT Bold" panose="020F0704030504030204" pitchFamily="34" charset="0"/>
            </a:endParaRPr>
          </a:p>
          <a:p>
            <a:pPr marL="742950" lvl="1" indent="-285750">
              <a:buFont typeface="Wingdings" panose="05000000000000000000" pitchFamily="2" charset="2"/>
              <a:buChar char="Ø"/>
            </a:pPr>
            <a:r>
              <a:rPr lang="en-US" sz="1400" b="0" dirty="0">
                <a:solidFill>
                  <a:schemeClr val="bg1"/>
                </a:solidFill>
                <a:effectLst/>
                <a:latin typeface="Arial Rounded MT Bold" panose="020F0704030504030204" pitchFamily="34" charset="0"/>
              </a:rPr>
              <a:t>Our data is so imbalanced. </a:t>
            </a:r>
            <a:r>
              <a:rPr lang="en-US" sz="1400" dirty="0">
                <a:solidFill>
                  <a:schemeClr val="bg1"/>
                </a:solidFill>
                <a:latin typeface="Arial Rounded MT Bold" panose="020F0704030504030204" pitchFamily="34" charset="0"/>
              </a:rPr>
              <a:t>So I applied the SMOTE method to make it balanced</a:t>
            </a:r>
            <a:endParaRPr lang="en-US" sz="1400"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329679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20085-7F1F-774A-06D4-11ECA469D1CF}"/>
              </a:ext>
            </a:extLst>
          </p:cNvPr>
          <p:cNvSpPr txBox="1"/>
          <p:nvPr/>
        </p:nvSpPr>
        <p:spPr>
          <a:xfrm>
            <a:off x="484238" y="911946"/>
            <a:ext cx="3566654"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Splitting The Data Into X &amp; Y</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F83F24E6-30CC-B85D-1202-3583DE162FE7}"/>
              </a:ext>
            </a:extLst>
          </p:cNvPr>
          <p:cNvSpPr txBox="1"/>
          <p:nvPr/>
        </p:nvSpPr>
        <p:spPr>
          <a:xfrm>
            <a:off x="1125795" y="1643671"/>
            <a:ext cx="5850194" cy="1464231"/>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dataset into two parts: X and Y.</a:t>
            </a:r>
          </a:p>
          <a:p>
            <a:pPr algn="l"/>
            <a:endParaRPr lang="en-US" sz="1600" b="0" i="0" dirty="0">
              <a:solidFill>
                <a:srgbClr val="FFFFFF"/>
              </a:solidFill>
              <a:effectLst/>
              <a:latin typeface="Arial Rounded MT Bold" panose="020F0704030504030204" pitchFamily="34" charset="0"/>
            </a:endParaRPr>
          </a:p>
          <a:p>
            <a:pPr algn="l"/>
            <a:r>
              <a:rPr lang="en-US" sz="1600" dirty="0">
                <a:solidFill>
                  <a:srgbClr val="FFFFFF"/>
                </a:solidFill>
                <a:latin typeface="Arial Rounded MT Bold" panose="020F0704030504030204" pitchFamily="34" charset="0"/>
              </a:rPr>
              <a:t>“X” typically represents the Independent variables, and </a:t>
            </a:r>
          </a:p>
          <a:p>
            <a:pPr algn="l"/>
            <a:r>
              <a:rPr lang="en-US" sz="1600" dirty="0">
                <a:solidFill>
                  <a:srgbClr val="FFFFFF"/>
                </a:solidFill>
                <a:latin typeface="Arial Rounded MT Bold" panose="020F0704030504030204" pitchFamily="34" charset="0"/>
              </a:rPr>
              <a:t>“Y” represents the Dependent (target variable) that we want to predict or understand</a:t>
            </a:r>
            <a:endParaRPr lang="en-US" sz="1600" b="0" i="0" dirty="0">
              <a:solidFill>
                <a:srgbClr val="FFFFFF"/>
              </a:solidFill>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D3E99DE2-7C7B-F49B-5626-426B5AF7902F}"/>
              </a:ext>
            </a:extLst>
          </p:cNvPr>
          <p:cNvSpPr txBox="1"/>
          <p:nvPr/>
        </p:nvSpPr>
        <p:spPr>
          <a:xfrm>
            <a:off x="484238" y="3431005"/>
            <a:ext cx="2190136"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Train Test Split:</a:t>
            </a:r>
            <a:endParaRPr lang="en-US" sz="1400" b="0" dirty="0">
              <a:solidFill>
                <a:schemeClr val="bg1"/>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C0C14117-3AA9-5133-9535-86EE52645DAD}"/>
              </a:ext>
            </a:extLst>
          </p:cNvPr>
          <p:cNvSpPr txBox="1"/>
          <p:nvPr/>
        </p:nvSpPr>
        <p:spPr>
          <a:xfrm>
            <a:off x="1125795" y="4162731"/>
            <a:ext cx="5850194" cy="1736646"/>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 into training(70%) and testing(30%) sets.</a:t>
            </a:r>
          </a:p>
          <a:p>
            <a:pPr algn="l"/>
            <a:endParaRPr lang="en-US" sz="1600" b="0" i="0" dirty="0">
              <a:solidFill>
                <a:srgbClr val="FFFFFF"/>
              </a:solidFill>
              <a:effectLst/>
              <a:latin typeface="Arial Rounded MT Bold" panose="020F0704030504030204" pitchFamily="34" charset="0"/>
            </a:endParaRPr>
          </a:p>
          <a:p>
            <a:r>
              <a:rPr lang="en-US" sz="1600" dirty="0">
                <a:solidFill>
                  <a:srgbClr val="FFFFFF"/>
                </a:solidFill>
                <a:latin typeface="Arial Rounded MT Bold" panose="020F0704030504030204" pitchFamily="34" charset="0"/>
              </a:rPr>
              <a:t>Setting a random state ensures consistent results and stratify=Y maintains a proportional distribution of the target variable in both sets.</a:t>
            </a:r>
            <a:endParaRPr lang="en-US" sz="1600" b="0" dirty="0">
              <a:solidFill>
                <a:srgbClr val="CCCCCC"/>
              </a:solidFill>
              <a:effectLst/>
              <a:latin typeface="Consolas" panose="020B0609020204030204" pitchFamily="49" charset="0"/>
            </a:endParaRPr>
          </a:p>
        </p:txBody>
      </p:sp>
      <p:grpSp>
        <p:nvGrpSpPr>
          <p:cNvPr id="7" name="Group 6">
            <a:extLst>
              <a:ext uri="{FF2B5EF4-FFF2-40B4-BE49-F238E27FC236}">
                <a16:creationId xmlns:a16="http://schemas.microsoft.com/office/drawing/2014/main" id="{EAE5F474-615B-2FC0-99A9-066562BFC271}"/>
              </a:ext>
            </a:extLst>
          </p:cNvPr>
          <p:cNvGrpSpPr/>
          <p:nvPr/>
        </p:nvGrpSpPr>
        <p:grpSpPr>
          <a:xfrm>
            <a:off x="7517928" y="1795017"/>
            <a:ext cx="4306281" cy="3267966"/>
            <a:chOff x="7508096" y="1643671"/>
            <a:chExt cx="4306281" cy="3267966"/>
          </a:xfrm>
        </p:grpSpPr>
        <p:pic>
          <p:nvPicPr>
            <p:cNvPr id="10" name="Picture 9">
              <a:extLst>
                <a:ext uri="{FF2B5EF4-FFF2-40B4-BE49-F238E27FC236}">
                  <a16:creationId xmlns:a16="http://schemas.microsoft.com/office/drawing/2014/main" id="{D59FC5E0-52B2-7224-EDB9-5A5DDF4B63F0}"/>
                </a:ext>
              </a:extLst>
            </p:cNvPr>
            <p:cNvPicPr>
              <a:picLocks noChangeAspect="1"/>
            </p:cNvPicPr>
            <p:nvPr/>
          </p:nvPicPr>
          <p:blipFill>
            <a:blip r:embed="rId2">
              <a:extLst>
                <a:ext uri="{28A0092B-C50C-407E-A947-70E740481C1C}">
                  <a14:useLocalDpi xmlns:a14="http://schemas.microsoft.com/office/drawing/2010/main" val="0"/>
                </a:ext>
              </a:extLst>
            </a:blip>
            <a:srcRect b="16631"/>
            <a:stretch/>
          </p:blipFill>
          <p:spPr>
            <a:xfrm>
              <a:off x="7508096" y="1946363"/>
              <a:ext cx="4306281" cy="2965274"/>
            </a:xfrm>
            <a:prstGeom prst="rect">
              <a:avLst/>
            </a:prstGeom>
          </p:spPr>
        </p:pic>
        <p:sp>
          <p:nvSpPr>
            <p:cNvPr id="11" name="TextBox 10">
              <a:extLst>
                <a:ext uri="{FF2B5EF4-FFF2-40B4-BE49-F238E27FC236}">
                  <a16:creationId xmlns:a16="http://schemas.microsoft.com/office/drawing/2014/main" id="{C5A5FFED-3C62-5B88-A20E-22B6D2BA1731}"/>
                </a:ext>
              </a:extLst>
            </p:cNvPr>
            <p:cNvSpPr txBox="1"/>
            <p:nvPr/>
          </p:nvSpPr>
          <p:spPr>
            <a:xfrm>
              <a:off x="7609577" y="1643671"/>
              <a:ext cx="1101455" cy="646331"/>
            </a:xfrm>
            <a:prstGeom prst="rect">
              <a:avLst/>
            </a:prstGeom>
            <a:noFill/>
          </p:spPr>
          <p:txBody>
            <a:bodyPr wrap="none" rtlCol="0">
              <a:spAutoFit/>
            </a:bodyPr>
            <a:lstStyle/>
            <a:p>
              <a:pPr algn="ctr"/>
              <a:r>
                <a:rPr lang="en-US" b="1" dirty="0">
                  <a:latin typeface="Arial Rounded MT Bold" panose="020F0704030504030204" pitchFamily="34" charset="0"/>
                </a:rPr>
                <a:t>Training</a:t>
              </a:r>
            </a:p>
            <a:p>
              <a:pPr algn="ctr"/>
              <a:r>
                <a:rPr lang="en-US" b="1" dirty="0">
                  <a:latin typeface="Arial Rounded MT Bold" panose="020F0704030504030204" pitchFamily="34" charset="0"/>
                </a:rPr>
                <a:t>Data</a:t>
              </a:r>
            </a:p>
          </p:txBody>
        </p:sp>
        <p:sp>
          <p:nvSpPr>
            <p:cNvPr id="6" name="TextBox 5">
              <a:extLst>
                <a:ext uri="{FF2B5EF4-FFF2-40B4-BE49-F238E27FC236}">
                  <a16:creationId xmlns:a16="http://schemas.microsoft.com/office/drawing/2014/main" id="{12DA2F8A-8CBF-2F51-443E-1C52EF97BBEB}"/>
                </a:ext>
              </a:extLst>
            </p:cNvPr>
            <p:cNvSpPr txBox="1"/>
            <p:nvPr/>
          </p:nvSpPr>
          <p:spPr>
            <a:xfrm>
              <a:off x="10641225" y="1643671"/>
              <a:ext cx="1005275" cy="646331"/>
            </a:xfrm>
            <a:prstGeom prst="rect">
              <a:avLst/>
            </a:prstGeom>
            <a:noFill/>
          </p:spPr>
          <p:txBody>
            <a:bodyPr wrap="none" rtlCol="0">
              <a:spAutoFit/>
            </a:bodyPr>
            <a:lstStyle/>
            <a:p>
              <a:pPr algn="ctr"/>
              <a:r>
                <a:rPr lang="en-US" b="1" dirty="0">
                  <a:latin typeface="Arial Rounded MT Bold" panose="020F0704030504030204" pitchFamily="34" charset="0"/>
                </a:rPr>
                <a:t>Testing</a:t>
              </a:r>
            </a:p>
            <a:p>
              <a:pPr algn="ctr"/>
              <a:r>
                <a:rPr lang="en-US" b="1" dirty="0">
                  <a:latin typeface="Arial Rounded MT Bold" panose="020F0704030504030204" pitchFamily="34" charset="0"/>
                </a:rPr>
                <a:t>Data</a:t>
              </a:r>
            </a:p>
          </p:txBody>
        </p:sp>
      </p:grpSp>
    </p:spTree>
    <p:extLst>
      <p:ext uri="{BB962C8B-B14F-4D97-AF65-F5344CB8AC3E}">
        <p14:creationId xmlns:p14="http://schemas.microsoft.com/office/powerpoint/2010/main" val="377890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114E5C7-5FCE-4043-4CBF-67399C5E7D2F}"/>
              </a:ext>
            </a:extLst>
          </p:cNvPr>
          <p:cNvGrpSpPr/>
          <p:nvPr/>
        </p:nvGrpSpPr>
        <p:grpSpPr>
          <a:xfrm>
            <a:off x="366253" y="313903"/>
            <a:ext cx="3126661" cy="658762"/>
            <a:chOff x="6039469" y="4116893"/>
            <a:chExt cx="3126661" cy="658762"/>
          </a:xfrm>
          <a:solidFill>
            <a:srgbClr val="2541A2"/>
          </a:solidFill>
        </p:grpSpPr>
        <p:sp>
          <p:nvSpPr>
            <p:cNvPr id="3" name="Rectangle: Rounded Corners 2">
              <a:extLst>
                <a:ext uri="{FF2B5EF4-FFF2-40B4-BE49-F238E27FC236}">
                  <a16:creationId xmlns:a16="http://schemas.microsoft.com/office/drawing/2014/main" id="{6BD8D777-26B8-FAA8-4DAA-DB23F45285BE}"/>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4" name="Oval 3">
              <a:extLst>
                <a:ext uri="{FF2B5EF4-FFF2-40B4-BE49-F238E27FC236}">
                  <a16:creationId xmlns:a16="http://schemas.microsoft.com/office/drawing/2014/main" id="{D1BEC64A-391F-D109-6D84-52931F8BF2E3}"/>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sp>
        <p:nvSpPr>
          <p:cNvPr id="8" name="TextBox 7">
            <a:extLst>
              <a:ext uri="{FF2B5EF4-FFF2-40B4-BE49-F238E27FC236}">
                <a16:creationId xmlns:a16="http://schemas.microsoft.com/office/drawing/2014/main" id="{F223AAD7-0CAF-1FD2-0627-7F8D7EDC3217}"/>
              </a:ext>
            </a:extLst>
          </p:cNvPr>
          <p:cNvSpPr txBox="1"/>
          <p:nvPr/>
        </p:nvSpPr>
        <p:spPr>
          <a:xfrm>
            <a:off x="366253" y="1538471"/>
            <a:ext cx="11393129" cy="5039678"/>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Logistic Regression</a:t>
            </a:r>
            <a:r>
              <a:rPr lang="en-US" sz="1600" b="1" dirty="0">
                <a:solidFill>
                  <a:schemeClr val="bg1"/>
                </a:solidFill>
                <a:latin typeface="Arial Rounded MT Bold" panose="020F0704030504030204" pitchFamily="34" charset="0"/>
              </a:rPr>
              <a:t>: </a:t>
            </a:r>
            <a:r>
              <a:rPr lang="en-US" sz="1400" dirty="0">
                <a:solidFill>
                  <a:schemeClr val="bg1"/>
                </a:solidFill>
                <a:latin typeface="Arial Rounded MT Bold" panose="020F0704030504030204" pitchFamily="34" charset="0"/>
              </a:rPr>
              <a:t>logistic Regression is commonly used for </a:t>
            </a:r>
            <a:r>
              <a:rPr lang="en-US" sz="1400" b="1" dirty="0">
                <a:solidFill>
                  <a:schemeClr val="bg1"/>
                </a:solidFill>
                <a:latin typeface="Arial Rounded MT Bold" panose="020F0704030504030204" pitchFamily="34" charset="0"/>
              </a:rPr>
              <a:t>binary</a:t>
            </a:r>
            <a:r>
              <a:rPr lang="en-US" sz="1400" dirty="0">
                <a:solidFill>
                  <a:schemeClr val="bg1"/>
                </a:solidFill>
                <a:latin typeface="Arial Rounded MT Bold" panose="020F0704030504030204" pitchFamily="34" charset="0"/>
              </a:rPr>
              <a:t> </a:t>
            </a:r>
            <a:r>
              <a:rPr lang="en-US" sz="1400" b="1" dirty="0">
                <a:solidFill>
                  <a:schemeClr val="bg1"/>
                </a:solidFill>
                <a:latin typeface="Arial Rounded MT Bold" panose="020F0704030504030204" pitchFamily="34" charset="0"/>
              </a:rPr>
              <a:t>classification</a:t>
            </a:r>
            <a:r>
              <a:rPr lang="en-US" sz="1400" dirty="0">
                <a:solidFill>
                  <a:schemeClr val="bg1"/>
                </a:solidFill>
                <a:latin typeface="Arial Rounded MT Bold" panose="020F0704030504030204" pitchFamily="34" charset="0"/>
              </a:rPr>
              <a:t> </a:t>
            </a:r>
            <a:r>
              <a:rPr lang="en-US" sz="1400" b="1" dirty="0">
                <a:solidFill>
                  <a:schemeClr val="bg1"/>
                </a:solidFill>
                <a:latin typeface="Arial Rounded MT Bold" panose="020F0704030504030204" pitchFamily="34" charset="0"/>
              </a:rPr>
              <a:t>problems</a:t>
            </a:r>
            <a:r>
              <a:rPr lang="en-US" sz="1400" dirty="0">
                <a:solidFill>
                  <a:schemeClr val="bg1"/>
                </a:solidFill>
                <a:latin typeface="Arial Rounded MT Bold" panose="020F0704030504030204" pitchFamily="34" charset="0"/>
              </a:rPr>
              <a:t>. it's preferred because it provides a </a:t>
            </a:r>
            <a:r>
              <a:rPr lang="en-US" sz="1400" b="1" dirty="0">
                <a:solidFill>
                  <a:schemeClr val="bg1"/>
                </a:solidFill>
                <a:latin typeface="Arial Rounded MT Bold" panose="020F0704030504030204" pitchFamily="34" charset="0"/>
              </a:rPr>
              <a:t>simple</a:t>
            </a:r>
            <a:r>
              <a:rPr lang="en-US" sz="1400" dirty="0">
                <a:solidFill>
                  <a:schemeClr val="bg1"/>
                </a:solidFill>
                <a:latin typeface="Arial Rounded MT Bold" panose="020F0704030504030204" pitchFamily="34" charset="0"/>
              </a:rPr>
              <a:t> an </a:t>
            </a:r>
            <a:r>
              <a:rPr lang="en-US" sz="1400" b="1" dirty="0">
                <a:solidFill>
                  <a:schemeClr val="bg1"/>
                </a:solidFill>
                <a:latin typeface="Arial Rounded MT Bold" panose="020F0704030504030204" pitchFamily="34" charset="0"/>
              </a:rPr>
              <a:t>efficient</a:t>
            </a:r>
            <a:r>
              <a:rPr lang="en-US" sz="1400" dirty="0">
                <a:solidFill>
                  <a:schemeClr val="bg1"/>
                </a:solidFill>
                <a:latin typeface="Arial Rounded MT Bold" panose="020F0704030504030204" pitchFamily="34" charset="0"/>
              </a:rPr>
              <a:t> way to </a:t>
            </a:r>
            <a:r>
              <a:rPr lang="en-US" sz="1400" b="1" dirty="0">
                <a:solidFill>
                  <a:schemeClr val="bg1"/>
                </a:solidFill>
                <a:latin typeface="Arial Rounded MT Bold" panose="020F0704030504030204" pitchFamily="34" charset="0"/>
              </a:rPr>
              <a:t>model</a:t>
            </a:r>
            <a:r>
              <a:rPr lang="en-US" sz="1400" dirty="0">
                <a:solidFill>
                  <a:schemeClr val="bg1"/>
                </a:solidFill>
                <a:latin typeface="Arial Rounded MT Bold" panose="020F0704030504030204" pitchFamily="34" charset="0"/>
              </a:rPr>
              <a:t> the </a:t>
            </a:r>
            <a:r>
              <a:rPr lang="en-US" sz="1400" b="1" dirty="0">
                <a:solidFill>
                  <a:schemeClr val="bg1"/>
                </a:solidFill>
                <a:latin typeface="Arial Rounded MT Bold" panose="020F0704030504030204" pitchFamily="34" charset="0"/>
              </a:rPr>
              <a:t>relationship</a:t>
            </a:r>
            <a:r>
              <a:rPr lang="en-US" sz="1400" dirty="0">
                <a:solidFill>
                  <a:schemeClr val="bg1"/>
                </a:solidFill>
                <a:latin typeface="Arial Rounded MT Bold" panose="020F0704030504030204" pitchFamily="34" charset="0"/>
              </a:rPr>
              <a:t> between the </a:t>
            </a:r>
            <a:r>
              <a:rPr lang="en-US" sz="1400" b="1" dirty="0">
                <a:solidFill>
                  <a:schemeClr val="bg1"/>
                </a:solidFill>
                <a:latin typeface="Arial Rounded MT Bold" panose="020F0704030504030204" pitchFamily="34" charset="0"/>
              </a:rPr>
              <a:t>independent</a:t>
            </a:r>
            <a:r>
              <a:rPr lang="en-US" sz="1400" dirty="0">
                <a:solidFill>
                  <a:schemeClr val="bg1"/>
                </a:solidFill>
                <a:latin typeface="Arial Rounded MT Bold" panose="020F0704030504030204" pitchFamily="34" charset="0"/>
              </a:rPr>
              <a:t> </a:t>
            </a:r>
            <a:r>
              <a:rPr lang="en-US" sz="1400" b="1" dirty="0">
                <a:solidFill>
                  <a:schemeClr val="bg1"/>
                </a:solidFill>
                <a:latin typeface="Arial Rounded MT Bold" panose="020F0704030504030204" pitchFamily="34" charset="0"/>
              </a:rPr>
              <a:t>variables</a:t>
            </a:r>
            <a:r>
              <a:rPr lang="en-US" sz="1400" dirty="0">
                <a:solidFill>
                  <a:schemeClr val="bg1"/>
                </a:solidFill>
                <a:latin typeface="Arial Rounded MT Bold" panose="020F0704030504030204" pitchFamily="34" charset="0"/>
              </a:rPr>
              <a:t> and the </a:t>
            </a:r>
            <a:r>
              <a:rPr lang="en-US" sz="1400" b="1" dirty="0">
                <a:solidFill>
                  <a:schemeClr val="bg1"/>
                </a:solidFill>
                <a:latin typeface="Arial Rounded MT Bold" panose="020F0704030504030204" pitchFamily="34" charset="0"/>
              </a:rPr>
              <a:t>probability</a:t>
            </a:r>
            <a:r>
              <a:rPr lang="en-US" sz="1400" dirty="0">
                <a:solidFill>
                  <a:schemeClr val="bg1"/>
                </a:solidFill>
                <a:latin typeface="Arial Rounded MT Bold" panose="020F0704030504030204" pitchFamily="34" charset="0"/>
              </a:rPr>
              <a:t> of a certain </a:t>
            </a:r>
            <a:r>
              <a:rPr lang="en-US" sz="1400" b="1" dirty="0">
                <a:solidFill>
                  <a:schemeClr val="bg1"/>
                </a:solidFill>
                <a:latin typeface="Arial Rounded MT Bold" panose="020F0704030504030204" pitchFamily="34" charset="0"/>
              </a:rPr>
              <a:t>outcome</a:t>
            </a:r>
            <a:r>
              <a:rPr lang="en-US" sz="1400" dirty="0">
                <a:solidFill>
                  <a:schemeClr val="bg1"/>
                </a:solidFill>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buFont typeface="Arial" panose="020B0604020202020204" pitchFamily="34" charset="0"/>
              <a:buChar char="•"/>
            </a:pPr>
            <a:r>
              <a:rPr lang="en-IN" sz="1600" b="1" u="sng" dirty="0">
                <a:solidFill>
                  <a:schemeClr val="bg1"/>
                </a:solidFill>
                <a:latin typeface="Arial Rounded MT Bold" panose="020F0704030504030204" pitchFamily="34" charset="0"/>
              </a:rPr>
              <a:t>Decision Tree</a:t>
            </a:r>
            <a:r>
              <a:rPr lang="en-IN" sz="1600" b="1" dirty="0">
                <a:solidFill>
                  <a:schemeClr val="bg1"/>
                </a:solidFill>
                <a:latin typeface="Arial Rounded MT Bold" panose="020F0704030504030204" pitchFamily="34" charset="0"/>
              </a:rPr>
              <a:t>: </a:t>
            </a:r>
            <a:r>
              <a:rPr lang="en-US" sz="1400" b="0" i="0" dirty="0">
                <a:solidFill>
                  <a:schemeClr val="bg1"/>
                </a:solidFill>
                <a:effectLst/>
                <a:latin typeface="Arial Rounded MT Bold" panose="020F0704030504030204" pitchFamily="34" charset="0"/>
              </a:rPr>
              <a:t>Decision Tree algorithms are used for </a:t>
            </a:r>
            <a:r>
              <a:rPr lang="en-US" sz="1400" b="1" i="0" dirty="0">
                <a:solidFill>
                  <a:schemeClr val="bg1"/>
                </a:solidFill>
                <a:effectLst/>
                <a:latin typeface="Arial Rounded MT Bold" panose="020F0704030504030204" pitchFamily="34" charset="0"/>
              </a:rPr>
              <a:t>classification</a:t>
            </a:r>
            <a:r>
              <a:rPr lang="en-US" sz="1400" b="0" i="0" dirty="0">
                <a:solidFill>
                  <a:schemeClr val="bg1"/>
                </a:solidFill>
                <a:effectLst/>
                <a:latin typeface="Arial Rounded MT Bold" panose="020F0704030504030204" pitchFamily="34" charset="0"/>
              </a:rPr>
              <a:t> because they are </a:t>
            </a:r>
            <a:r>
              <a:rPr lang="en-US" sz="1400" b="1" i="0" dirty="0">
                <a:solidFill>
                  <a:schemeClr val="bg1"/>
                </a:solidFill>
                <a:effectLst/>
                <a:latin typeface="Arial Rounded MT Bold" panose="020F0704030504030204" pitchFamily="34" charset="0"/>
              </a:rPr>
              <a:t>simple</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computationally</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efficient</a:t>
            </a:r>
            <a:r>
              <a:rPr lang="en-US" sz="1400" b="0" i="0" dirty="0">
                <a:solidFill>
                  <a:schemeClr val="bg1"/>
                </a:solidFill>
                <a:effectLst/>
                <a:latin typeface="Arial Rounded MT Bold" panose="020F0704030504030204" pitchFamily="34" charset="0"/>
              </a:rPr>
              <a:t>, and </a:t>
            </a:r>
            <a:r>
              <a:rPr lang="en-US" sz="1400" b="1" i="0" dirty="0">
                <a:solidFill>
                  <a:schemeClr val="bg1"/>
                </a:solidFill>
                <a:effectLst/>
                <a:latin typeface="Arial Rounded MT Bold" panose="020F0704030504030204" pitchFamily="34" charset="0"/>
              </a:rPr>
              <a:t>effective</a:t>
            </a:r>
            <a:r>
              <a:rPr lang="en-US" sz="1400" b="0" i="0" dirty="0">
                <a:solidFill>
                  <a:schemeClr val="bg1"/>
                </a:solidFill>
                <a:effectLst/>
                <a:latin typeface="Arial Rounded MT Bold" panose="020F0704030504030204" pitchFamily="34" charset="0"/>
              </a:rPr>
              <a:t> in handling </a:t>
            </a:r>
            <a:r>
              <a:rPr lang="en-US" sz="1400" b="1" i="0" dirty="0">
                <a:solidFill>
                  <a:schemeClr val="bg1"/>
                </a:solidFill>
                <a:effectLst/>
                <a:latin typeface="Arial Rounded MT Bold" panose="020F0704030504030204" pitchFamily="34" charset="0"/>
              </a:rPr>
              <a:t>high-dimensional</a:t>
            </a:r>
            <a:r>
              <a:rPr lang="en-US" sz="1400" b="0" i="0" dirty="0">
                <a:solidFill>
                  <a:schemeClr val="bg1"/>
                </a:solidFill>
                <a:effectLst/>
                <a:latin typeface="Arial Rounded MT Bold" panose="020F0704030504030204" pitchFamily="34" charset="0"/>
              </a:rPr>
              <a:t> </a:t>
            </a:r>
            <a:r>
              <a:rPr lang="en-US" sz="1400" b="1" i="0" dirty="0" err="1">
                <a:solidFill>
                  <a:schemeClr val="bg1"/>
                </a:solidFill>
                <a:effectLst/>
                <a:latin typeface="Arial Rounded MT Bold" panose="020F0704030504030204" pitchFamily="34" charset="0"/>
              </a:rPr>
              <a:t>data</a:t>
            </a:r>
            <a:r>
              <a:rPr lang="en-US" sz="1400" dirty="0" err="1">
                <a:solidFill>
                  <a:schemeClr val="bg1"/>
                </a:solidFill>
                <a:latin typeface="Arial Rounded MT Bold" panose="020F0704030504030204" pitchFamily="34" charset="0"/>
              </a:rPr>
              <a:t>Works</a:t>
            </a:r>
            <a:r>
              <a:rPr lang="en-US" sz="1400" dirty="0">
                <a:solidFill>
                  <a:schemeClr val="bg1"/>
                </a:solidFill>
                <a:latin typeface="Arial Rounded MT Bold" panose="020F0704030504030204" pitchFamily="34" charset="0"/>
              </a:rPr>
              <a:t> best for categorical independent columns</a:t>
            </a:r>
            <a:r>
              <a:rPr lang="en-US" sz="1600" b="0" i="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Random Forest Algorithm</a:t>
            </a:r>
            <a:r>
              <a:rPr lang="en-US" sz="1600" b="1" dirty="0">
                <a:solidFill>
                  <a:schemeClr val="bg1"/>
                </a:solidFill>
                <a:latin typeface="Arial Rounded MT Bold" panose="020F0704030504030204" pitchFamily="34" charset="0"/>
              </a:rPr>
              <a:t>: </a:t>
            </a:r>
            <a:r>
              <a:rPr lang="en-US" sz="1400" dirty="0">
                <a:solidFill>
                  <a:schemeClr val="bg1"/>
                </a:solidFill>
                <a:latin typeface="Arial Rounded MT Bold" panose="020F0704030504030204" pitchFamily="34" charset="0"/>
              </a:rPr>
              <a:t>Random Forest: Random Forest is a robust supervised algorithm suitable for both regression and classification tasks.</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Support Vector Machine</a:t>
            </a:r>
            <a:r>
              <a:rPr lang="en-US" sz="1600" b="1" dirty="0">
                <a:solidFill>
                  <a:schemeClr val="bg1"/>
                </a:solidFill>
                <a:latin typeface="Arial Rounded MT Bold" panose="020F0704030504030204" pitchFamily="34" charset="0"/>
              </a:rPr>
              <a:t>: </a:t>
            </a:r>
            <a:r>
              <a:rPr lang="en-US" sz="1400" b="0" i="0" dirty="0">
                <a:solidFill>
                  <a:schemeClr val="bg1"/>
                </a:solidFill>
                <a:effectLst/>
                <a:latin typeface="Arial Rounded MT Bold" panose="020F0704030504030204" pitchFamily="34" charset="0"/>
              </a:rPr>
              <a:t>SVM is a </a:t>
            </a:r>
            <a:r>
              <a:rPr lang="en-US" sz="1400" b="1" i="0" dirty="0">
                <a:solidFill>
                  <a:schemeClr val="bg1"/>
                </a:solidFill>
                <a:effectLst/>
                <a:latin typeface="Arial Rounded MT Bold" panose="020F0704030504030204" pitchFamily="34" charset="0"/>
              </a:rPr>
              <a:t>powerful</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supervised</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algorithm</a:t>
            </a:r>
            <a:r>
              <a:rPr lang="en-US" sz="1400" b="0" i="0" dirty="0">
                <a:solidFill>
                  <a:schemeClr val="bg1"/>
                </a:solidFill>
                <a:effectLst/>
                <a:latin typeface="Arial Rounded MT Bold" panose="020F0704030504030204" pitchFamily="34" charset="0"/>
              </a:rPr>
              <a:t> that works best on </a:t>
            </a:r>
            <a:r>
              <a:rPr lang="en-US" sz="1400" b="1" i="0" dirty="0">
                <a:solidFill>
                  <a:schemeClr val="bg1"/>
                </a:solidFill>
                <a:effectLst/>
                <a:latin typeface="Arial Rounded MT Bold" panose="020F0704030504030204" pitchFamily="34" charset="0"/>
              </a:rPr>
              <a:t>smaller</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datasets</a:t>
            </a:r>
            <a:r>
              <a:rPr lang="en-US" sz="1400" b="0" i="0" dirty="0">
                <a:solidFill>
                  <a:schemeClr val="bg1"/>
                </a:solidFill>
                <a:effectLst/>
                <a:latin typeface="Arial Rounded MT Bold" panose="020F0704030504030204" pitchFamily="34" charset="0"/>
              </a:rPr>
              <a:t> but on </a:t>
            </a:r>
            <a:r>
              <a:rPr lang="en-US" sz="1400" b="1" i="0" dirty="0">
                <a:solidFill>
                  <a:schemeClr val="bg1"/>
                </a:solidFill>
                <a:effectLst/>
                <a:latin typeface="Arial Rounded MT Bold" panose="020F0704030504030204" pitchFamily="34" charset="0"/>
              </a:rPr>
              <a:t>complex</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ones</a:t>
            </a:r>
            <a:r>
              <a:rPr lang="en-US" sz="1400" b="0" i="0" dirty="0">
                <a:solidFill>
                  <a:schemeClr val="bg1"/>
                </a:solidFill>
                <a:effectLst/>
                <a:latin typeface="Arial Rounded MT Bold" panose="020F0704030504030204" pitchFamily="34" charset="0"/>
              </a:rPr>
              <a:t>. Support Vector Machine(</a:t>
            </a:r>
            <a:r>
              <a:rPr lang="en-US" sz="1400" b="1" i="0" dirty="0">
                <a:solidFill>
                  <a:schemeClr val="bg1"/>
                </a:solidFill>
                <a:effectLst/>
                <a:latin typeface="Arial Rounded MT Bold" panose="020F0704030504030204" pitchFamily="34" charset="0"/>
              </a:rPr>
              <a:t>SVM</a:t>
            </a:r>
            <a:r>
              <a:rPr lang="en-US" sz="1400" b="0" i="0" dirty="0">
                <a:solidFill>
                  <a:schemeClr val="bg1"/>
                </a:solidFill>
                <a:effectLst/>
                <a:latin typeface="Arial Rounded MT Bold" panose="020F0704030504030204" pitchFamily="34" charset="0"/>
              </a:rPr>
              <a:t>)can be used for both </a:t>
            </a:r>
            <a:r>
              <a:rPr lang="en-US" sz="1400" b="1" i="0" dirty="0">
                <a:solidFill>
                  <a:schemeClr val="bg1"/>
                </a:solidFill>
                <a:effectLst/>
                <a:latin typeface="Arial Rounded MT Bold" panose="020F0704030504030204" pitchFamily="34" charset="0"/>
              </a:rPr>
              <a:t>regression</a:t>
            </a:r>
            <a:r>
              <a:rPr lang="en-US" sz="1400" b="0" i="0" dirty="0">
                <a:solidFill>
                  <a:schemeClr val="bg1"/>
                </a:solidFill>
                <a:effectLst/>
                <a:latin typeface="Arial Rounded MT Bold" panose="020F0704030504030204" pitchFamily="34" charset="0"/>
              </a:rPr>
              <a:t> and </a:t>
            </a:r>
            <a:r>
              <a:rPr lang="en-US" sz="1400" b="1" i="0" dirty="0">
                <a:solidFill>
                  <a:schemeClr val="bg1"/>
                </a:solidFill>
                <a:effectLst/>
                <a:latin typeface="Arial Rounded MT Bold" panose="020F0704030504030204" pitchFamily="34" charset="0"/>
              </a:rPr>
              <a:t>classification</a:t>
            </a:r>
            <a:r>
              <a:rPr lang="en-US" sz="1400" b="0" i="0" dirty="0">
                <a:solidFill>
                  <a:schemeClr val="bg1"/>
                </a:solidFill>
                <a:effectLst/>
                <a:latin typeface="Arial Rounded MT Bold" panose="020F0704030504030204" pitchFamily="34" charset="0"/>
              </a:rPr>
              <a:t> </a:t>
            </a:r>
            <a:r>
              <a:rPr lang="en-US" sz="1400" dirty="0">
                <a:solidFill>
                  <a:schemeClr val="bg1"/>
                </a:solidFill>
                <a:latin typeface="Arial Rounded MT Bold" panose="020F0704030504030204" pitchFamily="34" charset="0"/>
              </a:rPr>
              <a:t>tasks</a:t>
            </a:r>
            <a:r>
              <a:rPr lang="en-US" sz="1400" b="0" i="0" dirty="0">
                <a:solidFill>
                  <a:schemeClr val="bg1"/>
                </a:solidFill>
                <a:effectLst/>
                <a:latin typeface="Arial Rounded MT Bold" panose="020F0704030504030204" pitchFamily="34" charset="0"/>
              </a:rPr>
              <a:t>, but generally, they </a:t>
            </a:r>
            <a:r>
              <a:rPr lang="en-US" sz="1400" b="1" i="0" dirty="0">
                <a:solidFill>
                  <a:schemeClr val="bg1"/>
                </a:solidFill>
                <a:effectLst/>
                <a:latin typeface="Arial Rounded MT Bold" panose="020F0704030504030204" pitchFamily="34" charset="0"/>
              </a:rPr>
              <a:t>work</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best</a:t>
            </a:r>
            <a:r>
              <a:rPr lang="en-US" sz="1400" b="0" i="0" dirty="0">
                <a:solidFill>
                  <a:schemeClr val="bg1"/>
                </a:solidFill>
                <a:effectLst/>
                <a:latin typeface="Arial Rounded MT Bold" panose="020F0704030504030204" pitchFamily="34" charset="0"/>
              </a:rPr>
              <a:t> in </a:t>
            </a:r>
            <a:r>
              <a:rPr lang="en-US" sz="1400" b="1" i="0" dirty="0">
                <a:solidFill>
                  <a:schemeClr val="bg1"/>
                </a:solidFill>
                <a:effectLst/>
                <a:latin typeface="Arial Rounded MT Bold" panose="020F0704030504030204" pitchFamily="34" charset="0"/>
              </a:rPr>
              <a:t>classification</a:t>
            </a:r>
            <a:r>
              <a:rPr lang="en-US" sz="1400" b="0" i="0" dirty="0">
                <a:solidFill>
                  <a:schemeClr val="bg1"/>
                </a:solidFill>
                <a:effectLst/>
                <a:latin typeface="Arial Rounded MT Bold" panose="020F0704030504030204" pitchFamily="34" charset="0"/>
              </a:rPr>
              <a:t> </a:t>
            </a:r>
            <a:r>
              <a:rPr lang="en-US" sz="1400" b="1" i="0" dirty="0">
                <a:solidFill>
                  <a:schemeClr val="bg1"/>
                </a:solidFill>
                <a:effectLst/>
                <a:latin typeface="Arial Rounded MT Bold" panose="020F0704030504030204" pitchFamily="34" charset="0"/>
              </a:rPr>
              <a:t>problems</a:t>
            </a:r>
            <a:r>
              <a:rPr lang="en-US" sz="1400" b="0" i="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K nearest </a:t>
            </a:r>
            <a:r>
              <a:rPr lang="en-US" sz="1600" b="1" u="sng" dirty="0" err="1">
                <a:solidFill>
                  <a:schemeClr val="bg1"/>
                </a:solidFill>
                <a:latin typeface="Arial Rounded MT Bold" panose="020F0704030504030204" pitchFamily="34" charset="0"/>
              </a:rPr>
              <a:t>Neighbours</a:t>
            </a:r>
            <a:r>
              <a:rPr lang="en-US" sz="1600" b="1" u="sng" dirty="0">
                <a:solidFill>
                  <a:schemeClr val="bg1"/>
                </a:solidFill>
                <a:latin typeface="Arial Rounded MT Bold" panose="020F0704030504030204" pitchFamily="34" charset="0"/>
              </a:rPr>
              <a:t>(KNN)</a:t>
            </a:r>
            <a:r>
              <a:rPr lang="en-US" sz="1600" b="1" dirty="0">
                <a:solidFill>
                  <a:schemeClr val="bg1"/>
                </a:solidFill>
                <a:latin typeface="Arial Rounded MT Bold" panose="020F0704030504030204" pitchFamily="34" charset="0"/>
              </a:rPr>
              <a:t>: </a:t>
            </a:r>
            <a:r>
              <a:rPr lang="en-US" sz="1400" b="0" i="0" dirty="0">
                <a:solidFill>
                  <a:schemeClr val="bg1"/>
                </a:solidFill>
                <a:effectLst/>
                <a:latin typeface="Arial Rounded MT Bold" panose="020F0704030504030204" pitchFamily="34" charset="0"/>
              </a:rPr>
              <a:t>KNN is a versatile algorithm used for classification, especially when data lacks a clear boundary. It works by considering the k nearest neighbors to a data point and classifying it based on their majority class.</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err="1">
                <a:solidFill>
                  <a:schemeClr val="bg1"/>
                </a:solidFill>
                <a:latin typeface="Arial Rounded MT Bold" panose="020F0704030504030204" pitchFamily="34" charset="0"/>
              </a:rPr>
              <a:t>XGBoost</a:t>
            </a:r>
            <a:r>
              <a:rPr lang="en-US" sz="1600" b="1" dirty="0">
                <a:solidFill>
                  <a:schemeClr val="bg1"/>
                </a:solidFill>
                <a:latin typeface="Arial Rounded MT Bold" panose="020F0704030504030204" pitchFamily="34" charset="0"/>
              </a:rPr>
              <a:t>:</a:t>
            </a:r>
            <a:r>
              <a:rPr lang="en-US" sz="1400" b="0" i="0" dirty="0">
                <a:solidFill>
                  <a:schemeClr val="bg1"/>
                </a:solidFill>
                <a:effectLst/>
                <a:latin typeface="Arial Rounded MT Bold" panose="020F0704030504030204" pitchFamily="34" charset="0"/>
              </a:rPr>
              <a:t> </a:t>
            </a:r>
            <a:r>
              <a:rPr lang="en-US" sz="1200" b="1" i="0" dirty="0" err="1">
                <a:solidFill>
                  <a:srgbClr val="FFFFFF"/>
                </a:solidFill>
                <a:effectLst/>
                <a:latin typeface="Arial Rounded MT Bold" panose="020F0704030504030204" pitchFamily="34" charset="0"/>
              </a:rPr>
              <a:t>XGBoost</a:t>
            </a:r>
            <a:r>
              <a:rPr lang="en-US" sz="1200" b="0" i="0" dirty="0">
                <a:solidFill>
                  <a:srgbClr val="FFFFFF"/>
                </a:solidFill>
                <a:effectLst/>
                <a:latin typeface="Arial Rounded MT Bold" panose="020F0704030504030204" pitchFamily="34" charset="0"/>
              </a:rPr>
              <a:t> </a:t>
            </a:r>
            <a:r>
              <a:rPr lang="en-US" sz="1400" b="0" i="0" dirty="0">
                <a:solidFill>
                  <a:srgbClr val="FFFFFF"/>
                </a:solidFill>
                <a:effectLst/>
                <a:latin typeface="Arial Rounded MT Bold" panose="020F0704030504030204" pitchFamily="34" charset="0"/>
              </a:rPr>
              <a:t>is an optimized distributed gradient boosting library designed for efficient and scalable training of machine learning models.</a:t>
            </a:r>
            <a:endParaRPr lang="en-US" sz="1400" b="0" i="0" dirty="0">
              <a:solidFill>
                <a:schemeClr val="bg1"/>
              </a:solidFill>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0129B6DA-E5FA-2271-6630-3C4A336B64D4}"/>
              </a:ext>
            </a:extLst>
          </p:cNvPr>
          <p:cNvSpPr txBox="1"/>
          <p:nvPr/>
        </p:nvSpPr>
        <p:spPr>
          <a:xfrm>
            <a:off x="1762432" y="1014385"/>
            <a:ext cx="1806678"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Used</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394983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49C51-F810-F019-2E5D-8F452DEA4148}"/>
              </a:ext>
            </a:extLst>
          </p:cNvPr>
          <p:cNvGrpSpPr/>
          <p:nvPr/>
        </p:nvGrpSpPr>
        <p:grpSpPr>
          <a:xfrm>
            <a:off x="366251" y="309348"/>
            <a:ext cx="3126661" cy="658762"/>
            <a:chOff x="3345428" y="4820259"/>
            <a:chExt cx="3126661" cy="658762"/>
          </a:xfrm>
          <a:solidFill>
            <a:srgbClr val="2541A2"/>
          </a:solidFill>
        </p:grpSpPr>
        <p:sp>
          <p:nvSpPr>
            <p:cNvPr id="3" name="Rectangle: Rounded Corners 2">
              <a:extLst>
                <a:ext uri="{FF2B5EF4-FFF2-40B4-BE49-F238E27FC236}">
                  <a16:creationId xmlns:a16="http://schemas.microsoft.com/office/drawing/2014/main" id="{B429102C-BEF7-478A-1976-30E9DA15CE63}"/>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4" name="Oval 3">
              <a:extLst>
                <a:ext uri="{FF2B5EF4-FFF2-40B4-BE49-F238E27FC236}">
                  <a16:creationId xmlns:a16="http://schemas.microsoft.com/office/drawing/2014/main" id="{49ECE23B-EB80-63F5-2561-1BBF79E20939}"/>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sp>
        <p:nvSpPr>
          <p:cNvPr id="8" name="TextBox 7">
            <a:extLst>
              <a:ext uri="{FF2B5EF4-FFF2-40B4-BE49-F238E27FC236}">
                <a16:creationId xmlns:a16="http://schemas.microsoft.com/office/drawing/2014/main" id="{41D65B7C-54A2-4333-82B9-6919A8D970DF}"/>
              </a:ext>
            </a:extLst>
          </p:cNvPr>
          <p:cNvSpPr txBox="1"/>
          <p:nvPr/>
        </p:nvSpPr>
        <p:spPr>
          <a:xfrm>
            <a:off x="1084008" y="1182808"/>
            <a:ext cx="2694041"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Comparison</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C76416F9-F200-318B-D605-D53B6CDBEF69}"/>
              </a:ext>
            </a:extLst>
          </p:cNvPr>
          <p:cNvSpPr txBox="1"/>
          <p:nvPr/>
        </p:nvSpPr>
        <p:spPr>
          <a:xfrm>
            <a:off x="1317526" y="4608051"/>
            <a:ext cx="2175386"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Understanding:</a:t>
            </a:r>
            <a:endParaRPr lang="en-US" sz="1400" b="0" dirty="0">
              <a:solidFill>
                <a:schemeClr val="bg1"/>
              </a:solidFill>
              <a:effectLst/>
              <a:latin typeface="Arial Rounded MT Bold" panose="020F0704030504030204" pitchFamily="34" charset="0"/>
            </a:endParaRPr>
          </a:p>
        </p:txBody>
      </p:sp>
      <p:sp>
        <p:nvSpPr>
          <p:cNvPr id="18" name="TextBox 17">
            <a:extLst>
              <a:ext uri="{FF2B5EF4-FFF2-40B4-BE49-F238E27FC236}">
                <a16:creationId xmlns:a16="http://schemas.microsoft.com/office/drawing/2014/main" id="{7EBFE9E7-DEA9-B35D-37ED-6B29B8FA4FE9}"/>
              </a:ext>
            </a:extLst>
          </p:cNvPr>
          <p:cNvSpPr txBox="1"/>
          <p:nvPr/>
        </p:nvSpPr>
        <p:spPr>
          <a:xfrm>
            <a:off x="393291" y="5203487"/>
            <a:ext cx="6880123" cy="1464231"/>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Accuracy: </a:t>
            </a:r>
            <a:r>
              <a:rPr lang="en-US" sz="1400" dirty="0">
                <a:solidFill>
                  <a:schemeClr val="bg1"/>
                </a:solidFill>
                <a:latin typeface="SegoeUIVariable"/>
              </a:rPr>
              <a:t>The accuracy of the model when it claims to have found something.</a:t>
            </a:r>
            <a:endParaRPr lang="en-US" sz="1600" b="0" dirty="0">
              <a:solidFill>
                <a:schemeClr val="bg1"/>
              </a:solidFill>
              <a:effectLst/>
              <a:latin typeface="SegoeUIVariable"/>
            </a:endParaRPr>
          </a:p>
          <a:p>
            <a:pPr algn="l"/>
            <a:r>
              <a:rPr lang="en-US" sz="1600" b="0" dirty="0">
                <a:solidFill>
                  <a:schemeClr val="bg1"/>
                </a:solidFill>
                <a:effectLst/>
                <a:latin typeface="Arial Rounded MT Bold" panose="020F0704030504030204" pitchFamily="34" charset="0"/>
              </a:rPr>
              <a:t>● Precision: </a:t>
            </a:r>
            <a:r>
              <a:rPr lang="en-US" sz="1400" i="0" dirty="0">
                <a:solidFill>
                  <a:srgbClr val="FFFFFF"/>
                </a:solidFill>
                <a:effectLst/>
                <a:latin typeface="SegoeUIVariable"/>
              </a:rPr>
              <a:t>it</a:t>
            </a:r>
            <a:r>
              <a:rPr lang="en-US" sz="1400" b="0" i="0" dirty="0">
                <a:solidFill>
                  <a:srgbClr val="FFFFFF"/>
                </a:solidFill>
                <a:effectLst/>
                <a:latin typeface="SegoeUIVariable"/>
              </a:rPr>
              <a:t> refers to the quality of being exact and accurate</a:t>
            </a:r>
            <a:r>
              <a:rPr lang="en-US" sz="1600" b="0" i="0" dirty="0">
                <a:solidFill>
                  <a:srgbClr val="FFFFFF"/>
                </a:solidFill>
                <a:effectLst/>
                <a:latin typeface="SegoeUIVariable"/>
              </a:rPr>
              <a:t>.</a:t>
            </a:r>
          </a:p>
          <a:p>
            <a:pPr algn="l"/>
            <a:r>
              <a:rPr lang="en-US" sz="1600" b="0" dirty="0">
                <a:solidFill>
                  <a:schemeClr val="bg1"/>
                </a:solidFill>
                <a:effectLst/>
                <a:latin typeface="Arial Rounded MT Bold" panose="020F0704030504030204" pitchFamily="34" charset="0"/>
              </a:rPr>
              <a:t>● Recall: </a:t>
            </a:r>
            <a:r>
              <a:rPr lang="en-US" sz="1400" dirty="0">
                <a:solidFill>
                  <a:schemeClr val="bg1"/>
                </a:solidFill>
                <a:latin typeface="SegoeUIVariable"/>
              </a:rPr>
              <a:t>The ability of a model to find all the relevant cases.</a:t>
            </a:r>
          </a:p>
          <a:p>
            <a:pPr algn="l"/>
            <a:r>
              <a:rPr lang="en-US" sz="1600" b="0" dirty="0">
                <a:solidFill>
                  <a:schemeClr val="bg1"/>
                </a:solidFill>
                <a:effectLst/>
                <a:latin typeface="Arial Rounded MT Bold" panose="020F0704030504030204" pitchFamily="34" charset="0"/>
              </a:rPr>
              <a:t>● F1-Score: </a:t>
            </a:r>
            <a:r>
              <a:rPr lang="en-US" sz="1400" dirty="0">
                <a:solidFill>
                  <a:schemeClr val="bg1"/>
                </a:solidFill>
                <a:latin typeface="SegoeUIVariable"/>
              </a:rPr>
              <a:t>A balance between recall and precision, useful when both false positives and false negatives need to be minimized</a:t>
            </a:r>
            <a:r>
              <a:rPr lang="en-US" sz="1600" dirty="0">
                <a:solidFill>
                  <a:schemeClr val="bg1"/>
                </a:solidFill>
                <a:latin typeface="SegoeUIVariable"/>
              </a:rPr>
              <a:t>.</a:t>
            </a:r>
            <a:endParaRPr lang="en-US" sz="1600" b="0" i="0" dirty="0">
              <a:solidFill>
                <a:schemeClr val="bg1"/>
              </a:solidFill>
              <a:effectLst/>
              <a:latin typeface="SegoeUIVariable"/>
            </a:endParaRPr>
          </a:p>
        </p:txBody>
      </p:sp>
      <p:graphicFrame>
        <p:nvGraphicFramePr>
          <p:cNvPr id="5" name="Table 4">
            <a:extLst>
              <a:ext uri="{FF2B5EF4-FFF2-40B4-BE49-F238E27FC236}">
                <a16:creationId xmlns:a16="http://schemas.microsoft.com/office/drawing/2014/main" id="{48A9AC78-06A2-800E-9A8C-530EF8211376}"/>
              </a:ext>
            </a:extLst>
          </p:cNvPr>
          <p:cNvGraphicFramePr>
            <a:graphicFrameLocks noGrp="1"/>
          </p:cNvGraphicFramePr>
          <p:nvPr>
            <p:extLst>
              <p:ext uri="{D42A27DB-BD31-4B8C-83A1-F6EECF244321}">
                <p14:modId xmlns:p14="http://schemas.microsoft.com/office/powerpoint/2010/main" val="3326132478"/>
              </p:ext>
            </p:extLst>
          </p:nvPr>
        </p:nvGraphicFramePr>
        <p:xfrm>
          <a:off x="335119" y="1778244"/>
          <a:ext cx="6885859" cy="2595880"/>
        </p:xfrm>
        <a:graphic>
          <a:graphicData uri="http://schemas.openxmlformats.org/drawingml/2006/table">
            <a:tbl>
              <a:tblPr firstRow="1" bandRow="1">
                <a:tableStyleId>{5C22544A-7EE6-4342-B048-85BDC9FD1C3A}</a:tableStyleId>
              </a:tblPr>
              <a:tblGrid>
                <a:gridCol w="2205704">
                  <a:extLst>
                    <a:ext uri="{9D8B030D-6E8A-4147-A177-3AD203B41FA5}">
                      <a16:colId xmlns:a16="http://schemas.microsoft.com/office/drawing/2014/main" val="1281610298"/>
                    </a:ext>
                  </a:extLst>
                </a:gridCol>
                <a:gridCol w="1258529">
                  <a:extLst>
                    <a:ext uri="{9D8B030D-6E8A-4147-A177-3AD203B41FA5}">
                      <a16:colId xmlns:a16="http://schemas.microsoft.com/office/drawing/2014/main" val="460258796"/>
                    </a:ext>
                  </a:extLst>
                </a:gridCol>
                <a:gridCol w="1238864">
                  <a:extLst>
                    <a:ext uri="{9D8B030D-6E8A-4147-A177-3AD203B41FA5}">
                      <a16:colId xmlns:a16="http://schemas.microsoft.com/office/drawing/2014/main" val="3449769041"/>
                    </a:ext>
                  </a:extLst>
                </a:gridCol>
                <a:gridCol w="953729">
                  <a:extLst>
                    <a:ext uri="{9D8B030D-6E8A-4147-A177-3AD203B41FA5}">
                      <a16:colId xmlns:a16="http://schemas.microsoft.com/office/drawing/2014/main" val="1995501366"/>
                    </a:ext>
                  </a:extLst>
                </a:gridCol>
                <a:gridCol w="1229033">
                  <a:extLst>
                    <a:ext uri="{9D8B030D-6E8A-4147-A177-3AD203B41FA5}">
                      <a16:colId xmlns:a16="http://schemas.microsoft.com/office/drawing/2014/main" val="3030878728"/>
                    </a:ext>
                  </a:extLst>
                </a:gridCol>
              </a:tblGrid>
              <a:tr h="370840">
                <a:tc>
                  <a:txBody>
                    <a:bodyPr/>
                    <a:lstStyle/>
                    <a:p>
                      <a:pPr algn="l"/>
                      <a:r>
                        <a:rPr lang="en-US" sz="1800" dirty="0">
                          <a:latin typeface="Arial Rounded MT Bold" panose="020F0704030504030204" pitchFamily="34" charset="0"/>
                        </a:rPr>
                        <a:t>Model</a:t>
                      </a:r>
                    </a:p>
                  </a:txBody>
                  <a:tcPr/>
                </a:tc>
                <a:tc>
                  <a:txBody>
                    <a:bodyPr/>
                    <a:lstStyle/>
                    <a:p>
                      <a:pPr algn="l"/>
                      <a:r>
                        <a:rPr lang="en-US" sz="1800" dirty="0">
                          <a:latin typeface="Arial Rounded MT Bold" panose="020F0704030504030204" pitchFamily="34" charset="0"/>
                        </a:rPr>
                        <a:t>Accuracy</a:t>
                      </a:r>
                    </a:p>
                  </a:txBody>
                  <a:tcPr/>
                </a:tc>
                <a:tc>
                  <a:txBody>
                    <a:bodyPr/>
                    <a:lstStyle/>
                    <a:p>
                      <a:pPr algn="l"/>
                      <a:r>
                        <a:rPr lang="en-US" sz="1800" dirty="0">
                          <a:latin typeface="Arial Rounded MT Bold" panose="020F0704030504030204" pitchFamily="34" charset="0"/>
                        </a:rPr>
                        <a:t>Precision</a:t>
                      </a:r>
                    </a:p>
                  </a:txBody>
                  <a:tcPr/>
                </a:tc>
                <a:tc>
                  <a:txBody>
                    <a:bodyPr/>
                    <a:lstStyle/>
                    <a:p>
                      <a:pPr algn="l"/>
                      <a:r>
                        <a:rPr lang="en-US" sz="1800" dirty="0">
                          <a:latin typeface="Arial Rounded MT Bold" panose="020F0704030504030204" pitchFamily="34" charset="0"/>
                        </a:rPr>
                        <a:t>Recall</a:t>
                      </a:r>
                    </a:p>
                  </a:txBody>
                  <a:tcPr/>
                </a:tc>
                <a:tc>
                  <a:txBody>
                    <a:bodyPr/>
                    <a:lstStyle/>
                    <a:p>
                      <a:pPr algn="l"/>
                      <a:r>
                        <a:rPr lang="en-US" sz="1800" dirty="0">
                          <a:latin typeface="Arial Rounded MT Bold" panose="020F0704030504030204" pitchFamily="34" charset="0"/>
                        </a:rPr>
                        <a:t>F1-Score</a:t>
                      </a:r>
                    </a:p>
                  </a:txBody>
                  <a:tcPr/>
                </a:tc>
                <a:extLst>
                  <a:ext uri="{0D108BD9-81ED-4DB2-BD59-A6C34878D82A}">
                    <a16:rowId xmlns:a16="http://schemas.microsoft.com/office/drawing/2014/main" val="3588172349"/>
                  </a:ext>
                </a:extLst>
              </a:tr>
              <a:tr h="370840">
                <a:tc>
                  <a:txBody>
                    <a:bodyPr/>
                    <a:lstStyle/>
                    <a:p>
                      <a:r>
                        <a:rPr lang="en-US" sz="1600" dirty="0">
                          <a:latin typeface="Arial Rounded MT Bold" panose="020F0704030504030204" pitchFamily="34" charset="0"/>
                        </a:rPr>
                        <a:t>Logistic Regression</a:t>
                      </a:r>
                    </a:p>
                  </a:txBody>
                  <a:tcPr/>
                </a:tc>
                <a:tc>
                  <a:txBody>
                    <a:bodyPr/>
                    <a:lstStyle/>
                    <a:p>
                      <a:pPr algn="ctr"/>
                      <a:r>
                        <a:rPr lang="en-US" dirty="0">
                          <a:latin typeface="Arial Rounded MT Bold" panose="020F0704030504030204" pitchFamily="34" charset="0"/>
                        </a:rPr>
                        <a:t>0.60</a:t>
                      </a:r>
                    </a:p>
                  </a:txBody>
                  <a:tcPr/>
                </a:tc>
                <a:tc>
                  <a:txBody>
                    <a:bodyPr/>
                    <a:lstStyle/>
                    <a:p>
                      <a:pPr algn="ctr"/>
                      <a:r>
                        <a:rPr lang="en-US" dirty="0">
                          <a:latin typeface="Arial Rounded MT Bold" panose="020F0704030504030204" pitchFamily="34" charset="0"/>
                        </a:rPr>
                        <a:t>1.00</a:t>
                      </a:r>
                    </a:p>
                  </a:txBody>
                  <a:tcPr/>
                </a:tc>
                <a:tc>
                  <a:txBody>
                    <a:bodyPr/>
                    <a:lstStyle/>
                    <a:p>
                      <a:pPr algn="ctr"/>
                      <a:r>
                        <a:rPr lang="en-US" dirty="0">
                          <a:latin typeface="Arial Rounded MT Bold" panose="020F0704030504030204" pitchFamily="34" charset="0"/>
                        </a:rPr>
                        <a:t>0.01</a:t>
                      </a:r>
                    </a:p>
                  </a:txBody>
                  <a:tcPr/>
                </a:tc>
                <a:tc>
                  <a:txBody>
                    <a:bodyPr/>
                    <a:lstStyle/>
                    <a:p>
                      <a:pPr algn="ctr"/>
                      <a:r>
                        <a:rPr lang="en-US" dirty="0">
                          <a:latin typeface="Arial Rounded MT Bold" panose="020F0704030504030204" pitchFamily="34" charset="0"/>
                        </a:rPr>
                        <a:t>0.02</a:t>
                      </a:r>
                    </a:p>
                  </a:txBody>
                  <a:tcPr/>
                </a:tc>
                <a:extLst>
                  <a:ext uri="{0D108BD9-81ED-4DB2-BD59-A6C34878D82A}">
                    <a16:rowId xmlns:a16="http://schemas.microsoft.com/office/drawing/2014/main" val="154956556"/>
                  </a:ext>
                </a:extLst>
              </a:tr>
              <a:tr h="370840">
                <a:tc>
                  <a:txBody>
                    <a:bodyPr/>
                    <a:lstStyle/>
                    <a:p>
                      <a:r>
                        <a:rPr lang="en-US" sz="1600" dirty="0">
                          <a:latin typeface="Arial Rounded MT Bold" panose="020F0704030504030204" pitchFamily="34" charset="0"/>
                        </a:rPr>
                        <a:t>Decision Tree</a:t>
                      </a:r>
                    </a:p>
                  </a:txBody>
                  <a:tcPr/>
                </a:tc>
                <a:tc>
                  <a:txBody>
                    <a:bodyPr/>
                    <a:lstStyle/>
                    <a:p>
                      <a:pPr algn="ctr"/>
                      <a:r>
                        <a:rPr lang="en-US" dirty="0">
                          <a:latin typeface="Arial Rounded MT Bold" panose="020F0704030504030204" pitchFamily="34" charset="0"/>
                        </a:rPr>
                        <a:t>0.73</a:t>
                      </a:r>
                    </a:p>
                  </a:txBody>
                  <a:tcPr/>
                </a:tc>
                <a:tc>
                  <a:txBody>
                    <a:bodyPr/>
                    <a:lstStyle/>
                    <a:p>
                      <a:pPr algn="ctr"/>
                      <a:r>
                        <a:rPr lang="en-US" dirty="0">
                          <a:latin typeface="Arial Rounded MT Bold" panose="020F0704030504030204" pitchFamily="34" charset="0"/>
                        </a:rPr>
                        <a:t>0.73</a:t>
                      </a:r>
                    </a:p>
                  </a:txBody>
                  <a:tcPr/>
                </a:tc>
                <a:tc>
                  <a:txBody>
                    <a:bodyPr/>
                    <a:lstStyle/>
                    <a:p>
                      <a:pPr algn="ctr"/>
                      <a:r>
                        <a:rPr lang="en-US" dirty="0">
                          <a:latin typeface="Arial Rounded MT Bold" panose="020F0704030504030204" pitchFamily="34" charset="0"/>
                        </a:rPr>
                        <a:t>0.53</a:t>
                      </a:r>
                    </a:p>
                  </a:txBody>
                  <a:tcPr/>
                </a:tc>
                <a:tc>
                  <a:txBody>
                    <a:bodyPr/>
                    <a:lstStyle/>
                    <a:p>
                      <a:pPr algn="ctr"/>
                      <a:r>
                        <a:rPr lang="en-US" dirty="0">
                          <a:latin typeface="Arial Rounded MT Bold" panose="020F0704030504030204" pitchFamily="34" charset="0"/>
                        </a:rPr>
                        <a:t>0.61</a:t>
                      </a:r>
                    </a:p>
                  </a:txBody>
                  <a:tcPr/>
                </a:tc>
                <a:extLst>
                  <a:ext uri="{0D108BD9-81ED-4DB2-BD59-A6C34878D82A}">
                    <a16:rowId xmlns:a16="http://schemas.microsoft.com/office/drawing/2014/main" val="2856762196"/>
                  </a:ext>
                </a:extLst>
              </a:tr>
              <a:tr h="370840">
                <a:tc>
                  <a:txBody>
                    <a:bodyPr/>
                    <a:lstStyle/>
                    <a:p>
                      <a:r>
                        <a:rPr lang="en-US" sz="1600" dirty="0">
                          <a:latin typeface="Arial Rounded MT Bold" panose="020F0704030504030204" pitchFamily="34" charset="0"/>
                        </a:rPr>
                        <a:t>Random Forest</a:t>
                      </a:r>
                    </a:p>
                  </a:txBody>
                  <a:tcPr/>
                </a:tc>
                <a:tc>
                  <a:txBody>
                    <a:bodyPr/>
                    <a:lstStyle/>
                    <a:p>
                      <a:pPr algn="ctr"/>
                      <a:r>
                        <a:rPr lang="en-US" dirty="0">
                          <a:latin typeface="Arial Rounded MT Bold" panose="020F0704030504030204" pitchFamily="34" charset="0"/>
                        </a:rPr>
                        <a:t>0.76</a:t>
                      </a:r>
                    </a:p>
                  </a:txBody>
                  <a:tcPr/>
                </a:tc>
                <a:tc>
                  <a:txBody>
                    <a:bodyPr/>
                    <a:lstStyle/>
                    <a:p>
                      <a:pPr algn="ctr"/>
                      <a:r>
                        <a:rPr lang="en-US" dirty="0">
                          <a:latin typeface="Arial Rounded MT Bold" panose="020F0704030504030204" pitchFamily="34" charset="0"/>
                        </a:rPr>
                        <a:t>0.89</a:t>
                      </a:r>
                    </a:p>
                  </a:txBody>
                  <a:tcPr/>
                </a:tc>
                <a:tc>
                  <a:txBody>
                    <a:bodyPr/>
                    <a:lstStyle/>
                    <a:p>
                      <a:pPr algn="ctr"/>
                      <a:r>
                        <a:rPr lang="en-US" dirty="0">
                          <a:latin typeface="Arial Rounded MT Bold" panose="020F0704030504030204" pitchFamily="34" charset="0"/>
                        </a:rPr>
                        <a:t>0.46</a:t>
                      </a:r>
                    </a:p>
                  </a:txBody>
                  <a:tcPr/>
                </a:tc>
                <a:tc>
                  <a:txBody>
                    <a:bodyPr/>
                    <a:lstStyle/>
                    <a:p>
                      <a:pPr algn="ctr"/>
                      <a:r>
                        <a:rPr lang="en-US" dirty="0">
                          <a:latin typeface="Arial Rounded MT Bold" panose="020F0704030504030204" pitchFamily="34" charset="0"/>
                        </a:rPr>
                        <a:t>0.61</a:t>
                      </a:r>
                    </a:p>
                  </a:txBody>
                  <a:tcPr/>
                </a:tc>
                <a:extLst>
                  <a:ext uri="{0D108BD9-81ED-4DB2-BD59-A6C34878D82A}">
                    <a16:rowId xmlns:a16="http://schemas.microsoft.com/office/drawing/2014/main" val="3059452414"/>
                  </a:ext>
                </a:extLst>
              </a:tr>
              <a:tr h="370840">
                <a:tc>
                  <a:txBody>
                    <a:bodyPr/>
                    <a:lstStyle/>
                    <a:p>
                      <a:r>
                        <a:rPr lang="en-US" sz="1600" dirty="0">
                          <a:latin typeface="Arial Rounded MT Bold" panose="020F0704030504030204" pitchFamily="34" charset="0"/>
                        </a:rPr>
                        <a:t>SVM</a:t>
                      </a:r>
                    </a:p>
                  </a:txBody>
                  <a:tcPr/>
                </a:tc>
                <a:tc>
                  <a:txBody>
                    <a:bodyPr/>
                    <a:lstStyle/>
                    <a:p>
                      <a:pPr algn="ctr"/>
                      <a:r>
                        <a:rPr lang="en-US" dirty="0">
                          <a:latin typeface="Arial Rounded MT Bold" panose="020F0704030504030204" pitchFamily="34" charset="0"/>
                        </a:rPr>
                        <a:t>0.59</a:t>
                      </a:r>
                    </a:p>
                  </a:txBody>
                  <a:tcPr/>
                </a:tc>
                <a:tc>
                  <a:txBody>
                    <a:bodyPr/>
                    <a:lstStyle/>
                    <a:p>
                      <a:pPr algn="ctr"/>
                      <a:r>
                        <a:rPr lang="en-US" dirty="0">
                          <a:latin typeface="Arial Rounded MT Bold" panose="020F0704030504030204" pitchFamily="34" charset="0"/>
                        </a:rPr>
                        <a:t>0.00</a:t>
                      </a:r>
                    </a:p>
                  </a:txBody>
                  <a:tcPr/>
                </a:tc>
                <a:tc>
                  <a:txBody>
                    <a:bodyPr/>
                    <a:lstStyle/>
                    <a:p>
                      <a:pPr algn="ctr"/>
                      <a:r>
                        <a:rPr lang="en-US" dirty="0">
                          <a:latin typeface="Arial Rounded MT Bold" panose="020F0704030504030204" pitchFamily="34" charset="0"/>
                        </a:rPr>
                        <a:t>0.00</a:t>
                      </a:r>
                    </a:p>
                  </a:txBody>
                  <a:tcPr/>
                </a:tc>
                <a:tc>
                  <a:txBody>
                    <a:bodyPr/>
                    <a:lstStyle/>
                    <a:p>
                      <a:pPr algn="ctr"/>
                      <a:r>
                        <a:rPr lang="en-US" dirty="0">
                          <a:latin typeface="Arial Rounded MT Bold" panose="020F0704030504030204" pitchFamily="34" charset="0"/>
                        </a:rPr>
                        <a:t>0.00</a:t>
                      </a:r>
                    </a:p>
                  </a:txBody>
                  <a:tcPr/>
                </a:tc>
                <a:extLst>
                  <a:ext uri="{0D108BD9-81ED-4DB2-BD59-A6C34878D82A}">
                    <a16:rowId xmlns:a16="http://schemas.microsoft.com/office/drawing/2014/main" val="2131504174"/>
                  </a:ext>
                </a:extLst>
              </a:tr>
              <a:tr h="370840">
                <a:tc>
                  <a:txBody>
                    <a:bodyPr/>
                    <a:lstStyle/>
                    <a:p>
                      <a:r>
                        <a:rPr lang="en-US" sz="1600" dirty="0">
                          <a:latin typeface="Arial Rounded MT Bold" panose="020F0704030504030204" pitchFamily="34" charset="0"/>
                        </a:rPr>
                        <a:t>KNN</a:t>
                      </a:r>
                    </a:p>
                  </a:txBody>
                  <a:tcPr/>
                </a:tc>
                <a:tc>
                  <a:txBody>
                    <a:bodyPr/>
                    <a:lstStyle/>
                    <a:p>
                      <a:pPr algn="ctr"/>
                      <a:r>
                        <a:rPr lang="en-US" dirty="0">
                          <a:latin typeface="Arial Rounded MT Bold" panose="020F0704030504030204" pitchFamily="34" charset="0"/>
                        </a:rPr>
                        <a:t>0.55</a:t>
                      </a:r>
                    </a:p>
                  </a:txBody>
                  <a:tcPr/>
                </a:tc>
                <a:tc>
                  <a:txBody>
                    <a:bodyPr/>
                    <a:lstStyle/>
                    <a:p>
                      <a:pPr algn="ctr"/>
                      <a:r>
                        <a:rPr lang="en-US" dirty="0">
                          <a:latin typeface="Arial Rounded MT Bold" panose="020F0704030504030204" pitchFamily="34" charset="0"/>
                        </a:rPr>
                        <a:t>0.43</a:t>
                      </a:r>
                    </a:p>
                  </a:txBody>
                  <a:tcPr/>
                </a:tc>
                <a:tc>
                  <a:txBody>
                    <a:bodyPr/>
                    <a:lstStyle/>
                    <a:p>
                      <a:pPr algn="ctr"/>
                      <a:r>
                        <a:rPr lang="en-US" dirty="0">
                          <a:latin typeface="Arial Rounded MT Bold" panose="020F0704030504030204" pitchFamily="34" charset="0"/>
                        </a:rPr>
                        <a:t>0.28</a:t>
                      </a:r>
                    </a:p>
                  </a:txBody>
                  <a:tcPr/>
                </a:tc>
                <a:tc>
                  <a:txBody>
                    <a:bodyPr/>
                    <a:lstStyle/>
                    <a:p>
                      <a:pPr algn="ctr"/>
                      <a:r>
                        <a:rPr lang="en-US" dirty="0">
                          <a:latin typeface="Arial Rounded MT Bold" panose="020F0704030504030204" pitchFamily="34" charset="0"/>
                        </a:rPr>
                        <a:t>0.34</a:t>
                      </a:r>
                    </a:p>
                  </a:txBody>
                  <a:tcPr/>
                </a:tc>
                <a:extLst>
                  <a:ext uri="{0D108BD9-81ED-4DB2-BD59-A6C34878D82A}">
                    <a16:rowId xmlns:a16="http://schemas.microsoft.com/office/drawing/2014/main" val="1415357015"/>
                  </a:ext>
                </a:extLst>
              </a:tr>
              <a:tr h="370840">
                <a:tc>
                  <a:txBody>
                    <a:bodyPr/>
                    <a:lstStyle/>
                    <a:p>
                      <a:r>
                        <a:rPr lang="en-US" sz="1600" dirty="0" err="1">
                          <a:latin typeface="Arial Rounded MT Bold" panose="020F0704030504030204" pitchFamily="34" charset="0"/>
                        </a:rPr>
                        <a:t>XGBoost</a:t>
                      </a:r>
                      <a:endParaRPr lang="en-US" sz="1600" dirty="0">
                        <a:latin typeface="Arial Rounded MT Bold" panose="020F0704030504030204" pitchFamily="34" charset="0"/>
                      </a:endParaRPr>
                    </a:p>
                  </a:txBody>
                  <a:tcPr/>
                </a:tc>
                <a:tc>
                  <a:txBody>
                    <a:bodyPr/>
                    <a:lstStyle/>
                    <a:p>
                      <a:pPr algn="ctr"/>
                      <a:r>
                        <a:rPr lang="en-US" dirty="0">
                          <a:latin typeface="Arial Rounded MT Bold" panose="020F0704030504030204" pitchFamily="34" charset="0"/>
                        </a:rPr>
                        <a:t>0.77</a:t>
                      </a:r>
                    </a:p>
                  </a:txBody>
                  <a:tcPr/>
                </a:tc>
                <a:tc>
                  <a:txBody>
                    <a:bodyPr/>
                    <a:lstStyle/>
                    <a:p>
                      <a:pPr algn="ctr"/>
                      <a:r>
                        <a:rPr lang="en-US" dirty="0">
                          <a:latin typeface="Arial Rounded MT Bold" panose="020F0704030504030204" pitchFamily="34" charset="0"/>
                        </a:rPr>
                        <a:t>0.74</a:t>
                      </a:r>
                    </a:p>
                  </a:txBody>
                  <a:tcPr/>
                </a:tc>
                <a:tc>
                  <a:txBody>
                    <a:bodyPr/>
                    <a:lstStyle/>
                    <a:p>
                      <a:pPr algn="ctr"/>
                      <a:r>
                        <a:rPr lang="en-US" dirty="0">
                          <a:latin typeface="Arial Rounded MT Bold" panose="020F0704030504030204" pitchFamily="34" charset="0"/>
                        </a:rPr>
                        <a:t>0.67</a:t>
                      </a:r>
                    </a:p>
                  </a:txBody>
                  <a:tcPr/>
                </a:tc>
                <a:tc>
                  <a:txBody>
                    <a:bodyPr/>
                    <a:lstStyle/>
                    <a:p>
                      <a:pPr algn="ctr"/>
                      <a:r>
                        <a:rPr lang="en-US" dirty="0">
                          <a:latin typeface="Arial Rounded MT Bold" panose="020F0704030504030204" pitchFamily="34" charset="0"/>
                        </a:rPr>
                        <a:t>0.71</a:t>
                      </a:r>
                    </a:p>
                  </a:txBody>
                  <a:tcPr/>
                </a:tc>
                <a:extLst>
                  <a:ext uri="{0D108BD9-81ED-4DB2-BD59-A6C34878D82A}">
                    <a16:rowId xmlns:a16="http://schemas.microsoft.com/office/drawing/2014/main" val="1582395913"/>
                  </a:ext>
                </a:extLst>
              </a:tr>
            </a:tbl>
          </a:graphicData>
        </a:graphic>
      </p:graphicFrame>
      <p:graphicFrame>
        <p:nvGraphicFramePr>
          <p:cNvPr id="11" name="Chart 10">
            <a:extLst>
              <a:ext uri="{FF2B5EF4-FFF2-40B4-BE49-F238E27FC236}">
                <a16:creationId xmlns:a16="http://schemas.microsoft.com/office/drawing/2014/main" id="{03DC1E59-7185-90FD-A38A-944A925FAEAB}"/>
              </a:ext>
            </a:extLst>
          </p:cNvPr>
          <p:cNvGraphicFramePr/>
          <p:nvPr>
            <p:extLst>
              <p:ext uri="{D42A27DB-BD31-4B8C-83A1-F6EECF244321}">
                <p14:modId xmlns:p14="http://schemas.microsoft.com/office/powerpoint/2010/main" val="1307956668"/>
              </p:ext>
            </p:extLst>
          </p:nvPr>
        </p:nvGraphicFramePr>
        <p:xfrm>
          <a:off x="7574934" y="1345516"/>
          <a:ext cx="4281947" cy="4166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206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A31D1-3BBA-2FCD-914F-1DC377C9F382}"/>
              </a:ext>
            </a:extLst>
          </p:cNvPr>
          <p:cNvSpPr txBox="1"/>
          <p:nvPr/>
        </p:nvSpPr>
        <p:spPr>
          <a:xfrm>
            <a:off x="464573" y="423964"/>
            <a:ext cx="3940279" cy="442674"/>
          </a:xfrm>
          <a:prstGeom prst="round2DiagRect">
            <a:avLst/>
          </a:prstGeom>
          <a:solidFill>
            <a:srgbClr val="002060"/>
          </a:solidFill>
        </p:spPr>
        <p:txBody>
          <a:bodyPr wrap="square">
            <a:spAutoFit/>
          </a:bodyPr>
          <a:lstStyle/>
          <a:p>
            <a:pPr algn="just"/>
            <a:r>
              <a:rPr lang="en-US" sz="2000" b="0" dirty="0">
                <a:solidFill>
                  <a:schemeClr val="bg1"/>
                </a:solidFill>
                <a:effectLst/>
                <a:latin typeface="Arial Rounded MT Bold" panose="020F0704030504030204" pitchFamily="34" charset="0"/>
              </a:rPr>
              <a:t>● Best Model: </a:t>
            </a:r>
            <a:r>
              <a:rPr lang="en-US" sz="2000" b="1" dirty="0">
                <a:solidFill>
                  <a:schemeClr val="bg1"/>
                </a:solidFill>
                <a:latin typeface="Arial Rounded MT Bold" panose="020F0704030504030204" pitchFamily="34" charset="0"/>
              </a:rPr>
              <a:t>Random Forest</a:t>
            </a:r>
            <a:endParaRPr lang="en-US" sz="1600" b="1" dirty="0">
              <a:solidFill>
                <a:schemeClr val="bg1"/>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EC561A5D-0316-B6D5-F477-D3AC64BDFDCB}"/>
              </a:ext>
            </a:extLst>
          </p:cNvPr>
          <p:cNvSpPr txBox="1"/>
          <p:nvPr/>
        </p:nvSpPr>
        <p:spPr>
          <a:xfrm>
            <a:off x="1186015" y="1178594"/>
            <a:ext cx="10671688" cy="919401"/>
          </a:xfrm>
          <a:prstGeom prst="round2DiagRect">
            <a:avLst/>
          </a:prstGeom>
          <a:solidFill>
            <a:schemeClr val="accent3">
              <a:lumMod val="50000"/>
            </a:schemeClr>
          </a:solidFill>
        </p:spPr>
        <p:txBody>
          <a:bodyPr wrap="square">
            <a:spAutoFit/>
          </a:bodyPr>
          <a:lstStyle/>
          <a:p>
            <a:r>
              <a:rPr lang="en-US" sz="1600" b="0" dirty="0">
                <a:solidFill>
                  <a:schemeClr val="bg1"/>
                </a:solidFill>
                <a:effectLst/>
                <a:latin typeface="Arial Rounded MT Bold" panose="020F0704030504030204" pitchFamily="34" charset="0"/>
              </a:rPr>
              <a:t>● </a:t>
            </a:r>
            <a:r>
              <a:rPr lang="en-US" sz="1600" b="1" dirty="0">
                <a:solidFill>
                  <a:schemeClr val="bg1"/>
                </a:solidFill>
                <a:effectLst/>
                <a:latin typeface="Arial Rounded MT Bold" panose="020F0704030504030204" pitchFamily="34" charset="0"/>
              </a:rPr>
              <a:t>Reason</a:t>
            </a:r>
            <a:r>
              <a:rPr lang="en-US" sz="1600" b="0" dirty="0">
                <a:solidFill>
                  <a:schemeClr val="bg1"/>
                </a:solidFill>
                <a:effectLst/>
                <a:latin typeface="Arial Rounded MT Bold" panose="020F0704030504030204" pitchFamily="34" charset="0"/>
              </a:rPr>
              <a:t>: Random Forest achieved a testing accuracy of 0.76, which is higher than most other models except </a:t>
            </a:r>
            <a:r>
              <a:rPr lang="en-US" sz="1600" b="0" dirty="0" err="1">
                <a:solidFill>
                  <a:schemeClr val="bg1"/>
                </a:solidFill>
                <a:effectLst/>
                <a:latin typeface="Arial Rounded MT Bold" panose="020F0704030504030204" pitchFamily="34" charset="0"/>
              </a:rPr>
              <a:t>XGBoost</a:t>
            </a:r>
            <a:r>
              <a:rPr lang="en-US" sz="1600" b="0" dirty="0">
                <a:solidFill>
                  <a:schemeClr val="bg1"/>
                </a:solidFill>
                <a:effectLst/>
                <a:latin typeface="Arial Rounded MT Bold" panose="020F0704030504030204" pitchFamily="34" charset="0"/>
              </a:rPr>
              <a:t> (which has an accuracy of 0.77). Random Forest has a good balance between testing precision (0.89) and recall (0.46).</a:t>
            </a:r>
          </a:p>
        </p:txBody>
      </p:sp>
      <p:sp>
        <p:nvSpPr>
          <p:cNvPr id="4" name="TextBox 3">
            <a:extLst>
              <a:ext uri="{FF2B5EF4-FFF2-40B4-BE49-F238E27FC236}">
                <a16:creationId xmlns:a16="http://schemas.microsoft.com/office/drawing/2014/main" id="{B91539E2-E9A6-D1EE-D800-9DB43C7858DF}"/>
              </a:ext>
            </a:extLst>
          </p:cNvPr>
          <p:cNvSpPr txBox="1"/>
          <p:nvPr/>
        </p:nvSpPr>
        <p:spPr>
          <a:xfrm>
            <a:off x="464573" y="2409952"/>
            <a:ext cx="4618706" cy="442674"/>
          </a:xfrm>
          <a:prstGeom prst="round2DiagRect">
            <a:avLst/>
          </a:prstGeom>
          <a:solidFill>
            <a:srgbClr val="002060"/>
          </a:solidFill>
        </p:spPr>
        <p:txBody>
          <a:bodyPr wrap="square">
            <a:spAutoFit/>
          </a:bodyPr>
          <a:lstStyle/>
          <a:p>
            <a:pPr algn="just"/>
            <a:r>
              <a:rPr lang="en-US" sz="2000" b="0" dirty="0">
                <a:solidFill>
                  <a:schemeClr val="bg1"/>
                </a:solidFill>
                <a:effectLst/>
                <a:latin typeface="Arial Rounded MT Bold" panose="020F0704030504030204" pitchFamily="34" charset="0"/>
              </a:rPr>
              <a:t>● </a:t>
            </a:r>
            <a:r>
              <a:rPr lang="en-US" sz="2000" b="1" dirty="0">
                <a:solidFill>
                  <a:schemeClr val="bg1"/>
                </a:solidFill>
                <a:effectLst/>
                <a:latin typeface="Arial Rounded MT Bold" panose="020F0704030504030204" pitchFamily="34" charset="0"/>
              </a:rPr>
              <a:t>Why Other Models Are Not Best?:</a:t>
            </a:r>
          </a:p>
        </p:txBody>
      </p:sp>
      <p:sp>
        <p:nvSpPr>
          <p:cNvPr id="5" name="TextBox 4">
            <a:extLst>
              <a:ext uri="{FF2B5EF4-FFF2-40B4-BE49-F238E27FC236}">
                <a16:creationId xmlns:a16="http://schemas.microsoft.com/office/drawing/2014/main" id="{A11868D8-E490-085D-0ECA-422CF25142F5}"/>
              </a:ext>
            </a:extLst>
          </p:cNvPr>
          <p:cNvSpPr txBox="1"/>
          <p:nvPr/>
        </p:nvSpPr>
        <p:spPr>
          <a:xfrm>
            <a:off x="1186015" y="3164583"/>
            <a:ext cx="10671688" cy="3337084"/>
          </a:xfrm>
          <a:prstGeom prst="round2DiagRect">
            <a:avLst/>
          </a:prstGeom>
          <a:solidFill>
            <a:schemeClr val="accent3">
              <a:lumMod val="50000"/>
            </a:schemeClr>
          </a:solidFill>
        </p:spPr>
        <p:txBody>
          <a:bodyPr wrap="square">
            <a:spAutoFit/>
          </a:bodyPr>
          <a:lstStyle/>
          <a:p>
            <a:r>
              <a:rPr lang="en-US" sz="1600" b="0" dirty="0">
                <a:solidFill>
                  <a:schemeClr val="bg1"/>
                </a:solidFill>
                <a:effectLst/>
                <a:latin typeface="Arial Rounded MT Bold" panose="020F0704030504030204" pitchFamily="34" charset="0"/>
              </a:rPr>
              <a:t>● Logistic Regression and SVM: </a:t>
            </a:r>
            <a:r>
              <a:rPr lang="en-US" sz="1400" b="0" dirty="0">
                <a:solidFill>
                  <a:schemeClr val="bg1"/>
                </a:solidFill>
                <a:effectLst/>
                <a:latin typeface="Arial Rounded MT Bold" panose="020F0704030504030204" pitchFamily="34" charset="0"/>
              </a:rPr>
              <a:t>Both Logistic Regression and SVM have significantly lower scores across all testing metrics (accuracy, precision, recall, and F1-score). These models may not generalize well to unseen data.</a:t>
            </a:r>
          </a:p>
          <a:p>
            <a:endParaRPr lang="en-US" sz="1400" dirty="0">
              <a:solidFill>
                <a:schemeClr val="bg1"/>
              </a:solidFill>
              <a:latin typeface="Arial Rounded MT Bold" panose="020F0704030504030204" pitchFamily="34" charset="0"/>
            </a:endParaRPr>
          </a:p>
          <a:p>
            <a:r>
              <a:rPr lang="en-US" sz="1800" b="0" dirty="0">
                <a:solidFill>
                  <a:schemeClr val="bg1"/>
                </a:solidFill>
                <a:effectLst/>
                <a:latin typeface="Arial Rounded MT Bold" panose="020F0704030504030204" pitchFamily="34" charset="0"/>
              </a:rPr>
              <a:t>● Decision Tree: </a:t>
            </a:r>
            <a:r>
              <a:rPr lang="en-US" sz="1400" b="0" dirty="0">
                <a:solidFill>
                  <a:schemeClr val="bg1"/>
                </a:solidFill>
                <a:effectLst/>
                <a:latin typeface="Arial Rounded MT Bold" panose="020F0704030504030204" pitchFamily="34" charset="0"/>
              </a:rPr>
              <a:t>Decision Tree has a higher training accuracy but lower testing accuracy compared to Random Forest. This discrepancy suggests overfitting—the model performs well on the training data but poorly on unseen data.</a:t>
            </a:r>
          </a:p>
          <a:p>
            <a:endParaRPr lang="en-US" sz="1400" dirty="0">
              <a:solidFill>
                <a:schemeClr val="bg1"/>
              </a:solidFill>
              <a:latin typeface="Arial Rounded MT Bold" panose="020F0704030504030204" pitchFamily="34" charset="0"/>
            </a:endParaRPr>
          </a:p>
          <a:p>
            <a:r>
              <a:rPr lang="en-US" sz="2000" b="0" dirty="0">
                <a:solidFill>
                  <a:schemeClr val="bg1"/>
                </a:solidFill>
                <a:effectLst/>
                <a:latin typeface="Arial Rounded MT Bold" panose="020F0704030504030204" pitchFamily="34" charset="0"/>
              </a:rPr>
              <a:t>● KNN: </a:t>
            </a:r>
            <a:r>
              <a:rPr lang="en-US" sz="1400" b="0" dirty="0">
                <a:solidFill>
                  <a:schemeClr val="bg1"/>
                </a:solidFill>
                <a:effectLst/>
                <a:latin typeface="Arial Rounded MT Bold" panose="020F0704030504030204" pitchFamily="34" charset="0"/>
              </a:rPr>
              <a:t>KNN has perfect training accuracy but poor testing metrics (precision, recall, and F1-score).Again, this indicates overfitting, as the model memorizes the training data rather than learning general patterns.</a:t>
            </a:r>
          </a:p>
          <a:p>
            <a:endParaRPr lang="en-US" sz="1400" b="0" dirty="0">
              <a:solidFill>
                <a:schemeClr val="bg1"/>
              </a:solidFill>
              <a:effectLst/>
              <a:latin typeface="Arial Rounded MT Bold" panose="020F0704030504030204" pitchFamily="34" charset="0"/>
            </a:endParaRPr>
          </a:p>
          <a:p>
            <a:r>
              <a:rPr lang="en-US" sz="2400" b="0" dirty="0">
                <a:solidFill>
                  <a:schemeClr val="bg1"/>
                </a:solidFill>
                <a:effectLst/>
                <a:latin typeface="Arial Rounded MT Bold" panose="020F0704030504030204" pitchFamily="34" charset="0"/>
              </a:rPr>
              <a:t>● </a:t>
            </a:r>
            <a:r>
              <a:rPr lang="en-US" sz="2000" dirty="0" err="1">
                <a:solidFill>
                  <a:schemeClr val="bg1"/>
                </a:solidFill>
                <a:latin typeface="Arial Rounded MT Bold" panose="020F0704030504030204" pitchFamily="34" charset="0"/>
              </a:rPr>
              <a:t>XGBoost</a:t>
            </a:r>
            <a:r>
              <a:rPr lang="en-US" sz="2400" b="0" dirty="0">
                <a:solidFill>
                  <a:schemeClr val="bg1"/>
                </a:solidFill>
                <a:effectLst/>
                <a:latin typeface="Arial Rounded MT Bold" panose="020F0704030504030204" pitchFamily="34" charset="0"/>
              </a:rPr>
              <a:t>: </a:t>
            </a:r>
            <a:r>
              <a:rPr lang="en-US" sz="1400" b="0" dirty="0" err="1">
                <a:solidFill>
                  <a:schemeClr val="bg1"/>
                </a:solidFill>
                <a:effectLst/>
                <a:latin typeface="Arial Rounded MT Bold" panose="020F0704030504030204" pitchFamily="34" charset="0"/>
              </a:rPr>
              <a:t>XGBoost</a:t>
            </a:r>
            <a:r>
              <a:rPr lang="en-US" sz="1400" b="0" dirty="0">
                <a:solidFill>
                  <a:schemeClr val="bg1"/>
                </a:solidFill>
                <a:effectLst/>
                <a:latin typeface="Arial Rounded MT Bold" panose="020F0704030504030204" pitchFamily="34" charset="0"/>
              </a:rPr>
              <a:t> has slightly better accuracy (0.77) than Random Forest (0.76). However, its precision (0.89) is slightly lower than Random Forest, which may impact its performance in specific scenarios.</a:t>
            </a:r>
          </a:p>
        </p:txBody>
      </p:sp>
    </p:spTree>
    <p:extLst>
      <p:ext uri="{BB962C8B-B14F-4D97-AF65-F5344CB8AC3E}">
        <p14:creationId xmlns:p14="http://schemas.microsoft.com/office/powerpoint/2010/main" val="33074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5BDF76-7577-E2AB-B79F-8C0F44585693}"/>
              </a:ext>
            </a:extLst>
          </p:cNvPr>
          <p:cNvGrpSpPr/>
          <p:nvPr/>
        </p:nvGrpSpPr>
        <p:grpSpPr>
          <a:xfrm>
            <a:off x="366252" y="311803"/>
            <a:ext cx="3126661" cy="658762"/>
            <a:chOff x="6039469" y="5491307"/>
            <a:chExt cx="3126661" cy="658762"/>
          </a:xfrm>
          <a:solidFill>
            <a:srgbClr val="2541A2"/>
          </a:solidFill>
        </p:grpSpPr>
        <p:sp>
          <p:nvSpPr>
            <p:cNvPr id="3" name="Rectangle: Rounded Corners 2">
              <a:extLst>
                <a:ext uri="{FF2B5EF4-FFF2-40B4-BE49-F238E27FC236}">
                  <a16:creationId xmlns:a16="http://schemas.microsoft.com/office/drawing/2014/main" id="{F01293BE-1AF1-A444-CFD9-92298B16313C}"/>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4" name="Oval 3">
              <a:extLst>
                <a:ext uri="{FF2B5EF4-FFF2-40B4-BE49-F238E27FC236}">
                  <a16:creationId xmlns:a16="http://schemas.microsoft.com/office/drawing/2014/main" id="{F459DACF-073B-6C98-A597-51478B2A8CF8}"/>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sp>
        <p:nvSpPr>
          <p:cNvPr id="7" name="TextBox 6">
            <a:extLst>
              <a:ext uri="{FF2B5EF4-FFF2-40B4-BE49-F238E27FC236}">
                <a16:creationId xmlns:a16="http://schemas.microsoft.com/office/drawing/2014/main" id="{BBCFCD5A-3034-B90B-EDEE-65FDA0B5DA72}"/>
              </a:ext>
            </a:extLst>
          </p:cNvPr>
          <p:cNvSpPr txBox="1"/>
          <p:nvPr/>
        </p:nvSpPr>
        <p:spPr>
          <a:xfrm>
            <a:off x="366252" y="1302497"/>
            <a:ext cx="11393129" cy="3166824"/>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Various machine learning algorithms were applied to predict water potability based on the given dataset.</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models tested include Logistic Regression, Decision Tree, Random Forest, SVM, KNN classifiers and </a:t>
            </a:r>
            <a:r>
              <a:rPr lang="en-US" b="0" dirty="0" err="1">
                <a:solidFill>
                  <a:schemeClr val="bg1"/>
                </a:solidFill>
                <a:effectLst/>
                <a:latin typeface="Arial Rounded MT Bold" panose="020F0704030504030204" pitchFamily="34" charset="0"/>
              </a:rPr>
              <a:t>XGBoost</a:t>
            </a:r>
            <a:r>
              <a:rPr lang="en-US" b="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Among these, the Random Forest classifier demonstrated the highest performance in terms of accuracy and robustness. This suggests that Random Forest is particularly effective in capturing the complex relationships within the data, making it a suitable choice for this classification task.</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superior performance of Random Forest highlights its capability to handle the nuances of water quality prediction, which could be vital for ensuring safe and reliable water sources.</a:t>
            </a:r>
          </a:p>
        </p:txBody>
      </p:sp>
      <p:sp>
        <p:nvSpPr>
          <p:cNvPr id="8" name="TextBox 7">
            <a:extLst>
              <a:ext uri="{FF2B5EF4-FFF2-40B4-BE49-F238E27FC236}">
                <a16:creationId xmlns:a16="http://schemas.microsoft.com/office/drawing/2014/main" id="{83E96CCD-83A1-07F8-1BD5-446E00791F6E}"/>
              </a:ext>
            </a:extLst>
          </p:cNvPr>
          <p:cNvSpPr txBox="1"/>
          <p:nvPr/>
        </p:nvSpPr>
        <p:spPr>
          <a:xfrm>
            <a:off x="798872" y="4801253"/>
            <a:ext cx="1865670"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Future Work:</a:t>
            </a:r>
            <a:endParaRPr lang="en-US" sz="1400" b="0" dirty="0">
              <a:solidFill>
                <a:schemeClr val="bg1"/>
              </a:solidFill>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CF32A74B-F28C-CCD4-B517-6DCCD972376B}"/>
              </a:ext>
            </a:extLst>
          </p:cNvPr>
          <p:cNvSpPr txBox="1"/>
          <p:nvPr/>
        </p:nvSpPr>
        <p:spPr>
          <a:xfrm>
            <a:off x="366251" y="5555503"/>
            <a:ext cx="11393129" cy="715089"/>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Future work could explore further optimization of the Random Forest model or the integration of additional features to enhance predictive accuracy.</a:t>
            </a:r>
          </a:p>
        </p:txBody>
      </p:sp>
    </p:spTree>
    <p:extLst>
      <p:ext uri="{BB962C8B-B14F-4D97-AF65-F5344CB8AC3E}">
        <p14:creationId xmlns:p14="http://schemas.microsoft.com/office/powerpoint/2010/main" val="71892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1DB7A74-03FC-B114-300D-970421EAF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312" y="-17475"/>
            <a:ext cx="6248400" cy="4953000"/>
          </a:xfrm>
          <a:prstGeom prst="rect">
            <a:avLst/>
          </a:prstGeom>
        </p:spPr>
      </p:pic>
      <p:sp>
        <p:nvSpPr>
          <p:cNvPr id="8" name="Rectangle 7">
            <a:extLst>
              <a:ext uri="{FF2B5EF4-FFF2-40B4-BE49-F238E27FC236}">
                <a16:creationId xmlns:a16="http://schemas.microsoft.com/office/drawing/2014/main" id="{47C9E447-18DA-0665-0B61-DD77CE2D36E4}"/>
              </a:ext>
            </a:extLst>
          </p:cNvPr>
          <p:cNvSpPr/>
          <p:nvPr/>
        </p:nvSpPr>
        <p:spPr>
          <a:xfrm>
            <a:off x="2744386" y="4435920"/>
            <a:ext cx="6352252" cy="1569660"/>
          </a:xfrm>
          <a:prstGeom prst="rect">
            <a:avLst/>
          </a:prstGeom>
          <a:noFill/>
        </p:spPr>
        <p:txBody>
          <a:bodyPr wrap="non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Thank You</a:t>
            </a:r>
          </a:p>
        </p:txBody>
      </p:sp>
    </p:spTree>
    <p:extLst>
      <p:ext uri="{BB962C8B-B14F-4D97-AF65-F5344CB8AC3E}">
        <p14:creationId xmlns:p14="http://schemas.microsoft.com/office/powerpoint/2010/main" val="389021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767A7-D02D-B65D-7E20-B3597DB1ED59}"/>
              </a:ext>
            </a:extLst>
          </p:cNvPr>
          <p:cNvSpPr txBox="1"/>
          <p:nvPr/>
        </p:nvSpPr>
        <p:spPr>
          <a:xfrm>
            <a:off x="125111" y="105651"/>
            <a:ext cx="2296332" cy="548521"/>
          </a:xfrm>
          <a:prstGeom prst="round2SameRect">
            <a:avLst>
              <a:gd name="adj1" fmla="val 16667"/>
              <a:gd name="adj2" fmla="val 0"/>
            </a:avLst>
          </a:prstGeom>
          <a:solidFill>
            <a:srgbClr val="6B5C5C"/>
          </a:solidFill>
        </p:spPr>
        <p:txBody>
          <a:bodyPr wrap="square" rtlCol="0">
            <a:spAutoFit/>
          </a:bodyPr>
          <a:lstStyle/>
          <a:p>
            <a:r>
              <a:rPr lang="en-US" sz="2800" b="1" dirty="0">
                <a:solidFill>
                  <a:schemeClr val="bg1"/>
                </a:solidFill>
                <a:latin typeface="Arial Rounded MT Bold" panose="020F0704030504030204" pitchFamily="34" charset="0"/>
              </a:rPr>
              <a:t>Objectives :</a:t>
            </a:r>
          </a:p>
        </p:txBody>
      </p:sp>
      <p:sp>
        <p:nvSpPr>
          <p:cNvPr id="4" name="TextBox 3">
            <a:extLst>
              <a:ext uri="{FF2B5EF4-FFF2-40B4-BE49-F238E27FC236}">
                <a16:creationId xmlns:a16="http://schemas.microsoft.com/office/drawing/2014/main" id="{53A2F3E0-06A9-7BEF-B2B3-64C4B5393BDA}"/>
              </a:ext>
            </a:extLst>
          </p:cNvPr>
          <p:cNvSpPr txBox="1"/>
          <p:nvPr/>
        </p:nvSpPr>
        <p:spPr>
          <a:xfrm>
            <a:off x="125111" y="827323"/>
            <a:ext cx="11941777" cy="5925026"/>
          </a:xfrm>
          <a:prstGeom prst="flowChartAlternateProcess">
            <a:avLst/>
          </a:prstGeom>
          <a:solidFill>
            <a:srgbClr val="6B5C5C"/>
          </a:solidFill>
        </p:spPr>
        <p:txBody>
          <a:bodyPr wrap="square" rtlCol="0">
            <a:spAutoFit/>
          </a:bodyPr>
          <a:lstStyle/>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Explore the Dataset</a:t>
            </a:r>
            <a:r>
              <a:rPr lang="en-US" b="0" dirty="0">
                <a:solidFill>
                  <a:schemeClr val="bg1"/>
                </a:solidFill>
                <a:effectLst/>
                <a:latin typeface="Book Antiqua" panose="02040602050305030304" pitchFamily="18" charset="0"/>
              </a:rPr>
              <a:t>: Uncover patterns, distributions, and relationships within the data.</a:t>
            </a:r>
          </a:p>
          <a:p>
            <a:pPr marL="285750" indent="-285750">
              <a:buFont typeface="Wingdings" panose="05000000000000000000" pitchFamily="2" charset="2"/>
              <a:buChar char="v"/>
            </a:pPr>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Conduct Extensive Exploratory Data Analysis (EDA)</a:t>
            </a:r>
            <a:r>
              <a:rPr lang="en-US" b="0" dirty="0">
                <a:solidFill>
                  <a:schemeClr val="bg1"/>
                </a:solidFill>
                <a:effectLst/>
                <a:latin typeface="Book Antiqua" panose="02040602050305030304" pitchFamily="18" charset="0"/>
              </a:rPr>
              <a:t>: Dive deep into univariate and bivariate relationships against the target.</a:t>
            </a:r>
          </a:p>
          <a:p>
            <a:pPr marL="285750" indent="-285750">
              <a:buFont typeface="Wingdings" panose="05000000000000000000" pitchFamily="2" charset="2"/>
              <a:buChar char="v"/>
            </a:pPr>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Preprocessing Steps</a:t>
            </a:r>
            <a:r>
              <a:rPr lang="en-US" b="0" dirty="0">
                <a:solidFill>
                  <a:schemeClr val="bg1"/>
                </a:solidFill>
                <a:effectLst/>
                <a:latin typeface="Book Antiqua" panose="02040602050305030304" pitchFamily="18" charset="0"/>
              </a:rPr>
              <a:t>:</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Address missing values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Treat outliers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Encode categorical variables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Transform skewed features to achieve normal-like distributions</a:t>
            </a:r>
          </a:p>
          <a:p>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Model Building</a:t>
            </a:r>
            <a:r>
              <a:rPr lang="en-US" b="0" dirty="0">
                <a:solidFill>
                  <a:schemeClr val="bg1"/>
                </a:solidFill>
                <a:effectLst/>
                <a:latin typeface="Book Antiqua" panose="02040602050305030304" pitchFamily="18" charset="0"/>
              </a:rPr>
              <a:t>:</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Establish models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Implement and tune classification models including Logistic Regression, SVM, Decision     Trees, Random Forest and KNN</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Emphasize achieving high recall for class 1, ensuring comprehensive identification potability</a:t>
            </a:r>
          </a:p>
          <a:p>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Evaluate and Compare Model Performance</a:t>
            </a:r>
            <a:r>
              <a:rPr lang="en-US" b="0" dirty="0">
                <a:solidFill>
                  <a:schemeClr val="bg1"/>
                </a:solidFill>
                <a:effectLst/>
                <a:latin typeface="Book Antiqua" panose="02040602050305030304" pitchFamily="18" charset="0"/>
              </a:rPr>
              <a:t>: Utilize precision, recall, and F1-score to gauge models' effectiveness.</a:t>
            </a:r>
          </a:p>
        </p:txBody>
      </p:sp>
    </p:spTree>
    <p:extLst>
      <p:ext uri="{BB962C8B-B14F-4D97-AF65-F5344CB8AC3E}">
        <p14:creationId xmlns:p14="http://schemas.microsoft.com/office/powerpoint/2010/main" val="190134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439519E-D093-90CF-A1D8-5EF5F66DB4D0}"/>
              </a:ext>
            </a:extLst>
          </p:cNvPr>
          <p:cNvSpPr txBox="1"/>
          <p:nvPr/>
        </p:nvSpPr>
        <p:spPr>
          <a:xfrm>
            <a:off x="235976" y="226874"/>
            <a:ext cx="2654708" cy="677585"/>
          </a:xfrm>
          <a:prstGeom prst="round2SameRect">
            <a:avLst>
              <a:gd name="adj1" fmla="val 16667"/>
              <a:gd name="adj2" fmla="val 0"/>
            </a:avLst>
          </a:prstGeom>
          <a:solidFill>
            <a:srgbClr val="6B5C5C"/>
          </a:solidFill>
        </p:spPr>
        <p:txBody>
          <a:bodyPr wrap="square" rtlCol="0">
            <a:spAutoFit/>
          </a:bodyPr>
          <a:lstStyle/>
          <a:p>
            <a:r>
              <a:rPr lang="en-US" sz="3600" b="1" dirty="0">
                <a:solidFill>
                  <a:schemeClr val="bg1"/>
                </a:solidFill>
                <a:latin typeface="Arial Rounded MT Bold" panose="020F0704030504030204" pitchFamily="34" charset="0"/>
              </a:rPr>
              <a:t>WorkFlow:</a:t>
            </a:r>
            <a:endParaRPr lang="en-US" sz="6600" b="1" dirty="0">
              <a:solidFill>
                <a:schemeClr val="bg1"/>
              </a:solidFill>
              <a:latin typeface="Arial Rounded MT Bold" panose="020F0704030504030204" pitchFamily="34" charset="0"/>
            </a:endParaRPr>
          </a:p>
        </p:txBody>
      </p:sp>
      <p:sp>
        <p:nvSpPr>
          <p:cNvPr id="111" name="Arrow: Bent 110">
            <a:extLst>
              <a:ext uri="{FF2B5EF4-FFF2-40B4-BE49-F238E27FC236}">
                <a16:creationId xmlns:a16="http://schemas.microsoft.com/office/drawing/2014/main" id="{0EBA45AA-89D8-8D8F-72CF-9E847FAF6E2B}"/>
              </a:ext>
            </a:extLst>
          </p:cNvPr>
          <p:cNvSpPr/>
          <p:nvPr/>
        </p:nvSpPr>
        <p:spPr>
          <a:xfrm rot="10800000">
            <a:off x="9254615" y="4610777"/>
            <a:ext cx="698090" cy="658762"/>
          </a:xfrm>
          <a:prstGeom prst="bentArrow">
            <a:avLst>
              <a:gd name="adj1" fmla="val 19535"/>
              <a:gd name="adj2" fmla="val 25789"/>
              <a:gd name="adj3" fmla="val 36015"/>
              <a:gd name="adj4" fmla="val 69955"/>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10" name="Arrow: Bent 109">
            <a:extLst>
              <a:ext uri="{FF2B5EF4-FFF2-40B4-BE49-F238E27FC236}">
                <a16:creationId xmlns:a16="http://schemas.microsoft.com/office/drawing/2014/main" id="{250C74B4-BDDC-C1D3-FB2F-666FEC3A5BAA}"/>
              </a:ext>
            </a:extLst>
          </p:cNvPr>
          <p:cNvSpPr/>
          <p:nvPr/>
        </p:nvSpPr>
        <p:spPr>
          <a:xfrm rot="10800000">
            <a:off x="9254615" y="3207585"/>
            <a:ext cx="698090" cy="658762"/>
          </a:xfrm>
          <a:prstGeom prst="bentArrow">
            <a:avLst>
              <a:gd name="adj1" fmla="val 19535"/>
              <a:gd name="adj2" fmla="val 25789"/>
              <a:gd name="adj3" fmla="val 36015"/>
              <a:gd name="adj4" fmla="val 67798"/>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9" name="Arrow: Bent 108">
            <a:extLst>
              <a:ext uri="{FF2B5EF4-FFF2-40B4-BE49-F238E27FC236}">
                <a16:creationId xmlns:a16="http://schemas.microsoft.com/office/drawing/2014/main" id="{9A6F06DD-28EA-D262-B61F-834F6FBC142F}"/>
              </a:ext>
            </a:extLst>
          </p:cNvPr>
          <p:cNvSpPr/>
          <p:nvPr/>
        </p:nvSpPr>
        <p:spPr>
          <a:xfrm rot="10800000">
            <a:off x="9320981" y="1848661"/>
            <a:ext cx="698090" cy="658762"/>
          </a:xfrm>
          <a:prstGeom prst="bentArrow">
            <a:avLst>
              <a:gd name="adj1" fmla="val 19535"/>
              <a:gd name="adj2" fmla="val 25789"/>
              <a:gd name="adj3" fmla="val 36015"/>
              <a:gd name="adj4" fmla="val 60336"/>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08" name="Arrow: Bent 107">
            <a:extLst>
              <a:ext uri="{FF2B5EF4-FFF2-40B4-BE49-F238E27FC236}">
                <a16:creationId xmlns:a16="http://schemas.microsoft.com/office/drawing/2014/main" id="{B7521A9E-6658-3C84-DACF-7E2978F877B5}"/>
              </a:ext>
            </a:extLst>
          </p:cNvPr>
          <p:cNvSpPr/>
          <p:nvPr/>
        </p:nvSpPr>
        <p:spPr>
          <a:xfrm rot="10800000" flipH="1">
            <a:off x="7052187" y="5269539"/>
            <a:ext cx="698090" cy="658762"/>
          </a:xfrm>
          <a:prstGeom prst="bentArrow">
            <a:avLst>
              <a:gd name="adj1" fmla="val 19535"/>
              <a:gd name="adj2" fmla="val 25789"/>
              <a:gd name="adj3" fmla="val 36015"/>
              <a:gd name="adj4" fmla="val 69955"/>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7" name="Arrow: Bent 106">
            <a:extLst>
              <a:ext uri="{FF2B5EF4-FFF2-40B4-BE49-F238E27FC236}">
                <a16:creationId xmlns:a16="http://schemas.microsoft.com/office/drawing/2014/main" id="{B68A24CD-8B76-1980-6155-8D15470D9EA4}"/>
              </a:ext>
            </a:extLst>
          </p:cNvPr>
          <p:cNvSpPr/>
          <p:nvPr/>
        </p:nvSpPr>
        <p:spPr>
          <a:xfrm rot="10800000" flipH="1">
            <a:off x="7052188" y="3866347"/>
            <a:ext cx="698090" cy="658762"/>
          </a:xfrm>
          <a:prstGeom prst="bentArrow">
            <a:avLst>
              <a:gd name="adj1" fmla="val 19535"/>
              <a:gd name="adj2" fmla="val 25789"/>
              <a:gd name="adj3" fmla="val 36015"/>
              <a:gd name="adj4" fmla="val 69955"/>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06" name="Arrow: Bent 105">
            <a:extLst>
              <a:ext uri="{FF2B5EF4-FFF2-40B4-BE49-F238E27FC236}">
                <a16:creationId xmlns:a16="http://schemas.microsoft.com/office/drawing/2014/main" id="{E790F9A2-7FA1-CD70-F0DE-DAC5FEFDD098}"/>
              </a:ext>
            </a:extLst>
          </p:cNvPr>
          <p:cNvSpPr/>
          <p:nvPr/>
        </p:nvSpPr>
        <p:spPr>
          <a:xfrm rot="10800000" flipH="1">
            <a:off x="6978444" y="2480194"/>
            <a:ext cx="698090" cy="658762"/>
          </a:xfrm>
          <a:prstGeom prst="bentArrow">
            <a:avLst>
              <a:gd name="adj1" fmla="val 19535"/>
              <a:gd name="adj2" fmla="val 25789"/>
              <a:gd name="adj3" fmla="val 37507"/>
              <a:gd name="adj4" fmla="val 68463"/>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2" name="Arrow: Bent 101">
            <a:extLst>
              <a:ext uri="{FF2B5EF4-FFF2-40B4-BE49-F238E27FC236}">
                <a16:creationId xmlns:a16="http://schemas.microsoft.com/office/drawing/2014/main" id="{0230458F-21A5-E8BF-B5EC-785929644BED}"/>
              </a:ext>
            </a:extLst>
          </p:cNvPr>
          <p:cNvSpPr/>
          <p:nvPr/>
        </p:nvSpPr>
        <p:spPr>
          <a:xfrm rot="10800000" flipH="1">
            <a:off x="6909620" y="1184613"/>
            <a:ext cx="698090" cy="658762"/>
          </a:xfrm>
          <a:prstGeom prst="bentArrow">
            <a:avLst>
              <a:gd name="adj1" fmla="val 19535"/>
              <a:gd name="adj2" fmla="val 25789"/>
              <a:gd name="adj3" fmla="val 36015"/>
              <a:gd name="adj4" fmla="val 67798"/>
            </a:avLst>
          </a:prstGeom>
          <a:solidFill>
            <a:srgbClr val="2541A2"/>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grpSp>
        <p:nvGrpSpPr>
          <p:cNvPr id="91" name="Group 90">
            <a:extLst>
              <a:ext uri="{FF2B5EF4-FFF2-40B4-BE49-F238E27FC236}">
                <a16:creationId xmlns:a16="http://schemas.microsoft.com/office/drawing/2014/main" id="{321E6FA5-B79A-9D6D-F7FD-117F481DE8B3}"/>
              </a:ext>
            </a:extLst>
          </p:cNvPr>
          <p:cNvGrpSpPr/>
          <p:nvPr/>
        </p:nvGrpSpPr>
        <p:grpSpPr>
          <a:xfrm>
            <a:off x="5479024" y="745164"/>
            <a:ext cx="3126661" cy="658762"/>
            <a:chOff x="3345428" y="782398"/>
            <a:chExt cx="3126661" cy="658762"/>
          </a:xfrm>
          <a:solidFill>
            <a:srgbClr val="2541A2"/>
          </a:solidFill>
        </p:grpSpPr>
        <p:sp>
          <p:nvSpPr>
            <p:cNvPr id="61" name="Rectangle: Rounded Corners 60">
              <a:extLst>
                <a:ext uri="{FF2B5EF4-FFF2-40B4-BE49-F238E27FC236}">
                  <a16:creationId xmlns:a16="http://schemas.microsoft.com/office/drawing/2014/main" id="{63EB336B-13AF-FCD6-0CD8-3058ECC771AB}"/>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Introduction</a:t>
              </a:r>
            </a:p>
          </p:txBody>
        </p:sp>
        <p:sp>
          <p:nvSpPr>
            <p:cNvPr id="62" name="Oval 61">
              <a:extLst>
                <a:ext uri="{FF2B5EF4-FFF2-40B4-BE49-F238E27FC236}">
                  <a16:creationId xmlns:a16="http://schemas.microsoft.com/office/drawing/2014/main" id="{7AA16808-8EE3-B968-B953-17EF43025394}"/>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grpSp>
        <p:nvGrpSpPr>
          <p:cNvPr id="96" name="Group 95">
            <a:extLst>
              <a:ext uri="{FF2B5EF4-FFF2-40B4-BE49-F238E27FC236}">
                <a16:creationId xmlns:a16="http://schemas.microsoft.com/office/drawing/2014/main" id="{47CF43AB-D074-B613-4D51-8BA32600E222}"/>
              </a:ext>
            </a:extLst>
          </p:cNvPr>
          <p:cNvGrpSpPr/>
          <p:nvPr/>
        </p:nvGrpSpPr>
        <p:grpSpPr>
          <a:xfrm>
            <a:off x="8173065" y="2700871"/>
            <a:ext cx="3126661" cy="658762"/>
            <a:chOff x="6039469" y="2738105"/>
            <a:chExt cx="3126661" cy="658762"/>
          </a:xfrm>
          <a:solidFill>
            <a:srgbClr val="2541A2"/>
          </a:solidFill>
        </p:grpSpPr>
        <p:sp>
          <p:nvSpPr>
            <p:cNvPr id="73" name="Rectangle: Rounded Corners 72">
              <a:extLst>
                <a:ext uri="{FF2B5EF4-FFF2-40B4-BE49-F238E27FC236}">
                  <a16:creationId xmlns:a16="http://schemas.microsoft.com/office/drawing/2014/main" id="{1EC6ED26-1ECA-1934-5558-3B1B238E6EDC}"/>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74" name="Oval 73">
              <a:extLst>
                <a:ext uri="{FF2B5EF4-FFF2-40B4-BE49-F238E27FC236}">
                  <a16:creationId xmlns:a16="http://schemas.microsoft.com/office/drawing/2014/main" id="{0D53430B-B52D-3DC9-A37C-B483AD6EAB53}"/>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grpSp>
        <p:nvGrpSpPr>
          <p:cNvPr id="93" name="Group 92">
            <a:extLst>
              <a:ext uri="{FF2B5EF4-FFF2-40B4-BE49-F238E27FC236}">
                <a16:creationId xmlns:a16="http://schemas.microsoft.com/office/drawing/2014/main" id="{ED50661C-2A3B-A94F-DF8B-853A1FFC55E4}"/>
              </a:ext>
            </a:extLst>
          </p:cNvPr>
          <p:cNvGrpSpPr/>
          <p:nvPr/>
        </p:nvGrpSpPr>
        <p:grpSpPr>
          <a:xfrm>
            <a:off x="5479024" y="2045111"/>
            <a:ext cx="3126661" cy="658762"/>
            <a:chOff x="3345428" y="2082345"/>
            <a:chExt cx="3126661" cy="658762"/>
          </a:xfrm>
          <a:solidFill>
            <a:srgbClr val="2541A2"/>
          </a:solidFill>
        </p:grpSpPr>
        <p:sp>
          <p:nvSpPr>
            <p:cNvPr id="75" name="Rectangle: Rounded Corners 74">
              <a:extLst>
                <a:ext uri="{FF2B5EF4-FFF2-40B4-BE49-F238E27FC236}">
                  <a16:creationId xmlns:a16="http://schemas.microsoft.com/office/drawing/2014/main" id="{8922EA2C-6D69-8628-E687-A6F2F475C523}"/>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76" name="Oval 75">
              <a:extLst>
                <a:ext uri="{FF2B5EF4-FFF2-40B4-BE49-F238E27FC236}">
                  <a16:creationId xmlns:a16="http://schemas.microsoft.com/office/drawing/2014/main" id="{C0D3A97D-9C91-40D8-C101-BEC04EC76A34}"/>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grpSp>
        <p:nvGrpSpPr>
          <p:cNvPr id="94" name="Group 93">
            <a:extLst>
              <a:ext uri="{FF2B5EF4-FFF2-40B4-BE49-F238E27FC236}">
                <a16:creationId xmlns:a16="http://schemas.microsoft.com/office/drawing/2014/main" id="{51F8244E-26DA-2A3B-A5D5-FC515AB20839}"/>
              </a:ext>
            </a:extLst>
          </p:cNvPr>
          <p:cNvGrpSpPr/>
          <p:nvPr/>
        </p:nvGrpSpPr>
        <p:grpSpPr>
          <a:xfrm>
            <a:off x="5479024" y="3404237"/>
            <a:ext cx="3126661" cy="658762"/>
            <a:chOff x="3345428" y="3441471"/>
            <a:chExt cx="3126661" cy="658762"/>
          </a:xfrm>
          <a:solidFill>
            <a:srgbClr val="2541A2"/>
          </a:solidFill>
        </p:grpSpPr>
        <p:sp>
          <p:nvSpPr>
            <p:cNvPr id="77" name="Rectangle: Rounded Corners 76">
              <a:extLst>
                <a:ext uri="{FF2B5EF4-FFF2-40B4-BE49-F238E27FC236}">
                  <a16:creationId xmlns:a16="http://schemas.microsoft.com/office/drawing/2014/main" id="{F28A3D2D-1815-64C0-D49C-1226397126AF}"/>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78" name="Oval 77">
              <a:extLst>
                <a:ext uri="{FF2B5EF4-FFF2-40B4-BE49-F238E27FC236}">
                  <a16:creationId xmlns:a16="http://schemas.microsoft.com/office/drawing/2014/main" id="{617F7320-9053-B03D-FFB5-B98BFAEE5528}"/>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grpSp>
        <p:nvGrpSpPr>
          <p:cNvPr id="97" name="Group 96">
            <a:extLst>
              <a:ext uri="{FF2B5EF4-FFF2-40B4-BE49-F238E27FC236}">
                <a16:creationId xmlns:a16="http://schemas.microsoft.com/office/drawing/2014/main" id="{257D6945-D8F3-82BE-C673-D3344CADD3C6}"/>
              </a:ext>
            </a:extLst>
          </p:cNvPr>
          <p:cNvGrpSpPr/>
          <p:nvPr/>
        </p:nvGrpSpPr>
        <p:grpSpPr>
          <a:xfrm>
            <a:off x="8173065" y="4079659"/>
            <a:ext cx="3126661" cy="658762"/>
            <a:chOff x="6039469" y="4116893"/>
            <a:chExt cx="3126661" cy="658762"/>
          </a:xfrm>
          <a:solidFill>
            <a:srgbClr val="2541A2"/>
          </a:solidFill>
        </p:grpSpPr>
        <p:sp>
          <p:nvSpPr>
            <p:cNvPr id="79" name="Rectangle: Rounded Corners 78">
              <a:extLst>
                <a:ext uri="{FF2B5EF4-FFF2-40B4-BE49-F238E27FC236}">
                  <a16:creationId xmlns:a16="http://schemas.microsoft.com/office/drawing/2014/main" id="{701A28D1-15EF-4E02-0629-D03214FA4463}"/>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80" name="Oval 79">
              <a:extLst>
                <a:ext uri="{FF2B5EF4-FFF2-40B4-BE49-F238E27FC236}">
                  <a16:creationId xmlns:a16="http://schemas.microsoft.com/office/drawing/2014/main" id="{087A6956-54A8-D136-6ADB-939164729785}"/>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grpSp>
        <p:nvGrpSpPr>
          <p:cNvPr id="92" name="Group 91">
            <a:extLst>
              <a:ext uri="{FF2B5EF4-FFF2-40B4-BE49-F238E27FC236}">
                <a16:creationId xmlns:a16="http://schemas.microsoft.com/office/drawing/2014/main" id="{5854D599-4961-38E3-E5B3-8541C3BD3E9C}"/>
              </a:ext>
            </a:extLst>
          </p:cNvPr>
          <p:cNvGrpSpPr/>
          <p:nvPr/>
        </p:nvGrpSpPr>
        <p:grpSpPr>
          <a:xfrm>
            <a:off x="8173065" y="1400924"/>
            <a:ext cx="3126661" cy="658762"/>
            <a:chOff x="6039469" y="1438158"/>
            <a:chExt cx="3126661" cy="658762"/>
          </a:xfrm>
          <a:solidFill>
            <a:srgbClr val="2541A2"/>
          </a:solidFill>
        </p:grpSpPr>
        <p:sp>
          <p:nvSpPr>
            <p:cNvPr id="81" name="Rectangle: Rounded Corners 80">
              <a:extLst>
                <a:ext uri="{FF2B5EF4-FFF2-40B4-BE49-F238E27FC236}">
                  <a16:creationId xmlns:a16="http://schemas.microsoft.com/office/drawing/2014/main" id="{2DE5BE5D-54D1-5ADB-76A7-39E1C79646E5}"/>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82" name="Oval 81">
              <a:extLst>
                <a:ext uri="{FF2B5EF4-FFF2-40B4-BE49-F238E27FC236}">
                  <a16:creationId xmlns:a16="http://schemas.microsoft.com/office/drawing/2014/main" id="{C5FC91BA-3822-31DF-CFEC-DA0EB1AAC252}"/>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grpSp>
        <p:nvGrpSpPr>
          <p:cNvPr id="95" name="Group 94">
            <a:extLst>
              <a:ext uri="{FF2B5EF4-FFF2-40B4-BE49-F238E27FC236}">
                <a16:creationId xmlns:a16="http://schemas.microsoft.com/office/drawing/2014/main" id="{439E8D77-D9A7-50EF-9AB8-11F54BFA9336}"/>
              </a:ext>
            </a:extLst>
          </p:cNvPr>
          <p:cNvGrpSpPr/>
          <p:nvPr/>
        </p:nvGrpSpPr>
        <p:grpSpPr>
          <a:xfrm>
            <a:off x="5479024" y="4783025"/>
            <a:ext cx="3126661" cy="658762"/>
            <a:chOff x="3345428" y="4820259"/>
            <a:chExt cx="3126661" cy="658762"/>
          </a:xfrm>
          <a:solidFill>
            <a:srgbClr val="2541A2"/>
          </a:solidFill>
        </p:grpSpPr>
        <p:sp>
          <p:nvSpPr>
            <p:cNvPr id="83" name="Rectangle: Rounded Corners 82">
              <a:extLst>
                <a:ext uri="{FF2B5EF4-FFF2-40B4-BE49-F238E27FC236}">
                  <a16:creationId xmlns:a16="http://schemas.microsoft.com/office/drawing/2014/main" id="{1CE47BDD-EDE8-6431-4B96-27820347C6A6}"/>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84" name="Oval 83">
              <a:extLst>
                <a:ext uri="{FF2B5EF4-FFF2-40B4-BE49-F238E27FC236}">
                  <a16:creationId xmlns:a16="http://schemas.microsoft.com/office/drawing/2014/main" id="{1BBEFED9-6E91-436B-DB7B-0374751D8B72}"/>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grpSp>
        <p:nvGrpSpPr>
          <p:cNvPr id="98" name="Group 97">
            <a:extLst>
              <a:ext uri="{FF2B5EF4-FFF2-40B4-BE49-F238E27FC236}">
                <a16:creationId xmlns:a16="http://schemas.microsoft.com/office/drawing/2014/main" id="{FF18C8F6-8055-28A7-80F1-4373A9EFC7B0}"/>
              </a:ext>
            </a:extLst>
          </p:cNvPr>
          <p:cNvGrpSpPr/>
          <p:nvPr/>
        </p:nvGrpSpPr>
        <p:grpSpPr>
          <a:xfrm>
            <a:off x="8173065" y="5454073"/>
            <a:ext cx="3126661" cy="658762"/>
            <a:chOff x="6039469" y="5491307"/>
            <a:chExt cx="3126661" cy="658762"/>
          </a:xfrm>
          <a:solidFill>
            <a:srgbClr val="2541A2"/>
          </a:solidFill>
        </p:grpSpPr>
        <p:sp>
          <p:nvSpPr>
            <p:cNvPr id="85" name="Rectangle: Rounded Corners 84">
              <a:extLst>
                <a:ext uri="{FF2B5EF4-FFF2-40B4-BE49-F238E27FC236}">
                  <a16:creationId xmlns:a16="http://schemas.microsoft.com/office/drawing/2014/main" id="{145E08F0-260F-6F0D-C545-38BEBFE78E0F}"/>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86" name="Oval 85">
              <a:extLst>
                <a:ext uri="{FF2B5EF4-FFF2-40B4-BE49-F238E27FC236}">
                  <a16:creationId xmlns:a16="http://schemas.microsoft.com/office/drawing/2014/main" id="{79C92ABF-7674-B818-93B5-3CF58A135326}"/>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pic>
        <p:nvPicPr>
          <p:cNvPr id="115" name="Picture 114">
            <a:extLst>
              <a:ext uri="{FF2B5EF4-FFF2-40B4-BE49-F238E27FC236}">
                <a16:creationId xmlns:a16="http://schemas.microsoft.com/office/drawing/2014/main" id="{CBE84E39-28E0-CEFE-1089-EBE8DEB0951A}"/>
              </a:ext>
            </a:extLst>
          </p:cNvPr>
          <p:cNvPicPr>
            <a:picLocks noChangeAspect="1"/>
          </p:cNvPicPr>
          <p:nvPr/>
        </p:nvPicPr>
        <p:blipFill>
          <a:blip r:embed="rId2">
            <a:extLst>
              <a:ext uri="{28A0092B-C50C-407E-A947-70E740481C1C}">
                <a14:useLocalDpi xmlns:a14="http://schemas.microsoft.com/office/drawing/2010/main" val="0"/>
              </a:ext>
            </a:extLst>
          </a:blip>
          <a:srcRect r="303" b="1814"/>
          <a:stretch/>
        </p:blipFill>
        <p:spPr>
          <a:xfrm flipH="1">
            <a:off x="-1" y="1462004"/>
            <a:ext cx="5479023" cy="5395996"/>
          </a:xfrm>
          <a:prstGeom prst="rect">
            <a:avLst/>
          </a:prstGeom>
        </p:spPr>
      </p:pic>
    </p:spTree>
    <p:extLst>
      <p:ext uri="{BB962C8B-B14F-4D97-AF65-F5344CB8AC3E}">
        <p14:creationId xmlns:p14="http://schemas.microsoft.com/office/powerpoint/2010/main" val="127664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8C3B34-33E2-F4FB-C4DC-2B6EC47F662D}"/>
              </a:ext>
            </a:extLst>
          </p:cNvPr>
          <p:cNvGrpSpPr/>
          <p:nvPr/>
        </p:nvGrpSpPr>
        <p:grpSpPr>
          <a:xfrm>
            <a:off x="346584" y="312544"/>
            <a:ext cx="3126661" cy="658762"/>
            <a:chOff x="3345428" y="782398"/>
            <a:chExt cx="3126661" cy="658762"/>
          </a:xfrm>
          <a:solidFill>
            <a:srgbClr val="2541A2"/>
          </a:solidFill>
        </p:grpSpPr>
        <p:sp>
          <p:nvSpPr>
            <p:cNvPr id="4" name="Rectangle: Rounded Corners 3">
              <a:extLst>
                <a:ext uri="{FF2B5EF4-FFF2-40B4-BE49-F238E27FC236}">
                  <a16:creationId xmlns:a16="http://schemas.microsoft.com/office/drawing/2014/main" id="{531834E7-1A39-87CE-FFE3-2F558DE0C117}"/>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400" b="1" dirty="0">
                  <a:latin typeface="Arial Rounded MT Bold" panose="020F0704030504030204" pitchFamily="34" charset="0"/>
                </a:rPr>
                <a:t>Introduction</a:t>
              </a:r>
            </a:p>
          </p:txBody>
        </p:sp>
        <p:sp>
          <p:nvSpPr>
            <p:cNvPr id="5" name="Oval 4">
              <a:extLst>
                <a:ext uri="{FF2B5EF4-FFF2-40B4-BE49-F238E27FC236}">
                  <a16:creationId xmlns:a16="http://schemas.microsoft.com/office/drawing/2014/main" id="{D91B301F-BC1A-AB28-CF47-C7800219214F}"/>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sp>
        <p:nvSpPr>
          <p:cNvPr id="9" name="TextBox 8">
            <a:extLst>
              <a:ext uri="{FF2B5EF4-FFF2-40B4-BE49-F238E27FC236}">
                <a16:creationId xmlns:a16="http://schemas.microsoft.com/office/drawing/2014/main" id="{4B292369-3305-E1B0-183E-46CBE55D2AE5}"/>
              </a:ext>
            </a:extLst>
          </p:cNvPr>
          <p:cNvSpPr txBox="1"/>
          <p:nvPr/>
        </p:nvSpPr>
        <p:spPr>
          <a:xfrm>
            <a:off x="346584" y="1159621"/>
            <a:ext cx="11452126" cy="5312093"/>
          </a:xfrm>
          <a:prstGeom prst="round2DiagRect">
            <a:avLst/>
          </a:prstGeom>
          <a:solidFill>
            <a:schemeClr val="accent3">
              <a:lumMod val="50000"/>
            </a:schemeClr>
          </a:solidFill>
        </p:spPr>
        <p:txBody>
          <a:bodyPr wrap="square">
            <a:spAutoFit/>
          </a:bodyPr>
          <a:lstStyle/>
          <a:p>
            <a:pPr algn="just"/>
            <a:r>
              <a:rPr lang="en-US" b="1" dirty="0">
                <a:solidFill>
                  <a:schemeClr val="bg1"/>
                </a:solidFill>
              </a:rPr>
              <a:t>• In this project, the aim is to develop a machine learning model to predict water potability based on various water quality parameters. This model will help in assessing whether water is safe for consumption, which is crucial for public health and water management.</a:t>
            </a:r>
          </a:p>
          <a:p>
            <a:pPr algn="just"/>
            <a:endParaRPr lang="en-US" b="1" dirty="0">
              <a:solidFill>
                <a:schemeClr val="bg1"/>
              </a:solidFill>
            </a:endParaRPr>
          </a:p>
          <a:p>
            <a:pPr algn="just"/>
            <a:r>
              <a:rPr lang="en-US" b="1" dirty="0">
                <a:solidFill>
                  <a:schemeClr val="bg1"/>
                </a:solidFill>
              </a:rPr>
              <a:t>• Global Access to Safe Drinking Water: According to the World Health Organization (WHO), 2 billion people globally lack access to safely managed drinking water services. Contaminated water can carry diseases like cholera, diarrhea, and typhoid, leading to serious health risks.</a:t>
            </a:r>
          </a:p>
          <a:p>
            <a:pPr algn="just"/>
            <a:endParaRPr lang="en-US" b="1" dirty="0">
              <a:solidFill>
                <a:schemeClr val="bg1"/>
              </a:solidFill>
            </a:endParaRPr>
          </a:p>
          <a:p>
            <a:pPr algn="just"/>
            <a:r>
              <a:rPr lang="en-US" b="1" dirty="0">
                <a:solidFill>
                  <a:schemeClr val="bg1"/>
                </a:solidFill>
              </a:rPr>
              <a:t>• Waterborne Diseases: In low- and middle-income countries, around 485,000 deaths annually are attributed to diarrhea caused by unsafe drinking water, according to WHO reports.</a:t>
            </a:r>
          </a:p>
          <a:p>
            <a:pPr algn="just"/>
            <a:endParaRPr lang="en-US" b="1" dirty="0">
              <a:solidFill>
                <a:schemeClr val="bg1"/>
              </a:solidFill>
            </a:endParaRPr>
          </a:p>
          <a:p>
            <a:pPr algn="just"/>
            <a:r>
              <a:rPr lang="en-US" b="1" dirty="0">
                <a:solidFill>
                  <a:schemeClr val="bg1"/>
                </a:solidFill>
              </a:rPr>
              <a:t>• Heavy Metals: The presence of heavy metals (like lead and mercury) in drinking water poses serious long-term health risks. For instance, the Flint water crisis in the U.S. highlighted how lead contamination can cause developmental issues in children.</a:t>
            </a:r>
          </a:p>
          <a:p>
            <a:pPr algn="just"/>
            <a:endParaRPr lang="en-US" b="1" dirty="0">
              <a:solidFill>
                <a:schemeClr val="bg1"/>
              </a:solidFill>
            </a:endParaRPr>
          </a:p>
          <a:p>
            <a:pPr algn="just"/>
            <a:r>
              <a:rPr lang="en-US" b="1" dirty="0">
                <a:solidFill>
                  <a:schemeClr val="bg1"/>
                </a:solidFill>
              </a:rPr>
              <a:t>• Water Filtration and Treatment: Improved water filtration systems and treatment can prevent about 2 million deaths from water-related diseases annually.</a:t>
            </a:r>
          </a:p>
        </p:txBody>
      </p:sp>
    </p:spTree>
    <p:extLst>
      <p:ext uri="{BB962C8B-B14F-4D97-AF65-F5344CB8AC3E}">
        <p14:creationId xmlns:p14="http://schemas.microsoft.com/office/powerpoint/2010/main" val="29550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65CBE9-BE1D-F33D-2BBD-CE42817FB1B2}"/>
              </a:ext>
            </a:extLst>
          </p:cNvPr>
          <p:cNvGrpSpPr/>
          <p:nvPr/>
        </p:nvGrpSpPr>
        <p:grpSpPr>
          <a:xfrm>
            <a:off x="356420" y="310060"/>
            <a:ext cx="3126661" cy="658762"/>
            <a:chOff x="6039469" y="1438158"/>
            <a:chExt cx="3126661" cy="658762"/>
          </a:xfrm>
          <a:solidFill>
            <a:srgbClr val="2541A2"/>
          </a:solidFill>
        </p:grpSpPr>
        <p:sp>
          <p:nvSpPr>
            <p:cNvPr id="5" name="Rectangle: Rounded Corners 4">
              <a:extLst>
                <a:ext uri="{FF2B5EF4-FFF2-40B4-BE49-F238E27FC236}">
                  <a16:creationId xmlns:a16="http://schemas.microsoft.com/office/drawing/2014/main" id="{BD837A52-E2A3-80C6-F13E-0688F80C4FC1}"/>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6" name="Oval 5">
              <a:extLst>
                <a:ext uri="{FF2B5EF4-FFF2-40B4-BE49-F238E27FC236}">
                  <a16:creationId xmlns:a16="http://schemas.microsoft.com/office/drawing/2014/main" id="{C124CD88-698A-08D4-EE00-58C5FFDBBF2C}"/>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pic>
        <p:nvPicPr>
          <p:cNvPr id="7" name="Picture 6">
            <a:extLst>
              <a:ext uri="{FF2B5EF4-FFF2-40B4-BE49-F238E27FC236}">
                <a16:creationId xmlns:a16="http://schemas.microsoft.com/office/drawing/2014/main" id="{A46A8A0A-08B1-94A8-11BA-D5817FF81575}"/>
              </a:ext>
            </a:extLst>
          </p:cNvPr>
          <p:cNvPicPr>
            <a:picLocks noChangeAspect="1"/>
          </p:cNvPicPr>
          <p:nvPr/>
        </p:nvPicPr>
        <p:blipFill>
          <a:blip r:embed="rId2">
            <a:extLst>
              <a:ext uri="{28A0092B-C50C-407E-A947-70E740481C1C}">
                <a14:useLocalDpi xmlns:a14="http://schemas.microsoft.com/office/drawing/2010/main" val="0"/>
              </a:ext>
            </a:extLst>
          </a:blip>
          <a:srcRect l="7745" t="3149" r="7249" b="2843"/>
          <a:stretch/>
        </p:blipFill>
        <p:spPr>
          <a:xfrm>
            <a:off x="1887793" y="1192161"/>
            <a:ext cx="8416413" cy="4473678"/>
          </a:xfrm>
          <a:prstGeom prst="rect">
            <a:avLst/>
          </a:prstGeom>
        </p:spPr>
      </p:pic>
      <p:sp>
        <p:nvSpPr>
          <p:cNvPr id="16" name="Rectangle: Diagonal Corners Rounded 15">
            <a:extLst>
              <a:ext uri="{FF2B5EF4-FFF2-40B4-BE49-F238E27FC236}">
                <a16:creationId xmlns:a16="http://schemas.microsoft.com/office/drawing/2014/main" id="{818F88E2-B43A-9443-6B99-BD20A1A83B7A}"/>
              </a:ext>
            </a:extLst>
          </p:cNvPr>
          <p:cNvSpPr/>
          <p:nvPr/>
        </p:nvSpPr>
        <p:spPr>
          <a:xfrm>
            <a:off x="2325943" y="5665839"/>
            <a:ext cx="7540111" cy="792898"/>
          </a:xfrm>
          <a:prstGeom prst="round2DiagRect">
            <a:avLst>
              <a:gd name="adj1" fmla="val 50000"/>
              <a:gd name="adj2" fmla="val 0"/>
            </a:avLst>
          </a:prstGeom>
          <a:solidFill>
            <a:srgbClr val="00659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effectLst/>
                <a:latin typeface="Arial Rounded MT Bold" panose="020F0704030504030204" pitchFamily="34" charset="0"/>
              </a:rPr>
              <a:t>• Is the water potable or not?</a:t>
            </a:r>
          </a:p>
        </p:txBody>
      </p:sp>
    </p:spTree>
    <p:extLst>
      <p:ext uri="{BB962C8B-B14F-4D97-AF65-F5344CB8AC3E}">
        <p14:creationId xmlns:p14="http://schemas.microsoft.com/office/powerpoint/2010/main" val="125520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667B90-CCFE-977E-A38C-02E29961D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 y="1680890"/>
            <a:ext cx="4322893" cy="4322893"/>
          </a:xfrm>
          <a:prstGeom prst="rect">
            <a:avLst/>
          </a:prstGeom>
        </p:spPr>
      </p:pic>
      <p:grpSp>
        <p:nvGrpSpPr>
          <p:cNvPr id="2" name="Group 1">
            <a:extLst>
              <a:ext uri="{FF2B5EF4-FFF2-40B4-BE49-F238E27FC236}">
                <a16:creationId xmlns:a16="http://schemas.microsoft.com/office/drawing/2014/main" id="{8E1F3AD8-D898-4882-5D5B-9AF20FDE1AA5}"/>
              </a:ext>
            </a:extLst>
          </p:cNvPr>
          <p:cNvGrpSpPr/>
          <p:nvPr/>
        </p:nvGrpSpPr>
        <p:grpSpPr>
          <a:xfrm>
            <a:off x="356416" y="314633"/>
            <a:ext cx="3126661" cy="658762"/>
            <a:chOff x="3345428" y="2082345"/>
            <a:chExt cx="3126661" cy="658762"/>
          </a:xfrm>
          <a:solidFill>
            <a:srgbClr val="2541A2"/>
          </a:solidFill>
        </p:grpSpPr>
        <p:sp>
          <p:nvSpPr>
            <p:cNvPr id="3" name="Rectangle: Rounded Corners 2">
              <a:extLst>
                <a:ext uri="{FF2B5EF4-FFF2-40B4-BE49-F238E27FC236}">
                  <a16:creationId xmlns:a16="http://schemas.microsoft.com/office/drawing/2014/main" id="{5791B1C8-7B8D-E29B-9317-460D33D92361}"/>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4" name="Oval 3">
              <a:extLst>
                <a:ext uri="{FF2B5EF4-FFF2-40B4-BE49-F238E27FC236}">
                  <a16:creationId xmlns:a16="http://schemas.microsoft.com/office/drawing/2014/main" id="{B64EFB65-3DBE-008D-B673-9889197CDFC6}"/>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sp>
        <p:nvSpPr>
          <p:cNvPr id="5" name="Rectangle: Rounded Corners 4">
            <a:extLst>
              <a:ext uri="{FF2B5EF4-FFF2-40B4-BE49-F238E27FC236}">
                <a16:creationId xmlns:a16="http://schemas.microsoft.com/office/drawing/2014/main" id="{E37916AF-41CE-0237-F8EB-EFD547280884}"/>
              </a:ext>
            </a:extLst>
          </p:cNvPr>
          <p:cNvSpPr/>
          <p:nvPr/>
        </p:nvSpPr>
        <p:spPr>
          <a:xfrm>
            <a:off x="4944400" y="1248705"/>
            <a:ext cx="1836174" cy="65876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Rounded MT Bold" panose="020F0704030504030204" pitchFamily="34" charset="0"/>
              </a:rPr>
              <a:t>Dataset</a:t>
            </a:r>
          </a:p>
        </p:txBody>
      </p:sp>
      <p:cxnSp>
        <p:nvCxnSpPr>
          <p:cNvPr id="7" name="Connector: Elbow 6">
            <a:extLst>
              <a:ext uri="{FF2B5EF4-FFF2-40B4-BE49-F238E27FC236}">
                <a16:creationId xmlns:a16="http://schemas.microsoft.com/office/drawing/2014/main" id="{E397DC03-4314-E3E3-B15B-6065A23F5DE3}"/>
              </a:ext>
            </a:extLst>
          </p:cNvPr>
          <p:cNvCxnSpPr>
            <a:cxnSpLocks/>
          </p:cNvCxnSpPr>
          <p:nvPr/>
        </p:nvCxnSpPr>
        <p:spPr>
          <a:xfrm flipV="1">
            <a:off x="6780574" y="1248705"/>
            <a:ext cx="993058" cy="32446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E9EE966-BCC6-F9A2-3CB1-304792D285D5}"/>
              </a:ext>
            </a:extLst>
          </p:cNvPr>
          <p:cNvCxnSpPr>
            <a:cxnSpLocks/>
          </p:cNvCxnSpPr>
          <p:nvPr/>
        </p:nvCxnSpPr>
        <p:spPr>
          <a:xfrm>
            <a:off x="6780574" y="1573170"/>
            <a:ext cx="993058" cy="33429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6C67C49-A5B1-639E-EF30-4C98E703EF70}"/>
              </a:ext>
            </a:extLst>
          </p:cNvPr>
          <p:cNvSpPr/>
          <p:nvPr/>
        </p:nvSpPr>
        <p:spPr>
          <a:xfrm>
            <a:off x="7773632" y="1000439"/>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3676 Rows</a:t>
            </a:r>
          </a:p>
        </p:txBody>
      </p:sp>
      <p:sp>
        <p:nvSpPr>
          <p:cNvPr id="20" name="Rectangle: Rounded Corners 19">
            <a:extLst>
              <a:ext uri="{FF2B5EF4-FFF2-40B4-BE49-F238E27FC236}">
                <a16:creationId xmlns:a16="http://schemas.microsoft.com/office/drawing/2014/main" id="{3E62B0F8-5831-4FCF-28EB-3D262C3903A6}"/>
              </a:ext>
            </a:extLst>
          </p:cNvPr>
          <p:cNvSpPr/>
          <p:nvPr/>
        </p:nvSpPr>
        <p:spPr>
          <a:xfrm>
            <a:off x="7773632" y="1659201"/>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10 Columns</a:t>
            </a:r>
          </a:p>
        </p:txBody>
      </p:sp>
      <p:cxnSp>
        <p:nvCxnSpPr>
          <p:cNvPr id="24" name="Straight Connector 23">
            <a:extLst>
              <a:ext uri="{FF2B5EF4-FFF2-40B4-BE49-F238E27FC236}">
                <a16:creationId xmlns:a16="http://schemas.microsoft.com/office/drawing/2014/main" id="{F435420C-FFB4-DFE2-3572-BB7643D5CD61}"/>
              </a:ext>
            </a:extLst>
          </p:cNvPr>
          <p:cNvCxnSpPr>
            <a:cxnSpLocks/>
            <a:stCxn id="5" idx="2"/>
          </p:cNvCxnSpPr>
          <p:nvPr/>
        </p:nvCxnSpPr>
        <p:spPr>
          <a:xfrm>
            <a:off x="5862487" y="1907467"/>
            <a:ext cx="0" cy="476865"/>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D3F83F-DB62-472E-B81B-684770622E5B}"/>
              </a:ext>
            </a:extLst>
          </p:cNvPr>
          <p:cNvCxnSpPr>
            <a:cxnSpLocks/>
          </p:cNvCxnSpPr>
          <p:nvPr/>
        </p:nvCxnSpPr>
        <p:spPr>
          <a:xfrm>
            <a:off x="5862487" y="3333144"/>
            <a:ext cx="0" cy="206778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3C44B7E-5026-A64E-D460-9D760AEEFBA0}"/>
              </a:ext>
            </a:extLst>
          </p:cNvPr>
          <p:cNvSpPr/>
          <p:nvPr/>
        </p:nvSpPr>
        <p:spPr>
          <a:xfrm>
            <a:off x="4938254" y="2384332"/>
            <a:ext cx="2281084" cy="94881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Features</a:t>
            </a:r>
          </a:p>
          <a:p>
            <a:pPr algn="ctr"/>
            <a:r>
              <a:rPr lang="en-US" sz="2800" dirty="0">
                <a:latin typeface="Arial Rounded MT Bold" panose="020F0704030504030204" pitchFamily="34" charset="0"/>
              </a:rPr>
              <a:t>(columns)</a:t>
            </a:r>
          </a:p>
        </p:txBody>
      </p:sp>
      <p:cxnSp>
        <p:nvCxnSpPr>
          <p:cNvPr id="34" name="Straight Connector 33">
            <a:extLst>
              <a:ext uri="{FF2B5EF4-FFF2-40B4-BE49-F238E27FC236}">
                <a16:creationId xmlns:a16="http://schemas.microsoft.com/office/drawing/2014/main" id="{F58B5CB7-6194-5E4A-0C65-CF97856FD6A2}"/>
              </a:ext>
            </a:extLst>
          </p:cNvPr>
          <p:cNvCxnSpPr>
            <a:cxnSpLocks/>
          </p:cNvCxnSpPr>
          <p:nvPr/>
        </p:nvCxnSpPr>
        <p:spPr>
          <a:xfrm>
            <a:off x="5862487" y="4070564"/>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7EDDF66-23BB-08D6-363A-DA50EC061BD8}"/>
              </a:ext>
            </a:extLst>
          </p:cNvPr>
          <p:cNvSpPr/>
          <p:nvPr/>
        </p:nvSpPr>
        <p:spPr>
          <a:xfrm>
            <a:off x="6213994" y="3810009"/>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Rounded MT Bold" panose="020F0704030504030204" pitchFamily="34" charset="0"/>
              </a:rPr>
              <a:t>Input Features</a:t>
            </a:r>
          </a:p>
        </p:txBody>
      </p:sp>
      <p:cxnSp>
        <p:nvCxnSpPr>
          <p:cNvPr id="37" name="Straight Connector 36">
            <a:extLst>
              <a:ext uri="{FF2B5EF4-FFF2-40B4-BE49-F238E27FC236}">
                <a16:creationId xmlns:a16="http://schemas.microsoft.com/office/drawing/2014/main" id="{9B0DF124-8139-C06E-052B-A415935A2C4F}"/>
              </a:ext>
            </a:extLst>
          </p:cNvPr>
          <p:cNvCxnSpPr>
            <a:cxnSpLocks/>
          </p:cNvCxnSpPr>
          <p:nvPr/>
        </p:nvCxnSpPr>
        <p:spPr>
          <a:xfrm>
            <a:off x="8396756" y="4070564"/>
            <a:ext cx="108154"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76551A53-8CCC-13FB-A4BA-B0626C85451C}"/>
              </a:ext>
            </a:extLst>
          </p:cNvPr>
          <p:cNvSpPr/>
          <p:nvPr/>
        </p:nvSpPr>
        <p:spPr>
          <a:xfrm>
            <a:off x="8466808" y="3343161"/>
            <a:ext cx="360077" cy="1452713"/>
          </a:xfrm>
          <a:prstGeom prst="leftBrace">
            <a:avLst>
              <a:gd name="adj1" fmla="val 75307"/>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A1824C3B-2082-88E8-95EF-4D7892148AEA}"/>
              </a:ext>
            </a:extLst>
          </p:cNvPr>
          <p:cNvSpPr txBox="1"/>
          <p:nvPr/>
        </p:nvSpPr>
        <p:spPr>
          <a:xfrm>
            <a:off x="8718732" y="3343526"/>
            <a:ext cx="2776016" cy="1477328"/>
          </a:xfrm>
          <a:prstGeom prst="rect">
            <a:avLst/>
          </a:prstGeom>
          <a:noFill/>
        </p:spPr>
        <p:txBody>
          <a:bodyPr wrap="none" rtlCol="0">
            <a:spAutoFit/>
          </a:bodyPr>
          <a:lstStyle/>
          <a:p>
            <a:r>
              <a:rPr lang="en-US" dirty="0">
                <a:latin typeface="Aptos" panose="020B0004020202020204" pitchFamily="34" charset="0"/>
              </a:rPr>
              <a:t>Ph, Hardness, Solids,</a:t>
            </a:r>
          </a:p>
          <a:p>
            <a:r>
              <a:rPr lang="en-US" dirty="0">
                <a:latin typeface="Aptos" panose="020B0004020202020204" pitchFamily="34" charset="0"/>
              </a:rPr>
              <a:t>Chloramines, Sulfate, </a:t>
            </a:r>
          </a:p>
          <a:p>
            <a:r>
              <a:rPr lang="en-US" dirty="0">
                <a:latin typeface="Aptos" panose="020B0004020202020204" pitchFamily="34" charset="0"/>
              </a:rPr>
              <a:t>Conductivity, Organic </a:t>
            </a:r>
          </a:p>
          <a:p>
            <a:r>
              <a:rPr lang="en-US" dirty="0">
                <a:latin typeface="Aptos" panose="020B0004020202020204" pitchFamily="34" charset="0"/>
              </a:rPr>
              <a:t>Carbon, Trihalomethanes,</a:t>
            </a:r>
          </a:p>
          <a:p>
            <a:r>
              <a:rPr lang="en-US" dirty="0">
                <a:latin typeface="Aptos" panose="020B0004020202020204" pitchFamily="34" charset="0"/>
              </a:rPr>
              <a:t>Turbidity</a:t>
            </a:r>
          </a:p>
        </p:txBody>
      </p:sp>
      <p:cxnSp>
        <p:nvCxnSpPr>
          <p:cNvPr id="46" name="Straight Connector 45">
            <a:extLst>
              <a:ext uri="{FF2B5EF4-FFF2-40B4-BE49-F238E27FC236}">
                <a16:creationId xmlns:a16="http://schemas.microsoft.com/office/drawing/2014/main" id="{C48DA43E-E491-E25E-6C25-180EFD361C39}"/>
              </a:ext>
            </a:extLst>
          </p:cNvPr>
          <p:cNvCxnSpPr>
            <a:cxnSpLocks/>
          </p:cNvCxnSpPr>
          <p:nvPr/>
        </p:nvCxnSpPr>
        <p:spPr>
          <a:xfrm>
            <a:off x="5862486" y="5400931"/>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4C3B8029-D7BC-BB68-C87A-0C65BA70479F}"/>
              </a:ext>
            </a:extLst>
          </p:cNvPr>
          <p:cNvSpPr/>
          <p:nvPr/>
        </p:nvSpPr>
        <p:spPr>
          <a:xfrm>
            <a:off x="6213994" y="5154572"/>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Output Variable</a:t>
            </a:r>
          </a:p>
        </p:txBody>
      </p:sp>
      <p:sp>
        <p:nvSpPr>
          <p:cNvPr id="48" name="Left Brace 47">
            <a:extLst>
              <a:ext uri="{FF2B5EF4-FFF2-40B4-BE49-F238E27FC236}">
                <a16:creationId xmlns:a16="http://schemas.microsoft.com/office/drawing/2014/main" id="{822FAC19-55D4-56C8-1D05-4531049421E1}"/>
              </a:ext>
            </a:extLst>
          </p:cNvPr>
          <p:cNvSpPr/>
          <p:nvPr/>
        </p:nvSpPr>
        <p:spPr>
          <a:xfrm>
            <a:off x="8396756" y="5150024"/>
            <a:ext cx="196644"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1EE71625-D9FE-9732-6304-91C575CBBB16}"/>
              </a:ext>
            </a:extLst>
          </p:cNvPr>
          <p:cNvSpPr txBox="1"/>
          <p:nvPr/>
        </p:nvSpPr>
        <p:spPr>
          <a:xfrm>
            <a:off x="8529402" y="5153619"/>
            <a:ext cx="1293175" cy="400110"/>
          </a:xfrm>
          <a:prstGeom prst="rect">
            <a:avLst/>
          </a:prstGeom>
          <a:noFill/>
        </p:spPr>
        <p:txBody>
          <a:bodyPr wrap="none" rtlCol="0">
            <a:spAutoFit/>
          </a:bodyPr>
          <a:lstStyle/>
          <a:p>
            <a:r>
              <a:rPr lang="en-US" sz="2000" b="1" dirty="0">
                <a:latin typeface="Aptos" panose="020B0004020202020204" pitchFamily="34" charset="0"/>
              </a:rPr>
              <a:t>Potability</a:t>
            </a:r>
          </a:p>
        </p:txBody>
      </p:sp>
      <p:sp>
        <p:nvSpPr>
          <p:cNvPr id="55" name="TextBox 54">
            <a:extLst>
              <a:ext uri="{FF2B5EF4-FFF2-40B4-BE49-F238E27FC236}">
                <a16:creationId xmlns:a16="http://schemas.microsoft.com/office/drawing/2014/main" id="{C6949685-50F6-8DFE-22B0-D074EBC10258}"/>
              </a:ext>
            </a:extLst>
          </p:cNvPr>
          <p:cNvSpPr txBox="1"/>
          <p:nvPr/>
        </p:nvSpPr>
        <p:spPr>
          <a:xfrm>
            <a:off x="9866587" y="4997810"/>
            <a:ext cx="1284391" cy="369332"/>
          </a:xfrm>
          <a:prstGeom prst="rect">
            <a:avLst/>
          </a:prstGeom>
          <a:noFill/>
        </p:spPr>
        <p:txBody>
          <a:bodyPr wrap="none" rtlCol="0">
            <a:spAutoFit/>
          </a:bodyPr>
          <a:lstStyle/>
          <a:p>
            <a:r>
              <a:rPr lang="en-US" dirty="0">
                <a:latin typeface="Aptos" panose="020B0004020202020204" pitchFamily="34" charset="0"/>
              </a:rPr>
              <a:t>1 = Potable</a:t>
            </a:r>
          </a:p>
        </p:txBody>
      </p:sp>
      <p:sp>
        <p:nvSpPr>
          <p:cNvPr id="56" name="TextBox 55">
            <a:extLst>
              <a:ext uri="{FF2B5EF4-FFF2-40B4-BE49-F238E27FC236}">
                <a16:creationId xmlns:a16="http://schemas.microsoft.com/office/drawing/2014/main" id="{FDFE8AFA-7E94-C114-B593-3CDCDE74E7E5}"/>
              </a:ext>
            </a:extLst>
          </p:cNvPr>
          <p:cNvSpPr txBox="1"/>
          <p:nvPr/>
        </p:nvSpPr>
        <p:spPr>
          <a:xfrm>
            <a:off x="9876419" y="5402833"/>
            <a:ext cx="1696362" cy="369332"/>
          </a:xfrm>
          <a:prstGeom prst="rect">
            <a:avLst/>
          </a:prstGeom>
          <a:noFill/>
        </p:spPr>
        <p:txBody>
          <a:bodyPr wrap="none" rtlCol="0">
            <a:spAutoFit/>
          </a:bodyPr>
          <a:lstStyle/>
          <a:p>
            <a:r>
              <a:rPr lang="en-US" dirty="0">
                <a:latin typeface="Aptos" panose="020B0004020202020204" pitchFamily="34" charset="0"/>
              </a:rPr>
              <a:t>0 = Not Potable</a:t>
            </a:r>
          </a:p>
        </p:txBody>
      </p:sp>
      <p:sp>
        <p:nvSpPr>
          <p:cNvPr id="60" name="Left Brace 59">
            <a:extLst>
              <a:ext uri="{FF2B5EF4-FFF2-40B4-BE49-F238E27FC236}">
                <a16:creationId xmlns:a16="http://schemas.microsoft.com/office/drawing/2014/main" id="{A7B3CF19-1069-D832-ACCF-605D0A690ABD}"/>
              </a:ext>
            </a:extLst>
          </p:cNvPr>
          <p:cNvSpPr/>
          <p:nvPr/>
        </p:nvSpPr>
        <p:spPr>
          <a:xfrm>
            <a:off x="9738225" y="5171004"/>
            <a:ext cx="196644"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a:extLst>
              <a:ext uri="{FF2B5EF4-FFF2-40B4-BE49-F238E27FC236}">
                <a16:creationId xmlns:a16="http://schemas.microsoft.com/office/drawing/2014/main" id="{BEE7EED2-597D-E14E-28EC-5D4EE942775D}"/>
              </a:ext>
            </a:extLst>
          </p:cNvPr>
          <p:cNvSpPr/>
          <p:nvPr/>
        </p:nvSpPr>
        <p:spPr>
          <a:xfrm>
            <a:off x="5510981" y="3842337"/>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a:extLst>
              <a:ext uri="{FF2B5EF4-FFF2-40B4-BE49-F238E27FC236}">
                <a16:creationId xmlns:a16="http://schemas.microsoft.com/office/drawing/2014/main" id="{AB86124D-08CE-A5DE-67D3-6630F2F1593F}"/>
              </a:ext>
            </a:extLst>
          </p:cNvPr>
          <p:cNvSpPr/>
          <p:nvPr/>
        </p:nvSpPr>
        <p:spPr>
          <a:xfrm>
            <a:off x="5472372" y="5224904"/>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9D0A85CC-C9E3-E091-0E6F-168507AFC69E}"/>
              </a:ext>
            </a:extLst>
          </p:cNvPr>
          <p:cNvSpPr txBox="1"/>
          <p:nvPr/>
        </p:nvSpPr>
        <p:spPr>
          <a:xfrm>
            <a:off x="5154903" y="3823955"/>
            <a:ext cx="354584" cy="430887"/>
          </a:xfrm>
          <a:prstGeom prst="rect">
            <a:avLst/>
          </a:prstGeom>
          <a:noFill/>
        </p:spPr>
        <p:txBody>
          <a:bodyPr wrap="none" rtlCol="0">
            <a:spAutoFit/>
          </a:bodyPr>
          <a:lstStyle/>
          <a:p>
            <a:r>
              <a:rPr lang="en-US" sz="2200" b="1" dirty="0">
                <a:latin typeface="Arial Rounded MT Bold" panose="020F0704030504030204" pitchFamily="34" charset="0"/>
              </a:rPr>
              <a:t>X</a:t>
            </a:r>
          </a:p>
        </p:txBody>
      </p:sp>
      <p:sp>
        <p:nvSpPr>
          <p:cNvPr id="65" name="TextBox 64">
            <a:extLst>
              <a:ext uri="{FF2B5EF4-FFF2-40B4-BE49-F238E27FC236}">
                <a16:creationId xmlns:a16="http://schemas.microsoft.com/office/drawing/2014/main" id="{A2D2574A-B1C0-605C-4519-89DD44956543}"/>
              </a:ext>
            </a:extLst>
          </p:cNvPr>
          <p:cNvSpPr txBox="1"/>
          <p:nvPr/>
        </p:nvSpPr>
        <p:spPr>
          <a:xfrm>
            <a:off x="5131328" y="5216886"/>
            <a:ext cx="360996" cy="430887"/>
          </a:xfrm>
          <a:prstGeom prst="rect">
            <a:avLst/>
          </a:prstGeom>
          <a:noFill/>
        </p:spPr>
        <p:txBody>
          <a:bodyPr wrap="none" rtlCol="0">
            <a:spAutoFit/>
          </a:bodyPr>
          <a:lstStyle/>
          <a:p>
            <a:r>
              <a:rPr lang="en-US" sz="2200" b="1" dirty="0">
                <a:latin typeface="Arial Rounded MT Bold" panose="020F0704030504030204" pitchFamily="34" charset="0"/>
              </a:rPr>
              <a:t>Y</a:t>
            </a:r>
          </a:p>
        </p:txBody>
      </p:sp>
    </p:spTree>
    <p:extLst>
      <p:ext uri="{BB962C8B-B14F-4D97-AF65-F5344CB8AC3E}">
        <p14:creationId xmlns:p14="http://schemas.microsoft.com/office/powerpoint/2010/main" val="205628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059967-94ED-2086-2E3D-B9AA84DE3FB6}"/>
              </a:ext>
            </a:extLst>
          </p:cNvPr>
          <p:cNvPicPr>
            <a:picLocks noChangeAspect="1"/>
          </p:cNvPicPr>
          <p:nvPr/>
        </p:nvPicPr>
        <p:blipFill>
          <a:blip r:embed="rId2">
            <a:extLst>
              <a:ext uri="{28A0092B-C50C-407E-A947-70E740481C1C}">
                <a14:useLocalDpi xmlns:a14="http://schemas.microsoft.com/office/drawing/2010/main" val="0"/>
              </a:ext>
            </a:extLst>
          </a:blip>
          <a:srcRect l="1613" t="11536" r="3629" b="3274"/>
          <a:stretch/>
        </p:blipFill>
        <p:spPr>
          <a:xfrm>
            <a:off x="344125" y="1061884"/>
            <a:ext cx="11552902" cy="5633882"/>
          </a:xfrm>
          <a:prstGeom prst="rect">
            <a:avLst/>
          </a:prstGeom>
        </p:spPr>
      </p:pic>
      <p:sp>
        <p:nvSpPr>
          <p:cNvPr id="4" name="TextBox 3">
            <a:extLst>
              <a:ext uri="{FF2B5EF4-FFF2-40B4-BE49-F238E27FC236}">
                <a16:creationId xmlns:a16="http://schemas.microsoft.com/office/drawing/2014/main" id="{5322E6BE-6B5F-244B-49FD-5631F5B08243}"/>
              </a:ext>
            </a:extLst>
          </p:cNvPr>
          <p:cNvSpPr txBox="1"/>
          <p:nvPr/>
        </p:nvSpPr>
        <p:spPr>
          <a:xfrm>
            <a:off x="344124" y="162234"/>
            <a:ext cx="11552901" cy="783193"/>
          </a:xfrm>
          <a:prstGeom prst="round2DiagRect">
            <a:avLst/>
          </a:prstGeom>
          <a:solidFill>
            <a:schemeClr val="accent3">
              <a:lumMod val="50000"/>
            </a:schemeClr>
          </a:solidFill>
        </p:spPr>
        <p:txBody>
          <a:bodyPr wrap="square">
            <a:spAutoFit/>
          </a:bodyPr>
          <a:lstStyle/>
          <a:p>
            <a:pPr algn="just"/>
            <a:r>
              <a:rPr lang="en-US" sz="2000" b="0" dirty="0">
                <a:solidFill>
                  <a:schemeClr val="bg1"/>
                </a:solidFill>
                <a:effectLst/>
                <a:latin typeface="Arial Rounded MT Bold" panose="020F0704030504030204" pitchFamily="34" charset="0"/>
              </a:rPr>
              <a:t>• All the columns given in the dataset are water components. Which I have tried to briefly introduce here in the table.</a:t>
            </a:r>
          </a:p>
        </p:txBody>
      </p:sp>
    </p:spTree>
    <p:extLst>
      <p:ext uri="{BB962C8B-B14F-4D97-AF65-F5344CB8AC3E}">
        <p14:creationId xmlns:p14="http://schemas.microsoft.com/office/powerpoint/2010/main" val="1822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A77C4A-D0B0-D509-6853-B731DA1DAAC2}"/>
              </a:ext>
            </a:extLst>
          </p:cNvPr>
          <p:cNvPicPr>
            <a:picLocks noChangeAspect="1"/>
          </p:cNvPicPr>
          <p:nvPr/>
        </p:nvPicPr>
        <p:blipFill>
          <a:blip r:embed="rId2">
            <a:extLst>
              <a:ext uri="{28A0092B-C50C-407E-A947-70E740481C1C}">
                <a14:useLocalDpi xmlns:a14="http://schemas.microsoft.com/office/drawing/2010/main" val="0"/>
              </a:ext>
            </a:extLst>
          </a:blip>
          <a:srcRect t="9530" r="1818"/>
          <a:stretch/>
        </p:blipFill>
        <p:spPr>
          <a:xfrm>
            <a:off x="8991300" y="206480"/>
            <a:ext cx="3200700" cy="2949320"/>
          </a:xfrm>
          <a:prstGeom prst="rect">
            <a:avLst/>
          </a:prstGeom>
        </p:spPr>
      </p:pic>
      <p:pic>
        <p:nvPicPr>
          <p:cNvPr id="7" name="Picture 6">
            <a:extLst>
              <a:ext uri="{FF2B5EF4-FFF2-40B4-BE49-F238E27FC236}">
                <a16:creationId xmlns:a16="http://schemas.microsoft.com/office/drawing/2014/main" id="{49F17A78-349C-EBE2-1013-3CA1A58FBEF1}"/>
              </a:ext>
            </a:extLst>
          </p:cNvPr>
          <p:cNvPicPr>
            <a:picLocks noChangeAspect="1"/>
          </p:cNvPicPr>
          <p:nvPr/>
        </p:nvPicPr>
        <p:blipFill>
          <a:blip r:embed="rId3">
            <a:extLst>
              <a:ext uri="{28A0092B-C50C-407E-A947-70E740481C1C}">
                <a14:useLocalDpi xmlns:a14="http://schemas.microsoft.com/office/drawing/2010/main" val="0"/>
              </a:ext>
            </a:extLst>
          </a:blip>
          <a:srcRect r="19012" b="13511"/>
          <a:stretch/>
        </p:blipFill>
        <p:spPr>
          <a:xfrm>
            <a:off x="9050593" y="2878887"/>
            <a:ext cx="3141407" cy="3354759"/>
          </a:xfrm>
          <a:prstGeom prst="rect">
            <a:avLst/>
          </a:prstGeom>
        </p:spPr>
      </p:pic>
      <p:grpSp>
        <p:nvGrpSpPr>
          <p:cNvPr id="2" name="Group 1">
            <a:extLst>
              <a:ext uri="{FF2B5EF4-FFF2-40B4-BE49-F238E27FC236}">
                <a16:creationId xmlns:a16="http://schemas.microsoft.com/office/drawing/2014/main" id="{1EFFAB04-C1EF-B653-774D-BA1792EBCE81}"/>
              </a:ext>
            </a:extLst>
          </p:cNvPr>
          <p:cNvGrpSpPr/>
          <p:nvPr/>
        </p:nvGrpSpPr>
        <p:grpSpPr>
          <a:xfrm>
            <a:off x="366253" y="311633"/>
            <a:ext cx="3126661" cy="658762"/>
            <a:chOff x="6039469" y="2738105"/>
            <a:chExt cx="3126661" cy="658762"/>
          </a:xfrm>
          <a:solidFill>
            <a:srgbClr val="2541A2"/>
          </a:solidFill>
        </p:grpSpPr>
        <p:sp>
          <p:nvSpPr>
            <p:cNvPr id="3" name="Rectangle: Rounded Corners 2">
              <a:extLst>
                <a:ext uri="{FF2B5EF4-FFF2-40B4-BE49-F238E27FC236}">
                  <a16:creationId xmlns:a16="http://schemas.microsoft.com/office/drawing/2014/main" id="{9D898642-FF85-46FD-2956-627E94A47F51}"/>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4" name="Oval 3">
              <a:extLst>
                <a:ext uri="{FF2B5EF4-FFF2-40B4-BE49-F238E27FC236}">
                  <a16:creationId xmlns:a16="http://schemas.microsoft.com/office/drawing/2014/main" id="{766B2DD1-281C-9734-B50B-AAD4321CA31B}"/>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sp>
        <p:nvSpPr>
          <p:cNvPr id="5" name="TextBox 4">
            <a:extLst>
              <a:ext uri="{FF2B5EF4-FFF2-40B4-BE49-F238E27FC236}">
                <a16:creationId xmlns:a16="http://schemas.microsoft.com/office/drawing/2014/main" id="{8527D4D3-86ED-F3BC-710B-67F393B4D332}"/>
              </a:ext>
            </a:extLst>
          </p:cNvPr>
          <p:cNvSpPr txBox="1"/>
          <p:nvPr/>
        </p:nvSpPr>
        <p:spPr>
          <a:xfrm>
            <a:off x="334288" y="1319324"/>
            <a:ext cx="8613067" cy="5346144"/>
          </a:xfrm>
          <a:prstGeom prst="round2DiagRect">
            <a:avLst/>
          </a:prstGeom>
          <a:solidFill>
            <a:schemeClr val="accent3">
              <a:lumMod val="50000"/>
            </a:schemeClr>
          </a:solidFill>
        </p:spPr>
        <p:txBody>
          <a:bodyPr wrap="square">
            <a:spAutoFit/>
          </a:bodyPr>
          <a:lstStyle/>
          <a:p>
            <a:r>
              <a:rPr lang="en-US" sz="2000" b="0" dirty="0">
                <a:solidFill>
                  <a:schemeClr val="bg1"/>
                </a:solidFill>
                <a:effectLst/>
                <a:latin typeface="Arial Rounded MT Bold" panose="020F0704030504030204" pitchFamily="34" charset="0"/>
              </a:rPr>
              <a:t>For  </a:t>
            </a:r>
            <a:r>
              <a:rPr lang="en-US" sz="2000" b="1" dirty="0">
                <a:solidFill>
                  <a:schemeClr val="bg1"/>
                </a:solidFill>
                <a:effectLst/>
                <a:latin typeface="Arial Rounded MT Bold" panose="020F0704030504030204" pitchFamily="34" charset="0"/>
              </a:rPr>
              <a:t>Exploratory Data Analysis (EDA)</a:t>
            </a:r>
            <a:r>
              <a:rPr lang="en-US" sz="2000" b="0" dirty="0">
                <a:solidFill>
                  <a:schemeClr val="bg1"/>
                </a:solidFill>
                <a:effectLst/>
                <a:latin typeface="Arial Rounded MT Bold" panose="020F0704030504030204" pitchFamily="34" charset="0"/>
              </a:rPr>
              <a:t>,  we'll take it in two main steps:</a:t>
            </a:r>
          </a:p>
          <a:p>
            <a:endParaRPr lang="en-US" sz="2000" b="0" dirty="0">
              <a:solidFill>
                <a:schemeClr val="bg1"/>
              </a:solidFill>
              <a:effectLst/>
              <a:latin typeface="Arial Rounded MT Bold" panose="020F0704030504030204" pitchFamily="34" charset="0"/>
            </a:endParaRPr>
          </a:p>
          <a:p>
            <a:pPr marL="457200" indent="-457200">
              <a:buFont typeface="+mj-lt"/>
              <a:buAutoNum type="arabicPeriod"/>
            </a:pPr>
            <a:r>
              <a:rPr lang="en-US" sz="2000" dirty="0">
                <a:solidFill>
                  <a:schemeClr val="bg1"/>
                </a:solidFill>
                <a:latin typeface="Arial Rounded MT Bold" panose="020F0704030504030204" pitchFamily="34" charset="0"/>
              </a:rPr>
              <a:t>Univariate Analysis:</a:t>
            </a:r>
          </a:p>
          <a:p>
            <a:pPr marL="1371600" lvl="2" indent="-457200">
              <a:buFont typeface="Arial" panose="020B0604020202020204" pitchFamily="34" charset="0"/>
              <a:buChar char="•"/>
            </a:pPr>
            <a:r>
              <a:rPr lang="en-US" b="0" dirty="0">
                <a:solidFill>
                  <a:schemeClr val="bg1"/>
                </a:solidFill>
                <a:effectLst/>
                <a:latin typeface="Arial Rounded MT Bold" panose="020F0704030504030204" pitchFamily="34" charset="0"/>
              </a:rPr>
              <a:t>Here, we'll focus on one feature at a time to understand distribution and range.</a:t>
            </a:r>
          </a:p>
          <a:p>
            <a:pPr lvl="2"/>
            <a:endParaRPr lang="en-US" sz="2000" b="0" dirty="0">
              <a:solidFill>
                <a:schemeClr val="bg1"/>
              </a:solidFill>
              <a:effectLst/>
              <a:latin typeface="Arial Rounded MT Bold" panose="020F0704030504030204" pitchFamily="34" charset="0"/>
            </a:endParaRPr>
          </a:p>
          <a:p>
            <a:r>
              <a:rPr lang="en-US" sz="2000" b="1" dirty="0">
                <a:solidFill>
                  <a:schemeClr val="bg1"/>
                </a:solidFill>
                <a:effectLst/>
                <a:latin typeface="Arial Rounded MT Bold" panose="020F0704030504030204" pitchFamily="34" charset="0"/>
              </a:rPr>
              <a:t>2. Bivariate Analysis:</a:t>
            </a:r>
          </a:p>
          <a:p>
            <a:pPr marL="1257300" lvl="2" indent="-342900">
              <a:buFont typeface="Arial" panose="020B0604020202020204" pitchFamily="34" charset="0"/>
              <a:buChar char="•"/>
            </a:pPr>
            <a:r>
              <a:rPr lang="en-US" b="0" dirty="0">
                <a:solidFill>
                  <a:schemeClr val="bg1"/>
                </a:solidFill>
                <a:effectLst/>
                <a:latin typeface="Arial Rounded MT Bold" panose="020F0704030504030204" pitchFamily="34" charset="0"/>
              </a:rPr>
              <a:t>In this step, we'll explore the relationship between each feature and the target variable. This helps us figure out the importance and influence of each feature on the target outcome.</a:t>
            </a:r>
          </a:p>
          <a:p>
            <a:br>
              <a:rPr lang="en-US" sz="2000" b="0" dirty="0">
                <a:solidFill>
                  <a:schemeClr val="bg1"/>
                </a:solidFill>
                <a:effectLst/>
                <a:latin typeface="Arial Rounded MT Bold" panose="020F0704030504030204" pitchFamily="34" charset="0"/>
              </a:rPr>
            </a:br>
            <a:r>
              <a:rPr lang="en-US" sz="2000" b="0" dirty="0">
                <a:solidFill>
                  <a:schemeClr val="bg1"/>
                </a:solidFill>
                <a:effectLst/>
                <a:latin typeface="Arial Rounded MT Bold" panose="020F0704030504030204" pitchFamily="34" charset="0"/>
              </a:rPr>
              <a:t>With these two steps, we aim to gain insights into the individual characteristics of the data and also how each feature relates to our main goal: </a:t>
            </a:r>
            <a:r>
              <a:rPr lang="en-US" sz="2000" b="1" dirty="0">
                <a:solidFill>
                  <a:schemeClr val="bg1"/>
                </a:solidFill>
                <a:effectLst/>
                <a:latin typeface="Arial Rounded MT Bold" panose="020F0704030504030204" pitchFamily="34" charset="0"/>
              </a:rPr>
              <a:t>predicting the target variable</a:t>
            </a:r>
            <a:r>
              <a:rPr lang="en-US" sz="2000" b="0" dirty="0">
                <a:solidFill>
                  <a:schemeClr val="bg1"/>
                </a:solidFill>
                <a:effectLst/>
                <a:latin typeface="Arial Rounded MT Bold" panose="020F0704030504030204" pitchFamily="34" charset="0"/>
              </a:rPr>
              <a:t>.</a:t>
            </a:r>
          </a:p>
        </p:txBody>
      </p:sp>
    </p:spTree>
    <p:extLst>
      <p:ext uri="{BB962C8B-B14F-4D97-AF65-F5344CB8AC3E}">
        <p14:creationId xmlns:p14="http://schemas.microsoft.com/office/powerpoint/2010/main" val="154237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4E40D-3A1A-8AE2-2B67-836676873CB1}"/>
              </a:ext>
            </a:extLst>
          </p:cNvPr>
          <p:cNvSpPr txBox="1"/>
          <p:nvPr/>
        </p:nvSpPr>
        <p:spPr>
          <a:xfrm>
            <a:off x="4449096" y="267276"/>
            <a:ext cx="3293807"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Univariate Analysis :</a:t>
            </a:r>
          </a:p>
        </p:txBody>
      </p:sp>
      <p:pic>
        <p:nvPicPr>
          <p:cNvPr id="4" name="Picture 3">
            <a:extLst>
              <a:ext uri="{FF2B5EF4-FFF2-40B4-BE49-F238E27FC236}">
                <a16:creationId xmlns:a16="http://schemas.microsoft.com/office/drawing/2014/main" id="{66510ECE-05EB-05A8-3B95-2C9C0839B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2" y="1199026"/>
            <a:ext cx="8130027" cy="5391698"/>
          </a:xfrm>
          <a:prstGeom prst="rect">
            <a:avLst/>
          </a:prstGeom>
        </p:spPr>
      </p:pic>
      <p:sp>
        <p:nvSpPr>
          <p:cNvPr id="5" name="TextBox 4">
            <a:extLst>
              <a:ext uri="{FF2B5EF4-FFF2-40B4-BE49-F238E27FC236}">
                <a16:creationId xmlns:a16="http://schemas.microsoft.com/office/drawing/2014/main" id="{2ABC7DFA-5B5D-7818-F06E-9F7641310C64}"/>
              </a:ext>
            </a:extLst>
          </p:cNvPr>
          <p:cNvSpPr txBox="1"/>
          <p:nvPr/>
        </p:nvSpPr>
        <p:spPr>
          <a:xfrm>
            <a:off x="8632723" y="1169020"/>
            <a:ext cx="3292555" cy="5372993"/>
          </a:xfrm>
          <a:prstGeom prst="round2DiagRect">
            <a:avLst/>
          </a:prstGeom>
          <a:solidFill>
            <a:schemeClr val="accent3">
              <a:lumMod val="50000"/>
            </a:schemeClr>
          </a:solidFill>
        </p:spPr>
        <p:txBody>
          <a:bodyPr wrap="square">
            <a:spAutoFit/>
          </a:bodyPr>
          <a:lstStyle/>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All features have a very similar distribution of their values.</a:t>
            </a:r>
            <a:endParaRPr lang="en-US" b="0" dirty="0">
              <a:solidFill>
                <a:schemeClr val="bg1"/>
              </a:solidFill>
              <a:effectLst/>
              <a:latin typeface="Arial Rounded MT Bold" panose="020F0704030504030204" pitchFamily="34" charset="0"/>
            </a:endParaRP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In addition, they all show a very gaussian form so there is no need to normalize any feature</a:t>
            </a:r>
            <a:r>
              <a:rPr lang="en-US" dirty="0">
                <a:solidFill>
                  <a:schemeClr val="bg1"/>
                </a:solidFill>
                <a:latin typeface="Arial Rounded MT Bold" panose="020F0704030504030204" pitchFamily="34" charset="0"/>
              </a:rPr>
              <a:t>.</a:t>
            </a: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However here I have applied some algorithms (tree based algorithms) which require normalization or standardization so I have standardize the data further.</a:t>
            </a:r>
            <a:endParaRPr lang="en-US" dirty="0">
              <a:solidFill>
                <a:schemeClr val="bg1"/>
              </a:solidFill>
              <a:latin typeface="Arial Rounded MT Bold" panose="020F0704030504030204" pitchFamily="34" charset="0"/>
            </a:endParaRPr>
          </a:p>
          <a:p>
            <a:endParaRPr lang="en-US" b="0" dirty="0">
              <a:solidFill>
                <a:srgbClr val="CCCCCC"/>
              </a:solidFill>
              <a:effectLst/>
              <a:latin typeface="Arial Rounded MT Bold" panose="020F0704030504030204" pitchFamily="34" charset="0"/>
            </a:endParaRPr>
          </a:p>
        </p:txBody>
      </p:sp>
    </p:spTree>
    <p:extLst>
      <p:ext uri="{BB962C8B-B14F-4D97-AF65-F5344CB8AC3E}">
        <p14:creationId xmlns:p14="http://schemas.microsoft.com/office/powerpoint/2010/main" val="4224583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1724</Words>
  <Application>Microsoft Office PowerPoint</Application>
  <PresentationFormat>Widescreen</PresentationFormat>
  <Paragraphs>199</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Aptos</vt:lpstr>
      <vt:lpstr>Arial</vt:lpstr>
      <vt:lpstr>Arial Rounded MT Bold</vt:lpstr>
      <vt:lpstr>Berlin Sans FB</vt:lpstr>
      <vt:lpstr>Book Antiqua</vt:lpstr>
      <vt:lpstr>Calibri</vt:lpstr>
      <vt:lpstr>Calibri Light</vt:lpstr>
      <vt:lpstr>Consolas</vt:lpstr>
      <vt:lpstr>SegoeUIVariable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Milan Virash</dc:creator>
  <cp:lastModifiedBy>Milan Virash</cp:lastModifiedBy>
  <cp:revision>10</cp:revision>
  <dcterms:created xsi:type="dcterms:W3CDTF">2024-08-31T17:59:09Z</dcterms:created>
  <dcterms:modified xsi:type="dcterms:W3CDTF">2024-09-08T12:05:14Z</dcterms:modified>
</cp:coreProperties>
</file>