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DD22F0C-81F7-4147-A8E1-97C40E9079BF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1D7B2B-C278-4C24-96A9-7B59254D5AD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Елементи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86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блочні</a:t>
            </a:r>
            <a:r>
              <a:rPr lang="ru-RU" dirty="0"/>
              <a:t>, </a:t>
            </a:r>
            <a:r>
              <a:rPr lang="ru-RU" dirty="0" err="1"/>
              <a:t>строчні</a:t>
            </a:r>
            <a:r>
              <a:rPr lang="ru-RU" dirty="0"/>
              <a:t> та </a:t>
            </a:r>
            <a:r>
              <a:rPr lang="ru-RU" dirty="0" err="1"/>
              <a:t>блочно-строчні</a:t>
            </a:r>
            <a:r>
              <a:rPr lang="ru-RU" dirty="0"/>
              <a:t> </a:t>
            </a:r>
            <a:r>
              <a:rPr lang="uk-UA" dirty="0" smtClean="0"/>
              <a:t>елементи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 smtClean="0"/>
              <a:t>За замовчення </a:t>
            </a:r>
            <a:r>
              <a:rPr lang="uk-UA" b="1" dirty="0" smtClean="0"/>
              <a:t>всі теги які є в </a:t>
            </a:r>
            <a:r>
              <a:rPr lang="en-US" b="1" dirty="0" smtClean="0"/>
              <a:t>html</a:t>
            </a:r>
            <a:r>
              <a:rPr lang="uk-UA" b="1" dirty="0" smtClean="0"/>
              <a:t> в </a:t>
            </a:r>
            <a:r>
              <a:rPr lang="en-US" b="1" dirty="0" smtClean="0"/>
              <a:t>body </a:t>
            </a:r>
            <a:r>
              <a:rPr lang="uk-UA" dirty="0" smtClean="0"/>
              <a:t>мають певні налаштування стилів.  </a:t>
            </a:r>
          </a:p>
          <a:p>
            <a:pPr marL="114300" indent="0">
              <a:buNone/>
            </a:pPr>
            <a:r>
              <a:rPr lang="uk-UA" dirty="0" smtClean="0"/>
              <a:t>Бувають </a:t>
            </a:r>
            <a:r>
              <a:rPr lang="uk-UA" b="1" dirty="0" smtClean="0"/>
              <a:t>блочні, </a:t>
            </a:r>
            <a:r>
              <a:rPr lang="uk-UA" b="1" dirty="0" err="1" smtClean="0"/>
              <a:t>строчні</a:t>
            </a:r>
            <a:r>
              <a:rPr lang="uk-UA" b="1" dirty="0" smtClean="0"/>
              <a:t> </a:t>
            </a:r>
            <a:r>
              <a:rPr lang="uk-UA" dirty="0" smtClean="0"/>
              <a:t>та </a:t>
            </a:r>
            <a:r>
              <a:rPr lang="uk-UA" b="1" dirty="0" err="1" smtClean="0"/>
              <a:t>блочно-строчні</a:t>
            </a:r>
            <a:r>
              <a:rPr lang="uk-UA" dirty="0" smtClean="0"/>
              <a:t> елементи.</a:t>
            </a:r>
          </a:p>
          <a:p>
            <a:pPr marL="114300" indent="0">
              <a:buNone/>
            </a:pPr>
            <a:r>
              <a:rPr lang="uk-UA" b="1" dirty="0" smtClean="0"/>
              <a:t>Наприклад: </a:t>
            </a:r>
            <a:endParaRPr lang="uk-UA" b="1" dirty="0" smtClean="0"/>
          </a:p>
          <a:p>
            <a:pPr marL="114300" indent="0">
              <a:buNone/>
            </a:pPr>
            <a:r>
              <a:rPr lang="en-US" b="1" dirty="0" smtClean="0"/>
              <a:t>&lt;html&gt;,&lt;body&gt;, &lt;head&gt;, &lt;</a:t>
            </a:r>
            <a:r>
              <a:rPr lang="en-US" b="1" dirty="0" smtClean="0"/>
              <a:t>div&gt;, &lt;h3&gt;, &lt;p&gt; - </a:t>
            </a:r>
            <a:r>
              <a:rPr lang="ru-RU" b="1" dirty="0" smtClean="0"/>
              <a:t>за </a:t>
            </a:r>
            <a:r>
              <a:rPr lang="ru-RU" b="1" dirty="0" err="1"/>
              <a:t>замовченням</a:t>
            </a:r>
            <a:r>
              <a:rPr lang="ru-RU" b="1" dirty="0"/>
              <a:t> </a:t>
            </a:r>
            <a:r>
              <a:rPr lang="ru-RU" b="1" dirty="0" err="1" smtClean="0"/>
              <a:t>блочн</a:t>
            </a:r>
            <a:r>
              <a:rPr lang="uk-UA" b="1" dirty="0" smtClean="0"/>
              <a:t>і</a:t>
            </a:r>
            <a:r>
              <a:rPr lang="en-US" b="1" dirty="0"/>
              <a:t>;</a:t>
            </a:r>
            <a:endParaRPr lang="ru-RU" b="1" dirty="0" smtClean="0"/>
          </a:p>
          <a:p>
            <a:pPr marL="114300" indent="0">
              <a:buNone/>
            </a:pPr>
            <a:r>
              <a:rPr lang="en-US" b="1" dirty="0" smtClean="0"/>
              <a:t>&lt;span&gt;</a:t>
            </a:r>
            <a:r>
              <a:rPr lang="uk-UA" b="1" dirty="0" smtClean="0"/>
              <a:t>,</a:t>
            </a:r>
            <a:r>
              <a:rPr lang="en-US" b="1" dirty="0" smtClean="0"/>
              <a:t> &lt;</a:t>
            </a:r>
            <a:r>
              <a:rPr lang="en-US" b="1" dirty="0"/>
              <a:t>a</a:t>
            </a:r>
            <a:r>
              <a:rPr lang="en-US" b="1" dirty="0" smtClean="0"/>
              <a:t>&gt; ,&lt;i&gt;,&lt;</a:t>
            </a:r>
            <a:r>
              <a:rPr lang="en-US" b="1" dirty="0" err="1" smtClean="0"/>
              <a:t>img</a:t>
            </a:r>
            <a:r>
              <a:rPr lang="en-US" b="1" dirty="0" smtClean="0"/>
              <a:t>&gt;-</a:t>
            </a:r>
            <a:r>
              <a:rPr lang="uk-UA" b="1" dirty="0" smtClean="0"/>
              <a:t> </a:t>
            </a:r>
            <a:r>
              <a:rPr lang="uk-UA" b="1" dirty="0"/>
              <a:t>за замовченням </a:t>
            </a:r>
            <a:r>
              <a:rPr lang="uk-UA" b="1" dirty="0" err="1"/>
              <a:t>строчний</a:t>
            </a:r>
            <a:r>
              <a:rPr lang="uk-UA" b="1" dirty="0" smtClean="0"/>
              <a:t>,</a:t>
            </a: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&lt;button&gt;,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b="1" dirty="0" smtClean="0"/>
              <a:t>input&gt; </a:t>
            </a:r>
            <a:r>
              <a:rPr lang="uk-UA" b="1" dirty="0" smtClean="0"/>
              <a:t>та </a:t>
            </a:r>
            <a:r>
              <a:rPr lang="uk-UA" b="1" dirty="0" err="1" smtClean="0"/>
              <a:t>інші</a:t>
            </a:r>
            <a:r>
              <a:rPr lang="uk-UA" b="1" dirty="0" err="1" smtClean="0"/>
              <a:t>-</a:t>
            </a:r>
            <a:r>
              <a:rPr lang="uk-UA" b="1" dirty="0" smtClean="0"/>
              <a:t> </a:t>
            </a:r>
            <a:r>
              <a:rPr lang="ru-RU" b="1" dirty="0"/>
              <a:t>за </a:t>
            </a:r>
            <a:r>
              <a:rPr lang="ru-RU" b="1" dirty="0" err="1"/>
              <a:t>замовченням</a:t>
            </a:r>
            <a:r>
              <a:rPr lang="ru-RU" b="1" dirty="0"/>
              <a:t> </a:t>
            </a:r>
            <a:r>
              <a:rPr lang="ru-RU" b="1" dirty="0" err="1" smtClean="0"/>
              <a:t>блочн</a:t>
            </a:r>
            <a:r>
              <a:rPr lang="uk-UA" b="1" dirty="0" err="1" smtClean="0"/>
              <a:t>о-строчний</a:t>
            </a:r>
            <a:r>
              <a:rPr lang="ru-RU" b="1" dirty="0" smtClean="0"/>
              <a:t>,</a:t>
            </a:r>
            <a:endParaRPr lang="ru-RU" b="1" dirty="0"/>
          </a:p>
          <a:p>
            <a:pPr marL="11430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976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В </a:t>
            </a:r>
            <a:r>
              <a:rPr lang="en-US" dirty="0"/>
              <a:t>CSS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en-US" dirty="0"/>
              <a:t>display </a:t>
            </a:r>
            <a:r>
              <a:rPr lang="ru-RU" dirty="0" err="1"/>
              <a:t>визначає</a:t>
            </a:r>
            <a:r>
              <a:rPr lang="ru-RU" dirty="0"/>
              <a:t>, як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відображається</a:t>
            </a:r>
            <a:r>
              <a:rPr lang="ru-RU" dirty="0"/>
              <a:t> на веб-</a:t>
            </a:r>
            <a:r>
              <a:rPr lang="ru-RU" dirty="0" err="1"/>
              <a:t>сторінці</a:t>
            </a:r>
            <a:r>
              <a:rPr lang="ru-RU" dirty="0"/>
              <a:t>, і </a:t>
            </a:r>
            <a:r>
              <a:rPr lang="ru-RU" dirty="0" err="1"/>
              <a:t>контролює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модель </a:t>
            </a:r>
            <a:r>
              <a:rPr lang="ru-RU" dirty="0" err="1"/>
              <a:t>відображення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важлива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вибирати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буде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блоковим</a:t>
            </a:r>
            <a:r>
              <a:rPr lang="ru-RU" dirty="0"/>
              <a:t>, </a:t>
            </a:r>
            <a:r>
              <a:rPr lang="ru-RU" dirty="0" err="1"/>
              <a:t>рядковим</a:t>
            </a:r>
            <a:r>
              <a:rPr lang="ru-RU" dirty="0"/>
              <a:t>, </a:t>
            </a:r>
            <a:r>
              <a:rPr lang="ru-RU" dirty="0" err="1"/>
              <a:t>прихованим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поводитиметься</a:t>
            </a:r>
            <a:r>
              <a:rPr lang="ru-RU" dirty="0"/>
              <a:t> нестандартно.</a:t>
            </a:r>
          </a:p>
        </p:txBody>
      </p:sp>
    </p:spTree>
    <p:extLst>
      <p:ext uri="{BB962C8B-B14F-4D97-AF65-F5344CB8AC3E}">
        <p14:creationId xmlns:p14="http://schemas.microsoft.com/office/powerpoint/2010/main" val="870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Блочні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en-US" dirty="0"/>
              <a:t>Block Elements):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ru-RU" sz="2200" dirty="0" err="1">
                <a:solidFill>
                  <a:srgbClr val="564B3C"/>
                </a:solidFill>
              </a:rPr>
              <a:t>Починаються</a:t>
            </a:r>
            <a:r>
              <a:rPr lang="ru-RU" sz="2200" dirty="0">
                <a:solidFill>
                  <a:srgbClr val="564B3C"/>
                </a:solidFill>
              </a:rPr>
              <a:t> з нового рядка і </a:t>
            </a:r>
            <a:r>
              <a:rPr lang="ru-RU" sz="2200" dirty="0" err="1">
                <a:solidFill>
                  <a:srgbClr val="564B3C"/>
                </a:solidFill>
              </a:rPr>
              <a:t>займають</a:t>
            </a:r>
            <a:r>
              <a:rPr lang="ru-RU" sz="2200" dirty="0">
                <a:solidFill>
                  <a:srgbClr val="564B3C"/>
                </a:solidFill>
              </a:rPr>
              <a:t> всю </a:t>
            </a:r>
            <a:r>
              <a:rPr lang="ru-RU" sz="2200" dirty="0" err="1">
                <a:solidFill>
                  <a:srgbClr val="564B3C"/>
                </a:solidFill>
              </a:rPr>
              <a:t>доступну</a:t>
            </a:r>
            <a:r>
              <a:rPr lang="ru-RU" sz="2200" dirty="0">
                <a:solidFill>
                  <a:srgbClr val="564B3C"/>
                </a:solidFill>
              </a:rPr>
              <a:t> ширину </a:t>
            </a:r>
            <a:r>
              <a:rPr lang="ru-RU" sz="2200" dirty="0" err="1">
                <a:solidFill>
                  <a:srgbClr val="564B3C"/>
                </a:solidFill>
              </a:rPr>
              <a:t>батьківського</a:t>
            </a:r>
            <a:r>
              <a:rPr lang="ru-RU" sz="2200" dirty="0">
                <a:solidFill>
                  <a:srgbClr val="564B3C"/>
                </a:solidFill>
              </a:rPr>
              <a:t> контейнера.</a:t>
            </a:r>
          </a:p>
          <a:p>
            <a:pPr lvl="0">
              <a:buClr>
                <a:srgbClr val="93A299"/>
              </a:buClr>
            </a:pPr>
            <a:r>
              <a:rPr lang="ru-RU" sz="2200" dirty="0" err="1">
                <a:solidFill>
                  <a:srgbClr val="564B3C"/>
                </a:solidFill>
              </a:rPr>
              <a:t>Можуть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мати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властивості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ширини</a:t>
            </a:r>
            <a:r>
              <a:rPr lang="ru-RU" sz="2200" dirty="0">
                <a:solidFill>
                  <a:srgbClr val="564B3C"/>
                </a:solidFill>
              </a:rPr>
              <a:t> (</a:t>
            </a:r>
            <a:r>
              <a:rPr lang="en-US" sz="2200" dirty="0">
                <a:solidFill>
                  <a:srgbClr val="564B3C"/>
                </a:solidFill>
              </a:rPr>
              <a:t>width) </a:t>
            </a:r>
            <a:r>
              <a:rPr lang="ru-RU" sz="2200" dirty="0">
                <a:solidFill>
                  <a:srgbClr val="564B3C"/>
                </a:solidFill>
              </a:rPr>
              <a:t>та </a:t>
            </a:r>
            <a:r>
              <a:rPr lang="ru-RU" sz="2200" dirty="0" err="1">
                <a:solidFill>
                  <a:srgbClr val="564B3C"/>
                </a:solidFill>
              </a:rPr>
              <a:t>висоти</a:t>
            </a:r>
            <a:r>
              <a:rPr lang="ru-RU" sz="2200" dirty="0">
                <a:solidFill>
                  <a:srgbClr val="564B3C"/>
                </a:solidFill>
              </a:rPr>
              <a:t> (</a:t>
            </a:r>
            <a:r>
              <a:rPr lang="en-US" sz="2200" dirty="0">
                <a:solidFill>
                  <a:srgbClr val="564B3C"/>
                </a:solidFill>
              </a:rPr>
              <a:t>height).</a:t>
            </a:r>
          </a:p>
          <a:p>
            <a:pPr lvl="0">
              <a:buClr>
                <a:srgbClr val="93A299"/>
              </a:buClr>
            </a:pPr>
            <a:r>
              <a:rPr lang="ru-RU" sz="2200" dirty="0" err="1">
                <a:solidFill>
                  <a:srgbClr val="564B3C"/>
                </a:solidFill>
              </a:rPr>
              <a:t>Можна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задати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властивості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 smtClean="0">
                <a:solidFill>
                  <a:srgbClr val="564B3C"/>
                </a:solidFill>
              </a:rPr>
              <a:t>зовнішнього</a:t>
            </a:r>
            <a:r>
              <a:rPr lang="ru-RU" sz="2200" dirty="0" smtClean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відступу</a:t>
            </a:r>
            <a:r>
              <a:rPr lang="ru-RU" sz="2200" dirty="0">
                <a:solidFill>
                  <a:srgbClr val="564B3C"/>
                </a:solidFill>
              </a:rPr>
              <a:t> (</a:t>
            </a:r>
            <a:r>
              <a:rPr lang="en-US" sz="2200" dirty="0">
                <a:solidFill>
                  <a:srgbClr val="564B3C"/>
                </a:solidFill>
              </a:rPr>
              <a:t>margin</a:t>
            </a:r>
            <a:r>
              <a:rPr lang="en-US" sz="2200" dirty="0" smtClean="0">
                <a:solidFill>
                  <a:srgbClr val="564B3C"/>
                </a:solidFill>
              </a:rPr>
              <a:t>)</a:t>
            </a:r>
            <a:r>
              <a:rPr lang="uk-UA" sz="2200" dirty="0" smtClean="0">
                <a:solidFill>
                  <a:srgbClr val="564B3C"/>
                </a:solidFill>
              </a:rPr>
              <a:t> з усіх сторін</a:t>
            </a:r>
            <a:r>
              <a:rPr lang="en-US" sz="2200" dirty="0" smtClean="0">
                <a:solidFill>
                  <a:srgbClr val="564B3C"/>
                </a:solidFill>
              </a:rPr>
              <a:t>.</a:t>
            </a:r>
            <a:endParaRPr lang="en-US" sz="2200" dirty="0">
              <a:solidFill>
                <a:srgbClr val="564B3C"/>
              </a:solidFill>
            </a:endParaRPr>
          </a:p>
          <a:p>
            <a:pPr lvl="0">
              <a:buClr>
                <a:srgbClr val="93A299"/>
              </a:buClr>
            </a:pPr>
            <a:r>
              <a:rPr lang="ru-RU" sz="2200" dirty="0" err="1">
                <a:solidFill>
                  <a:srgbClr val="564B3C"/>
                </a:solidFill>
              </a:rPr>
              <a:t>Приклади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блочних</a:t>
            </a:r>
            <a:r>
              <a:rPr lang="ru-RU" sz="2200" dirty="0">
                <a:solidFill>
                  <a:srgbClr val="564B3C"/>
                </a:solidFill>
              </a:rPr>
              <a:t> </a:t>
            </a:r>
            <a:r>
              <a:rPr lang="ru-RU" sz="2200" dirty="0" err="1">
                <a:solidFill>
                  <a:srgbClr val="564B3C"/>
                </a:solidFill>
              </a:rPr>
              <a:t>елементів</a:t>
            </a:r>
            <a:r>
              <a:rPr lang="ru-RU" sz="2200" dirty="0">
                <a:solidFill>
                  <a:srgbClr val="564B3C"/>
                </a:solidFill>
              </a:rPr>
              <a:t>: </a:t>
            </a:r>
            <a:r>
              <a:rPr lang="ru-RU" sz="2200" b="1" dirty="0">
                <a:solidFill>
                  <a:srgbClr val="564B3C"/>
                </a:solidFill>
              </a:rPr>
              <a:t>&lt;</a:t>
            </a:r>
            <a:r>
              <a:rPr lang="en-US" sz="2200" b="1" dirty="0">
                <a:solidFill>
                  <a:srgbClr val="564B3C"/>
                </a:solidFill>
              </a:rPr>
              <a:t>div&gt;</a:t>
            </a:r>
            <a:r>
              <a:rPr lang="uk-UA" sz="2200" dirty="0" err="1">
                <a:solidFill>
                  <a:srgbClr val="564B3C"/>
                </a:solidFill>
              </a:rPr>
              <a:t>-просто</a:t>
            </a:r>
            <a:r>
              <a:rPr lang="uk-UA" sz="2200" dirty="0">
                <a:solidFill>
                  <a:srgbClr val="564B3C"/>
                </a:solidFill>
              </a:rPr>
              <a:t> блочний елемент</a:t>
            </a:r>
            <a:r>
              <a:rPr lang="en-US" sz="2200" dirty="0">
                <a:solidFill>
                  <a:srgbClr val="564B3C"/>
                </a:solidFill>
              </a:rPr>
              <a:t>, </a:t>
            </a:r>
            <a:r>
              <a:rPr lang="en-US" sz="2200" b="1" dirty="0">
                <a:solidFill>
                  <a:srgbClr val="564B3C"/>
                </a:solidFill>
              </a:rPr>
              <a:t>&lt;p&gt;</a:t>
            </a:r>
            <a:r>
              <a:rPr lang="uk-UA" sz="2200" dirty="0" err="1">
                <a:solidFill>
                  <a:srgbClr val="564B3C"/>
                </a:solidFill>
              </a:rPr>
              <a:t>-параграф</a:t>
            </a:r>
            <a:r>
              <a:rPr lang="uk-UA" sz="2200" dirty="0">
                <a:solidFill>
                  <a:srgbClr val="564B3C"/>
                </a:solidFill>
              </a:rPr>
              <a:t>( просто текст)</a:t>
            </a:r>
            <a:r>
              <a:rPr lang="en-US" sz="2200" dirty="0">
                <a:solidFill>
                  <a:srgbClr val="564B3C"/>
                </a:solidFill>
              </a:rPr>
              <a:t>, </a:t>
            </a:r>
            <a:r>
              <a:rPr lang="en-US" sz="2200" b="1" dirty="0">
                <a:solidFill>
                  <a:srgbClr val="564B3C"/>
                </a:solidFill>
              </a:rPr>
              <a:t>&lt;h1&gt;-&lt;h6&gt;</a:t>
            </a:r>
            <a:r>
              <a:rPr lang="uk-UA" sz="2200" dirty="0">
                <a:solidFill>
                  <a:srgbClr val="564B3C"/>
                </a:solidFill>
              </a:rPr>
              <a:t>(заголовки,</a:t>
            </a:r>
            <a:r>
              <a:rPr lang="en-US" sz="2200" b="1" dirty="0">
                <a:solidFill>
                  <a:srgbClr val="564B3C"/>
                </a:solidFill>
              </a:rPr>
              <a:t>h1</a:t>
            </a:r>
            <a:r>
              <a:rPr lang="uk-UA" sz="2200" dirty="0">
                <a:solidFill>
                  <a:srgbClr val="564B3C"/>
                </a:solidFill>
              </a:rPr>
              <a:t> це заголовок який має </a:t>
            </a:r>
            <a:r>
              <a:rPr lang="uk-UA" sz="2200" dirty="0" err="1">
                <a:solidFill>
                  <a:srgbClr val="564B3C"/>
                </a:solidFill>
              </a:rPr>
              <a:t>найбільний</a:t>
            </a:r>
            <a:r>
              <a:rPr lang="uk-UA" sz="2200" dirty="0">
                <a:solidFill>
                  <a:srgbClr val="564B3C"/>
                </a:solidFill>
              </a:rPr>
              <a:t> розмір </a:t>
            </a:r>
            <a:r>
              <a:rPr lang="uk-UA" sz="2200" dirty="0" err="1">
                <a:solidFill>
                  <a:srgbClr val="564B3C"/>
                </a:solidFill>
              </a:rPr>
              <a:t>шрифта</a:t>
            </a:r>
            <a:r>
              <a:rPr lang="uk-UA" sz="2200" dirty="0">
                <a:solidFill>
                  <a:srgbClr val="564B3C"/>
                </a:solidFill>
              </a:rPr>
              <a:t>, </a:t>
            </a:r>
            <a:r>
              <a:rPr lang="en-US" sz="2200" b="1" dirty="0">
                <a:solidFill>
                  <a:srgbClr val="564B3C"/>
                </a:solidFill>
              </a:rPr>
              <a:t>h2</a:t>
            </a:r>
            <a:r>
              <a:rPr lang="uk-UA" sz="2200" dirty="0" err="1">
                <a:solidFill>
                  <a:srgbClr val="564B3C"/>
                </a:solidFill>
              </a:rPr>
              <a:t>-теж</a:t>
            </a:r>
            <a:r>
              <a:rPr lang="uk-UA" sz="2200" dirty="0">
                <a:solidFill>
                  <a:srgbClr val="564B3C"/>
                </a:solidFill>
              </a:rPr>
              <a:t> заголовок, але має трішки менший розмір </a:t>
            </a:r>
            <a:r>
              <a:rPr lang="uk-UA" sz="2200" dirty="0" err="1">
                <a:solidFill>
                  <a:srgbClr val="564B3C"/>
                </a:solidFill>
              </a:rPr>
              <a:t>шрифта</a:t>
            </a:r>
            <a:r>
              <a:rPr lang="uk-UA" sz="2200" dirty="0">
                <a:solidFill>
                  <a:srgbClr val="564B3C"/>
                </a:solidFill>
              </a:rPr>
              <a:t> і так далі йде за зменшенням розміру </a:t>
            </a:r>
            <a:r>
              <a:rPr lang="uk-UA" sz="2200" dirty="0" err="1">
                <a:solidFill>
                  <a:srgbClr val="564B3C"/>
                </a:solidFill>
              </a:rPr>
              <a:t>шрифта</a:t>
            </a:r>
            <a:r>
              <a:rPr lang="uk-UA" sz="2200" dirty="0">
                <a:solidFill>
                  <a:srgbClr val="564B3C"/>
                </a:solidFill>
              </a:rPr>
              <a:t> до </a:t>
            </a:r>
            <a:r>
              <a:rPr lang="en-US" sz="2200" b="1" dirty="0">
                <a:solidFill>
                  <a:srgbClr val="564B3C"/>
                </a:solidFill>
              </a:rPr>
              <a:t>h6</a:t>
            </a:r>
            <a:r>
              <a:rPr lang="en-US" sz="2200" dirty="0">
                <a:solidFill>
                  <a:srgbClr val="564B3C"/>
                </a:solidFill>
              </a:rPr>
              <a:t>…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65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Строчні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en-US" dirty="0"/>
              <a:t>Inline Elements):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Відображаються</a:t>
            </a:r>
            <a:r>
              <a:rPr lang="ru-RU" dirty="0"/>
              <a:t> в одному рядку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.</a:t>
            </a:r>
          </a:p>
          <a:p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ту ширину, яка </a:t>
            </a:r>
            <a:r>
              <a:rPr lang="ru-RU" dirty="0" err="1"/>
              <a:t>потрібна</a:t>
            </a:r>
            <a:r>
              <a:rPr lang="ru-RU" dirty="0"/>
              <a:t> для </a:t>
            </a:r>
            <a:r>
              <a:rPr lang="ru-RU" dirty="0" err="1"/>
              <a:t>вміщення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.</a:t>
            </a:r>
          </a:p>
          <a:p>
            <a:r>
              <a:rPr lang="ru-RU" dirty="0"/>
              <a:t>Не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(</a:t>
            </a:r>
            <a:r>
              <a:rPr lang="en-US" dirty="0"/>
              <a:t>width) </a:t>
            </a:r>
            <a:r>
              <a:rPr lang="ru-RU" dirty="0"/>
              <a:t>та </a:t>
            </a:r>
            <a:r>
              <a:rPr lang="ru-RU" dirty="0" err="1"/>
              <a:t>висоти</a:t>
            </a:r>
            <a:r>
              <a:rPr lang="ru-RU" dirty="0"/>
              <a:t> (</a:t>
            </a:r>
            <a:r>
              <a:rPr lang="en-US" dirty="0"/>
              <a:t>height</a:t>
            </a:r>
            <a:r>
              <a:rPr lang="en-US" dirty="0" smtClean="0"/>
              <a:t>).</a:t>
            </a:r>
            <a:endParaRPr lang="uk-UA" dirty="0" smtClean="0"/>
          </a:p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задати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відступу</a:t>
            </a:r>
            <a:r>
              <a:rPr lang="ru-RU" dirty="0"/>
              <a:t> (</a:t>
            </a:r>
            <a:r>
              <a:rPr lang="ru-RU" dirty="0" err="1"/>
              <a:t>margin</a:t>
            </a:r>
            <a:r>
              <a:rPr lang="ru-RU" dirty="0"/>
              <a:t>)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праворуч</a:t>
            </a:r>
            <a:r>
              <a:rPr lang="ru-RU" dirty="0" smtClean="0"/>
              <a:t> і </a:t>
            </a:r>
            <a:r>
              <a:rPr lang="ru-RU" dirty="0" err="1" smtClean="0"/>
              <a:t>ліворуч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строчних</a:t>
            </a:r>
            <a:r>
              <a:rPr lang="ru-RU" dirty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b="1" dirty="0" smtClean="0"/>
              <a:t>meta</a:t>
            </a:r>
            <a:r>
              <a:rPr lang="en-US" b="1" dirty="0"/>
              <a:t>,</a:t>
            </a:r>
            <a:r>
              <a:rPr lang="en-US" b="1" dirty="0" smtClean="0"/>
              <a:t> title, link,</a:t>
            </a:r>
            <a:r>
              <a:rPr lang="ru-RU" b="1" dirty="0" smtClean="0"/>
              <a:t> </a:t>
            </a:r>
            <a:r>
              <a:rPr lang="ru-RU" b="1" dirty="0"/>
              <a:t>&lt;</a:t>
            </a:r>
            <a:r>
              <a:rPr lang="en-US" b="1" dirty="0"/>
              <a:t>span&gt;-</a:t>
            </a:r>
            <a:r>
              <a:rPr lang="ru-RU" dirty="0"/>
              <a:t>просто </a:t>
            </a:r>
            <a:r>
              <a:rPr lang="ru-RU" dirty="0" err="1"/>
              <a:t>строчний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, </a:t>
            </a:r>
            <a:r>
              <a:rPr lang="ru-RU" b="1" dirty="0"/>
              <a:t>&lt;</a:t>
            </a:r>
            <a:r>
              <a:rPr lang="en-US" b="1" dirty="0"/>
              <a:t>a&gt;-</a:t>
            </a:r>
            <a:r>
              <a:rPr lang="ru-RU" dirty="0" err="1"/>
              <a:t>посилання</a:t>
            </a:r>
            <a:r>
              <a:rPr lang="ru-RU" dirty="0"/>
              <a:t>, </a:t>
            </a:r>
            <a:r>
              <a:rPr lang="ru-RU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&gt;-</a:t>
            </a:r>
            <a:r>
              <a:rPr lang="ru-RU" dirty="0" smtClean="0"/>
              <a:t>картинка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2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Строчно-блочні</a:t>
            </a:r>
            <a:r>
              <a:rPr lang="uk-UA" dirty="0" smtClean="0"/>
              <a:t> елементи</a:t>
            </a:r>
            <a:r>
              <a:rPr lang="ru-RU" dirty="0" smtClean="0"/>
              <a:t>(</a:t>
            </a:r>
            <a:r>
              <a:rPr lang="en-US" dirty="0" smtClean="0"/>
              <a:t>INLINE-BLOCK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Комбінує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en-US" dirty="0"/>
              <a:t>inline </a:t>
            </a:r>
            <a:r>
              <a:rPr lang="ru-RU" dirty="0"/>
              <a:t>та </a:t>
            </a:r>
            <a:r>
              <a:rPr lang="en-US" dirty="0"/>
              <a:t>block </a:t>
            </a:r>
            <a:r>
              <a:rPr lang="ru-RU" dirty="0" err="1"/>
              <a:t>елементів</a:t>
            </a:r>
            <a:endParaRPr lang="ru-RU" dirty="0"/>
          </a:p>
          <a:p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стояти</a:t>
            </a:r>
            <a:r>
              <a:rPr lang="ru-RU" dirty="0"/>
              <a:t> в ряд (як </a:t>
            </a:r>
            <a:r>
              <a:rPr lang="en-US" dirty="0"/>
              <a:t>inline)</a:t>
            </a:r>
          </a:p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задавати</a:t>
            </a:r>
            <a:r>
              <a:rPr lang="ru-RU" dirty="0"/>
              <a:t> ширину і </a:t>
            </a:r>
            <a:r>
              <a:rPr lang="ru-RU" dirty="0" err="1"/>
              <a:t>висоту</a:t>
            </a:r>
            <a:r>
              <a:rPr lang="ru-RU" dirty="0"/>
              <a:t> (як </a:t>
            </a:r>
            <a:r>
              <a:rPr lang="en-US" dirty="0"/>
              <a:t>block)</a:t>
            </a:r>
          </a:p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en-US" dirty="0"/>
              <a:t>margin </a:t>
            </a:r>
            <a:r>
              <a:rPr lang="ru-RU" dirty="0" smtClean="0"/>
              <a:t>з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 smtClean="0"/>
              <a:t>сторін</a:t>
            </a:r>
            <a:r>
              <a:rPr lang="en-US" dirty="0" smtClean="0"/>
              <a:t> </a:t>
            </a:r>
            <a:r>
              <a:rPr lang="ru-RU" dirty="0"/>
              <a:t>(як </a:t>
            </a:r>
            <a:r>
              <a:rPr lang="en-US" dirty="0"/>
              <a:t>block</a:t>
            </a:r>
            <a:r>
              <a:rPr lang="en-US" dirty="0" smtClean="0"/>
              <a:t>)</a:t>
            </a:r>
            <a:endParaRPr lang="ru-RU" dirty="0"/>
          </a:p>
          <a:p>
            <a:pPr marL="114300" indent="0">
              <a:buNone/>
            </a:pPr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 err="1"/>
              <a:t>використання</a:t>
            </a:r>
            <a:r>
              <a:rPr lang="ru-RU" dirty="0"/>
              <a:t>:</a:t>
            </a:r>
          </a:p>
          <a:p>
            <a:r>
              <a:rPr lang="ru-RU" dirty="0"/>
              <a:t>Коли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блоки в ряд</a:t>
            </a:r>
          </a:p>
          <a:p>
            <a:r>
              <a:rPr lang="ru-RU" dirty="0"/>
              <a:t>Коли </a:t>
            </a:r>
            <a:r>
              <a:rPr lang="ru-RU" dirty="0" err="1"/>
              <a:t>потрібні</a:t>
            </a:r>
            <a:r>
              <a:rPr lang="ru-RU" dirty="0"/>
              <a:t> і </a:t>
            </a:r>
            <a:r>
              <a:rPr lang="ru-RU" dirty="0" err="1"/>
              <a:t>властивості</a:t>
            </a:r>
            <a:r>
              <a:rPr lang="ru-RU" dirty="0"/>
              <a:t> блочного </a:t>
            </a:r>
            <a:r>
              <a:rPr lang="ru-RU" dirty="0" err="1"/>
              <a:t>елемента</a:t>
            </a:r>
            <a:r>
              <a:rPr lang="ru-RU" dirty="0"/>
              <a:t>, і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розміщення</a:t>
            </a:r>
            <a:r>
              <a:rPr lang="ru-RU" dirty="0"/>
              <a:t> в </a:t>
            </a:r>
            <a:r>
              <a:rPr lang="ru-RU" dirty="0" smtClean="0"/>
              <a:t>ряд</a:t>
            </a:r>
          </a:p>
          <a:p>
            <a:r>
              <a:rPr lang="uk-UA" dirty="0" smtClean="0"/>
              <a:t>Приклад </a:t>
            </a:r>
            <a:r>
              <a:rPr lang="uk-UA" dirty="0" err="1" smtClean="0"/>
              <a:t>строчно-блочногих</a:t>
            </a:r>
            <a:r>
              <a:rPr lang="uk-UA" smtClean="0"/>
              <a:t> елементів </a:t>
            </a:r>
            <a:r>
              <a:rPr lang="en-US" b="1" dirty="0"/>
              <a:t>&lt;button&gt;,</a:t>
            </a:r>
            <a:r>
              <a:rPr lang="en-US" dirty="0"/>
              <a:t> </a:t>
            </a:r>
            <a:r>
              <a:rPr lang="en-US" b="1" dirty="0"/>
              <a:t>&lt;input</a:t>
            </a:r>
            <a:r>
              <a:rPr lang="en-US" b="1" dirty="0" smtClean="0"/>
              <a:t>&gt; </a:t>
            </a:r>
            <a:r>
              <a:rPr lang="uk-UA" b="1" dirty="0" smtClean="0"/>
              <a:t>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87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12004" cy="388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58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display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block </a:t>
            </a:r>
            <a:r>
              <a:rPr lang="en-US" dirty="0"/>
              <a:t>—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блоковим</a:t>
            </a:r>
            <a:r>
              <a:rPr lang="ru-RU" dirty="0"/>
              <a:t>, </a:t>
            </a:r>
            <a:r>
              <a:rPr lang="ru-RU" dirty="0" err="1"/>
              <a:t>займає</a:t>
            </a:r>
            <a:r>
              <a:rPr lang="ru-RU" dirty="0"/>
              <a:t> весь </a:t>
            </a:r>
            <a:r>
              <a:rPr lang="ru-RU" dirty="0" err="1"/>
              <a:t>доступний</a:t>
            </a:r>
            <a:r>
              <a:rPr lang="ru-RU" dirty="0"/>
              <a:t> </a:t>
            </a:r>
            <a:r>
              <a:rPr lang="ru-RU" dirty="0" err="1"/>
              <a:t>простір</a:t>
            </a:r>
            <a:r>
              <a:rPr lang="ru-RU" dirty="0"/>
              <a:t> по </a:t>
            </a:r>
            <a:r>
              <a:rPr lang="ru-RU" dirty="0" err="1"/>
              <a:t>ширині</a:t>
            </a:r>
            <a:r>
              <a:rPr lang="ru-RU" dirty="0"/>
              <a:t> і </a:t>
            </a:r>
            <a:r>
              <a:rPr lang="ru-RU" dirty="0" err="1"/>
              <a:t>починає</a:t>
            </a:r>
            <a:r>
              <a:rPr lang="ru-RU" dirty="0"/>
              <a:t> з нового рядка. </a:t>
            </a:r>
            <a:endParaRPr lang="ru-RU" dirty="0" smtClean="0"/>
          </a:p>
          <a:p>
            <a:pPr marL="114300" indent="0">
              <a:buNone/>
            </a:pPr>
            <a:r>
              <a:rPr lang="ru-RU" dirty="0" err="1" smtClean="0"/>
              <a:t>Наприклад</a:t>
            </a:r>
            <a:r>
              <a:rPr lang="ru-RU" dirty="0"/>
              <a:t>, &lt;</a:t>
            </a:r>
            <a:r>
              <a:rPr lang="en-US" dirty="0"/>
              <a:t>div&gt; </a:t>
            </a:r>
            <a:r>
              <a:rPr lang="ru-RU" dirty="0"/>
              <a:t>та &lt;</a:t>
            </a:r>
            <a:r>
              <a:rPr lang="en-US" dirty="0"/>
              <a:t>p&gt; </a:t>
            </a:r>
            <a:r>
              <a:rPr lang="ru-RU" dirty="0"/>
              <a:t>за </a:t>
            </a:r>
            <a:r>
              <a:rPr lang="ru-RU" dirty="0" err="1"/>
              <a:t>замовчуванням</a:t>
            </a:r>
            <a:r>
              <a:rPr lang="ru-RU" dirty="0"/>
              <a:t> </a:t>
            </a:r>
            <a:r>
              <a:rPr lang="ru-RU" dirty="0" err="1"/>
              <a:t>блокові</a:t>
            </a:r>
            <a:r>
              <a:rPr lang="ru-RU" dirty="0" smtClean="0"/>
              <a:t>.</a:t>
            </a:r>
          </a:p>
          <a:p>
            <a:r>
              <a:rPr lang="en-US" dirty="0" smtClean="0"/>
              <a:t>inline </a:t>
            </a:r>
            <a:r>
              <a:rPr lang="en-US" dirty="0"/>
              <a:t>—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рядковим</a:t>
            </a:r>
            <a:r>
              <a:rPr lang="ru-RU" dirty="0"/>
              <a:t>,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стільки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, 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вмісту</a:t>
            </a:r>
            <a:r>
              <a:rPr lang="ru-RU" dirty="0"/>
              <a:t>, не </a:t>
            </a:r>
            <a:r>
              <a:rPr lang="ru-RU" dirty="0" err="1"/>
              <a:t>починаючи</a:t>
            </a:r>
            <a:r>
              <a:rPr lang="ru-RU" dirty="0"/>
              <a:t> з нового рядка.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Прикладом </a:t>
            </a:r>
            <a:r>
              <a:rPr lang="ru-RU" dirty="0"/>
              <a:t>є &lt;</a:t>
            </a:r>
            <a:r>
              <a:rPr lang="en-US" dirty="0"/>
              <a:t>span&gt;, &lt;a&gt;, &lt;strong</a:t>
            </a:r>
            <a:r>
              <a:rPr lang="en-US" dirty="0" smtClean="0"/>
              <a:t>&gt;.</a:t>
            </a:r>
            <a:endParaRPr lang="uk-UA" dirty="0" smtClean="0"/>
          </a:p>
          <a:p>
            <a:r>
              <a:rPr lang="en-US" dirty="0" smtClean="0"/>
              <a:t>inline-block </a:t>
            </a:r>
            <a:r>
              <a:rPr lang="en-US" dirty="0"/>
              <a:t>— </a:t>
            </a:r>
            <a:r>
              <a:rPr lang="ru-RU" dirty="0" err="1"/>
              <a:t>Поєднує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блокового та рядкового </a:t>
            </a:r>
            <a:r>
              <a:rPr lang="ru-RU" dirty="0" err="1"/>
              <a:t>елементів</a:t>
            </a:r>
            <a:r>
              <a:rPr lang="ru-RU" dirty="0"/>
              <a:t>: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необхідну</a:t>
            </a:r>
            <a:r>
              <a:rPr lang="ru-RU" dirty="0"/>
              <a:t> ширину, але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задавати</a:t>
            </a:r>
            <a:r>
              <a:rPr lang="ru-RU" dirty="0"/>
              <a:t> </a:t>
            </a:r>
            <a:r>
              <a:rPr lang="ru-RU" dirty="0" err="1"/>
              <a:t>розміри</a:t>
            </a:r>
            <a:r>
              <a:rPr lang="ru-RU" dirty="0"/>
              <a:t> (</a:t>
            </a:r>
            <a:r>
              <a:rPr lang="ru-RU" dirty="0" err="1"/>
              <a:t>висоту</a:t>
            </a:r>
            <a:r>
              <a:rPr lang="ru-RU" dirty="0"/>
              <a:t> та ширину),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для </a:t>
            </a:r>
            <a:r>
              <a:rPr lang="ru-RU" dirty="0" err="1"/>
              <a:t>звичайних</a:t>
            </a:r>
            <a:r>
              <a:rPr lang="ru-RU" dirty="0"/>
              <a:t> </a:t>
            </a:r>
            <a:r>
              <a:rPr lang="ru-RU" dirty="0" err="1"/>
              <a:t>рядкових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49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none —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зникає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, не </a:t>
            </a:r>
            <a:r>
              <a:rPr lang="ru-RU" dirty="0" err="1"/>
              <a:t>займаючи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.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приховування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  <a:p>
            <a:r>
              <a:rPr lang="en-US" dirty="0"/>
              <a:t>flex — </a:t>
            </a:r>
            <a:r>
              <a:rPr lang="ru-RU" dirty="0" err="1"/>
              <a:t>Перетворює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контейнер </a:t>
            </a:r>
            <a:r>
              <a:rPr lang="ru-RU" dirty="0" err="1"/>
              <a:t>гнучкого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(</a:t>
            </a:r>
            <a:r>
              <a:rPr lang="en-US" dirty="0"/>
              <a:t>flex-</a:t>
            </a:r>
            <a:r>
              <a:rPr lang="ru-RU" dirty="0"/>
              <a:t>контейнер),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розташовувати</a:t>
            </a:r>
            <a:r>
              <a:rPr lang="ru-RU" dirty="0"/>
              <a:t> </a:t>
            </a:r>
            <a:r>
              <a:rPr lang="ru-RU" dirty="0" err="1"/>
              <a:t>дочірні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гнучкої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, </a:t>
            </a:r>
            <a:r>
              <a:rPr lang="ru-RU" dirty="0" err="1"/>
              <a:t>зручною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адаптивних</a:t>
            </a:r>
            <a:r>
              <a:rPr lang="ru-RU" dirty="0"/>
              <a:t> </a:t>
            </a:r>
            <a:r>
              <a:rPr lang="ru-RU" dirty="0" err="1"/>
              <a:t>макетів</a:t>
            </a:r>
            <a:r>
              <a:rPr lang="ru-RU" dirty="0"/>
              <a:t>.</a:t>
            </a:r>
          </a:p>
          <a:p>
            <a:r>
              <a:rPr lang="en-US" dirty="0"/>
              <a:t>grid —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сітковим</a:t>
            </a:r>
            <a:r>
              <a:rPr lang="ru-RU" dirty="0"/>
              <a:t> контейнером (</a:t>
            </a:r>
            <a:r>
              <a:rPr lang="en-US" dirty="0"/>
              <a:t>grid-</a:t>
            </a:r>
            <a:r>
              <a:rPr lang="ru-RU" dirty="0"/>
              <a:t>контейнером),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організувати</a:t>
            </a:r>
            <a:r>
              <a:rPr lang="ru-RU" dirty="0"/>
              <a:t> </a:t>
            </a:r>
            <a:r>
              <a:rPr lang="ru-RU" dirty="0" err="1"/>
              <a:t>дочірні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сітки</a:t>
            </a:r>
            <a:r>
              <a:rPr lang="ru-RU" dirty="0"/>
              <a:t> з рядками та </a:t>
            </a:r>
            <a:r>
              <a:rPr lang="ru-RU" dirty="0" err="1"/>
              <a:t>стовпцями</a:t>
            </a:r>
            <a:r>
              <a:rPr lang="ru-RU" dirty="0"/>
              <a:t>.</a:t>
            </a:r>
            <a:r>
              <a:rPr lang="en-US" dirty="0"/>
              <a:t>table — </a:t>
            </a:r>
            <a:r>
              <a:rPr lang="ru-RU" dirty="0" err="1"/>
              <a:t>Елемент</a:t>
            </a:r>
            <a:r>
              <a:rPr lang="ru-RU" dirty="0"/>
              <a:t> поводиться як </a:t>
            </a:r>
            <a:r>
              <a:rPr lang="ru-RU" dirty="0" err="1"/>
              <a:t>таблиця</a:t>
            </a:r>
            <a:r>
              <a:rPr lang="ru-RU" dirty="0"/>
              <a:t>, схожа за </a:t>
            </a:r>
            <a:r>
              <a:rPr lang="ru-RU" dirty="0" err="1"/>
              <a:t>поведінкою</a:t>
            </a:r>
            <a:r>
              <a:rPr lang="ru-RU" dirty="0"/>
              <a:t> на тег &lt;</a:t>
            </a:r>
            <a:r>
              <a:rPr lang="en-US" dirty="0"/>
              <a:t>table&gt;.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5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360</TotalTime>
  <Words>555</Words>
  <Application>Microsoft Office PowerPoint</Application>
  <PresentationFormat>Экран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Аптека</vt:lpstr>
      <vt:lpstr>Елементи</vt:lpstr>
      <vt:lpstr>блочні, строчні та блочно-строчні елементи</vt:lpstr>
      <vt:lpstr>display</vt:lpstr>
      <vt:lpstr>Блочні елементи (Block Elements):</vt:lpstr>
      <vt:lpstr>Строчні елементи (Inline Elements):</vt:lpstr>
      <vt:lpstr>Строчно-блочні елементи(INLINE-BLOCK)</vt:lpstr>
      <vt:lpstr>Презентация PowerPoint</vt:lpstr>
      <vt:lpstr>Основні значення display: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Елементи</dc:title>
  <dc:creator>Admin</dc:creator>
  <cp:lastModifiedBy>Admin</cp:lastModifiedBy>
  <cp:revision>25</cp:revision>
  <dcterms:created xsi:type="dcterms:W3CDTF">2024-11-05T16:15:24Z</dcterms:created>
  <dcterms:modified xsi:type="dcterms:W3CDTF">2024-11-07T16:57:54Z</dcterms:modified>
</cp:coreProperties>
</file>