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8D48A7C-AE46-436B-A0C3-88230A7521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ABDB99-A777-4672-871A-8DAC67BED5B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HTM CSS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HSL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Saturation 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Насиченість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)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визначає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яскравість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"чистоту"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кольору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вимірюється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відсотках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dirty="0">
                <a:latin typeface="Arial" pitchFamily="34" charset="0"/>
                <a:cs typeface="Arial" pitchFamily="34" charset="0"/>
              </a:rPr>
              <a:t>%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сірий</a:t>
            </a:r>
            <a:r>
              <a:rPr lang="ru-RU" dirty="0">
                <a:latin typeface="Arial" pitchFamily="34" charset="0"/>
                <a:cs typeface="Arial" pitchFamily="34" charset="0"/>
              </a:rPr>
              <a:t> (без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100</a:t>
            </a:r>
            <a:r>
              <a:rPr lang="ru-RU" dirty="0">
                <a:latin typeface="Arial" pitchFamily="34" charset="0"/>
                <a:cs typeface="Arial" pitchFamily="34" charset="0"/>
              </a:rPr>
              <a:t>% — максимально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насичений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колір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Lightness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Яскравість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)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вимірюється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відсотках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вказує</a:t>
            </a:r>
            <a:r>
              <a:rPr lang="ru-RU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освітленість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dirty="0">
                <a:latin typeface="Arial" pitchFamily="34" charset="0"/>
                <a:cs typeface="Arial" pitchFamily="34" charset="0"/>
              </a:rPr>
              <a:t>%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повністю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чорний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50</a:t>
            </a:r>
            <a:r>
              <a:rPr lang="ru-RU" dirty="0">
                <a:latin typeface="Arial" pitchFamily="34" charset="0"/>
                <a:cs typeface="Arial" pitchFamily="34" charset="0"/>
              </a:rPr>
              <a:t>%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нормальний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колір</a:t>
            </a:r>
            <a:r>
              <a:rPr lang="ru-RU" dirty="0">
                <a:latin typeface="Arial" pitchFamily="34" charset="0"/>
                <a:cs typeface="Arial" pitchFamily="34" charset="0"/>
              </a:rPr>
              <a:t> (без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освітлення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затемнення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100</a:t>
            </a:r>
            <a:r>
              <a:rPr lang="ru-RU" dirty="0">
                <a:latin typeface="Arial" pitchFamily="34" charset="0"/>
                <a:cs typeface="Arial" pitchFamily="34" charset="0"/>
              </a:rPr>
              <a:t>%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повністю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білий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числення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числення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способи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запису</a:t>
            </a:r>
            <a:r>
              <a:rPr lang="ru-RU" dirty="0">
                <a:latin typeface="Arial" pitchFamily="34" charset="0"/>
                <a:cs typeface="Arial" pitchFamily="34" charset="0"/>
              </a:rPr>
              <a:t> чисел за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допомогою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різних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наборів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символів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err="1" smtClean="0">
                <a:latin typeface="Arial" pitchFamily="34" charset="0"/>
                <a:cs typeface="Arial" pitchFamily="34" charset="0"/>
              </a:rPr>
              <a:t>Основні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числення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обчисленнях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програмуванні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Двійкова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система 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бінарна</a:t>
            </a:r>
            <a:r>
              <a:rPr lang="ru-RU" dirty="0">
                <a:latin typeface="Arial" pitchFamily="34" charset="0"/>
                <a:cs typeface="Arial" pitchFamily="34" charset="0"/>
              </a:rPr>
              <a:t>) — основа 2,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тільки</a:t>
            </a:r>
            <a:r>
              <a:rPr lang="ru-RU" dirty="0">
                <a:latin typeface="Arial" pitchFamily="34" charset="0"/>
                <a:cs typeface="Arial" pitchFamily="34" charset="0"/>
              </a:rPr>
              <a:t> 0 і 1.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Застосовується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комп’ютерах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адже</a:t>
            </a:r>
            <a:r>
              <a:rPr lang="ru-RU" dirty="0">
                <a:latin typeface="Arial" pitchFamily="34" charset="0"/>
                <a:cs typeface="Arial" pitchFamily="34" charset="0"/>
              </a:rPr>
              <a:t> вони "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розуміють</a:t>
            </a:r>
            <a:r>
              <a:rPr lang="ru-RU" dirty="0">
                <a:latin typeface="Arial" pitchFamily="34" charset="0"/>
                <a:cs typeface="Arial" pitchFamily="34" charset="0"/>
              </a:rPr>
              <a:t>"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лише</a:t>
            </a:r>
            <a:r>
              <a:rPr lang="ru-RU" dirty="0">
                <a:latin typeface="Arial" pitchFamily="34" charset="0"/>
                <a:cs typeface="Arial" pitchFamily="34" charset="0"/>
              </a:rPr>
              <a:t> два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стани</a:t>
            </a:r>
            <a:r>
              <a:rPr lang="ru-RU" dirty="0">
                <a:latin typeface="Arial" pitchFamily="34" charset="0"/>
                <a:cs typeface="Arial" pitchFamily="34" charset="0"/>
              </a:rPr>
              <a:t> 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вмикання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вимикання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Вісімкова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система — основа 8,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цифри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0 до 7.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рідше</a:t>
            </a:r>
            <a:r>
              <a:rPr lang="ru-RU" dirty="0">
                <a:latin typeface="Arial" pitchFamily="34" charset="0"/>
                <a:cs typeface="Arial" pitchFamily="34" charset="0"/>
              </a:rPr>
              <a:t>, але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іноді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застосовується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програмуванні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коротшого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запису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двійкових</a:t>
            </a:r>
            <a:r>
              <a:rPr lang="ru-RU" dirty="0">
                <a:latin typeface="Arial" pitchFamily="34" charset="0"/>
                <a:cs typeface="Arial" pitchFamily="34" charset="0"/>
              </a:rPr>
              <a:t> чисел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Десяткова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система — основа 10,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цифри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0 до 9.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найпоширеніша</a:t>
            </a:r>
            <a:r>
              <a:rPr lang="ru-RU" dirty="0">
                <a:latin typeface="Arial" pitchFamily="34" charset="0"/>
                <a:cs typeface="Arial" pitchFamily="34" charset="0"/>
              </a:rPr>
              <a:t> система, до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якої</a:t>
            </a:r>
            <a:r>
              <a:rPr lang="ru-RU" dirty="0">
                <a:latin typeface="Arial" pitchFamily="34" charset="0"/>
                <a:cs typeface="Arial" pitchFamily="34" charset="0"/>
              </a:rPr>
              <a:t> ми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звикли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повсякденному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житті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Шістнадцяткова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система — основа 16,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цифри</a:t>
            </a:r>
            <a:r>
              <a:rPr lang="ru-RU" dirty="0">
                <a:latin typeface="Arial" pitchFamily="34" charset="0"/>
                <a:cs typeface="Arial" pitchFamily="34" charset="0"/>
              </a:rPr>
              <a:t> 0–9 та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букви</a:t>
            </a:r>
            <a:r>
              <a:rPr lang="ru-RU" dirty="0">
                <a:latin typeface="Arial" pitchFamily="34" charset="0"/>
                <a:cs typeface="Arial" pitchFamily="34" charset="0"/>
              </a:rPr>
              <a:t> A–F (де A = 10, B = 11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тощо</a:t>
            </a:r>
            <a:r>
              <a:rPr lang="ru-RU" dirty="0">
                <a:latin typeface="Arial" pitchFamily="34" charset="0"/>
                <a:cs typeface="Arial" pitchFamily="34" charset="0"/>
              </a:rPr>
              <a:t>).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Застосовується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програмуванні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зокрема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запису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і адрес в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комп’ютерній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пам'яті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41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Десяткова</a:t>
            </a:r>
            <a:r>
              <a:rPr lang="ru-RU" dirty="0"/>
              <a:t> система — </a:t>
            </a:r>
            <a:r>
              <a:rPr lang="ru-RU" dirty="0" err="1"/>
              <a:t>це</a:t>
            </a:r>
            <a:r>
              <a:rPr lang="ru-RU" dirty="0"/>
              <a:t> як </a:t>
            </a:r>
            <a:r>
              <a:rPr lang="ru-RU" dirty="0" err="1"/>
              <a:t>рахувати</a:t>
            </a:r>
            <a:r>
              <a:rPr lang="ru-RU" dirty="0"/>
              <a:t> на </a:t>
            </a:r>
            <a:r>
              <a:rPr lang="ru-RU" dirty="0" err="1"/>
              <a:t>пальцях</a:t>
            </a:r>
            <a:r>
              <a:rPr lang="ru-RU" dirty="0"/>
              <a:t>, </a:t>
            </a:r>
            <a:r>
              <a:rPr lang="ru-RU" dirty="0" err="1"/>
              <a:t>бо</a:t>
            </a:r>
            <a:r>
              <a:rPr lang="ru-RU" dirty="0"/>
              <a:t> тут є 10 цифр (</a:t>
            </a:r>
            <a:r>
              <a:rPr lang="ru-RU" dirty="0" err="1"/>
              <a:t>від</a:t>
            </a:r>
            <a:r>
              <a:rPr lang="ru-RU" dirty="0"/>
              <a:t> 0 до 9).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звикли</a:t>
            </a:r>
            <a:r>
              <a:rPr lang="ru-RU" dirty="0"/>
              <a:t> до </a:t>
            </a:r>
            <a:r>
              <a:rPr lang="ru-RU" dirty="0" err="1"/>
              <a:t>неї</a:t>
            </a:r>
            <a:r>
              <a:rPr lang="ru-RU" dirty="0"/>
              <a:t> в </a:t>
            </a:r>
            <a:r>
              <a:rPr lang="ru-RU" dirty="0" err="1"/>
              <a:t>житті</a:t>
            </a:r>
            <a:r>
              <a:rPr lang="ru-RU" dirty="0"/>
              <a:t>: 1, 2, 3, ..., 9, а </a:t>
            </a:r>
            <a:r>
              <a:rPr lang="ru-RU" dirty="0" err="1"/>
              <a:t>потім</a:t>
            </a:r>
            <a:r>
              <a:rPr lang="ru-RU" dirty="0"/>
              <a:t> 10, 11 </a:t>
            </a:r>
            <a:r>
              <a:rPr lang="ru-RU" dirty="0" err="1"/>
              <a:t>тощо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Двійкова</a:t>
            </a:r>
            <a:r>
              <a:rPr lang="ru-RU" dirty="0" smtClean="0"/>
              <a:t> </a:t>
            </a:r>
            <a:r>
              <a:rPr lang="ru-RU" dirty="0"/>
              <a:t>система — </a:t>
            </a:r>
            <a:r>
              <a:rPr lang="ru-RU" dirty="0" err="1"/>
              <a:t>це</a:t>
            </a:r>
            <a:r>
              <a:rPr lang="ru-RU" dirty="0"/>
              <a:t> система, де є </a:t>
            </a:r>
            <a:r>
              <a:rPr lang="ru-RU" dirty="0" err="1"/>
              <a:t>тільки</a:t>
            </a:r>
            <a:r>
              <a:rPr lang="ru-RU" dirty="0"/>
              <a:t> 2 </a:t>
            </a:r>
            <a:r>
              <a:rPr lang="ru-RU" dirty="0" err="1"/>
              <a:t>цифри</a:t>
            </a:r>
            <a:r>
              <a:rPr lang="ru-RU" dirty="0"/>
              <a:t>: 0 і 1.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уявити</a:t>
            </a:r>
            <a:r>
              <a:rPr lang="ru-RU" dirty="0"/>
              <a:t>, як </a:t>
            </a:r>
            <a:r>
              <a:rPr lang="ru-RU" dirty="0" err="1"/>
              <a:t>включати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виключати</a:t>
            </a:r>
            <a:r>
              <a:rPr lang="ru-RU" dirty="0"/>
              <a:t> лампочку: 1 — </a:t>
            </a:r>
            <a:r>
              <a:rPr lang="ru-RU" dirty="0" err="1"/>
              <a:t>увімкнено</a:t>
            </a:r>
            <a:r>
              <a:rPr lang="ru-RU" dirty="0"/>
              <a:t>, 0 — </a:t>
            </a:r>
            <a:r>
              <a:rPr lang="ru-RU" dirty="0" err="1"/>
              <a:t>вимкнено</a:t>
            </a:r>
            <a:r>
              <a:rPr lang="ru-RU" dirty="0"/>
              <a:t>. </a:t>
            </a:r>
            <a:r>
              <a:rPr lang="ru-RU" dirty="0" err="1"/>
              <a:t>Комп'ютери</a:t>
            </a:r>
            <a:r>
              <a:rPr lang="ru-RU" dirty="0"/>
              <a:t> "</a:t>
            </a:r>
            <a:r>
              <a:rPr lang="ru-RU" dirty="0" err="1"/>
              <a:t>розмовляють</a:t>
            </a:r>
            <a:r>
              <a:rPr lang="ru-RU" dirty="0"/>
              <a:t>" </a:t>
            </a:r>
            <a:r>
              <a:rPr lang="ru-RU" dirty="0" err="1"/>
              <a:t>саме</a:t>
            </a:r>
            <a:r>
              <a:rPr lang="ru-RU" dirty="0"/>
              <a:t> нею, </a:t>
            </a:r>
            <a:r>
              <a:rPr lang="ru-RU" dirty="0" err="1"/>
              <a:t>бо</a:t>
            </a:r>
            <a:r>
              <a:rPr lang="ru-RU" dirty="0"/>
              <a:t> вони </a:t>
            </a:r>
            <a:r>
              <a:rPr lang="ru-RU" dirty="0" err="1"/>
              <a:t>працюють</a:t>
            </a:r>
            <a:r>
              <a:rPr lang="ru-RU" dirty="0"/>
              <a:t> як лампочки — </a:t>
            </a:r>
            <a:r>
              <a:rPr lang="ru-RU" dirty="0" err="1"/>
              <a:t>вмикаються</a:t>
            </a:r>
            <a:r>
              <a:rPr lang="ru-RU" dirty="0"/>
              <a:t> й </a:t>
            </a:r>
            <a:r>
              <a:rPr lang="ru-RU" dirty="0" err="1"/>
              <a:t>вимикаються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Шістнадцяткова</a:t>
            </a:r>
            <a:r>
              <a:rPr lang="ru-RU" dirty="0" smtClean="0"/>
              <a:t> </a:t>
            </a:r>
            <a:r>
              <a:rPr lang="ru-RU" dirty="0"/>
              <a:t>система — тут є 16 </a:t>
            </a:r>
            <a:r>
              <a:rPr lang="ru-RU" dirty="0" err="1"/>
              <a:t>символів</a:t>
            </a:r>
            <a:r>
              <a:rPr lang="ru-RU" dirty="0"/>
              <a:t>: 0, 1, 2, ..., 9 і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букви</a:t>
            </a:r>
            <a:r>
              <a:rPr lang="ru-RU" dirty="0"/>
              <a:t> </a:t>
            </a:r>
            <a:r>
              <a:rPr lang="en-US" dirty="0"/>
              <a:t>A, B, C, D, E, F.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після</a:t>
            </a:r>
            <a:r>
              <a:rPr lang="ru-RU" dirty="0"/>
              <a:t> 9 </a:t>
            </a:r>
            <a:r>
              <a:rPr lang="ru-RU" dirty="0" err="1"/>
              <a:t>йде</a:t>
            </a:r>
            <a:r>
              <a:rPr lang="ru-RU" dirty="0"/>
              <a:t> </a:t>
            </a:r>
            <a:r>
              <a:rPr lang="en-US" dirty="0"/>
              <a:t>A (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10),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en-US" dirty="0"/>
              <a:t>B (11) </a:t>
            </a:r>
            <a:r>
              <a:rPr lang="ru-RU" dirty="0" err="1"/>
              <a:t>тощо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як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"</a:t>
            </a:r>
            <a:r>
              <a:rPr lang="ru-RU" dirty="0" err="1"/>
              <a:t>пальців</a:t>
            </a:r>
            <a:r>
              <a:rPr lang="ru-RU" dirty="0"/>
              <a:t>" для </a:t>
            </a:r>
            <a:r>
              <a:rPr lang="ru-RU" dirty="0" err="1"/>
              <a:t>рахування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10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Псевдокласи</a:t>
            </a:r>
            <a:r>
              <a:rPr lang="ru-RU" dirty="0"/>
              <a:t> </a:t>
            </a:r>
            <a:r>
              <a:rPr lang="en-US" dirty="0"/>
              <a:t>CSS </a:t>
            </a:r>
            <a:r>
              <a:rPr lang="uk-UA" dirty="0" smtClean="0"/>
              <a:t>:</a:t>
            </a:r>
            <a:r>
              <a:rPr lang="en-US" dirty="0" smtClean="0"/>
              <a:t>:</a:t>
            </a:r>
            <a:r>
              <a:rPr lang="en-US" dirty="0"/>
              <a:t>first-child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/>
              <a:t>Уяви</a:t>
            </a:r>
            <a:r>
              <a:rPr lang="ru-RU" dirty="0"/>
              <a:t> </a:t>
            </a:r>
            <a:r>
              <a:rPr lang="ru-RU" dirty="0" smtClean="0"/>
              <a:t>блоки, </a:t>
            </a:r>
            <a:r>
              <a:rPr lang="ru-RU" dirty="0"/>
              <a:t>де </a:t>
            </a:r>
            <a:r>
              <a:rPr lang="ru-RU" dirty="0" err="1"/>
              <a:t>хочеш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перший </a:t>
            </a:r>
            <a:r>
              <a:rPr lang="ru-RU" dirty="0" smtClean="0"/>
              <a:t>блок з </a:t>
            </a:r>
            <a:r>
              <a:rPr lang="ru-RU" dirty="0" err="1" smtClean="0"/>
              <a:t>жирним</a:t>
            </a:r>
            <a:r>
              <a:rPr lang="ru-RU" dirty="0" smtClean="0"/>
              <a:t> шрифтом.</a:t>
            </a:r>
            <a:endParaRPr lang="uk-UA" dirty="0" smtClean="0"/>
          </a:p>
          <a:p>
            <a:pPr marL="0" indent="0">
              <a:buNone/>
            </a:pPr>
            <a:r>
              <a:rPr lang="en-US" dirty="0" err="1" smtClean="0"/>
              <a:t>div:first-child</a:t>
            </a:r>
            <a:r>
              <a:rPr lang="en-US" dirty="0" smtClean="0"/>
              <a:t> </a:t>
            </a:r>
            <a:r>
              <a:rPr lang="en-US" dirty="0"/>
              <a:t>{  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font-weight</a:t>
            </a:r>
            <a:r>
              <a:rPr lang="en-US" dirty="0"/>
              <a:t>: bold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зробить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першого</a:t>
            </a:r>
            <a:r>
              <a:rPr lang="ru-RU" dirty="0" smtClean="0"/>
              <a:t> &lt;</a:t>
            </a:r>
            <a:r>
              <a:rPr lang="en-US" dirty="0" smtClean="0"/>
              <a:t>div</a:t>
            </a:r>
            <a:r>
              <a:rPr lang="ru-RU" dirty="0" smtClean="0"/>
              <a:t>&gt; шрифт </a:t>
            </a:r>
            <a:r>
              <a:rPr lang="ru-RU" dirty="0" err="1" smtClean="0"/>
              <a:t>жирним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504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Псевдокласи</a:t>
            </a:r>
            <a:r>
              <a:rPr lang="ru-RU" dirty="0"/>
              <a:t> </a:t>
            </a:r>
            <a:r>
              <a:rPr lang="en-US" dirty="0"/>
              <a:t>CSS </a:t>
            </a:r>
            <a:r>
              <a:rPr lang="en-US" dirty="0" smtClean="0"/>
              <a:t>::</a:t>
            </a:r>
            <a:r>
              <a:rPr lang="en-US" dirty="0"/>
              <a:t>after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/>
              <a:t>Уяви</a:t>
            </a:r>
            <a:r>
              <a:rPr lang="ru-RU" dirty="0"/>
              <a:t> заголовок,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хочеш</a:t>
            </a:r>
            <a:r>
              <a:rPr lang="ru-RU" dirty="0"/>
              <a:t> </a:t>
            </a:r>
            <a:r>
              <a:rPr lang="ru-RU" dirty="0" err="1"/>
              <a:t>додати</a:t>
            </a:r>
            <a:r>
              <a:rPr lang="ru-RU" dirty="0"/>
              <a:t> риску.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h1</a:t>
            </a:r>
            <a:r>
              <a:rPr lang="en-US" dirty="0"/>
              <a:t>::after {   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content</a:t>
            </a:r>
            <a:r>
              <a:rPr lang="en-US" dirty="0"/>
              <a:t>: "—";    color: gray</a:t>
            </a:r>
            <a:r>
              <a:rPr lang="en-US" dirty="0" smtClean="0"/>
              <a:t>;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uk-UA" dirty="0" smtClean="0"/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додасть</a:t>
            </a:r>
            <a:r>
              <a:rPr lang="ru-RU" dirty="0"/>
              <a:t> </a:t>
            </a:r>
            <a:r>
              <a:rPr lang="ru-RU" dirty="0" err="1"/>
              <a:t>сірий</a:t>
            </a:r>
            <a:r>
              <a:rPr lang="ru-RU" dirty="0"/>
              <a:t> </a:t>
            </a:r>
            <a:r>
              <a:rPr lang="ru-RU" dirty="0" err="1"/>
              <a:t>дефіс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кожного &lt;h1</a:t>
            </a:r>
            <a:r>
              <a:rPr lang="ru-RU" dirty="0" smtClean="0"/>
              <a:t>&gt;.</a:t>
            </a:r>
          </a:p>
          <a:p>
            <a:r>
              <a:rPr lang="ru-RU" dirty="0"/>
              <a:t>За </a:t>
            </a:r>
            <a:r>
              <a:rPr lang="ru-RU" dirty="0" err="1"/>
              <a:t>замовчуванням</a:t>
            </a:r>
            <a:r>
              <a:rPr lang="ru-RU" dirty="0"/>
              <a:t> </a:t>
            </a:r>
            <a:r>
              <a:rPr lang="ru-RU" dirty="0" err="1"/>
              <a:t>псевдоелемент</a:t>
            </a:r>
            <a:r>
              <a:rPr lang="ru-RU" dirty="0"/>
              <a:t> (::</a:t>
            </a:r>
            <a:r>
              <a:rPr lang="en-US" dirty="0"/>
              <a:t>before </a:t>
            </a:r>
            <a:r>
              <a:rPr lang="ru-RU" dirty="0" err="1"/>
              <a:t>або</a:t>
            </a:r>
            <a:r>
              <a:rPr lang="ru-RU" dirty="0"/>
              <a:t> ::</a:t>
            </a:r>
            <a:r>
              <a:rPr lang="en-US" dirty="0"/>
              <a:t>after) </a:t>
            </a:r>
            <a:r>
              <a:rPr lang="ru-RU" dirty="0" err="1"/>
              <a:t>стає</a:t>
            </a:r>
            <a:r>
              <a:rPr lang="ru-RU" dirty="0"/>
              <a:t> </a:t>
            </a:r>
            <a:r>
              <a:rPr lang="ru-RU" dirty="0" err="1"/>
              <a:t>вбудованим</a:t>
            </a:r>
            <a:r>
              <a:rPr lang="ru-RU" dirty="0"/>
              <a:t> (</a:t>
            </a:r>
            <a:r>
              <a:rPr lang="en-US" dirty="0"/>
              <a:t>inline) </a:t>
            </a:r>
            <a:r>
              <a:rPr lang="ru-RU" dirty="0" err="1"/>
              <a:t>елементом</a:t>
            </a:r>
            <a:r>
              <a:rPr lang="ru-RU" dirty="0"/>
              <a:t>. </a:t>
            </a:r>
            <a:r>
              <a:rPr lang="ru-RU" dirty="0" err="1"/>
              <a:t>Однак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тип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задати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en-US" dirty="0"/>
              <a:t>display.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32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7467600" cy="5853264"/>
          </a:xfrm>
        </p:spPr>
        <p:txBody>
          <a:bodyPr>
            <a:normAutofit/>
          </a:bodyPr>
          <a:lstStyle/>
          <a:p>
            <a:r>
              <a:rPr lang="en-US" dirty="0"/>
              <a:t>content: </a:t>
            </a:r>
            <a:r>
              <a:rPr lang="uk-UA" dirty="0" smtClean="0"/>
              <a:t>‘’</a:t>
            </a:r>
            <a:r>
              <a:rPr lang="en-US" dirty="0" smtClean="0"/>
              <a:t>;</a:t>
            </a:r>
            <a:r>
              <a:rPr lang="uk-UA" dirty="0" smtClean="0"/>
              <a:t>--</a:t>
            </a:r>
            <a:r>
              <a:rPr lang="ru-RU" dirty="0" err="1" smtClean="0"/>
              <a:t>Додає</a:t>
            </a:r>
            <a:r>
              <a:rPr lang="ru-RU" dirty="0" smtClean="0"/>
              <a:t> </a:t>
            </a:r>
            <a:r>
              <a:rPr lang="ru-RU" dirty="0" err="1"/>
              <a:t>порожній</a:t>
            </a:r>
            <a:r>
              <a:rPr lang="ru-RU" dirty="0"/>
              <a:t> </a:t>
            </a:r>
            <a:r>
              <a:rPr lang="ru-RU" dirty="0" err="1"/>
              <a:t>псевдоелемент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стиль </a:t>
            </a:r>
            <a:r>
              <a:rPr lang="ru-RU" dirty="0" err="1"/>
              <a:t>псевдоелемента</a:t>
            </a:r>
            <a:r>
              <a:rPr lang="ru-RU" dirty="0"/>
              <a:t> </a:t>
            </a:r>
            <a:r>
              <a:rPr lang="ru-RU" dirty="0" err="1"/>
              <a:t>застосувався</a:t>
            </a:r>
            <a:r>
              <a:rPr lang="ru-RU" dirty="0" smtClean="0"/>
              <a:t>.</a:t>
            </a:r>
          </a:p>
          <a:p>
            <a:r>
              <a:rPr lang="uk-UA" dirty="0" err="1"/>
              <a:t>Псевдоелемент</a:t>
            </a:r>
            <a:r>
              <a:rPr lang="uk-UA" dirty="0"/>
              <a:t> — це такий "невидимий елемент", який ми додаємо за допомогою </a:t>
            </a:r>
            <a:r>
              <a:rPr lang="en-US" dirty="0"/>
              <a:t>CSS, </a:t>
            </a:r>
            <a:r>
              <a:rPr lang="uk-UA" dirty="0"/>
              <a:t>щоб стилізувати частину сторінки, навіть якщо в </a:t>
            </a:r>
            <a:r>
              <a:rPr lang="en-US" dirty="0"/>
              <a:t>HTML </a:t>
            </a:r>
            <a:r>
              <a:rPr lang="uk-UA" dirty="0"/>
              <a:t>коду для цього елемента немає. У твоєму прикладі порожній </a:t>
            </a:r>
            <a:r>
              <a:rPr lang="uk-UA" dirty="0" err="1"/>
              <a:t>псевдоелемент</a:t>
            </a:r>
            <a:r>
              <a:rPr lang="uk-UA" dirty="0"/>
              <a:t> (</a:t>
            </a:r>
            <a:r>
              <a:rPr lang="en-US" dirty="0"/>
              <a:t>content: '';) </a:t>
            </a:r>
            <a:r>
              <a:rPr lang="uk-UA" dirty="0"/>
              <a:t>додає щось, що можна оформити стилями, наприклад, створити декоративну лінію, форму чи тінь.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03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clear: left;</a:t>
            </a:r>
          </a:p>
          <a:p>
            <a:r>
              <a:rPr lang="ru-RU" dirty="0" err="1"/>
              <a:t>Забезпечує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псевдоелемент</a:t>
            </a:r>
            <a:r>
              <a:rPr lang="ru-RU" dirty="0"/>
              <a:t> не буде </a:t>
            </a:r>
            <a:r>
              <a:rPr lang="ru-RU" dirty="0" err="1"/>
              <a:t>перекриватися</a:t>
            </a:r>
            <a:r>
              <a:rPr lang="ru-RU" dirty="0"/>
              <a:t> </a:t>
            </a:r>
            <a:r>
              <a:rPr lang="ru-RU" dirty="0" err="1"/>
              <a:t>плаваючими</a:t>
            </a:r>
            <a:r>
              <a:rPr lang="ru-RU" dirty="0"/>
              <a:t> </a:t>
            </a:r>
            <a:r>
              <a:rPr lang="ru-RU" dirty="0" err="1"/>
              <a:t>елементами</a:t>
            </a:r>
            <a:r>
              <a:rPr lang="ru-RU" dirty="0"/>
              <a:t> </a:t>
            </a:r>
            <a:r>
              <a:rPr lang="ru-RU" dirty="0" err="1"/>
              <a:t>зліва</a:t>
            </a:r>
            <a:r>
              <a:rPr lang="ru-RU" dirty="0"/>
              <a:t>.</a:t>
            </a:r>
          </a:p>
          <a:p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варіанти</a:t>
            </a:r>
            <a:r>
              <a:rPr lang="ru-RU" dirty="0"/>
              <a:t> </a:t>
            </a:r>
            <a:r>
              <a:rPr lang="en-US" dirty="0"/>
              <a:t>clear:</a:t>
            </a:r>
          </a:p>
          <a:p>
            <a:r>
              <a:rPr lang="en-US" dirty="0"/>
              <a:t>right; – </a:t>
            </a:r>
            <a:r>
              <a:rPr lang="ru-RU" dirty="0" err="1"/>
              <a:t>прибирає</a:t>
            </a:r>
            <a:r>
              <a:rPr lang="ru-RU" dirty="0"/>
              <a:t> </a:t>
            </a:r>
            <a:r>
              <a:rPr lang="ru-RU" dirty="0" err="1"/>
              <a:t>перекриття</a:t>
            </a:r>
            <a:r>
              <a:rPr lang="ru-RU" dirty="0"/>
              <a:t> з правого боку.</a:t>
            </a:r>
          </a:p>
          <a:p>
            <a:r>
              <a:rPr lang="en-US" dirty="0"/>
              <a:t>both; – </a:t>
            </a:r>
            <a:r>
              <a:rPr lang="ru-RU" dirty="0" err="1"/>
              <a:t>прибирає</a:t>
            </a:r>
            <a:r>
              <a:rPr lang="ru-RU" dirty="0"/>
              <a:t> </a:t>
            </a:r>
            <a:r>
              <a:rPr lang="ru-RU" dirty="0" err="1"/>
              <a:t>перекриття</a:t>
            </a:r>
            <a:r>
              <a:rPr lang="ru-RU" dirty="0"/>
              <a:t> з </a:t>
            </a:r>
            <a:r>
              <a:rPr lang="ru-RU" dirty="0" err="1"/>
              <a:t>обох</a:t>
            </a:r>
            <a:r>
              <a:rPr lang="ru-RU" dirty="0"/>
              <a:t> </a:t>
            </a:r>
            <a:r>
              <a:rPr lang="ru-RU" dirty="0" err="1"/>
              <a:t>боків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04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КЛАСИ В HTML І CSS: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Клас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-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>
                <a:latin typeface="Arial" pitchFamily="34" charset="0"/>
                <a:cs typeface="Arial" pitchFamily="34" charset="0"/>
              </a:rPr>
              <a:t> як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група</a:t>
            </a:r>
            <a:r>
              <a:rPr lang="ru-RU" dirty="0">
                <a:latin typeface="Arial" pitchFamily="34" charset="0"/>
                <a:cs typeface="Arial" pitchFamily="34" charset="0"/>
              </a:rPr>
              <a:t>"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елементів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HTML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Записується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en-US" dirty="0">
                <a:latin typeface="Arial" pitchFamily="34" charset="0"/>
                <a:cs typeface="Arial" pitchFamily="34" charset="0"/>
              </a:rPr>
              <a:t>HTML </a:t>
            </a:r>
            <a:r>
              <a:rPr lang="ru-RU" dirty="0">
                <a:latin typeface="Arial" pitchFamily="34" charset="0"/>
                <a:cs typeface="Arial" pitchFamily="34" charset="0"/>
              </a:rPr>
              <a:t>через атрибут </a:t>
            </a:r>
            <a:r>
              <a:rPr lang="en-US" dirty="0">
                <a:latin typeface="Arial" pitchFamily="34" charset="0"/>
                <a:cs typeface="Arial" pitchFamily="34" charset="0"/>
              </a:rPr>
              <a:t>class: 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>
                <a:latin typeface="Arial" pitchFamily="34" charset="0"/>
                <a:cs typeface="Arial" pitchFamily="34" charset="0"/>
              </a:rPr>
              <a:t>div class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=“name"&gt; 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dirty="0">
                <a:latin typeface="Arial" pitchFamily="34" charset="0"/>
                <a:cs typeface="Arial" pitchFamily="34" charset="0"/>
              </a:rPr>
              <a:t>CSS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звертаємось</a:t>
            </a:r>
            <a:r>
              <a:rPr lang="ru-RU" dirty="0">
                <a:latin typeface="Arial" pitchFamily="34" charset="0"/>
                <a:cs typeface="Arial" pitchFamily="34" charset="0"/>
              </a:rPr>
              <a:t> через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крапку</a:t>
            </a:r>
            <a:r>
              <a:rPr lang="ru-RU" dirty="0">
                <a:latin typeface="Arial" pitchFamily="34" charset="0"/>
                <a:cs typeface="Arial" pitchFamily="34" charset="0"/>
              </a:rPr>
              <a:t>: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name </a:t>
            </a:r>
            <a:r>
              <a:rPr lang="en-US" dirty="0">
                <a:latin typeface="Arial" pitchFamily="34" charset="0"/>
                <a:cs typeface="Arial" pitchFamily="34" charset="0"/>
              </a:rPr>
              <a:t>{     /*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стилі</a:t>
            </a:r>
            <a:r>
              <a:rPr lang="ru-RU" dirty="0">
                <a:latin typeface="Arial" pitchFamily="34" charset="0"/>
                <a:cs typeface="Arial" pitchFamily="34" charset="0"/>
              </a:rPr>
              <a:t> */  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}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Один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елемент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кілька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класів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Різні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елементи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однаковий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клас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Класи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стилізації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групи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елементів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2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ВЛАСТИВОСТІ ШРИФТІВ: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font-size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розмір</a:t>
            </a:r>
            <a:r>
              <a:rPr lang="ru-RU" dirty="0">
                <a:latin typeface="Arial" pitchFamily="34" charset="0"/>
                <a:cs typeface="Arial" pitchFamily="34" charset="0"/>
              </a:rPr>
              <a:t> шрифту (в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px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font-weight: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товщина</a:t>
            </a:r>
            <a:r>
              <a:rPr lang="ru-RU" dirty="0">
                <a:latin typeface="Arial" pitchFamily="34" charset="0"/>
                <a:cs typeface="Arial" pitchFamily="34" charset="0"/>
              </a:rPr>
              <a:t> шрифту  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300 - тонкий  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400 -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звичайний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700 –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жирний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font-style: italic -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курсив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4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DISPLAY: INLINE-BLOCK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Комбінує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властивості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inline </a:t>
            </a:r>
            <a:r>
              <a:rPr lang="ru-RU" dirty="0">
                <a:latin typeface="Arial" pitchFamily="34" charset="0"/>
                <a:cs typeface="Arial" pitchFamily="34" charset="0"/>
              </a:rPr>
              <a:t>та </a:t>
            </a:r>
            <a:r>
              <a:rPr lang="en-US" dirty="0">
                <a:latin typeface="Arial" pitchFamily="34" charset="0"/>
                <a:cs typeface="Arial" pitchFamily="34" charset="0"/>
              </a:rPr>
              <a:t>block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елементів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Елементи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можуть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стояти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в ряд (як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inline)</a:t>
            </a:r>
            <a:endParaRPr lang="uk-UA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Можна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задавати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ширину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висоту</a:t>
            </a:r>
            <a:r>
              <a:rPr lang="ru-RU" dirty="0">
                <a:latin typeface="Arial" pitchFamily="34" charset="0"/>
                <a:cs typeface="Arial" pitchFamily="34" charset="0"/>
              </a:rPr>
              <a:t> (як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block)</a:t>
            </a:r>
            <a:endParaRPr lang="uk-UA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Можна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використовувати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margin </a:t>
            </a:r>
            <a:r>
              <a:rPr lang="ru-RU" dirty="0">
                <a:latin typeface="Arial" pitchFamily="34" charset="0"/>
                <a:cs typeface="Arial" pitchFamily="34" charset="0"/>
              </a:rPr>
              <a:t>і </a:t>
            </a:r>
            <a:r>
              <a:rPr lang="en-US" dirty="0">
                <a:latin typeface="Arial" pitchFamily="34" charset="0"/>
                <a:cs typeface="Arial" pitchFamily="34" charset="0"/>
              </a:rPr>
              <a:t>padding </a:t>
            </a:r>
            <a:r>
              <a:rPr lang="ru-RU" dirty="0">
                <a:latin typeface="Arial" pitchFamily="34" charset="0"/>
                <a:cs typeface="Arial" pitchFamily="34" charset="0"/>
              </a:rPr>
              <a:t>з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усіх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сторін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Запис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en-US" dirty="0"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uk-UA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display</a:t>
            </a:r>
            <a:r>
              <a:rPr lang="en-US" dirty="0">
                <a:latin typeface="Arial" pitchFamily="34" charset="0"/>
                <a:cs typeface="Arial" pitchFamily="34" charset="0"/>
              </a:rPr>
              <a:t>: inline-block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uk-UA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Приклади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Коли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потрібно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розмістити</a:t>
            </a:r>
            <a:r>
              <a:rPr lang="ru-RU" dirty="0">
                <a:latin typeface="Arial" pitchFamily="34" charset="0"/>
                <a:cs typeface="Arial" pitchFamily="34" charset="0"/>
              </a:rPr>
              <a:t> блоки 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ряд</a:t>
            </a: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Коли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потрібні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властивості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блочного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елемента</a:t>
            </a:r>
            <a:r>
              <a:rPr lang="ru-RU" dirty="0">
                <a:latin typeface="Arial" pitchFamily="34" charset="0"/>
                <a:cs typeface="Arial" pitchFamily="34" charset="0"/>
              </a:rPr>
              <a:t>,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можливість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розміщення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ряд</a:t>
            </a:r>
          </a:p>
        </p:txBody>
      </p:sp>
    </p:spTree>
    <p:extLst>
      <p:ext uri="{BB962C8B-B14F-4D97-AF65-F5344CB8AC3E}">
        <p14:creationId xmlns:p14="http://schemas.microsoft.com/office/powerpoint/2010/main" val="371515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7467600" cy="210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47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ПІДКЛЮЧЕННЯ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ШРИФТІВ: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Google Fonts -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безкоштовна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бібліотека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шрифтів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Як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підключити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Копіюємо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посилання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з </a:t>
            </a:r>
            <a:r>
              <a:rPr lang="en-US" dirty="0">
                <a:latin typeface="Arial" pitchFamily="34" charset="0"/>
                <a:cs typeface="Arial" pitchFamily="34" charset="0"/>
              </a:rPr>
              <a:t>Google Fonts </a:t>
            </a:r>
            <a:r>
              <a:rPr lang="uk-UA" dirty="0" smtClean="0">
                <a:latin typeface="Arial" pitchFamily="34" charset="0"/>
                <a:cs typeface="Arial" pitchFamily="34" charset="0"/>
              </a:rPr>
              <a:t>та вставляємо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>
                <a:latin typeface="Arial" pitchFamily="34" charset="0"/>
                <a:cs typeface="Arial" pitchFamily="34" charset="0"/>
              </a:rPr>
              <a:t>head&gt;:  </a:t>
            </a:r>
            <a:r>
              <a:rPr lang="uk-UA" dirty="0" smtClean="0">
                <a:latin typeface="Arial" pitchFamily="34" charset="0"/>
                <a:cs typeface="Arial" pitchFamily="34" charset="0"/>
              </a:rPr>
              <a:t>наприклад: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&lt;link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href</a:t>
            </a:r>
            <a:r>
              <a:rPr lang="en-US" dirty="0">
                <a:latin typeface="Arial" pitchFamily="34" charset="0"/>
                <a:cs typeface="Arial" pitchFamily="34" charset="0"/>
              </a:rPr>
              <a:t>="https://fonts.googleapis.com/css2?family=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Roboto</a:t>
            </a:r>
            <a:r>
              <a:rPr lang="en-US" dirty="0">
                <a:latin typeface="Arial" pitchFamily="34" charset="0"/>
                <a:cs typeface="Arial" pitchFamily="34" charset="0"/>
              </a:rPr>
              <a:t>..."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</a:t>
            </a:r>
            <a:r>
              <a:rPr lang="en-US" dirty="0">
                <a:latin typeface="Arial" pitchFamily="34" charset="0"/>
                <a:cs typeface="Arial" pitchFamily="34" charset="0"/>
              </a:rPr>
              <a:t>="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stylesheet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"&gt;</a:t>
            </a:r>
            <a:endParaRPr lang="uk-UA" dirty="0" smtClean="0">
              <a:latin typeface="Arial" pitchFamily="34" charset="0"/>
              <a:cs typeface="Arial" pitchFamily="34" charset="0"/>
            </a:endParaRP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Використовуємо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в </a:t>
            </a:r>
            <a:r>
              <a:rPr lang="en-US" dirty="0">
                <a:latin typeface="Arial" pitchFamily="34" charset="0"/>
                <a:cs typeface="Arial" pitchFamily="34" charset="0"/>
              </a:rPr>
              <a:t>CSS:  font-family: '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Roboto</a:t>
            </a:r>
            <a:r>
              <a:rPr lang="en-US" dirty="0">
                <a:latin typeface="Arial" pitchFamily="34" charset="0"/>
                <a:cs typeface="Arial" pitchFamily="34" charset="0"/>
              </a:rPr>
              <a:t>',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sans-serif;</a:t>
            </a:r>
            <a:endParaRPr lang="uk-UA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3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HEX</a:t>
            </a:r>
            <a:r>
              <a:rPr lang="uk-UA" dirty="0" smtClean="0">
                <a:latin typeface="Arial" pitchFamily="34" charset="0"/>
                <a:cs typeface="Arial" pitchFamily="34" charset="0"/>
              </a:rPr>
              <a:t> ,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RGB </a:t>
            </a:r>
            <a:r>
              <a:rPr lang="uk-UA" dirty="0" smtClean="0">
                <a:latin typeface="Arial" pitchFamily="34" charset="0"/>
                <a:cs typeface="Arial" pitchFamily="34" charset="0"/>
              </a:rPr>
              <a:t>та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HSL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HEX </a:t>
            </a:r>
            <a:r>
              <a:rPr lang="ru-RU" dirty="0">
                <a:latin typeface="Arial" pitchFamily="34" charset="0"/>
                <a:cs typeface="Arial" pitchFamily="34" charset="0"/>
              </a:rPr>
              <a:t>і </a:t>
            </a:r>
            <a:r>
              <a:rPr lang="en-US" dirty="0">
                <a:latin typeface="Arial" pitchFamily="34" charset="0"/>
                <a:cs typeface="Arial" pitchFamily="34" charset="0"/>
              </a:rPr>
              <a:t>RGB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обидві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системи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кодування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які</a:t>
            </a:r>
            <a:r>
              <a:rPr lang="ru-RU" dirty="0">
                <a:latin typeface="Arial" pitchFamily="34" charset="0"/>
                <a:cs typeface="Arial" pitchFamily="34" charset="0"/>
              </a:rPr>
              <a:t> широко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en-US" dirty="0">
                <a:latin typeface="Arial" pitchFamily="34" charset="0"/>
                <a:cs typeface="Arial" pitchFamily="34" charset="0"/>
              </a:rPr>
              <a:t>CSS </a:t>
            </a:r>
            <a:r>
              <a:rPr lang="ru-RU" dirty="0">
                <a:latin typeface="Arial" pitchFamily="34" charset="0"/>
                <a:cs typeface="Arial" pitchFamily="34" charset="0"/>
              </a:rPr>
              <a:t>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вебсторінках</a:t>
            </a:r>
            <a:r>
              <a:rPr lang="ru-RU" dirty="0">
                <a:latin typeface="Arial" pitchFamily="34" charset="0"/>
                <a:cs typeface="Arial" pitchFamily="34" charset="0"/>
              </a:rPr>
              <a:t>, але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відрізняються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форматом та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виглядом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HEX </a:t>
            </a:r>
            <a:r>
              <a:rPr lang="en-US" dirty="0">
                <a:latin typeface="Arial" pitchFamily="34" charset="0"/>
                <a:cs typeface="Arial" pitchFamily="34" charset="0"/>
              </a:rPr>
              <a:t>(Hexadecimal)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шестнадцяткова</a:t>
            </a:r>
            <a:r>
              <a:rPr lang="ru-RU" dirty="0">
                <a:latin typeface="Arial" pitchFamily="34" charset="0"/>
                <a:cs typeface="Arial" pitchFamily="34" charset="0"/>
              </a:rPr>
              <a:t> система.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Кольори</a:t>
            </a:r>
            <a:r>
              <a:rPr lang="ru-RU" dirty="0">
                <a:latin typeface="Arial" pitchFamily="34" charset="0"/>
                <a:cs typeface="Arial" pitchFamily="34" charset="0"/>
              </a:rPr>
              <a:t> тут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кодуються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форматі</a:t>
            </a:r>
            <a:r>
              <a:rPr lang="ru-RU" dirty="0">
                <a:latin typeface="Arial" pitchFamily="34" charset="0"/>
                <a:cs typeface="Arial" pitchFamily="34" charset="0"/>
              </a:rPr>
              <a:t> #</a:t>
            </a:r>
            <a:r>
              <a:rPr lang="en-US" dirty="0">
                <a:latin typeface="Arial" pitchFamily="34" charset="0"/>
                <a:cs typeface="Arial" pitchFamily="34" charset="0"/>
              </a:rPr>
              <a:t>RRGGBB, </a:t>
            </a:r>
            <a:r>
              <a:rPr lang="ru-RU" dirty="0">
                <a:latin typeface="Arial" pitchFamily="34" charset="0"/>
                <a:cs typeface="Arial" pitchFamily="34" charset="0"/>
              </a:rPr>
              <a:t>де </a:t>
            </a:r>
            <a:r>
              <a:rPr lang="en-US" dirty="0">
                <a:latin typeface="Arial" pitchFamily="34" charset="0"/>
                <a:cs typeface="Arial" pitchFamily="34" charset="0"/>
              </a:rPr>
              <a:t>RR, GG, BB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червоного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, зеленого й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синього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діапазоні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00 до </a:t>
            </a:r>
            <a:r>
              <a:rPr lang="en-US" dirty="0">
                <a:latin typeface="Arial" pitchFamily="34" charset="0"/>
                <a:cs typeface="Arial" pitchFamily="34" charset="0"/>
              </a:rPr>
              <a:t>FF 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шестнадцяткові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0 до 255).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dirty="0">
                <a:latin typeface="Arial" pitchFamily="34" charset="0"/>
                <a:cs typeface="Arial" pitchFamily="34" charset="0"/>
              </a:rPr>
              <a:t>, #</a:t>
            </a:r>
            <a:r>
              <a:rPr lang="en-US" dirty="0">
                <a:latin typeface="Arial" pitchFamily="34" charset="0"/>
                <a:cs typeface="Arial" pitchFamily="34" charset="0"/>
              </a:rPr>
              <a:t>FF5733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яскравий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помаранчевий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колір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RGB </a:t>
            </a:r>
            <a:r>
              <a:rPr lang="en-US" dirty="0">
                <a:latin typeface="Arial" pitchFamily="34" charset="0"/>
                <a:cs typeface="Arial" pitchFamily="34" charset="0"/>
              </a:rPr>
              <a:t>(Red, Green, Blue) — </a:t>
            </a:r>
            <a:r>
              <a:rPr lang="ru-RU" dirty="0">
                <a:latin typeface="Arial" pitchFamily="34" charset="0"/>
                <a:cs typeface="Arial" pitchFamily="34" charset="0"/>
              </a:rPr>
              <a:t>формат,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десяткові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. У </a:t>
            </a:r>
            <a:r>
              <a:rPr lang="en-US" dirty="0">
                <a:latin typeface="Arial" pitchFamily="34" charset="0"/>
                <a:cs typeface="Arial" pitchFamily="34" charset="0"/>
              </a:rPr>
              <a:t>CSS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записується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як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rgb</a:t>
            </a:r>
            <a:r>
              <a:rPr lang="en-US" dirty="0">
                <a:latin typeface="Arial" pitchFamily="34" charset="0"/>
                <a:cs typeface="Arial" pitchFamily="34" charset="0"/>
              </a:rPr>
              <a:t>(r, g, b), </a:t>
            </a:r>
            <a:r>
              <a:rPr lang="ru-RU" dirty="0">
                <a:latin typeface="Arial" pitchFamily="34" charset="0"/>
                <a:cs typeface="Arial" pitchFamily="34" charset="0"/>
              </a:rPr>
              <a:t>де </a:t>
            </a:r>
            <a:r>
              <a:rPr lang="en-US" dirty="0">
                <a:latin typeface="Arial" pitchFamily="34" charset="0"/>
                <a:cs typeface="Arial" pitchFamily="34" charset="0"/>
              </a:rPr>
              <a:t>r, g, b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червоного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, зеленого й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синього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 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діапазоні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0 до 255.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Наприклад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rgb</a:t>
            </a:r>
            <a:r>
              <a:rPr lang="en-US" dirty="0">
                <a:latin typeface="Arial" pitchFamily="34" charset="0"/>
                <a:cs typeface="Arial" pitchFamily="34" charset="0"/>
              </a:rPr>
              <a:t>(255, 87, 51)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задає</a:t>
            </a:r>
            <a:r>
              <a:rPr lang="ru-RU" dirty="0">
                <a:latin typeface="Arial" pitchFamily="34" charset="0"/>
                <a:cs typeface="Arial" pitchFamily="34" charset="0"/>
              </a:rPr>
              <a:t> той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самий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колір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dirty="0">
                <a:latin typeface="Arial" pitchFamily="34" charset="0"/>
                <a:cs typeface="Arial" pitchFamily="34" charset="0"/>
              </a:rPr>
              <a:t> й #</a:t>
            </a:r>
            <a:r>
              <a:rPr lang="en-US" dirty="0">
                <a:latin typeface="Arial" pitchFamily="34" charset="0"/>
                <a:cs typeface="Arial" pitchFamily="34" charset="0"/>
              </a:rPr>
              <a:t>FF5733.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7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Arial" pitchFamily="34" charset="0"/>
                <a:cs typeface="Arial" pitchFamily="34" charset="0"/>
              </a:rPr>
              <a:t>Основні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відмінності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: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Формат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запису</a:t>
            </a:r>
            <a:r>
              <a:rPr lang="ru-RU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</a:rPr>
              <a:t>HEX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використовує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шестнадцятковий</a:t>
            </a:r>
            <a:r>
              <a:rPr lang="ru-RU" dirty="0">
                <a:latin typeface="Arial" pitchFamily="34" charset="0"/>
                <a:cs typeface="Arial" pitchFamily="34" charset="0"/>
              </a:rPr>
              <a:t> формат (через символ #),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тоді</a:t>
            </a:r>
            <a:r>
              <a:rPr lang="ru-RU" dirty="0">
                <a:latin typeface="Arial" pitchFamily="34" charset="0"/>
                <a:cs typeface="Arial" pitchFamily="34" charset="0"/>
              </a:rPr>
              <a:t> як </a:t>
            </a:r>
            <a:r>
              <a:rPr lang="en-US" dirty="0">
                <a:latin typeface="Arial" pitchFamily="34" charset="0"/>
                <a:cs typeface="Arial" pitchFamily="34" charset="0"/>
              </a:rPr>
              <a:t>RGB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функцію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rgb</a:t>
            </a:r>
            <a:r>
              <a:rPr lang="en-US" dirty="0">
                <a:latin typeface="Arial" pitchFamily="34" charset="0"/>
                <a:cs typeface="Arial" pitchFamily="34" charset="0"/>
              </a:rPr>
              <a:t>()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із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десятковими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значеннями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dirty="0" err="1" smtClean="0">
                <a:latin typeface="Arial" pitchFamily="34" charset="0"/>
                <a:cs typeface="Arial" pitchFamily="34" charset="0"/>
              </a:rPr>
              <a:t>Зручність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редагування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</a:rPr>
              <a:t>RGB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може</a:t>
            </a:r>
            <a:r>
              <a:rPr lang="ru-RU" dirty="0">
                <a:latin typeface="Arial" pitchFamily="34" charset="0"/>
                <a:cs typeface="Arial" pitchFamily="34" charset="0"/>
              </a:rPr>
              <a:t> бути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зручнішим</a:t>
            </a:r>
            <a:r>
              <a:rPr lang="ru-RU" dirty="0">
                <a:latin typeface="Arial" pitchFamily="34" charset="0"/>
                <a:cs typeface="Arial" pitchFamily="34" charset="0"/>
              </a:rPr>
              <a:t>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потрібно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чітко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контролювати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окремі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кольори</a:t>
            </a:r>
            <a:r>
              <a:rPr lang="ru-RU" dirty="0">
                <a:latin typeface="Arial" pitchFamily="34" charset="0"/>
                <a:cs typeface="Arial" pitchFamily="34" charset="0"/>
              </a:rPr>
              <a:t> в числовому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форматі</a:t>
            </a:r>
            <a:r>
              <a:rPr lang="ru-RU" dirty="0">
                <a:latin typeface="Arial" pitchFamily="34" charset="0"/>
                <a:cs typeface="Arial" pitchFamily="34" charset="0"/>
              </a:rPr>
              <a:t>, а </a:t>
            </a:r>
            <a:r>
              <a:rPr lang="en-US" dirty="0">
                <a:latin typeface="Arial" pitchFamily="34" charset="0"/>
                <a:cs typeface="Arial" pitchFamily="34" charset="0"/>
              </a:rPr>
              <a:t>HEX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компактний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запису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latin typeface="Arial" pitchFamily="34" charset="0"/>
                <a:cs typeface="Arial" pitchFamily="34" charset="0"/>
              </a:rPr>
              <a:t>Обидва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формати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підтримуються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CSS, тому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вибір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між</a:t>
            </a:r>
            <a:r>
              <a:rPr lang="ru-RU" dirty="0">
                <a:latin typeface="Arial" pitchFamily="34" charset="0"/>
                <a:cs typeface="Arial" pitchFamily="34" charset="0"/>
              </a:rPr>
              <a:t> ними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зазвичай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залежить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особистих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уподобань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зручності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роботи</a:t>
            </a:r>
            <a:r>
              <a:rPr lang="ru-RU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534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HSL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HSL (Hue, Saturation, Lightness)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dirty="0">
                <a:latin typeface="Arial" pitchFamily="34" charset="0"/>
                <a:cs typeface="Arial" pitchFamily="34" charset="0"/>
              </a:rPr>
              <a:t> система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кодування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кольорів</a:t>
            </a:r>
            <a:r>
              <a:rPr lang="ru-RU" dirty="0">
                <a:latin typeface="Arial" pitchFamily="34" charset="0"/>
                <a:cs typeface="Arial" pitchFamily="34" charset="0"/>
              </a:rPr>
              <a:t>, яка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також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використовується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</a:t>
            </a:r>
            <a:r>
              <a:rPr lang="en-US" dirty="0">
                <a:latin typeface="Arial" pitchFamily="34" charset="0"/>
                <a:cs typeface="Arial" pitchFamily="34" charset="0"/>
              </a:rPr>
              <a:t>CSS, </a:t>
            </a:r>
            <a:r>
              <a:rPr lang="ru-RU" dirty="0">
                <a:latin typeface="Arial" pitchFamily="34" charset="0"/>
                <a:cs typeface="Arial" pitchFamily="34" charset="0"/>
              </a:rPr>
              <a:t>але заснована 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більш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інтуїтивних</a:t>
            </a:r>
            <a:r>
              <a:rPr lang="ru-RU" dirty="0">
                <a:latin typeface="Arial" pitchFamily="34" charset="0"/>
                <a:cs typeface="Arial" pitchFamily="34" charset="0"/>
              </a:rPr>
              <a:t> параметрах,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ніж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HEX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чи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RGB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uk-UA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Hue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Відтінок</a:t>
            </a:r>
            <a:r>
              <a:rPr lang="ru-RU" dirty="0">
                <a:latin typeface="Arial" pitchFamily="34" charset="0"/>
                <a:cs typeface="Arial" pitchFamily="34" charset="0"/>
              </a:rPr>
              <a:t>)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відповідає</a:t>
            </a:r>
            <a:r>
              <a:rPr lang="ru-RU" dirty="0">
                <a:latin typeface="Arial" pitchFamily="34" charset="0"/>
                <a:cs typeface="Arial" pitchFamily="34" charset="0"/>
              </a:rPr>
              <a:t> основному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кольору</a:t>
            </a:r>
            <a:r>
              <a:rPr lang="ru-RU" dirty="0">
                <a:latin typeface="Arial" pitchFamily="34" charset="0"/>
                <a:cs typeface="Arial" pitchFamily="34" charset="0"/>
              </a:rPr>
              <a:t> і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вимірюється</a:t>
            </a:r>
            <a:r>
              <a:rPr lang="ru-RU" dirty="0">
                <a:latin typeface="Arial" pitchFamily="34" charset="0"/>
                <a:cs typeface="Arial" pitchFamily="34" charset="0"/>
              </a:rPr>
              <a:t> в градусах 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dirty="0">
                <a:latin typeface="Arial" pitchFamily="34" charset="0"/>
                <a:cs typeface="Arial" pitchFamily="34" charset="0"/>
              </a:rPr>
              <a:t> 0 до 360) на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колірному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колі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Наприклад:0</a:t>
            </a:r>
            <a:r>
              <a:rPr lang="ru-RU" dirty="0">
                <a:latin typeface="Arial" pitchFamily="34" charset="0"/>
                <a:cs typeface="Arial" pitchFamily="34" charset="0"/>
              </a:rPr>
              <a:t>°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червоний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120</a:t>
            </a:r>
            <a:r>
              <a:rPr lang="ru-RU" dirty="0">
                <a:latin typeface="Arial" pitchFamily="34" charset="0"/>
                <a:cs typeface="Arial" pitchFamily="34" charset="0"/>
              </a:rPr>
              <a:t>°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зелений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0" indent="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240</a:t>
            </a:r>
            <a:r>
              <a:rPr lang="ru-RU" dirty="0">
                <a:latin typeface="Arial" pitchFamily="34" charset="0"/>
                <a:cs typeface="Arial" pitchFamily="34" charset="0"/>
              </a:rPr>
              <a:t>° —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синій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530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1447</TotalTime>
  <Words>1071</Words>
  <Application>Microsoft Office PowerPoint</Application>
  <PresentationFormat>Экран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Эркер</vt:lpstr>
      <vt:lpstr>HTM CSS</vt:lpstr>
      <vt:lpstr>КЛАСИ В HTML І CSS:</vt:lpstr>
      <vt:lpstr>ВЛАСТИВОСТІ ШРИФТІВ: </vt:lpstr>
      <vt:lpstr>DISPLAY: INLINE-BLOCK</vt:lpstr>
      <vt:lpstr>Презентация PowerPoint</vt:lpstr>
      <vt:lpstr>ПІДКЛЮЧЕННЯ ШРИФТІВ:</vt:lpstr>
      <vt:lpstr>HEX , RGB та HSL </vt:lpstr>
      <vt:lpstr>Основні відмінності:</vt:lpstr>
      <vt:lpstr>HSL</vt:lpstr>
      <vt:lpstr>HSL</vt:lpstr>
      <vt:lpstr>Системи числення </vt:lpstr>
      <vt:lpstr>Презентация PowerPoint</vt:lpstr>
      <vt:lpstr>Псевдокласи CSS ::first-child</vt:lpstr>
      <vt:lpstr>Псевдокласи CSS ::after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 CSS</dc:title>
  <dc:creator>Admin</dc:creator>
  <cp:lastModifiedBy>Admin</cp:lastModifiedBy>
  <cp:revision>29</cp:revision>
  <dcterms:created xsi:type="dcterms:W3CDTF">2024-11-02T15:12:32Z</dcterms:created>
  <dcterms:modified xsi:type="dcterms:W3CDTF">2024-11-18T21:33:10Z</dcterms:modified>
</cp:coreProperties>
</file>