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4" r:id="rId8"/>
    <p:sldId id="263" r:id="rId9"/>
    <p:sldId id="273" r:id="rId10"/>
    <p:sldId id="275" r:id="rId11"/>
    <p:sldId id="265" r:id="rId12"/>
    <p:sldId id="270" r:id="rId13"/>
    <p:sldId id="271" r:id="rId14"/>
    <p:sldId id="272" r:id="rId15"/>
    <p:sldId id="266" r:id="rId16"/>
    <p:sldId id="267" r:id="rId17"/>
    <p:sldId id="274" r:id="rId18"/>
    <p:sldId id="269" r:id="rId19"/>
    <p:sldId id="26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284697-F854-43BF-8A7A-D308806985A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padding (</a:t>
            </a:r>
            <a:r>
              <a:rPr lang="ru-RU" dirty="0" err="1"/>
              <a:t>внутрішній</a:t>
            </a:r>
            <a:r>
              <a:rPr lang="ru-RU" dirty="0"/>
              <a:t> </a:t>
            </a:r>
            <a:r>
              <a:rPr lang="ru-RU" dirty="0" err="1"/>
              <a:t>відступ</a:t>
            </a:r>
            <a:r>
              <a:rPr lang="ru-RU" dirty="0"/>
              <a:t>)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простір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вмістом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і </a:t>
            </a:r>
            <a:r>
              <a:rPr lang="ru-RU" dirty="0" err="1"/>
              <a:t>його</a:t>
            </a:r>
            <a:r>
              <a:rPr lang="ru-RU" dirty="0"/>
              <a:t> межами (</a:t>
            </a:r>
            <a:r>
              <a:rPr lang="ru-RU" dirty="0" err="1"/>
              <a:t>рамкою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/>
              <a:t>margin (</a:t>
            </a:r>
            <a:r>
              <a:rPr lang="ru-RU" dirty="0" err="1"/>
              <a:t>зовнішній</a:t>
            </a:r>
            <a:r>
              <a:rPr lang="ru-RU" dirty="0"/>
              <a:t> </a:t>
            </a:r>
            <a:r>
              <a:rPr lang="ru-RU" dirty="0" err="1"/>
              <a:t>відступ</a:t>
            </a:r>
            <a:r>
              <a:rPr lang="ru-RU" dirty="0"/>
              <a:t>)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простір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і </a:t>
            </a:r>
            <a:r>
              <a:rPr lang="ru-RU" dirty="0" err="1"/>
              <a:t>сусідніми</a:t>
            </a:r>
            <a:r>
              <a:rPr lang="ru-RU" dirty="0"/>
              <a:t> </a:t>
            </a:r>
            <a:r>
              <a:rPr lang="ru-RU" dirty="0" err="1"/>
              <a:t>елементами.Відсуває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країв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10944"/>
            <a:ext cx="52482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8728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3A299"/>
              </a:buClr>
            </a:pPr>
            <a:r>
              <a:rPr lang="ru-RU" sz="2000" dirty="0">
                <a:solidFill>
                  <a:srgbClr val="564B3C"/>
                </a:solidFill>
              </a:rPr>
              <a:t>&lt;</a:t>
            </a:r>
            <a:r>
              <a:rPr lang="en-US" sz="2000" dirty="0">
                <a:solidFill>
                  <a:srgbClr val="564B3C"/>
                </a:solidFill>
              </a:rPr>
              <a:t>h1&gt;, &lt;h2&gt;, &lt;h3&gt;, ..., &lt;h6&gt;: </a:t>
            </a:r>
            <a:r>
              <a:rPr lang="ru-RU" sz="2000" dirty="0">
                <a:solidFill>
                  <a:srgbClr val="564B3C"/>
                </a:solidFill>
              </a:rPr>
              <a:t>Теги </a:t>
            </a:r>
            <a:r>
              <a:rPr lang="ru-RU" sz="2000" dirty="0" err="1">
                <a:solidFill>
                  <a:srgbClr val="564B3C"/>
                </a:solidFill>
              </a:rPr>
              <a:t>заголовків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використовуються</a:t>
            </a:r>
            <a:r>
              <a:rPr lang="ru-RU" sz="2000" dirty="0">
                <a:solidFill>
                  <a:srgbClr val="564B3C"/>
                </a:solidFill>
              </a:rPr>
              <a:t> для </a:t>
            </a:r>
            <a:r>
              <a:rPr lang="ru-RU" sz="2000" dirty="0" err="1">
                <a:solidFill>
                  <a:srgbClr val="564B3C"/>
                </a:solidFill>
              </a:rPr>
              <a:t>позначення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рівнів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заголовків</a:t>
            </a:r>
            <a:r>
              <a:rPr lang="ru-RU" sz="2000" dirty="0">
                <a:solidFill>
                  <a:srgbClr val="564B3C"/>
                </a:solidFill>
              </a:rPr>
              <a:t> на </a:t>
            </a:r>
            <a:r>
              <a:rPr lang="ru-RU" sz="2000" dirty="0" err="1">
                <a:solidFill>
                  <a:srgbClr val="564B3C"/>
                </a:solidFill>
              </a:rPr>
              <a:t>сторінці</a:t>
            </a:r>
            <a:r>
              <a:rPr lang="ru-RU" sz="2000" dirty="0">
                <a:solidFill>
                  <a:srgbClr val="564B3C"/>
                </a:solidFill>
              </a:rPr>
              <a:t>, де &lt;</a:t>
            </a:r>
            <a:r>
              <a:rPr lang="en-US" sz="2000" dirty="0">
                <a:solidFill>
                  <a:srgbClr val="564B3C"/>
                </a:solidFill>
              </a:rPr>
              <a:t>h1&gt; </a:t>
            </a:r>
            <a:r>
              <a:rPr lang="ru-RU" sz="2000" dirty="0">
                <a:solidFill>
                  <a:srgbClr val="564B3C"/>
                </a:solidFill>
              </a:rPr>
              <a:t>є </a:t>
            </a:r>
            <a:r>
              <a:rPr lang="ru-RU" sz="2000" dirty="0" err="1">
                <a:solidFill>
                  <a:srgbClr val="564B3C"/>
                </a:solidFill>
              </a:rPr>
              <a:t>найбільшим</a:t>
            </a:r>
            <a:r>
              <a:rPr lang="ru-RU" sz="2000" dirty="0">
                <a:solidFill>
                  <a:srgbClr val="564B3C"/>
                </a:solidFill>
              </a:rPr>
              <a:t> заголовком, а &lt;</a:t>
            </a:r>
            <a:r>
              <a:rPr lang="en-US" sz="2000" dirty="0">
                <a:solidFill>
                  <a:srgbClr val="564B3C"/>
                </a:solidFill>
              </a:rPr>
              <a:t>h6&gt; - </a:t>
            </a:r>
            <a:r>
              <a:rPr lang="ru-RU" sz="2000" dirty="0" err="1">
                <a:solidFill>
                  <a:srgbClr val="564B3C"/>
                </a:solidFill>
              </a:rPr>
              <a:t>найменшим</a:t>
            </a:r>
            <a:r>
              <a:rPr lang="ru-RU" sz="2000" dirty="0">
                <a:solidFill>
                  <a:srgbClr val="564B3C"/>
                </a:solidFill>
              </a:rPr>
              <a:t>.</a:t>
            </a:r>
          </a:p>
          <a:p>
            <a:pPr lvl="0">
              <a:buClr>
                <a:srgbClr val="93A299"/>
              </a:buClr>
            </a:pPr>
            <a:r>
              <a:rPr lang="ru-RU" sz="2000" dirty="0">
                <a:solidFill>
                  <a:srgbClr val="564B3C"/>
                </a:solidFill>
              </a:rPr>
              <a:t>&lt;</a:t>
            </a:r>
            <a:r>
              <a:rPr lang="en-US" sz="2000" dirty="0">
                <a:solidFill>
                  <a:srgbClr val="564B3C"/>
                </a:solidFill>
              </a:rPr>
              <a:t>p&gt;: </a:t>
            </a:r>
            <a:r>
              <a:rPr lang="ru-RU" sz="2000" dirty="0" err="1">
                <a:solidFill>
                  <a:srgbClr val="564B3C"/>
                </a:solidFill>
              </a:rPr>
              <a:t>Елемент</a:t>
            </a:r>
            <a:r>
              <a:rPr lang="ru-RU" sz="2000" dirty="0">
                <a:solidFill>
                  <a:srgbClr val="564B3C"/>
                </a:solidFill>
              </a:rPr>
              <a:t> &lt;</a:t>
            </a:r>
            <a:r>
              <a:rPr lang="en-US" sz="2000" dirty="0">
                <a:solidFill>
                  <a:srgbClr val="564B3C"/>
                </a:solidFill>
              </a:rPr>
              <a:t>p&gt; </a:t>
            </a:r>
            <a:r>
              <a:rPr lang="ru-RU" sz="2000" dirty="0" err="1">
                <a:solidFill>
                  <a:srgbClr val="564B3C"/>
                </a:solidFill>
              </a:rPr>
              <a:t>використовується</a:t>
            </a:r>
            <a:r>
              <a:rPr lang="ru-RU" sz="2000" dirty="0">
                <a:solidFill>
                  <a:srgbClr val="564B3C"/>
                </a:solidFill>
              </a:rPr>
              <a:t> для </a:t>
            </a:r>
            <a:r>
              <a:rPr lang="ru-RU" sz="2000" dirty="0" err="1">
                <a:solidFill>
                  <a:srgbClr val="564B3C"/>
                </a:solidFill>
              </a:rPr>
              <a:t>відображення</a:t>
            </a:r>
            <a:r>
              <a:rPr lang="ru-RU" sz="2000" dirty="0">
                <a:solidFill>
                  <a:srgbClr val="564B3C"/>
                </a:solidFill>
              </a:rPr>
              <a:t> абзацу тексту.</a:t>
            </a:r>
          </a:p>
          <a:p>
            <a:pPr lvl="0">
              <a:buClr>
                <a:srgbClr val="93A299"/>
              </a:buClr>
            </a:pPr>
            <a:r>
              <a:rPr lang="ru-RU" sz="2000" dirty="0">
                <a:solidFill>
                  <a:srgbClr val="564B3C"/>
                </a:solidFill>
              </a:rPr>
              <a:t>&lt;</a:t>
            </a:r>
            <a:r>
              <a:rPr lang="en-US" sz="2000" dirty="0">
                <a:solidFill>
                  <a:srgbClr val="564B3C"/>
                </a:solidFill>
              </a:rPr>
              <a:t>a&gt;: </a:t>
            </a:r>
            <a:r>
              <a:rPr lang="ru-RU" sz="2000" dirty="0">
                <a:solidFill>
                  <a:srgbClr val="564B3C"/>
                </a:solidFill>
              </a:rPr>
              <a:t>Тег &lt;</a:t>
            </a:r>
            <a:r>
              <a:rPr lang="en-US" sz="2000" dirty="0">
                <a:solidFill>
                  <a:srgbClr val="564B3C"/>
                </a:solidFill>
              </a:rPr>
              <a:t>a&gt; </a:t>
            </a:r>
            <a:r>
              <a:rPr lang="ru-RU" sz="2000" dirty="0" err="1">
                <a:solidFill>
                  <a:srgbClr val="564B3C"/>
                </a:solidFill>
              </a:rPr>
              <a:t>створює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посилання</a:t>
            </a:r>
            <a:r>
              <a:rPr lang="ru-RU" sz="2000" dirty="0">
                <a:solidFill>
                  <a:srgbClr val="564B3C"/>
                </a:solidFill>
              </a:rPr>
              <a:t> на </a:t>
            </a:r>
            <a:r>
              <a:rPr lang="ru-RU" sz="2000" dirty="0" err="1">
                <a:solidFill>
                  <a:srgbClr val="564B3C"/>
                </a:solidFill>
              </a:rPr>
              <a:t>інші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сторінки</a:t>
            </a:r>
            <a:r>
              <a:rPr lang="ru-RU" sz="2000" dirty="0">
                <a:solidFill>
                  <a:srgbClr val="564B3C"/>
                </a:solidFill>
              </a:rPr>
              <a:t>, </a:t>
            </a:r>
            <a:r>
              <a:rPr lang="ru-RU" sz="2000" dirty="0" err="1">
                <a:solidFill>
                  <a:srgbClr val="564B3C"/>
                </a:solidFill>
              </a:rPr>
              <a:t>документи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або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різні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ресурси</a:t>
            </a:r>
            <a:r>
              <a:rPr lang="ru-RU" sz="2000" dirty="0">
                <a:solidFill>
                  <a:srgbClr val="564B3C"/>
                </a:solidFill>
              </a:rPr>
              <a:t> в </a:t>
            </a:r>
            <a:r>
              <a:rPr lang="ru-RU" sz="2000" dirty="0" err="1">
                <a:solidFill>
                  <a:srgbClr val="564B3C"/>
                </a:solidFill>
              </a:rPr>
              <a:t>Інтернеті</a:t>
            </a:r>
            <a:r>
              <a:rPr lang="ru-RU" sz="2000" dirty="0">
                <a:solidFill>
                  <a:srgbClr val="564B3C"/>
                </a:solidFill>
              </a:rPr>
              <a:t>.</a:t>
            </a:r>
          </a:p>
          <a:p>
            <a:pPr lvl="0">
              <a:buClr>
                <a:srgbClr val="93A299"/>
              </a:buClr>
            </a:pPr>
            <a:r>
              <a:rPr lang="ru-RU" sz="2000" dirty="0">
                <a:solidFill>
                  <a:srgbClr val="564B3C"/>
                </a:solidFill>
              </a:rPr>
              <a:t>&lt;</a:t>
            </a:r>
            <a:r>
              <a:rPr lang="en-US" sz="2000" dirty="0" err="1">
                <a:solidFill>
                  <a:srgbClr val="564B3C"/>
                </a:solidFill>
              </a:rPr>
              <a:t>img</a:t>
            </a:r>
            <a:r>
              <a:rPr lang="en-US" sz="2000" dirty="0">
                <a:solidFill>
                  <a:srgbClr val="564B3C"/>
                </a:solidFill>
              </a:rPr>
              <a:t>&gt;: </a:t>
            </a:r>
            <a:r>
              <a:rPr lang="ru-RU" sz="2000" dirty="0" err="1">
                <a:solidFill>
                  <a:srgbClr val="564B3C"/>
                </a:solidFill>
              </a:rPr>
              <a:t>Елемент</a:t>
            </a:r>
            <a:r>
              <a:rPr lang="ru-RU" sz="2000" dirty="0">
                <a:solidFill>
                  <a:srgbClr val="564B3C"/>
                </a:solidFill>
              </a:rPr>
              <a:t> &lt;</a:t>
            </a:r>
            <a:r>
              <a:rPr lang="en-US" sz="2000" dirty="0" err="1">
                <a:solidFill>
                  <a:srgbClr val="564B3C"/>
                </a:solidFill>
              </a:rPr>
              <a:t>img</a:t>
            </a:r>
            <a:r>
              <a:rPr lang="en-US" sz="2000" dirty="0">
                <a:solidFill>
                  <a:srgbClr val="564B3C"/>
                </a:solidFill>
              </a:rPr>
              <a:t>&gt; </a:t>
            </a:r>
            <a:r>
              <a:rPr lang="ru-RU" sz="2000" dirty="0" err="1">
                <a:solidFill>
                  <a:srgbClr val="564B3C"/>
                </a:solidFill>
              </a:rPr>
              <a:t>використовується</a:t>
            </a:r>
            <a:r>
              <a:rPr lang="ru-RU" sz="2000" dirty="0">
                <a:solidFill>
                  <a:srgbClr val="564B3C"/>
                </a:solidFill>
              </a:rPr>
              <a:t> для вставки </a:t>
            </a:r>
            <a:r>
              <a:rPr lang="ru-RU" sz="2000" dirty="0" err="1">
                <a:solidFill>
                  <a:srgbClr val="564B3C"/>
                </a:solidFill>
              </a:rPr>
              <a:t>зображень</a:t>
            </a:r>
            <a:r>
              <a:rPr lang="ru-RU" sz="2000" dirty="0">
                <a:solidFill>
                  <a:srgbClr val="564B3C"/>
                </a:solidFill>
              </a:rPr>
              <a:t> на </a:t>
            </a:r>
            <a:r>
              <a:rPr lang="ru-RU" sz="2000" dirty="0" err="1">
                <a:solidFill>
                  <a:srgbClr val="564B3C"/>
                </a:solidFill>
              </a:rPr>
              <a:t>сторінку</a:t>
            </a:r>
            <a:r>
              <a:rPr lang="ru-RU" sz="2000" dirty="0">
                <a:solidFill>
                  <a:srgbClr val="564B3C"/>
                </a:solidFill>
              </a:rPr>
              <a:t>.</a:t>
            </a:r>
          </a:p>
          <a:p>
            <a:pPr lvl="0">
              <a:buClr>
                <a:srgbClr val="93A299"/>
              </a:buClr>
            </a:pPr>
            <a:r>
              <a:rPr lang="ru-RU" sz="2000" dirty="0">
                <a:solidFill>
                  <a:srgbClr val="564B3C"/>
                </a:solidFill>
              </a:rPr>
              <a:t>&lt;</a:t>
            </a:r>
            <a:r>
              <a:rPr lang="en-US" sz="2000" dirty="0" err="1">
                <a:solidFill>
                  <a:srgbClr val="564B3C"/>
                </a:solidFill>
              </a:rPr>
              <a:t>ul</a:t>
            </a:r>
            <a:r>
              <a:rPr lang="en-US" sz="2000" dirty="0">
                <a:solidFill>
                  <a:srgbClr val="564B3C"/>
                </a:solidFill>
              </a:rPr>
              <a:t>&gt;, &lt;</a:t>
            </a:r>
            <a:r>
              <a:rPr lang="en-US" sz="2000" dirty="0" err="1">
                <a:solidFill>
                  <a:srgbClr val="564B3C"/>
                </a:solidFill>
              </a:rPr>
              <a:t>ol</a:t>
            </a:r>
            <a:r>
              <a:rPr lang="en-US" sz="2000" dirty="0">
                <a:solidFill>
                  <a:srgbClr val="564B3C"/>
                </a:solidFill>
              </a:rPr>
              <a:t>&gt;, &lt;li&gt;: </a:t>
            </a:r>
            <a:r>
              <a:rPr lang="ru-RU" sz="2000" dirty="0" err="1">
                <a:solidFill>
                  <a:srgbClr val="564B3C"/>
                </a:solidFill>
              </a:rPr>
              <a:t>Елементи</a:t>
            </a:r>
            <a:r>
              <a:rPr lang="ru-RU" sz="2000" dirty="0">
                <a:solidFill>
                  <a:srgbClr val="564B3C"/>
                </a:solidFill>
              </a:rPr>
              <a:t> списку </a:t>
            </a:r>
            <a:r>
              <a:rPr lang="ru-RU" sz="2000" dirty="0" err="1">
                <a:solidFill>
                  <a:srgbClr val="564B3C"/>
                </a:solidFill>
              </a:rPr>
              <a:t>використовуються</a:t>
            </a:r>
            <a:r>
              <a:rPr lang="ru-RU" sz="2000" dirty="0">
                <a:solidFill>
                  <a:srgbClr val="564B3C"/>
                </a:solidFill>
              </a:rPr>
              <a:t> для </a:t>
            </a:r>
            <a:r>
              <a:rPr lang="ru-RU" sz="2000" dirty="0" err="1">
                <a:solidFill>
                  <a:srgbClr val="564B3C"/>
                </a:solidFill>
              </a:rPr>
              <a:t>створення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маркованого</a:t>
            </a:r>
            <a:r>
              <a:rPr lang="ru-RU" sz="2000" dirty="0">
                <a:solidFill>
                  <a:srgbClr val="564B3C"/>
                </a:solidFill>
              </a:rPr>
              <a:t> (&lt;</a:t>
            </a:r>
            <a:r>
              <a:rPr lang="en-US" sz="2000" dirty="0" err="1">
                <a:solidFill>
                  <a:srgbClr val="564B3C"/>
                </a:solidFill>
              </a:rPr>
              <a:t>ul</a:t>
            </a:r>
            <a:r>
              <a:rPr lang="en-US" sz="2000" dirty="0">
                <a:solidFill>
                  <a:srgbClr val="564B3C"/>
                </a:solidFill>
              </a:rPr>
              <a:t>&gt;) </a:t>
            </a:r>
            <a:r>
              <a:rPr lang="ru-RU" sz="2000" dirty="0" err="1">
                <a:solidFill>
                  <a:srgbClr val="564B3C"/>
                </a:solidFill>
              </a:rPr>
              <a:t>або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нумерованого</a:t>
            </a:r>
            <a:r>
              <a:rPr lang="ru-RU" sz="2000" dirty="0">
                <a:solidFill>
                  <a:srgbClr val="564B3C"/>
                </a:solidFill>
              </a:rPr>
              <a:t> (&lt;</a:t>
            </a:r>
            <a:r>
              <a:rPr lang="en-US" sz="2000" dirty="0" err="1">
                <a:solidFill>
                  <a:srgbClr val="564B3C"/>
                </a:solidFill>
              </a:rPr>
              <a:t>ol</a:t>
            </a:r>
            <a:r>
              <a:rPr lang="en-US" sz="2000" dirty="0">
                <a:solidFill>
                  <a:srgbClr val="564B3C"/>
                </a:solidFill>
              </a:rPr>
              <a:t>&gt;) </a:t>
            </a:r>
            <a:r>
              <a:rPr lang="ru-RU" sz="2000" dirty="0">
                <a:solidFill>
                  <a:srgbClr val="564B3C"/>
                </a:solidFill>
              </a:rPr>
              <a:t>списку </a:t>
            </a:r>
            <a:r>
              <a:rPr lang="ru-RU" sz="2000" dirty="0" err="1">
                <a:solidFill>
                  <a:srgbClr val="564B3C"/>
                </a:solidFill>
              </a:rPr>
              <a:t>елементів</a:t>
            </a:r>
            <a:r>
              <a:rPr lang="ru-RU" sz="2000" dirty="0">
                <a:solidFill>
                  <a:srgbClr val="564B3C"/>
                </a:solidFill>
              </a:rPr>
              <a:t> (&lt;</a:t>
            </a:r>
            <a:r>
              <a:rPr lang="en-US" sz="2000" dirty="0">
                <a:solidFill>
                  <a:srgbClr val="564B3C"/>
                </a:solidFill>
              </a:rPr>
              <a:t>li&gt;).</a:t>
            </a:r>
          </a:p>
          <a:p>
            <a:pPr lvl="0">
              <a:buClr>
                <a:srgbClr val="93A299"/>
              </a:buClr>
            </a:pPr>
            <a:r>
              <a:rPr lang="en-US" sz="2000" dirty="0">
                <a:solidFill>
                  <a:srgbClr val="564B3C"/>
                </a:solidFill>
              </a:rPr>
              <a:t>&lt;table&gt;, &lt;</a:t>
            </a:r>
            <a:r>
              <a:rPr lang="en-US" sz="2000" dirty="0" err="1">
                <a:solidFill>
                  <a:srgbClr val="564B3C"/>
                </a:solidFill>
              </a:rPr>
              <a:t>tr</a:t>
            </a:r>
            <a:r>
              <a:rPr lang="en-US" sz="2000" dirty="0">
                <a:solidFill>
                  <a:srgbClr val="564B3C"/>
                </a:solidFill>
              </a:rPr>
              <a:t>&gt;, &lt;td&gt;: </a:t>
            </a:r>
            <a:r>
              <a:rPr lang="ru-RU" sz="2000" dirty="0">
                <a:solidFill>
                  <a:srgbClr val="564B3C"/>
                </a:solidFill>
              </a:rPr>
              <a:t>Теги </a:t>
            </a:r>
            <a:r>
              <a:rPr lang="ru-RU" sz="2000" dirty="0" err="1">
                <a:solidFill>
                  <a:srgbClr val="564B3C"/>
                </a:solidFill>
              </a:rPr>
              <a:t>таблиці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використовуються</a:t>
            </a:r>
            <a:r>
              <a:rPr lang="ru-RU" sz="2000" dirty="0">
                <a:solidFill>
                  <a:srgbClr val="564B3C"/>
                </a:solidFill>
              </a:rPr>
              <a:t> для </a:t>
            </a:r>
            <a:r>
              <a:rPr lang="ru-RU" sz="2000" dirty="0" err="1">
                <a:solidFill>
                  <a:srgbClr val="564B3C"/>
                </a:solidFill>
              </a:rPr>
              <a:t>створення</a:t>
            </a:r>
            <a:r>
              <a:rPr lang="ru-RU" sz="2000" dirty="0">
                <a:solidFill>
                  <a:srgbClr val="564B3C"/>
                </a:solidFill>
              </a:rPr>
              <a:t> </a:t>
            </a:r>
            <a:r>
              <a:rPr lang="ru-RU" sz="2000" dirty="0" err="1">
                <a:solidFill>
                  <a:srgbClr val="564B3C"/>
                </a:solidFill>
              </a:rPr>
              <a:t>таблиць</a:t>
            </a:r>
            <a:r>
              <a:rPr lang="ru-RU" sz="2000" dirty="0">
                <a:solidFill>
                  <a:srgbClr val="564B3C"/>
                </a:solidFill>
              </a:rPr>
              <a:t> з рядками (&lt;</a:t>
            </a:r>
            <a:r>
              <a:rPr lang="en-US" sz="2000" dirty="0" err="1">
                <a:solidFill>
                  <a:srgbClr val="564B3C"/>
                </a:solidFill>
              </a:rPr>
              <a:t>tr</a:t>
            </a:r>
            <a:r>
              <a:rPr lang="en-US" sz="2000" dirty="0">
                <a:solidFill>
                  <a:srgbClr val="564B3C"/>
                </a:solidFill>
              </a:rPr>
              <a:t>&gt;) </a:t>
            </a:r>
            <a:r>
              <a:rPr lang="ru-RU" sz="2000" dirty="0">
                <a:solidFill>
                  <a:srgbClr val="564B3C"/>
                </a:solidFill>
              </a:rPr>
              <a:t>і </a:t>
            </a:r>
            <a:r>
              <a:rPr lang="ru-RU" sz="2000" dirty="0" err="1">
                <a:solidFill>
                  <a:srgbClr val="564B3C"/>
                </a:solidFill>
              </a:rPr>
              <a:t>комірками</a:t>
            </a:r>
            <a:r>
              <a:rPr lang="ru-RU" sz="2000" dirty="0">
                <a:solidFill>
                  <a:srgbClr val="564B3C"/>
                </a:solidFill>
              </a:rPr>
              <a:t> (&lt;</a:t>
            </a:r>
            <a:r>
              <a:rPr lang="en-US" sz="2000" dirty="0">
                <a:solidFill>
                  <a:srgbClr val="564B3C"/>
                </a:solidFill>
              </a:rPr>
              <a:t>td&gt;).</a:t>
            </a:r>
            <a:endParaRPr lang="ru-RU" sz="2000" dirty="0">
              <a:solidFill>
                <a:srgbClr val="564B3C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17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620688"/>
            <a:ext cx="8260672" cy="108012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Inline Elements):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ru-RU" dirty="0" err="1"/>
              <a:t>Відображаються</a:t>
            </a:r>
            <a:r>
              <a:rPr lang="ru-RU" dirty="0"/>
              <a:t> в одному рядку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, без </a:t>
            </a:r>
            <a:r>
              <a:rPr lang="ru-RU" dirty="0" err="1"/>
              <a:t>перенесення</a:t>
            </a:r>
            <a:r>
              <a:rPr lang="ru-RU" dirty="0"/>
              <a:t> на </a:t>
            </a:r>
            <a:r>
              <a:rPr lang="ru-RU" dirty="0" err="1"/>
              <a:t>новий</a:t>
            </a:r>
            <a:r>
              <a:rPr lang="ru-RU" dirty="0"/>
              <a:t> рядок.</a:t>
            </a:r>
          </a:p>
          <a:p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ту ширину, яка </a:t>
            </a:r>
            <a:r>
              <a:rPr lang="ru-RU" dirty="0" err="1"/>
              <a:t>потрібна</a:t>
            </a:r>
            <a:r>
              <a:rPr lang="ru-RU" dirty="0"/>
              <a:t> для </a:t>
            </a:r>
            <a:r>
              <a:rPr lang="ru-RU" dirty="0" err="1"/>
              <a:t>вміщення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.</a:t>
            </a:r>
          </a:p>
          <a:p>
            <a:r>
              <a:rPr lang="ru-RU" dirty="0"/>
              <a:t>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(</a:t>
            </a:r>
            <a:r>
              <a:rPr lang="en-US" dirty="0"/>
              <a:t>width) </a:t>
            </a:r>
            <a:r>
              <a:rPr lang="ru-RU" dirty="0"/>
              <a:t>та </a:t>
            </a:r>
            <a:r>
              <a:rPr lang="ru-RU" dirty="0" err="1"/>
              <a:t>висоти</a:t>
            </a:r>
            <a:r>
              <a:rPr lang="ru-RU" dirty="0"/>
              <a:t> (</a:t>
            </a:r>
            <a:r>
              <a:rPr lang="en-US" dirty="0"/>
              <a:t>height).</a:t>
            </a:r>
          </a:p>
          <a:p>
            <a:pPr marL="114300" indent="0">
              <a:buNone/>
            </a:pP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строчних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 &lt;</a:t>
            </a:r>
            <a:r>
              <a:rPr lang="en-US" dirty="0"/>
              <a:t>span&gt;, &lt;a&gt;, 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&gt;, &lt;input</a:t>
            </a:r>
            <a:r>
              <a:rPr lang="en-US" dirty="0" smtClean="0"/>
              <a:t>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7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5084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Блочні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Block Elements):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ru-RU" dirty="0" err="1"/>
              <a:t>Починаються</a:t>
            </a:r>
            <a:r>
              <a:rPr lang="ru-RU" dirty="0"/>
              <a:t> з нового рядка і </a:t>
            </a:r>
            <a:r>
              <a:rPr lang="ru-RU" dirty="0" err="1"/>
              <a:t>займають</a:t>
            </a:r>
            <a:r>
              <a:rPr lang="ru-RU" dirty="0"/>
              <a:t> всю </a:t>
            </a:r>
            <a:r>
              <a:rPr lang="ru-RU" dirty="0" err="1"/>
              <a:t>доступну</a:t>
            </a:r>
            <a:r>
              <a:rPr lang="ru-RU" dirty="0"/>
              <a:t> ширину </a:t>
            </a:r>
            <a:r>
              <a:rPr lang="ru-RU" dirty="0" err="1"/>
              <a:t>батьківського</a:t>
            </a:r>
            <a:r>
              <a:rPr lang="ru-RU" dirty="0"/>
              <a:t> контейнера.</a:t>
            </a:r>
          </a:p>
          <a:p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(</a:t>
            </a:r>
            <a:r>
              <a:rPr lang="en-US" dirty="0"/>
              <a:t>width) </a:t>
            </a:r>
            <a:r>
              <a:rPr lang="ru-RU" dirty="0"/>
              <a:t>та </a:t>
            </a:r>
            <a:r>
              <a:rPr lang="ru-RU" dirty="0" err="1"/>
              <a:t>висоти</a:t>
            </a:r>
            <a:r>
              <a:rPr lang="ru-RU" dirty="0"/>
              <a:t> (</a:t>
            </a:r>
            <a:r>
              <a:rPr lang="en-US" dirty="0"/>
              <a:t>height).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внутрішнього</a:t>
            </a:r>
            <a:r>
              <a:rPr lang="ru-RU" dirty="0"/>
              <a:t> </a:t>
            </a:r>
            <a:r>
              <a:rPr lang="ru-RU" dirty="0" err="1"/>
              <a:t>відступу</a:t>
            </a:r>
            <a:r>
              <a:rPr lang="ru-RU" dirty="0"/>
              <a:t> (</a:t>
            </a:r>
            <a:r>
              <a:rPr lang="en-US" dirty="0"/>
              <a:t>padding) </a:t>
            </a:r>
            <a:r>
              <a:rPr lang="ru-RU" dirty="0"/>
              <a:t>та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відступу</a:t>
            </a:r>
            <a:r>
              <a:rPr lang="ru-RU" dirty="0"/>
              <a:t> (</a:t>
            </a:r>
            <a:r>
              <a:rPr lang="en-US" dirty="0"/>
              <a:t>margin).</a:t>
            </a:r>
          </a:p>
          <a:p>
            <a:pPr marL="114300" indent="0">
              <a:buNone/>
            </a:pP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блочних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 &lt;</a:t>
            </a:r>
            <a:r>
              <a:rPr lang="en-US" dirty="0"/>
              <a:t>div&gt;, &lt;p&gt;, &lt;h1&gt;-&lt;h6&gt;, &lt;</a:t>
            </a:r>
            <a:r>
              <a:rPr lang="en-US" dirty="0" err="1"/>
              <a:t>ul</a:t>
            </a:r>
            <a:r>
              <a:rPr lang="en-US" dirty="0"/>
              <a:t>&gt;, &lt;li&gt;, &lt;section&gt;, &lt;article&gt;, &lt;header&gt;, &lt;footer</a:t>
            </a:r>
            <a:r>
              <a:rPr lang="en-US" dirty="0" smtClean="0"/>
              <a:t>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4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29243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Строчно-</a:t>
            </a:r>
            <a:r>
              <a:rPr lang="ru-RU" dirty="0" err="1"/>
              <a:t>блочні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Inline-block Elements):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ru-RU" dirty="0" err="1"/>
              <a:t>Комбінація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строчного та блочного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  <a:p>
            <a:r>
              <a:rPr lang="ru-RU" dirty="0" err="1"/>
              <a:t>Відображаються</a:t>
            </a:r>
            <a:r>
              <a:rPr lang="ru-RU" dirty="0"/>
              <a:t> в одному рядку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строчними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та </a:t>
            </a:r>
            <a:r>
              <a:rPr lang="ru-RU" dirty="0" err="1"/>
              <a:t>висоти</a:t>
            </a:r>
            <a:r>
              <a:rPr lang="ru-RU" dirty="0"/>
              <a:t>.</a:t>
            </a:r>
          </a:p>
          <a:p>
            <a:r>
              <a:rPr lang="ru-RU" dirty="0" err="1"/>
              <a:t>Займають</a:t>
            </a:r>
            <a:r>
              <a:rPr lang="ru-RU" dirty="0"/>
              <a:t> ту ширину, яку </a:t>
            </a:r>
            <a:r>
              <a:rPr lang="ru-RU" dirty="0" err="1"/>
              <a:t>вказано</a:t>
            </a:r>
            <a:r>
              <a:rPr lang="ru-RU" dirty="0"/>
              <a:t>, але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елементам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dirty="0" err="1"/>
              <a:t>Приклади</a:t>
            </a:r>
            <a:r>
              <a:rPr lang="ru-RU" dirty="0"/>
              <a:t> строчно-</a:t>
            </a:r>
            <a:r>
              <a:rPr lang="ru-RU" dirty="0" err="1"/>
              <a:t>блочних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 &lt;</a:t>
            </a:r>
            <a:r>
              <a:rPr lang="en-US" dirty="0"/>
              <a:t>button&gt;, </a:t>
            </a:r>
            <a:r>
              <a:rPr lang="en-US" dirty="0" smtClean="0"/>
              <a:t>&lt;</a:t>
            </a:r>
            <a:r>
              <a:rPr lang="en-US" dirty="0"/>
              <a:t>input type="button</a:t>
            </a:r>
            <a:r>
              <a:rPr lang="en-US" dirty="0" smtClean="0"/>
              <a:t>"&gt;…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dirty="0" err="1"/>
              <a:t>звернення</a:t>
            </a:r>
            <a:r>
              <a:rPr lang="ru-RU" dirty="0"/>
              <a:t> до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HTML і </a:t>
            </a:r>
            <a:r>
              <a:rPr lang="ru-RU" dirty="0" err="1"/>
              <a:t>задання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Звернення</a:t>
            </a:r>
            <a:r>
              <a:rPr lang="ru-RU" dirty="0"/>
              <a:t> за тегом </a:t>
            </a:r>
            <a:r>
              <a:rPr lang="ru-RU" dirty="0" err="1"/>
              <a:t>елемента</a:t>
            </a:r>
            <a:r>
              <a:rPr lang="ru-RU" dirty="0"/>
              <a:t>:</a:t>
            </a:r>
          </a:p>
          <a:p>
            <a:pPr marL="114300" indent="0">
              <a:buNone/>
            </a:pPr>
            <a:r>
              <a:rPr lang="en-US" dirty="0" smtClean="0"/>
              <a:t>p </a:t>
            </a:r>
            <a:r>
              <a:rPr lang="en-US" dirty="0"/>
              <a:t>{ </a:t>
            </a:r>
            <a:endParaRPr lang="uk-UA" dirty="0" smtClean="0"/>
          </a:p>
          <a:p>
            <a:pPr marL="11430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/* </a:t>
            </a:r>
            <a:r>
              <a:rPr lang="ru-RU" dirty="0" err="1"/>
              <a:t>стилі</a:t>
            </a:r>
            <a:r>
              <a:rPr lang="ru-RU" dirty="0"/>
              <a:t> для &lt;</a:t>
            </a:r>
            <a:r>
              <a:rPr lang="en-US" dirty="0"/>
              <a:t>p&gt;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smtClean="0"/>
              <a:t>*/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}</a:t>
            </a:r>
          </a:p>
          <a:p>
            <a:r>
              <a:rPr lang="ru-RU" dirty="0" err="1" smtClean="0"/>
              <a:t>Звернення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/>
              <a:t>.</a:t>
            </a:r>
            <a:r>
              <a:rPr lang="ru-RU" dirty="0" err="1"/>
              <a:t>клас</a:t>
            </a:r>
            <a:r>
              <a:rPr lang="ru-RU" dirty="0"/>
              <a:t> {</a:t>
            </a:r>
          </a:p>
          <a:p>
            <a:pPr marL="114300" indent="0">
              <a:buNone/>
            </a:pPr>
            <a:r>
              <a:rPr lang="ru-RU" dirty="0"/>
              <a:t>  /* </a:t>
            </a:r>
            <a:r>
              <a:rPr lang="ru-RU" dirty="0" err="1"/>
              <a:t>стилі</a:t>
            </a:r>
            <a:r>
              <a:rPr lang="ru-RU" dirty="0"/>
              <a:t> для </a:t>
            </a:r>
            <a:r>
              <a:rPr lang="ru-RU" dirty="0" err="1"/>
              <a:t>елементів</a:t>
            </a:r>
            <a:r>
              <a:rPr lang="ru-RU" dirty="0"/>
              <a:t> з </a:t>
            </a:r>
            <a:r>
              <a:rPr lang="ru-RU" dirty="0" err="1"/>
              <a:t>вказаним</a:t>
            </a:r>
            <a:r>
              <a:rPr lang="ru-RU" dirty="0"/>
              <a:t> </a:t>
            </a:r>
            <a:r>
              <a:rPr lang="ru-RU" dirty="0" err="1"/>
              <a:t>класом</a:t>
            </a:r>
            <a:r>
              <a:rPr lang="ru-RU" dirty="0"/>
              <a:t> */</a:t>
            </a:r>
          </a:p>
          <a:p>
            <a:pPr marL="11430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30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err="1"/>
              <a:t>Звернення</a:t>
            </a:r>
            <a:r>
              <a:rPr lang="ru-RU" dirty="0"/>
              <a:t> за </a:t>
            </a:r>
            <a:r>
              <a:rPr lang="ru-RU" dirty="0" err="1"/>
              <a:t>ідентифікатором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/>
              <a:t>#</a:t>
            </a:r>
            <a:r>
              <a:rPr lang="ru-RU" dirty="0" err="1"/>
              <a:t>ідентифікатор</a:t>
            </a:r>
            <a:r>
              <a:rPr lang="ru-RU" dirty="0"/>
              <a:t> {</a:t>
            </a:r>
          </a:p>
          <a:p>
            <a:pPr marL="114300" indent="0">
              <a:buNone/>
            </a:pPr>
            <a:r>
              <a:rPr lang="ru-RU" dirty="0"/>
              <a:t>  /* </a:t>
            </a:r>
            <a:r>
              <a:rPr lang="ru-RU" dirty="0" err="1"/>
              <a:t>стилі</a:t>
            </a:r>
            <a:r>
              <a:rPr lang="ru-RU" dirty="0"/>
              <a:t> для </a:t>
            </a:r>
            <a:r>
              <a:rPr lang="ru-RU" dirty="0" err="1"/>
              <a:t>елемента</a:t>
            </a:r>
            <a:r>
              <a:rPr lang="ru-RU" dirty="0"/>
              <a:t> з </a:t>
            </a:r>
            <a:r>
              <a:rPr lang="ru-RU" dirty="0" err="1"/>
              <a:t>вказаним</a:t>
            </a:r>
            <a:r>
              <a:rPr lang="ru-RU" dirty="0"/>
              <a:t> </a:t>
            </a:r>
            <a:r>
              <a:rPr lang="ru-RU" dirty="0" err="1"/>
              <a:t>ідентифікатором</a:t>
            </a:r>
            <a:r>
              <a:rPr lang="ru-RU" dirty="0"/>
              <a:t> */</a:t>
            </a:r>
          </a:p>
          <a:p>
            <a:pPr marL="114300" indent="0">
              <a:buNone/>
            </a:pPr>
            <a:r>
              <a:rPr lang="ru-RU" dirty="0" smtClean="0"/>
              <a:t>}</a:t>
            </a:r>
          </a:p>
          <a:p>
            <a:pPr marL="114300" indent="0">
              <a:buNone/>
            </a:pPr>
            <a:endParaRPr lang="uk-UA" dirty="0" smtClean="0"/>
          </a:p>
          <a:p>
            <a:pPr marL="114300" indent="0">
              <a:buNone/>
            </a:pPr>
            <a:r>
              <a:rPr lang="ru-RU" dirty="0" smtClean="0"/>
              <a:t>Елемент1</a:t>
            </a:r>
            <a:r>
              <a:rPr lang="en-US" dirty="0" smtClean="0"/>
              <a:t>, </a:t>
            </a:r>
            <a:r>
              <a:rPr lang="ru-RU" dirty="0" smtClean="0"/>
              <a:t>елемент2 </a:t>
            </a:r>
            <a:r>
              <a:rPr lang="ru-RU" dirty="0"/>
              <a:t>{</a:t>
            </a:r>
          </a:p>
          <a:p>
            <a:pPr marL="114300" indent="0">
              <a:buNone/>
            </a:pPr>
            <a:r>
              <a:rPr lang="ru-RU" dirty="0"/>
              <a:t>  /* </a:t>
            </a:r>
            <a:r>
              <a:rPr lang="ru-RU" dirty="0" err="1"/>
              <a:t>стилі</a:t>
            </a:r>
            <a:r>
              <a:rPr lang="ru-RU" dirty="0"/>
              <a:t> для </a:t>
            </a:r>
            <a:r>
              <a:rPr lang="ru-RU" dirty="0" err="1" smtClean="0"/>
              <a:t>елемента</a:t>
            </a:r>
            <a:r>
              <a:rPr lang="en-US" dirty="0" smtClean="0"/>
              <a:t>1 </a:t>
            </a:r>
            <a:r>
              <a:rPr lang="uk-UA" dirty="0" smtClean="0"/>
              <a:t>і елемента2</a:t>
            </a:r>
            <a:r>
              <a:rPr lang="ru-RU" dirty="0" smtClean="0"/>
              <a:t>*/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440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uk-UA" dirty="0" smtClean="0"/>
              <a:t>та </a:t>
            </a:r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28192"/>
          </a:xfrm>
        </p:spPr>
        <p:txBody>
          <a:bodyPr>
            <a:normAutofit/>
          </a:bodyPr>
          <a:lstStyle/>
          <a:p>
            <a:r>
              <a:rPr lang="ru-RU" dirty="0" err="1"/>
              <a:t>margin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задання</a:t>
            </a:r>
            <a:r>
              <a:rPr lang="ru-RU" dirty="0"/>
              <a:t> простору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зовнішніх</a:t>
            </a:r>
            <a:r>
              <a:rPr lang="ru-RU" dirty="0"/>
              <a:t> меж </a:t>
            </a:r>
            <a:r>
              <a:rPr lang="ru-RU" dirty="0" err="1"/>
              <a:t>елемента</a:t>
            </a:r>
            <a:r>
              <a:rPr lang="ru-RU" dirty="0" smtClean="0"/>
              <a:t>.</a:t>
            </a:r>
          </a:p>
          <a:p>
            <a:r>
              <a:rPr lang="ru-RU" dirty="0" err="1"/>
              <a:t>padding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задання</a:t>
            </a:r>
            <a:r>
              <a:rPr lang="ru-RU" dirty="0"/>
              <a:t> простору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меж </a:t>
            </a:r>
            <a:r>
              <a:rPr lang="ru-RU" dirty="0" err="1"/>
              <a:t>елемента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248472" cy="306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51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r>
              <a:rPr lang="en-US" dirty="0"/>
              <a:t>width: 115px;: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задає</a:t>
            </a:r>
            <a:r>
              <a:rPr lang="ru-RU" dirty="0"/>
              <a:t> ширину </a:t>
            </a:r>
            <a:r>
              <a:rPr lang="ru-RU" dirty="0" err="1"/>
              <a:t>елемента</a:t>
            </a:r>
            <a:r>
              <a:rPr lang="ru-RU" dirty="0"/>
              <a:t> і </a:t>
            </a:r>
            <a:r>
              <a:rPr lang="ru-RU" dirty="0" err="1"/>
              <a:t>вказується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пікселях</a:t>
            </a:r>
            <a:r>
              <a:rPr lang="ru-RU" dirty="0"/>
              <a:t> (</a:t>
            </a:r>
            <a:r>
              <a:rPr lang="en-US" dirty="0" err="1"/>
              <a:t>px</a:t>
            </a:r>
            <a:r>
              <a:rPr lang="en-US" dirty="0"/>
              <a:t>). </a:t>
            </a:r>
            <a:r>
              <a:rPr lang="ru-RU" dirty="0"/>
              <a:t>У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елемент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ширину 115 </a:t>
            </a:r>
            <a:r>
              <a:rPr lang="ru-RU" dirty="0" err="1"/>
              <a:t>пікселів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en-US" dirty="0"/>
              <a:t>height: 115px;: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висоту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і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пікселях</a:t>
            </a:r>
            <a:r>
              <a:rPr lang="ru-RU" dirty="0"/>
              <a:t> (</a:t>
            </a:r>
            <a:r>
              <a:rPr lang="en-US" dirty="0" err="1"/>
              <a:t>px</a:t>
            </a:r>
            <a:r>
              <a:rPr lang="en-US" dirty="0"/>
              <a:t>). </a:t>
            </a:r>
            <a:r>
              <a:rPr lang="ru-RU" dirty="0"/>
              <a:t>У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елемент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висоту</a:t>
            </a:r>
            <a:r>
              <a:rPr lang="ru-RU" dirty="0"/>
              <a:t> 115 </a:t>
            </a:r>
            <a:r>
              <a:rPr lang="ru-RU" dirty="0" err="1"/>
              <a:t>пікселів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58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border: 3px solid #DAA520</a:t>
            </a:r>
            <a:r>
              <a:rPr lang="en-US" dirty="0" smtClean="0"/>
              <a:t>;</a:t>
            </a:r>
          </a:p>
          <a:p>
            <a:r>
              <a:rPr lang="en-US" dirty="0"/>
              <a:t>border: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рамку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.</a:t>
            </a:r>
          </a:p>
          <a:p>
            <a:r>
              <a:rPr lang="ru-RU" dirty="0"/>
              <a:t>3</a:t>
            </a:r>
            <a:r>
              <a:rPr lang="en-US" dirty="0" err="1"/>
              <a:t>px</a:t>
            </a:r>
            <a:r>
              <a:rPr lang="en-US" dirty="0"/>
              <a:t>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рамки.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рамка </a:t>
            </a:r>
            <a:r>
              <a:rPr lang="ru-RU" dirty="0" err="1"/>
              <a:t>матиме</a:t>
            </a:r>
            <a:r>
              <a:rPr lang="ru-RU" dirty="0"/>
              <a:t> ширину 3 </a:t>
            </a:r>
            <a:r>
              <a:rPr lang="ru-RU" dirty="0" err="1"/>
              <a:t>пікселі</a:t>
            </a:r>
            <a:r>
              <a:rPr lang="ru-RU" dirty="0"/>
              <a:t>.</a:t>
            </a:r>
          </a:p>
          <a:p>
            <a:r>
              <a:rPr lang="en-US" dirty="0"/>
              <a:t>solid: </a:t>
            </a:r>
            <a:r>
              <a:rPr lang="ru-RU" dirty="0" err="1"/>
              <a:t>це</a:t>
            </a:r>
            <a:r>
              <a:rPr lang="ru-RU" dirty="0"/>
              <a:t> тип рамки.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рамка буде </a:t>
            </a:r>
            <a:r>
              <a:rPr lang="ru-RU" dirty="0" err="1"/>
              <a:t>мастихівною</a:t>
            </a:r>
            <a:r>
              <a:rPr lang="ru-RU" dirty="0"/>
              <a:t> </a:t>
            </a:r>
            <a:r>
              <a:rPr lang="ru-RU" dirty="0" err="1"/>
              <a:t>лінією</a:t>
            </a:r>
            <a:r>
              <a:rPr lang="ru-RU" dirty="0"/>
              <a:t>.</a:t>
            </a:r>
          </a:p>
          <a:p>
            <a:r>
              <a:rPr lang="ru-RU" dirty="0"/>
              <a:t>#</a:t>
            </a:r>
            <a:r>
              <a:rPr lang="en-US" dirty="0"/>
              <a:t>DAA520: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кольору</a:t>
            </a:r>
            <a:r>
              <a:rPr lang="ru-RU" dirty="0"/>
              <a:t> рамки.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рамка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з </a:t>
            </a:r>
            <a:r>
              <a:rPr lang="ru-RU" dirty="0" err="1"/>
              <a:t>представленням</a:t>
            </a:r>
            <a:r>
              <a:rPr lang="ru-RU" dirty="0"/>
              <a:t> у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ru-RU" dirty="0" err="1"/>
              <a:t>шістнадцяткового</a:t>
            </a:r>
            <a:r>
              <a:rPr lang="ru-RU" dirty="0"/>
              <a:t> коду. #</a:t>
            </a:r>
            <a:r>
              <a:rPr lang="en-US" dirty="0"/>
              <a:t>DAA520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коліру</a:t>
            </a:r>
            <a:r>
              <a:rPr lang="ru-RU" dirty="0"/>
              <a:t> "</a:t>
            </a:r>
            <a:r>
              <a:rPr lang="en-US" dirty="0"/>
              <a:t>Goldenrod".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90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HTML - 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"</a:t>
            </a:r>
            <a:r>
              <a:rPr lang="en-US" dirty="0" err="1"/>
              <a:t>HyperText</a:t>
            </a:r>
            <a:r>
              <a:rPr lang="en-US" dirty="0"/>
              <a:t> Mark-up Language" - </a:t>
            </a:r>
            <a:r>
              <a:rPr lang="ru-RU" dirty="0" err="1"/>
              <a:t>перекладається</a:t>
            </a:r>
            <a:r>
              <a:rPr lang="ru-RU" dirty="0"/>
              <a:t> як "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 smtClean="0"/>
              <a:t>розмітки</a:t>
            </a:r>
            <a:r>
              <a:rPr lang="ru-RU" dirty="0" smtClean="0"/>
              <a:t> </a:t>
            </a:r>
            <a:r>
              <a:rPr lang="ru-RU" dirty="0" err="1"/>
              <a:t>гіпертексту</a:t>
            </a:r>
            <a:r>
              <a:rPr lang="ru-RU" dirty="0"/>
              <a:t>" (</a:t>
            </a:r>
            <a:r>
              <a:rPr lang="ru-RU" dirty="0" err="1"/>
              <a:t>Гіпертекст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текст,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зв'язаний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документами, </a:t>
            </a:r>
            <a:r>
              <a:rPr lang="ru-RU" dirty="0" err="1"/>
              <a:t>тобто</a:t>
            </a:r>
            <a:r>
              <a:rPr lang="ru-RU" dirty="0"/>
              <a:t> у вас є </a:t>
            </a:r>
            <a:r>
              <a:rPr lang="ru-RU" dirty="0" err="1"/>
              <a:t>змога</a:t>
            </a:r>
            <a:r>
              <a:rPr lang="ru-RU" dirty="0"/>
              <a:t> з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документу перейти на </a:t>
            </a:r>
            <a:r>
              <a:rPr lang="ru-RU" dirty="0" err="1"/>
              <a:t>останню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895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CSS (</a:t>
            </a:r>
            <a:r>
              <a:rPr lang="ru-RU" dirty="0" err="1"/>
              <a:t>абревіатура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Cascading Style Sheets, </a:t>
            </a:r>
            <a:r>
              <a:rPr lang="ru-RU" dirty="0" err="1"/>
              <a:t>що</a:t>
            </a:r>
            <a:r>
              <a:rPr lang="ru-RU" dirty="0"/>
              <a:t> в </a:t>
            </a:r>
            <a:r>
              <a:rPr lang="ru-RU" dirty="0" err="1"/>
              <a:t>перекладі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каскадні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спеціальна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(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),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вигляду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 (як і де </a:t>
            </a:r>
            <a:r>
              <a:rPr lang="ru-RU" dirty="0" err="1"/>
              <a:t>відображати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веб-</a:t>
            </a:r>
            <a:r>
              <a:rPr lang="ru-RU" dirty="0" err="1"/>
              <a:t>сторінки</a:t>
            </a:r>
            <a:r>
              <a:rPr lang="ru-RU" dirty="0"/>
              <a:t>), </a:t>
            </a:r>
            <a:r>
              <a:rPr lang="ru-RU" dirty="0" err="1"/>
              <a:t>написаних</a:t>
            </a:r>
            <a:r>
              <a:rPr lang="ru-RU" dirty="0"/>
              <a:t> </a:t>
            </a:r>
            <a:r>
              <a:rPr lang="ru-RU" dirty="0" err="1"/>
              <a:t>мовами</a:t>
            </a:r>
            <a:r>
              <a:rPr lang="ru-RU" dirty="0"/>
              <a:t> </a:t>
            </a:r>
            <a:r>
              <a:rPr lang="ru-RU" dirty="0" err="1"/>
              <a:t>розмітки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en-US" dirty="0"/>
              <a:t>CSS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документів</a:t>
            </a:r>
            <a:r>
              <a:rPr lang="ru-RU" dirty="0"/>
              <a:t>, </a:t>
            </a:r>
            <a:r>
              <a:rPr lang="ru-RU" dirty="0" err="1"/>
              <a:t>котрі</a:t>
            </a:r>
            <a:r>
              <a:rPr lang="ru-RU" dirty="0"/>
              <a:t> </a:t>
            </a:r>
            <a:r>
              <a:rPr lang="ru-RU" dirty="0" err="1"/>
              <a:t>розмічені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en-US" dirty="0"/>
              <a:t>HTML, XHTML </a:t>
            </a:r>
            <a:r>
              <a:rPr lang="ru-RU" dirty="0"/>
              <a:t>та </a:t>
            </a:r>
            <a:r>
              <a:rPr lang="en-US" dirty="0"/>
              <a:t>XML.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16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тегів</a:t>
            </a:r>
            <a:r>
              <a:rPr lang="ru-RU" dirty="0"/>
              <a:t>. Теги −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цеглинки</a:t>
            </a:r>
            <a:r>
              <a:rPr lang="ru-RU" dirty="0"/>
              <a:t>,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побудована</a:t>
            </a:r>
            <a:r>
              <a:rPr lang="ru-RU" dirty="0"/>
              <a:t> </a:t>
            </a:r>
            <a:r>
              <a:rPr lang="ru-RU" dirty="0" err="1"/>
              <a:t>кожна</a:t>
            </a:r>
            <a:r>
              <a:rPr lang="ru-RU" dirty="0"/>
              <a:t> веб-</a:t>
            </a:r>
            <a:r>
              <a:rPr lang="ru-RU" dirty="0" err="1"/>
              <a:t>сторінка</a:t>
            </a:r>
            <a:r>
              <a:rPr lang="ru-RU" dirty="0"/>
              <a:t>. </a:t>
            </a:r>
            <a:endParaRPr lang="ru-RU" dirty="0" smtClean="0"/>
          </a:p>
          <a:p>
            <a:pPr marL="114300" indent="0">
              <a:buNone/>
            </a:pP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/>
              <a:t>теги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на </a:t>
            </a:r>
            <a:r>
              <a:rPr lang="ru-RU" dirty="0" err="1"/>
              <a:t>парні</a:t>
            </a:r>
            <a:r>
              <a:rPr lang="ru-RU" dirty="0"/>
              <a:t> і </a:t>
            </a:r>
            <a:r>
              <a:rPr lang="ru-RU" dirty="0" err="1"/>
              <a:t>одиночні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парний</a:t>
            </a:r>
            <a:r>
              <a:rPr lang="ru-RU" dirty="0"/>
              <a:t> тег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: </a:t>
            </a:r>
            <a:r>
              <a:rPr lang="ru-RU" dirty="0" err="1"/>
              <a:t>відкриваючого</a:t>
            </a:r>
            <a:r>
              <a:rPr lang="ru-RU" dirty="0"/>
              <a:t> тегу і </a:t>
            </a:r>
            <a:r>
              <a:rPr lang="ru-RU" dirty="0" err="1"/>
              <a:t>закриваючого</a:t>
            </a:r>
            <a:r>
              <a:rPr lang="ru-RU" dirty="0"/>
              <a:t>. </a:t>
            </a:r>
            <a:r>
              <a:rPr lang="ru-RU" dirty="0" err="1"/>
              <a:t>Усередині</a:t>
            </a:r>
            <a:r>
              <a:rPr lang="ru-RU" dirty="0"/>
              <a:t> </a:t>
            </a:r>
            <a:r>
              <a:rPr lang="ru-RU" dirty="0" err="1"/>
              <a:t>закриваючого</a:t>
            </a:r>
            <a:r>
              <a:rPr lang="ru-RU" dirty="0"/>
              <a:t> тегу </a:t>
            </a:r>
            <a:r>
              <a:rPr lang="ru-RU" dirty="0" err="1"/>
              <a:t>використовується</a:t>
            </a:r>
            <a:r>
              <a:rPr lang="ru-RU" dirty="0"/>
              <a:t> символ /,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03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Теги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атрибути</a:t>
            </a:r>
            <a:r>
              <a:rPr lang="ru-RU" dirty="0"/>
              <a:t> −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форматування</a:t>
            </a:r>
            <a:r>
              <a:rPr lang="ru-RU" dirty="0"/>
              <a:t>. </a:t>
            </a:r>
            <a:r>
              <a:rPr lang="ru-RU" dirty="0" err="1"/>
              <a:t>Деякі</a:t>
            </a:r>
            <a:r>
              <a:rPr lang="ru-RU" dirty="0"/>
              <a:t> теги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 атрибутами.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яскравий</a:t>
            </a:r>
            <a:r>
              <a:rPr lang="ru-RU" dirty="0"/>
              <a:t> приклад − тег &lt;</a:t>
            </a:r>
            <a:r>
              <a:rPr lang="en-US" dirty="0" err="1"/>
              <a:t>img</a:t>
            </a:r>
            <a:r>
              <a:rPr lang="en-US" dirty="0"/>
              <a:t>&gt;,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вставляє</a:t>
            </a:r>
            <a:r>
              <a:rPr lang="ru-RU" dirty="0"/>
              <a:t> на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. Для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r>
              <a:rPr lang="ru-RU" dirty="0"/>
              <a:t> атрибут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задає</a:t>
            </a:r>
            <a:r>
              <a:rPr lang="ru-RU" dirty="0"/>
              <a:t> адресу картинки (</a:t>
            </a:r>
            <a:r>
              <a:rPr lang="ru-RU" dirty="0" err="1"/>
              <a:t>інакше</a:t>
            </a:r>
            <a:r>
              <a:rPr lang="ru-RU" dirty="0"/>
              <a:t> браузер не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 smtClean="0"/>
              <a:t>).</a:t>
            </a:r>
          </a:p>
          <a:p>
            <a:pPr marL="114300" indent="0">
              <a:buNone/>
            </a:pPr>
            <a:r>
              <a:rPr lang="ru-RU" dirty="0"/>
              <a:t>&lt;</a:t>
            </a:r>
            <a:r>
              <a:rPr lang="ru-RU" dirty="0" err="1"/>
              <a:t>ім'я</a:t>
            </a:r>
            <a:r>
              <a:rPr lang="ru-RU" dirty="0"/>
              <a:t> тега атрибут1="значення1" атрибут2="значення2" ...&gt;</a:t>
            </a:r>
          </a:p>
        </p:txBody>
      </p:sp>
    </p:spTree>
    <p:extLst>
      <p:ext uri="{BB962C8B-B14F-4D97-AF65-F5344CB8AC3E}">
        <p14:creationId xmlns:p14="http://schemas.microsoft.com/office/powerpoint/2010/main" val="41684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</a:t>
            </a:r>
            <a:r>
              <a:rPr lang="en-US" dirty="0" smtClean="0"/>
              <a:t>&gt;</a:t>
            </a:r>
            <a:endParaRPr lang="uk-UA" dirty="0" smtClean="0"/>
          </a:p>
          <a:p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спеціальний</a:t>
            </a:r>
            <a:r>
              <a:rPr lang="ru-RU" dirty="0"/>
              <a:t> тег,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вказує</a:t>
            </a:r>
            <a:r>
              <a:rPr lang="ru-RU" dirty="0"/>
              <a:t> браузеру,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сторінка</a:t>
            </a:r>
            <a:r>
              <a:rPr lang="ru-RU" dirty="0"/>
              <a:t> написана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en-US" dirty="0"/>
              <a:t>HTML.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 як "паспорт" для </a:t>
            </a:r>
            <a:r>
              <a:rPr lang="ru-RU" dirty="0" err="1"/>
              <a:t>вебсторінки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браузеру правильно </a:t>
            </a:r>
            <a:r>
              <a:rPr lang="ru-RU" dirty="0" err="1"/>
              <a:t>зрозуміти</a:t>
            </a:r>
            <a:r>
              <a:rPr lang="ru-RU" dirty="0"/>
              <a:t>, як </a:t>
            </a:r>
            <a:r>
              <a:rPr lang="ru-RU" dirty="0" err="1"/>
              <a:t>показувати</a:t>
            </a:r>
            <a:r>
              <a:rPr lang="ru-RU" dirty="0"/>
              <a:t> текст, картинки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</a:t>
            </a:r>
          </a:p>
          <a:p>
            <a:r>
              <a:rPr lang="ru-RU" b="1" dirty="0" err="1"/>
              <a:t>Навіщо</a:t>
            </a:r>
            <a:r>
              <a:rPr lang="ru-RU" b="1" dirty="0"/>
              <a:t>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потрібен</a:t>
            </a:r>
            <a:r>
              <a:rPr lang="ru-RU" b="1" dirty="0"/>
              <a:t>?</a:t>
            </a:r>
          </a:p>
          <a:p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браузеру,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документ </a:t>
            </a:r>
            <a:r>
              <a:rPr lang="en-US" dirty="0"/>
              <a:t>HTML5 (</a:t>
            </a:r>
            <a:r>
              <a:rPr lang="ru-RU" dirty="0" err="1"/>
              <a:t>найпоширеніша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для </a:t>
            </a:r>
            <a:r>
              <a:rPr lang="ru-RU" dirty="0" err="1"/>
              <a:t>сайтів</a:t>
            </a:r>
            <a:r>
              <a:rPr lang="ru-RU" dirty="0"/>
              <a:t>).</a:t>
            </a:r>
          </a:p>
          <a:p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тегу браузер </a:t>
            </a:r>
            <a:r>
              <a:rPr lang="ru-RU" dirty="0" err="1"/>
              <a:t>відображає</a:t>
            </a:r>
            <a:r>
              <a:rPr lang="ru-RU" dirty="0"/>
              <a:t> сайт </a:t>
            </a:r>
            <a:r>
              <a:rPr lang="ru-RU" dirty="0" err="1"/>
              <a:t>коректно</a:t>
            </a:r>
            <a:r>
              <a:rPr lang="ru-RU" dirty="0"/>
              <a:t> й без </a:t>
            </a:r>
            <a:r>
              <a:rPr lang="ru-RU" dirty="0" err="1"/>
              <a:t>помилок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8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73563"/>
          </a:xfrm>
        </p:spPr>
        <p:txBody>
          <a:bodyPr>
            <a:normAutofit/>
          </a:bodyPr>
          <a:lstStyle/>
          <a:p>
            <a:r>
              <a:rPr lang="en-US" sz="2000" dirty="0"/>
              <a:t>&lt;html&gt;: </a:t>
            </a:r>
            <a:r>
              <a:rPr lang="ru-RU" sz="2000" dirty="0" err="1"/>
              <a:t>Цей</a:t>
            </a:r>
            <a:r>
              <a:rPr lang="ru-RU" sz="2000" dirty="0"/>
              <a:t> тег </a:t>
            </a:r>
            <a:r>
              <a:rPr lang="ru-RU" sz="2000" dirty="0" err="1"/>
              <a:t>позначає</a:t>
            </a:r>
            <a:r>
              <a:rPr lang="ru-RU" sz="2000" dirty="0"/>
              <a:t> початок </a:t>
            </a:r>
            <a:r>
              <a:rPr lang="en-US" sz="2000" dirty="0"/>
              <a:t>HTML-</a:t>
            </a:r>
            <a:r>
              <a:rPr lang="ru-RU" sz="2000" dirty="0"/>
              <a:t>документа і </a:t>
            </a:r>
            <a:r>
              <a:rPr lang="ru-RU" sz="2000" dirty="0" err="1"/>
              <a:t>огортає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сторінки</a:t>
            </a:r>
            <a:r>
              <a:rPr lang="ru-RU" sz="2000" dirty="0"/>
              <a:t>.</a:t>
            </a:r>
          </a:p>
          <a:p>
            <a:r>
              <a:rPr lang="ru-RU" sz="2000" dirty="0"/>
              <a:t>&lt;</a:t>
            </a:r>
            <a:r>
              <a:rPr lang="en-US" sz="2000" dirty="0"/>
              <a:t>head&gt;: </a:t>
            </a:r>
            <a:r>
              <a:rPr lang="ru-RU" sz="2000" dirty="0" err="1"/>
              <a:t>Елемент</a:t>
            </a:r>
            <a:r>
              <a:rPr lang="ru-RU" sz="2000" dirty="0"/>
              <a:t> &lt;</a:t>
            </a:r>
            <a:r>
              <a:rPr lang="en-US" sz="2000" dirty="0"/>
              <a:t>head&gt;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для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метаданих</a:t>
            </a:r>
            <a:r>
              <a:rPr lang="ru-RU" sz="2000" dirty="0"/>
              <a:t> </a:t>
            </a:r>
            <a:r>
              <a:rPr lang="ru-RU" sz="2000" dirty="0" err="1"/>
              <a:t>сторінки</a:t>
            </a:r>
            <a:r>
              <a:rPr lang="ru-RU" sz="2000" dirty="0"/>
              <a:t>, таких як заголовок, </a:t>
            </a:r>
            <a:r>
              <a:rPr lang="ru-RU" sz="2000" dirty="0" err="1"/>
              <a:t>посилання</a:t>
            </a:r>
            <a:r>
              <a:rPr lang="ru-RU" sz="2000" dirty="0"/>
              <a:t> на </a:t>
            </a:r>
            <a:r>
              <a:rPr lang="ru-RU" sz="2000" dirty="0" err="1"/>
              <a:t>зовнішні</a:t>
            </a:r>
            <a:r>
              <a:rPr lang="ru-RU" sz="2000" dirty="0"/>
              <a:t> </a:t>
            </a:r>
            <a:r>
              <a:rPr lang="ru-RU" sz="2000" dirty="0" err="1"/>
              <a:t>файли</a:t>
            </a:r>
            <a:r>
              <a:rPr lang="ru-RU" sz="2000" dirty="0"/>
              <a:t>, </a:t>
            </a:r>
            <a:r>
              <a:rPr lang="ru-RU" sz="2000" dirty="0" err="1"/>
              <a:t>налаштування</a:t>
            </a:r>
            <a:r>
              <a:rPr lang="ru-RU" sz="2000" dirty="0"/>
              <a:t> </a:t>
            </a:r>
            <a:r>
              <a:rPr lang="ru-RU" sz="2000" dirty="0" err="1"/>
              <a:t>символіки</a:t>
            </a:r>
            <a:r>
              <a:rPr lang="ru-RU" sz="2000" dirty="0"/>
              <a:t> </a:t>
            </a:r>
            <a:r>
              <a:rPr lang="ru-RU" sz="2000" dirty="0" err="1"/>
              <a:t>тощо</a:t>
            </a:r>
            <a:r>
              <a:rPr lang="ru-RU" sz="2000" dirty="0" smtClean="0"/>
              <a:t>.</a:t>
            </a:r>
          </a:p>
          <a:p>
            <a:r>
              <a:rPr lang="en-US" sz="2000" dirty="0"/>
              <a:t>&lt;meta charset="UTF-8"&gt; — </a:t>
            </a:r>
            <a:r>
              <a:rPr lang="ru-RU" sz="2000" dirty="0" err="1"/>
              <a:t>це</a:t>
            </a:r>
            <a:r>
              <a:rPr lang="ru-RU" sz="2000" dirty="0"/>
              <a:t> тег,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повідомляє</a:t>
            </a:r>
            <a:r>
              <a:rPr lang="ru-RU" sz="2000" dirty="0"/>
              <a:t> браузеру, яку систему </a:t>
            </a:r>
            <a:r>
              <a:rPr lang="ru-RU" sz="2000" dirty="0" err="1"/>
              <a:t>кодування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для </a:t>
            </a:r>
            <a:r>
              <a:rPr lang="ru-RU" sz="2000" dirty="0" err="1"/>
              <a:t>відображення</a:t>
            </a:r>
            <a:r>
              <a:rPr lang="ru-RU" sz="2000" dirty="0"/>
              <a:t> тексту на </a:t>
            </a:r>
            <a:r>
              <a:rPr lang="ru-RU" sz="2000" dirty="0" err="1"/>
              <a:t>сторінці.Що</a:t>
            </a:r>
            <a:r>
              <a:rPr lang="ru-RU" sz="2000" dirty="0"/>
              <a:t> </a:t>
            </a:r>
            <a:r>
              <a:rPr lang="ru-RU" sz="2000" dirty="0" err="1"/>
              <a:t>таке</a:t>
            </a:r>
            <a:r>
              <a:rPr lang="ru-RU" sz="2000" dirty="0"/>
              <a:t> </a:t>
            </a:r>
            <a:r>
              <a:rPr lang="en-US" sz="2000" dirty="0"/>
              <a:t>UTF-8 </a:t>
            </a:r>
            <a:r>
              <a:rPr lang="ru-RU" sz="2000" dirty="0"/>
              <a:t>і </a:t>
            </a:r>
            <a:r>
              <a:rPr lang="ru-RU" sz="2000" dirty="0" err="1"/>
              <a:t>навіщо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 smtClean="0"/>
              <a:t>?</a:t>
            </a:r>
          </a:p>
          <a:p>
            <a:r>
              <a:rPr lang="en-US" sz="2000" dirty="0" smtClean="0"/>
              <a:t>UTF-8 </a:t>
            </a:r>
            <a:r>
              <a:rPr lang="en-US" sz="2000" dirty="0"/>
              <a:t>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універсальна</a:t>
            </a:r>
            <a:r>
              <a:rPr lang="ru-RU" sz="2000" dirty="0"/>
              <a:t> система </a:t>
            </a:r>
            <a:r>
              <a:rPr lang="ru-RU" sz="2000" dirty="0" err="1"/>
              <a:t>кодування</a:t>
            </a:r>
            <a:r>
              <a:rPr lang="ru-RU" sz="2000" dirty="0"/>
              <a:t>, яка </a:t>
            </a:r>
            <a:r>
              <a:rPr lang="ru-RU" sz="2000" dirty="0" err="1"/>
              <a:t>підтримує</a:t>
            </a:r>
            <a:r>
              <a:rPr lang="ru-RU" sz="2000" dirty="0"/>
              <a:t> </a:t>
            </a:r>
            <a:r>
              <a:rPr lang="ru-RU" sz="2000" dirty="0" err="1"/>
              <a:t>майже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та </a:t>
            </a:r>
            <a:r>
              <a:rPr lang="ru-RU" sz="2000" dirty="0" err="1"/>
              <a:t>літери</a:t>
            </a:r>
            <a:r>
              <a:rPr lang="ru-RU" sz="2000" dirty="0"/>
              <a:t>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(</a:t>
            </a:r>
            <a:r>
              <a:rPr lang="ru-RU" sz="2000" dirty="0" err="1"/>
              <a:t>українську</a:t>
            </a:r>
            <a:r>
              <a:rPr lang="ru-RU" sz="2000" dirty="0"/>
              <a:t>, </a:t>
            </a:r>
            <a:r>
              <a:rPr lang="ru-RU" sz="2000" dirty="0" err="1"/>
              <a:t>англійську</a:t>
            </a:r>
            <a:r>
              <a:rPr lang="ru-RU" sz="2000" dirty="0"/>
              <a:t>, </a:t>
            </a:r>
            <a:r>
              <a:rPr lang="ru-RU" sz="2000" dirty="0" err="1"/>
              <a:t>китайську</a:t>
            </a:r>
            <a:r>
              <a:rPr lang="ru-RU" sz="2000" dirty="0"/>
              <a:t> </a:t>
            </a:r>
            <a:r>
              <a:rPr lang="ru-RU" sz="2000" dirty="0" err="1"/>
              <a:t>тощо</a:t>
            </a:r>
            <a:r>
              <a:rPr lang="ru-RU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338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363272" cy="4700736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&lt;title&gt;: </a:t>
            </a:r>
            <a:r>
              <a:rPr lang="uk-UA" dirty="0" smtClean="0"/>
              <a:t>Тег &lt;</a:t>
            </a:r>
            <a:r>
              <a:rPr lang="en-US" dirty="0" smtClean="0"/>
              <a:t>title&gt; </a:t>
            </a:r>
            <a:r>
              <a:rPr lang="uk-UA" dirty="0" smtClean="0"/>
              <a:t>визначає заголовок документа, який відображається в рядку заголовка </a:t>
            </a:r>
            <a:r>
              <a:rPr lang="uk-UA" dirty="0" err="1" smtClean="0"/>
              <a:t>веб-переглядача</a:t>
            </a:r>
            <a:r>
              <a:rPr lang="uk-UA" dirty="0" smtClean="0"/>
              <a:t> або на вкладці сторінки.</a:t>
            </a:r>
          </a:p>
          <a:p>
            <a:pPr marL="11430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 ="style.css"&gt;</a:t>
            </a:r>
          </a:p>
          <a:p>
            <a:pPr marL="114300" indent="0">
              <a:buNone/>
            </a:pPr>
            <a:r>
              <a:rPr lang="uk-UA" dirty="0"/>
              <a:t>тег &lt;</a:t>
            </a:r>
            <a:r>
              <a:rPr lang="en-US" dirty="0"/>
              <a:t>link&gt; </a:t>
            </a:r>
            <a:r>
              <a:rPr lang="uk-UA" dirty="0"/>
              <a:t>використовується для підключення зовнішніх файлів стилів, таких як </a:t>
            </a:r>
            <a:r>
              <a:rPr lang="en-US" dirty="0"/>
              <a:t>CSS (Cascading Style Sheets), </a:t>
            </a:r>
            <a:r>
              <a:rPr lang="uk-UA" dirty="0"/>
              <a:t>до </a:t>
            </a:r>
            <a:r>
              <a:rPr lang="uk-UA" dirty="0" err="1"/>
              <a:t>веб-сторінки</a:t>
            </a:r>
            <a:r>
              <a:rPr lang="uk-UA" dirty="0"/>
              <a:t>. У нашому прикладі,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uk-UA" dirty="0"/>
              <a:t>вказує, що файл, на який вказує атрибут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uk-UA" dirty="0"/>
              <a:t>є файлом стилів, а </a:t>
            </a:r>
            <a:r>
              <a:rPr lang="en-US" dirty="0"/>
              <a:t>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uk-UA" dirty="0"/>
              <a:t>вказує, що тип цього файлу - </a:t>
            </a:r>
            <a:r>
              <a:rPr lang="en-US" dirty="0"/>
              <a:t>CSS</a:t>
            </a:r>
            <a:r>
              <a:rPr lang="en-US" dirty="0" smtClean="0"/>
              <a:t>.</a:t>
            </a:r>
            <a:endParaRPr lang="uk-UA" dirty="0" smtClean="0"/>
          </a:p>
          <a:p>
            <a:pPr marL="114300" indent="0">
              <a:buNone/>
            </a:pPr>
            <a:r>
              <a:rPr lang="uk-UA" dirty="0" smtClean="0"/>
              <a:t>&lt;</a:t>
            </a:r>
            <a:r>
              <a:rPr lang="en-US" dirty="0"/>
              <a:t>body&gt;: </a:t>
            </a:r>
            <a:r>
              <a:rPr lang="uk-UA" dirty="0"/>
              <a:t>Елемент &lt;</a:t>
            </a:r>
            <a:r>
              <a:rPr lang="en-US" dirty="0"/>
              <a:t>body&gt; </a:t>
            </a:r>
            <a:r>
              <a:rPr lang="uk-UA" dirty="0"/>
              <a:t>містить весь зміст </a:t>
            </a:r>
            <a:r>
              <a:rPr lang="uk-UA" dirty="0" err="1"/>
              <a:t>веб-сторінки</a:t>
            </a:r>
            <a:r>
              <a:rPr lang="uk-UA" dirty="0"/>
              <a:t>, такий як текст, зображення, посилання, таблиці і т.д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елементів: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9" y="2780928"/>
            <a:ext cx="8395325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87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282</TotalTime>
  <Words>1088</Words>
  <Application>Microsoft Office PowerPoint</Application>
  <PresentationFormat>Экран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Аптека</vt:lpstr>
      <vt:lpstr>HTML CSS</vt:lpstr>
      <vt:lpstr>HTML</vt:lpstr>
      <vt:lpstr>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Типи елементів:</vt:lpstr>
      <vt:lpstr>Презентация PowerPoint</vt:lpstr>
      <vt:lpstr>Презентация PowerPoint</vt:lpstr>
      <vt:lpstr>Строчні елементи (Inline Elements): </vt:lpstr>
      <vt:lpstr>Блочні елементи (Block Elements): </vt:lpstr>
      <vt:lpstr>Строчно-блочні елементи (Inline-block Elements): </vt:lpstr>
      <vt:lpstr> звернення до різних елементів HTML і задання їх стилів</vt:lpstr>
      <vt:lpstr>Презентация PowerPoint</vt:lpstr>
      <vt:lpstr>Margin та padding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17</cp:revision>
  <dcterms:created xsi:type="dcterms:W3CDTF">2023-06-10T17:11:04Z</dcterms:created>
  <dcterms:modified xsi:type="dcterms:W3CDTF">2024-10-29T15:01:53Z</dcterms:modified>
</cp:coreProperties>
</file>