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78" r:id="rId5"/>
    <p:sldId id="276" r:id="rId6"/>
    <p:sldId id="277" r:id="rId7"/>
    <p:sldId id="261" r:id="rId8"/>
    <p:sldId id="262" r:id="rId9"/>
    <p:sldId id="259" r:id="rId10"/>
    <p:sldId id="264" r:id="rId11"/>
    <p:sldId id="263" r:id="rId12"/>
    <p:sldId id="265" r:id="rId13"/>
    <p:sldId id="279" r:id="rId14"/>
    <p:sldId id="280" r:id="rId15"/>
    <p:sldId id="281" r:id="rId16"/>
    <p:sldId id="273" r:id="rId17"/>
    <p:sldId id="270" r:id="rId18"/>
    <p:sldId id="271" r:id="rId19"/>
    <p:sldId id="272" r:id="rId20"/>
    <p:sldId id="266" r:id="rId21"/>
    <p:sldId id="267" r:id="rId22"/>
    <p:sldId id="275" r:id="rId23"/>
    <p:sldId id="274" r:id="rId24"/>
    <p:sldId id="268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2" autoAdjust="0"/>
    <p:restoredTop sz="94660"/>
  </p:normalViewPr>
  <p:slideViewPr>
    <p:cSldViewPr>
      <p:cViewPr varScale="1">
        <p:scale>
          <a:sx n="97" d="100"/>
          <a:sy n="97" d="100"/>
        </p:scale>
        <p:origin x="-108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4697-F854-43BF-8A7A-D308806985AA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5ECC30D-4177-4488-B565-2CE9AB24A4C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4697-F854-43BF-8A7A-D308806985AA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C30D-4177-4488-B565-2CE9AB24A4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4697-F854-43BF-8A7A-D308806985AA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C30D-4177-4488-B565-2CE9AB24A4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4697-F854-43BF-8A7A-D308806985AA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C30D-4177-4488-B565-2CE9AB24A4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4697-F854-43BF-8A7A-D308806985AA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C30D-4177-4488-B565-2CE9AB24A4CA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4697-F854-43BF-8A7A-D308806985AA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C30D-4177-4488-B565-2CE9AB24A4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4697-F854-43BF-8A7A-D308806985AA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C30D-4177-4488-B565-2CE9AB24A4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4697-F854-43BF-8A7A-D308806985AA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C30D-4177-4488-B565-2CE9AB24A4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4697-F854-43BF-8A7A-D308806985AA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C30D-4177-4488-B565-2CE9AB24A4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4697-F854-43BF-8A7A-D308806985AA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C30D-4177-4488-B565-2CE9AB24A4C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4697-F854-43BF-8A7A-D308806985AA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C30D-4177-4488-B565-2CE9AB24A4C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4284697-F854-43BF-8A7A-D308806985AA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5ECC30D-4177-4488-B565-2CE9AB24A4C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CSS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146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988840"/>
            <a:ext cx="8229600" cy="4373563"/>
          </a:xfrm>
        </p:spPr>
        <p:txBody>
          <a:bodyPr>
            <a:normAutofit/>
          </a:bodyPr>
          <a:lstStyle/>
          <a:p>
            <a:r>
              <a:rPr lang="ru-RU" sz="2000" dirty="0"/>
              <a:t>&lt;</a:t>
            </a:r>
            <a:r>
              <a:rPr lang="ru-RU" sz="2000" dirty="0" err="1"/>
              <a:t>html</a:t>
            </a:r>
            <a:r>
              <a:rPr lang="ru-RU" sz="2000" dirty="0"/>
              <a:t>&gt;: Этот тег обозначает начало HTML-документа и охватывает все остальные элементы страницы. </a:t>
            </a:r>
            <a:endParaRPr lang="ru-RU" sz="2000" dirty="0" smtClean="0"/>
          </a:p>
          <a:p>
            <a:r>
              <a:rPr lang="ru-RU" sz="2000" dirty="0" smtClean="0"/>
              <a:t>&lt;</a:t>
            </a:r>
            <a:r>
              <a:rPr lang="ru-RU" sz="2000" dirty="0" err="1"/>
              <a:t>head</a:t>
            </a:r>
            <a:r>
              <a:rPr lang="ru-RU" sz="2000" dirty="0"/>
              <a:t>&gt;: Элемент &lt;</a:t>
            </a:r>
            <a:r>
              <a:rPr lang="ru-RU" sz="2000" dirty="0" err="1"/>
              <a:t>head</a:t>
            </a:r>
            <a:r>
              <a:rPr lang="ru-RU" sz="2000" dirty="0"/>
              <a:t>&gt; используется для определения метаданных страницы, таких как заголовок, ссылки на внешние файлы, настройки символов и т. д. </a:t>
            </a:r>
            <a:endParaRPr lang="ru-RU" sz="2000" dirty="0" smtClean="0"/>
          </a:p>
          <a:p>
            <a:r>
              <a:rPr lang="ru-RU" sz="2000" dirty="0" smtClean="0"/>
              <a:t>&lt;</a:t>
            </a:r>
            <a:r>
              <a:rPr lang="ru-RU" sz="2000" dirty="0" err="1"/>
              <a:t>meta</a:t>
            </a:r>
            <a:r>
              <a:rPr lang="ru-RU" sz="2000" dirty="0"/>
              <a:t> </a:t>
            </a:r>
            <a:r>
              <a:rPr lang="ru-RU" sz="2000" dirty="0" err="1"/>
              <a:t>charset</a:t>
            </a:r>
            <a:r>
              <a:rPr lang="ru-RU" sz="2000" dirty="0"/>
              <a:t>="UTF-8"&gt; — это тег, который сообщает браузеру, какую систему кодировки использовать для отображения текста на странице. Что такое UTF-8 и зачем это нужно? UTF-8 — это универсальная система кодировки, которая поддерживает почти все символы и буквы разных языков (украинский, английский, китайский и другие).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5338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0"/>
            <a:ext cx="8363272" cy="4700736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ru-RU" dirty="0"/>
              <a:t>&lt;</a:t>
            </a:r>
            <a:r>
              <a:rPr lang="ru-RU" dirty="0" err="1"/>
              <a:t>title</a:t>
            </a:r>
            <a:r>
              <a:rPr lang="ru-RU" dirty="0"/>
              <a:t>&gt;: Тег &lt;</a:t>
            </a:r>
            <a:r>
              <a:rPr lang="ru-RU" dirty="0" err="1"/>
              <a:t>title</a:t>
            </a:r>
            <a:r>
              <a:rPr lang="ru-RU" dirty="0"/>
              <a:t>&gt; определяет заголовок документа, который отображается в строке заголовка веб-браузера или на вкладке страницы. </a:t>
            </a:r>
            <a:endParaRPr lang="ru-RU" dirty="0" smtClean="0"/>
          </a:p>
          <a:p>
            <a:r>
              <a:rPr lang="ru-RU" dirty="0" smtClean="0"/>
              <a:t>&lt;</a:t>
            </a:r>
            <a:r>
              <a:rPr lang="ru-RU" dirty="0" err="1"/>
              <a:t>link</a:t>
            </a:r>
            <a:r>
              <a:rPr lang="ru-RU" dirty="0"/>
              <a:t> </a:t>
            </a:r>
            <a:r>
              <a:rPr lang="ru-RU" dirty="0" err="1"/>
              <a:t>rel</a:t>
            </a:r>
            <a:r>
              <a:rPr lang="ru-RU" dirty="0"/>
              <a:t>="</a:t>
            </a:r>
            <a:r>
              <a:rPr lang="ru-RU" dirty="0" err="1"/>
              <a:t>stylesheet</a:t>
            </a:r>
            <a:r>
              <a:rPr lang="ru-RU" dirty="0"/>
              <a:t>" </a:t>
            </a:r>
            <a:r>
              <a:rPr lang="ru-RU" dirty="0" err="1"/>
              <a:t>type</a:t>
            </a:r>
            <a:r>
              <a:rPr lang="ru-RU" dirty="0"/>
              <a:t>="</a:t>
            </a:r>
            <a:r>
              <a:rPr lang="ru-RU" dirty="0" err="1"/>
              <a:t>text</a:t>
            </a:r>
            <a:r>
              <a:rPr lang="ru-RU" dirty="0"/>
              <a:t>/</a:t>
            </a:r>
            <a:r>
              <a:rPr lang="ru-RU" dirty="0" err="1"/>
              <a:t>css</a:t>
            </a:r>
            <a:r>
              <a:rPr lang="ru-RU" dirty="0"/>
              <a:t>" </a:t>
            </a:r>
            <a:r>
              <a:rPr lang="ru-RU" dirty="0" err="1"/>
              <a:t>href</a:t>
            </a:r>
            <a:r>
              <a:rPr lang="ru-RU" dirty="0"/>
              <a:t>="style.css"&gt; Тег &lt;</a:t>
            </a:r>
            <a:r>
              <a:rPr lang="ru-RU" dirty="0" err="1"/>
              <a:t>link</a:t>
            </a:r>
            <a:r>
              <a:rPr lang="ru-RU" dirty="0"/>
              <a:t>&gt; используется для подключения внешних файлов стилей, таких как CSS (</a:t>
            </a:r>
            <a:r>
              <a:rPr lang="ru-RU" dirty="0" err="1"/>
              <a:t>Cascading</a:t>
            </a:r>
            <a:r>
              <a:rPr lang="ru-RU" dirty="0"/>
              <a:t> </a:t>
            </a:r>
            <a:r>
              <a:rPr lang="ru-RU" dirty="0" err="1"/>
              <a:t>Style</a:t>
            </a:r>
            <a:r>
              <a:rPr lang="ru-RU" dirty="0"/>
              <a:t> </a:t>
            </a:r>
            <a:r>
              <a:rPr lang="ru-RU" dirty="0" err="1"/>
              <a:t>Sheets</a:t>
            </a:r>
            <a:r>
              <a:rPr lang="ru-RU" dirty="0"/>
              <a:t>), к веб-странице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В нашем примере </a:t>
            </a:r>
            <a:r>
              <a:rPr lang="ru-RU" dirty="0" err="1"/>
              <a:t>rel</a:t>
            </a:r>
            <a:r>
              <a:rPr lang="ru-RU" dirty="0"/>
              <a:t>="</a:t>
            </a:r>
            <a:r>
              <a:rPr lang="ru-RU" dirty="0" err="1"/>
              <a:t>stylesheet</a:t>
            </a:r>
            <a:r>
              <a:rPr lang="ru-RU" dirty="0"/>
              <a:t>" указывает, что файл, на который ссылается атрибут </a:t>
            </a:r>
            <a:r>
              <a:rPr lang="ru-RU" dirty="0" err="1"/>
              <a:t>href</a:t>
            </a:r>
            <a:r>
              <a:rPr lang="ru-RU" dirty="0"/>
              <a:t>, является файлом </a:t>
            </a:r>
            <a:r>
              <a:rPr lang="ru-RU" dirty="0" smtClean="0"/>
              <a:t>стилей. </a:t>
            </a:r>
          </a:p>
          <a:p>
            <a:r>
              <a:rPr lang="ru-RU" dirty="0" smtClean="0"/>
              <a:t>&lt;</a:t>
            </a:r>
            <a:r>
              <a:rPr lang="ru-RU" dirty="0" err="1"/>
              <a:t>body</a:t>
            </a:r>
            <a:r>
              <a:rPr lang="ru-RU" dirty="0"/>
              <a:t>&gt;: Элемент &lt;</a:t>
            </a:r>
            <a:r>
              <a:rPr lang="ru-RU" dirty="0" err="1"/>
              <a:t>body</a:t>
            </a:r>
            <a:r>
              <a:rPr lang="ru-RU" dirty="0"/>
              <a:t>&gt; содержит всё содержимое веб-страницы, такое как текст, изображения, ссылки, таблицы и т. д.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774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8728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ru-RU" dirty="0"/>
              <a:t>&lt;h1&gt;, &lt;h2&gt;, &lt;h3&gt;, ..., &lt;h6&gt;: Теги заголовков используются для обозначения уровней заголовков на странице, где &lt;h1&gt; — самый крупный заголовок, а &lt;h6&gt; — самый мелкий. </a:t>
            </a: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&lt;</a:t>
            </a:r>
            <a:r>
              <a:rPr lang="ru-RU" dirty="0"/>
              <a:t>p&gt;: Элемент &lt;p&gt; используется для отображения абзаца текста. </a:t>
            </a: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&lt;</a:t>
            </a:r>
            <a:r>
              <a:rPr lang="ru-RU" dirty="0"/>
              <a:t>a&gt;: Тег &lt;a&gt; создаёт ссылки на другие страницы, документы или различные ресурсы в Интернете. </a:t>
            </a: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&lt;</a:t>
            </a:r>
            <a:r>
              <a:rPr lang="ru-RU" dirty="0" err="1"/>
              <a:t>img</a:t>
            </a:r>
            <a:r>
              <a:rPr lang="ru-RU" dirty="0"/>
              <a:t>&gt;: Элемент &lt;</a:t>
            </a:r>
            <a:r>
              <a:rPr lang="ru-RU" dirty="0" err="1"/>
              <a:t>img</a:t>
            </a:r>
            <a:r>
              <a:rPr lang="ru-RU" dirty="0"/>
              <a:t>&gt; используется для вставки изображений на страницу. </a:t>
            </a: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&lt;</a:t>
            </a:r>
            <a:r>
              <a:rPr lang="ru-RU" dirty="0" err="1"/>
              <a:t>ul</a:t>
            </a:r>
            <a:r>
              <a:rPr lang="ru-RU" dirty="0"/>
              <a:t>&gt;, &lt;</a:t>
            </a:r>
            <a:r>
              <a:rPr lang="ru-RU" dirty="0" err="1"/>
              <a:t>ol</a:t>
            </a:r>
            <a:r>
              <a:rPr lang="ru-RU" dirty="0"/>
              <a:t>&gt;, &lt;</a:t>
            </a:r>
            <a:r>
              <a:rPr lang="ru-RU" dirty="0" err="1"/>
              <a:t>li</a:t>
            </a:r>
            <a:r>
              <a:rPr lang="ru-RU" dirty="0"/>
              <a:t>&gt;: Элементы списка используются для создания маркированного (&lt;</a:t>
            </a:r>
            <a:r>
              <a:rPr lang="ru-RU" dirty="0" err="1"/>
              <a:t>ul</a:t>
            </a:r>
            <a:r>
              <a:rPr lang="ru-RU" dirty="0"/>
              <a:t>&gt;) или нумерованного (&lt;</a:t>
            </a:r>
            <a:r>
              <a:rPr lang="ru-RU" dirty="0" err="1"/>
              <a:t>ol</a:t>
            </a:r>
            <a:r>
              <a:rPr lang="ru-RU" dirty="0"/>
              <a:t>&gt;) списка элементов (&lt;</a:t>
            </a:r>
            <a:r>
              <a:rPr lang="ru-RU" dirty="0" err="1"/>
              <a:t>li</a:t>
            </a:r>
            <a:r>
              <a:rPr lang="ru-RU" dirty="0"/>
              <a:t>&gt;). </a:t>
            </a: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&lt;</a:t>
            </a:r>
            <a:r>
              <a:rPr lang="ru-RU" dirty="0" err="1"/>
              <a:t>table</a:t>
            </a:r>
            <a:r>
              <a:rPr lang="ru-RU" dirty="0"/>
              <a:t>&gt;, &lt;</a:t>
            </a:r>
            <a:r>
              <a:rPr lang="ru-RU" dirty="0" err="1"/>
              <a:t>tr</a:t>
            </a:r>
            <a:r>
              <a:rPr lang="ru-RU" dirty="0"/>
              <a:t>&gt;, &lt;</a:t>
            </a:r>
            <a:r>
              <a:rPr lang="ru-RU" dirty="0" err="1"/>
              <a:t>td</a:t>
            </a:r>
            <a:r>
              <a:rPr lang="ru-RU" dirty="0"/>
              <a:t>&gt;: Теги таблицы используются для создания таблиц с строками (&lt;</a:t>
            </a:r>
            <a:r>
              <a:rPr lang="ru-RU" dirty="0" err="1"/>
              <a:t>tr</a:t>
            </a:r>
            <a:r>
              <a:rPr lang="ru-RU" dirty="0"/>
              <a:t>&gt;) и ячейками (&lt;</a:t>
            </a:r>
            <a:r>
              <a:rPr lang="ru-RU" dirty="0" err="1"/>
              <a:t>td</a:t>
            </a:r>
            <a:r>
              <a:rPr lang="ru-RU" dirty="0"/>
              <a:t>&gt;).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179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Порядок тегов в секции &lt;</a:t>
            </a:r>
            <a:r>
              <a:rPr lang="ru-RU" dirty="0" err="1"/>
              <a:t>head</a:t>
            </a:r>
            <a:r>
              <a:rPr lang="ru-RU" dirty="0"/>
              <a:t>&gt;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Порядок тегов в секции &lt;</a:t>
            </a:r>
            <a:r>
              <a:rPr lang="ru-RU" dirty="0" err="1"/>
              <a:t>head</a:t>
            </a:r>
            <a:r>
              <a:rPr lang="ru-RU" dirty="0"/>
              <a:t>&gt; HTML важен для корректного отображения страницы</a:t>
            </a:r>
            <a:r>
              <a:rPr lang="ru-RU" dirty="0" smtClean="0"/>
              <a:t>: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 err="1"/>
              <a:t>meta</a:t>
            </a:r>
            <a:r>
              <a:rPr lang="ru-RU" dirty="0"/>
              <a:t> </a:t>
            </a:r>
            <a:r>
              <a:rPr lang="ru-RU" dirty="0" err="1"/>
              <a:t>charset</a:t>
            </a:r>
            <a:r>
              <a:rPr lang="ru-RU" dirty="0"/>
              <a:t>="UTF-8"&gt; следует размещать в начале, чтобы браузер сразу мог прочитать кодировку страницы и корректно отображать символы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 err="1"/>
              <a:t>title</a:t>
            </a:r>
            <a:r>
              <a:rPr lang="ru-RU" dirty="0"/>
              <a:t>&gt; должен быть после тегов &lt;</a:t>
            </a:r>
            <a:r>
              <a:rPr lang="ru-RU" dirty="0" err="1"/>
              <a:t>meta</a:t>
            </a:r>
            <a:r>
              <a:rPr lang="ru-RU" dirty="0"/>
              <a:t>&gt;, так как он определяет заголовок страницы, который появляется на вкладке браузера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 err="1"/>
              <a:t>link</a:t>
            </a:r>
            <a:r>
              <a:rPr lang="ru-RU" dirty="0"/>
              <a:t> </a:t>
            </a:r>
            <a:r>
              <a:rPr lang="ru-RU" dirty="0" err="1"/>
              <a:t>rel</a:t>
            </a:r>
            <a:r>
              <a:rPr lang="ru-RU" dirty="0"/>
              <a:t>="</a:t>
            </a:r>
            <a:r>
              <a:rPr lang="ru-RU" dirty="0" err="1"/>
              <a:t>stylesheet</a:t>
            </a:r>
            <a:r>
              <a:rPr lang="ru-RU" dirty="0"/>
              <a:t>" </a:t>
            </a:r>
            <a:r>
              <a:rPr lang="ru-RU" dirty="0" err="1"/>
              <a:t>href</a:t>
            </a:r>
            <a:r>
              <a:rPr lang="ru-RU" dirty="0"/>
              <a:t>="style.css"&gt; обычно ставят последним, чтобы браузер мог применить стили ко всему предыдущему HTML-коду.</a:t>
            </a:r>
          </a:p>
        </p:txBody>
      </p:sp>
    </p:spTree>
    <p:extLst>
      <p:ext uri="{BB962C8B-B14F-4D97-AF65-F5344CB8AC3E}">
        <p14:creationId xmlns:p14="http://schemas.microsoft.com/office/powerpoint/2010/main" val="536880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&lt;meta&gt;, &lt;title&gt;,  &lt;link&gt;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Эти теги должны быть только в &lt;</a:t>
            </a:r>
            <a:r>
              <a:rPr lang="ru-RU" dirty="0" err="1"/>
              <a:t>head</a:t>
            </a:r>
            <a:r>
              <a:rPr lang="ru-RU" dirty="0"/>
              <a:t>&gt;. Они обеспечивают настройки документа (кодировка, заголовок, подключение стилей), которые не влияют на видимый контент страницы. Теги &lt;</a:t>
            </a:r>
            <a:r>
              <a:rPr lang="ru-RU" dirty="0" err="1"/>
              <a:t>meta</a:t>
            </a:r>
            <a:r>
              <a:rPr lang="ru-RU" dirty="0"/>
              <a:t>&gt;, &lt;</a:t>
            </a:r>
            <a:r>
              <a:rPr lang="ru-RU" dirty="0" err="1"/>
              <a:t>title</a:t>
            </a:r>
            <a:r>
              <a:rPr lang="ru-RU" dirty="0"/>
              <a:t>&gt; и &lt;</a:t>
            </a:r>
            <a:r>
              <a:rPr lang="ru-RU" dirty="0" err="1"/>
              <a:t>link</a:t>
            </a:r>
            <a:r>
              <a:rPr lang="ru-RU" dirty="0"/>
              <a:t>&gt; в &lt;</a:t>
            </a:r>
            <a:r>
              <a:rPr lang="ru-RU" dirty="0" err="1"/>
              <a:t>body</a:t>
            </a:r>
            <a:r>
              <a:rPr lang="ru-RU" dirty="0"/>
              <a:t>&gt; не будут работать или могут привести к некорректному отображению страницы, так как &lt;</a:t>
            </a:r>
            <a:r>
              <a:rPr lang="ru-RU" dirty="0" err="1"/>
              <a:t>body</a:t>
            </a:r>
            <a:r>
              <a:rPr lang="ru-RU" dirty="0"/>
              <a:t>&gt; предназначен для содержимого, которое пользователи видят и с которым они взаимодействуют.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967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</a:t>
            </a:r>
            <a:r>
              <a:rPr lang="ru-RU" dirty="0" err="1"/>
              <a:t>тегів</a:t>
            </a:r>
            <a:r>
              <a:rPr lang="ru-RU" dirty="0"/>
              <a:t> у &lt;</a:t>
            </a:r>
            <a:r>
              <a:rPr lang="en-US" dirty="0"/>
              <a:t>body&gt;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секции &lt;</a:t>
            </a:r>
            <a:r>
              <a:rPr lang="ru-RU" dirty="0" err="1"/>
              <a:t>body</a:t>
            </a:r>
            <a:r>
              <a:rPr lang="ru-RU" dirty="0"/>
              <a:t>&gt; порядок тегов также имеет значение, так как элементы отображаются в браузере в том порядке, в котором они расположены в коде.</a:t>
            </a:r>
          </a:p>
        </p:txBody>
      </p:sp>
    </p:spTree>
    <p:extLst>
      <p:ext uri="{BB962C8B-B14F-4D97-AF65-F5344CB8AC3E}">
        <p14:creationId xmlns:p14="http://schemas.microsoft.com/office/powerpoint/2010/main" val="1796039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Типы</a:t>
            </a:r>
            <a:r>
              <a:rPr lang="uk-UA" dirty="0" smtClean="0"/>
              <a:t> </a:t>
            </a:r>
            <a:r>
              <a:rPr lang="uk-UA" dirty="0" err="1" smtClean="0"/>
              <a:t>элементов</a:t>
            </a:r>
            <a:r>
              <a:rPr lang="uk-UA" dirty="0" smtClean="0"/>
              <a:t>: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89" y="2780928"/>
            <a:ext cx="8395325" cy="23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875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6128" y="620688"/>
            <a:ext cx="8260672" cy="1080120"/>
          </a:xfrm>
        </p:spPr>
        <p:txBody>
          <a:bodyPr>
            <a:normAutofit fontScale="90000"/>
          </a:bodyPr>
          <a:lstStyle/>
          <a:p>
            <a:r>
              <a:rPr lang="ru-RU" dirty="0"/>
              <a:t>Срочные элементы (</a:t>
            </a:r>
            <a:r>
              <a:rPr lang="en-US" dirty="0" smtClean="0"/>
              <a:t>Inline Elements):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Отображаются в одной строке с другими элементами без переноса на новую строку.</a:t>
            </a:r>
          </a:p>
          <a:p>
            <a:r>
              <a:rPr lang="ru-RU" dirty="0"/>
              <a:t>Занимают лишь ту ширину, которая нужна для вмещения собственного содержания.</a:t>
            </a:r>
          </a:p>
          <a:p>
            <a:r>
              <a:rPr lang="ru-RU" dirty="0"/>
              <a:t>Не могут обладать свойствами ширины (</a:t>
            </a:r>
            <a:r>
              <a:rPr lang="ru-RU" dirty="0" err="1"/>
              <a:t>width</a:t>
            </a:r>
            <a:r>
              <a:rPr lang="ru-RU" dirty="0"/>
              <a:t>) и высоты (</a:t>
            </a:r>
            <a:r>
              <a:rPr lang="ru-RU" dirty="0" err="1"/>
              <a:t>height</a:t>
            </a:r>
            <a:r>
              <a:rPr lang="ru-RU" dirty="0"/>
              <a:t>).</a:t>
            </a:r>
          </a:p>
          <a:p>
            <a:pPr marL="114300" indent="0">
              <a:buNone/>
            </a:pPr>
            <a:r>
              <a:rPr lang="ru-RU" dirty="0"/>
              <a:t>Примеры строчных элементов: &lt;</a:t>
            </a:r>
            <a:r>
              <a:rPr lang="ru-RU" dirty="0" err="1"/>
              <a:t>span</a:t>
            </a:r>
            <a:r>
              <a:rPr lang="ru-RU" dirty="0"/>
              <a:t>&gt;, &lt;a&gt;, &lt;</a:t>
            </a:r>
            <a:r>
              <a:rPr lang="ru-RU" dirty="0" err="1"/>
              <a:t>img</a:t>
            </a:r>
            <a:r>
              <a:rPr lang="ru-RU" dirty="0"/>
              <a:t>&gt;, &lt;</a:t>
            </a:r>
            <a:r>
              <a:rPr lang="ru-RU" dirty="0" err="1"/>
              <a:t>input</a:t>
            </a:r>
            <a:r>
              <a:rPr lang="ru-RU" dirty="0"/>
              <a:t>&gt;…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758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508460"/>
          </a:xfrm>
        </p:spPr>
        <p:txBody>
          <a:bodyPr>
            <a:normAutofit fontScale="90000"/>
          </a:bodyPr>
          <a:lstStyle/>
          <a:p>
            <a:r>
              <a:rPr lang="ru-RU" dirty="0"/>
              <a:t>Блочные элементы(</a:t>
            </a:r>
            <a:r>
              <a:rPr lang="en-US" dirty="0"/>
              <a:t>Block Elements):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Начинаются с новой строчки и занимают всю доступную ширину родительского контейнера.</a:t>
            </a:r>
          </a:p>
          <a:p>
            <a:r>
              <a:rPr lang="ru-RU" dirty="0"/>
              <a:t>Могут обладать свойствами ширины (</a:t>
            </a:r>
            <a:r>
              <a:rPr lang="ru-RU" dirty="0" err="1"/>
              <a:t>width</a:t>
            </a:r>
            <a:r>
              <a:rPr lang="ru-RU" dirty="0"/>
              <a:t>) и высоты (</a:t>
            </a:r>
            <a:r>
              <a:rPr lang="ru-RU" dirty="0" err="1"/>
              <a:t>height</a:t>
            </a:r>
            <a:r>
              <a:rPr lang="ru-RU" dirty="0"/>
              <a:t>).</a:t>
            </a:r>
          </a:p>
          <a:p>
            <a:r>
              <a:rPr lang="ru-RU" dirty="0"/>
              <a:t>Можно задать свойства внутреннего отступа (</a:t>
            </a:r>
            <a:r>
              <a:rPr lang="ru-RU" dirty="0" err="1"/>
              <a:t>padding</a:t>
            </a:r>
            <a:r>
              <a:rPr lang="ru-RU" dirty="0"/>
              <a:t>) и внешнего отступа (</a:t>
            </a:r>
            <a:r>
              <a:rPr lang="ru-RU" dirty="0" err="1"/>
              <a:t>margin</a:t>
            </a:r>
            <a:r>
              <a:rPr lang="ru-RU" dirty="0"/>
              <a:t>).</a:t>
            </a:r>
          </a:p>
          <a:p>
            <a:pPr marL="114300" indent="0">
              <a:buNone/>
            </a:pPr>
            <a:r>
              <a:rPr lang="ru-RU" dirty="0"/>
              <a:t>Примеры блочных элементов: &lt;</a:t>
            </a:r>
            <a:r>
              <a:rPr lang="ru-RU" dirty="0" err="1"/>
              <a:t>div</a:t>
            </a:r>
            <a:r>
              <a:rPr lang="ru-RU" dirty="0"/>
              <a:t>&gt;, &lt;p&gt;, &lt;h1&gt;-&lt;h6&gt;, &lt;</a:t>
            </a:r>
            <a:r>
              <a:rPr lang="ru-RU" dirty="0" err="1"/>
              <a:t>ul</a:t>
            </a:r>
            <a:r>
              <a:rPr lang="ru-RU" dirty="0"/>
              <a:t>&gt;, &lt;</a:t>
            </a:r>
            <a:r>
              <a:rPr lang="ru-RU" dirty="0" err="1"/>
              <a:t>li</a:t>
            </a:r>
            <a:r>
              <a:rPr lang="ru-RU" dirty="0"/>
              <a:t>&gt;, &lt;</a:t>
            </a:r>
            <a:r>
              <a:rPr lang="ru-RU" dirty="0" err="1"/>
              <a:t>section</a:t>
            </a:r>
            <a:r>
              <a:rPr lang="ru-RU" dirty="0"/>
              <a:t>&gt;, &lt;</a:t>
            </a:r>
            <a:r>
              <a:rPr lang="ru-RU" dirty="0" err="1"/>
              <a:t>article</a:t>
            </a:r>
            <a:r>
              <a:rPr lang="ru-RU" dirty="0"/>
              <a:t>&gt;, &lt;</a:t>
            </a:r>
            <a:r>
              <a:rPr lang="ru-RU" dirty="0" err="1"/>
              <a:t>header</a:t>
            </a:r>
            <a:r>
              <a:rPr lang="ru-RU" dirty="0"/>
              <a:t>&gt;, &lt;</a:t>
            </a:r>
            <a:r>
              <a:rPr lang="ru-RU" dirty="0" err="1"/>
              <a:t>footer</a:t>
            </a:r>
            <a:r>
              <a:rPr lang="ru-RU" dirty="0"/>
              <a:t>&gt;…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2649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292436"/>
          </a:xfrm>
        </p:spPr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Строчно-блочные </a:t>
            </a:r>
            <a:r>
              <a:rPr lang="ru-RU" dirty="0" smtClean="0"/>
              <a:t>элементы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/>
              <a:t>Inline-block Elements):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ru-RU" dirty="0"/>
              <a:t>Комбинация свойств строчного и блочного элемента.</a:t>
            </a:r>
          </a:p>
          <a:p>
            <a:r>
              <a:rPr lang="ru-RU" dirty="0"/>
              <a:t>Отображаются в одной строке с другими строчными элементами, но могут иметь свойства ширины и высоты.</a:t>
            </a:r>
          </a:p>
          <a:p>
            <a:r>
              <a:rPr lang="ru-RU" dirty="0"/>
              <a:t>Занимают ту ширину, которая указана, но позволяют другим элементам быть рядом.</a:t>
            </a:r>
          </a:p>
          <a:p>
            <a:r>
              <a:rPr lang="ru-RU" dirty="0"/>
              <a:t>Примеры строчно-блочных элементов: &lt;</a:t>
            </a:r>
            <a:r>
              <a:rPr lang="ru-RU" dirty="0" err="1"/>
              <a:t>button</a:t>
            </a:r>
            <a:r>
              <a:rPr lang="ru-RU" dirty="0"/>
              <a:t>&gt;, &lt;</a:t>
            </a:r>
            <a:r>
              <a:rPr lang="ru-RU" dirty="0" err="1"/>
              <a:t>input</a:t>
            </a:r>
            <a:r>
              <a:rPr lang="ru-RU" dirty="0"/>
              <a:t> </a:t>
            </a:r>
            <a:r>
              <a:rPr lang="ru-RU" dirty="0" err="1"/>
              <a:t>type</a:t>
            </a:r>
            <a:r>
              <a:rPr lang="ru-RU" dirty="0"/>
              <a:t>="</a:t>
            </a:r>
            <a:r>
              <a:rPr lang="ru-RU" dirty="0" err="1"/>
              <a:t>button</a:t>
            </a:r>
            <a:r>
              <a:rPr lang="ru-RU" dirty="0"/>
              <a:t>"&gt;…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56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HTML – сокращение от "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Mark-up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" – переводится как "Язык разметки гипертекста"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8959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 </a:t>
            </a:r>
            <a:r>
              <a:rPr lang="ru-RU" dirty="0"/>
              <a:t>обращение к разным элементам HTML и задание их стилей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Обращение по тегу элемента</a:t>
            </a:r>
            <a:r>
              <a:rPr lang="ru-RU" dirty="0" smtClean="0"/>
              <a:t>:</a:t>
            </a:r>
          </a:p>
          <a:p>
            <a:pPr marL="114300" indent="0">
              <a:buNone/>
            </a:pPr>
            <a:r>
              <a:rPr lang="ru-RU" dirty="0" smtClean="0"/>
              <a:t> {    </a:t>
            </a:r>
          </a:p>
          <a:p>
            <a:pPr marL="114300" indent="0">
              <a:buNone/>
            </a:pPr>
            <a:r>
              <a:rPr lang="ru-RU" dirty="0" smtClean="0"/>
              <a:t> 	/* </a:t>
            </a:r>
            <a:r>
              <a:rPr lang="ru-RU" dirty="0"/>
              <a:t>стили для элементов &lt;p&gt; </a:t>
            </a:r>
            <a:r>
              <a:rPr lang="ru-RU" dirty="0" smtClean="0"/>
              <a:t>*</a:t>
            </a:r>
          </a:p>
          <a:p>
            <a:pPr marL="114300" indent="0">
              <a:buNone/>
            </a:pPr>
            <a:r>
              <a:rPr lang="ru-RU" dirty="0" smtClean="0"/>
              <a:t>/}</a:t>
            </a:r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Обращение </a:t>
            </a:r>
            <a:r>
              <a:rPr lang="ru-RU" dirty="0"/>
              <a:t>по </a:t>
            </a:r>
            <a:r>
              <a:rPr lang="ru-RU" dirty="0" smtClean="0"/>
              <a:t>классу</a:t>
            </a:r>
          </a:p>
          <a:p>
            <a:pPr marL="114300" indent="0">
              <a:buNone/>
            </a:pPr>
            <a:r>
              <a:rPr lang="ru-RU" dirty="0" smtClean="0"/>
              <a:t>.класс </a:t>
            </a:r>
            <a:r>
              <a:rPr lang="ru-RU" dirty="0"/>
              <a:t>{    </a:t>
            </a: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	/* </a:t>
            </a:r>
            <a:r>
              <a:rPr lang="ru-RU" dirty="0"/>
              <a:t>стили для элементов с указанным классом </a:t>
            </a:r>
            <a:r>
              <a:rPr lang="ru-RU" dirty="0" smtClean="0"/>
              <a:t>*/</a:t>
            </a:r>
          </a:p>
          <a:p>
            <a:pPr marL="114300" indent="0">
              <a:buNone/>
            </a:pPr>
            <a:r>
              <a:rPr lang="ru-RU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307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Обращение по идентификатору </a:t>
            </a:r>
            <a:r>
              <a:rPr lang="ru-RU" dirty="0" smtClean="0"/>
              <a:t>элемента:</a:t>
            </a:r>
          </a:p>
          <a:p>
            <a:pPr marL="114300" indent="0">
              <a:buNone/>
            </a:pPr>
            <a:r>
              <a:rPr lang="ru-RU" dirty="0" smtClean="0"/>
              <a:t>#идентификатор </a:t>
            </a:r>
            <a:r>
              <a:rPr lang="ru-RU" dirty="0"/>
              <a:t>{    </a:t>
            </a: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	/* </a:t>
            </a:r>
            <a:r>
              <a:rPr lang="ru-RU" dirty="0"/>
              <a:t>стили для элемента с указанным идентификатором </a:t>
            </a:r>
            <a:r>
              <a:rPr lang="ru-RU" dirty="0" smtClean="0"/>
              <a:t>*/</a:t>
            </a:r>
          </a:p>
          <a:p>
            <a:pPr marL="114300" indent="0">
              <a:buNone/>
            </a:pPr>
            <a:r>
              <a:rPr lang="ru-RU" dirty="0" smtClean="0"/>
              <a:t>}</a:t>
            </a:r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Элемент1</a:t>
            </a:r>
            <a:r>
              <a:rPr lang="ru-RU" dirty="0"/>
              <a:t>, </a:t>
            </a:r>
            <a:r>
              <a:rPr lang="ru-RU" dirty="0" smtClean="0"/>
              <a:t>Элемент2:</a:t>
            </a:r>
          </a:p>
          <a:p>
            <a:pPr marL="114300" indent="0">
              <a:buNone/>
            </a:pPr>
            <a:r>
              <a:rPr lang="ru-RU" dirty="0" smtClean="0"/>
              <a:t>элемент1</a:t>
            </a:r>
            <a:r>
              <a:rPr lang="ru-RU" dirty="0"/>
              <a:t>, элемент2 {    </a:t>
            </a: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	/* </a:t>
            </a:r>
            <a:r>
              <a:rPr lang="ru-RU" dirty="0"/>
              <a:t>стили для элемента1 и элемента2 </a:t>
            </a:r>
            <a:r>
              <a:rPr lang="ru-RU" dirty="0" smtClean="0"/>
              <a:t>*/</a:t>
            </a:r>
          </a:p>
          <a:p>
            <a:pPr marL="114300" indent="0">
              <a:buNone/>
            </a:pPr>
            <a:r>
              <a:rPr lang="ru-RU" dirty="0" smtClean="0"/>
              <a:t>}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44401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padding</a:t>
            </a:r>
            <a:r>
              <a:rPr lang="ru-RU" dirty="0"/>
              <a:t> (внутренний отступ) — это пространство между содержимым элемента и его границами (рамкой</a:t>
            </a:r>
            <a:r>
              <a:rPr lang="ru-RU" dirty="0" smtClean="0"/>
              <a:t>).</a:t>
            </a:r>
          </a:p>
          <a:p>
            <a:r>
              <a:rPr lang="ru-RU" dirty="0" err="1" smtClean="0"/>
              <a:t>margin</a:t>
            </a:r>
            <a:r>
              <a:rPr lang="ru-RU" dirty="0" smtClean="0"/>
              <a:t> </a:t>
            </a:r>
            <a:r>
              <a:rPr lang="ru-RU" dirty="0"/>
              <a:t>(внешний отступ) — это пространство между элементом и соседними элементами. Оно отодвигает элемент от других блоков или краёв страницы.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10944"/>
            <a:ext cx="524827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9836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 </a:t>
            </a:r>
            <a:r>
              <a:rPr lang="uk-UA" dirty="0" smtClean="0"/>
              <a:t>та </a:t>
            </a:r>
            <a:r>
              <a:rPr lang="en-US" dirty="0" smtClean="0"/>
              <a:t>padding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728192"/>
          </a:xfrm>
        </p:spPr>
        <p:txBody>
          <a:bodyPr>
            <a:normAutofit/>
          </a:bodyPr>
          <a:lstStyle/>
          <a:p>
            <a:r>
              <a:rPr lang="ru-RU" dirty="0" err="1"/>
              <a:t>margin</a:t>
            </a:r>
            <a:r>
              <a:rPr lang="ru-RU" dirty="0"/>
              <a:t> используется для задания пространства вокруг внешних границ </a:t>
            </a:r>
            <a:r>
              <a:rPr lang="ru-RU" dirty="0" err="1"/>
              <a:t>элемента.padding</a:t>
            </a:r>
            <a:r>
              <a:rPr lang="ru-RU" dirty="0"/>
              <a:t> используется для задания пространства внутри внутренних границ элемента.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00808"/>
            <a:ext cx="4248472" cy="3065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510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r>
              <a:rPr lang="ru-RU" b="1" dirty="0" err="1"/>
              <a:t>border</a:t>
            </a:r>
            <a:r>
              <a:rPr lang="ru-RU" dirty="0"/>
              <a:t> — это свойство, которое задаёт рамку вокруг элемента.</a:t>
            </a:r>
            <a:br>
              <a:rPr lang="ru-RU" dirty="0"/>
            </a:br>
            <a:r>
              <a:rPr lang="ru-RU" b="1" dirty="0"/>
              <a:t>3px</a:t>
            </a:r>
            <a:r>
              <a:rPr lang="ru-RU" dirty="0"/>
              <a:t> — это значение ширины рамки. В данном случае рамка будет иметь ширину 3 пикселя.</a:t>
            </a:r>
            <a:br>
              <a:rPr lang="ru-RU" dirty="0"/>
            </a:br>
            <a:r>
              <a:rPr lang="ru-RU" b="1" dirty="0" err="1"/>
              <a:t>solid</a:t>
            </a:r>
            <a:r>
              <a:rPr lang="ru-RU" dirty="0"/>
              <a:t> — это тип рамки. В данном случае рамка будет сплошной линией.</a:t>
            </a:r>
            <a:br>
              <a:rPr lang="ru-RU" dirty="0"/>
            </a:br>
            <a:r>
              <a:rPr lang="ru-RU" b="1" dirty="0"/>
              <a:t>#DAA520</a:t>
            </a:r>
            <a:r>
              <a:rPr lang="ru-RU" dirty="0"/>
              <a:t> — это цвет рамки, заданный в шестнадцатеричном формате. #DAA520 соответствует цвету "</a:t>
            </a:r>
            <a:r>
              <a:rPr lang="ru-RU" dirty="0" err="1"/>
              <a:t>Goldenrod</a:t>
            </a:r>
            <a:r>
              <a:rPr lang="ru-RU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346490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CSS (</a:t>
            </a:r>
            <a:r>
              <a:rPr lang="ru-RU" dirty="0" err="1"/>
              <a:t>абревиатура</a:t>
            </a:r>
            <a:r>
              <a:rPr lang="ru-RU" dirty="0"/>
              <a:t> от </a:t>
            </a:r>
            <a:r>
              <a:rPr lang="ru-RU" dirty="0" err="1"/>
              <a:t>Cascading</a:t>
            </a:r>
            <a:r>
              <a:rPr lang="ru-RU" dirty="0"/>
              <a:t> </a:t>
            </a:r>
            <a:r>
              <a:rPr lang="ru-RU" dirty="0" err="1"/>
              <a:t>Style</a:t>
            </a:r>
            <a:r>
              <a:rPr lang="ru-RU" dirty="0"/>
              <a:t> </a:t>
            </a:r>
            <a:r>
              <a:rPr lang="ru-RU" dirty="0" err="1"/>
              <a:t>Sheets</a:t>
            </a:r>
            <a:r>
              <a:rPr lang="ru-RU" dirty="0"/>
              <a:t>, что в переводе означает каскадные таблицы стилей) – это специальный язык (язык стилей), с помощью которого описывают вид документов (как и где отображать элементы веб-страницы), написанные языками разметки данных. для документов, размеченных на языке </a:t>
            </a:r>
            <a:r>
              <a:rPr lang="ru-RU" dirty="0" smtClean="0"/>
              <a:t>HTML.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16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Когда мы пишем HTML-код, браузер работает как переводчик, который читает этот код сверху вниз. Он игнорирует отступы и лишние пробелы, потому что ему важно лишь понять структуру страницы. HTML-код сообщает браузеру, где находятся заголовки, текст, изображения и так далее, а сам браузер отображает страницу так, чтобы мы видели её как удобный веб-сайт</a:t>
            </a:r>
            <a:r>
              <a:rPr lang="ru-RU" dirty="0" smtClean="0"/>
              <a:t>.</a:t>
            </a:r>
          </a:p>
          <a:p>
            <a:r>
              <a:rPr lang="ru-RU" dirty="0" smtClean="0"/>
              <a:t>Браузер</a:t>
            </a:r>
            <a:r>
              <a:rPr lang="ru-RU" dirty="0"/>
              <a:t>, как и другие программы, не может "понимать" человеческий язык программирования (например, HTML или CSS). На определённом этапе этот код преобразуется в набор инструкций, которые компьютер может понять — это те самые нули и единицы. </a:t>
            </a:r>
            <a:r>
              <a:rPr lang="ru-RU" dirty="0" smtClean="0"/>
              <a:t>Этот процесс </a:t>
            </a:r>
            <a:r>
              <a:rPr lang="ru-RU" smtClean="0"/>
              <a:t>называется компиляцией.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744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Когда мы открываем HTML-файл через браузер, это не означает, что он доступен в Интернете. Все файлы сайта находятся на нашем компьютере, и браузер выполняет роль интерпретатора нашего кода, отображая его визуально. Чтобы превратить этот проект в полноценный сайт, нужно использовать хостинг — специализированные сервисы, которые предоставляют возможность хранить файлы, а также приобрести домен. Домен — это уникальный адрес, который служит именем вашего сайта, и только после этого сайт становится доступным для пользователей в Интернете.</a:t>
            </a:r>
          </a:p>
        </p:txBody>
      </p:sp>
    </p:spTree>
    <p:extLst>
      <p:ext uri="{BB962C8B-B14F-4D97-AF65-F5344CB8AC3E}">
        <p14:creationId xmlns:p14="http://schemas.microsoft.com/office/powerpoint/2010/main" val="266714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Адресная строка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84784"/>
            <a:ext cx="5400600" cy="963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41"/>
          <a:stretch/>
        </p:blipFill>
        <p:spPr bwMode="auto">
          <a:xfrm>
            <a:off x="1115616" y="2636912"/>
            <a:ext cx="7015701" cy="3719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26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Язык HTML состоит из </a:t>
            </a:r>
            <a:r>
              <a:rPr lang="ru-RU" dirty="0" smtClean="0"/>
              <a:t>тегов. </a:t>
            </a:r>
            <a:r>
              <a:rPr lang="ru-RU" dirty="0"/>
              <a:t>Теги – это те же кирпичики, из которых построена каждая веб-страница. </a:t>
            </a:r>
          </a:p>
          <a:p>
            <a:pPr marL="114300" indent="0">
              <a:buNone/>
            </a:pPr>
            <a:r>
              <a:rPr lang="ru-RU" dirty="0"/>
              <a:t>Все тэги можно разделить на парные и одиночные. Каждый парный тэг состоит из двух частей: открывающего тега и закрывающего. Внутри закрывающего тэга используется символ /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dirty="0"/>
              <a:t>Теги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33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Теги могут иметь атрибуты – свойства элементов, которые дают дополнительные возможности форматирования. Некоторые тэги используются только с атрибутами. Наиболее яркий пример – тег &lt;</a:t>
            </a:r>
            <a:r>
              <a:rPr lang="ru-RU" dirty="0" err="1"/>
              <a:t>img</a:t>
            </a:r>
            <a:r>
              <a:rPr lang="ru-RU" dirty="0"/>
              <a:t>&gt;, который вставляет на страницу изображения. Для него обязательно нужно указывать атрибут </a:t>
            </a:r>
            <a:r>
              <a:rPr lang="ru-RU" dirty="0" err="1"/>
              <a:t>src</a:t>
            </a:r>
            <a:r>
              <a:rPr lang="ru-RU" dirty="0"/>
              <a:t>, задающий адрес картинки (иначе браузер не сможет загрузить ее).</a:t>
            </a:r>
          </a:p>
          <a:p>
            <a:pPr marL="114300" indent="0">
              <a:buNone/>
            </a:pPr>
            <a:r>
              <a:rPr lang="ru-RU" dirty="0"/>
              <a:t>&lt;имя тега атрибут1="значение1" атрибут2="значение2" ...&gt;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843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/>
              <a:t>&lt;!</a:t>
            </a:r>
            <a:r>
              <a:rPr lang="ru-RU" dirty="0" err="1"/>
              <a:t>doctype</a:t>
            </a:r>
            <a:r>
              <a:rPr lang="ru-RU" dirty="0"/>
              <a:t> </a:t>
            </a:r>
            <a:r>
              <a:rPr lang="ru-RU" dirty="0" err="1"/>
              <a:t>html</a:t>
            </a:r>
            <a:r>
              <a:rPr lang="ru-RU" dirty="0"/>
              <a:t>&gt;</a:t>
            </a:r>
          </a:p>
          <a:p>
            <a:pPr marL="114300" indent="0">
              <a:buNone/>
            </a:pPr>
            <a:r>
              <a:rPr lang="ru-RU" dirty="0"/>
              <a:t>— это специальный тег, указывающий браузеру, что страница написана на языке </a:t>
            </a:r>
            <a:r>
              <a:rPr lang="ru-RU" dirty="0" smtClean="0"/>
              <a:t>HTML.</a:t>
            </a:r>
            <a:endParaRPr lang="ru-RU" dirty="0"/>
          </a:p>
          <a:p>
            <a:pPr marL="114300" indent="0">
              <a:buNone/>
            </a:pPr>
            <a:r>
              <a:rPr lang="ru-RU" b="1" dirty="0"/>
              <a:t>Зачем он нужен?</a:t>
            </a:r>
          </a:p>
          <a:p>
            <a:pPr marL="114300" indent="0">
              <a:buNone/>
            </a:pPr>
            <a:r>
              <a:rPr lang="ru-RU" dirty="0"/>
              <a:t>Он сообщает браузеру, что это документ HTML5 (самая распространенная версия языка для сайтов).</a:t>
            </a:r>
          </a:p>
          <a:p>
            <a:pPr marL="114300" indent="0">
              <a:buNone/>
            </a:pPr>
            <a:r>
              <a:rPr lang="ru-RU" dirty="0"/>
              <a:t>Благодаря этому тэгу браузер отображает сайт корректно и без ошибок.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043608" y="620688"/>
            <a:ext cx="5112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&lt;!</a:t>
            </a:r>
            <a:r>
              <a:rPr lang="en-US" sz="3600" dirty="0" err="1"/>
              <a:t>doctype</a:t>
            </a:r>
            <a:r>
              <a:rPr lang="en-US" sz="3600" dirty="0"/>
              <a:t> html&gt;</a:t>
            </a:r>
          </a:p>
        </p:txBody>
      </p:sp>
    </p:spTree>
    <p:extLst>
      <p:ext uri="{BB962C8B-B14F-4D97-AF65-F5344CB8AC3E}">
        <p14:creationId xmlns:p14="http://schemas.microsoft.com/office/powerpoint/2010/main" val="4225282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351</TotalTime>
  <Words>1288</Words>
  <Application>Microsoft Office PowerPoint</Application>
  <PresentationFormat>Экран (4:3)</PresentationFormat>
  <Paragraphs>88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Аптека</vt:lpstr>
      <vt:lpstr>HTML CSS</vt:lpstr>
      <vt:lpstr>HTML</vt:lpstr>
      <vt:lpstr>CSS</vt:lpstr>
      <vt:lpstr>Презентация PowerPoint</vt:lpstr>
      <vt:lpstr>Презентация PowerPoint</vt:lpstr>
      <vt:lpstr>Адресная строка</vt:lpstr>
      <vt:lpstr>Теги</vt:lpstr>
      <vt:lpstr>атрибуты</vt:lpstr>
      <vt:lpstr>Презентация PowerPoint</vt:lpstr>
      <vt:lpstr>Теги</vt:lpstr>
      <vt:lpstr>Презентация PowerPoint</vt:lpstr>
      <vt:lpstr>Теги</vt:lpstr>
      <vt:lpstr>Порядок тегов в секции &lt;head&gt; </vt:lpstr>
      <vt:lpstr>&lt;meta&gt;, &lt;title&gt;,  &lt;link&gt;</vt:lpstr>
      <vt:lpstr>Порядок тегів у &lt;body&gt; </vt:lpstr>
      <vt:lpstr>Типы элементов:</vt:lpstr>
      <vt:lpstr>Срочные элементы (Inline Elements): </vt:lpstr>
      <vt:lpstr>Блочные элементы(Block Elements): </vt:lpstr>
      <vt:lpstr> Строчно-блочные элементы (Inline-block Elements): </vt:lpstr>
      <vt:lpstr> обращение к разным элементам HTML и задание их стилей</vt:lpstr>
      <vt:lpstr>Презентация PowerPoint</vt:lpstr>
      <vt:lpstr>Презентация PowerPoint</vt:lpstr>
      <vt:lpstr>Margin та padding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36</cp:revision>
  <dcterms:created xsi:type="dcterms:W3CDTF">2023-06-10T17:11:04Z</dcterms:created>
  <dcterms:modified xsi:type="dcterms:W3CDTF">2024-11-30T13:38:48Z</dcterms:modified>
</cp:coreProperties>
</file>