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366" r:id="rId2"/>
    <p:sldId id="367" r:id="rId3"/>
    <p:sldId id="955" r:id="rId4"/>
    <p:sldId id="956" r:id="rId5"/>
    <p:sldId id="957" r:id="rId6"/>
    <p:sldId id="958" r:id="rId7"/>
    <p:sldId id="963" r:id="rId8"/>
    <p:sldId id="964" r:id="rId9"/>
    <p:sldId id="965" r:id="rId10"/>
    <p:sldId id="966" r:id="rId11"/>
    <p:sldId id="967" r:id="rId12"/>
    <p:sldId id="968" r:id="rId13"/>
    <p:sldId id="969" r:id="rId14"/>
    <p:sldId id="959" r:id="rId15"/>
    <p:sldId id="960" r:id="rId16"/>
    <p:sldId id="961" r:id="rId17"/>
    <p:sldId id="949" r:id="rId18"/>
    <p:sldId id="950" r:id="rId19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656"/>
    <a:srgbClr val="965696"/>
    <a:srgbClr val="EEEED2"/>
    <a:srgbClr val="565696"/>
    <a:srgbClr val="0F0A0A"/>
    <a:srgbClr val="68515F"/>
    <a:srgbClr val="7FC8F8"/>
    <a:srgbClr val="F6CB25"/>
    <a:srgbClr val="5A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C75EA-40AF-410C-8CF3-6CC61B0A700B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2EF2C-A5A0-42C7-98FD-7910157DB2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57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76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7AF16339-E7FB-BCB3-951C-B4798074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15A3BFE1-95E5-36CE-19DD-F90F35FFE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C5DAF793-B5DD-5FAB-6BCA-205E913D8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972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30B4728-ABB4-85DA-C4CE-F06F6D63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FC95990A-E8C6-41EC-CB9C-5AA0AC421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9D36FFEC-344E-F2AE-0527-A0758CBB3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61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FC67898-0C3E-7161-B443-11FDCF4F3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BC8B3537-9CED-212F-836C-17D2C576A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7BA5ADEA-D08D-7C3F-DF65-DD471D677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372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0E21D74-BAFB-919E-51C5-1FB35BE9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AEE7E91-E7C7-CADB-E7D6-B80F8C61C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A8A623C0-7FAD-1667-1A3A-5725341B5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477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8003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27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068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37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135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077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815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13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489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D5C10F6-077D-5163-EB79-D36543A6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B398EEE-33ED-1805-229C-6ED40D71C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4B86D795-CC5F-6574-6085-E4B5518E85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27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329D6FFA-C586-82F5-0032-D92CAD8D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66BDA358-5FD5-D4F7-26F2-17CA55C387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C7FD7D1C-645D-E08A-C749-D4780AB69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7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E20727F-97C0-A3F7-162E-2D42ED44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648046F4-E6C5-E111-E8CE-73F8D3D86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3:notes">
            <a:extLst>
              <a:ext uri="{FF2B5EF4-FFF2-40B4-BE49-F238E27FC236}">
                <a16:creationId xmlns:a16="http://schemas.microsoft.com/office/drawing/2014/main" id="{51BFA2AB-C065-3A20-DEF3-936218475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31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6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0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dt" idx="10"/>
          </p:nvPr>
        </p:nvSpPr>
        <p:spPr>
          <a:xfrm>
            <a:off x="1675964" y="12712705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2"/>
          <p:cNvSpPr txBox="1">
            <a:spLocks noGrp="1"/>
          </p:cNvSpPr>
          <p:nvPr>
            <p:ph type="ftr" idx="11"/>
          </p:nvPr>
        </p:nvSpPr>
        <p:spPr>
          <a:xfrm>
            <a:off x="8075098" y="12712705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17216715" y="12712705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5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3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30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7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8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8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4FBC-CAFA-46FB-9292-AECCBF02C08F}" type="datetimeFigureOut">
              <a:rPr lang="en-GB" smtClean="0"/>
              <a:t>15/12/2024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0412-23BE-4133-9E31-053A8343D0F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47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1665E-F4F4-DFF3-1C46-5FD5FE7EA0AF}"/>
              </a:ext>
            </a:extLst>
          </p:cNvPr>
          <p:cNvSpPr/>
          <p:nvPr/>
        </p:nvSpPr>
        <p:spPr>
          <a:xfrm>
            <a:off x="2550382" y="2496686"/>
            <a:ext cx="19430649" cy="8722628"/>
          </a:xfrm>
          <a:prstGeom prst="rect">
            <a:avLst/>
          </a:prstGeom>
          <a:noFill/>
          <a:ln w="12700">
            <a:solidFill>
              <a:srgbClr val="76965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4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C2B94FA-379C-DD05-7F98-088B39F08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8680" y="2106641"/>
            <a:ext cx="843404" cy="78008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2272CDE-7F46-E888-46B3-ED821BFB2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59328" y="10829268"/>
            <a:ext cx="843404" cy="7800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0D518B-E1A7-6494-0C9F-1743F9377216}"/>
              </a:ext>
            </a:extLst>
          </p:cNvPr>
          <p:cNvSpPr/>
          <p:nvPr/>
        </p:nvSpPr>
        <p:spPr>
          <a:xfrm>
            <a:off x="966233" y="3524680"/>
            <a:ext cx="22445185" cy="6780034"/>
          </a:xfrm>
          <a:prstGeom prst="rect">
            <a:avLst/>
          </a:prstGeom>
          <a:solidFill>
            <a:srgbClr val="0F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0B8816-25F0-BF20-D9ED-2F28060EE875}"/>
              </a:ext>
            </a:extLst>
          </p:cNvPr>
          <p:cNvGrpSpPr/>
          <p:nvPr/>
        </p:nvGrpSpPr>
        <p:grpSpPr>
          <a:xfrm>
            <a:off x="9991948" y="4849659"/>
            <a:ext cx="10589323" cy="3924464"/>
            <a:chOff x="4506452" y="2145094"/>
            <a:chExt cx="5296041" cy="1962743"/>
          </a:xfrm>
        </p:grpSpPr>
        <p:sp>
          <p:nvSpPr>
            <p:cNvPr id="113" name="Google Shape;113;p3"/>
            <p:cNvSpPr txBox="1"/>
            <p:nvPr/>
          </p:nvSpPr>
          <p:spPr>
            <a:xfrm>
              <a:off x="4506452" y="2145094"/>
              <a:ext cx="5296041" cy="1323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754" tIns="91352" rIns="182754" bIns="91352" anchor="t" anchorCtr="0">
              <a:spAutoFit/>
            </a:bodyPr>
            <a:lstStyle/>
            <a:p>
              <a:r>
                <a:rPr lang="en-GB" sz="15996" b="1" dirty="0">
                  <a:solidFill>
                    <a:srgbClr val="FFFFFF"/>
                  </a:solidFill>
                  <a:latin typeface="Montserrat" pitchFamily="2" charset="77"/>
                </a:rPr>
                <a:t>IMIChess</a:t>
              </a:r>
              <a:endParaRPr lang="en-GB" sz="15996" dirty="0">
                <a:latin typeface="Montserrat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B89AE9-9067-36CD-2BEC-92011B105D22}"/>
                </a:ext>
              </a:extLst>
            </p:cNvPr>
            <p:cNvSpPr txBox="1"/>
            <p:nvPr/>
          </p:nvSpPr>
          <p:spPr>
            <a:xfrm>
              <a:off x="4506452" y="3446073"/>
              <a:ext cx="5132848" cy="661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999" dirty="0">
                  <a:solidFill>
                    <a:schemeClr val="bg1"/>
                  </a:solidFill>
                  <a:latin typeface="Montserrat" panose="00000500000000000000" pitchFamily="2" charset="0"/>
                </a:rPr>
                <a:t>Node.js </a:t>
              </a:r>
              <a:r>
                <a:rPr lang="en-GB" sz="3999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kao</a:t>
              </a:r>
              <a:r>
                <a:rPr lang="en-GB" sz="3999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GB" sz="3999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tehnologija</a:t>
              </a:r>
              <a:r>
                <a:rPr lang="en-GB" sz="3999" dirty="0">
                  <a:solidFill>
                    <a:schemeClr val="bg1"/>
                  </a:solidFill>
                  <a:latin typeface="Montserrat" panose="00000500000000000000" pitchFamily="2" charset="0"/>
                </a:rPr>
                <a:t> za real-time </a:t>
              </a:r>
              <a:r>
                <a:rPr lang="en-GB" sz="3999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aplikacije</a:t>
              </a:r>
              <a:endParaRPr lang="en-GB" sz="3999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2D0B0E15-1BE5-4DBD-759B-5E45E253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5145" y="3781767"/>
            <a:ext cx="4765532" cy="6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D706884C-200A-FAFC-1A5B-DFC38958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54FC82-A46E-DB06-8BA9-777FA8AE5964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4EFAE3-1A41-C50F-B1ED-113566DBEE6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B2E94D4-9BD2-7766-B75C-0F118D96384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8B0EBD-28A8-F29F-4483-3FED99AD94C0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BA52FF-124B-0B42-E2B0-E32BBE74B8C4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EE46F508-2265-DD89-9783-103BB8CB2276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Socket.io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9;p9">
            <a:extLst>
              <a:ext uri="{FF2B5EF4-FFF2-40B4-BE49-F238E27FC236}">
                <a16:creationId xmlns:a16="http://schemas.microsoft.com/office/drawing/2014/main" id="{0C5D836F-FC64-74B0-A640-13B2BEE99EAF}"/>
              </a:ext>
            </a:extLst>
          </p:cNvPr>
          <p:cNvSpPr txBox="1"/>
          <p:nvPr/>
        </p:nvSpPr>
        <p:spPr>
          <a:xfrm>
            <a:off x="13080590" y="5262534"/>
            <a:ext cx="10530558" cy="482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Kada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pošalje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zahtev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za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kreiranje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sobe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server: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Kreira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jedinstveni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roomId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pomoću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UUID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Dodaje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u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sobu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koristeći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socket.join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(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roomId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).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Čuva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informacije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o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sobi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u 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rooms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mapi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Vraća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roomId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klijentu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kroz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callback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600" dirty="0">
              <a:solidFill>
                <a:srgbClr val="965696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BB8B387-933B-E749-4BC2-FC42396D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B5172D9-D211-B055-63F4-BE5D8E73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5829F-9804-3EBD-AA08-B6890CEE3736}"/>
              </a:ext>
            </a:extLst>
          </p:cNvPr>
          <p:cNvSpPr txBox="1"/>
          <p:nvPr/>
        </p:nvSpPr>
        <p:spPr>
          <a:xfrm>
            <a:off x="537902" y="4774293"/>
            <a:ext cx="12212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769656"/>
                </a:solidFill>
                <a:latin typeface="Montserrat" panose="00000500000000000000" pitchFamily="2" charset="0"/>
              </a:rPr>
              <a:t>KREIRANJE SOBE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A8078-57A5-ED67-E22F-AB0B841E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31" y="6480759"/>
            <a:ext cx="11039710" cy="49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8644E42E-544F-8FF4-A321-A0334CBD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EBF76F-C9C6-CB2C-84FC-A869E2C0238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D9B078F-A8D2-9F5F-69B9-81C12A7C2A7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4ED10D-D36D-3833-3A37-F266740E94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34F02D-FBAE-3577-48AD-38B5A21D6250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650F61-7554-CF18-283F-293E081ECE23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4EAE6E-457C-4AED-3CBC-28B0A9B269E5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Socket.io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9;p9">
            <a:extLst>
              <a:ext uri="{FF2B5EF4-FFF2-40B4-BE49-F238E27FC236}">
                <a16:creationId xmlns:a16="http://schemas.microsoft.com/office/drawing/2014/main" id="{5791ACDF-20E0-27B8-9245-48E76250B7D9}"/>
              </a:ext>
            </a:extLst>
          </p:cNvPr>
          <p:cNvSpPr txBox="1"/>
          <p:nvPr/>
        </p:nvSpPr>
        <p:spPr>
          <a:xfrm>
            <a:off x="13500772" y="5995472"/>
            <a:ext cx="10256043" cy="419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sr-Latn-RS" sz="3600" dirty="0">
                <a:solidFill>
                  <a:srgbClr val="965696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Proverava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da li soba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postoji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da li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ima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mesta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sr-Latn-RS" sz="3600" dirty="0">
                <a:solidFill>
                  <a:srgbClr val="965696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Dodaje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igrača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u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sobu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ažurira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informacije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o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sobi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sr-Latn-RS" sz="3600" dirty="0">
                <a:solidFill>
                  <a:srgbClr val="965696"/>
                </a:solidFill>
                <a:latin typeface="Montserrat" panose="00000500000000000000" pitchFamily="2" charset="0"/>
              </a:rPr>
              <a:t>-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Emituje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događaj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svim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igračima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u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sobi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da je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protivnik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ušao</a:t>
            </a:r>
            <a:endParaRPr lang="en-GB" sz="3600" dirty="0">
              <a:solidFill>
                <a:srgbClr val="965696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D20BE73-A456-95EE-3D96-0184997D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DB9E053-DF8B-DA72-2AC7-BA46D9C3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DFC6B-8ED3-DC6A-50C5-EE676E564CE5}"/>
              </a:ext>
            </a:extLst>
          </p:cNvPr>
          <p:cNvSpPr txBox="1"/>
          <p:nvPr/>
        </p:nvSpPr>
        <p:spPr>
          <a:xfrm>
            <a:off x="328736" y="4408133"/>
            <a:ext cx="12212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769656"/>
                </a:solidFill>
                <a:latin typeface="Montserrat" panose="00000500000000000000" pitchFamily="2" charset="0"/>
              </a:rPr>
              <a:t>PRIDRU</a:t>
            </a:r>
            <a:r>
              <a:rPr lang="sr-Latn-RS" sz="6000" dirty="0">
                <a:solidFill>
                  <a:srgbClr val="769656"/>
                </a:solidFill>
                <a:latin typeface="Montserrat" panose="00000500000000000000" pitchFamily="2" charset="0"/>
              </a:rPr>
              <a:t>ŽIVANJE</a:t>
            </a:r>
            <a:r>
              <a:rPr lang="en-US" sz="6000" dirty="0">
                <a:solidFill>
                  <a:srgbClr val="769656"/>
                </a:solidFill>
                <a:latin typeface="Montserrat" panose="00000500000000000000" pitchFamily="2" charset="0"/>
              </a:rPr>
              <a:t> SOB</a:t>
            </a:r>
            <a:r>
              <a:rPr lang="sr-Latn-RS" sz="6000" dirty="0">
                <a:solidFill>
                  <a:srgbClr val="769656"/>
                </a:solidFill>
                <a:latin typeface="Montserrat" panose="00000500000000000000" pitchFamily="2" charset="0"/>
              </a:rPr>
              <a:t>I</a:t>
            </a:r>
            <a:endParaRPr lang="en-US" sz="6000" dirty="0">
              <a:solidFill>
                <a:srgbClr val="769656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1CB41F-DD74-34C5-6530-219A5984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4" y="5981866"/>
            <a:ext cx="12013676" cy="63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ED54CC90-3D86-3521-5A20-3509FC60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786887-1DEF-D7F3-7F7F-E310C4B18975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EEDC12-A4E5-61E7-76BB-5248DE1AD15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A8B5B6-FD6B-EC03-B2B3-714F92C1A2C1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87DDF5-A14B-A1D4-9D83-76439B376122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5935D-D4C5-A6B8-287E-0A4DBFD450B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34DE706F-6F91-C11B-3B4D-A191D3C9F3C0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Socket.io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9;p9">
            <a:extLst>
              <a:ext uri="{FF2B5EF4-FFF2-40B4-BE49-F238E27FC236}">
                <a16:creationId xmlns:a16="http://schemas.microsoft.com/office/drawing/2014/main" id="{0E52D1A0-B07C-3839-2FAD-265D3344C7F6}"/>
              </a:ext>
            </a:extLst>
          </p:cNvPr>
          <p:cNvSpPr txBox="1"/>
          <p:nvPr/>
        </p:nvSpPr>
        <p:spPr>
          <a:xfrm>
            <a:off x="633046" y="7854501"/>
            <a:ext cx="10062744" cy="2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Server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koristi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chess.js da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učita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stanje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table.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Generiše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AI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potez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koristeći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chess-ai-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kong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.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Vraća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potez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koji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igra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protiv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AI.</a:t>
            </a:r>
            <a:endParaRPr lang="en-GB" sz="3600" dirty="0">
              <a:solidFill>
                <a:srgbClr val="965696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AE73D81-C986-3C57-BF63-AB911CE0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547C6CC-1D73-C09C-AE59-4645A19B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6810A6-22B4-8449-93EC-DB278796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27" y="4660629"/>
            <a:ext cx="8941639" cy="1385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15BA64-4E2E-1652-6F1C-7F774893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990" y="8139078"/>
            <a:ext cx="11830509" cy="2831387"/>
          </a:xfrm>
          <a:prstGeom prst="rect">
            <a:avLst/>
          </a:prstGeom>
        </p:spPr>
      </p:pic>
      <p:sp>
        <p:nvSpPr>
          <p:cNvPr id="15" name="Google Shape;219;p9">
            <a:extLst>
              <a:ext uri="{FF2B5EF4-FFF2-40B4-BE49-F238E27FC236}">
                <a16:creationId xmlns:a16="http://schemas.microsoft.com/office/drawing/2014/main" id="{307BCF5D-52C8-ED05-9C66-01D77563C8AB}"/>
              </a:ext>
            </a:extLst>
          </p:cNvPr>
          <p:cNvSpPr txBox="1"/>
          <p:nvPr/>
        </p:nvSpPr>
        <p:spPr>
          <a:xfrm>
            <a:off x="12341224" y="4677493"/>
            <a:ext cx="10256043" cy="2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Kada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igrač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napravi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potez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šalje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podatke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(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data.move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)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svim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ostalim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klijentima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u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sobi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osim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pošiljaoca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72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8AD87799-0C6E-04C7-9B76-58578212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6EEB8D-2426-789B-E4BE-15DCF017B85A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1B59464-A1A8-031E-FC3B-12DEA5369B0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3E90B0-B80D-6758-4ECF-9A01FCE41FDE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236E42-5F7B-EAC8-885D-3C3465686D19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E82FB-A363-7142-BC12-FAB9D964557B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7357AE50-79F2-A660-FCAD-01545DB0C06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Socket.io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02078FB-12D2-1672-F637-C17FE075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B081EB1-53FB-9E5B-44F2-6C1B74C2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Google Shape;219;p9">
            <a:extLst>
              <a:ext uri="{FF2B5EF4-FFF2-40B4-BE49-F238E27FC236}">
                <a16:creationId xmlns:a16="http://schemas.microsoft.com/office/drawing/2014/main" id="{EDD1B090-CB64-3997-061D-015780FD0E95}"/>
              </a:ext>
            </a:extLst>
          </p:cNvPr>
          <p:cNvSpPr txBox="1"/>
          <p:nvPr/>
        </p:nvSpPr>
        <p:spPr>
          <a:xfrm>
            <a:off x="13396300" y="6194648"/>
            <a:ext cx="10256043" cy="2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Obaveštava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sve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u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sobi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da se soba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zatvara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Uklanja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sve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klijente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iz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sobe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briše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sobu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iz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memorije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servera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600" dirty="0">
              <a:solidFill>
                <a:srgbClr val="965696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AD544-50A7-4BD1-FA41-E03D0D41DCD7}"/>
              </a:ext>
            </a:extLst>
          </p:cNvPr>
          <p:cNvSpPr txBox="1"/>
          <p:nvPr/>
        </p:nvSpPr>
        <p:spPr>
          <a:xfrm>
            <a:off x="328736" y="4408133"/>
            <a:ext cx="12212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6000" dirty="0">
                <a:solidFill>
                  <a:srgbClr val="769656"/>
                </a:solidFill>
                <a:latin typeface="Montserrat" panose="00000500000000000000" pitchFamily="2" charset="0"/>
              </a:rPr>
              <a:t>ZATVARANJE </a:t>
            </a:r>
            <a:r>
              <a:rPr lang="en-US" sz="6000" dirty="0">
                <a:solidFill>
                  <a:srgbClr val="769656"/>
                </a:solidFill>
                <a:latin typeface="Montserrat" panose="00000500000000000000" pitchFamily="2" charset="0"/>
              </a:rPr>
              <a:t>SOB</a:t>
            </a:r>
            <a:r>
              <a:rPr lang="sr-Latn-RS" sz="6000" dirty="0">
                <a:solidFill>
                  <a:srgbClr val="769656"/>
                </a:solidFill>
                <a:latin typeface="Montserrat" panose="00000500000000000000" pitchFamily="2" charset="0"/>
              </a:rPr>
              <a:t>E</a:t>
            </a:r>
            <a:endParaRPr lang="en-US" sz="6000" dirty="0">
              <a:solidFill>
                <a:srgbClr val="769656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B2104-ADDE-4DE8-E1A2-8EC7F3B8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6" y="5990165"/>
            <a:ext cx="12012488" cy="35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React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899169" y="4281482"/>
            <a:ext cx="20887266" cy="7663986"/>
            <a:chOff x="1730894" y="4577533"/>
            <a:chExt cx="20887266" cy="7663986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2238894" y="4577533"/>
              <a:ext cx="6109767" cy="3554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Napravljen od strane Facebook-a kao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JavaScript biblioteka za izradu korisničkih interfejsa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730894" y="8564664"/>
              <a:ext cx="6109768" cy="3554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Efikasno upravljanje komponentama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korišćenjem virtuelnog DOM-a za manipulaciju HTML elementima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6844942" y="9323955"/>
              <a:ext cx="577321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Ključna karakteristika je njegova </a:t>
              </a:r>
              <a:r>
                <a:rPr lang="sr-Latn-RS" sz="3600" b="0" i="0" dirty="0" err="1">
                  <a:solidFill>
                    <a:srgbClr val="965696"/>
                  </a:solidFill>
                  <a:effectLst/>
                  <a:latin typeface="Montserrat" pitchFamily="2" charset="77"/>
                </a:rPr>
                <a:t>komponentna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 struktura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6336943" y="5214631"/>
              <a:ext cx="5383233" cy="3554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Podržava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JavaScript XML (JSX)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,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moguće je pisati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HTML kod unutar JavaScript fajla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A0F8BBAD-7A71-8133-201B-B3263AFE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6936" y="4123161"/>
            <a:ext cx="7988282" cy="65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Arial"/>
                <a:cs typeface="Arial"/>
                <a:sym typeface="Montserrat"/>
              </a:rPr>
              <a:t>React-chessboard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534066" y="4918580"/>
            <a:ext cx="21468819" cy="6781947"/>
            <a:chOff x="1365791" y="5214631"/>
            <a:chExt cx="21468819" cy="6781947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2629158" y="5418335"/>
              <a:ext cx="6109767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Biblioteka za prikaz šahovske table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u React aplikacijama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365791" y="9079014"/>
              <a:ext cx="610976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Korisnici mogu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manipulisati figure na tabli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povlačenjem i puštanjem figura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7061392" y="9440964"/>
              <a:ext cx="5773218" cy="1643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Lakša integracija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šahovske table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6108624" y="5214631"/>
              <a:ext cx="577321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Pruža interaktivnost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tako da korisnici mogu da igraju partiju šaha na web stranici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B0AFEAF1-15E7-7245-2FE5-37BE9987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7301" y="4525093"/>
            <a:ext cx="7839598" cy="66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Arial"/>
                <a:cs typeface="Arial"/>
                <a:sym typeface="Montserrat"/>
              </a:rPr>
              <a:t>Chess.js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762665" y="4918580"/>
            <a:ext cx="20852320" cy="6512246"/>
            <a:chOff x="1594390" y="5214631"/>
            <a:chExt cx="20852320" cy="6512246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2690802" y="5214631"/>
              <a:ext cx="6109767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JavaScript biblioteka za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validaciju poteza i šahovsku logiku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594390" y="8698014"/>
              <a:ext cx="6109768" cy="1643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Omogućava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analizu šahovskih poteza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5884524" y="8172215"/>
              <a:ext cx="6562186" cy="3554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Omogućava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konverziju između standardne šahovske notacije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(na primer, "e4" ili "Nf3") 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i pozicije na tabli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5681315" y="5316046"/>
              <a:ext cx="5383233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Ima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ugrađena proveru za pozicije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kao što su Šah i Mat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758518B2-BE84-4061-8D8A-F3CB447F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9224" y="4244501"/>
            <a:ext cx="6119203" cy="71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C7E30D-55C6-B142-DCC7-DFE8F92DF59C}"/>
              </a:ext>
            </a:extLst>
          </p:cNvPr>
          <p:cNvGrpSpPr/>
          <p:nvPr/>
        </p:nvGrpSpPr>
        <p:grpSpPr>
          <a:xfrm>
            <a:off x="9509807" y="5215194"/>
            <a:ext cx="11553603" cy="3285612"/>
            <a:chOff x="9991948" y="4849659"/>
            <a:chExt cx="11553603" cy="32856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0B8816-25F0-BF20-D9ED-2F28060EE875}"/>
                </a:ext>
              </a:extLst>
            </p:cNvPr>
            <p:cNvGrpSpPr/>
            <p:nvPr/>
          </p:nvGrpSpPr>
          <p:grpSpPr>
            <a:xfrm>
              <a:off x="9991948" y="4849659"/>
              <a:ext cx="11553603" cy="3285612"/>
              <a:chOff x="4506452" y="2145094"/>
              <a:chExt cx="5778306" cy="1643234"/>
            </a:xfrm>
          </p:grpSpPr>
          <p:sp>
            <p:nvSpPr>
              <p:cNvPr id="113" name="Google Shape;113;p3"/>
              <p:cNvSpPr txBox="1"/>
              <p:nvPr/>
            </p:nvSpPr>
            <p:spPr>
              <a:xfrm>
                <a:off x="4506452" y="2145094"/>
                <a:ext cx="5296041" cy="40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754" tIns="91352" rIns="182754" bIns="91352" anchor="t" anchorCtr="0">
                <a:spAutoFit/>
              </a:bodyPr>
              <a:lstStyle/>
              <a:p>
                <a:r>
                  <a:rPr lang="sr-Latn-RS" sz="4000" dirty="0">
                    <a:solidFill>
                      <a:srgbClr val="FFFFFF"/>
                    </a:solidFill>
                    <a:latin typeface="Montserrat" pitchFamily="2" charset="77"/>
                  </a:rPr>
                  <a:t>IMIChess</a:t>
                </a:r>
                <a:endParaRPr lang="en-GB" sz="4000" dirty="0">
                  <a:latin typeface="Montserra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89AE9-9067-36CD-2BEC-92011B105D22}"/>
                  </a:ext>
                </a:extLst>
              </p:cNvPr>
              <p:cNvSpPr txBox="1"/>
              <p:nvPr/>
            </p:nvSpPr>
            <p:spPr>
              <a:xfrm>
                <a:off x="4506452" y="2510723"/>
                <a:ext cx="5778306" cy="1277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r-Latn-RS" sz="16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Zaključak.</a:t>
                </a:r>
                <a:endParaRPr lang="en-GB" sz="160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C2B94FA-379C-DD05-7F98-088B39F0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521800" y="5722355"/>
              <a:ext cx="843404" cy="780087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93EF9A52-B601-EAB6-BE67-E34A693B8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7463" y="4035801"/>
            <a:ext cx="4371997" cy="56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C7E30D-55C6-B142-DCC7-DFE8F92DF59C}"/>
              </a:ext>
            </a:extLst>
          </p:cNvPr>
          <p:cNvGrpSpPr/>
          <p:nvPr/>
        </p:nvGrpSpPr>
        <p:grpSpPr>
          <a:xfrm>
            <a:off x="9509807" y="3984087"/>
            <a:ext cx="11553603" cy="5992643"/>
            <a:chOff x="9991948" y="4849659"/>
            <a:chExt cx="11553603" cy="59926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0B8816-25F0-BF20-D9ED-2F28060EE875}"/>
                </a:ext>
              </a:extLst>
            </p:cNvPr>
            <p:cNvGrpSpPr/>
            <p:nvPr/>
          </p:nvGrpSpPr>
          <p:grpSpPr>
            <a:xfrm>
              <a:off x="9991948" y="4849659"/>
              <a:ext cx="11553603" cy="5747827"/>
              <a:chOff x="4506452" y="2145094"/>
              <a:chExt cx="5778306" cy="2874662"/>
            </a:xfrm>
          </p:grpSpPr>
          <p:sp>
            <p:nvSpPr>
              <p:cNvPr id="113" name="Google Shape;113;p3"/>
              <p:cNvSpPr txBox="1"/>
              <p:nvPr/>
            </p:nvSpPr>
            <p:spPr>
              <a:xfrm>
                <a:off x="4506452" y="2145094"/>
                <a:ext cx="5296041" cy="40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754" tIns="91352" rIns="182754" bIns="91352" anchor="t" anchorCtr="0">
                <a:spAutoFit/>
              </a:bodyPr>
              <a:lstStyle/>
              <a:p>
                <a:r>
                  <a:rPr lang="sr-Latn-RS" sz="4000" dirty="0">
                    <a:solidFill>
                      <a:srgbClr val="FFFFFF"/>
                    </a:solidFill>
                    <a:latin typeface="Montserrat" pitchFamily="2" charset="77"/>
                  </a:rPr>
                  <a:t>IMIChess</a:t>
                </a:r>
                <a:endParaRPr lang="en-GB" sz="4000" dirty="0">
                  <a:latin typeface="Montserra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89AE9-9067-36CD-2BEC-92011B105D22}"/>
                  </a:ext>
                </a:extLst>
              </p:cNvPr>
              <p:cNvSpPr txBox="1"/>
              <p:nvPr/>
            </p:nvSpPr>
            <p:spPr>
              <a:xfrm>
                <a:off x="4506452" y="2510723"/>
                <a:ext cx="5778306" cy="2509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r-Latn-RS" sz="16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Hvala na</a:t>
                </a:r>
              </a:p>
              <a:p>
                <a:r>
                  <a:rPr lang="sr-Latn-RS" sz="16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pažnji!</a:t>
                </a:r>
                <a:endParaRPr lang="en-GB" sz="160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C2B94FA-379C-DD05-7F98-088B39F0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188050" y="10062215"/>
              <a:ext cx="843404" cy="780087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4AAAC37A-83D2-EE35-FF09-A65215D91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7463" y="4035801"/>
            <a:ext cx="4371997" cy="56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45833-338C-EFB0-FAF1-52872596210E}"/>
              </a:ext>
            </a:extLst>
          </p:cNvPr>
          <p:cNvGrpSpPr/>
          <p:nvPr/>
        </p:nvGrpSpPr>
        <p:grpSpPr>
          <a:xfrm>
            <a:off x="0" y="1291774"/>
            <a:ext cx="24377648" cy="10043784"/>
            <a:chOff x="0" y="731937"/>
            <a:chExt cx="24377648" cy="1004378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E771CA-225E-8166-DF20-9A0C830A2488}"/>
                </a:ext>
              </a:extLst>
            </p:cNvPr>
            <p:cNvSpPr/>
            <p:nvPr/>
          </p:nvSpPr>
          <p:spPr>
            <a:xfrm>
              <a:off x="2542397" y="3850075"/>
              <a:ext cx="8761670" cy="6572448"/>
            </a:xfrm>
            <a:prstGeom prst="rect">
              <a:avLst/>
            </a:prstGeom>
            <a:noFill/>
            <a:ln w="12700">
              <a:solidFill>
                <a:srgbClr val="76965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4" dirty="0"/>
            </a:p>
          </p:txBody>
        </p:sp>
        <p:sp>
          <p:nvSpPr>
            <p:cNvPr id="23" name="Google Shape;158;p3">
              <a:extLst>
                <a:ext uri="{FF2B5EF4-FFF2-40B4-BE49-F238E27FC236}">
                  <a16:creationId xmlns:a16="http://schemas.microsoft.com/office/drawing/2014/main" id="{A8C01504-B459-F9D7-3CE4-95CA91A19FC8}"/>
                </a:ext>
              </a:extLst>
            </p:cNvPr>
            <p:cNvSpPr txBox="1"/>
            <p:nvPr/>
          </p:nvSpPr>
          <p:spPr>
            <a:xfrm>
              <a:off x="0" y="731937"/>
              <a:ext cx="24377648" cy="1354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6400" b="1" dirty="0">
                  <a:solidFill>
                    <a:schemeClr val="bg1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rPr>
                <a:t>IMIChess</a:t>
              </a:r>
              <a:r>
                <a:rPr lang="en-US" sz="6400" b="1" dirty="0">
                  <a:solidFill>
                    <a:schemeClr val="lt1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6400" b="1" dirty="0">
                  <a:solidFill>
                    <a:srgbClr val="769656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rPr>
                <a:t>Virtuelni </a:t>
              </a:r>
              <a:r>
                <a:rPr lang="sr-Latn-RS" sz="6400" b="1" dirty="0">
                  <a:solidFill>
                    <a:srgbClr val="769656"/>
                  </a:solidFill>
                  <a:latin typeface="Montserrat" panose="00000500000000000000" pitchFamily="2" charset="0"/>
                  <a:ea typeface="Montserrat"/>
                  <a:cs typeface="Montserrat"/>
                  <a:sym typeface="Montserrat"/>
                </a:rPr>
                <a:t>Šahovski Asistent</a:t>
              </a:r>
              <a:endParaRPr lang="en-GB" sz="6400" dirty="0">
                <a:solidFill>
                  <a:srgbClr val="769656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13073584" y="2761377"/>
              <a:ext cx="10133567" cy="801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R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evolucionarna šahovska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w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eb aplikacija koja kombinuje igru online,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igru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protiv veštačke inteligencije, rešavanje šahovskih zagonetki i obuku kroz lekcije. Ova aplikacija pruža jednostavan i intuitivan pristup svetu </a:t>
              </a:r>
              <a:r>
                <a:rPr lang="en-GB" sz="3600" b="0" i="0" dirty="0" err="1">
                  <a:solidFill>
                    <a:schemeClr val="bg1"/>
                  </a:solidFill>
                  <a:effectLst/>
                  <a:latin typeface="Montserrat" pitchFamily="2" charset="77"/>
                </a:rPr>
                <a:t>šaha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.</a:t>
              </a:r>
              <a:endParaRPr lang="sr-Latn-RS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  <a:p>
              <a:pPr>
                <a:lnSpc>
                  <a:spcPct val="115000"/>
                </a:lnSpc>
                <a:buClr>
                  <a:srgbClr val="000000"/>
                </a:buClr>
                <a:buSzPts val="2800"/>
              </a:pP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  <a:p>
              <a:pPr marL="1028700" lvl="1" indent="-571500">
                <a:lnSpc>
                  <a:spcPct val="115000"/>
                </a:lnSpc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Online šah</a:t>
              </a:r>
              <a:endParaRPr lang="sr-Latn-RS" sz="3600" dirty="0">
                <a:solidFill>
                  <a:schemeClr val="bg1"/>
                </a:solidFill>
                <a:latin typeface="Montserrat" pitchFamily="2" charset="77"/>
              </a:endParaRPr>
            </a:p>
            <a:p>
              <a:pPr marL="1028700" lvl="1" indent="-571500">
                <a:lnSpc>
                  <a:spcPct val="115000"/>
                </a:lnSpc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Igra protiv veštačke inteligencije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  <a:p>
              <a:pPr marL="1028700" lvl="1" indent="-571500">
                <a:lnSpc>
                  <a:spcPct val="115000"/>
                </a:lnSpc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Učenje kroz lekcije</a:t>
              </a:r>
            </a:p>
            <a:p>
              <a:pPr marL="1028700" lvl="1" indent="-571500">
                <a:lnSpc>
                  <a:spcPct val="115000"/>
                </a:lnSpc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Rešavanje šahovskih zagonetki</a:t>
              </a:r>
            </a:p>
            <a:p>
              <a:pPr marL="1028700" lvl="1" indent="-571500">
                <a:lnSpc>
                  <a:spcPct val="115000"/>
                </a:lnSpc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Jednostavan i intuitivan dizajn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28454-0B95-7332-FEA9-B81186AD5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227" y="4242210"/>
            <a:ext cx="10070157" cy="6740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05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Problemi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762666" y="4918580"/>
            <a:ext cx="20852319" cy="6839097"/>
            <a:chOff x="1594391" y="5214631"/>
            <a:chExt cx="20852319" cy="6839097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1984375" y="5214631"/>
              <a:ext cx="6109767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HTTP </a:t>
              </a:r>
              <a:r>
                <a:rPr lang="en-GB" sz="3600" b="0" i="0" dirty="0" err="1">
                  <a:solidFill>
                    <a:schemeClr val="bg1"/>
                  </a:solidFill>
                  <a:effectLst/>
                  <a:latin typeface="Montserrat" pitchFamily="2" charset="77"/>
                </a:rPr>
                <a:t>zahtevi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</a:t>
              </a:r>
              <a:r>
                <a:rPr lang="en-GB" sz="3600" b="0" i="0" dirty="0" err="1">
                  <a:solidFill>
                    <a:schemeClr val="bg1"/>
                  </a:solidFill>
                  <a:effectLst/>
                  <a:latin typeface="Montserrat" pitchFamily="2" charset="77"/>
                </a:rPr>
                <a:t>su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</a:t>
              </a:r>
              <a:r>
                <a:rPr lang="en-GB" sz="3600" b="0" i="0" dirty="0" err="1">
                  <a:solidFill>
                    <a:srgbClr val="769656"/>
                  </a:solidFill>
                  <a:effectLst/>
                  <a:latin typeface="Montserrat" pitchFamily="2" charset="77"/>
                </a:rPr>
                <a:t>jednosmerni</a:t>
              </a:r>
              <a:r>
                <a:rPr lang="en-GB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 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en-GB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(</a:t>
              </a:r>
              <a:r>
                <a:rPr lang="en-GB" sz="3600" b="0" i="0" dirty="0" err="1">
                  <a:solidFill>
                    <a:srgbClr val="769656"/>
                  </a:solidFill>
                  <a:effectLst/>
                  <a:latin typeface="Montserrat" pitchFamily="2" charset="77"/>
                </a:rPr>
                <a:t>klijent</a:t>
              </a:r>
              <a:r>
                <a:rPr lang="en-GB" sz="3600" dirty="0">
                  <a:solidFill>
                    <a:srgbClr val="769656"/>
                  </a:solidFill>
                  <a:latin typeface="Montserrat" pitchFamily="2" charset="77"/>
                </a:rPr>
                <a:t>-&gt;server</a:t>
              </a:r>
              <a:r>
                <a:rPr lang="en-GB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)</a:t>
              </a: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594391" y="9136164"/>
              <a:ext cx="6109768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en-GB" sz="3600" b="0" i="0" dirty="0" err="1">
                  <a:solidFill>
                    <a:schemeClr val="bg1"/>
                  </a:solidFill>
                  <a:effectLst/>
                  <a:latin typeface="Montserrat" pitchFamily="2" charset="77"/>
                </a:rPr>
                <a:t>Klijent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mora </a:t>
              </a:r>
              <a:r>
                <a:rPr lang="en-GB" sz="3600" b="0" i="0" dirty="0" err="1">
                  <a:solidFill>
                    <a:schemeClr val="bg1"/>
                  </a:solidFill>
                  <a:effectLst/>
                  <a:latin typeface="Montserrat" pitchFamily="2" charset="77"/>
                </a:rPr>
                <a:t>aktivno</a:t>
              </a:r>
              <a:r>
                <a:rPr lang="en-GB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 da </a:t>
              </a:r>
              <a:r>
                <a:rPr lang="en-GB" sz="3600" b="0" i="0" dirty="0" err="1">
                  <a:solidFill>
                    <a:srgbClr val="769656"/>
                  </a:solidFill>
                  <a:effectLst/>
                  <a:latin typeface="Montserrat" pitchFamily="2" charset="77"/>
                </a:rPr>
                <a:t>tra</a:t>
              </a:r>
              <a:r>
                <a:rPr lang="sr-Latn-RS" sz="3600" dirty="0">
                  <a:solidFill>
                    <a:srgbClr val="769656"/>
                  </a:solidFill>
                  <a:latin typeface="Montserrat" pitchFamily="2" charset="77"/>
                </a:rPr>
                <a:t>ži nove podatke (pooling)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6673492" y="9136164"/>
              <a:ext cx="577321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Kašnjenje ili nedostatak sinhronizacije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kvare korisničko iskustvo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6673492" y="5214631"/>
              <a:ext cx="5383233" cy="1643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Loša efikasnost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i veće opterećenje servera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738136FD-A1B0-D55E-CCDE-0F9AA5068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0191" y="4372693"/>
            <a:ext cx="8317231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Tehnologije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337628" y="4918580"/>
            <a:ext cx="21702395" cy="6839097"/>
            <a:chOff x="1169353" y="5214631"/>
            <a:chExt cx="21702395" cy="6839097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1169353" y="5214631"/>
              <a:ext cx="6924790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MongoDB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Baza podataka koja omogućava brz i skalabilan pristup podacima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594391" y="9136164"/>
              <a:ext cx="610976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Node.js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Serverna tehnologija koja pokreće aplikaciju na server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6336941" y="9136164"/>
              <a:ext cx="6534807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React</a:t>
              </a:r>
              <a:r>
                <a:rPr lang="sr-Latn-RS" sz="3600" dirty="0">
                  <a:solidFill>
                    <a:srgbClr val="965696"/>
                  </a:solidFill>
                  <a:latin typeface="Montserrat" pitchFamily="2" charset="77"/>
                </a:rPr>
                <a:t>-chessboard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Biblioteka za prikaz </a:t>
              </a: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š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ahovske table u React aplikaciji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5946958" y="5214631"/>
              <a:ext cx="6924790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React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Biblioteka koja omogućava brzu i dinamičku izgradnju korisnickog interfejsa</a:t>
              </a:r>
              <a:endParaRPr lang="en-GB" sz="3600" b="0" i="0" dirty="0">
                <a:solidFill>
                  <a:schemeClr val="bg1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18DC8D0A-5BD2-9561-F739-AC8D88E2B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1254" y="4225522"/>
            <a:ext cx="6515142" cy="5188756"/>
          </a:xfrm>
          <a:prstGeom prst="rect">
            <a:avLst/>
          </a:prstGeom>
        </p:spPr>
      </p:pic>
      <p:sp>
        <p:nvSpPr>
          <p:cNvPr id="18" name="Google Shape;219;p9">
            <a:extLst>
              <a:ext uri="{FF2B5EF4-FFF2-40B4-BE49-F238E27FC236}">
                <a16:creationId xmlns:a16="http://schemas.microsoft.com/office/drawing/2014/main" id="{4B80D753-28FC-AE9B-0938-E6FAC68EFB92}"/>
              </a:ext>
            </a:extLst>
          </p:cNvPr>
          <p:cNvSpPr txBox="1"/>
          <p:nvPr/>
        </p:nvSpPr>
        <p:spPr>
          <a:xfrm>
            <a:off x="8921421" y="10010409"/>
            <a:ext cx="6534807" cy="2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sr-Latn-RS" sz="3600" b="0" i="0" dirty="0">
                <a:solidFill>
                  <a:srgbClr val="565696"/>
                </a:solidFill>
                <a:effectLst/>
                <a:latin typeface="Montserrat" pitchFamily="2" charset="77"/>
              </a:rPr>
              <a:t>Chess.js</a:t>
            </a:r>
            <a:endParaRPr lang="sr-Latn-RS" sz="3600" dirty="0">
              <a:solidFill>
                <a:srgbClr val="565696"/>
              </a:solidFill>
              <a:latin typeface="Montserrat" pitchFamily="2" charset="77"/>
            </a:endParaRPr>
          </a:p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sr-Latn-RS" sz="3600" b="0" i="0" dirty="0">
                <a:solidFill>
                  <a:schemeClr val="bg1"/>
                </a:solidFill>
                <a:effectLst/>
                <a:latin typeface="Montserrat" pitchFamily="2" charset="77"/>
              </a:rPr>
              <a:t>Biblioteka za šahovsku logiku i validaciju poteza</a:t>
            </a:r>
            <a:endParaRPr lang="en-GB" sz="3600" b="0" i="0" dirty="0">
              <a:solidFill>
                <a:srgbClr val="965696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62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MongoDB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705771" y="4918580"/>
            <a:ext cx="20909214" cy="6839097"/>
            <a:chOff x="1537496" y="5214631"/>
            <a:chExt cx="20909214" cy="6839097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1594391" y="5214631"/>
              <a:ext cx="5766867" cy="1643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P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opularna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NoSQL baza tipa document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537496" y="8534227"/>
              <a:ext cx="6109768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Podaci su </a:t>
              </a: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ogranizovani u Binary JSON formatu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poznatom kao BSON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6673492" y="9136164"/>
              <a:ext cx="577321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Kolekcija nema rigidnu šemu, tj</a:t>
              </a: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. </a:t>
              </a:r>
              <a:r>
                <a:rPr lang="sr-Latn-RS" sz="3600" dirty="0">
                  <a:solidFill>
                    <a:srgbClr val="965696"/>
                  </a:solidFill>
                  <a:latin typeface="Montserrat" pitchFamily="2" charset="77"/>
                </a:rPr>
                <a:t>struktura dokumenata u kolekciji nije strogo definisana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6673492" y="5214631"/>
              <a:ext cx="5383233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Podaci su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smešteni u dokumente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a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 dokumenti u kolekcije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7460CA95-9879-07C4-53ED-19D64D16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545" y="4337591"/>
            <a:ext cx="8174560" cy="50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580173-DB3F-25D1-4E36-5658C74A127D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857999-33F2-C991-7F0D-399FEBEFE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CA750-6954-EDAF-BC8B-151BB03E5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A597A-3D0A-265B-1978-5001132BF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009FC8-3B32-5451-6EDD-9235115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A8C01504-B459-F9D7-3CE4-95CA91A19FC8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Node.js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E0CAB-6CBB-6A43-40B4-50D6125898F8}"/>
              </a:ext>
            </a:extLst>
          </p:cNvPr>
          <p:cNvGrpSpPr/>
          <p:nvPr/>
        </p:nvGrpSpPr>
        <p:grpSpPr>
          <a:xfrm>
            <a:off x="1762666" y="4918580"/>
            <a:ext cx="20852319" cy="6839097"/>
            <a:chOff x="1594391" y="5214631"/>
            <a:chExt cx="20852319" cy="6839097"/>
          </a:xfrm>
        </p:grpSpPr>
        <p:sp>
          <p:nvSpPr>
            <p:cNvPr id="24" name="Google Shape;219;p9">
              <a:extLst>
                <a:ext uri="{FF2B5EF4-FFF2-40B4-BE49-F238E27FC236}">
                  <a16:creationId xmlns:a16="http://schemas.microsoft.com/office/drawing/2014/main" id="{C3AB28A4-DE8A-B69B-B081-29B85FE1C71B}"/>
                </a:ext>
              </a:extLst>
            </p:cNvPr>
            <p:cNvSpPr txBox="1"/>
            <p:nvPr/>
          </p:nvSpPr>
          <p:spPr>
            <a:xfrm>
              <a:off x="1984375" y="5214631"/>
              <a:ext cx="6109767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Popularno </a:t>
              </a:r>
              <a:r>
                <a:rPr lang="sr-Latn-RS" sz="3600" dirty="0">
                  <a:solidFill>
                    <a:srgbClr val="769656"/>
                  </a:solidFill>
                  <a:latin typeface="Montserrat" pitchFamily="2" charset="77"/>
                </a:rPr>
                <a:t>okruženje za izvođenje JavaScript koda na serverskoj strani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2" name="Google Shape;219;p9">
              <a:extLst>
                <a:ext uri="{FF2B5EF4-FFF2-40B4-BE49-F238E27FC236}">
                  <a16:creationId xmlns:a16="http://schemas.microsoft.com/office/drawing/2014/main" id="{BE18B5A7-3CDC-DA63-C4FC-33499F5509E9}"/>
                </a:ext>
              </a:extLst>
            </p:cNvPr>
            <p:cNvSpPr txBox="1"/>
            <p:nvPr/>
          </p:nvSpPr>
          <p:spPr>
            <a:xfrm>
              <a:off x="1594391" y="9136164"/>
              <a:ext cx="6109768" cy="22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769656"/>
                  </a:solidFill>
                  <a:effectLst/>
                  <a:latin typeface="Montserrat" pitchFamily="2" charset="77"/>
                </a:rPr>
                <a:t>Brz i skalabilan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što ga čini pogodnim za </a:t>
              </a:r>
            </a:p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real</a:t>
              </a:r>
              <a:r>
                <a:rPr lang="sr-Latn-RS" sz="3600" dirty="0">
                  <a:solidFill>
                    <a:schemeClr val="bg1"/>
                  </a:solidFill>
                  <a:latin typeface="Montserrat" pitchFamily="2" charset="77"/>
                </a:rPr>
                <a:t>-time aplikacije</a:t>
              </a:r>
              <a:endParaRPr lang="en-GB" sz="3600" b="0" i="0" dirty="0">
                <a:solidFill>
                  <a:srgbClr val="76965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3" name="Google Shape;219;p9">
              <a:extLst>
                <a:ext uri="{FF2B5EF4-FFF2-40B4-BE49-F238E27FC236}">
                  <a16:creationId xmlns:a16="http://schemas.microsoft.com/office/drawing/2014/main" id="{BFC4305B-FE19-D70E-7DF6-49E96316C48C}"/>
                </a:ext>
              </a:extLst>
            </p:cNvPr>
            <p:cNvSpPr txBox="1"/>
            <p:nvPr/>
          </p:nvSpPr>
          <p:spPr>
            <a:xfrm>
              <a:off x="16673492" y="9136164"/>
              <a:ext cx="5773218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Operacije se izvršavaju asinhrono </a:t>
              </a: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bez blokiranja glavnog thread-a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  <p:sp>
          <p:nvSpPr>
            <p:cNvPr id="9" name="Google Shape;219;p9">
              <a:extLst>
                <a:ext uri="{FF2B5EF4-FFF2-40B4-BE49-F238E27FC236}">
                  <a16:creationId xmlns:a16="http://schemas.microsoft.com/office/drawing/2014/main" id="{4F9EC760-BBCB-897E-6B2E-48A1CED3190A}"/>
                </a:ext>
              </a:extLst>
            </p:cNvPr>
            <p:cNvSpPr txBox="1"/>
            <p:nvPr/>
          </p:nvSpPr>
          <p:spPr>
            <a:xfrm>
              <a:off x="16673492" y="5214631"/>
              <a:ext cx="5383233" cy="2917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02" tIns="182802" rIns="182802" bIns="182802" anchor="t" anchorCtr="0">
              <a:sp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800"/>
              </a:pPr>
              <a:r>
                <a:rPr lang="sr-Latn-RS" sz="3600" b="0" i="0" dirty="0">
                  <a:solidFill>
                    <a:schemeClr val="bg1"/>
                  </a:solidFill>
                  <a:effectLst/>
                  <a:latin typeface="Montserrat" pitchFamily="2" charset="77"/>
                </a:rPr>
                <a:t>Aktivna zajednica što znači </a:t>
              </a:r>
              <a:r>
                <a:rPr lang="sr-Latn-RS" sz="3600" b="0" i="0" dirty="0">
                  <a:solidFill>
                    <a:srgbClr val="965696"/>
                  </a:solidFill>
                  <a:effectLst/>
                  <a:latin typeface="Montserrat" pitchFamily="2" charset="77"/>
                </a:rPr>
                <a:t>redovan razvoj novih modula i biblioteka</a:t>
              </a:r>
              <a:endParaRPr lang="en-GB" sz="3600" b="0" i="0" dirty="0">
                <a:solidFill>
                  <a:srgbClr val="965696"/>
                </a:solidFill>
                <a:effectLst/>
                <a:latin typeface="Montserrat" pitchFamily="2" charset="77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A0B4DF29-14D6-7AC6-FD7E-C4CBBAF95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4415" y="4306765"/>
            <a:ext cx="8469820" cy="52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426B8FDD-8879-4281-FE4E-681DFA3E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F06B7-7EF1-670B-1DE4-1EBB561B30A6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C82482-A5A4-391A-17CA-4CFEC4B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0F9C949-0EE1-566A-31E6-0D5F50E9A314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C18CBB-82A9-8E59-0E8E-086A733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88026C-45CC-2247-8661-95D1299DA6B3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5365D2DE-6CB6-3E2D-7B6B-9D199CCBE66B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Express</a:t>
            </a:r>
            <a:r>
              <a:rPr lang="sr-Latn-RS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.js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E553-B300-F7DA-5AA5-5FFB5B41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785" y="8521514"/>
            <a:ext cx="12154100" cy="3016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C75A3-E8C0-FFA8-FBA1-AE10318F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27" y="4525093"/>
            <a:ext cx="9900246" cy="3594489"/>
          </a:xfrm>
          <a:prstGeom prst="rect">
            <a:avLst/>
          </a:prstGeom>
        </p:spPr>
      </p:pic>
      <p:sp>
        <p:nvSpPr>
          <p:cNvPr id="20" name="Google Shape;219;p9">
            <a:extLst>
              <a:ext uri="{FF2B5EF4-FFF2-40B4-BE49-F238E27FC236}">
                <a16:creationId xmlns:a16="http://schemas.microsoft.com/office/drawing/2014/main" id="{EC3CD088-EAD2-A82D-86EE-317E1A8E0988}"/>
              </a:ext>
            </a:extLst>
          </p:cNvPr>
          <p:cNvSpPr txBox="1"/>
          <p:nvPr/>
        </p:nvSpPr>
        <p:spPr>
          <a:xfrm>
            <a:off x="12657220" y="4490674"/>
            <a:ext cx="9352548" cy="355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Ovaj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kod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kreira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osnovni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server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koristeći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b="1" dirty="0">
                <a:solidFill>
                  <a:srgbClr val="769656"/>
                </a:solidFill>
                <a:latin typeface="Montserrat" panose="00000500000000000000" pitchFamily="2" charset="0"/>
              </a:rPr>
              <a:t>Express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framework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omogućava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b="1" dirty="0">
                <a:solidFill>
                  <a:srgbClr val="769656"/>
                </a:solidFill>
                <a:latin typeface="Montserrat" panose="00000500000000000000" pitchFamily="2" charset="0"/>
              </a:rPr>
              <a:t>CORS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(Cross-Origin Resource Sharing) 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za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upravljanje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zahtevima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između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različitih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domena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1" name="Google Shape;219;p9">
            <a:extLst>
              <a:ext uri="{FF2B5EF4-FFF2-40B4-BE49-F238E27FC236}">
                <a16:creationId xmlns:a16="http://schemas.microsoft.com/office/drawing/2014/main" id="{A1CC1913-09A4-79B8-83F9-9410488E1D22}"/>
              </a:ext>
            </a:extLst>
          </p:cNvPr>
          <p:cNvSpPr txBox="1"/>
          <p:nvPr/>
        </p:nvSpPr>
        <p:spPr>
          <a:xfrm>
            <a:off x="1374765" y="8620926"/>
            <a:ext cx="8614609" cy="291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Nadograđujemo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HTTP server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na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WebSocket server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koristeći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Socket.IO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omogućava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real-time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komunikaciju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klijentima</a:t>
            </a:r>
            <a:endParaRPr lang="en-GB" sz="3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2D4D2D53-8ADA-932D-4488-3F6A47B63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45A8A4-463D-7ABC-95CA-704F238D1AB7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8A46434-F2F3-5C50-54F7-486A46346D80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6114C7-BE06-B595-55BD-9A970FA975A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FC4098-96A9-83E9-97DE-1DD89E3899BE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9D7399-53A3-E9C5-562E-BD98083496E4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9BDD02D3-5428-DBCF-58EC-FC1FAE2D94A4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Mongoose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A683-7294-01D9-A67E-67E7FE09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03" y="4123161"/>
            <a:ext cx="8527975" cy="8629846"/>
          </a:xfrm>
          <a:prstGeom prst="rect">
            <a:avLst/>
          </a:prstGeom>
        </p:spPr>
      </p:pic>
      <p:sp>
        <p:nvSpPr>
          <p:cNvPr id="9" name="Google Shape;219;p9">
            <a:extLst>
              <a:ext uri="{FF2B5EF4-FFF2-40B4-BE49-F238E27FC236}">
                <a16:creationId xmlns:a16="http://schemas.microsoft.com/office/drawing/2014/main" id="{AFABFF36-0405-24C5-FCE5-5373D98783FC}"/>
              </a:ext>
            </a:extLst>
          </p:cNvPr>
          <p:cNvSpPr txBox="1"/>
          <p:nvPr/>
        </p:nvSpPr>
        <p:spPr>
          <a:xfrm>
            <a:off x="11325726" y="4719031"/>
            <a:ext cx="9352548" cy="291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Šema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definiše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strukturu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dokumenata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(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podataka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) u MongoDB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kolekciji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uključujući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vrste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podataka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dodatna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pravila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Google Shape;219;p9">
            <a:extLst>
              <a:ext uri="{FF2B5EF4-FFF2-40B4-BE49-F238E27FC236}">
                <a16:creationId xmlns:a16="http://schemas.microsoft.com/office/drawing/2014/main" id="{EE2071A7-9F8B-0DEE-572B-CCD548F02BBC}"/>
              </a:ext>
            </a:extLst>
          </p:cNvPr>
          <p:cNvSpPr txBox="1"/>
          <p:nvPr/>
        </p:nvSpPr>
        <p:spPr>
          <a:xfrm>
            <a:off x="12625137" y="8869564"/>
            <a:ext cx="10582014" cy="291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Modeli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su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konstruktori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koji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omogućavaju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interakciju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sa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kolekcijama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definisanim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769656"/>
                </a:solidFill>
                <a:latin typeface="Montserrat" panose="00000500000000000000" pitchFamily="2" charset="0"/>
              </a:rPr>
              <a:t>šemama</a:t>
            </a:r>
            <a:r>
              <a:rPr lang="en-GB" sz="3600" dirty="0">
                <a:solidFill>
                  <a:srgbClr val="769656"/>
                </a:solidFill>
                <a:latin typeface="Montserrat" panose="00000500000000000000" pitchFamily="2" charset="0"/>
              </a:rPr>
              <a:t>.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Koriste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se za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kreiranje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čitanje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ažuriranje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brisanje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(CRUD)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dokumenata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GB" sz="3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A0A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A5E10968-4F1A-9EAB-9B19-F0BD181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9AC554-1FC2-F660-39CE-1A7AE2D6E5A4}"/>
              </a:ext>
            </a:extLst>
          </p:cNvPr>
          <p:cNvGrpSpPr/>
          <p:nvPr/>
        </p:nvGrpSpPr>
        <p:grpSpPr>
          <a:xfrm>
            <a:off x="966233" y="850861"/>
            <a:ext cx="22445185" cy="12014290"/>
            <a:chOff x="282107" y="276675"/>
            <a:chExt cx="11228440" cy="6010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F2B692-8ABF-5F56-BE6F-258F3128BB6A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6286950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F3799E-589B-B3A0-3613-104B55CFD0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6267900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952337-E6E8-658B-9467-C9EB734FE55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07" y="296175"/>
              <a:ext cx="1857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39D03A-1E39-BC23-D4EA-4032AC0E6B4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6174" y="276675"/>
              <a:ext cx="20437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58;p3">
            <a:extLst>
              <a:ext uri="{FF2B5EF4-FFF2-40B4-BE49-F238E27FC236}">
                <a16:creationId xmlns:a16="http://schemas.microsoft.com/office/drawing/2014/main" id="{5E94771C-533A-FB9E-8CA9-5554FBCC792A}"/>
              </a:ext>
            </a:extLst>
          </p:cNvPr>
          <p:cNvSpPr txBox="1"/>
          <p:nvPr/>
        </p:nvSpPr>
        <p:spPr>
          <a:xfrm>
            <a:off x="0" y="1291774"/>
            <a:ext cx="24377648" cy="28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GB" sz="16000" b="1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Socket.io</a:t>
            </a:r>
            <a:endParaRPr lang="en-GB" sz="16000" dirty="0">
              <a:solidFill>
                <a:srgbClr val="7FC8F8"/>
              </a:solidFill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9;p9">
            <a:extLst>
              <a:ext uri="{FF2B5EF4-FFF2-40B4-BE49-F238E27FC236}">
                <a16:creationId xmlns:a16="http://schemas.microsoft.com/office/drawing/2014/main" id="{5128F4AF-BDB5-AB0A-B859-11048CC447C1}"/>
              </a:ext>
            </a:extLst>
          </p:cNvPr>
          <p:cNvSpPr txBox="1"/>
          <p:nvPr/>
        </p:nvSpPr>
        <p:spPr>
          <a:xfrm>
            <a:off x="12341225" y="4438585"/>
            <a:ext cx="9352548" cy="22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182802" rIns="182802" bIns="182802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800"/>
            </a:pP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Socket.IO server se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inicijalizuje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preko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 HTTP </a:t>
            </a:r>
            <a:r>
              <a:rPr lang="en-GB" sz="3600" dirty="0" err="1">
                <a:solidFill>
                  <a:schemeClr val="bg1"/>
                </a:solidFill>
                <a:latin typeface="Montserrat" panose="00000500000000000000" pitchFamily="2" charset="0"/>
              </a:rPr>
              <a:t>servera</a:t>
            </a:r>
            <a:r>
              <a:rPr lang="en-GB" sz="36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omogućavajući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real-time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komunikaciju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između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servera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i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 </a:t>
            </a:r>
            <a:r>
              <a:rPr lang="en-GB" sz="3600" dirty="0" err="1">
                <a:solidFill>
                  <a:srgbClr val="965696"/>
                </a:solidFill>
                <a:latin typeface="Montserrat" panose="00000500000000000000" pitchFamily="2" charset="0"/>
              </a:rPr>
              <a:t>klijenta</a:t>
            </a:r>
            <a:r>
              <a:rPr lang="en-GB" sz="3600" dirty="0">
                <a:solidFill>
                  <a:srgbClr val="965696"/>
                </a:solidFill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68E17-3595-6EED-C2CE-BBBDC360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3" y="4123161"/>
            <a:ext cx="8326375" cy="2831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6B3A1-519E-65A0-FC39-39DB62E9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224" y="7992090"/>
            <a:ext cx="7731925" cy="3201500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FE44FF57-E18E-3368-83A4-A5625460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79C1098-DB7C-D43D-B7D5-D3640735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reaguje na događaj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kada se klijent poveže.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klijent dobija jedinstveni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socket.id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disconnect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 poziva kada klijent zatvori konekciju.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30835-447C-0200-2C48-30F8792BFA4F}"/>
              </a:ext>
            </a:extLst>
          </p:cNvPr>
          <p:cNvSpPr txBox="1"/>
          <p:nvPr/>
        </p:nvSpPr>
        <p:spPr>
          <a:xfrm>
            <a:off x="1715912" y="9813748"/>
            <a:ext cx="122125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Server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reaguje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na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događaj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>
                <a:solidFill>
                  <a:srgbClr val="769656"/>
                </a:solidFill>
                <a:latin typeface="Montserrat" panose="00000500000000000000" pitchFamily="2" charset="0"/>
              </a:rPr>
              <a:t>connection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kada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se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poveže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Svaki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dobija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jedinstveni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>
                <a:solidFill>
                  <a:srgbClr val="769656"/>
                </a:solidFill>
                <a:latin typeface="Montserrat" panose="00000500000000000000" pitchFamily="2" charset="0"/>
              </a:rPr>
              <a:t>socket.id. </a:t>
            </a:r>
          </a:p>
          <a:p>
            <a:pPr algn="ctr"/>
            <a:r>
              <a:rPr lang="en-US" sz="3200" dirty="0">
                <a:solidFill>
                  <a:srgbClr val="769656"/>
                </a:solidFill>
                <a:latin typeface="Montserrat" panose="00000500000000000000" pitchFamily="2" charset="0"/>
              </a:rPr>
              <a:t>disconnect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se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poziva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kada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klijent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zatvori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konekciju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B97A3-83D8-8A1D-05AA-807D526D42B5}"/>
              </a:ext>
            </a:extLst>
          </p:cNvPr>
          <p:cNvSpPr txBox="1"/>
          <p:nvPr/>
        </p:nvSpPr>
        <p:spPr>
          <a:xfrm>
            <a:off x="782653" y="7624120"/>
            <a:ext cx="12212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Opcija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rgbClr val="965696"/>
                </a:solidFill>
                <a:effectLst/>
                <a:latin typeface="Montserrat" panose="00000500000000000000" pitchFamily="2" charset="0"/>
              </a:rPr>
              <a:t>cors</a:t>
            </a:r>
            <a:r>
              <a:rPr lang="en-US" sz="3600" b="0" dirty="0">
                <a:solidFill>
                  <a:srgbClr val="965696"/>
                </a:solidFill>
                <a:effectLst/>
                <a:latin typeface="Montserrat" panose="00000500000000000000" pitchFamily="2" charset="0"/>
              </a:rPr>
              <a:t>: '*'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dozvoljava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klijentima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sa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bilo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kog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domena</a:t>
            </a:r>
            <a:r>
              <a:rPr lang="en-US" sz="36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 se </a:t>
            </a:r>
            <a:r>
              <a:rPr lang="en-US" sz="3600" b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povežu</a:t>
            </a:r>
            <a:r>
              <a:rPr lang="en-US" sz="1800" b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834</TotalTime>
  <Words>933</Words>
  <Application>Microsoft Office PowerPoint</Application>
  <PresentationFormat>Custom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Sonja Milosavljevic</dc:creator>
  <cp:lastModifiedBy>Milan Jovanovic</cp:lastModifiedBy>
  <cp:revision>26</cp:revision>
  <dcterms:created xsi:type="dcterms:W3CDTF">2023-06-22T19:32:49Z</dcterms:created>
  <dcterms:modified xsi:type="dcterms:W3CDTF">2024-12-15T08:56:12Z</dcterms:modified>
</cp:coreProperties>
</file>