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8" r:id="rId5"/>
    <p:sldId id="262" r:id="rId6"/>
    <p:sldId id="27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2" r:id="rId17"/>
    <p:sldId id="273" r:id="rId18"/>
    <p:sldId id="275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5F4-BF68-4C74-8697-8DCFD3BE847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FD8-0DFE-4259-8E3D-5058DF6C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5F4-BF68-4C74-8697-8DCFD3BE847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FD8-0DFE-4259-8E3D-5058DF6C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5F4-BF68-4C74-8697-8DCFD3BE847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FD8-0DFE-4259-8E3D-5058DF6C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5F4-BF68-4C74-8697-8DCFD3BE847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FD8-0DFE-4259-8E3D-5058DF6C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5F4-BF68-4C74-8697-8DCFD3BE847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FD8-0DFE-4259-8E3D-5058DF6C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5F4-BF68-4C74-8697-8DCFD3BE847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FD8-0DFE-4259-8E3D-5058DF6C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5F4-BF68-4C74-8697-8DCFD3BE847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FD8-0DFE-4259-8E3D-5058DF6C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5F4-BF68-4C74-8697-8DCFD3BE847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FD8-0DFE-4259-8E3D-5058DF6C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5F4-BF68-4C74-8697-8DCFD3BE847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FD8-0DFE-4259-8E3D-5058DF6C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5F4-BF68-4C74-8697-8DCFD3BE847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FD8-0DFE-4259-8E3D-5058DF6C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5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5F4-BF68-4C74-8697-8DCFD3BE847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FD8-0DFE-4259-8E3D-5058DF6C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A5F4-BF68-4C74-8697-8DCFD3BE847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CFD8-0DFE-4259-8E3D-5058DF6C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mk-M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Моделирање на процесите во банкарското работење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dirty="0"/>
              <a:t>-магистерски труд-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349875"/>
            <a:ext cx="2746420" cy="529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1600" dirty="0"/>
              <a:t>Ментор</a:t>
            </a:r>
          </a:p>
          <a:p>
            <a:r>
              <a:rPr lang="mk-MK" sz="1600" dirty="0"/>
              <a:t>Проф. Д-р. Сотироски Коста</a:t>
            </a:r>
            <a:endParaRPr lang="en-US" sz="1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269311" y="5349875"/>
            <a:ext cx="2398689" cy="529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1600" dirty="0"/>
              <a:t>Кандидат</a:t>
            </a:r>
          </a:p>
          <a:p>
            <a:r>
              <a:rPr lang="mk-MK" sz="1600" dirty="0" smtClean="0"/>
              <a:t>Миланчо Арсовски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58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>
                <a:cs typeface="Times New Roman" panose="02020603050405020304" pitchFamily="18" charset="0"/>
              </a:rPr>
              <a:t>Податочно рударење и креирање  статистички перформанси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mk-MK" dirty="0"/>
              <a:t>Дефиниција на </a:t>
            </a:r>
            <a:r>
              <a:rPr lang="mk-MK" dirty="0" smtClean="0"/>
              <a:t>поимот </a:t>
            </a: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податочно рударење</a:t>
            </a:r>
          </a:p>
          <a:p>
            <a:pPr lvl="0"/>
            <a:r>
              <a:rPr lang="en-US" dirty="0" err="1"/>
              <a:t>Податочно</a:t>
            </a:r>
            <a:r>
              <a:rPr lang="en-US" dirty="0"/>
              <a:t> </a:t>
            </a:r>
            <a:r>
              <a:rPr lang="en-US" dirty="0" err="1"/>
              <a:t>рударење</a:t>
            </a:r>
            <a:r>
              <a:rPr lang="en-US" dirty="0"/>
              <a:t> </a:t>
            </a:r>
            <a:r>
              <a:rPr lang="en-US" dirty="0" err="1"/>
              <a:t>во</a:t>
            </a:r>
            <a:r>
              <a:rPr lang="en-US" dirty="0"/>
              <a:t> </a:t>
            </a:r>
            <a:r>
              <a:rPr lang="en-US" dirty="0" err="1"/>
              <a:t>банкарската</a:t>
            </a:r>
            <a:r>
              <a:rPr lang="en-US" dirty="0"/>
              <a:t> </a:t>
            </a:r>
            <a:r>
              <a:rPr lang="en-US" dirty="0" err="1"/>
              <a:t>индустрија</a:t>
            </a:r>
            <a:endParaRPr lang="mk-M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err="1"/>
              <a:t>Маркетинг</a:t>
            </a:r>
            <a:endParaRPr lang="en-US" b="1" dirty="0"/>
          </a:p>
          <a:p>
            <a:pPr lvl="1"/>
            <a:r>
              <a:rPr lang="en-US" i="1" dirty="0" err="1"/>
              <a:t>Управување</a:t>
            </a:r>
            <a:r>
              <a:rPr lang="en-US" i="1" dirty="0"/>
              <a:t> </a:t>
            </a:r>
            <a:r>
              <a:rPr lang="en-US" i="1" dirty="0" err="1"/>
              <a:t>со</a:t>
            </a:r>
            <a:r>
              <a:rPr lang="en-US" i="1" dirty="0"/>
              <a:t> </a:t>
            </a:r>
            <a:r>
              <a:rPr lang="en-US" i="1" dirty="0" err="1"/>
              <a:t>ризи</a:t>
            </a:r>
            <a:r>
              <a:rPr lang="mk-MK" i="1" dirty="0"/>
              <a:t>ци</a:t>
            </a:r>
            <a:endParaRPr lang="en-US" b="1" dirty="0"/>
          </a:p>
          <a:p>
            <a:pPr lvl="1"/>
            <a:r>
              <a:rPr lang="mk-MK" i="1" dirty="0"/>
              <a:t>Откривање  измами</a:t>
            </a:r>
            <a:endParaRPr lang="en-US" b="1" dirty="0"/>
          </a:p>
          <a:p>
            <a:pPr lvl="1"/>
            <a:r>
              <a:rPr lang="mk-MK" i="1" dirty="0"/>
              <a:t>С</a:t>
            </a:r>
            <a:r>
              <a:rPr lang="en-US" i="1" dirty="0" err="1"/>
              <a:t>текнување</a:t>
            </a:r>
            <a:r>
              <a:rPr lang="en-US" i="1" dirty="0"/>
              <a:t> и </a:t>
            </a:r>
            <a:r>
              <a:rPr lang="en-US" i="1" dirty="0" err="1"/>
              <a:t>задржување</a:t>
            </a:r>
            <a:r>
              <a:rPr lang="en-US" i="1" dirty="0"/>
              <a:t> </a:t>
            </a:r>
            <a:r>
              <a:rPr lang="en-US" i="1" dirty="0" err="1"/>
              <a:t>на</a:t>
            </a:r>
            <a:r>
              <a:rPr lang="en-US" i="1" dirty="0"/>
              <a:t> </a:t>
            </a:r>
            <a:r>
              <a:rPr lang="en-US" i="1" dirty="0" err="1"/>
              <a:t>клиенти</a:t>
            </a:r>
            <a:r>
              <a:rPr lang="mk-MK" i="1" dirty="0"/>
              <a:t>те</a:t>
            </a:r>
            <a:endParaRPr lang="en-US" dirty="0"/>
          </a:p>
          <a:p>
            <a:pPr lvl="0"/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00198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Алгоритми за податочно рударење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r>
              <a:rPr lang="mk-MK" dirty="0"/>
              <a:t> (</a:t>
            </a:r>
            <a:r>
              <a:rPr lang="en-US" sz="2400" dirty="0" err="1"/>
              <a:t>LinearClassificationTrainer</a:t>
            </a:r>
            <a:r>
              <a:rPr lang="mk-MK" sz="2400" dirty="0"/>
              <a:t>, </a:t>
            </a:r>
            <a:r>
              <a:rPr lang="en-US" sz="2400" dirty="0" err="1"/>
              <a:t>FastTreeBinaryClassificationTrainer</a:t>
            </a:r>
            <a:r>
              <a:rPr lang="mk-MK" dirty="0"/>
              <a:t>)</a:t>
            </a:r>
          </a:p>
          <a:p>
            <a:r>
              <a:rPr lang="en-US" dirty="0"/>
              <a:t>Association</a:t>
            </a:r>
            <a:endParaRPr lang="mk-MK" dirty="0"/>
          </a:p>
          <a:p>
            <a:r>
              <a:rPr lang="en-US" dirty="0"/>
              <a:t>Clustering</a:t>
            </a:r>
            <a:r>
              <a:rPr lang="mk-MK" dirty="0"/>
              <a:t> (</a:t>
            </a:r>
            <a:r>
              <a:rPr lang="en-US" sz="2400" dirty="0" err="1"/>
              <a:t>KMeansPlusPlusTrainer</a:t>
            </a:r>
            <a:r>
              <a:rPr lang="mk-MK" dirty="0"/>
              <a:t>)</a:t>
            </a:r>
          </a:p>
          <a:p>
            <a:r>
              <a:rPr lang="en-US" dirty="0"/>
              <a:t>Prediction</a:t>
            </a:r>
            <a:r>
              <a:rPr lang="mk-MK" dirty="0"/>
              <a:t> (</a:t>
            </a:r>
            <a:r>
              <a:rPr lang="en-US" sz="2400" dirty="0" err="1"/>
              <a:t>SdcaRegressionTrainer</a:t>
            </a:r>
            <a:r>
              <a:rPr lang="mk-MK" sz="2400" dirty="0"/>
              <a:t>, </a:t>
            </a:r>
            <a:r>
              <a:rPr lang="en-US" sz="2400" dirty="0" err="1"/>
              <a:t>FastTreeTweedieTrainer</a:t>
            </a:r>
            <a:r>
              <a:rPr lang="mk-MK" dirty="0"/>
              <a:t>)</a:t>
            </a:r>
          </a:p>
          <a:p>
            <a:r>
              <a:rPr lang="en-US" dirty="0"/>
              <a:t>Deep Learning</a:t>
            </a:r>
            <a:r>
              <a:rPr lang="mk-MK" dirty="0"/>
              <a:t> (</a:t>
            </a:r>
            <a:r>
              <a:rPr lang="en-US" sz="2400" dirty="0" err="1"/>
              <a:t>TensorFlow</a:t>
            </a:r>
            <a:r>
              <a:rPr lang="mk-MK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smtClean="0"/>
              <a:t>Алатки з</a:t>
            </a:r>
            <a:r>
              <a:rPr lang="en-US" dirty="0"/>
              <a:t>а </a:t>
            </a:r>
            <a:r>
              <a:rPr lang="en-US" dirty="0" err="1"/>
              <a:t>податочно</a:t>
            </a:r>
            <a:r>
              <a:rPr lang="en-US" dirty="0"/>
              <a:t> </a:t>
            </a:r>
            <a:r>
              <a:rPr lang="en-US" dirty="0" err="1"/>
              <a:t>рударење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ML.NET</a:t>
            </a:r>
          </a:p>
          <a:p>
            <a:pPr lvl="1"/>
            <a:r>
              <a:rPr lang="en-US" dirty="0"/>
              <a:t>ML.NET is a free, cross-platform, open source machine learning framework made specifically for .NET developers.</a:t>
            </a:r>
            <a:endParaRPr lang="en-US" i="1" dirty="0"/>
          </a:p>
          <a:p>
            <a:r>
              <a:rPr lang="en-US" i="1" dirty="0"/>
              <a:t>SQL </a:t>
            </a:r>
            <a:r>
              <a:rPr lang="en-US" i="1" dirty="0" err="1"/>
              <a:t>сервер</a:t>
            </a:r>
            <a:endParaRPr lang="en-US" i="1" dirty="0"/>
          </a:p>
          <a:p>
            <a:pPr lvl="1"/>
            <a:r>
              <a:rPr lang="pt-BR" dirty="0"/>
              <a:t>Microsoft SQL Server R Services</a:t>
            </a:r>
          </a:p>
          <a:p>
            <a:r>
              <a:rPr lang="en-US" i="1" dirty="0"/>
              <a:t>SAS, SPSS and S-PLUS</a:t>
            </a:r>
            <a:r>
              <a:rPr lang="en-US" dirty="0"/>
              <a:t> </a:t>
            </a:r>
            <a:endParaRPr lang="pt-BR" dirty="0"/>
          </a:p>
          <a:p>
            <a:pPr lvl="1"/>
            <a:r>
              <a:rPr lang="en-US" dirty="0" err="1"/>
              <a:t>напредни</a:t>
            </a:r>
            <a:r>
              <a:rPr lang="en-US" dirty="0"/>
              <a:t> </a:t>
            </a:r>
            <a:r>
              <a:rPr lang="en-US" dirty="0" err="1"/>
              <a:t>статистички</a:t>
            </a:r>
            <a:r>
              <a:rPr lang="en-US" dirty="0"/>
              <a:t> </a:t>
            </a:r>
            <a:r>
              <a:rPr lang="en-US" dirty="0" err="1"/>
              <a:t>пакети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имплементација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алгорит</a:t>
            </a:r>
            <a:r>
              <a:rPr lang="mk-MK" dirty="0"/>
              <a:t>м</a:t>
            </a:r>
            <a:r>
              <a:rPr lang="en-US" dirty="0"/>
              <a:t>и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податочно</a:t>
            </a:r>
            <a:r>
              <a:rPr lang="en-US" dirty="0"/>
              <a:t> </a:t>
            </a:r>
            <a:r>
              <a:rPr lang="en-US" dirty="0" err="1" smtClean="0"/>
              <a:t>рударење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82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mk-MK" dirty="0"/>
              <a:t>Кредитно </a:t>
            </a:r>
            <a:r>
              <a:rPr lang="mk-MK" dirty="0" smtClean="0"/>
              <a:t>рангирање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mk-MK" dirty="0"/>
              <a:t>Дефиниција на поимот </a:t>
            </a:r>
            <a:r>
              <a:rPr lang="mk-MK" dirty="0" smtClean="0"/>
              <a:t>кредитно рангирање</a:t>
            </a:r>
            <a:endParaRPr lang="en-US" dirty="0" smtClean="0"/>
          </a:p>
          <a:p>
            <a:pPr lvl="0"/>
            <a:r>
              <a:rPr lang="mk-MK" dirty="0"/>
              <a:t>Методологија и </a:t>
            </a:r>
            <a:r>
              <a:rPr lang="mk-MK" dirty="0" smtClean="0"/>
              <a:t>податоци</a:t>
            </a:r>
            <a:endParaRPr lang="en-US" dirty="0" smtClean="0"/>
          </a:p>
          <a:p>
            <a:pPr lvl="0"/>
            <a:r>
              <a:rPr lang="ru-RU" dirty="0"/>
              <a:t>Проектирање  </a:t>
            </a:r>
            <a:r>
              <a:rPr lang="mk-MK" dirty="0"/>
              <a:t>кредитни вредносни карти</a:t>
            </a:r>
            <a:endParaRPr lang="en-US" dirty="0" smtClean="0"/>
          </a:p>
          <a:p>
            <a:pPr lvl="0"/>
            <a:r>
              <a:rPr lang="mk-MK" dirty="0" smtClean="0"/>
              <a:t>Независни </a:t>
            </a:r>
            <a:r>
              <a:rPr lang="mk-MK" dirty="0"/>
              <a:t>променливи</a:t>
            </a:r>
            <a:endParaRPr lang="mk-MK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Интеграција со ИТ системи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0" y="1981259"/>
            <a:ext cx="2035743" cy="13739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Дефиниција на параметри за картата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101390" y="245275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59445" y="1977212"/>
            <a:ext cx="2035743" cy="1377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Процесирање на</a:t>
            </a:r>
            <a:br>
              <a:rPr lang="ru-RU" dirty="0"/>
            </a:br>
            <a:r>
              <a:rPr lang="ru-RU" dirty="0"/>
              <a:t>апликација за кредит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59442" y="4629751"/>
            <a:ext cx="2035743" cy="13569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k-MK" dirty="0"/>
              <a:t>Калкулација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85999" y="4629751"/>
            <a:ext cx="2035743" cy="13569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k-MK" dirty="0"/>
              <a:t>Резултат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7388110" y="377549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5101390" y="502655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Дефиниција на карта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341875"/>
              </p:ext>
            </p:extLst>
          </p:nvPr>
        </p:nvGraphicFramePr>
        <p:xfrm>
          <a:off x="1029902" y="2454442"/>
          <a:ext cx="9721517" cy="2557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8046"/>
                <a:gridCol w="1388046"/>
                <a:gridCol w="1389085"/>
                <a:gridCol w="1389085"/>
                <a:gridCol w="1389085"/>
                <a:gridCol w="1389085"/>
                <a:gridCol w="1389085"/>
              </a:tblGrid>
              <a:tr h="375385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b="1" dirty="0">
                          <a:solidFill>
                            <a:schemeClr val="tx1"/>
                          </a:solidFill>
                          <a:effectLst/>
                        </a:rPr>
                        <a:t>Податоци за бизнисот (50%)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5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b="1" dirty="0">
                          <a:solidFill>
                            <a:schemeClr val="tx1"/>
                          </a:solidFill>
                          <a:effectLst/>
                        </a:rPr>
                        <a:t>Број на вработени во фирмата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&lt;10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(1)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&gt;10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(1)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0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b="1" dirty="0">
                          <a:solidFill>
                            <a:schemeClr val="tx1"/>
                          </a:solidFill>
                          <a:effectLst/>
                        </a:rPr>
                        <a:t>Вработени од семејството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(4)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1</a:t>
                      </a:r>
                      <a:r>
                        <a:rPr lang="en-US" sz="1800">
                          <a:effectLst/>
                        </a:rPr>
                        <a:t>&lt;x&lt;=5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&gt;5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</a:t>
                      </a:r>
                      <a:r>
                        <a:rPr lang="mk-MK" sz="1800">
                          <a:effectLst/>
                        </a:rPr>
                        <a:t>4</a:t>
                      </a:r>
                      <a:r>
                        <a:rPr lang="en-US" sz="1800">
                          <a:effectLst/>
                        </a:rPr>
                        <a:t>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1&lt;x&lt;5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&gt;5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(1)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Дефиниција </a:t>
            </a:r>
            <a:r>
              <a:rPr lang="mk-MK" dirty="0"/>
              <a:t>на </a:t>
            </a:r>
            <a:r>
              <a:rPr lang="mk-MK" dirty="0" smtClean="0"/>
              <a:t>карт</a:t>
            </a:r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629472"/>
              </p:ext>
            </p:extLst>
          </p:nvPr>
        </p:nvGraphicFramePr>
        <p:xfrm>
          <a:off x="1049153" y="2435192"/>
          <a:ext cx="9692639" cy="2320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760"/>
                <a:gridCol w="1117505"/>
                <a:gridCol w="1023169"/>
                <a:gridCol w="1117505"/>
                <a:gridCol w="965117"/>
                <a:gridCol w="1072928"/>
                <a:gridCol w="965117"/>
                <a:gridCol w="945421"/>
                <a:gridCol w="965117"/>
              </a:tblGrid>
              <a:tr h="356134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dirty="0">
                          <a:solidFill>
                            <a:schemeClr val="tx1"/>
                          </a:solidFill>
                          <a:effectLst/>
                        </a:rPr>
                        <a:t>Лични податоци (50%)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5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dirty="0">
                          <a:solidFill>
                            <a:schemeClr val="tx1"/>
                          </a:solidFill>
                          <a:effectLst/>
                        </a:rPr>
                        <a:t>Образование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Без образование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0</a:t>
                      </a:r>
                      <a:r>
                        <a:rPr lang="mk-MK" sz="1800">
                          <a:effectLst/>
                        </a:rPr>
                        <a:t>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Основно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образование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(1)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Средно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образование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(2)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Факултет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(4)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dirty="0">
                          <a:solidFill>
                            <a:schemeClr val="tx1"/>
                          </a:solidFill>
                          <a:effectLst/>
                        </a:rPr>
                        <a:t>Пол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Машко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(1)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Женско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(1)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Машко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(1)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Женско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(1)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Машко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(1)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Женско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(1)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Машко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>
                          <a:effectLst/>
                        </a:rPr>
                        <a:t>(1)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dirty="0">
                          <a:effectLst/>
                        </a:rPr>
                        <a:t>Женско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dirty="0">
                          <a:effectLst/>
                        </a:rPr>
                        <a:t>(1)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7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Табела за одлука на бизнис карта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938062"/>
              </p:ext>
            </p:extLst>
          </p:nvPr>
        </p:nvGraphicFramePr>
        <p:xfrm>
          <a:off x="1097281" y="2444813"/>
          <a:ext cx="9731141" cy="2231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3019"/>
                <a:gridCol w="6488122"/>
              </a:tblGrid>
              <a:tr h="38501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b="1" dirty="0">
                          <a:solidFill>
                            <a:schemeClr val="tx1"/>
                          </a:solidFill>
                          <a:effectLst/>
                        </a:rPr>
                        <a:t>Табела за одлука на бизнис карта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4412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dirty="0">
                          <a:solidFill>
                            <a:schemeClr val="tx1"/>
                          </a:solidFill>
                          <a:effectLst/>
                        </a:rPr>
                        <a:t>Нокаут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937201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dirty="0">
                          <a:solidFill>
                            <a:schemeClr val="tx1"/>
                          </a:solidFill>
                          <a:effectLst/>
                        </a:rPr>
                        <a:t>Одлука на борд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0-2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54412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mk-MK" sz="1800" dirty="0">
                          <a:solidFill>
                            <a:schemeClr val="tx1"/>
                          </a:solidFill>
                          <a:effectLst/>
                        </a:rPr>
                        <a:t>Одобрен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&gt;2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5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mk-MK" dirty="0"/>
              <a:t>Бизнис </a:t>
            </a:r>
            <a:r>
              <a:rPr lang="mk-MK" dirty="0" smtClean="0"/>
              <a:t>интелигенција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mk-MK" dirty="0"/>
              <a:t>Дефиниција на поимот б</a:t>
            </a:r>
            <a:r>
              <a:rPr lang="mk-MK" dirty="0" smtClean="0"/>
              <a:t>изнис интелигенција</a:t>
            </a:r>
          </a:p>
          <a:p>
            <a:pPr lvl="1"/>
            <a:r>
              <a:rPr lang="mk-MK" dirty="0" smtClean="0"/>
              <a:t>Бизнис интелегенција се состои од процеси, технологии и алатки со кои се овозможува промена на податоците во информација, информацијата во знаење, знаењето во план кој ја движи организацијата.</a:t>
            </a:r>
          </a:p>
          <a:p>
            <a:pPr lvl="1"/>
            <a:r>
              <a:rPr lang="mk-MK" dirty="0" smtClean="0"/>
              <a:t>Технологии за собирање, складирање, анализирање и обезбедување пристап за да им помогнат на вработени да направат подобри одлуки.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К</a:t>
            </a:r>
            <a:r>
              <a:rPr lang="ru-RU" smtClean="0"/>
              <a:t>лучни </a:t>
            </a:r>
            <a:r>
              <a:rPr lang="ru-RU" dirty="0"/>
              <a:t>фази на </a:t>
            </a:r>
            <a:r>
              <a:rPr lang="ru-RU" dirty="0" smtClean="0"/>
              <a:t>бизнис интелегенција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Sourcing</a:t>
            </a:r>
          </a:p>
          <a:p>
            <a:r>
              <a:rPr lang="en-US" dirty="0">
                <a:latin typeface="+mj-lt"/>
              </a:rPr>
              <a:t>Data Analysis</a:t>
            </a:r>
          </a:p>
          <a:p>
            <a:r>
              <a:rPr lang="en-US" dirty="0">
                <a:latin typeface="+mj-lt"/>
              </a:rPr>
              <a:t>Situation Awareness</a:t>
            </a:r>
          </a:p>
          <a:p>
            <a:r>
              <a:rPr lang="en-US" dirty="0">
                <a:latin typeface="+mj-lt"/>
              </a:rPr>
              <a:t>Risk Analysis</a:t>
            </a:r>
          </a:p>
          <a:p>
            <a:r>
              <a:rPr lang="en-US" dirty="0">
                <a:latin typeface="+mj-lt"/>
              </a:rPr>
              <a:t>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395427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Содржина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Вовед</a:t>
            </a:r>
          </a:p>
          <a:p>
            <a:r>
              <a:rPr lang="mk-MK" dirty="0"/>
              <a:t>Моделирање на банкарски процеси </a:t>
            </a:r>
            <a:endParaRPr lang="mk-MK" dirty="0" smtClean="0"/>
          </a:p>
          <a:p>
            <a:pPr lvl="0"/>
            <a:r>
              <a:rPr lang="mk-MK" dirty="0"/>
              <a:t>Карактеристики на податочното </a:t>
            </a:r>
            <a:r>
              <a:rPr lang="mk-MK" dirty="0" smtClean="0"/>
              <a:t>складирање</a:t>
            </a:r>
          </a:p>
          <a:p>
            <a:r>
              <a:rPr lang="mk-MK" dirty="0"/>
              <a:t>Податочно рударење и креирање на статистички перформанси</a:t>
            </a:r>
            <a:endParaRPr lang="en-US" dirty="0"/>
          </a:p>
          <a:p>
            <a:pPr lvl="0"/>
            <a:r>
              <a:rPr lang="mk-MK" dirty="0"/>
              <a:t>Кредитно </a:t>
            </a:r>
            <a:r>
              <a:rPr lang="mk-MK" dirty="0" smtClean="0"/>
              <a:t>рангирање</a:t>
            </a:r>
          </a:p>
          <a:p>
            <a:pPr lvl="0"/>
            <a:r>
              <a:rPr lang="mk-MK" dirty="0"/>
              <a:t>Бизнис интелигенција</a:t>
            </a:r>
            <a:endParaRPr lang="en-US" dirty="0"/>
          </a:p>
          <a:p>
            <a:pPr lvl="0"/>
            <a:r>
              <a:rPr lang="mk-MK" dirty="0"/>
              <a:t>Компаративна анализа на модели</a:t>
            </a:r>
          </a:p>
          <a:p>
            <a:r>
              <a:rPr lang="mk-MK" dirty="0"/>
              <a:t>Заклучок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Модули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Dashboards</a:t>
            </a:r>
          </a:p>
          <a:p>
            <a:r>
              <a:rPr lang="en-US" dirty="0" smtClean="0">
                <a:latin typeface="+mj-lt"/>
              </a:rPr>
              <a:t>Key </a:t>
            </a:r>
            <a:r>
              <a:rPr lang="en-US" dirty="0">
                <a:latin typeface="+mj-lt"/>
              </a:rPr>
              <a:t>Performance Indicators</a:t>
            </a:r>
          </a:p>
          <a:p>
            <a:r>
              <a:rPr lang="en-US" dirty="0" smtClean="0">
                <a:latin typeface="+mj-lt"/>
              </a:rPr>
              <a:t>Graphical </a:t>
            </a:r>
            <a:r>
              <a:rPr lang="en-US" dirty="0">
                <a:latin typeface="+mj-lt"/>
              </a:rPr>
              <a:t>OLAP</a:t>
            </a:r>
          </a:p>
          <a:p>
            <a:r>
              <a:rPr lang="en-US" dirty="0" smtClean="0">
                <a:latin typeface="+mj-lt"/>
              </a:rPr>
              <a:t>Forecasting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Graphical </a:t>
            </a:r>
            <a:r>
              <a:rPr lang="en-US" dirty="0">
                <a:latin typeface="+mj-lt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41247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Секвенцијален дијаграм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1901031"/>
            <a:ext cx="5057775" cy="4200525"/>
          </a:xfrm>
        </p:spPr>
      </p:pic>
    </p:spTree>
    <p:extLst>
      <p:ext uri="{BB962C8B-B14F-4D97-AF65-F5344CB8AC3E}">
        <p14:creationId xmlns:p14="http://schemas.microsoft.com/office/powerpoint/2010/main" val="29114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Анализа на резултатите од спроведената анкета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6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Вовед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Предмет на истражување</a:t>
            </a:r>
            <a:endParaRPr lang="en-US" dirty="0"/>
          </a:p>
          <a:p>
            <a:r>
              <a:rPr lang="mk-MK" dirty="0" smtClean="0"/>
              <a:t>Цел </a:t>
            </a:r>
            <a:r>
              <a:rPr lang="mk-MK" dirty="0"/>
              <a:t>на </a:t>
            </a:r>
            <a:r>
              <a:rPr lang="mk-MK" dirty="0" smtClean="0"/>
              <a:t>истражување</a:t>
            </a:r>
            <a:endParaRPr lang="en-US" dirty="0"/>
          </a:p>
          <a:p>
            <a:r>
              <a:rPr lang="mk-MK" dirty="0"/>
              <a:t>Метод на </a:t>
            </a:r>
            <a:r>
              <a:rPr lang="mk-MK" dirty="0" smtClean="0"/>
              <a:t>истражување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7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Стандардна архитектура за банкарски софтвер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759" y="2803586"/>
            <a:ext cx="7734291" cy="2107346"/>
          </a:xfrm>
        </p:spPr>
      </p:pic>
    </p:spTree>
    <p:extLst>
      <p:ext uri="{BB962C8B-B14F-4D97-AF65-F5344CB8AC3E}">
        <p14:creationId xmlns:p14="http://schemas.microsoft.com/office/powerpoint/2010/main" val="26123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Моделирање на банкарски </a:t>
            </a:r>
            <a:r>
              <a:rPr lang="mk-MK" dirty="0" smtClean="0"/>
              <a:t>процеси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mk-MK" dirty="0"/>
              <a:t>Б</a:t>
            </a:r>
            <a:r>
              <a:rPr lang="mk-MK" dirty="0" smtClean="0"/>
              <a:t>изнис процеси</a:t>
            </a:r>
          </a:p>
          <a:p>
            <a:pPr lvl="0"/>
            <a:r>
              <a:rPr lang="mk-MK" dirty="0" smtClean="0"/>
              <a:t>Моделирање на бизнис процеси</a:t>
            </a:r>
          </a:p>
          <a:p>
            <a:pPr lvl="0"/>
            <a:r>
              <a:rPr lang="en-US" dirty="0" smtClean="0"/>
              <a:t>Flow Chart</a:t>
            </a:r>
          </a:p>
          <a:p>
            <a:pPr lvl="0"/>
            <a:r>
              <a:rPr lang="en-US" dirty="0" smtClean="0"/>
              <a:t>BPMN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5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/>
            </a:r>
            <a:br>
              <a:rPr lang="en-US" sz="4400" dirty="0" smtClean="0">
                <a:latin typeface="+mj-lt"/>
              </a:rPr>
            </a:br>
            <a:r>
              <a:rPr lang="x-none" sz="4400" dirty="0" smtClean="0">
                <a:latin typeface="+mj-lt"/>
              </a:rPr>
              <a:t>Моделирање </a:t>
            </a:r>
            <a:r>
              <a:rPr lang="x-none" sz="4400" dirty="0">
                <a:latin typeface="+mj-lt"/>
              </a:rPr>
              <a:t>на процес за регистрација на контак</a:t>
            </a:r>
            <a:r>
              <a:rPr lang="mk-MK" sz="4400" dirty="0">
                <a:latin typeface="+mj-lt"/>
              </a:rPr>
              <a:t>т</a:t>
            </a:r>
            <a:r>
              <a:rPr lang="en-US" sz="4400" b="1" dirty="0">
                <a:latin typeface="+mj-lt"/>
              </a:rPr>
              <a:t/>
            </a:r>
            <a:br>
              <a:rPr lang="en-US" sz="4400" b="1" dirty="0">
                <a:latin typeface="+mj-lt"/>
              </a:rPr>
            </a:br>
            <a:endParaRPr lang="en-US" sz="4400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99" y="1825625"/>
            <a:ext cx="5726602" cy="4351338"/>
          </a:xfrm>
        </p:spPr>
      </p:pic>
    </p:spTree>
    <p:extLst>
      <p:ext uri="{BB962C8B-B14F-4D97-AF65-F5344CB8AC3E}">
        <p14:creationId xmlns:p14="http://schemas.microsoft.com/office/powerpoint/2010/main" val="427834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Податочно </a:t>
            </a:r>
            <a:r>
              <a:rPr lang="mk-MK" dirty="0"/>
              <a:t>складиште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4000"/>
              </a:lnSpc>
              <a:spcAft>
                <a:spcPts val="600"/>
              </a:spcAft>
            </a:pPr>
            <a:r>
              <a:rPr lang="mk-MK" dirty="0"/>
              <a:t>Дефиниција на поимот </a:t>
            </a:r>
            <a:r>
              <a:rPr lang="mk-MK" dirty="0" smtClean="0"/>
              <a:t>податочно складиште</a:t>
            </a:r>
          </a:p>
          <a:p>
            <a:pPr lvl="0">
              <a:lnSpc>
                <a:spcPct val="114000"/>
              </a:lnSpc>
              <a:spcAft>
                <a:spcPts val="600"/>
              </a:spcAft>
            </a:pPr>
            <a:r>
              <a:rPr lang="mk-MK" dirty="0"/>
              <a:t>Карактеристики на </a:t>
            </a:r>
            <a:r>
              <a:rPr lang="mk-MK" dirty="0" smtClean="0"/>
              <a:t>податочно складирање</a:t>
            </a:r>
          </a:p>
          <a:p>
            <a:r>
              <a:rPr lang="mk-MK" dirty="0" smtClean="0"/>
              <a:t>Податоците во податочно </a:t>
            </a:r>
            <a:r>
              <a:rPr lang="mk-MK" dirty="0"/>
              <a:t>складиште</a:t>
            </a:r>
            <a:r>
              <a:rPr lang="mk-MK" dirty="0" smtClean="0"/>
              <a:t> </a:t>
            </a:r>
            <a:r>
              <a:rPr lang="mk-MK" dirty="0"/>
              <a:t>можат да бидат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Архивирани и сумирани.</a:t>
            </a:r>
            <a:endParaRPr lang="en-US" dirty="0"/>
          </a:p>
          <a:p>
            <a:pPr lvl="1"/>
            <a:r>
              <a:rPr lang="mk-MK" dirty="0"/>
              <a:t>Организирани според предметот.</a:t>
            </a:r>
            <a:endParaRPr lang="en-US" dirty="0"/>
          </a:p>
          <a:p>
            <a:pPr lvl="1"/>
            <a:r>
              <a:rPr lang="mk-MK" dirty="0"/>
              <a:t>Статични </a:t>
            </a:r>
            <a:r>
              <a:rPr lang="mk-MK" dirty="0" smtClean="0"/>
              <a:t>(рефреширање </a:t>
            </a:r>
            <a:r>
              <a:rPr lang="mk-MK" dirty="0"/>
              <a:t>на одреден период).</a:t>
            </a:r>
            <a:endParaRPr lang="en-US" dirty="0"/>
          </a:p>
          <a:p>
            <a:pPr lvl="1"/>
            <a:r>
              <a:rPr lang="mk-MK" dirty="0"/>
              <a:t>Поедноставени за анализа.</a:t>
            </a:r>
            <a:endParaRPr lang="en-US" dirty="0"/>
          </a:p>
          <a:p>
            <a:pPr lvl="1"/>
            <a:r>
              <a:rPr lang="mk-MK" dirty="0"/>
              <a:t>Пристапни и лесно обработливи.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60378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mk-MK" dirty="0" smtClean="0"/>
              <a:t> </a:t>
            </a:r>
            <a:r>
              <a:rPr lang="mk-MK" dirty="0"/>
              <a:t>на податочно складиште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OLTP </a:t>
            </a:r>
            <a:r>
              <a:rPr lang="en-US" dirty="0" smtClean="0"/>
              <a:t>vs. OLAP</a:t>
            </a:r>
            <a:endParaRPr lang="en-US" dirty="0"/>
          </a:p>
          <a:p>
            <a:r>
              <a:rPr lang="en-US" dirty="0"/>
              <a:t>ETL</a:t>
            </a:r>
          </a:p>
          <a:p>
            <a:r>
              <a:rPr lang="en-US" dirty="0"/>
              <a:t>Data Mart</a:t>
            </a:r>
          </a:p>
          <a:p>
            <a:r>
              <a:rPr lang="en-US" dirty="0"/>
              <a:t>Metadata</a:t>
            </a:r>
            <a:endParaRPr lang="mk-MK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48" y="3250895"/>
            <a:ext cx="64865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Примена на податочно складиште во банкарството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поврзува значајни финансиски податоци</a:t>
            </a:r>
            <a:endParaRPr lang="en-US" dirty="0"/>
          </a:p>
          <a:p>
            <a:r>
              <a:rPr lang="mk-MK" dirty="0"/>
              <a:t>го намалува времето за пребарување</a:t>
            </a:r>
          </a:p>
          <a:p>
            <a:r>
              <a:rPr lang="ru-RU" dirty="0"/>
              <a:t>го подобрува квалитетот на податоците и конзистентноста</a:t>
            </a:r>
          </a:p>
          <a:p>
            <a:r>
              <a:rPr lang="ru-RU" dirty="0"/>
              <a:t>обезбедува историски податоци со цел да се направи идно предвидување</a:t>
            </a:r>
          </a:p>
          <a:p>
            <a:r>
              <a:rPr lang="mk-MK" dirty="0"/>
              <a:t>обезбедува </a:t>
            </a:r>
            <a:r>
              <a:rPr lang="ru-RU" dirty="0"/>
              <a:t>безбедни, редундатни податоци</a:t>
            </a:r>
          </a:p>
          <a:p>
            <a:r>
              <a:rPr lang="mk-MK" dirty="0"/>
              <a:t>обезбедува </a:t>
            </a:r>
            <a:r>
              <a:rPr lang="ru-RU" dirty="0"/>
              <a:t>враќање на инвестицијата</a:t>
            </a:r>
            <a:endParaRPr lang="mk-M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8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536</Words>
  <Application>Microsoft Office PowerPoint</Application>
  <PresentationFormat>Widescreen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Моделирање на процесите во банкарското работење</vt:lpstr>
      <vt:lpstr>Содржина</vt:lpstr>
      <vt:lpstr>Вовед</vt:lpstr>
      <vt:lpstr>Стандардна архитектура за банкарски софтвер</vt:lpstr>
      <vt:lpstr>Моделирање на банкарски процеси</vt:lpstr>
      <vt:lpstr> Моделирање на процес за регистрација на контакт </vt:lpstr>
      <vt:lpstr>Податочно складиште</vt:lpstr>
      <vt:lpstr>Архитектура на податочно складиште</vt:lpstr>
      <vt:lpstr>Примена на податочно складиште во банкарството</vt:lpstr>
      <vt:lpstr>Податочно рударење и креирање  статистички перформанси</vt:lpstr>
      <vt:lpstr>Алгоритми за податочно рударење</vt:lpstr>
      <vt:lpstr>Алатки за податочно рударење</vt:lpstr>
      <vt:lpstr>Кредитно рангирање</vt:lpstr>
      <vt:lpstr>Интеграција со ИТ системи</vt:lpstr>
      <vt:lpstr>Дефиниција на карта</vt:lpstr>
      <vt:lpstr>Дефиниција на картa</vt:lpstr>
      <vt:lpstr>Табела за одлука на бизнис карта</vt:lpstr>
      <vt:lpstr>Бизнис интелигенција</vt:lpstr>
      <vt:lpstr>Клучни фази на бизнис интелегенција</vt:lpstr>
      <vt:lpstr>Модули</vt:lpstr>
      <vt:lpstr>Секвенцијален дијаграм</vt:lpstr>
      <vt:lpstr>Анализа на резултатите од спроведената анкета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Milanco Arsovski</dc:creator>
  <cp:lastModifiedBy>Milanco Arsovski</cp:lastModifiedBy>
  <cp:revision>113</cp:revision>
  <dcterms:created xsi:type="dcterms:W3CDTF">2018-11-24T14:49:08Z</dcterms:created>
  <dcterms:modified xsi:type="dcterms:W3CDTF">2018-11-29T22:58:33Z</dcterms:modified>
</cp:coreProperties>
</file>