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71" r:id="rId3"/>
    <p:sldId id="274" r:id="rId4"/>
    <p:sldId id="275" r:id="rId5"/>
    <p:sldId id="276" r:id="rId6"/>
    <p:sldId id="277" r:id="rId7"/>
    <p:sldId id="280" r:id="rId8"/>
    <p:sldId id="281" r:id="rId9"/>
    <p:sldId id="278" r:id="rId10"/>
    <p:sldId id="282" r:id="rId11"/>
    <p:sldId id="283" r:id="rId12"/>
    <p:sldId id="279" r:id="rId13"/>
    <p:sldId id="285" r:id="rId14"/>
    <p:sldId id="284" r:id="rId15"/>
  </p:sldIdLst>
  <p:sldSz cx="9144000" cy="5143500" type="screen16x9"/>
  <p:notesSz cx="6858000" cy="9144000"/>
  <p:embeddedFontLst>
    <p:embeddedFont>
      <p:font typeface="Abel" panose="02000506030000020004" pitchFamily="2" charset="0"/>
      <p:regular r:id="rId17"/>
    </p:embeddedFont>
    <p:embeddedFont>
      <p:font typeface="Calibri Light" panose="020F0302020204030204" pitchFamily="34" charset="0"/>
      <p:regular r:id="rId18"/>
      <p:italic r:id="rId19"/>
    </p:embeddedFont>
    <p:embeddedFont>
      <p:font typeface="Dosis" pitchFamily="2" charset="0"/>
      <p:regular r:id="rId20"/>
      <p:bold r:id="rId21"/>
    </p:embeddedFont>
    <p:embeddedFont>
      <p:font typeface="Dosis ExtraLight" pitchFamily="2" charset="0"/>
      <p:regular r:id="rId22"/>
      <p:bold r:id="rId23"/>
    </p:embeddedFont>
    <p:embeddedFont>
      <p:font typeface="Fira Sans Condensed ExtraLight" panose="020B0403050000020004" pitchFamily="34" charset="0"/>
      <p:regular r:id="rId24"/>
      <p:bold r:id="rId25"/>
      <p:italic r:id="rId26"/>
      <p:boldItalic r:id="rId27"/>
    </p:embeddedFont>
    <p:embeddedFont>
      <p:font typeface="Josefin Sans" pitchFamily="2" charset="0"/>
      <p:regular r:id="rId28"/>
      <p:bold r:id="rId29"/>
      <p:italic r:id="rId30"/>
      <p:boldItalic r:id="rId31"/>
    </p:embeddedFont>
    <p:embeddedFont>
      <p:font typeface="Lato Light" panose="020F0502020204030203" pitchFamily="34" charset="0"/>
      <p:regular r:id="rId32"/>
      <p:italic r:id="rId33"/>
    </p:embeddedFont>
    <p:embeddedFont>
      <p:font typeface="Staatliches" pitchFamily="2" charset="0"/>
      <p:regular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0113FE-863F-4756-87E1-356D5B61ED1B}">
  <a:tblStyle styleId="{4E0113FE-863F-4756-87E1-356D5B61ED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1EB0-46D1-8EF8-7F0A8CB03253}"/>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1EB0-46D1-8EF8-7F0A8CB03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EB0-46D1-8EF8-7F0A8CB03253}"/>
              </c:ext>
            </c:extLst>
          </c:dPt>
          <c:cat>
            <c:strRef>
              <c:f>Sheet1!$A$2:$A$3</c:f>
              <c:strCache>
                <c:ptCount val="2"/>
                <c:pt idx="0">
                  <c:v>Item 01</c:v>
                </c:pt>
                <c:pt idx="1">
                  <c:v>Item 02</c:v>
                </c:pt>
              </c:strCache>
            </c:strRef>
          </c:cat>
          <c:val>
            <c:numRef>
              <c:f>Sheet1!$B$2:$B$3</c:f>
              <c:numCache>
                <c:formatCode>General</c:formatCode>
                <c:ptCount val="2"/>
                <c:pt idx="0">
                  <c:v>2</c:v>
                </c:pt>
                <c:pt idx="1">
                  <c:v>8</c:v>
                </c:pt>
              </c:numCache>
            </c:numRef>
          </c:val>
          <c:extLst>
            <c:ext xmlns:c16="http://schemas.microsoft.com/office/drawing/2014/chart" uri="{C3380CC4-5D6E-409C-BE32-E72D297353CC}">
              <c16:uniqueId val="{00000006-1EB0-46D1-8EF8-7F0A8CB0325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e9f34b77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e9f34b77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8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066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803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64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409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6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77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764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68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06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07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971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eaab1e3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eaab1e3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4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fr" sz="900">
                <a:solidFill>
                  <a:srgbClr val="FFFFFF"/>
                </a:solidFill>
                <a:latin typeface="Dosis"/>
                <a:ea typeface="Dosis"/>
                <a:cs typeface="Dosis"/>
                <a:sym typeface="Dosis"/>
              </a:rPr>
              <a:t>CREDITS: This presentation template was created by </a:t>
            </a:r>
            <a:r>
              <a:rPr lang="fr" sz="900" b="1">
                <a:solidFill>
                  <a:srgbClr val="FFFFFF"/>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fr" sz="900">
                <a:solidFill>
                  <a:srgbClr val="FFFFFF"/>
                </a:solidFill>
                <a:latin typeface="Dosis"/>
                <a:ea typeface="Dosis"/>
                <a:cs typeface="Dosis"/>
                <a:sym typeface="Dosis"/>
              </a:rPr>
              <a:t>, including icons by </a:t>
            </a:r>
            <a:r>
              <a:rPr lang="fr" sz="900" b="1">
                <a:solidFill>
                  <a:srgbClr val="FFFFFF"/>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fr" sz="900">
                <a:solidFill>
                  <a:srgbClr val="FFFFFF"/>
                </a:solidFill>
                <a:latin typeface="Dosis"/>
                <a:ea typeface="Dosis"/>
                <a:cs typeface="Dosis"/>
                <a:sym typeface="Dosis"/>
              </a:rPr>
              <a:t>, and infographics &amp; images by </a:t>
            </a:r>
            <a:r>
              <a:rPr lang="fr" sz="900" b="1">
                <a:solidFill>
                  <a:srgbClr val="FFFFFF"/>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r>
              <a:rPr lang="fr"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2"/>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9" name="Google Shape;109;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None/>
              <a:defRPr sz="1200">
                <a:solidFill>
                  <a:srgbClr val="5B3C43"/>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a:endParaRPr/>
          </a:p>
        </p:txBody>
      </p:sp>
      <p:sp>
        <p:nvSpPr>
          <p:cNvPr id="47" name="Google Shape;47;p6"/>
          <p:cNvSpPr/>
          <p:nvPr/>
        </p:nvSpPr>
        <p:spPr>
          <a:xfrm>
            <a:off x="0" y="3687000"/>
            <a:ext cx="1637400" cy="1456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100"/>
              <a:buNone/>
              <a:defRPr sz="1200">
                <a:solidFill>
                  <a:srgbClr val="5B3C43"/>
                </a:solidFill>
              </a:defRPr>
            </a:lvl1pPr>
            <a:lvl2pPr lvl="1" algn="r" rtl="0">
              <a:lnSpc>
                <a:spcPct val="100000"/>
              </a:lnSpc>
              <a:spcBef>
                <a:spcPts val="0"/>
              </a:spcBef>
              <a:spcAft>
                <a:spcPts val="0"/>
              </a:spcAft>
              <a:buClr>
                <a:schemeClr val="dk2"/>
              </a:buClr>
              <a:buSzPts val="1100"/>
              <a:buNone/>
              <a:defRPr>
                <a:solidFill>
                  <a:schemeClr val="dk2"/>
                </a:solidFill>
              </a:defRPr>
            </a:lvl2pPr>
            <a:lvl3pPr lvl="2" algn="r" rtl="0">
              <a:lnSpc>
                <a:spcPct val="100000"/>
              </a:lnSpc>
              <a:spcBef>
                <a:spcPts val="0"/>
              </a:spcBef>
              <a:spcAft>
                <a:spcPts val="0"/>
              </a:spcAft>
              <a:buClr>
                <a:schemeClr val="dk2"/>
              </a:buClr>
              <a:buSzPts val="1100"/>
              <a:buNone/>
              <a:defRPr>
                <a:solidFill>
                  <a:schemeClr val="dk2"/>
                </a:solidFill>
              </a:defRPr>
            </a:lvl3pPr>
            <a:lvl4pPr lvl="3" algn="r" rtl="0">
              <a:lnSpc>
                <a:spcPct val="100000"/>
              </a:lnSpc>
              <a:spcBef>
                <a:spcPts val="0"/>
              </a:spcBef>
              <a:spcAft>
                <a:spcPts val="0"/>
              </a:spcAft>
              <a:buClr>
                <a:schemeClr val="dk2"/>
              </a:buClr>
              <a:buSzPts val="1100"/>
              <a:buNone/>
              <a:defRPr>
                <a:solidFill>
                  <a:schemeClr val="dk2"/>
                </a:solidFill>
              </a:defRPr>
            </a:lvl4pPr>
            <a:lvl5pPr lvl="4" algn="r" rtl="0">
              <a:lnSpc>
                <a:spcPct val="100000"/>
              </a:lnSpc>
              <a:spcBef>
                <a:spcPts val="0"/>
              </a:spcBef>
              <a:spcAft>
                <a:spcPts val="0"/>
              </a:spcAft>
              <a:buClr>
                <a:schemeClr val="dk2"/>
              </a:buClr>
              <a:buSzPts val="1100"/>
              <a:buNone/>
              <a:defRPr>
                <a:solidFill>
                  <a:schemeClr val="dk2"/>
                </a:solidFill>
              </a:defRPr>
            </a:lvl5pPr>
            <a:lvl6pPr lvl="5" algn="r" rtl="0">
              <a:lnSpc>
                <a:spcPct val="100000"/>
              </a:lnSpc>
              <a:spcBef>
                <a:spcPts val="0"/>
              </a:spcBef>
              <a:spcAft>
                <a:spcPts val="0"/>
              </a:spcAft>
              <a:buClr>
                <a:schemeClr val="dk2"/>
              </a:buClr>
              <a:buSzPts val="1100"/>
              <a:buNone/>
              <a:defRPr>
                <a:solidFill>
                  <a:schemeClr val="dk2"/>
                </a:solidFill>
              </a:defRPr>
            </a:lvl6pPr>
            <a:lvl7pPr lvl="6" algn="r" rtl="0">
              <a:lnSpc>
                <a:spcPct val="100000"/>
              </a:lnSpc>
              <a:spcBef>
                <a:spcPts val="0"/>
              </a:spcBef>
              <a:spcAft>
                <a:spcPts val="0"/>
              </a:spcAft>
              <a:buClr>
                <a:schemeClr val="dk2"/>
              </a:buClr>
              <a:buSzPts val="1100"/>
              <a:buNone/>
              <a:defRPr>
                <a:solidFill>
                  <a:schemeClr val="dk2"/>
                </a:solidFill>
              </a:defRPr>
            </a:lvl7pPr>
            <a:lvl8pPr lvl="7" algn="r" rtl="0">
              <a:lnSpc>
                <a:spcPct val="100000"/>
              </a:lnSpc>
              <a:spcBef>
                <a:spcPts val="0"/>
              </a:spcBef>
              <a:spcAft>
                <a:spcPts val="0"/>
              </a:spcAft>
              <a:buClr>
                <a:schemeClr val="dk2"/>
              </a:buClr>
              <a:buSzPts val="1100"/>
              <a:buNone/>
              <a:defRPr>
                <a:solidFill>
                  <a:schemeClr val="dk2"/>
                </a:solidFill>
              </a:defRPr>
            </a:lvl8pPr>
            <a:lvl9pPr lvl="8" algn="r" rtl="0">
              <a:lnSpc>
                <a:spcPct val="100000"/>
              </a:lnSpc>
              <a:spcBef>
                <a:spcPts val="0"/>
              </a:spcBef>
              <a:spcAft>
                <a:spcPts val="0"/>
              </a:spcAft>
              <a:buClr>
                <a:schemeClr val="dk2"/>
              </a:buClr>
              <a:buSzPts val="1100"/>
              <a:buNone/>
              <a:defRPr>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2"/>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200"/>
              <a:buNone/>
              <a:defRPr sz="1200">
                <a:solidFill>
                  <a:schemeClr val="lt2"/>
                </a:solidFill>
              </a:defRPr>
            </a:lvl1pPr>
            <a:lvl2pPr lvl="1" algn="r" rtl="0">
              <a:lnSpc>
                <a:spcPct val="100000"/>
              </a:lnSpc>
              <a:spcBef>
                <a:spcPts val="0"/>
              </a:spcBef>
              <a:spcAft>
                <a:spcPts val="0"/>
              </a:spcAft>
              <a:buClr>
                <a:schemeClr val="lt2"/>
              </a:buClr>
              <a:buSzPts val="1200"/>
              <a:buNone/>
              <a:defRPr sz="1200">
                <a:solidFill>
                  <a:schemeClr val="lt2"/>
                </a:solidFill>
              </a:defRPr>
            </a:lvl2pPr>
            <a:lvl3pPr lvl="2" algn="r" rtl="0">
              <a:lnSpc>
                <a:spcPct val="100000"/>
              </a:lnSpc>
              <a:spcBef>
                <a:spcPts val="0"/>
              </a:spcBef>
              <a:spcAft>
                <a:spcPts val="0"/>
              </a:spcAft>
              <a:buClr>
                <a:schemeClr val="lt2"/>
              </a:buClr>
              <a:buSzPts val="1200"/>
              <a:buNone/>
              <a:defRPr sz="1200">
                <a:solidFill>
                  <a:schemeClr val="lt2"/>
                </a:solidFill>
              </a:defRPr>
            </a:lvl3pPr>
            <a:lvl4pPr lvl="3" algn="r" rtl="0">
              <a:lnSpc>
                <a:spcPct val="100000"/>
              </a:lnSpc>
              <a:spcBef>
                <a:spcPts val="0"/>
              </a:spcBef>
              <a:spcAft>
                <a:spcPts val="0"/>
              </a:spcAft>
              <a:buClr>
                <a:schemeClr val="lt2"/>
              </a:buClr>
              <a:buSzPts val="1200"/>
              <a:buNone/>
              <a:defRPr sz="1200">
                <a:solidFill>
                  <a:schemeClr val="lt2"/>
                </a:solidFill>
              </a:defRPr>
            </a:lvl4pPr>
            <a:lvl5pPr lvl="4" algn="r" rtl="0">
              <a:lnSpc>
                <a:spcPct val="100000"/>
              </a:lnSpc>
              <a:spcBef>
                <a:spcPts val="0"/>
              </a:spcBef>
              <a:spcAft>
                <a:spcPts val="0"/>
              </a:spcAft>
              <a:buClr>
                <a:schemeClr val="lt2"/>
              </a:buClr>
              <a:buSzPts val="1200"/>
              <a:buNone/>
              <a:defRPr sz="1200">
                <a:solidFill>
                  <a:schemeClr val="lt2"/>
                </a:solidFill>
              </a:defRPr>
            </a:lvl5pPr>
            <a:lvl6pPr lvl="5" algn="r" rtl="0">
              <a:lnSpc>
                <a:spcPct val="100000"/>
              </a:lnSpc>
              <a:spcBef>
                <a:spcPts val="0"/>
              </a:spcBef>
              <a:spcAft>
                <a:spcPts val="0"/>
              </a:spcAft>
              <a:buClr>
                <a:schemeClr val="lt2"/>
              </a:buClr>
              <a:buSzPts val="1200"/>
              <a:buNone/>
              <a:defRPr sz="1200">
                <a:solidFill>
                  <a:schemeClr val="lt2"/>
                </a:solidFill>
              </a:defRPr>
            </a:lvl6pPr>
            <a:lvl7pPr lvl="6" algn="r" rtl="0">
              <a:lnSpc>
                <a:spcPct val="100000"/>
              </a:lnSpc>
              <a:spcBef>
                <a:spcPts val="0"/>
              </a:spcBef>
              <a:spcAft>
                <a:spcPts val="0"/>
              </a:spcAft>
              <a:buClr>
                <a:schemeClr val="lt2"/>
              </a:buClr>
              <a:buSzPts val="1200"/>
              <a:buNone/>
              <a:defRPr sz="1200">
                <a:solidFill>
                  <a:schemeClr val="lt2"/>
                </a:solidFill>
              </a:defRPr>
            </a:lvl7pPr>
            <a:lvl8pPr lvl="7" algn="r" rtl="0">
              <a:lnSpc>
                <a:spcPct val="100000"/>
              </a:lnSpc>
              <a:spcBef>
                <a:spcPts val="0"/>
              </a:spcBef>
              <a:spcAft>
                <a:spcPts val="0"/>
              </a:spcAft>
              <a:buClr>
                <a:schemeClr val="lt2"/>
              </a:buClr>
              <a:buSzPts val="1200"/>
              <a:buNone/>
              <a:defRPr sz="1200">
                <a:solidFill>
                  <a:schemeClr val="lt2"/>
                </a:solidFill>
              </a:defRPr>
            </a:lvl8pPr>
            <a:lvl9pPr lvl="8" algn="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sz="12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3" name="Google Shape;73;p11"/>
          <p:cNvSpPr/>
          <p:nvPr/>
        </p:nvSpPr>
        <p:spPr>
          <a:xfrm flipH="1">
            <a:off x="775530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subTitle" idx="1"/>
          </p:nvPr>
        </p:nvSpPr>
        <p:spPr>
          <a:xfrm>
            <a:off x="5343013" y="4207226"/>
            <a:ext cx="3332400" cy="33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1400">
                <a:latin typeface="Calibri Light" panose="020F0302020204030204" pitchFamily="34" charset="0"/>
                <a:ea typeface="Calibri Light" panose="020F0302020204030204" pitchFamily="34" charset="0"/>
                <a:cs typeface="Calibri Light" panose="020F0302020204030204" pitchFamily="34" charset="0"/>
              </a:rPr>
              <a:t>Milan HUANG </a:t>
            </a:r>
            <a:r>
              <a:rPr lang="fr" sz="1400" dirty="0">
                <a:latin typeface="Calibri Light" panose="020F0302020204030204" pitchFamily="34" charset="0"/>
                <a:ea typeface="Calibri Light" panose="020F0302020204030204" pitchFamily="34" charset="0"/>
                <a:cs typeface="Calibri Light" panose="020F0302020204030204" pitchFamily="34" charset="0"/>
              </a:rPr>
              <a:t>| Danny SOMDA</a:t>
            </a:r>
            <a:endParaRPr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6" name="Google Shape;116;p20"/>
          <p:cNvSpPr txBox="1">
            <a:spLocks noGrp="1"/>
          </p:cNvSpPr>
          <p:nvPr>
            <p:ph type="ctrTitle"/>
          </p:nvPr>
        </p:nvSpPr>
        <p:spPr>
          <a:xfrm>
            <a:off x="4818626" y="1983750"/>
            <a:ext cx="3856800" cy="203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 sz="4800"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rPr>
              <a:t>Stratégies d’assurance de portefeuille</a:t>
            </a:r>
            <a:endParaRPr sz="4800"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17" name="Google Shape;117;p20"/>
          <p:cNvGrpSpPr/>
          <p:nvPr/>
        </p:nvGrpSpPr>
        <p:grpSpPr>
          <a:xfrm>
            <a:off x="834403" y="928166"/>
            <a:ext cx="3580249" cy="3149503"/>
            <a:chOff x="700506" y="580995"/>
            <a:chExt cx="4319277" cy="3799617"/>
          </a:xfrm>
        </p:grpSpPr>
        <p:sp>
          <p:nvSpPr>
            <p:cNvPr id="118" name="Google Shape;118;p20"/>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9" name="Google Shape;119;p20"/>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0" name="Google Shape;120;p20"/>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1" name="Google Shape;121;p20"/>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2" name="Google Shape;122;p20"/>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3" name="Google Shape;123;p20"/>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4" name="Google Shape;124;p20"/>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5" name="Google Shape;125;p20"/>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6" name="Google Shape;126;p20"/>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7" name="Google Shape;127;p20"/>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8" name="Google Shape;128;p20"/>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9" name="Google Shape;129;p20"/>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0" name="Google Shape;130;p20"/>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1" name="Google Shape;131;p20"/>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2" name="Google Shape;132;p20"/>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3" name="Google Shape;133;p20"/>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4" name="Google Shape;134;p20"/>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5" name="Google Shape;135;p20"/>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6" name="Google Shape;136;p20"/>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7" name="Google Shape;137;p20"/>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8" name="Google Shape;138;p20"/>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9" name="Google Shape;139;p20"/>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0" name="Google Shape;140;p20"/>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1" name="Google Shape;141;p20"/>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2" name="Google Shape;142;p20"/>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3" name="Google Shape;143;p20"/>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4" name="Google Shape;144;p20"/>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5" name="Google Shape;145;p20"/>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6" name="Google Shape;146;p20"/>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7" name="Google Shape;147;p20"/>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8" name="Google Shape;148;p20"/>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9" name="Google Shape;149;p20"/>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0" name="Google Shape;150;p20"/>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1" name="Google Shape;151;p20"/>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2" name="Google Shape;152;p20"/>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3" name="Google Shape;153;p20"/>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4" name="Google Shape;154;p20"/>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5" name="Google Shape;155;p20"/>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6" name="Google Shape;156;p20"/>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7" name="Google Shape;157;p20"/>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8" name="Google Shape;158;p20"/>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9" name="Google Shape;159;p20"/>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0" name="Google Shape;160;p20"/>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1" name="Google Shape;161;p20"/>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2" name="Google Shape;162;p20"/>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3" name="Google Shape;163;p20"/>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4" name="Google Shape;164;p20"/>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5" name="Google Shape;165;p20"/>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6" name="Google Shape;166;p20"/>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7" name="Google Shape;167;p20"/>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8" name="Google Shape;168;p20"/>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9" name="Google Shape;169;p20"/>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0" name="Google Shape;170;p20"/>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1" name="Google Shape;171;p20"/>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2" name="Google Shape;172;p20"/>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3" name="Google Shape;173;p20"/>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4" name="Google Shape;174;p20"/>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5" name="Google Shape;175;p20"/>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6" name="Google Shape;176;p20"/>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7" name="Google Shape;177;p20"/>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8" name="Google Shape;178;p20"/>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9" name="Google Shape;179;p20"/>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0" name="Google Shape;180;p20"/>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1" name="Google Shape;181;p20"/>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2" name="Google Shape;182;p20"/>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3" name="Google Shape;183;p20"/>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4" name="Google Shape;184;p20"/>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5" name="Google Shape;185;p20"/>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6" name="Google Shape;186;p20"/>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7" name="Google Shape;187;p20"/>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8" name="Google Shape;188;p20"/>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9" name="Google Shape;189;p20"/>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0" name="Google Shape;190;p20"/>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Google Shape;191;p20"/>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2" name="Google Shape;192;p20"/>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3" name="Google Shape;193;p20"/>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4" name="Google Shape;194;p20"/>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5" name="Google Shape;195;p20"/>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6" name="Google Shape;196;p20"/>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7" name="Google Shape;197;p20"/>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8" name="Google Shape;198;p20"/>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9" name="Google Shape;199;p20"/>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0" name="Google Shape;200;p20"/>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1" name="Google Shape;201;p20"/>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2" name="Google Shape;202;p20"/>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3" name="Google Shape;203;p20"/>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4" name="Google Shape;204;p20"/>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5" name="Google Shape;205;p20"/>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6" name="Google Shape;206;p20"/>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7" name="Google Shape;207;p20"/>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8" name="Google Shape;208;p20"/>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09" name="Google Shape;209;p20"/>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0" name="Google Shape;210;p20"/>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1" name="Google Shape;211;p20"/>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2" name="Google Shape;212;p20"/>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3" name="Google Shape;213;p20"/>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4" name="Google Shape;214;p20"/>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5" name="Google Shape;215;p20"/>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6" name="Google Shape;216;p20"/>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7" name="Google Shape;217;p20"/>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8" name="Google Shape;218;p20"/>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9" name="Google Shape;219;p20"/>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0" name="Google Shape;220;p20"/>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1" name="Google Shape;221;p20"/>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2" name="Google Shape;222;p20"/>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3" name="Google Shape;223;p20"/>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4" name="Google Shape;224;p20"/>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5" name="Google Shape;225;p20"/>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6" name="Google Shape;226;p20"/>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7" name="Google Shape;227;p20"/>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8" name="Google Shape;228;p20"/>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9" name="Google Shape;229;p20"/>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0" name="Google Shape;230;p20"/>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1" name="Google Shape;231;p20"/>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2" name="Google Shape;232;p20"/>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3" name="Google Shape;233;p20"/>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4" name="Google Shape;234;p20"/>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5" name="Google Shape;235;p20"/>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6" name="Google Shape;236;p20"/>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7" name="Google Shape;237;p20"/>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8" name="Google Shape;238;p20"/>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9" name="Google Shape;239;p20"/>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0" name="Google Shape;240;p20"/>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1" name="Google Shape;241;p20"/>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2" name="Google Shape;242;p20"/>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3" name="Google Shape;243;p20"/>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4" name="Google Shape;244;p20"/>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5" name="Google Shape;245;p20"/>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6" name="Google Shape;246;p20"/>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7" name="Google Shape;247;p20"/>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8" name="Google Shape;248;p20"/>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49" name="Google Shape;249;p20"/>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0" name="Google Shape;250;p20"/>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1" name="Google Shape;251;p20"/>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2" name="Google Shape;252;p20"/>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3" name="Google Shape;253;p20"/>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4" name="Google Shape;254;p20"/>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5" name="Google Shape;255;p20"/>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6" name="Google Shape;256;p20"/>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7" name="Google Shape;257;p20"/>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8" name="Google Shape;258;p20"/>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59" name="Google Shape;259;p20"/>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0" name="Google Shape;260;p20"/>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1" name="Google Shape;261;p20"/>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2" name="Google Shape;262;p20"/>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3" name="Google Shape;263;p20"/>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4" name="Google Shape;264;p20"/>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5" name="Google Shape;265;p20"/>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6" name="Google Shape;266;p20"/>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7" name="Google Shape;267;p20"/>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8" name="Google Shape;268;p20"/>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9" name="Google Shape;269;p20"/>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0" name="Google Shape;270;p20"/>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1" name="Google Shape;271;p20"/>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rgbClr val="B27E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2" name="Google Shape;272;p20"/>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3" name="Google Shape;273;p20"/>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4" name="Google Shape;274;p20"/>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5" name="Google Shape;275;p20"/>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6" name="Google Shape;276;p20"/>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7" name="Google Shape;277;p20"/>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8" name="Google Shape;278;p20"/>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79" name="Google Shape;279;p20"/>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0" name="Google Shape;280;p20"/>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1" name="Google Shape;281;p20"/>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2" name="Google Shape;282;p20"/>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3" name="Google Shape;283;p20"/>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4" name="Google Shape;284;p20"/>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5" name="Google Shape;285;p20"/>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6" name="Google Shape;286;p20"/>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rgbClr val="B27E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7" name="Google Shape;287;p20"/>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8" name="Google Shape;288;p20"/>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89" name="Google Shape;289;p20"/>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90" name="Google Shape;290;p20"/>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91" name="Google Shape;291;p20"/>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92" name="Google Shape;292;p20"/>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93" name="Google Shape;293;p20"/>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94" name="Google Shape;294;p20"/>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95" name="Google Shape;295;p20"/>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96" name="Google Shape;296;p20"/>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rgbClr val="482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Light" panose="020F0302020204030204" pitchFamily="34" charset="0"/>
                <a:ea typeface="Calibri Light" panose="020F0302020204030204" pitchFamily="34" charset="0"/>
                <a:cs typeface="Calibri Light" panose="020F0302020204030204" pitchFamily="34" charset="0"/>
              </a:endParaRPr>
            </a:p>
          </p:txBody>
        </p:sp>
      </p:grpSp>
      <p:pic>
        <p:nvPicPr>
          <p:cNvPr id="297" name="Google Shape;297;p20"/>
          <p:cNvPicPr preferRelativeResize="0"/>
          <p:nvPr/>
        </p:nvPicPr>
        <p:blipFill>
          <a:blip r:embed="rId3">
            <a:alphaModFix/>
          </a:blip>
          <a:stretch>
            <a:fillRect/>
          </a:stretch>
        </p:blipFill>
        <p:spPr>
          <a:xfrm>
            <a:off x="170326" y="-1660986"/>
            <a:ext cx="1482770" cy="582649"/>
          </a:xfrm>
          <a:prstGeom prst="rect">
            <a:avLst/>
          </a:prstGeom>
          <a:noFill/>
          <a:ln>
            <a:noFill/>
          </a:ln>
        </p:spPr>
      </p:pic>
      <p:pic>
        <p:nvPicPr>
          <p:cNvPr id="1026" name="Picture 2">
            <a:extLst>
              <a:ext uri="{FF2B5EF4-FFF2-40B4-BE49-F238E27FC236}">
                <a16:creationId xmlns:a16="http://schemas.microsoft.com/office/drawing/2014/main" id="{4114B7EC-75BE-4696-BEA3-39F965856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29" y="256715"/>
            <a:ext cx="4575328" cy="6537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rPr>
              <a:t>PITCH</a:t>
            </a:r>
            <a:endParaRPr dirty="0">
              <a:solidFill>
                <a:srgbClr val="00B0F0"/>
              </a:solidFill>
            </a:endParaRPr>
          </a:p>
        </p:txBody>
      </p:sp>
      <p:sp>
        <p:nvSpPr>
          <p:cNvPr id="604" name="Google Shape;604;p31"/>
          <p:cNvSpPr txBox="1"/>
          <p:nvPr/>
        </p:nvSpPr>
        <p:spPr>
          <a:xfrm>
            <a:off x="1348650" y="810559"/>
            <a:ext cx="7264500" cy="276683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b="1" i="1" u="sng"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Résilience face à la volatilité </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a:t>
            </a: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Dans un marché volatil, notre stratégie est conçue pour préserver la résilience de vos investissements. En cas de baisse importante du marché, nous ajustons l'allocation de manière proactive. Cela peut se traduire par une réduction temporaire des actifs dynamiques au profit des actifs de protection, une stratégie que nous appelons "monétarisation". Cette situation est toutefois temporaire et ne durera que jusqu’à la fin de la période de protection actuelle. À ce moment-là, votre niveau de protection est réinitialisé et votre exposition à l'actif dynamique est rétablie.</a:t>
            </a: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p:txBody>
      </p:sp>
      <p:sp>
        <p:nvSpPr>
          <p:cNvPr id="2" name="Freeform 190">
            <a:extLst>
              <a:ext uri="{FF2B5EF4-FFF2-40B4-BE49-F238E27FC236}">
                <a16:creationId xmlns:a16="http://schemas.microsoft.com/office/drawing/2014/main" id="{0BAE70E9-1EDF-9693-89C1-13553CE28514}"/>
              </a:ext>
            </a:extLst>
          </p:cNvPr>
          <p:cNvSpPr>
            <a:spLocks noChangeArrowheads="1"/>
          </p:cNvSpPr>
          <p:nvPr/>
        </p:nvSpPr>
        <p:spPr bwMode="auto">
          <a:xfrm>
            <a:off x="142927" y="1816276"/>
            <a:ext cx="1205723" cy="1205723"/>
          </a:xfrm>
          <a:custGeom>
            <a:avLst/>
            <a:gdLst>
              <a:gd name="T0" fmla="*/ 1936 w 1937"/>
              <a:gd name="T1" fmla="*/ 968 h 1936"/>
              <a:gd name="T2" fmla="*/ 1936 w 1937"/>
              <a:gd name="T3" fmla="*/ 968 h 1936"/>
              <a:gd name="T4" fmla="*/ 968 w 1937"/>
              <a:gd name="T5" fmla="*/ 1935 h 1936"/>
              <a:gd name="T6" fmla="*/ 968 w 1937"/>
              <a:gd name="T7" fmla="*/ 1935 h 1936"/>
              <a:gd name="T8" fmla="*/ 0 w 1937"/>
              <a:gd name="T9" fmla="*/ 968 h 1936"/>
              <a:gd name="T10" fmla="*/ 0 w 1937"/>
              <a:gd name="T11" fmla="*/ 968 h 1936"/>
              <a:gd name="T12" fmla="*/ 968 w 1937"/>
              <a:gd name="T13" fmla="*/ 0 h 1936"/>
              <a:gd name="T14" fmla="*/ 968 w 1937"/>
              <a:gd name="T15" fmla="*/ 0 h 1936"/>
              <a:gd name="T16" fmla="*/ 1936 w 1937"/>
              <a:gd name="T17" fmla="*/ 968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7" h="1936">
                <a:moveTo>
                  <a:pt x="1936" y="968"/>
                </a:moveTo>
                <a:lnTo>
                  <a:pt x="1936" y="968"/>
                </a:lnTo>
                <a:cubicBezTo>
                  <a:pt x="1936" y="1503"/>
                  <a:pt x="1503" y="1935"/>
                  <a:pt x="968" y="1935"/>
                </a:cubicBezTo>
                <a:lnTo>
                  <a:pt x="968" y="1935"/>
                </a:lnTo>
                <a:cubicBezTo>
                  <a:pt x="434" y="1935"/>
                  <a:pt x="0" y="1503"/>
                  <a:pt x="0" y="968"/>
                </a:cubicBezTo>
                <a:lnTo>
                  <a:pt x="0" y="968"/>
                </a:lnTo>
                <a:cubicBezTo>
                  <a:pt x="0" y="434"/>
                  <a:pt x="434" y="0"/>
                  <a:pt x="968" y="0"/>
                </a:cubicBezTo>
                <a:lnTo>
                  <a:pt x="968" y="0"/>
                </a:lnTo>
                <a:cubicBezTo>
                  <a:pt x="1503" y="0"/>
                  <a:pt x="1936" y="434"/>
                  <a:pt x="1936" y="968"/>
                </a:cubicBezTo>
              </a:path>
            </a:pathLst>
          </a:custGeom>
          <a:solidFill>
            <a:schemeClr val="bg1">
              <a:lumMod val="95000"/>
            </a:schemeClr>
          </a:solidFill>
          <a:effectLst/>
        </p:spPr>
        <p:txBody>
          <a:bodyPr lIns="108000" tIns="72000" rIns="72000" bIns="72000" anchor="ctr"/>
          <a:lstStyle/>
          <a:p>
            <a:pPr defTabSz="1087636"/>
            <a:endParaRPr lang="en-US" sz="1200" dirty="0"/>
          </a:p>
        </p:txBody>
      </p:sp>
      <p:sp>
        <p:nvSpPr>
          <p:cNvPr id="3" name="Freeform 20">
            <a:extLst>
              <a:ext uri="{FF2B5EF4-FFF2-40B4-BE49-F238E27FC236}">
                <a16:creationId xmlns:a16="http://schemas.microsoft.com/office/drawing/2014/main" id="{D7FD4219-36F5-B628-40E4-74B6F033B0DB}"/>
              </a:ext>
            </a:extLst>
          </p:cNvPr>
          <p:cNvSpPr>
            <a:spLocks noChangeArrowheads="1"/>
          </p:cNvSpPr>
          <p:nvPr/>
        </p:nvSpPr>
        <p:spPr bwMode="auto">
          <a:xfrm>
            <a:off x="446296" y="2119139"/>
            <a:ext cx="636545" cy="599998"/>
          </a:xfrm>
          <a:custGeom>
            <a:avLst/>
            <a:gdLst>
              <a:gd name="connsiteX0" fmla="*/ 436098 w 936135"/>
              <a:gd name="connsiteY0" fmla="*/ 810988 h 936078"/>
              <a:gd name="connsiteX1" fmla="*/ 449234 w 936135"/>
              <a:gd name="connsiteY1" fmla="*/ 823726 h 936078"/>
              <a:gd name="connsiteX2" fmla="*/ 449234 w 936135"/>
              <a:gd name="connsiteY2" fmla="*/ 883592 h 936078"/>
              <a:gd name="connsiteX3" fmla="*/ 436098 w 936135"/>
              <a:gd name="connsiteY3" fmla="*/ 897603 h 936078"/>
              <a:gd name="connsiteX4" fmla="*/ 422962 w 936135"/>
              <a:gd name="connsiteY4" fmla="*/ 883592 h 936078"/>
              <a:gd name="connsiteX5" fmla="*/ 422962 w 936135"/>
              <a:gd name="connsiteY5" fmla="*/ 823726 h 936078"/>
              <a:gd name="connsiteX6" fmla="*/ 436098 w 936135"/>
              <a:gd name="connsiteY6" fmla="*/ 810988 h 936078"/>
              <a:gd name="connsiteX7" fmla="*/ 806366 w 936135"/>
              <a:gd name="connsiteY7" fmla="*/ 556861 h 936078"/>
              <a:gd name="connsiteX8" fmla="*/ 785243 w 936135"/>
              <a:gd name="connsiteY8" fmla="*/ 570583 h 936078"/>
              <a:gd name="connsiteX9" fmla="*/ 784001 w 936135"/>
              <a:gd name="connsiteY9" fmla="*/ 571830 h 936078"/>
              <a:gd name="connsiteX10" fmla="*/ 782759 w 936135"/>
              <a:gd name="connsiteY10" fmla="*/ 573078 h 936078"/>
              <a:gd name="connsiteX11" fmla="*/ 781516 w 936135"/>
              <a:gd name="connsiteY11" fmla="*/ 579315 h 936078"/>
              <a:gd name="connsiteX12" fmla="*/ 782759 w 936135"/>
              <a:gd name="connsiteY12" fmla="*/ 583057 h 936078"/>
              <a:gd name="connsiteX13" fmla="*/ 801396 w 936135"/>
              <a:gd name="connsiteY13" fmla="*/ 605511 h 936078"/>
              <a:gd name="connsiteX14" fmla="*/ 877187 w 936135"/>
              <a:gd name="connsiteY14" fmla="*/ 620480 h 936078"/>
              <a:gd name="connsiteX15" fmla="*/ 870974 w 936135"/>
              <a:gd name="connsiteY15" fmla="*/ 610501 h 936078"/>
              <a:gd name="connsiteX16" fmla="*/ 878429 w 936135"/>
              <a:gd name="connsiteY16" fmla="*/ 578068 h 936078"/>
              <a:gd name="connsiteX17" fmla="*/ 887126 w 936135"/>
              <a:gd name="connsiteY17" fmla="*/ 571830 h 936078"/>
              <a:gd name="connsiteX18" fmla="*/ 811335 w 936135"/>
              <a:gd name="connsiteY18" fmla="*/ 556861 h 936078"/>
              <a:gd name="connsiteX19" fmla="*/ 806366 w 936135"/>
              <a:gd name="connsiteY19" fmla="*/ 556861 h 936078"/>
              <a:gd name="connsiteX20" fmla="*/ 526809 w 936135"/>
              <a:gd name="connsiteY20" fmla="*/ 428377 h 936078"/>
              <a:gd name="connsiteX21" fmla="*/ 468413 w 936135"/>
              <a:gd name="connsiteY21" fmla="*/ 485758 h 936078"/>
              <a:gd name="connsiteX22" fmla="*/ 472140 w 936135"/>
              <a:gd name="connsiteY22" fmla="*/ 494490 h 936078"/>
              <a:gd name="connsiteX23" fmla="*/ 550416 w 936135"/>
              <a:gd name="connsiteY23" fmla="*/ 511954 h 936078"/>
              <a:gd name="connsiteX24" fmla="*/ 551658 w 936135"/>
              <a:gd name="connsiteY24" fmla="*/ 500727 h 936078"/>
              <a:gd name="connsiteX25" fmla="*/ 526809 w 936135"/>
              <a:gd name="connsiteY25" fmla="*/ 428377 h 936078"/>
              <a:gd name="connsiteX26" fmla="*/ 434866 w 936135"/>
              <a:gd name="connsiteY26" fmla="*/ 383470 h 936078"/>
              <a:gd name="connsiteX27" fmla="*/ 316831 w 936135"/>
              <a:gd name="connsiteY27" fmla="*/ 500727 h 936078"/>
              <a:gd name="connsiteX28" fmla="*/ 434866 w 936135"/>
              <a:gd name="connsiteY28" fmla="*/ 619233 h 936078"/>
              <a:gd name="connsiteX29" fmla="*/ 545446 w 936135"/>
              <a:gd name="connsiteY29" fmla="*/ 539398 h 936078"/>
              <a:gd name="connsiteX30" fmla="*/ 465928 w 936135"/>
              <a:gd name="connsiteY30" fmla="*/ 521934 h 936078"/>
              <a:gd name="connsiteX31" fmla="*/ 434866 w 936135"/>
              <a:gd name="connsiteY31" fmla="*/ 539398 h 936078"/>
              <a:gd name="connsiteX32" fmla="*/ 396349 w 936135"/>
              <a:gd name="connsiteY32" fmla="*/ 500727 h 936078"/>
              <a:gd name="connsiteX33" fmla="*/ 434866 w 936135"/>
              <a:gd name="connsiteY33" fmla="*/ 463305 h 936078"/>
              <a:gd name="connsiteX34" fmla="*/ 449776 w 936135"/>
              <a:gd name="connsiteY34" fmla="*/ 465800 h 936078"/>
              <a:gd name="connsiteX35" fmla="*/ 506929 w 936135"/>
              <a:gd name="connsiteY35" fmla="*/ 408418 h 936078"/>
              <a:gd name="connsiteX36" fmla="*/ 488292 w 936135"/>
              <a:gd name="connsiteY36" fmla="*/ 395944 h 936078"/>
              <a:gd name="connsiteX37" fmla="*/ 434866 w 936135"/>
              <a:gd name="connsiteY37" fmla="*/ 383470 h 936078"/>
              <a:gd name="connsiteX38" fmla="*/ 629934 w 936135"/>
              <a:gd name="connsiteY38" fmla="*/ 324841 h 936078"/>
              <a:gd name="connsiteX39" fmla="*/ 546689 w 936135"/>
              <a:gd name="connsiteY39" fmla="*/ 408418 h 936078"/>
              <a:gd name="connsiteX40" fmla="*/ 578993 w 936135"/>
              <a:gd name="connsiteY40" fmla="*/ 500727 h 936078"/>
              <a:gd name="connsiteX41" fmla="*/ 577750 w 936135"/>
              <a:gd name="connsiteY41" fmla="*/ 518191 h 936078"/>
              <a:gd name="connsiteX42" fmla="*/ 693300 w 936135"/>
              <a:gd name="connsiteY42" fmla="*/ 541892 h 936078"/>
              <a:gd name="connsiteX43" fmla="*/ 697028 w 936135"/>
              <a:gd name="connsiteY43" fmla="*/ 500727 h 936078"/>
              <a:gd name="connsiteX44" fmla="*/ 629934 w 936135"/>
              <a:gd name="connsiteY44" fmla="*/ 324841 h 936078"/>
              <a:gd name="connsiteX45" fmla="*/ 434866 w 936135"/>
              <a:gd name="connsiteY45" fmla="*/ 237521 h 936078"/>
              <a:gd name="connsiteX46" fmla="*/ 171462 w 936135"/>
              <a:gd name="connsiteY46" fmla="*/ 500727 h 936078"/>
              <a:gd name="connsiteX47" fmla="*/ 434866 w 936135"/>
              <a:gd name="connsiteY47" fmla="*/ 763934 h 936078"/>
              <a:gd name="connsiteX48" fmla="*/ 688331 w 936135"/>
              <a:gd name="connsiteY48" fmla="*/ 569336 h 936078"/>
              <a:gd name="connsiteX49" fmla="*/ 571538 w 936135"/>
              <a:gd name="connsiteY49" fmla="*/ 544387 h 936078"/>
              <a:gd name="connsiteX50" fmla="*/ 434866 w 936135"/>
              <a:gd name="connsiteY50" fmla="*/ 646676 h 936078"/>
              <a:gd name="connsiteX51" fmla="*/ 289497 w 936135"/>
              <a:gd name="connsiteY51" fmla="*/ 500727 h 936078"/>
              <a:gd name="connsiteX52" fmla="*/ 434866 w 936135"/>
              <a:gd name="connsiteY52" fmla="*/ 356026 h 936078"/>
              <a:gd name="connsiteX53" fmla="*/ 500717 w 936135"/>
              <a:gd name="connsiteY53" fmla="*/ 370996 h 936078"/>
              <a:gd name="connsiteX54" fmla="*/ 526809 w 936135"/>
              <a:gd name="connsiteY54" fmla="*/ 389707 h 936078"/>
              <a:gd name="connsiteX55" fmla="*/ 610055 w 936135"/>
              <a:gd name="connsiteY55" fmla="*/ 304882 h 936078"/>
              <a:gd name="connsiteX56" fmla="*/ 434866 w 936135"/>
              <a:gd name="connsiteY56" fmla="*/ 237521 h 936078"/>
              <a:gd name="connsiteX57" fmla="*/ 730575 w 936135"/>
              <a:gd name="connsiteY57" fmla="*/ 222552 h 936078"/>
              <a:gd name="connsiteX58" fmla="*/ 648571 w 936135"/>
              <a:gd name="connsiteY58" fmla="*/ 304882 h 936078"/>
              <a:gd name="connsiteX59" fmla="*/ 724362 w 936135"/>
              <a:gd name="connsiteY59" fmla="*/ 500727 h 936078"/>
              <a:gd name="connsiteX60" fmla="*/ 720635 w 936135"/>
              <a:gd name="connsiteY60" fmla="*/ 548129 h 936078"/>
              <a:gd name="connsiteX61" fmla="*/ 760394 w 936135"/>
              <a:gd name="connsiteY61" fmla="*/ 556861 h 936078"/>
              <a:gd name="connsiteX62" fmla="*/ 816305 w 936135"/>
              <a:gd name="connsiteY62" fmla="*/ 529418 h 936078"/>
              <a:gd name="connsiteX63" fmla="*/ 839912 w 936135"/>
              <a:gd name="connsiteY63" fmla="*/ 534408 h 936078"/>
              <a:gd name="connsiteX64" fmla="*/ 841155 w 936135"/>
              <a:gd name="connsiteY64" fmla="*/ 500727 h 936078"/>
              <a:gd name="connsiteX65" fmla="*/ 730575 w 936135"/>
              <a:gd name="connsiteY65" fmla="*/ 222552 h 936078"/>
              <a:gd name="connsiteX66" fmla="*/ 436098 w 936135"/>
              <a:gd name="connsiteY66" fmla="*/ 107877 h 936078"/>
              <a:gd name="connsiteX67" fmla="*/ 449234 w 936135"/>
              <a:gd name="connsiteY67" fmla="*/ 121889 h 936078"/>
              <a:gd name="connsiteX68" fmla="*/ 449234 w 936135"/>
              <a:gd name="connsiteY68" fmla="*/ 180481 h 936078"/>
              <a:gd name="connsiteX69" fmla="*/ 436098 w 936135"/>
              <a:gd name="connsiteY69" fmla="*/ 194492 h 936078"/>
              <a:gd name="connsiteX70" fmla="*/ 422962 w 936135"/>
              <a:gd name="connsiteY70" fmla="*/ 180481 h 936078"/>
              <a:gd name="connsiteX71" fmla="*/ 422962 w 936135"/>
              <a:gd name="connsiteY71" fmla="*/ 121889 h 936078"/>
              <a:gd name="connsiteX72" fmla="*/ 436098 w 936135"/>
              <a:gd name="connsiteY72" fmla="*/ 107877 h 936078"/>
              <a:gd name="connsiteX73" fmla="*/ 434866 w 936135"/>
              <a:gd name="connsiteY73" fmla="*/ 92820 h 936078"/>
              <a:gd name="connsiteX74" fmla="*/ 27335 w 936135"/>
              <a:gd name="connsiteY74" fmla="*/ 500727 h 936078"/>
              <a:gd name="connsiteX75" fmla="*/ 434866 w 936135"/>
              <a:gd name="connsiteY75" fmla="*/ 908635 h 936078"/>
              <a:gd name="connsiteX76" fmla="*/ 817548 w 936135"/>
              <a:gd name="connsiteY76" fmla="*/ 636696 h 936078"/>
              <a:gd name="connsiteX77" fmla="*/ 796426 w 936135"/>
              <a:gd name="connsiteY77" fmla="*/ 631707 h 936078"/>
              <a:gd name="connsiteX78" fmla="*/ 755424 w 936135"/>
              <a:gd name="connsiteY78" fmla="*/ 584305 h 936078"/>
              <a:gd name="connsiteX79" fmla="*/ 714423 w 936135"/>
              <a:gd name="connsiteY79" fmla="*/ 575573 h 936078"/>
              <a:gd name="connsiteX80" fmla="*/ 434866 w 936135"/>
              <a:gd name="connsiteY80" fmla="*/ 792624 h 936078"/>
              <a:gd name="connsiteX81" fmla="*/ 144127 w 936135"/>
              <a:gd name="connsiteY81" fmla="*/ 500727 h 936078"/>
              <a:gd name="connsiteX82" fmla="*/ 434866 w 936135"/>
              <a:gd name="connsiteY82" fmla="*/ 210078 h 936078"/>
              <a:gd name="connsiteX83" fmla="*/ 629934 w 936135"/>
              <a:gd name="connsiteY83" fmla="*/ 284923 h 936078"/>
              <a:gd name="connsiteX84" fmla="*/ 711938 w 936135"/>
              <a:gd name="connsiteY84" fmla="*/ 203841 h 936078"/>
              <a:gd name="connsiteX85" fmla="*/ 434866 w 936135"/>
              <a:gd name="connsiteY85" fmla="*/ 92820 h 936078"/>
              <a:gd name="connsiteX86" fmla="*/ 862277 w 936135"/>
              <a:gd name="connsiteY86" fmla="*/ 40429 h 936078"/>
              <a:gd name="connsiteX87" fmla="*/ 807608 w 936135"/>
              <a:gd name="connsiteY87" fmla="*/ 95315 h 936078"/>
              <a:gd name="connsiteX88" fmla="*/ 803881 w 936135"/>
              <a:gd name="connsiteY88" fmla="*/ 125253 h 936078"/>
              <a:gd name="connsiteX89" fmla="*/ 803881 w 936135"/>
              <a:gd name="connsiteY89" fmla="*/ 126501 h 936078"/>
              <a:gd name="connsiteX90" fmla="*/ 805123 w 936135"/>
              <a:gd name="connsiteY90" fmla="*/ 127748 h 936078"/>
              <a:gd name="connsiteX91" fmla="*/ 808850 w 936135"/>
              <a:gd name="connsiteY91" fmla="*/ 131490 h 936078"/>
              <a:gd name="connsiteX92" fmla="*/ 810093 w 936135"/>
              <a:gd name="connsiteY92" fmla="*/ 132738 h 936078"/>
              <a:gd name="connsiteX93" fmla="*/ 811335 w 936135"/>
              <a:gd name="connsiteY93" fmla="*/ 133985 h 936078"/>
              <a:gd name="connsiteX94" fmla="*/ 841155 w 936135"/>
              <a:gd name="connsiteY94" fmla="*/ 130243 h 936078"/>
              <a:gd name="connsiteX95" fmla="*/ 895824 w 936135"/>
              <a:gd name="connsiteY95" fmla="*/ 75356 h 936078"/>
              <a:gd name="connsiteX96" fmla="*/ 884641 w 936135"/>
              <a:gd name="connsiteY96" fmla="*/ 75356 h 936078"/>
              <a:gd name="connsiteX97" fmla="*/ 862277 w 936135"/>
              <a:gd name="connsiteY97" fmla="*/ 51655 h 936078"/>
              <a:gd name="connsiteX98" fmla="*/ 866781 w 936135"/>
              <a:gd name="connsiteY98" fmla="*/ 511 h 936078"/>
              <a:gd name="connsiteX99" fmla="*/ 877187 w 936135"/>
              <a:gd name="connsiteY99" fmla="*/ 1759 h 936078"/>
              <a:gd name="connsiteX100" fmla="*/ 888369 w 936135"/>
              <a:gd name="connsiteY100" fmla="*/ 19222 h 936078"/>
              <a:gd name="connsiteX101" fmla="*/ 888369 w 936135"/>
              <a:gd name="connsiteY101" fmla="*/ 47913 h 936078"/>
              <a:gd name="connsiteX102" fmla="*/ 916946 w 936135"/>
              <a:gd name="connsiteY102" fmla="*/ 47913 h 936078"/>
              <a:gd name="connsiteX103" fmla="*/ 934340 w 936135"/>
              <a:gd name="connsiteY103" fmla="*/ 59140 h 936078"/>
              <a:gd name="connsiteX104" fmla="*/ 930613 w 936135"/>
              <a:gd name="connsiteY104" fmla="*/ 79099 h 936078"/>
              <a:gd name="connsiteX105" fmla="*/ 861034 w 936135"/>
              <a:gd name="connsiteY105" fmla="*/ 148954 h 936078"/>
              <a:gd name="connsiteX106" fmla="*/ 825003 w 936135"/>
              <a:gd name="connsiteY106" fmla="*/ 163923 h 936078"/>
              <a:gd name="connsiteX107" fmla="*/ 798911 w 936135"/>
              <a:gd name="connsiteY107" fmla="*/ 157686 h 936078"/>
              <a:gd name="connsiteX108" fmla="*/ 796426 w 936135"/>
              <a:gd name="connsiteY108" fmla="*/ 155191 h 936078"/>
              <a:gd name="connsiteX109" fmla="*/ 750454 w 936135"/>
              <a:gd name="connsiteY109" fmla="*/ 203841 h 936078"/>
              <a:gd name="connsiteX110" fmla="*/ 868489 w 936135"/>
              <a:gd name="connsiteY110" fmla="*/ 500727 h 936078"/>
              <a:gd name="connsiteX111" fmla="*/ 866004 w 936135"/>
              <a:gd name="connsiteY111" fmla="*/ 539398 h 936078"/>
              <a:gd name="connsiteX112" fmla="*/ 911976 w 936135"/>
              <a:gd name="connsiteY112" fmla="*/ 548129 h 936078"/>
              <a:gd name="connsiteX113" fmla="*/ 928128 w 936135"/>
              <a:gd name="connsiteY113" fmla="*/ 564346 h 936078"/>
              <a:gd name="connsiteX114" fmla="*/ 919431 w 936135"/>
              <a:gd name="connsiteY114" fmla="*/ 583057 h 936078"/>
              <a:gd name="connsiteX115" fmla="*/ 895824 w 936135"/>
              <a:gd name="connsiteY115" fmla="*/ 599274 h 936078"/>
              <a:gd name="connsiteX116" fmla="*/ 911976 w 936135"/>
              <a:gd name="connsiteY116" fmla="*/ 621727 h 936078"/>
              <a:gd name="connsiteX117" fmla="*/ 911976 w 936135"/>
              <a:gd name="connsiteY117" fmla="*/ 642934 h 936078"/>
              <a:gd name="connsiteX118" fmla="*/ 895824 w 936135"/>
              <a:gd name="connsiteY118" fmla="*/ 651666 h 936078"/>
              <a:gd name="connsiteX119" fmla="*/ 893339 w 936135"/>
              <a:gd name="connsiteY119" fmla="*/ 650418 h 936078"/>
              <a:gd name="connsiteX120" fmla="*/ 844882 w 936135"/>
              <a:gd name="connsiteY120" fmla="*/ 641686 h 936078"/>
              <a:gd name="connsiteX121" fmla="*/ 434866 w 936135"/>
              <a:gd name="connsiteY121" fmla="*/ 936078 h 936078"/>
              <a:gd name="connsiteX122" fmla="*/ 0 w 936135"/>
              <a:gd name="connsiteY122" fmla="*/ 500727 h 936078"/>
              <a:gd name="connsiteX123" fmla="*/ 434866 w 936135"/>
              <a:gd name="connsiteY123" fmla="*/ 65377 h 936078"/>
              <a:gd name="connsiteX124" fmla="*/ 730575 w 936135"/>
              <a:gd name="connsiteY124" fmla="*/ 183882 h 936078"/>
              <a:gd name="connsiteX125" fmla="*/ 779031 w 936135"/>
              <a:gd name="connsiteY125" fmla="*/ 136480 h 936078"/>
              <a:gd name="connsiteX126" fmla="*/ 787728 w 936135"/>
              <a:gd name="connsiteY126" fmla="*/ 75356 h 936078"/>
              <a:gd name="connsiteX127" fmla="*/ 857307 w 936135"/>
              <a:gd name="connsiteY127" fmla="*/ 6748 h 936078"/>
              <a:gd name="connsiteX128" fmla="*/ 866781 w 936135"/>
              <a:gd name="connsiteY128" fmla="*/ 511 h 93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936135" h="936078">
                <a:moveTo>
                  <a:pt x="436098" y="810988"/>
                </a:moveTo>
                <a:cubicBezTo>
                  <a:pt x="443263" y="810988"/>
                  <a:pt x="449234" y="817357"/>
                  <a:pt x="449234" y="823726"/>
                </a:cubicBezTo>
                <a:lnTo>
                  <a:pt x="449234" y="883592"/>
                </a:lnTo>
                <a:cubicBezTo>
                  <a:pt x="449234" y="892508"/>
                  <a:pt x="443263" y="897603"/>
                  <a:pt x="436098" y="897603"/>
                </a:cubicBezTo>
                <a:cubicBezTo>
                  <a:pt x="427739" y="897603"/>
                  <a:pt x="422962" y="892508"/>
                  <a:pt x="422962" y="883592"/>
                </a:cubicBezTo>
                <a:lnTo>
                  <a:pt x="422962" y="823726"/>
                </a:lnTo>
                <a:cubicBezTo>
                  <a:pt x="422962" y="817357"/>
                  <a:pt x="427739" y="810988"/>
                  <a:pt x="436098" y="810988"/>
                </a:cubicBezTo>
                <a:close/>
                <a:moveTo>
                  <a:pt x="806366" y="556861"/>
                </a:moveTo>
                <a:cubicBezTo>
                  <a:pt x="797668" y="556861"/>
                  <a:pt x="788971" y="561851"/>
                  <a:pt x="785243" y="570583"/>
                </a:cubicBezTo>
                <a:lnTo>
                  <a:pt x="784001" y="571830"/>
                </a:lnTo>
                <a:cubicBezTo>
                  <a:pt x="782759" y="571830"/>
                  <a:pt x="782759" y="571830"/>
                  <a:pt x="782759" y="573078"/>
                </a:cubicBezTo>
                <a:lnTo>
                  <a:pt x="781516" y="579315"/>
                </a:lnTo>
                <a:lnTo>
                  <a:pt x="782759" y="583057"/>
                </a:lnTo>
                <a:cubicBezTo>
                  <a:pt x="782759" y="593037"/>
                  <a:pt x="790213" y="603016"/>
                  <a:pt x="801396" y="605511"/>
                </a:cubicBezTo>
                <a:lnTo>
                  <a:pt x="877187" y="620480"/>
                </a:lnTo>
                <a:lnTo>
                  <a:pt x="870974" y="610501"/>
                </a:lnTo>
                <a:cubicBezTo>
                  <a:pt x="864762" y="599274"/>
                  <a:pt x="867247" y="585552"/>
                  <a:pt x="878429" y="578068"/>
                </a:cubicBezTo>
                <a:lnTo>
                  <a:pt x="887126" y="571830"/>
                </a:lnTo>
                <a:lnTo>
                  <a:pt x="811335" y="556861"/>
                </a:lnTo>
                <a:cubicBezTo>
                  <a:pt x="810093" y="556861"/>
                  <a:pt x="808850" y="556861"/>
                  <a:pt x="806366" y="556861"/>
                </a:cubicBezTo>
                <a:close/>
                <a:moveTo>
                  <a:pt x="526809" y="428377"/>
                </a:moveTo>
                <a:lnTo>
                  <a:pt x="468413" y="485758"/>
                </a:lnTo>
                <a:cubicBezTo>
                  <a:pt x="469655" y="488253"/>
                  <a:pt x="470898" y="491995"/>
                  <a:pt x="472140" y="494490"/>
                </a:cubicBezTo>
                <a:lnTo>
                  <a:pt x="550416" y="511954"/>
                </a:lnTo>
                <a:cubicBezTo>
                  <a:pt x="551658" y="508212"/>
                  <a:pt x="551658" y="504470"/>
                  <a:pt x="551658" y="500727"/>
                </a:cubicBezTo>
                <a:cubicBezTo>
                  <a:pt x="551658" y="474532"/>
                  <a:pt x="542961" y="448336"/>
                  <a:pt x="526809" y="428377"/>
                </a:cubicBezTo>
                <a:close/>
                <a:moveTo>
                  <a:pt x="434866" y="383470"/>
                </a:moveTo>
                <a:cubicBezTo>
                  <a:pt x="370257" y="383470"/>
                  <a:pt x="316831" y="435861"/>
                  <a:pt x="316831" y="500727"/>
                </a:cubicBezTo>
                <a:cubicBezTo>
                  <a:pt x="316831" y="565593"/>
                  <a:pt x="370257" y="619233"/>
                  <a:pt x="434866" y="619233"/>
                </a:cubicBezTo>
                <a:cubicBezTo>
                  <a:pt x="485807" y="619233"/>
                  <a:pt x="529294" y="585552"/>
                  <a:pt x="545446" y="539398"/>
                </a:cubicBezTo>
                <a:lnTo>
                  <a:pt x="465928" y="521934"/>
                </a:lnTo>
                <a:cubicBezTo>
                  <a:pt x="458473" y="531913"/>
                  <a:pt x="447291" y="539398"/>
                  <a:pt x="434866" y="539398"/>
                </a:cubicBezTo>
                <a:cubicBezTo>
                  <a:pt x="412501" y="539398"/>
                  <a:pt x="396349" y="521934"/>
                  <a:pt x="396349" y="500727"/>
                </a:cubicBezTo>
                <a:cubicBezTo>
                  <a:pt x="396349" y="479521"/>
                  <a:pt x="412501" y="463305"/>
                  <a:pt x="434866" y="463305"/>
                </a:cubicBezTo>
                <a:cubicBezTo>
                  <a:pt x="439836" y="463305"/>
                  <a:pt x="444806" y="463305"/>
                  <a:pt x="449776" y="465800"/>
                </a:cubicBezTo>
                <a:lnTo>
                  <a:pt x="506929" y="408418"/>
                </a:lnTo>
                <a:cubicBezTo>
                  <a:pt x="501960" y="403428"/>
                  <a:pt x="495747" y="399686"/>
                  <a:pt x="488292" y="395944"/>
                </a:cubicBezTo>
                <a:cubicBezTo>
                  <a:pt x="472140" y="387212"/>
                  <a:pt x="453503" y="383470"/>
                  <a:pt x="434866" y="383470"/>
                </a:cubicBezTo>
                <a:close/>
                <a:moveTo>
                  <a:pt x="629934" y="324841"/>
                </a:moveTo>
                <a:lnTo>
                  <a:pt x="546689" y="408418"/>
                </a:lnTo>
                <a:cubicBezTo>
                  <a:pt x="566568" y="434614"/>
                  <a:pt x="578993" y="465800"/>
                  <a:pt x="578993" y="500727"/>
                </a:cubicBezTo>
                <a:cubicBezTo>
                  <a:pt x="578993" y="506965"/>
                  <a:pt x="578993" y="511954"/>
                  <a:pt x="577750" y="518191"/>
                </a:cubicBezTo>
                <a:lnTo>
                  <a:pt x="693300" y="541892"/>
                </a:lnTo>
                <a:cubicBezTo>
                  <a:pt x="695785" y="528171"/>
                  <a:pt x="697028" y="514449"/>
                  <a:pt x="697028" y="500727"/>
                </a:cubicBezTo>
                <a:cubicBezTo>
                  <a:pt x="697028" y="433367"/>
                  <a:pt x="672178" y="370996"/>
                  <a:pt x="629934" y="324841"/>
                </a:cubicBezTo>
                <a:close/>
                <a:moveTo>
                  <a:pt x="434866" y="237521"/>
                </a:moveTo>
                <a:cubicBezTo>
                  <a:pt x="289497" y="237521"/>
                  <a:pt x="171462" y="356026"/>
                  <a:pt x="171462" y="500727"/>
                </a:cubicBezTo>
                <a:cubicBezTo>
                  <a:pt x="171462" y="646676"/>
                  <a:pt x="289497" y="763934"/>
                  <a:pt x="434866" y="763934"/>
                </a:cubicBezTo>
                <a:cubicBezTo>
                  <a:pt x="555386" y="763934"/>
                  <a:pt x="658511" y="681604"/>
                  <a:pt x="688331" y="569336"/>
                </a:cubicBezTo>
                <a:lnTo>
                  <a:pt x="571538" y="544387"/>
                </a:lnTo>
                <a:cubicBezTo>
                  <a:pt x="554143" y="604263"/>
                  <a:pt x="499475" y="646676"/>
                  <a:pt x="434866" y="646676"/>
                </a:cubicBezTo>
                <a:cubicBezTo>
                  <a:pt x="354105" y="646676"/>
                  <a:pt x="289497" y="580562"/>
                  <a:pt x="289497" y="500727"/>
                </a:cubicBezTo>
                <a:cubicBezTo>
                  <a:pt x="289497" y="420892"/>
                  <a:pt x="354105" y="356026"/>
                  <a:pt x="434866" y="356026"/>
                </a:cubicBezTo>
                <a:cubicBezTo>
                  <a:pt x="457230" y="356026"/>
                  <a:pt x="479595" y="361016"/>
                  <a:pt x="500717" y="370996"/>
                </a:cubicBezTo>
                <a:cubicBezTo>
                  <a:pt x="509414" y="377233"/>
                  <a:pt x="518112" y="382222"/>
                  <a:pt x="526809" y="389707"/>
                </a:cubicBezTo>
                <a:lnTo>
                  <a:pt x="610055" y="304882"/>
                </a:lnTo>
                <a:cubicBezTo>
                  <a:pt x="564083" y="262470"/>
                  <a:pt x="501960" y="237521"/>
                  <a:pt x="434866" y="237521"/>
                </a:cubicBezTo>
                <a:close/>
                <a:moveTo>
                  <a:pt x="730575" y="222552"/>
                </a:moveTo>
                <a:lnTo>
                  <a:pt x="648571" y="304882"/>
                </a:lnTo>
                <a:cubicBezTo>
                  <a:pt x="695785" y="356026"/>
                  <a:pt x="724362" y="425882"/>
                  <a:pt x="724362" y="500727"/>
                </a:cubicBezTo>
                <a:cubicBezTo>
                  <a:pt x="724362" y="518191"/>
                  <a:pt x="723120" y="533160"/>
                  <a:pt x="720635" y="548129"/>
                </a:cubicBezTo>
                <a:lnTo>
                  <a:pt x="760394" y="556861"/>
                </a:lnTo>
                <a:cubicBezTo>
                  <a:pt x="771576" y="536903"/>
                  <a:pt x="793941" y="525676"/>
                  <a:pt x="816305" y="529418"/>
                </a:cubicBezTo>
                <a:lnTo>
                  <a:pt x="839912" y="534408"/>
                </a:lnTo>
                <a:cubicBezTo>
                  <a:pt x="839912" y="523181"/>
                  <a:pt x="841155" y="511954"/>
                  <a:pt x="841155" y="500727"/>
                </a:cubicBezTo>
                <a:cubicBezTo>
                  <a:pt x="841155" y="393449"/>
                  <a:pt x="798911" y="296150"/>
                  <a:pt x="730575" y="222552"/>
                </a:cubicBezTo>
                <a:close/>
                <a:moveTo>
                  <a:pt x="436098" y="107877"/>
                </a:moveTo>
                <a:cubicBezTo>
                  <a:pt x="443263" y="107877"/>
                  <a:pt x="449234" y="114246"/>
                  <a:pt x="449234" y="121889"/>
                </a:cubicBezTo>
                <a:lnTo>
                  <a:pt x="449234" y="180481"/>
                </a:lnTo>
                <a:cubicBezTo>
                  <a:pt x="449234" y="189397"/>
                  <a:pt x="443263" y="194492"/>
                  <a:pt x="436098" y="194492"/>
                </a:cubicBezTo>
                <a:cubicBezTo>
                  <a:pt x="427739" y="194492"/>
                  <a:pt x="422962" y="189397"/>
                  <a:pt x="422962" y="180481"/>
                </a:cubicBezTo>
                <a:lnTo>
                  <a:pt x="422962" y="121889"/>
                </a:lnTo>
                <a:cubicBezTo>
                  <a:pt x="422962" y="114246"/>
                  <a:pt x="427739" y="107877"/>
                  <a:pt x="436098" y="107877"/>
                </a:cubicBezTo>
                <a:close/>
                <a:moveTo>
                  <a:pt x="434866" y="92820"/>
                </a:moveTo>
                <a:cubicBezTo>
                  <a:pt x="209978" y="92820"/>
                  <a:pt x="27335" y="276191"/>
                  <a:pt x="27335" y="500727"/>
                </a:cubicBezTo>
                <a:cubicBezTo>
                  <a:pt x="27335" y="725263"/>
                  <a:pt x="209978" y="908635"/>
                  <a:pt x="434866" y="908635"/>
                </a:cubicBezTo>
                <a:cubicBezTo>
                  <a:pt x="607570" y="908635"/>
                  <a:pt x="760394" y="800109"/>
                  <a:pt x="817548" y="636696"/>
                </a:cubicBezTo>
                <a:lnTo>
                  <a:pt x="796426" y="631707"/>
                </a:lnTo>
                <a:cubicBezTo>
                  <a:pt x="774061" y="626717"/>
                  <a:pt x="756667" y="608006"/>
                  <a:pt x="755424" y="584305"/>
                </a:cubicBezTo>
                <a:lnTo>
                  <a:pt x="714423" y="575573"/>
                </a:lnTo>
                <a:cubicBezTo>
                  <a:pt x="682118" y="699068"/>
                  <a:pt x="569053" y="792624"/>
                  <a:pt x="434866" y="792624"/>
                </a:cubicBezTo>
                <a:cubicBezTo>
                  <a:pt x="274587" y="792624"/>
                  <a:pt x="144127" y="661645"/>
                  <a:pt x="144127" y="500727"/>
                </a:cubicBezTo>
                <a:cubicBezTo>
                  <a:pt x="144127" y="341057"/>
                  <a:pt x="274587" y="210078"/>
                  <a:pt x="434866" y="210078"/>
                </a:cubicBezTo>
                <a:cubicBezTo>
                  <a:pt x="509414" y="210078"/>
                  <a:pt x="577750" y="238769"/>
                  <a:pt x="629934" y="284923"/>
                </a:cubicBezTo>
                <a:lnTo>
                  <a:pt x="711938" y="203841"/>
                </a:lnTo>
                <a:cubicBezTo>
                  <a:pt x="638632" y="133985"/>
                  <a:pt x="541719" y="92820"/>
                  <a:pt x="434866" y="92820"/>
                </a:cubicBezTo>
                <a:close/>
                <a:moveTo>
                  <a:pt x="862277" y="40429"/>
                </a:moveTo>
                <a:lnTo>
                  <a:pt x="807608" y="95315"/>
                </a:lnTo>
                <a:cubicBezTo>
                  <a:pt x="798911" y="102800"/>
                  <a:pt x="797668" y="114027"/>
                  <a:pt x="803881" y="125253"/>
                </a:cubicBezTo>
                <a:lnTo>
                  <a:pt x="803881" y="126501"/>
                </a:lnTo>
                <a:cubicBezTo>
                  <a:pt x="803881" y="126501"/>
                  <a:pt x="803881" y="126501"/>
                  <a:pt x="805123" y="127748"/>
                </a:cubicBezTo>
                <a:lnTo>
                  <a:pt x="808850" y="131490"/>
                </a:lnTo>
                <a:cubicBezTo>
                  <a:pt x="810093" y="132738"/>
                  <a:pt x="810093" y="132738"/>
                  <a:pt x="810093" y="132738"/>
                </a:cubicBezTo>
                <a:lnTo>
                  <a:pt x="811335" y="133985"/>
                </a:lnTo>
                <a:cubicBezTo>
                  <a:pt x="822518" y="138975"/>
                  <a:pt x="833700" y="137728"/>
                  <a:pt x="841155" y="130243"/>
                </a:cubicBezTo>
                <a:lnTo>
                  <a:pt x="895824" y="75356"/>
                </a:lnTo>
                <a:lnTo>
                  <a:pt x="884641" y="75356"/>
                </a:lnTo>
                <a:cubicBezTo>
                  <a:pt x="872217" y="75356"/>
                  <a:pt x="862277" y="64130"/>
                  <a:pt x="862277" y="51655"/>
                </a:cubicBezTo>
                <a:close/>
                <a:moveTo>
                  <a:pt x="866781" y="511"/>
                </a:moveTo>
                <a:cubicBezTo>
                  <a:pt x="870353" y="-424"/>
                  <a:pt x="874081" y="-112"/>
                  <a:pt x="877187" y="1759"/>
                </a:cubicBezTo>
                <a:cubicBezTo>
                  <a:pt x="884641" y="4253"/>
                  <a:pt x="888369" y="11738"/>
                  <a:pt x="888369" y="19222"/>
                </a:cubicBezTo>
                <a:lnTo>
                  <a:pt x="888369" y="47913"/>
                </a:lnTo>
                <a:lnTo>
                  <a:pt x="916946" y="47913"/>
                </a:lnTo>
                <a:cubicBezTo>
                  <a:pt x="924401" y="47913"/>
                  <a:pt x="931855" y="51655"/>
                  <a:pt x="934340" y="59140"/>
                </a:cubicBezTo>
                <a:cubicBezTo>
                  <a:pt x="938068" y="65377"/>
                  <a:pt x="935583" y="74109"/>
                  <a:pt x="930613" y="79099"/>
                </a:cubicBezTo>
                <a:lnTo>
                  <a:pt x="861034" y="148954"/>
                </a:lnTo>
                <a:cubicBezTo>
                  <a:pt x="851095" y="158934"/>
                  <a:pt x="837427" y="163923"/>
                  <a:pt x="825003" y="163923"/>
                </a:cubicBezTo>
                <a:cubicBezTo>
                  <a:pt x="816305" y="163923"/>
                  <a:pt x="807608" y="161429"/>
                  <a:pt x="798911" y="157686"/>
                </a:cubicBezTo>
                <a:cubicBezTo>
                  <a:pt x="798911" y="157686"/>
                  <a:pt x="797668" y="156439"/>
                  <a:pt x="796426" y="155191"/>
                </a:cubicBezTo>
                <a:lnTo>
                  <a:pt x="750454" y="203841"/>
                </a:lnTo>
                <a:cubicBezTo>
                  <a:pt x="823760" y="281181"/>
                  <a:pt x="868489" y="384717"/>
                  <a:pt x="868489" y="500727"/>
                </a:cubicBezTo>
                <a:cubicBezTo>
                  <a:pt x="868489" y="513202"/>
                  <a:pt x="867247" y="526923"/>
                  <a:pt x="866004" y="539398"/>
                </a:cubicBezTo>
                <a:lnTo>
                  <a:pt x="911976" y="548129"/>
                </a:lnTo>
                <a:cubicBezTo>
                  <a:pt x="919431" y="550624"/>
                  <a:pt x="925643" y="556861"/>
                  <a:pt x="928128" y="564346"/>
                </a:cubicBezTo>
                <a:cubicBezTo>
                  <a:pt x="929370" y="571830"/>
                  <a:pt x="925643" y="579315"/>
                  <a:pt x="919431" y="583057"/>
                </a:cubicBezTo>
                <a:lnTo>
                  <a:pt x="895824" y="599274"/>
                </a:lnTo>
                <a:lnTo>
                  <a:pt x="911976" y="621727"/>
                </a:lnTo>
                <a:cubicBezTo>
                  <a:pt x="915703" y="629212"/>
                  <a:pt x="915703" y="636696"/>
                  <a:pt x="911976" y="642934"/>
                </a:cubicBezTo>
                <a:cubicBezTo>
                  <a:pt x="908248" y="649171"/>
                  <a:pt x="902036" y="651666"/>
                  <a:pt x="895824" y="651666"/>
                </a:cubicBezTo>
                <a:cubicBezTo>
                  <a:pt x="894581" y="651666"/>
                  <a:pt x="893339" y="651666"/>
                  <a:pt x="893339" y="650418"/>
                </a:cubicBezTo>
                <a:lnTo>
                  <a:pt x="844882" y="641686"/>
                </a:lnTo>
                <a:cubicBezTo>
                  <a:pt x="785243" y="817573"/>
                  <a:pt x="619995" y="936078"/>
                  <a:pt x="434866" y="936078"/>
                </a:cubicBezTo>
                <a:cubicBezTo>
                  <a:pt x="195069" y="936078"/>
                  <a:pt x="0" y="741480"/>
                  <a:pt x="0" y="500727"/>
                </a:cubicBezTo>
                <a:cubicBezTo>
                  <a:pt x="0" y="261222"/>
                  <a:pt x="195069" y="65377"/>
                  <a:pt x="434866" y="65377"/>
                </a:cubicBezTo>
                <a:cubicBezTo>
                  <a:pt x="549174" y="65377"/>
                  <a:pt x="653541" y="110284"/>
                  <a:pt x="730575" y="183882"/>
                </a:cubicBezTo>
                <a:lnTo>
                  <a:pt x="779031" y="136480"/>
                </a:lnTo>
                <a:cubicBezTo>
                  <a:pt x="769091" y="116521"/>
                  <a:pt x="771576" y="90325"/>
                  <a:pt x="787728" y="75356"/>
                </a:cubicBezTo>
                <a:lnTo>
                  <a:pt x="857307" y="6748"/>
                </a:lnTo>
                <a:cubicBezTo>
                  <a:pt x="859792" y="3630"/>
                  <a:pt x="863209" y="1447"/>
                  <a:pt x="866781" y="511"/>
                </a:cubicBezTo>
                <a:close/>
              </a:path>
            </a:pathLst>
          </a:custGeom>
          <a:solidFill>
            <a:schemeClr val="tx2"/>
          </a:solidFill>
          <a:ln>
            <a:noFill/>
          </a:ln>
          <a:effectLst/>
        </p:spPr>
        <p:txBody>
          <a:bodyPr wrap="square" anchor="ctr">
            <a:noAutofit/>
          </a:bodyPr>
          <a:lstStyle/>
          <a:p>
            <a:endParaRPr lang="en-US" dirty="0"/>
          </a:p>
        </p:txBody>
      </p:sp>
    </p:spTree>
    <p:extLst>
      <p:ext uri="{BB962C8B-B14F-4D97-AF65-F5344CB8AC3E}">
        <p14:creationId xmlns:p14="http://schemas.microsoft.com/office/powerpoint/2010/main" val="22468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rPr>
              <a:t>PITCH</a:t>
            </a:r>
            <a:endParaRPr dirty="0">
              <a:solidFill>
                <a:srgbClr val="00B0F0"/>
              </a:solidFill>
            </a:endParaRPr>
          </a:p>
        </p:txBody>
      </p:sp>
      <p:sp>
        <p:nvSpPr>
          <p:cNvPr id="604" name="Google Shape;604;p31"/>
          <p:cNvSpPr txBox="1"/>
          <p:nvPr/>
        </p:nvSpPr>
        <p:spPr>
          <a:xfrm>
            <a:off x="1348650" y="810559"/>
            <a:ext cx="7264500" cy="276683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b="1" u="sng"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Votre bouclier en période d'incertitude </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Ce Fonds de résilience financière n'est pas seulement un investissement, c'est votre bouclier en période d'incertitude. C'est un produit financier qui non seulement tient compte des réalités macroéconomiques actuelles, mais qui s'en nourrit. Il témoigne de notre volonté d'assurer votre avenir financier tout en exploitant les opportunités que le changement apporte inévitablement.</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p:txBody>
      </p:sp>
      <p:grpSp>
        <p:nvGrpSpPr>
          <p:cNvPr id="2" name="Group 167">
            <a:extLst>
              <a:ext uri="{FF2B5EF4-FFF2-40B4-BE49-F238E27FC236}">
                <a16:creationId xmlns:a16="http://schemas.microsoft.com/office/drawing/2014/main" id="{A9B6992C-2ABD-130C-C3EB-F457484D4AD4}"/>
              </a:ext>
            </a:extLst>
          </p:cNvPr>
          <p:cNvGrpSpPr>
            <a:grpSpLocks noChangeAspect="1"/>
          </p:cNvGrpSpPr>
          <p:nvPr/>
        </p:nvGrpSpPr>
        <p:grpSpPr bwMode="auto">
          <a:xfrm>
            <a:off x="296360" y="1504503"/>
            <a:ext cx="754397" cy="865934"/>
            <a:chOff x="5528" y="2992"/>
            <a:chExt cx="372" cy="427"/>
          </a:xfrm>
          <a:solidFill>
            <a:schemeClr val="bg2"/>
          </a:solidFill>
        </p:grpSpPr>
        <p:sp>
          <p:nvSpPr>
            <p:cNvPr id="3" name="Freeform 168">
              <a:extLst>
                <a:ext uri="{FF2B5EF4-FFF2-40B4-BE49-F238E27FC236}">
                  <a16:creationId xmlns:a16="http://schemas.microsoft.com/office/drawing/2014/main" id="{D2394259-5F69-D531-30C8-75C649EC1562}"/>
                </a:ext>
              </a:extLst>
            </p:cNvPr>
            <p:cNvSpPr>
              <a:spLocks noEditPoints="1"/>
            </p:cNvSpPr>
            <p:nvPr/>
          </p:nvSpPr>
          <p:spPr bwMode="auto">
            <a:xfrm>
              <a:off x="5528" y="2992"/>
              <a:ext cx="372" cy="427"/>
            </a:xfrm>
            <a:custGeom>
              <a:avLst/>
              <a:gdLst>
                <a:gd name="T0" fmla="*/ 126 w 252"/>
                <a:gd name="T1" fmla="*/ 288 h 288"/>
                <a:gd name="T2" fmla="*/ 124 w 252"/>
                <a:gd name="T3" fmla="*/ 288 h 288"/>
                <a:gd name="T4" fmla="*/ 0 w 252"/>
                <a:gd name="T5" fmla="*/ 60 h 288"/>
                <a:gd name="T6" fmla="*/ 4 w 252"/>
                <a:gd name="T7" fmla="*/ 54 h 288"/>
                <a:gd name="T8" fmla="*/ 122 w 252"/>
                <a:gd name="T9" fmla="*/ 2 h 288"/>
                <a:gd name="T10" fmla="*/ 130 w 252"/>
                <a:gd name="T11" fmla="*/ 2 h 288"/>
                <a:gd name="T12" fmla="*/ 248 w 252"/>
                <a:gd name="T13" fmla="*/ 54 h 288"/>
                <a:gd name="T14" fmla="*/ 252 w 252"/>
                <a:gd name="T15" fmla="*/ 60 h 288"/>
                <a:gd name="T16" fmla="*/ 128 w 252"/>
                <a:gd name="T17" fmla="*/ 288 h 288"/>
                <a:gd name="T18" fmla="*/ 126 w 252"/>
                <a:gd name="T19" fmla="*/ 288 h 288"/>
                <a:gd name="T20" fmla="*/ 12 w 252"/>
                <a:gd name="T21" fmla="*/ 65 h 288"/>
                <a:gd name="T22" fmla="*/ 126 w 252"/>
                <a:gd name="T23" fmla="*/ 276 h 288"/>
                <a:gd name="T24" fmla="*/ 240 w 252"/>
                <a:gd name="T25" fmla="*/ 65 h 288"/>
                <a:gd name="T26" fmla="*/ 126 w 252"/>
                <a:gd name="T27" fmla="*/ 14 h 288"/>
                <a:gd name="T28" fmla="*/ 12 w 252"/>
                <a:gd name="T29" fmla="*/ 6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88">
                  <a:moveTo>
                    <a:pt x="126" y="288"/>
                  </a:moveTo>
                  <a:cubicBezTo>
                    <a:pt x="125" y="288"/>
                    <a:pt x="125" y="288"/>
                    <a:pt x="124" y="288"/>
                  </a:cubicBezTo>
                  <a:cubicBezTo>
                    <a:pt x="9" y="245"/>
                    <a:pt x="0" y="163"/>
                    <a:pt x="0" y="60"/>
                  </a:cubicBezTo>
                  <a:cubicBezTo>
                    <a:pt x="0" y="58"/>
                    <a:pt x="2" y="55"/>
                    <a:pt x="4" y="54"/>
                  </a:cubicBezTo>
                  <a:cubicBezTo>
                    <a:pt x="5" y="54"/>
                    <a:pt x="93" y="30"/>
                    <a:pt x="122" y="2"/>
                  </a:cubicBezTo>
                  <a:cubicBezTo>
                    <a:pt x="124" y="0"/>
                    <a:pt x="128" y="0"/>
                    <a:pt x="130" y="2"/>
                  </a:cubicBezTo>
                  <a:cubicBezTo>
                    <a:pt x="159" y="30"/>
                    <a:pt x="247" y="54"/>
                    <a:pt x="248" y="54"/>
                  </a:cubicBezTo>
                  <a:cubicBezTo>
                    <a:pt x="250" y="55"/>
                    <a:pt x="252" y="58"/>
                    <a:pt x="252" y="60"/>
                  </a:cubicBezTo>
                  <a:cubicBezTo>
                    <a:pt x="252" y="163"/>
                    <a:pt x="243" y="245"/>
                    <a:pt x="128" y="288"/>
                  </a:cubicBezTo>
                  <a:cubicBezTo>
                    <a:pt x="127" y="288"/>
                    <a:pt x="127" y="288"/>
                    <a:pt x="126" y="288"/>
                  </a:cubicBezTo>
                  <a:close/>
                  <a:moveTo>
                    <a:pt x="12" y="65"/>
                  </a:moveTo>
                  <a:cubicBezTo>
                    <a:pt x="12" y="163"/>
                    <a:pt x="22" y="236"/>
                    <a:pt x="126" y="276"/>
                  </a:cubicBezTo>
                  <a:cubicBezTo>
                    <a:pt x="230" y="236"/>
                    <a:pt x="240" y="163"/>
                    <a:pt x="240" y="65"/>
                  </a:cubicBezTo>
                  <a:cubicBezTo>
                    <a:pt x="222" y="60"/>
                    <a:pt x="156" y="39"/>
                    <a:pt x="126" y="14"/>
                  </a:cubicBezTo>
                  <a:cubicBezTo>
                    <a:pt x="96" y="39"/>
                    <a:pt x="30" y="60"/>
                    <a:pt x="12"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4" name="Freeform 169">
              <a:extLst>
                <a:ext uri="{FF2B5EF4-FFF2-40B4-BE49-F238E27FC236}">
                  <a16:creationId xmlns:a16="http://schemas.microsoft.com/office/drawing/2014/main" id="{098FD5E5-F3C9-DC29-D9A7-642B58133CCF}"/>
                </a:ext>
              </a:extLst>
            </p:cNvPr>
            <p:cNvSpPr>
              <a:spLocks noEditPoints="1"/>
            </p:cNvSpPr>
            <p:nvPr/>
          </p:nvSpPr>
          <p:spPr bwMode="auto">
            <a:xfrm>
              <a:off x="5574" y="3046"/>
              <a:ext cx="280" cy="319"/>
            </a:xfrm>
            <a:custGeom>
              <a:avLst/>
              <a:gdLst>
                <a:gd name="T0" fmla="*/ 95 w 190"/>
                <a:gd name="T1" fmla="*/ 216 h 216"/>
                <a:gd name="T2" fmla="*/ 93 w 190"/>
                <a:gd name="T3" fmla="*/ 216 h 216"/>
                <a:gd name="T4" fmla="*/ 0 w 190"/>
                <a:gd name="T5" fmla="*/ 46 h 216"/>
                <a:gd name="T6" fmla="*/ 5 w 190"/>
                <a:gd name="T7" fmla="*/ 40 h 216"/>
                <a:gd name="T8" fmla="*/ 91 w 190"/>
                <a:gd name="T9" fmla="*/ 2 h 216"/>
                <a:gd name="T10" fmla="*/ 99 w 190"/>
                <a:gd name="T11" fmla="*/ 2 h 216"/>
                <a:gd name="T12" fmla="*/ 185 w 190"/>
                <a:gd name="T13" fmla="*/ 40 h 216"/>
                <a:gd name="T14" fmla="*/ 190 w 190"/>
                <a:gd name="T15" fmla="*/ 46 h 216"/>
                <a:gd name="T16" fmla="*/ 97 w 190"/>
                <a:gd name="T17" fmla="*/ 216 h 216"/>
                <a:gd name="T18" fmla="*/ 95 w 190"/>
                <a:gd name="T19" fmla="*/ 216 h 216"/>
                <a:gd name="T20" fmla="*/ 12 w 190"/>
                <a:gd name="T21" fmla="*/ 51 h 216"/>
                <a:gd name="T22" fmla="*/ 95 w 190"/>
                <a:gd name="T23" fmla="*/ 204 h 216"/>
                <a:gd name="T24" fmla="*/ 178 w 190"/>
                <a:gd name="T25" fmla="*/ 51 h 216"/>
                <a:gd name="T26" fmla="*/ 95 w 190"/>
                <a:gd name="T27" fmla="*/ 14 h 216"/>
                <a:gd name="T28" fmla="*/ 12 w 190"/>
                <a:gd name="T29" fmla="*/ 5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16">
                  <a:moveTo>
                    <a:pt x="95" y="216"/>
                  </a:moveTo>
                  <a:cubicBezTo>
                    <a:pt x="94" y="216"/>
                    <a:pt x="94" y="216"/>
                    <a:pt x="93" y="216"/>
                  </a:cubicBezTo>
                  <a:cubicBezTo>
                    <a:pt x="7" y="184"/>
                    <a:pt x="0" y="123"/>
                    <a:pt x="0" y="46"/>
                  </a:cubicBezTo>
                  <a:cubicBezTo>
                    <a:pt x="0" y="43"/>
                    <a:pt x="2" y="41"/>
                    <a:pt x="5" y="40"/>
                  </a:cubicBezTo>
                  <a:cubicBezTo>
                    <a:pt x="5" y="40"/>
                    <a:pt x="70" y="23"/>
                    <a:pt x="91" y="2"/>
                  </a:cubicBezTo>
                  <a:cubicBezTo>
                    <a:pt x="93" y="0"/>
                    <a:pt x="97" y="0"/>
                    <a:pt x="99" y="2"/>
                  </a:cubicBezTo>
                  <a:cubicBezTo>
                    <a:pt x="120" y="23"/>
                    <a:pt x="185" y="40"/>
                    <a:pt x="185" y="40"/>
                  </a:cubicBezTo>
                  <a:cubicBezTo>
                    <a:pt x="188" y="41"/>
                    <a:pt x="190" y="43"/>
                    <a:pt x="190" y="46"/>
                  </a:cubicBezTo>
                  <a:cubicBezTo>
                    <a:pt x="190" y="123"/>
                    <a:pt x="183" y="184"/>
                    <a:pt x="97" y="216"/>
                  </a:cubicBezTo>
                  <a:cubicBezTo>
                    <a:pt x="96" y="216"/>
                    <a:pt x="96" y="216"/>
                    <a:pt x="95" y="216"/>
                  </a:cubicBezTo>
                  <a:close/>
                  <a:moveTo>
                    <a:pt x="12" y="51"/>
                  </a:moveTo>
                  <a:cubicBezTo>
                    <a:pt x="13" y="122"/>
                    <a:pt x="20" y="175"/>
                    <a:pt x="95" y="204"/>
                  </a:cubicBezTo>
                  <a:cubicBezTo>
                    <a:pt x="170" y="175"/>
                    <a:pt x="177" y="122"/>
                    <a:pt x="178" y="51"/>
                  </a:cubicBezTo>
                  <a:cubicBezTo>
                    <a:pt x="163" y="46"/>
                    <a:pt x="117" y="32"/>
                    <a:pt x="95" y="14"/>
                  </a:cubicBezTo>
                  <a:cubicBezTo>
                    <a:pt x="73" y="32"/>
                    <a:pt x="27" y="46"/>
                    <a:pt x="1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 name="Freeform 170">
              <a:extLst>
                <a:ext uri="{FF2B5EF4-FFF2-40B4-BE49-F238E27FC236}">
                  <a16:creationId xmlns:a16="http://schemas.microsoft.com/office/drawing/2014/main" id="{6A69CCD4-A06C-1685-5337-BC1CEE067112}"/>
                </a:ext>
              </a:extLst>
            </p:cNvPr>
            <p:cNvSpPr>
              <a:spLocks/>
            </p:cNvSpPr>
            <p:nvPr/>
          </p:nvSpPr>
          <p:spPr bwMode="auto">
            <a:xfrm>
              <a:off x="5575" y="3046"/>
              <a:ext cx="149" cy="148"/>
            </a:xfrm>
            <a:custGeom>
              <a:avLst/>
              <a:gdLst>
                <a:gd name="T0" fmla="*/ 7 w 101"/>
                <a:gd name="T1" fmla="*/ 100 h 100"/>
                <a:gd name="T2" fmla="*/ 3 w 101"/>
                <a:gd name="T3" fmla="*/ 98 h 100"/>
                <a:gd name="T4" fmla="*/ 3 w 101"/>
                <a:gd name="T5" fmla="*/ 90 h 100"/>
                <a:gd name="T6" fmla="*/ 90 w 101"/>
                <a:gd name="T7" fmla="*/ 2 h 100"/>
                <a:gd name="T8" fmla="*/ 99 w 101"/>
                <a:gd name="T9" fmla="*/ 2 h 100"/>
                <a:gd name="T10" fmla="*/ 99 w 101"/>
                <a:gd name="T11" fmla="*/ 11 h 100"/>
                <a:gd name="T12" fmla="*/ 11 w 101"/>
                <a:gd name="T13" fmla="*/ 98 h 100"/>
                <a:gd name="T14" fmla="*/ 7 w 101"/>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0">
                  <a:moveTo>
                    <a:pt x="7" y="100"/>
                  </a:moveTo>
                  <a:cubicBezTo>
                    <a:pt x="6" y="100"/>
                    <a:pt x="4" y="100"/>
                    <a:pt x="3" y="98"/>
                  </a:cubicBezTo>
                  <a:cubicBezTo>
                    <a:pt x="0" y="96"/>
                    <a:pt x="0" y="92"/>
                    <a:pt x="3" y="90"/>
                  </a:cubicBezTo>
                  <a:cubicBezTo>
                    <a:pt x="90" y="2"/>
                    <a:pt x="90" y="2"/>
                    <a:pt x="90" y="2"/>
                  </a:cubicBezTo>
                  <a:cubicBezTo>
                    <a:pt x="93" y="0"/>
                    <a:pt x="97" y="0"/>
                    <a:pt x="99" y="2"/>
                  </a:cubicBezTo>
                  <a:cubicBezTo>
                    <a:pt x="101" y="5"/>
                    <a:pt x="101" y="8"/>
                    <a:pt x="99" y="11"/>
                  </a:cubicBezTo>
                  <a:cubicBezTo>
                    <a:pt x="11" y="98"/>
                    <a:pt x="11" y="98"/>
                    <a:pt x="11" y="98"/>
                  </a:cubicBezTo>
                  <a:cubicBezTo>
                    <a:pt x="10" y="100"/>
                    <a:pt x="9" y="100"/>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6" name="Freeform 171">
              <a:extLst>
                <a:ext uri="{FF2B5EF4-FFF2-40B4-BE49-F238E27FC236}">
                  <a16:creationId xmlns:a16="http://schemas.microsoft.com/office/drawing/2014/main" id="{AF96A5C9-C426-D3A6-D090-0F8EDAEA38A8}"/>
                </a:ext>
              </a:extLst>
            </p:cNvPr>
            <p:cNvSpPr>
              <a:spLocks/>
            </p:cNvSpPr>
            <p:nvPr/>
          </p:nvSpPr>
          <p:spPr bwMode="auto">
            <a:xfrm>
              <a:off x="5593" y="3078"/>
              <a:ext cx="187" cy="188"/>
            </a:xfrm>
            <a:custGeom>
              <a:avLst/>
              <a:gdLst>
                <a:gd name="T0" fmla="*/ 6 w 127"/>
                <a:gd name="T1" fmla="*/ 127 h 127"/>
                <a:gd name="T2" fmla="*/ 2 w 127"/>
                <a:gd name="T3" fmla="*/ 125 h 127"/>
                <a:gd name="T4" fmla="*/ 2 w 127"/>
                <a:gd name="T5" fmla="*/ 117 h 127"/>
                <a:gd name="T6" fmla="*/ 116 w 127"/>
                <a:gd name="T7" fmla="*/ 2 h 127"/>
                <a:gd name="T8" fmla="*/ 125 w 127"/>
                <a:gd name="T9" fmla="*/ 2 h 127"/>
                <a:gd name="T10" fmla="*/ 125 w 127"/>
                <a:gd name="T11" fmla="*/ 11 h 127"/>
                <a:gd name="T12" fmla="*/ 10 w 127"/>
                <a:gd name="T13" fmla="*/ 125 h 127"/>
                <a:gd name="T14" fmla="*/ 6 w 127"/>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7">
                  <a:moveTo>
                    <a:pt x="6" y="127"/>
                  </a:moveTo>
                  <a:cubicBezTo>
                    <a:pt x="5" y="127"/>
                    <a:pt x="3" y="126"/>
                    <a:pt x="2" y="125"/>
                  </a:cubicBezTo>
                  <a:cubicBezTo>
                    <a:pt x="0" y="123"/>
                    <a:pt x="0" y="119"/>
                    <a:pt x="2" y="117"/>
                  </a:cubicBezTo>
                  <a:cubicBezTo>
                    <a:pt x="116" y="2"/>
                    <a:pt x="116" y="2"/>
                    <a:pt x="116" y="2"/>
                  </a:cubicBezTo>
                  <a:cubicBezTo>
                    <a:pt x="119" y="0"/>
                    <a:pt x="122" y="0"/>
                    <a:pt x="125" y="2"/>
                  </a:cubicBezTo>
                  <a:cubicBezTo>
                    <a:pt x="127" y="5"/>
                    <a:pt x="127" y="9"/>
                    <a:pt x="125" y="11"/>
                  </a:cubicBezTo>
                  <a:cubicBezTo>
                    <a:pt x="10" y="125"/>
                    <a:pt x="10" y="125"/>
                    <a:pt x="10" y="125"/>
                  </a:cubicBezTo>
                  <a:cubicBezTo>
                    <a:pt x="9" y="126"/>
                    <a:pt x="8" y="127"/>
                    <a:pt x="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7" name="Freeform 172">
              <a:extLst>
                <a:ext uri="{FF2B5EF4-FFF2-40B4-BE49-F238E27FC236}">
                  <a16:creationId xmlns:a16="http://schemas.microsoft.com/office/drawing/2014/main" id="{CF94F3A4-5CAE-6BC0-81A1-2A436FF72FB0}"/>
                </a:ext>
              </a:extLst>
            </p:cNvPr>
            <p:cNvSpPr>
              <a:spLocks/>
            </p:cNvSpPr>
            <p:nvPr/>
          </p:nvSpPr>
          <p:spPr bwMode="auto">
            <a:xfrm>
              <a:off x="5628" y="3102"/>
              <a:ext cx="217" cy="217"/>
            </a:xfrm>
            <a:custGeom>
              <a:avLst/>
              <a:gdLst>
                <a:gd name="T0" fmla="*/ 6 w 147"/>
                <a:gd name="T1" fmla="*/ 147 h 147"/>
                <a:gd name="T2" fmla="*/ 2 w 147"/>
                <a:gd name="T3" fmla="*/ 145 h 147"/>
                <a:gd name="T4" fmla="*/ 2 w 147"/>
                <a:gd name="T5" fmla="*/ 137 h 147"/>
                <a:gd name="T6" fmla="*/ 136 w 147"/>
                <a:gd name="T7" fmla="*/ 2 h 147"/>
                <a:gd name="T8" fmla="*/ 145 w 147"/>
                <a:gd name="T9" fmla="*/ 2 h 147"/>
                <a:gd name="T10" fmla="*/ 145 w 147"/>
                <a:gd name="T11" fmla="*/ 11 h 147"/>
                <a:gd name="T12" fmla="*/ 11 w 147"/>
                <a:gd name="T13" fmla="*/ 145 h 147"/>
                <a:gd name="T14" fmla="*/ 6 w 147"/>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7">
                  <a:moveTo>
                    <a:pt x="6" y="147"/>
                  </a:moveTo>
                  <a:cubicBezTo>
                    <a:pt x="5" y="147"/>
                    <a:pt x="3" y="146"/>
                    <a:pt x="2" y="145"/>
                  </a:cubicBezTo>
                  <a:cubicBezTo>
                    <a:pt x="0" y="143"/>
                    <a:pt x="0" y="139"/>
                    <a:pt x="2" y="137"/>
                  </a:cubicBezTo>
                  <a:cubicBezTo>
                    <a:pt x="136" y="2"/>
                    <a:pt x="136" y="2"/>
                    <a:pt x="136" y="2"/>
                  </a:cubicBezTo>
                  <a:cubicBezTo>
                    <a:pt x="139" y="0"/>
                    <a:pt x="143" y="0"/>
                    <a:pt x="145" y="2"/>
                  </a:cubicBezTo>
                  <a:cubicBezTo>
                    <a:pt x="147" y="5"/>
                    <a:pt x="147" y="8"/>
                    <a:pt x="145" y="11"/>
                  </a:cubicBezTo>
                  <a:cubicBezTo>
                    <a:pt x="11" y="145"/>
                    <a:pt x="11" y="145"/>
                    <a:pt x="11" y="145"/>
                  </a:cubicBezTo>
                  <a:cubicBezTo>
                    <a:pt x="9" y="146"/>
                    <a:pt x="8" y="147"/>
                    <a:pt x="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8" name="Freeform 173">
              <a:extLst>
                <a:ext uri="{FF2B5EF4-FFF2-40B4-BE49-F238E27FC236}">
                  <a16:creationId xmlns:a16="http://schemas.microsoft.com/office/drawing/2014/main" id="{BE273B3B-B6EC-99DF-0D85-E4EB51331881}"/>
                </a:ext>
              </a:extLst>
            </p:cNvPr>
            <p:cNvSpPr>
              <a:spLocks/>
            </p:cNvSpPr>
            <p:nvPr/>
          </p:nvSpPr>
          <p:spPr bwMode="auto">
            <a:xfrm>
              <a:off x="5683" y="3185"/>
              <a:ext cx="168" cy="168"/>
            </a:xfrm>
            <a:custGeom>
              <a:avLst/>
              <a:gdLst>
                <a:gd name="T0" fmla="*/ 6 w 114"/>
                <a:gd name="T1" fmla="*/ 114 h 114"/>
                <a:gd name="T2" fmla="*/ 2 w 114"/>
                <a:gd name="T3" fmla="*/ 112 h 114"/>
                <a:gd name="T4" fmla="*/ 2 w 114"/>
                <a:gd name="T5" fmla="*/ 104 h 114"/>
                <a:gd name="T6" fmla="*/ 103 w 114"/>
                <a:gd name="T7" fmla="*/ 3 h 114"/>
                <a:gd name="T8" fmla="*/ 112 w 114"/>
                <a:gd name="T9" fmla="*/ 3 h 114"/>
                <a:gd name="T10" fmla="*/ 112 w 114"/>
                <a:gd name="T11" fmla="*/ 11 h 114"/>
                <a:gd name="T12" fmla="*/ 11 w 114"/>
                <a:gd name="T13" fmla="*/ 112 h 114"/>
                <a:gd name="T14" fmla="*/ 6 w 114"/>
                <a:gd name="T15" fmla="*/ 1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14">
                  <a:moveTo>
                    <a:pt x="6" y="114"/>
                  </a:moveTo>
                  <a:cubicBezTo>
                    <a:pt x="5" y="114"/>
                    <a:pt x="3" y="113"/>
                    <a:pt x="2" y="112"/>
                  </a:cubicBezTo>
                  <a:cubicBezTo>
                    <a:pt x="0" y="110"/>
                    <a:pt x="0" y="106"/>
                    <a:pt x="2" y="104"/>
                  </a:cubicBezTo>
                  <a:cubicBezTo>
                    <a:pt x="103" y="3"/>
                    <a:pt x="103" y="3"/>
                    <a:pt x="103" y="3"/>
                  </a:cubicBezTo>
                  <a:cubicBezTo>
                    <a:pt x="105" y="0"/>
                    <a:pt x="109" y="0"/>
                    <a:pt x="112" y="3"/>
                  </a:cubicBezTo>
                  <a:cubicBezTo>
                    <a:pt x="114" y="5"/>
                    <a:pt x="114" y="9"/>
                    <a:pt x="112" y="11"/>
                  </a:cubicBezTo>
                  <a:cubicBezTo>
                    <a:pt x="11" y="112"/>
                    <a:pt x="11" y="112"/>
                    <a:pt x="11" y="112"/>
                  </a:cubicBezTo>
                  <a:cubicBezTo>
                    <a:pt x="9" y="113"/>
                    <a:pt x="8" y="114"/>
                    <a:pt x="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spTree>
    <p:extLst>
      <p:ext uri="{BB962C8B-B14F-4D97-AF65-F5344CB8AC3E}">
        <p14:creationId xmlns:p14="http://schemas.microsoft.com/office/powerpoint/2010/main" val="295941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rPr>
              <a:t>PITCH</a:t>
            </a:r>
            <a:endParaRPr dirty="0">
              <a:solidFill>
                <a:srgbClr val="00B0F0"/>
              </a:solidFill>
            </a:endParaRPr>
          </a:p>
        </p:txBody>
      </p:sp>
      <p:sp>
        <p:nvSpPr>
          <p:cNvPr id="604" name="Google Shape;604;p31"/>
          <p:cNvSpPr txBox="1"/>
          <p:nvPr/>
        </p:nvSpPr>
        <p:spPr>
          <a:xfrm>
            <a:off x="1348650" y="1475198"/>
            <a:ext cx="7264500" cy="171607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Le Fonds Retail </a:t>
            </a:r>
            <a:r>
              <a:rPr lang="fr-FR" b="1" i="1" dirty="0" err="1">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Protect</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 90 </a:t>
            </a:r>
            <a:r>
              <a:rPr lang="fr-FR" b="1" i="1" dirty="0" err="1">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Fund</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 ne vise pas seulement à protéger votre capital, mais aussi à lui donner les moyens d'agir. Il s'agit de naviguer avec sagesse et perspicacité dans les complexités du paysage macroéconomique actuel. Nous vous invitons à explorer avec nous cette opportunité exceptionnelle, un voyage vers la résilience financière dans un monde en constante évolution.</a:t>
            </a:r>
          </a:p>
        </p:txBody>
      </p:sp>
      <p:sp>
        <p:nvSpPr>
          <p:cNvPr id="2" name="Freeform 936">
            <a:extLst>
              <a:ext uri="{FF2B5EF4-FFF2-40B4-BE49-F238E27FC236}">
                <a16:creationId xmlns:a16="http://schemas.microsoft.com/office/drawing/2014/main" id="{93B1265B-8E0E-8785-E1E1-3763421F2833}"/>
              </a:ext>
            </a:extLst>
          </p:cNvPr>
          <p:cNvSpPr>
            <a:spLocks noChangeArrowheads="1"/>
          </p:cNvSpPr>
          <p:nvPr/>
        </p:nvSpPr>
        <p:spPr bwMode="auto">
          <a:xfrm>
            <a:off x="208548" y="1475199"/>
            <a:ext cx="922420" cy="858036"/>
          </a:xfrm>
          <a:custGeom>
            <a:avLst/>
            <a:gdLst>
              <a:gd name="T0" fmla="*/ 1806716 w 296503"/>
              <a:gd name="T1" fmla="*/ 2521042 h 296053"/>
              <a:gd name="T2" fmla="*/ 1728165 w 296503"/>
              <a:gd name="T3" fmla="*/ 2548969 h 296053"/>
              <a:gd name="T4" fmla="*/ 1476798 w 296503"/>
              <a:gd name="T5" fmla="*/ 2660632 h 296053"/>
              <a:gd name="T6" fmla="*/ 1500362 w 296503"/>
              <a:gd name="T7" fmla="*/ 2780290 h 296053"/>
              <a:gd name="T8" fmla="*/ 1315761 w 296503"/>
              <a:gd name="T9" fmla="*/ 2991678 h 296053"/>
              <a:gd name="T10" fmla="*/ 2525481 w 296503"/>
              <a:gd name="T11" fmla="*/ 3179152 h 296053"/>
              <a:gd name="T12" fmla="*/ 2470489 w 296503"/>
              <a:gd name="T13" fmla="*/ 2672592 h 296053"/>
              <a:gd name="T14" fmla="*/ 2415490 w 296503"/>
              <a:gd name="T15" fmla="*/ 2616767 h 296053"/>
              <a:gd name="T16" fmla="*/ 2113062 w 296503"/>
              <a:gd name="T17" fmla="*/ 2245832 h 296053"/>
              <a:gd name="T18" fmla="*/ 620564 w 296503"/>
              <a:gd name="T19" fmla="*/ 1950682 h 296053"/>
              <a:gd name="T20" fmla="*/ 616653 w 296503"/>
              <a:gd name="T21" fmla="*/ 2082305 h 296053"/>
              <a:gd name="T22" fmla="*/ 490982 w 296503"/>
              <a:gd name="T23" fmla="*/ 2086293 h 296053"/>
              <a:gd name="T24" fmla="*/ 490982 w 296503"/>
              <a:gd name="T25" fmla="*/ 2883965 h 296053"/>
              <a:gd name="T26" fmla="*/ 1390395 w 296503"/>
              <a:gd name="T27" fmla="*/ 2728441 h 296053"/>
              <a:gd name="T28" fmla="*/ 1626051 w 296503"/>
              <a:gd name="T29" fmla="*/ 2409355 h 296053"/>
              <a:gd name="T30" fmla="*/ 2050226 w 296503"/>
              <a:gd name="T31" fmla="*/ 2154103 h 296053"/>
              <a:gd name="T32" fmla="*/ 1810640 w 296503"/>
              <a:gd name="T33" fmla="*/ 1854948 h 296053"/>
              <a:gd name="T34" fmla="*/ 1598554 w 296503"/>
              <a:gd name="T35" fmla="*/ 1926755 h 296053"/>
              <a:gd name="T36" fmla="*/ 1095805 w 296503"/>
              <a:gd name="T37" fmla="*/ 1464107 h 296053"/>
              <a:gd name="T38" fmla="*/ 1225427 w 296503"/>
              <a:gd name="T39" fmla="*/ 1380337 h 296053"/>
              <a:gd name="T40" fmla="*/ 1810640 w 296503"/>
              <a:gd name="T41" fmla="*/ 1755248 h 296053"/>
              <a:gd name="T42" fmla="*/ 2446917 w 296503"/>
              <a:gd name="T43" fmla="*/ 1416233 h 296053"/>
              <a:gd name="T44" fmla="*/ 1834210 w 296503"/>
              <a:gd name="T45" fmla="*/ 698292 h 296053"/>
              <a:gd name="T46" fmla="*/ 2148417 w 296503"/>
              <a:gd name="T47" fmla="*/ 2058369 h 296053"/>
              <a:gd name="T48" fmla="*/ 2148417 w 296503"/>
              <a:gd name="T49" fmla="*/ 2150122 h 296053"/>
              <a:gd name="T50" fmla="*/ 2517618 w 296503"/>
              <a:gd name="T51" fmla="*/ 2568903 h 296053"/>
              <a:gd name="T52" fmla="*/ 2525481 w 296503"/>
              <a:gd name="T53" fmla="*/ 3278851 h 296053"/>
              <a:gd name="T54" fmla="*/ 1217570 w 296503"/>
              <a:gd name="T55" fmla="*/ 2991678 h 296053"/>
              <a:gd name="T56" fmla="*/ 490982 w 296503"/>
              <a:gd name="T57" fmla="*/ 2983689 h 296053"/>
              <a:gd name="T58" fmla="*/ 526313 w 296503"/>
              <a:gd name="T59" fmla="*/ 1990572 h 296053"/>
              <a:gd name="T60" fmla="*/ 1095805 w 296503"/>
              <a:gd name="T61" fmla="*/ 1368373 h 296053"/>
              <a:gd name="T62" fmla="*/ 1834210 w 296503"/>
              <a:gd name="T63" fmla="*/ 698292 h 296053"/>
              <a:gd name="T64" fmla="*/ 1873792 w 296503"/>
              <a:gd name="T65" fmla="*/ 14933 h 296053"/>
              <a:gd name="T66" fmla="*/ 2794579 w 296503"/>
              <a:gd name="T67" fmla="*/ 400998 h 296053"/>
              <a:gd name="T68" fmla="*/ 2841802 w 296503"/>
              <a:gd name="T69" fmla="*/ 994075 h 296053"/>
              <a:gd name="T70" fmla="*/ 3239232 w 296503"/>
              <a:gd name="T71" fmla="*/ 1415991 h 296053"/>
              <a:gd name="T72" fmla="*/ 2841802 w 296503"/>
              <a:gd name="T73" fmla="*/ 1837894 h 296053"/>
              <a:gd name="T74" fmla="*/ 2794579 w 296503"/>
              <a:gd name="T75" fmla="*/ 2434932 h 296053"/>
              <a:gd name="T76" fmla="*/ 2578164 w 296503"/>
              <a:gd name="T77" fmla="*/ 2383192 h 296053"/>
              <a:gd name="T78" fmla="*/ 2743420 w 296503"/>
              <a:gd name="T79" fmla="*/ 2335427 h 296053"/>
              <a:gd name="T80" fmla="*/ 2759168 w 296503"/>
              <a:gd name="T81" fmla="*/ 1782153 h 296053"/>
              <a:gd name="T82" fmla="*/ 2759168 w 296503"/>
              <a:gd name="T83" fmla="*/ 1049779 h 296053"/>
              <a:gd name="T84" fmla="*/ 2743420 w 296503"/>
              <a:gd name="T85" fmla="*/ 500517 h 296053"/>
              <a:gd name="T86" fmla="*/ 2200401 w 296503"/>
              <a:gd name="T87" fmla="*/ 484585 h 296053"/>
              <a:gd name="T88" fmla="*/ 1476353 w 296503"/>
              <a:gd name="T89" fmla="*/ 484585 h 296053"/>
              <a:gd name="T90" fmla="*/ 933332 w 296503"/>
              <a:gd name="T91" fmla="*/ 500517 h 296053"/>
              <a:gd name="T92" fmla="*/ 917581 w 296503"/>
              <a:gd name="T93" fmla="*/ 1049779 h 296053"/>
              <a:gd name="T94" fmla="*/ 590998 w 296503"/>
              <a:gd name="T95" fmla="*/ 1451815 h 296053"/>
              <a:gd name="T96" fmla="*/ 524086 w 296503"/>
              <a:gd name="T97" fmla="*/ 1519446 h 296053"/>
              <a:gd name="T98" fmla="*/ 453259 w 296503"/>
              <a:gd name="T99" fmla="*/ 1380163 h 296053"/>
              <a:gd name="T100" fmla="*/ 834959 w 296503"/>
              <a:gd name="T101" fmla="*/ 448764 h 296053"/>
              <a:gd name="T102" fmla="*/ 1425206 w 296503"/>
              <a:gd name="T103" fmla="*/ 400998 h 2960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3" h="296053">
                <a:moveTo>
                  <a:pt x="193419" y="202780"/>
                </a:moveTo>
                <a:cubicBezTo>
                  <a:pt x="179398" y="202780"/>
                  <a:pt x="167175" y="213584"/>
                  <a:pt x="165377" y="227629"/>
                </a:cubicBezTo>
                <a:cubicBezTo>
                  <a:pt x="165377" y="229069"/>
                  <a:pt x="164299" y="230510"/>
                  <a:pt x="162501" y="231230"/>
                </a:cubicBezTo>
                <a:cubicBezTo>
                  <a:pt x="161063" y="231590"/>
                  <a:pt x="159266" y="231230"/>
                  <a:pt x="158187" y="230150"/>
                </a:cubicBezTo>
                <a:cubicBezTo>
                  <a:pt x="155671" y="227989"/>
                  <a:pt x="152075" y="226548"/>
                  <a:pt x="148840" y="226548"/>
                </a:cubicBezTo>
                <a:cubicBezTo>
                  <a:pt x="141290" y="226548"/>
                  <a:pt x="135178" y="232670"/>
                  <a:pt x="135178" y="240233"/>
                </a:cubicBezTo>
                <a:cubicBezTo>
                  <a:pt x="135178" y="242754"/>
                  <a:pt x="135897" y="244915"/>
                  <a:pt x="136976" y="246715"/>
                </a:cubicBezTo>
                <a:cubicBezTo>
                  <a:pt x="137695" y="248156"/>
                  <a:pt x="137695" y="249596"/>
                  <a:pt x="137335" y="251037"/>
                </a:cubicBezTo>
                <a:cubicBezTo>
                  <a:pt x="136616" y="252477"/>
                  <a:pt x="135538" y="253198"/>
                  <a:pt x="134100" y="253558"/>
                </a:cubicBezTo>
                <a:cubicBezTo>
                  <a:pt x="125831" y="255358"/>
                  <a:pt x="120438" y="262201"/>
                  <a:pt x="120438" y="270124"/>
                </a:cubicBezTo>
                <a:cubicBezTo>
                  <a:pt x="120438" y="279487"/>
                  <a:pt x="127988" y="287050"/>
                  <a:pt x="137335" y="287050"/>
                </a:cubicBezTo>
                <a:lnTo>
                  <a:pt x="231169" y="287050"/>
                </a:lnTo>
                <a:cubicBezTo>
                  <a:pt x="243752" y="287050"/>
                  <a:pt x="254178" y="276606"/>
                  <a:pt x="254178" y="264002"/>
                </a:cubicBezTo>
                <a:cubicBezTo>
                  <a:pt x="254178" y="249957"/>
                  <a:pt x="241235" y="238432"/>
                  <a:pt x="226135" y="241313"/>
                </a:cubicBezTo>
                <a:cubicBezTo>
                  <a:pt x="224697" y="242034"/>
                  <a:pt x="223259" y="241313"/>
                  <a:pt x="222181" y="240233"/>
                </a:cubicBezTo>
                <a:cubicBezTo>
                  <a:pt x="221102" y="239153"/>
                  <a:pt x="220743" y="237712"/>
                  <a:pt x="221102" y="236272"/>
                </a:cubicBezTo>
                <a:cubicBezTo>
                  <a:pt x="221462" y="234471"/>
                  <a:pt x="221462" y="232670"/>
                  <a:pt x="221462" y="231230"/>
                </a:cubicBezTo>
                <a:cubicBezTo>
                  <a:pt x="221462" y="215744"/>
                  <a:pt x="208879" y="202780"/>
                  <a:pt x="193419" y="202780"/>
                </a:cubicBezTo>
                <a:close/>
                <a:moveTo>
                  <a:pt x="100305" y="132195"/>
                </a:moveTo>
                <a:cubicBezTo>
                  <a:pt x="76577" y="132195"/>
                  <a:pt x="56804" y="152002"/>
                  <a:pt x="56804" y="176130"/>
                </a:cubicBezTo>
                <a:cubicBezTo>
                  <a:pt x="56804" y="178651"/>
                  <a:pt x="57163" y="181172"/>
                  <a:pt x="57882" y="184053"/>
                </a:cubicBezTo>
                <a:cubicBezTo>
                  <a:pt x="57882" y="185494"/>
                  <a:pt x="57523" y="186934"/>
                  <a:pt x="56444" y="188015"/>
                </a:cubicBezTo>
                <a:cubicBezTo>
                  <a:pt x="55366" y="189095"/>
                  <a:pt x="53928" y="189455"/>
                  <a:pt x="52490" y="189095"/>
                </a:cubicBezTo>
                <a:cubicBezTo>
                  <a:pt x="49973" y="188735"/>
                  <a:pt x="47456" y="188375"/>
                  <a:pt x="44940" y="188375"/>
                </a:cubicBezTo>
                <a:cubicBezTo>
                  <a:pt x="25166" y="188375"/>
                  <a:pt x="8988" y="204580"/>
                  <a:pt x="8988" y="224387"/>
                </a:cubicBezTo>
                <a:cubicBezTo>
                  <a:pt x="8988" y="244555"/>
                  <a:pt x="25166" y="260400"/>
                  <a:pt x="44940" y="260400"/>
                </a:cubicBezTo>
                <a:lnTo>
                  <a:pt x="113248" y="260400"/>
                </a:lnTo>
                <a:cubicBezTo>
                  <a:pt x="115764" y="254278"/>
                  <a:pt x="120798" y="249236"/>
                  <a:pt x="127269" y="246355"/>
                </a:cubicBezTo>
                <a:cubicBezTo>
                  <a:pt x="126550" y="244555"/>
                  <a:pt x="126550" y="242394"/>
                  <a:pt x="126550" y="240233"/>
                </a:cubicBezTo>
                <a:cubicBezTo>
                  <a:pt x="126550" y="227989"/>
                  <a:pt x="136616" y="217545"/>
                  <a:pt x="148840" y="217545"/>
                </a:cubicBezTo>
                <a:cubicBezTo>
                  <a:pt x="152075" y="217545"/>
                  <a:pt x="155311" y="218265"/>
                  <a:pt x="158187" y="219706"/>
                </a:cubicBezTo>
                <a:cubicBezTo>
                  <a:pt x="162142" y="206381"/>
                  <a:pt x="174006" y="196658"/>
                  <a:pt x="187667" y="194497"/>
                </a:cubicBezTo>
                <a:cubicBezTo>
                  <a:pt x="188027" y="192696"/>
                  <a:pt x="188027" y="191256"/>
                  <a:pt x="188027" y="189455"/>
                </a:cubicBezTo>
                <a:cubicBezTo>
                  <a:pt x="188027" y="177211"/>
                  <a:pt x="177960" y="167487"/>
                  <a:pt x="165737" y="167487"/>
                </a:cubicBezTo>
                <a:cubicBezTo>
                  <a:pt x="160344" y="167487"/>
                  <a:pt x="155311" y="169288"/>
                  <a:pt x="150997" y="173249"/>
                </a:cubicBezTo>
                <a:cubicBezTo>
                  <a:pt x="149918" y="173970"/>
                  <a:pt x="148121" y="174690"/>
                  <a:pt x="146323" y="173970"/>
                </a:cubicBezTo>
                <a:cubicBezTo>
                  <a:pt x="144885" y="173609"/>
                  <a:pt x="143807" y="172169"/>
                  <a:pt x="143807" y="170368"/>
                </a:cubicBezTo>
                <a:cubicBezTo>
                  <a:pt x="140930" y="148761"/>
                  <a:pt x="122236" y="132195"/>
                  <a:pt x="100305" y="132195"/>
                </a:cubicBezTo>
                <a:close/>
                <a:moveTo>
                  <a:pt x="167894" y="71693"/>
                </a:moveTo>
                <a:cubicBezTo>
                  <a:pt x="138054" y="71693"/>
                  <a:pt x="113607" y="95462"/>
                  <a:pt x="112169" y="124632"/>
                </a:cubicBezTo>
                <a:cubicBezTo>
                  <a:pt x="130864" y="128954"/>
                  <a:pt x="145964" y="143359"/>
                  <a:pt x="150997" y="162085"/>
                </a:cubicBezTo>
                <a:cubicBezTo>
                  <a:pt x="155671" y="159564"/>
                  <a:pt x="160704" y="158484"/>
                  <a:pt x="165737" y="158484"/>
                </a:cubicBezTo>
                <a:cubicBezTo>
                  <a:pt x="178679" y="158484"/>
                  <a:pt x="189465" y="166047"/>
                  <a:pt x="194498" y="176851"/>
                </a:cubicBezTo>
                <a:cubicBezTo>
                  <a:pt x="212114" y="167487"/>
                  <a:pt x="223978" y="149121"/>
                  <a:pt x="223978" y="127873"/>
                </a:cubicBezTo>
                <a:cubicBezTo>
                  <a:pt x="223978" y="96902"/>
                  <a:pt x="198812" y="71693"/>
                  <a:pt x="167894" y="71693"/>
                </a:cubicBezTo>
                <a:close/>
                <a:moveTo>
                  <a:pt x="167894" y="63050"/>
                </a:moveTo>
                <a:cubicBezTo>
                  <a:pt x="203486" y="63050"/>
                  <a:pt x="232966" y="92220"/>
                  <a:pt x="232966" y="127873"/>
                </a:cubicBezTo>
                <a:cubicBezTo>
                  <a:pt x="232966" y="153442"/>
                  <a:pt x="217867" y="175410"/>
                  <a:pt x="196655" y="185854"/>
                </a:cubicBezTo>
                <a:cubicBezTo>
                  <a:pt x="197015" y="187294"/>
                  <a:pt x="197015" y="188375"/>
                  <a:pt x="197015" y="189455"/>
                </a:cubicBezTo>
                <a:cubicBezTo>
                  <a:pt x="197015" y="191256"/>
                  <a:pt x="197015" y="192696"/>
                  <a:pt x="196655" y="194137"/>
                </a:cubicBezTo>
                <a:cubicBezTo>
                  <a:pt x="215709" y="195577"/>
                  <a:pt x="230450" y="211783"/>
                  <a:pt x="230450" y="231230"/>
                </a:cubicBezTo>
                <a:cubicBezTo>
                  <a:pt x="230450" y="231590"/>
                  <a:pt x="230450" y="231590"/>
                  <a:pt x="230450" y="231950"/>
                </a:cubicBezTo>
                <a:cubicBezTo>
                  <a:pt x="248425" y="231950"/>
                  <a:pt x="263165" y="246355"/>
                  <a:pt x="263165" y="264002"/>
                </a:cubicBezTo>
                <a:cubicBezTo>
                  <a:pt x="263165" y="281648"/>
                  <a:pt x="248785" y="296053"/>
                  <a:pt x="231169" y="296053"/>
                </a:cubicBezTo>
                <a:lnTo>
                  <a:pt x="137335" y="296053"/>
                </a:lnTo>
                <a:cubicBezTo>
                  <a:pt x="122955" y="296053"/>
                  <a:pt x="111450" y="284529"/>
                  <a:pt x="111450" y="270124"/>
                </a:cubicBezTo>
                <a:cubicBezTo>
                  <a:pt x="111450" y="270124"/>
                  <a:pt x="111450" y="269764"/>
                  <a:pt x="111450" y="269403"/>
                </a:cubicBezTo>
                <a:lnTo>
                  <a:pt x="44940" y="269403"/>
                </a:lnTo>
                <a:cubicBezTo>
                  <a:pt x="20133" y="269403"/>
                  <a:pt x="0" y="249236"/>
                  <a:pt x="0" y="224387"/>
                </a:cubicBezTo>
                <a:cubicBezTo>
                  <a:pt x="0" y="198818"/>
                  <a:pt x="21931" y="177571"/>
                  <a:pt x="48175" y="179732"/>
                </a:cubicBezTo>
                <a:cubicBezTo>
                  <a:pt x="48175" y="178291"/>
                  <a:pt x="48175" y="177211"/>
                  <a:pt x="48175" y="176130"/>
                </a:cubicBezTo>
                <a:cubicBezTo>
                  <a:pt x="48175" y="146960"/>
                  <a:pt x="71544" y="123552"/>
                  <a:pt x="100305" y="123552"/>
                </a:cubicBezTo>
                <a:cubicBezTo>
                  <a:pt x="101384" y="123552"/>
                  <a:pt x="102462" y="123552"/>
                  <a:pt x="103181" y="123552"/>
                </a:cubicBezTo>
                <a:cubicBezTo>
                  <a:pt x="105338" y="89700"/>
                  <a:pt x="133740" y="63050"/>
                  <a:pt x="167894" y="63050"/>
                </a:cubicBezTo>
                <a:close/>
                <a:moveTo>
                  <a:pt x="165394" y="1347"/>
                </a:moveTo>
                <a:cubicBezTo>
                  <a:pt x="166835" y="-450"/>
                  <a:pt x="169717" y="-450"/>
                  <a:pt x="171517" y="1347"/>
                </a:cubicBezTo>
                <a:lnTo>
                  <a:pt x="206456" y="36207"/>
                </a:lnTo>
                <a:lnTo>
                  <a:pt x="255801" y="36207"/>
                </a:lnTo>
                <a:cubicBezTo>
                  <a:pt x="258323" y="36207"/>
                  <a:pt x="260124" y="38004"/>
                  <a:pt x="260124" y="40520"/>
                </a:cubicBezTo>
                <a:lnTo>
                  <a:pt x="260124" y="89756"/>
                </a:lnTo>
                <a:lnTo>
                  <a:pt x="295062" y="124616"/>
                </a:lnTo>
                <a:cubicBezTo>
                  <a:pt x="295782" y="125335"/>
                  <a:pt x="296503" y="126773"/>
                  <a:pt x="296503" y="127851"/>
                </a:cubicBezTo>
                <a:cubicBezTo>
                  <a:pt x="296503" y="128929"/>
                  <a:pt x="295782" y="130007"/>
                  <a:pt x="295062" y="131085"/>
                </a:cubicBezTo>
                <a:lnTo>
                  <a:pt x="260124" y="165946"/>
                </a:lnTo>
                <a:lnTo>
                  <a:pt x="260124" y="215182"/>
                </a:lnTo>
                <a:cubicBezTo>
                  <a:pt x="260124" y="217697"/>
                  <a:pt x="258323" y="219854"/>
                  <a:pt x="255801" y="219854"/>
                </a:cubicBezTo>
                <a:lnTo>
                  <a:pt x="240313" y="219854"/>
                </a:lnTo>
                <a:cubicBezTo>
                  <a:pt x="238152" y="219854"/>
                  <a:pt x="235991" y="217697"/>
                  <a:pt x="235991" y="215182"/>
                </a:cubicBezTo>
                <a:cubicBezTo>
                  <a:pt x="235991" y="212666"/>
                  <a:pt x="238152" y="210869"/>
                  <a:pt x="240313" y="210869"/>
                </a:cubicBezTo>
                <a:lnTo>
                  <a:pt x="251119" y="210869"/>
                </a:lnTo>
                <a:lnTo>
                  <a:pt x="251119" y="164149"/>
                </a:lnTo>
                <a:cubicBezTo>
                  <a:pt x="251119" y="162711"/>
                  <a:pt x="251839" y="161993"/>
                  <a:pt x="252560" y="160914"/>
                </a:cubicBezTo>
                <a:lnTo>
                  <a:pt x="285697" y="127851"/>
                </a:lnTo>
                <a:lnTo>
                  <a:pt x="252560" y="94787"/>
                </a:lnTo>
                <a:cubicBezTo>
                  <a:pt x="251839" y="94069"/>
                  <a:pt x="251119" y="92990"/>
                  <a:pt x="251119" y="91912"/>
                </a:cubicBezTo>
                <a:lnTo>
                  <a:pt x="251119" y="45192"/>
                </a:lnTo>
                <a:lnTo>
                  <a:pt x="204655" y="45192"/>
                </a:lnTo>
                <a:cubicBezTo>
                  <a:pt x="203214" y="45192"/>
                  <a:pt x="202133" y="44833"/>
                  <a:pt x="201413" y="43754"/>
                </a:cubicBezTo>
                <a:lnTo>
                  <a:pt x="168276" y="10691"/>
                </a:lnTo>
                <a:lnTo>
                  <a:pt x="135138" y="43754"/>
                </a:lnTo>
                <a:cubicBezTo>
                  <a:pt x="134418" y="44833"/>
                  <a:pt x="133337" y="45192"/>
                  <a:pt x="131897" y="45192"/>
                </a:cubicBezTo>
                <a:lnTo>
                  <a:pt x="85432" y="45192"/>
                </a:lnTo>
                <a:lnTo>
                  <a:pt x="85432" y="91912"/>
                </a:lnTo>
                <a:cubicBezTo>
                  <a:pt x="85432" y="92990"/>
                  <a:pt x="84712" y="94069"/>
                  <a:pt x="83992" y="94787"/>
                </a:cubicBezTo>
                <a:lnTo>
                  <a:pt x="50854" y="127851"/>
                </a:lnTo>
                <a:lnTo>
                  <a:pt x="54096" y="131085"/>
                </a:lnTo>
                <a:cubicBezTo>
                  <a:pt x="55897" y="132523"/>
                  <a:pt x="55897" y="135757"/>
                  <a:pt x="54096" y="137195"/>
                </a:cubicBezTo>
                <a:cubicBezTo>
                  <a:pt x="52295" y="138992"/>
                  <a:pt x="49413" y="138992"/>
                  <a:pt x="47973" y="137195"/>
                </a:cubicBezTo>
                <a:lnTo>
                  <a:pt x="41489" y="131085"/>
                </a:lnTo>
                <a:cubicBezTo>
                  <a:pt x="39688" y="129288"/>
                  <a:pt x="39688" y="126413"/>
                  <a:pt x="41489" y="124616"/>
                </a:cubicBezTo>
                <a:lnTo>
                  <a:pt x="76428" y="89756"/>
                </a:lnTo>
                <a:lnTo>
                  <a:pt x="76428" y="40520"/>
                </a:lnTo>
                <a:cubicBezTo>
                  <a:pt x="76428" y="38004"/>
                  <a:pt x="78228" y="36207"/>
                  <a:pt x="80750" y="36207"/>
                </a:cubicBezTo>
                <a:lnTo>
                  <a:pt x="130456" y="36207"/>
                </a:lnTo>
                <a:lnTo>
                  <a:pt x="165394" y="1347"/>
                </a:ln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17928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rPr>
              <a:t>PITCH – Application : Période 2007-2012</a:t>
            </a:r>
            <a:endParaRPr dirty="0">
              <a:solidFill>
                <a:srgbClr val="00B0F0"/>
              </a:solidFill>
            </a:endParaRPr>
          </a:p>
        </p:txBody>
      </p:sp>
      <p:sp>
        <p:nvSpPr>
          <p:cNvPr id="604" name="Google Shape;604;p31"/>
          <p:cNvSpPr txBox="1"/>
          <p:nvPr/>
        </p:nvSpPr>
        <p:spPr>
          <a:xfrm>
            <a:off x="1348650" y="925130"/>
            <a:ext cx="7264500" cy="171607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Le Fonds est constitué de 60% de la valeur de l’indice risqué et de 40% de l’indice non risqué. Autrement dit, si on investit initialement 100€ (en prenant en compte les frais de 1%), les poids restent les mêmes tant que la valeur liquidative n’atteigne la valeur plancher (qui représente 90% de la plus haute valeur liquidative de la période de protection) pour la première fois lors de la crise de 2008 et une deuxième fois au début de l’année suivante. Dès que la valeur plancher a été franchise, le Fonds a été complètement monétarisé, nous donnant un Maximum </a:t>
            </a:r>
            <a:r>
              <a:rPr lang="fr-FR" b="1" i="1" dirty="0" err="1">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DrawDown</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 de -59% pour l’indice et -24%, avec une volatilité respectivement de 24% et 6% pour cette période. </a:t>
            </a:r>
          </a:p>
        </p:txBody>
      </p:sp>
      <p:pic>
        <p:nvPicPr>
          <p:cNvPr id="3" name="Image 2" descr="Une image contenant Tracé, ligne, diagramme, texte&#10;&#10;Description générée automatiquement">
            <a:extLst>
              <a:ext uri="{FF2B5EF4-FFF2-40B4-BE49-F238E27FC236}">
                <a16:creationId xmlns:a16="http://schemas.microsoft.com/office/drawing/2014/main" id="{4C4205AE-6A17-E02D-50C1-9D8D9A5D62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0540" y="2560466"/>
            <a:ext cx="5760720" cy="2276475"/>
          </a:xfrm>
          <a:prstGeom prst="rect">
            <a:avLst/>
          </a:prstGeom>
          <a:noFill/>
          <a:ln>
            <a:noFill/>
          </a:ln>
        </p:spPr>
      </p:pic>
      <p:pic>
        <p:nvPicPr>
          <p:cNvPr id="5" name="Graphique 4" descr="Atome avec un remplissage uni">
            <a:extLst>
              <a:ext uri="{FF2B5EF4-FFF2-40B4-BE49-F238E27FC236}">
                <a16:creationId xmlns:a16="http://schemas.microsoft.com/office/drawing/2014/main" id="{65302287-A0A1-9DEE-C0FD-5FC37BB128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7168" y="1325966"/>
            <a:ext cx="914400" cy="914400"/>
          </a:xfrm>
          <a:prstGeom prst="rect">
            <a:avLst/>
          </a:prstGeom>
        </p:spPr>
      </p:pic>
    </p:spTree>
    <p:extLst>
      <p:ext uri="{BB962C8B-B14F-4D97-AF65-F5344CB8AC3E}">
        <p14:creationId xmlns:p14="http://schemas.microsoft.com/office/powerpoint/2010/main" val="156220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011766" y="2135359"/>
            <a:ext cx="7264500" cy="7201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1" dirty="0">
                <a:solidFill>
                  <a:srgbClr val="00B0F0"/>
                </a:solidFill>
                <a:latin typeface="Calibri Light" panose="020F0302020204030204" pitchFamily="34" charset="0"/>
                <a:ea typeface="Calibri Light" panose="020F0302020204030204" pitchFamily="34" charset="0"/>
                <a:cs typeface="Calibri Light" panose="020F0302020204030204" pitchFamily="34" charset="0"/>
              </a:rPr>
              <a:t>Merci</a:t>
            </a:r>
            <a:r>
              <a:rPr lang="fr-FR" dirty="0">
                <a:solidFill>
                  <a:srgbClr val="00B0F0"/>
                </a:solidFill>
                <a:latin typeface="Calibri Light" panose="020F0302020204030204" pitchFamily="34" charset="0"/>
                <a:ea typeface="Calibri Light" panose="020F0302020204030204" pitchFamily="34" charset="0"/>
                <a:cs typeface="Calibri Light" panose="020F0302020204030204" pitchFamily="34" charset="0"/>
              </a:rPr>
              <a:t>  </a:t>
            </a:r>
            <a:r>
              <a:rPr lang="fr-FR" b="1" dirty="0">
                <a:solidFill>
                  <a:srgbClr val="00B0F0"/>
                </a:solidFill>
                <a:latin typeface="Calibri Light" panose="020F0302020204030204" pitchFamily="34" charset="0"/>
                <a:ea typeface="Calibri Light" panose="020F0302020204030204" pitchFamily="34" charset="0"/>
                <a:cs typeface="Calibri Light" panose="020F0302020204030204" pitchFamily="34" charset="0"/>
              </a:rPr>
              <a:t>de votre attention</a:t>
            </a:r>
            <a:endParaRPr b="1" dirty="0">
              <a:solidFill>
                <a:srgbClr val="00B0F0"/>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5501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B27EC4"/>
                </a:solidFill>
              </a:rPr>
              <a:t>RETAIL PROTECT 90 FUND</a:t>
            </a:r>
            <a:endParaRPr dirty="0"/>
          </a:p>
        </p:txBody>
      </p:sp>
      <p:sp>
        <p:nvSpPr>
          <p:cNvPr id="604" name="Google Shape;604;p31"/>
          <p:cNvSpPr txBox="1"/>
          <p:nvPr/>
        </p:nvSpPr>
        <p:spPr>
          <a:xfrm>
            <a:off x="939750" y="877455"/>
            <a:ext cx="7264500" cy="35653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Nom du Fonds: Retail Protect 90 Fund</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Devise: EUR</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Distribution: Fonds ouvert</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Liquidité: Liquidité quotidienne</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Type de véhicule: French UCITS</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Type de client: Retail</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Gestionnaire d'Investissement: Amundi Asset Management Paris</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Dépositaire &amp; Administrateur de Fonds: Caceis Paris</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Garant: Amundi (notation A+ par Fitch Ratings)</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Date de Lancement: Décembre 2000</a:t>
            </a: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Frais:</a:t>
            </a:r>
          </a:p>
          <a:p>
            <a:pPr lvl="2"/>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 Frais Administratifs  : 0.05% (annuels, % des Actifs sous Gestion)</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 Frais de Garantie : 0.30% (annuels, % des Actifs sous Gestion)</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 Frais de Gestion d'Investissement : 0.65% (annuels, % des Actifs sous Gestion)</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Frais Totaux : 1.00% (annuels, % des Actifs sous Gestion)</a:t>
            </a:r>
          </a:p>
        </p:txBody>
      </p:sp>
    </p:spTree>
    <p:extLst>
      <p:ext uri="{BB962C8B-B14F-4D97-AF65-F5344CB8AC3E}">
        <p14:creationId xmlns:p14="http://schemas.microsoft.com/office/powerpoint/2010/main" val="91933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B27EC4"/>
                </a:solidFill>
              </a:rPr>
              <a:t>RETAIL PROTECT 90 FUND</a:t>
            </a:r>
            <a:endParaRPr dirty="0"/>
          </a:p>
        </p:txBody>
      </p:sp>
      <p:sp>
        <p:nvSpPr>
          <p:cNvPr id="604" name="Google Shape;604;p31"/>
          <p:cNvSpPr txBox="1"/>
          <p:nvPr/>
        </p:nvSpPr>
        <p:spPr>
          <a:xfrm>
            <a:off x="939750" y="877455"/>
            <a:ext cx="7673400" cy="39594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Objectif de Gestion: </a:t>
            </a: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Offrir quotidiennement une protection à hauteur de la Valeur Liquidative Plancher de l'année en cours (dite Période de Protection). La Valeur Liquidative Plancher correspond à 90% de la plus haute des valeurs liquidatives établies au cours de la Période de Protection. Au début de chaque nouvelle Période de Protection, la Valeur Liquidative Plancher est réinitialisée. </a:t>
            </a: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l"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Elle sera au moins égale à 90% de la dernière valeur liquidative de la Période de Protection précédente. Durant chaque Période de Protection, la Valeur Liquidative Plancher est rehaussée quotidiennement dès qu'une valeur liquidative plus haute est atteinte.</a:t>
            </a: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p:txBody>
      </p:sp>
    </p:spTree>
    <p:extLst>
      <p:ext uri="{BB962C8B-B14F-4D97-AF65-F5344CB8AC3E}">
        <p14:creationId xmlns:p14="http://schemas.microsoft.com/office/powerpoint/2010/main" val="71934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B27EC4"/>
                </a:solidFill>
              </a:rPr>
              <a:t>RETAIL PROTECT 90 FUND</a:t>
            </a:r>
            <a:endParaRPr dirty="0"/>
          </a:p>
        </p:txBody>
      </p:sp>
      <p:sp>
        <p:nvSpPr>
          <p:cNvPr id="604" name="Google Shape;604;p31"/>
          <p:cNvSpPr txBox="1"/>
          <p:nvPr/>
        </p:nvSpPr>
        <p:spPr>
          <a:xfrm>
            <a:off x="1348650" y="893497"/>
            <a:ext cx="7264500" cy="356539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Participer, éventuellement de manière partielle, à l'évolution de deux catégories d'actifs : </a:t>
            </a: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des « Actifs Dynamiques » et des « Actifs Assurant la Protection » tels que définis ci-après à travers une gestion discrétionnaire et flexible.</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Actifs Dynamiques: Ce sont les actifs utilisés comme moteur de performance du Fonds. Ils ont un profil actions diversifiés.</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Actifs Assurant la Protection: Ils permettent d'assurer la protection dont bénéficient les investisseurs. Ils ont un profil monétaire.</a:t>
            </a: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La Période de Protection est la période allant du 1er jour ouvré de l'année civile au dernier jour ouvré de cette même année civile où les marchés Euronext sont ouverts.</a:t>
            </a:r>
          </a:p>
        </p:txBody>
      </p:sp>
      <p:sp>
        <p:nvSpPr>
          <p:cNvPr id="2" name="Rectangle 1">
            <a:extLst>
              <a:ext uri="{FF2B5EF4-FFF2-40B4-BE49-F238E27FC236}">
                <a16:creationId xmlns:a16="http://schemas.microsoft.com/office/drawing/2014/main" id="{8EEB4D9B-2C70-AC37-30D2-A82811F57F46}"/>
              </a:ext>
            </a:extLst>
          </p:cNvPr>
          <p:cNvSpPr/>
          <p:nvPr/>
        </p:nvSpPr>
        <p:spPr>
          <a:xfrm>
            <a:off x="24706" y="1492658"/>
            <a:ext cx="1323944" cy="1017931"/>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defTabSz="914263"/>
            <a:endParaRPr lang="en-GB" sz="1000" b="1" dirty="0" err="1">
              <a:solidFill>
                <a:srgbClr val="FFFFF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grpSp>
        <p:nvGrpSpPr>
          <p:cNvPr id="3" name="Grupo 79">
            <a:extLst>
              <a:ext uri="{FF2B5EF4-FFF2-40B4-BE49-F238E27FC236}">
                <a16:creationId xmlns:a16="http://schemas.microsoft.com/office/drawing/2014/main" id="{D33A0667-D888-4461-6CF4-A2D85C6DFCE3}"/>
              </a:ext>
            </a:extLst>
          </p:cNvPr>
          <p:cNvGrpSpPr/>
          <p:nvPr/>
        </p:nvGrpSpPr>
        <p:grpSpPr>
          <a:xfrm>
            <a:off x="152400" y="1652337"/>
            <a:ext cx="994611" cy="729915"/>
            <a:chOff x="3396568" y="5931108"/>
            <a:chExt cx="574701" cy="495216"/>
          </a:xfrm>
          <a:solidFill>
            <a:schemeClr val="bg1"/>
          </a:solidFill>
        </p:grpSpPr>
        <p:sp>
          <p:nvSpPr>
            <p:cNvPr id="4" name="Forma libre 7">
              <a:extLst>
                <a:ext uri="{FF2B5EF4-FFF2-40B4-BE49-F238E27FC236}">
                  <a16:creationId xmlns:a16="http://schemas.microsoft.com/office/drawing/2014/main" id="{A01A03AC-7FFC-4A3E-5CA6-726AF0E8BBA8}"/>
                </a:ext>
              </a:extLst>
            </p:cNvPr>
            <p:cNvSpPr/>
            <p:nvPr/>
          </p:nvSpPr>
          <p:spPr>
            <a:xfrm>
              <a:off x="3396568" y="5931108"/>
              <a:ext cx="574701" cy="495216"/>
            </a:xfrm>
            <a:custGeom>
              <a:avLst/>
              <a:gdLst>
                <a:gd name="connsiteX0" fmla="*/ 4745757 w 4827993"/>
                <a:gd name="connsiteY0" fmla="*/ 3606155 h 4160250"/>
                <a:gd name="connsiteX1" fmla="*/ 576386 w 4827993"/>
                <a:gd name="connsiteY1" fmla="*/ 3606155 h 4160250"/>
                <a:gd name="connsiteX2" fmla="*/ 576386 w 4827993"/>
                <a:gd name="connsiteY2" fmla="*/ 82319 h 4160250"/>
                <a:gd name="connsiteX3" fmla="*/ 494106 w 4827993"/>
                <a:gd name="connsiteY3" fmla="*/ 0 h 4160250"/>
                <a:gd name="connsiteX4" fmla="*/ 411788 w 4827993"/>
                <a:gd name="connsiteY4" fmla="*/ 82319 h 4160250"/>
                <a:gd name="connsiteX5" fmla="*/ 411788 w 4827993"/>
                <a:gd name="connsiteY5" fmla="*/ 890387 h 4160250"/>
                <a:gd name="connsiteX6" fmla="*/ 82280 w 4827993"/>
                <a:gd name="connsiteY6" fmla="*/ 890387 h 4160250"/>
                <a:gd name="connsiteX7" fmla="*/ 0 w 4827993"/>
                <a:gd name="connsiteY7" fmla="*/ 972705 h 4160250"/>
                <a:gd name="connsiteX8" fmla="*/ 82280 w 4827993"/>
                <a:gd name="connsiteY8" fmla="*/ 1054986 h 4160250"/>
                <a:gd name="connsiteX9" fmla="*/ 411788 w 4827993"/>
                <a:gd name="connsiteY9" fmla="*/ 1054986 h 4160250"/>
                <a:gd name="connsiteX10" fmla="*/ 411788 w 4827993"/>
                <a:gd name="connsiteY10" fmla="*/ 2014302 h 4160250"/>
                <a:gd name="connsiteX11" fmla="*/ 82280 w 4827993"/>
                <a:gd name="connsiteY11" fmla="*/ 2014302 h 4160250"/>
                <a:gd name="connsiteX12" fmla="*/ 0 w 4827993"/>
                <a:gd name="connsiteY12" fmla="*/ 2096583 h 4160250"/>
                <a:gd name="connsiteX13" fmla="*/ 82280 w 4827993"/>
                <a:gd name="connsiteY13" fmla="*/ 2178863 h 4160250"/>
                <a:gd name="connsiteX14" fmla="*/ 411788 w 4827993"/>
                <a:gd name="connsiteY14" fmla="*/ 2178863 h 4160250"/>
                <a:gd name="connsiteX15" fmla="*/ 411788 w 4827993"/>
                <a:gd name="connsiteY15" fmla="*/ 3138601 h 4160250"/>
                <a:gd name="connsiteX16" fmla="*/ 82280 w 4827993"/>
                <a:gd name="connsiteY16" fmla="*/ 3138601 h 4160250"/>
                <a:gd name="connsiteX17" fmla="*/ 0 w 4827993"/>
                <a:gd name="connsiteY17" fmla="*/ 3220920 h 4160250"/>
                <a:gd name="connsiteX18" fmla="*/ 82280 w 4827993"/>
                <a:gd name="connsiteY18" fmla="*/ 3303200 h 4160250"/>
                <a:gd name="connsiteX19" fmla="*/ 411788 w 4827993"/>
                <a:gd name="connsiteY19" fmla="*/ 3303200 h 4160250"/>
                <a:gd name="connsiteX20" fmla="*/ 411788 w 4827993"/>
                <a:gd name="connsiteY20" fmla="*/ 3688424 h 4160250"/>
                <a:gd name="connsiteX21" fmla="*/ 494106 w 4827993"/>
                <a:gd name="connsiteY21" fmla="*/ 3770704 h 4160250"/>
                <a:gd name="connsiteX22" fmla="*/ 923799 w 4827993"/>
                <a:gd name="connsiteY22" fmla="*/ 3770704 h 4160250"/>
                <a:gd name="connsiteX23" fmla="*/ 923799 w 4827993"/>
                <a:gd name="connsiteY23" fmla="*/ 4077933 h 4160250"/>
                <a:gd name="connsiteX24" fmla="*/ 1006079 w 4827993"/>
                <a:gd name="connsiteY24" fmla="*/ 4160251 h 4160250"/>
                <a:gd name="connsiteX25" fmla="*/ 1088360 w 4827993"/>
                <a:gd name="connsiteY25" fmla="*/ 4077933 h 4160250"/>
                <a:gd name="connsiteX26" fmla="*/ 1088360 w 4827993"/>
                <a:gd name="connsiteY26" fmla="*/ 3770704 h 4160250"/>
                <a:gd name="connsiteX27" fmla="*/ 1981124 w 4827993"/>
                <a:gd name="connsiteY27" fmla="*/ 3770704 h 4160250"/>
                <a:gd name="connsiteX28" fmla="*/ 1981124 w 4827993"/>
                <a:gd name="connsiteY28" fmla="*/ 4077933 h 4160250"/>
                <a:gd name="connsiteX29" fmla="*/ 2063405 w 4827993"/>
                <a:gd name="connsiteY29" fmla="*/ 4160251 h 4160250"/>
                <a:gd name="connsiteX30" fmla="*/ 2145723 w 4827993"/>
                <a:gd name="connsiteY30" fmla="*/ 4077933 h 4160250"/>
                <a:gd name="connsiteX31" fmla="*/ 2145723 w 4827993"/>
                <a:gd name="connsiteY31" fmla="*/ 3770704 h 4160250"/>
                <a:gd name="connsiteX32" fmla="*/ 3038449 w 4827993"/>
                <a:gd name="connsiteY32" fmla="*/ 3770704 h 4160250"/>
                <a:gd name="connsiteX33" fmla="*/ 3038449 w 4827993"/>
                <a:gd name="connsiteY33" fmla="*/ 4077933 h 4160250"/>
                <a:gd name="connsiteX34" fmla="*/ 3120767 w 4827993"/>
                <a:gd name="connsiteY34" fmla="*/ 4160251 h 4160250"/>
                <a:gd name="connsiteX35" fmla="*/ 3203048 w 4827993"/>
                <a:gd name="connsiteY35" fmla="*/ 4077933 h 4160250"/>
                <a:gd name="connsiteX36" fmla="*/ 3203048 w 4827993"/>
                <a:gd name="connsiteY36" fmla="*/ 3770704 h 4160250"/>
                <a:gd name="connsiteX37" fmla="*/ 4095812 w 4827993"/>
                <a:gd name="connsiteY37" fmla="*/ 3770704 h 4160250"/>
                <a:gd name="connsiteX38" fmla="*/ 4095812 w 4827993"/>
                <a:gd name="connsiteY38" fmla="*/ 4077933 h 4160250"/>
                <a:gd name="connsiteX39" fmla="*/ 4178093 w 4827993"/>
                <a:gd name="connsiteY39" fmla="*/ 4160251 h 4160250"/>
                <a:gd name="connsiteX40" fmla="*/ 4260373 w 4827993"/>
                <a:gd name="connsiteY40" fmla="*/ 4077933 h 4160250"/>
                <a:gd name="connsiteX41" fmla="*/ 4260373 w 4827993"/>
                <a:gd name="connsiteY41" fmla="*/ 3770704 h 4160250"/>
                <a:gd name="connsiteX42" fmla="*/ 4745714 w 4827993"/>
                <a:gd name="connsiteY42" fmla="*/ 3770704 h 4160250"/>
                <a:gd name="connsiteX43" fmla="*/ 4827994 w 4827993"/>
                <a:gd name="connsiteY43" fmla="*/ 3688424 h 4160250"/>
                <a:gd name="connsiteX44" fmla="*/ 4745714 w 4827993"/>
                <a:gd name="connsiteY44" fmla="*/ 3606105 h 416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27993" h="4160250">
                  <a:moveTo>
                    <a:pt x="4745757" y="3606155"/>
                  </a:moveTo>
                  <a:lnTo>
                    <a:pt x="576386" y="3606155"/>
                  </a:lnTo>
                  <a:lnTo>
                    <a:pt x="576386" y="82319"/>
                  </a:lnTo>
                  <a:cubicBezTo>
                    <a:pt x="576386" y="36854"/>
                    <a:pt x="539533" y="0"/>
                    <a:pt x="494106" y="0"/>
                  </a:cubicBezTo>
                  <a:cubicBezTo>
                    <a:pt x="448642" y="0"/>
                    <a:pt x="411788" y="36854"/>
                    <a:pt x="411788" y="82319"/>
                  </a:cubicBezTo>
                  <a:lnTo>
                    <a:pt x="411788" y="890387"/>
                  </a:lnTo>
                  <a:lnTo>
                    <a:pt x="82280" y="890387"/>
                  </a:lnTo>
                  <a:cubicBezTo>
                    <a:pt x="36816" y="890387"/>
                    <a:pt x="0" y="927241"/>
                    <a:pt x="0" y="972705"/>
                  </a:cubicBezTo>
                  <a:cubicBezTo>
                    <a:pt x="0" y="1018132"/>
                    <a:pt x="36816" y="1054986"/>
                    <a:pt x="82280" y="1054986"/>
                  </a:cubicBezTo>
                  <a:lnTo>
                    <a:pt x="411788" y="1054986"/>
                  </a:lnTo>
                  <a:lnTo>
                    <a:pt x="411788" y="2014302"/>
                  </a:lnTo>
                  <a:lnTo>
                    <a:pt x="82280" y="2014302"/>
                  </a:lnTo>
                  <a:cubicBezTo>
                    <a:pt x="36816" y="2014302"/>
                    <a:pt x="0" y="2051118"/>
                    <a:pt x="0" y="2096583"/>
                  </a:cubicBezTo>
                  <a:cubicBezTo>
                    <a:pt x="0" y="2142047"/>
                    <a:pt x="36816" y="2178863"/>
                    <a:pt x="82280" y="2178863"/>
                  </a:cubicBezTo>
                  <a:lnTo>
                    <a:pt x="411788" y="2178863"/>
                  </a:lnTo>
                  <a:lnTo>
                    <a:pt x="411788" y="3138601"/>
                  </a:lnTo>
                  <a:lnTo>
                    <a:pt x="82280" y="3138601"/>
                  </a:lnTo>
                  <a:cubicBezTo>
                    <a:pt x="36816" y="3138601"/>
                    <a:pt x="0" y="3175455"/>
                    <a:pt x="0" y="3220920"/>
                  </a:cubicBezTo>
                  <a:cubicBezTo>
                    <a:pt x="0" y="3266346"/>
                    <a:pt x="36816" y="3303200"/>
                    <a:pt x="82280" y="3303200"/>
                  </a:cubicBezTo>
                  <a:lnTo>
                    <a:pt x="411788" y="3303200"/>
                  </a:lnTo>
                  <a:lnTo>
                    <a:pt x="411788" y="3688424"/>
                  </a:lnTo>
                  <a:cubicBezTo>
                    <a:pt x="411788" y="3733850"/>
                    <a:pt x="448642" y="3770704"/>
                    <a:pt x="494106" y="3770704"/>
                  </a:cubicBezTo>
                  <a:lnTo>
                    <a:pt x="923799" y="3770704"/>
                  </a:lnTo>
                  <a:lnTo>
                    <a:pt x="923799" y="4077933"/>
                  </a:lnTo>
                  <a:cubicBezTo>
                    <a:pt x="923799" y="4123397"/>
                    <a:pt x="960615" y="4160251"/>
                    <a:pt x="1006079" y="4160251"/>
                  </a:cubicBezTo>
                  <a:cubicBezTo>
                    <a:pt x="1051544" y="4160251"/>
                    <a:pt x="1088360" y="4123397"/>
                    <a:pt x="1088360" y="4077933"/>
                  </a:cubicBezTo>
                  <a:lnTo>
                    <a:pt x="1088360" y="3770704"/>
                  </a:lnTo>
                  <a:lnTo>
                    <a:pt x="1981124" y="3770704"/>
                  </a:lnTo>
                  <a:lnTo>
                    <a:pt x="1981124" y="4077933"/>
                  </a:lnTo>
                  <a:cubicBezTo>
                    <a:pt x="1981124" y="4123397"/>
                    <a:pt x="2017978" y="4160251"/>
                    <a:pt x="2063405" y="4160251"/>
                  </a:cubicBezTo>
                  <a:cubicBezTo>
                    <a:pt x="2108870" y="4160251"/>
                    <a:pt x="2145723" y="4123397"/>
                    <a:pt x="2145723" y="4077933"/>
                  </a:cubicBezTo>
                  <a:lnTo>
                    <a:pt x="2145723" y="3770704"/>
                  </a:lnTo>
                  <a:lnTo>
                    <a:pt x="3038449" y="3770704"/>
                  </a:lnTo>
                  <a:lnTo>
                    <a:pt x="3038449" y="4077933"/>
                  </a:lnTo>
                  <a:cubicBezTo>
                    <a:pt x="3038449" y="4123397"/>
                    <a:pt x="3075303" y="4160251"/>
                    <a:pt x="3120767" y="4160251"/>
                  </a:cubicBezTo>
                  <a:cubicBezTo>
                    <a:pt x="3166194" y="4160251"/>
                    <a:pt x="3203048" y="4123397"/>
                    <a:pt x="3203048" y="4077933"/>
                  </a:cubicBezTo>
                  <a:lnTo>
                    <a:pt x="3203048" y="3770704"/>
                  </a:lnTo>
                  <a:lnTo>
                    <a:pt x="4095812" y="3770704"/>
                  </a:lnTo>
                  <a:lnTo>
                    <a:pt x="4095812" y="4077933"/>
                  </a:lnTo>
                  <a:cubicBezTo>
                    <a:pt x="4095812" y="4123397"/>
                    <a:pt x="4132628" y="4160251"/>
                    <a:pt x="4178093" y="4160251"/>
                  </a:cubicBezTo>
                  <a:cubicBezTo>
                    <a:pt x="4223557" y="4160251"/>
                    <a:pt x="4260373" y="4123397"/>
                    <a:pt x="4260373" y="4077933"/>
                  </a:cubicBezTo>
                  <a:lnTo>
                    <a:pt x="4260373" y="3770704"/>
                  </a:lnTo>
                  <a:lnTo>
                    <a:pt x="4745714" y="3770704"/>
                  </a:lnTo>
                  <a:cubicBezTo>
                    <a:pt x="4791179" y="3770704"/>
                    <a:pt x="4827994" y="3733850"/>
                    <a:pt x="4827994" y="3688424"/>
                  </a:cubicBezTo>
                  <a:cubicBezTo>
                    <a:pt x="4827994" y="3642959"/>
                    <a:pt x="4791179" y="3606105"/>
                    <a:pt x="4745714" y="3606105"/>
                  </a:cubicBezTo>
                  <a:close/>
                </a:path>
              </a:pathLst>
            </a:custGeom>
            <a:grpFill/>
            <a:ln w="9797" cap="flat">
              <a:noFill/>
              <a:prstDash val="solid"/>
              <a:miter/>
            </a:ln>
          </p:spPr>
          <p:txBody>
            <a:bodyPr rtlCol="0" anchor="ctr"/>
            <a:lstStyle/>
            <a:p>
              <a:endParaRPr lang="en-US">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5" name="Forma libre 9">
              <a:extLst>
                <a:ext uri="{FF2B5EF4-FFF2-40B4-BE49-F238E27FC236}">
                  <a16:creationId xmlns:a16="http://schemas.microsoft.com/office/drawing/2014/main" id="{A4B0D6DD-E9BD-C8D6-E117-B800E0E185DF}"/>
                </a:ext>
              </a:extLst>
            </p:cNvPr>
            <p:cNvSpPr/>
            <p:nvPr/>
          </p:nvSpPr>
          <p:spPr>
            <a:xfrm>
              <a:off x="3518460" y="5985514"/>
              <a:ext cx="419633" cy="310971"/>
            </a:xfrm>
            <a:custGeom>
              <a:avLst/>
              <a:gdLst>
                <a:gd name="connsiteX0" fmla="*/ 36664 w 3525285"/>
                <a:gd name="connsiteY0" fmla="*/ 2598593 h 2612428"/>
                <a:gd name="connsiteX1" fmla="*/ 150781 w 3525285"/>
                <a:gd name="connsiteY1" fmla="*/ 2575746 h 2612428"/>
                <a:gd name="connsiteX2" fmla="*/ 818368 w 3525285"/>
                <a:gd name="connsiteY2" fmla="*/ 1574380 h 2612428"/>
                <a:gd name="connsiteX3" fmla="*/ 1261346 w 3525285"/>
                <a:gd name="connsiteY3" fmla="*/ 2210127 h 2612428"/>
                <a:gd name="connsiteX4" fmla="*/ 1318751 w 3525285"/>
                <a:gd name="connsiteY4" fmla="*/ 2244722 h 2612428"/>
                <a:gd name="connsiteX5" fmla="*/ 1382854 w 3525285"/>
                <a:gd name="connsiteY5" fmla="*/ 2225128 h 2612428"/>
                <a:gd name="connsiteX6" fmla="*/ 2095096 w 3525285"/>
                <a:gd name="connsiteY6" fmla="*/ 1605615 h 2612428"/>
                <a:gd name="connsiteX7" fmla="*/ 2564135 w 3525285"/>
                <a:gd name="connsiteY7" fmla="*/ 2039639 h 2612428"/>
                <a:gd name="connsiteX8" fmla="*/ 2636925 w 3525285"/>
                <a:gd name="connsiteY8" fmla="*/ 2059883 h 2612428"/>
                <a:gd name="connsiteX9" fmla="*/ 2695554 w 3525285"/>
                <a:gd name="connsiteY9" fmla="*/ 2012237 h 2612428"/>
                <a:gd name="connsiteX10" fmla="*/ 3518779 w 3525285"/>
                <a:gd name="connsiteY10" fmla="*/ 114334 h 2612428"/>
                <a:gd name="connsiteX11" fmla="*/ 3475726 w 3525285"/>
                <a:gd name="connsiteY11" fmla="*/ 6830 h 2612428"/>
                <a:gd name="connsiteX12" fmla="*/ 3367761 w 3525285"/>
                <a:gd name="connsiteY12" fmla="*/ 48813 h 2612428"/>
                <a:gd name="connsiteX13" fmla="*/ 2590613 w 3525285"/>
                <a:gd name="connsiteY13" fmla="*/ 1840025 h 2612428"/>
                <a:gd name="connsiteX14" fmla="*/ 2152651 w 3525285"/>
                <a:gd name="connsiteY14" fmla="*/ 1434707 h 2612428"/>
                <a:gd name="connsiteX15" fmla="*/ 2042932 w 3525285"/>
                <a:gd name="connsiteY15" fmla="*/ 1433023 h 2612428"/>
                <a:gd name="connsiteX16" fmla="*/ 1343965 w 3525285"/>
                <a:gd name="connsiteY16" fmla="*/ 2040671 h 2612428"/>
                <a:gd name="connsiteX17" fmla="*/ 884381 w 3525285"/>
                <a:gd name="connsiteY17" fmla="*/ 1381275 h 2612428"/>
                <a:gd name="connsiteX18" fmla="*/ 815992 w 3525285"/>
                <a:gd name="connsiteY18" fmla="*/ 1346028 h 2612428"/>
                <a:gd name="connsiteX19" fmla="*/ 748408 w 3525285"/>
                <a:gd name="connsiteY19" fmla="*/ 1382690 h 2612428"/>
                <a:gd name="connsiteX20" fmla="*/ 13847 w 3525285"/>
                <a:gd name="connsiteY20" fmla="*/ 2484477 h 2612428"/>
                <a:gd name="connsiteX21" fmla="*/ 1601 w 3525285"/>
                <a:gd name="connsiteY21" fmla="*/ 2546283 h 2612428"/>
                <a:gd name="connsiteX22" fmla="*/ 36656 w 3525285"/>
                <a:gd name="connsiteY22" fmla="*/ 2598637 h 261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5285" h="2612428">
                  <a:moveTo>
                    <a:pt x="36664" y="2598593"/>
                  </a:moveTo>
                  <a:cubicBezTo>
                    <a:pt x="74475" y="2623813"/>
                    <a:pt x="125565" y="2613594"/>
                    <a:pt x="150781" y="2575746"/>
                  </a:cubicBezTo>
                  <a:lnTo>
                    <a:pt x="818368" y="1574380"/>
                  </a:lnTo>
                  <a:lnTo>
                    <a:pt x="1261346" y="2210127"/>
                  </a:lnTo>
                  <a:cubicBezTo>
                    <a:pt x="1274702" y="2229261"/>
                    <a:pt x="1295560" y="2241853"/>
                    <a:pt x="1318751" y="2244722"/>
                  </a:cubicBezTo>
                  <a:cubicBezTo>
                    <a:pt x="1341943" y="2247592"/>
                    <a:pt x="1365250" y="2240474"/>
                    <a:pt x="1382854" y="2225128"/>
                  </a:cubicBezTo>
                  <a:lnTo>
                    <a:pt x="2095096" y="1605615"/>
                  </a:lnTo>
                  <a:lnTo>
                    <a:pt x="2564135" y="2039639"/>
                  </a:lnTo>
                  <a:cubicBezTo>
                    <a:pt x="2583691" y="2057779"/>
                    <a:pt x="2610824" y="2065318"/>
                    <a:pt x="2636925" y="2059883"/>
                  </a:cubicBezTo>
                  <a:cubicBezTo>
                    <a:pt x="2663025" y="2054411"/>
                    <a:pt x="2684877" y="2036653"/>
                    <a:pt x="2695554" y="2012237"/>
                  </a:cubicBezTo>
                  <a:lnTo>
                    <a:pt x="3518779" y="114334"/>
                  </a:lnTo>
                  <a:cubicBezTo>
                    <a:pt x="3536346" y="72735"/>
                    <a:pt x="3517133" y="24783"/>
                    <a:pt x="3475726" y="6830"/>
                  </a:cubicBezTo>
                  <a:cubicBezTo>
                    <a:pt x="3434317" y="-11156"/>
                    <a:pt x="3386136" y="7596"/>
                    <a:pt x="3367761" y="48813"/>
                  </a:cubicBezTo>
                  <a:lnTo>
                    <a:pt x="2590613" y="1840025"/>
                  </a:lnTo>
                  <a:lnTo>
                    <a:pt x="2152651" y="1434707"/>
                  </a:lnTo>
                  <a:cubicBezTo>
                    <a:pt x="2121844" y="1406273"/>
                    <a:pt x="2074579" y="1405545"/>
                    <a:pt x="2042932" y="1433023"/>
                  </a:cubicBezTo>
                  <a:lnTo>
                    <a:pt x="1343965" y="2040671"/>
                  </a:lnTo>
                  <a:lnTo>
                    <a:pt x="884381" y="1381275"/>
                  </a:lnTo>
                  <a:cubicBezTo>
                    <a:pt x="868270" y="1359537"/>
                    <a:pt x="843011" y="1346525"/>
                    <a:pt x="815992" y="1346028"/>
                  </a:cubicBezTo>
                  <a:cubicBezTo>
                    <a:pt x="788783" y="1346334"/>
                    <a:pt x="763485" y="1360034"/>
                    <a:pt x="748408" y="1382690"/>
                  </a:cubicBezTo>
                  <a:lnTo>
                    <a:pt x="13847" y="2484477"/>
                  </a:lnTo>
                  <a:cubicBezTo>
                    <a:pt x="1715" y="2502617"/>
                    <a:pt x="-2685" y="2524852"/>
                    <a:pt x="1601" y="2546283"/>
                  </a:cubicBezTo>
                  <a:cubicBezTo>
                    <a:pt x="5849" y="2567676"/>
                    <a:pt x="18478" y="2586506"/>
                    <a:pt x="36656" y="2598637"/>
                  </a:cubicBezTo>
                  <a:close/>
                </a:path>
              </a:pathLst>
            </a:custGeom>
            <a:grpFill/>
            <a:ln w="9797" cap="flat">
              <a:noFill/>
              <a:prstDash val="solid"/>
              <a:miter/>
            </a:ln>
          </p:spPr>
          <p:txBody>
            <a:bodyPr rtlCol="0" anchor="ctr"/>
            <a:lstStyle/>
            <a:p>
              <a:endParaRPr lang="en-US">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grpSp>
    </p:spTree>
    <p:extLst>
      <p:ext uri="{BB962C8B-B14F-4D97-AF65-F5344CB8AC3E}">
        <p14:creationId xmlns:p14="http://schemas.microsoft.com/office/powerpoint/2010/main" val="91584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B27EC4"/>
                </a:solidFill>
              </a:rPr>
              <a:t>RETAIL PROTECT 90 FUND</a:t>
            </a:r>
            <a:endParaRPr dirty="0"/>
          </a:p>
        </p:txBody>
      </p:sp>
      <p:sp>
        <p:nvSpPr>
          <p:cNvPr id="604" name="Google Shape;604;p31"/>
          <p:cNvSpPr txBox="1"/>
          <p:nvPr/>
        </p:nvSpPr>
        <p:spPr>
          <a:xfrm>
            <a:off x="1080847" y="962439"/>
            <a:ext cx="7264500" cy="356539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Les Actifs Dynamiques sont gérés afin d'optimiser l'allocation entre les différentes classes d'actifs en fonction des conditions de marché et des anticipations de l'équipe de gestion.</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La répartition du portefeuille entre les Actifs Assurant la Protection et les Actifs Dynamiques est calibrée et revue régulièrement afin de respecter l'engagement de protection de 90% de la plus élevée des valeurs liquidatives établies pendant la Période de Protection. Cette répartition dépend alors principalement du niveau de protection offert, de la performance réalisée par le Fonds depuis le début de la Période de Protection, ainsi que d'un paramètre de perte, déterminé a priori et revu régulièrement.</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Une chute significative des marchés, brutale ou régulière, pourrait amener une diminution, voire une disparition de la part allouée aux Actifs Dynamiques au profit des Actifs Assurant la Protection, le Fonds est alors dit « monétarisé ». Cette situation ne peut durer que jusqu'au début de la Période de Protection suivante, où le niveau de la protection est réinitialisé et l'exposition aux Actifs Dynamiques reconstituée.</a:t>
            </a:r>
          </a:p>
        </p:txBody>
      </p:sp>
      <p:grpSp>
        <p:nvGrpSpPr>
          <p:cNvPr id="2" name="Group 52">
            <a:extLst>
              <a:ext uri="{FF2B5EF4-FFF2-40B4-BE49-F238E27FC236}">
                <a16:creationId xmlns:a16="http://schemas.microsoft.com/office/drawing/2014/main" id="{652CB1D3-4FBA-5C13-5132-377FE7DB857F}"/>
              </a:ext>
            </a:extLst>
          </p:cNvPr>
          <p:cNvGrpSpPr>
            <a:grpSpLocks noChangeAspect="1"/>
          </p:cNvGrpSpPr>
          <p:nvPr/>
        </p:nvGrpSpPr>
        <p:grpSpPr bwMode="auto">
          <a:xfrm>
            <a:off x="0" y="1949116"/>
            <a:ext cx="1018674" cy="1006246"/>
            <a:chOff x="6539" y="439"/>
            <a:chExt cx="426" cy="426"/>
          </a:xfrm>
          <a:solidFill>
            <a:schemeClr val="tx2"/>
          </a:solidFill>
        </p:grpSpPr>
        <p:sp>
          <p:nvSpPr>
            <p:cNvPr id="3" name="Freeform 53">
              <a:extLst>
                <a:ext uri="{FF2B5EF4-FFF2-40B4-BE49-F238E27FC236}">
                  <a16:creationId xmlns:a16="http://schemas.microsoft.com/office/drawing/2014/main" id="{87DADC89-F5BB-5435-02CC-8F5788D84428}"/>
                </a:ext>
              </a:extLst>
            </p:cNvPr>
            <p:cNvSpPr>
              <a:spLocks/>
            </p:cNvSpPr>
            <p:nvPr/>
          </p:nvSpPr>
          <p:spPr bwMode="auto">
            <a:xfrm>
              <a:off x="6539" y="439"/>
              <a:ext cx="426" cy="392"/>
            </a:xfrm>
            <a:custGeom>
              <a:avLst/>
              <a:gdLst>
                <a:gd name="T0" fmla="*/ 60 w 288"/>
                <a:gd name="T1" fmla="*/ 262 h 265"/>
                <a:gd name="T2" fmla="*/ 26 w 288"/>
                <a:gd name="T3" fmla="*/ 220 h 265"/>
                <a:gd name="T4" fmla="*/ 41 w 288"/>
                <a:gd name="T5" fmla="*/ 168 h 265"/>
                <a:gd name="T6" fmla="*/ 0 w 288"/>
                <a:gd name="T7" fmla="*/ 162 h 265"/>
                <a:gd name="T8" fmla="*/ 6 w 288"/>
                <a:gd name="T9" fmla="*/ 120 h 265"/>
                <a:gd name="T10" fmla="*/ 50 w 288"/>
                <a:gd name="T11" fmla="*/ 92 h 265"/>
                <a:gd name="T12" fmla="*/ 24 w 288"/>
                <a:gd name="T13" fmla="*/ 63 h 265"/>
                <a:gd name="T14" fmla="*/ 60 w 288"/>
                <a:gd name="T15" fmla="*/ 25 h 265"/>
                <a:gd name="T16" fmla="*/ 92 w 288"/>
                <a:gd name="T17" fmla="*/ 49 h 265"/>
                <a:gd name="T18" fmla="*/ 120 w 288"/>
                <a:gd name="T19" fmla="*/ 6 h 265"/>
                <a:gd name="T20" fmla="*/ 162 w 288"/>
                <a:gd name="T21" fmla="*/ 0 h 265"/>
                <a:gd name="T22" fmla="*/ 168 w 288"/>
                <a:gd name="T23" fmla="*/ 40 h 265"/>
                <a:gd name="T24" fmla="*/ 221 w 288"/>
                <a:gd name="T25" fmla="*/ 25 h 265"/>
                <a:gd name="T26" fmla="*/ 263 w 288"/>
                <a:gd name="T27" fmla="*/ 59 h 265"/>
                <a:gd name="T28" fmla="*/ 263 w 288"/>
                <a:gd name="T29" fmla="*/ 67 h 265"/>
                <a:gd name="T30" fmla="*/ 248 w 288"/>
                <a:gd name="T31" fmla="*/ 120 h 265"/>
                <a:gd name="T32" fmla="*/ 288 w 288"/>
                <a:gd name="T33" fmla="*/ 126 h 265"/>
                <a:gd name="T34" fmla="*/ 282 w 288"/>
                <a:gd name="T35" fmla="*/ 168 h 265"/>
                <a:gd name="T36" fmla="*/ 239 w 288"/>
                <a:gd name="T37" fmla="*/ 196 h 265"/>
                <a:gd name="T38" fmla="*/ 263 w 288"/>
                <a:gd name="T39" fmla="*/ 228 h 265"/>
                <a:gd name="T40" fmla="*/ 221 w 288"/>
                <a:gd name="T41" fmla="*/ 262 h 265"/>
                <a:gd name="T42" fmla="*/ 193 w 288"/>
                <a:gd name="T43" fmla="*/ 226 h 265"/>
                <a:gd name="T44" fmla="*/ 225 w 288"/>
                <a:gd name="T45" fmla="*/ 250 h 265"/>
                <a:gd name="T46" fmla="*/ 227 w 288"/>
                <a:gd name="T47" fmla="*/ 201 h 265"/>
                <a:gd name="T48" fmla="*/ 238 w 288"/>
                <a:gd name="T49" fmla="*/ 160 h 265"/>
                <a:gd name="T50" fmla="*/ 276 w 288"/>
                <a:gd name="T51" fmla="*/ 156 h 265"/>
                <a:gd name="T52" fmla="*/ 243 w 288"/>
                <a:gd name="T53" fmla="*/ 132 h 265"/>
                <a:gd name="T54" fmla="*/ 226 w 288"/>
                <a:gd name="T55" fmla="*/ 94 h 265"/>
                <a:gd name="T56" fmla="*/ 251 w 288"/>
                <a:gd name="T57" fmla="*/ 63 h 265"/>
                <a:gd name="T58" fmla="*/ 202 w 288"/>
                <a:gd name="T59" fmla="*/ 61 h 265"/>
                <a:gd name="T60" fmla="*/ 161 w 288"/>
                <a:gd name="T61" fmla="*/ 50 h 265"/>
                <a:gd name="T62" fmla="*/ 156 w 288"/>
                <a:gd name="T63" fmla="*/ 12 h 265"/>
                <a:gd name="T64" fmla="*/ 132 w 288"/>
                <a:gd name="T65" fmla="*/ 45 h 265"/>
                <a:gd name="T66" fmla="*/ 95 w 288"/>
                <a:gd name="T67" fmla="*/ 62 h 265"/>
                <a:gd name="T68" fmla="*/ 64 w 288"/>
                <a:gd name="T69" fmla="*/ 38 h 265"/>
                <a:gd name="T70" fmla="*/ 62 w 288"/>
                <a:gd name="T71" fmla="*/ 86 h 265"/>
                <a:gd name="T72" fmla="*/ 51 w 288"/>
                <a:gd name="T73" fmla="*/ 127 h 265"/>
                <a:gd name="T74" fmla="*/ 12 w 288"/>
                <a:gd name="T75" fmla="*/ 132 h 265"/>
                <a:gd name="T76" fmla="*/ 45 w 288"/>
                <a:gd name="T77" fmla="*/ 156 h 265"/>
                <a:gd name="T78" fmla="*/ 63 w 288"/>
                <a:gd name="T79" fmla="*/ 194 h 265"/>
                <a:gd name="T80" fmla="*/ 38 w 288"/>
                <a:gd name="T81" fmla="*/ 224 h 265"/>
                <a:gd name="T82" fmla="*/ 87 w 288"/>
                <a:gd name="T83" fmla="*/ 226 h 265"/>
                <a:gd name="T84" fmla="*/ 96 w 288"/>
                <a:gd name="T85" fmla="*/ 235 h 265"/>
                <a:gd name="T86" fmla="*/ 64 w 288"/>
                <a:gd name="T87"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8" h="265">
                  <a:moveTo>
                    <a:pt x="64" y="264"/>
                  </a:moveTo>
                  <a:cubicBezTo>
                    <a:pt x="62" y="264"/>
                    <a:pt x="61" y="264"/>
                    <a:pt x="60" y="262"/>
                  </a:cubicBezTo>
                  <a:cubicBezTo>
                    <a:pt x="26" y="229"/>
                    <a:pt x="26" y="229"/>
                    <a:pt x="26" y="229"/>
                  </a:cubicBezTo>
                  <a:cubicBezTo>
                    <a:pt x="23" y="226"/>
                    <a:pt x="23" y="222"/>
                    <a:pt x="26" y="220"/>
                  </a:cubicBezTo>
                  <a:cubicBezTo>
                    <a:pt x="50" y="196"/>
                    <a:pt x="50" y="196"/>
                    <a:pt x="50" y="196"/>
                  </a:cubicBezTo>
                  <a:cubicBezTo>
                    <a:pt x="46" y="188"/>
                    <a:pt x="43" y="177"/>
                    <a:pt x="41" y="168"/>
                  </a:cubicBezTo>
                  <a:cubicBezTo>
                    <a:pt x="6" y="168"/>
                    <a:pt x="6" y="168"/>
                    <a:pt x="6" y="168"/>
                  </a:cubicBezTo>
                  <a:cubicBezTo>
                    <a:pt x="3" y="168"/>
                    <a:pt x="0" y="165"/>
                    <a:pt x="0" y="162"/>
                  </a:cubicBezTo>
                  <a:cubicBezTo>
                    <a:pt x="0" y="126"/>
                    <a:pt x="0" y="126"/>
                    <a:pt x="0" y="126"/>
                  </a:cubicBezTo>
                  <a:cubicBezTo>
                    <a:pt x="0" y="122"/>
                    <a:pt x="3" y="120"/>
                    <a:pt x="6" y="120"/>
                  </a:cubicBezTo>
                  <a:cubicBezTo>
                    <a:pt x="41" y="120"/>
                    <a:pt x="41" y="120"/>
                    <a:pt x="41" y="120"/>
                  </a:cubicBezTo>
                  <a:cubicBezTo>
                    <a:pt x="43" y="110"/>
                    <a:pt x="46" y="100"/>
                    <a:pt x="50" y="92"/>
                  </a:cubicBezTo>
                  <a:cubicBezTo>
                    <a:pt x="26" y="67"/>
                    <a:pt x="26" y="67"/>
                    <a:pt x="26" y="67"/>
                  </a:cubicBezTo>
                  <a:cubicBezTo>
                    <a:pt x="25" y="66"/>
                    <a:pt x="24" y="65"/>
                    <a:pt x="24" y="63"/>
                  </a:cubicBezTo>
                  <a:cubicBezTo>
                    <a:pt x="24" y="61"/>
                    <a:pt x="25" y="60"/>
                    <a:pt x="26" y="59"/>
                  </a:cubicBezTo>
                  <a:cubicBezTo>
                    <a:pt x="60" y="25"/>
                    <a:pt x="60" y="25"/>
                    <a:pt x="60" y="25"/>
                  </a:cubicBezTo>
                  <a:cubicBezTo>
                    <a:pt x="62" y="23"/>
                    <a:pt x="66" y="23"/>
                    <a:pt x="68" y="25"/>
                  </a:cubicBezTo>
                  <a:cubicBezTo>
                    <a:pt x="92" y="49"/>
                    <a:pt x="92" y="49"/>
                    <a:pt x="92" y="49"/>
                  </a:cubicBezTo>
                  <a:cubicBezTo>
                    <a:pt x="100" y="45"/>
                    <a:pt x="111" y="42"/>
                    <a:pt x="120" y="40"/>
                  </a:cubicBezTo>
                  <a:cubicBezTo>
                    <a:pt x="120" y="6"/>
                    <a:pt x="120" y="6"/>
                    <a:pt x="120" y="6"/>
                  </a:cubicBezTo>
                  <a:cubicBezTo>
                    <a:pt x="120" y="2"/>
                    <a:pt x="123" y="0"/>
                    <a:pt x="126" y="0"/>
                  </a:cubicBezTo>
                  <a:cubicBezTo>
                    <a:pt x="162" y="0"/>
                    <a:pt x="162" y="0"/>
                    <a:pt x="162" y="0"/>
                  </a:cubicBezTo>
                  <a:cubicBezTo>
                    <a:pt x="166" y="0"/>
                    <a:pt x="168" y="2"/>
                    <a:pt x="168" y="6"/>
                  </a:cubicBezTo>
                  <a:cubicBezTo>
                    <a:pt x="168" y="40"/>
                    <a:pt x="168" y="40"/>
                    <a:pt x="168" y="40"/>
                  </a:cubicBezTo>
                  <a:cubicBezTo>
                    <a:pt x="178" y="42"/>
                    <a:pt x="188" y="45"/>
                    <a:pt x="196" y="49"/>
                  </a:cubicBezTo>
                  <a:cubicBezTo>
                    <a:pt x="221" y="25"/>
                    <a:pt x="221" y="25"/>
                    <a:pt x="221" y="25"/>
                  </a:cubicBezTo>
                  <a:cubicBezTo>
                    <a:pt x="223" y="22"/>
                    <a:pt x="227" y="22"/>
                    <a:pt x="229" y="25"/>
                  </a:cubicBezTo>
                  <a:cubicBezTo>
                    <a:pt x="263" y="59"/>
                    <a:pt x="263" y="59"/>
                    <a:pt x="263" y="59"/>
                  </a:cubicBezTo>
                  <a:cubicBezTo>
                    <a:pt x="264" y="60"/>
                    <a:pt x="265" y="61"/>
                    <a:pt x="265" y="63"/>
                  </a:cubicBezTo>
                  <a:cubicBezTo>
                    <a:pt x="265" y="65"/>
                    <a:pt x="264" y="66"/>
                    <a:pt x="263" y="67"/>
                  </a:cubicBezTo>
                  <a:cubicBezTo>
                    <a:pt x="239" y="92"/>
                    <a:pt x="239" y="92"/>
                    <a:pt x="239" y="92"/>
                  </a:cubicBezTo>
                  <a:cubicBezTo>
                    <a:pt x="243" y="100"/>
                    <a:pt x="246" y="110"/>
                    <a:pt x="248" y="120"/>
                  </a:cubicBezTo>
                  <a:cubicBezTo>
                    <a:pt x="282" y="120"/>
                    <a:pt x="282" y="120"/>
                    <a:pt x="282" y="120"/>
                  </a:cubicBezTo>
                  <a:cubicBezTo>
                    <a:pt x="286" y="120"/>
                    <a:pt x="288" y="122"/>
                    <a:pt x="288" y="126"/>
                  </a:cubicBezTo>
                  <a:cubicBezTo>
                    <a:pt x="288" y="162"/>
                    <a:pt x="288" y="162"/>
                    <a:pt x="288" y="162"/>
                  </a:cubicBezTo>
                  <a:cubicBezTo>
                    <a:pt x="288" y="165"/>
                    <a:pt x="286" y="168"/>
                    <a:pt x="282" y="168"/>
                  </a:cubicBezTo>
                  <a:cubicBezTo>
                    <a:pt x="248" y="168"/>
                    <a:pt x="248" y="168"/>
                    <a:pt x="248" y="168"/>
                  </a:cubicBezTo>
                  <a:cubicBezTo>
                    <a:pt x="246" y="177"/>
                    <a:pt x="243" y="188"/>
                    <a:pt x="239" y="196"/>
                  </a:cubicBezTo>
                  <a:cubicBezTo>
                    <a:pt x="263" y="220"/>
                    <a:pt x="263" y="220"/>
                    <a:pt x="263" y="220"/>
                  </a:cubicBezTo>
                  <a:cubicBezTo>
                    <a:pt x="266" y="222"/>
                    <a:pt x="266" y="226"/>
                    <a:pt x="263" y="228"/>
                  </a:cubicBezTo>
                  <a:cubicBezTo>
                    <a:pt x="229" y="262"/>
                    <a:pt x="229" y="262"/>
                    <a:pt x="229" y="262"/>
                  </a:cubicBezTo>
                  <a:cubicBezTo>
                    <a:pt x="227" y="265"/>
                    <a:pt x="223" y="265"/>
                    <a:pt x="221" y="262"/>
                  </a:cubicBezTo>
                  <a:cubicBezTo>
                    <a:pt x="193" y="235"/>
                    <a:pt x="193" y="235"/>
                    <a:pt x="193" y="235"/>
                  </a:cubicBezTo>
                  <a:cubicBezTo>
                    <a:pt x="191" y="233"/>
                    <a:pt x="191" y="229"/>
                    <a:pt x="193" y="226"/>
                  </a:cubicBezTo>
                  <a:cubicBezTo>
                    <a:pt x="196" y="224"/>
                    <a:pt x="199" y="224"/>
                    <a:pt x="202" y="226"/>
                  </a:cubicBezTo>
                  <a:cubicBezTo>
                    <a:pt x="225" y="250"/>
                    <a:pt x="225" y="250"/>
                    <a:pt x="225" y="250"/>
                  </a:cubicBezTo>
                  <a:cubicBezTo>
                    <a:pt x="251" y="224"/>
                    <a:pt x="251" y="224"/>
                    <a:pt x="251" y="224"/>
                  </a:cubicBezTo>
                  <a:cubicBezTo>
                    <a:pt x="227" y="201"/>
                    <a:pt x="227" y="201"/>
                    <a:pt x="227" y="201"/>
                  </a:cubicBezTo>
                  <a:cubicBezTo>
                    <a:pt x="225" y="199"/>
                    <a:pt x="225" y="196"/>
                    <a:pt x="226" y="194"/>
                  </a:cubicBezTo>
                  <a:cubicBezTo>
                    <a:pt x="232" y="185"/>
                    <a:pt x="236" y="167"/>
                    <a:pt x="238" y="160"/>
                  </a:cubicBezTo>
                  <a:cubicBezTo>
                    <a:pt x="238" y="158"/>
                    <a:pt x="241" y="156"/>
                    <a:pt x="243" y="156"/>
                  </a:cubicBezTo>
                  <a:cubicBezTo>
                    <a:pt x="276" y="156"/>
                    <a:pt x="276" y="156"/>
                    <a:pt x="276" y="156"/>
                  </a:cubicBezTo>
                  <a:cubicBezTo>
                    <a:pt x="276" y="132"/>
                    <a:pt x="276" y="132"/>
                    <a:pt x="276" y="132"/>
                  </a:cubicBezTo>
                  <a:cubicBezTo>
                    <a:pt x="243" y="132"/>
                    <a:pt x="243" y="132"/>
                    <a:pt x="243" y="132"/>
                  </a:cubicBezTo>
                  <a:cubicBezTo>
                    <a:pt x="241" y="132"/>
                    <a:pt x="238" y="130"/>
                    <a:pt x="238" y="127"/>
                  </a:cubicBezTo>
                  <a:cubicBezTo>
                    <a:pt x="236" y="120"/>
                    <a:pt x="232" y="103"/>
                    <a:pt x="226" y="94"/>
                  </a:cubicBezTo>
                  <a:cubicBezTo>
                    <a:pt x="225" y="91"/>
                    <a:pt x="225" y="88"/>
                    <a:pt x="227" y="86"/>
                  </a:cubicBezTo>
                  <a:cubicBezTo>
                    <a:pt x="251" y="63"/>
                    <a:pt x="251" y="63"/>
                    <a:pt x="251" y="63"/>
                  </a:cubicBezTo>
                  <a:cubicBezTo>
                    <a:pt x="225" y="38"/>
                    <a:pt x="225" y="38"/>
                    <a:pt x="225" y="38"/>
                  </a:cubicBezTo>
                  <a:cubicBezTo>
                    <a:pt x="202" y="61"/>
                    <a:pt x="202" y="61"/>
                    <a:pt x="202" y="61"/>
                  </a:cubicBezTo>
                  <a:cubicBezTo>
                    <a:pt x="200" y="63"/>
                    <a:pt x="197" y="63"/>
                    <a:pt x="194" y="62"/>
                  </a:cubicBezTo>
                  <a:cubicBezTo>
                    <a:pt x="186" y="57"/>
                    <a:pt x="172" y="53"/>
                    <a:pt x="161" y="50"/>
                  </a:cubicBezTo>
                  <a:cubicBezTo>
                    <a:pt x="158" y="50"/>
                    <a:pt x="156" y="47"/>
                    <a:pt x="156" y="45"/>
                  </a:cubicBezTo>
                  <a:cubicBezTo>
                    <a:pt x="156" y="12"/>
                    <a:pt x="156" y="12"/>
                    <a:pt x="156" y="12"/>
                  </a:cubicBezTo>
                  <a:cubicBezTo>
                    <a:pt x="132" y="12"/>
                    <a:pt x="132" y="12"/>
                    <a:pt x="132" y="12"/>
                  </a:cubicBezTo>
                  <a:cubicBezTo>
                    <a:pt x="132" y="45"/>
                    <a:pt x="132" y="45"/>
                    <a:pt x="132" y="45"/>
                  </a:cubicBezTo>
                  <a:cubicBezTo>
                    <a:pt x="132" y="47"/>
                    <a:pt x="131" y="50"/>
                    <a:pt x="128" y="50"/>
                  </a:cubicBezTo>
                  <a:cubicBezTo>
                    <a:pt x="117" y="53"/>
                    <a:pt x="103" y="57"/>
                    <a:pt x="95" y="62"/>
                  </a:cubicBezTo>
                  <a:cubicBezTo>
                    <a:pt x="92" y="63"/>
                    <a:pt x="89" y="63"/>
                    <a:pt x="87" y="61"/>
                  </a:cubicBezTo>
                  <a:cubicBezTo>
                    <a:pt x="64" y="38"/>
                    <a:pt x="64" y="38"/>
                    <a:pt x="64" y="38"/>
                  </a:cubicBezTo>
                  <a:cubicBezTo>
                    <a:pt x="38" y="63"/>
                    <a:pt x="38" y="63"/>
                    <a:pt x="38" y="63"/>
                  </a:cubicBezTo>
                  <a:cubicBezTo>
                    <a:pt x="62" y="86"/>
                    <a:pt x="62" y="86"/>
                    <a:pt x="62" y="86"/>
                  </a:cubicBezTo>
                  <a:cubicBezTo>
                    <a:pt x="64" y="88"/>
                    <a:pt x="64" y="91"/>
                    <a:pt x="63" y="94"/>
                  </a:cubicBezTo>
                  <a:cubicBezTo>
                    <a:pt x="57" y="103"/>
                    <a:pt x="53" y="120"/>
                    <a:pt x="51" y="127"/>
                  </a:cubicBezTo>
                  <a:cubicBezTo>
                    <a:pt x="51" y="130"/>
                    <a:pt x="48" y="132"/>
                    <a:pt x="45" y="132"/>
                  </a:cubicBezTo>
                  <a:cubicBezTo>
                    <a:pt x="12" y="132"/>
                    <a:pt x="12" y="132"/>
                    <a:pt x="12" y="132"/>
                  </a:cubicBezTo>
                  <a:cubicBezTo>
                    <a:pt x="12" y="156"/>
                    <a:pt x="12" y="156"/>
                    <a:pt x="12" y="156"/>
                  </a:cubicBezTo>
                  <a:cubicBezTo>
                    <a:pt x="45" y="156"/>
                    <a:pt x="45" y="156"/>
                    <a:pt x="45" y="156"/>
                  </a:cubicBezTo>
                  <a:cubicBezTo>
                    <a:pt x="48" y="156"/>
                    <a:pt x="51" y="158"/>
                    <a:pt x="51" y="160"/>
                  </a:cubicBezTo>
                  <a:cubicBezTo>
                    <a:pt x="53" y="167"/>
                    <a:pt x="57" y="185"/>
                    <a:pt x="63" y="194"/>
                  </a:cubicBezTo>
                  <a:cubicBezTo>
                    <a:pt x="64" y="196"/>
                    <a:pt x="64" y="199"/>
                    <a:pt x="62" y="201"/>
                  </a:cubicBezTo>
                  <a:cubicBezTo>
                    <a:pt x="38" y="224"/>
                    <a:pt x="38" y="224"/>
                    <a:pt x="38" y="224"/>
                  </a:cubicBezTo>
                  <a:cubicBezTo>
                    <a:pt x="64" y="250"/>
                    <a:pt x="64" y="250"/>
                    <a:pt x="64" y="250"/>
                  </a:cubicBezTo>
                  <a:cubicBezTo>
                    <a:pt x="87" y="226"/>
                    <a:pt x="87" y="226"/>
                    <a:pt x="87" y="226"/>
                  </a:cubicBezTo>
                  <a:cubicBezTo>
                    <a:pt x="89" y="224"/>
                    <a:pt x="93" y="224"/>
                    <a:pt x="96" y="226"/>
                  </a:cubicBezTo>
                  <a:cubicBezTo>
                    <a:pt x="98" y="229"/>
                    <a:pt x="98" y="233"/>
                    <a:pt x="96" y="235"/>
                  </a:cubicBezTo>
                  <a:cubicBezTo>
                    <a:pt x="68" y="262"/>
                    <a:pt x="68" y="262"/>
                    <a:pt x="68" y="262"/>
                  </a:cubicBezTo>
                  <a:cubicBezTo>
                    <a:pt x="67" y="264"/>
                    <a:pt x="65" y="264"/>
                    <a:pt x="64"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16207B"/>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Freeform 54">
              <a:extLst>
                <a:ext uri="{FF2B5EF4-FFF2-40B4-BE49-F238E27FC236}">
                  <a16:creationId xmlns:a16="http://schemas.microsoft.com/office/drawing/2014/main" id="{484B01BE-6CF7-1448-4041-DC3FB4C2B098}"/>
                </a:ext>
              </a:extLst>
            </p:cNvPr>
            <p:cNvSpPr>
              <a:spLocks/>
            </p:cNvSpPr>
            <p:nvPr/>
          </p:nvSpPr>
          <p:spPr bwMode="auto">
            <a:xfrm>
              <a:off x="6717" y="79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16207B"/>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 name="Freeform 55">
              <a:extLst>
                <a:ext uri="{FF2B5EF4-FFF2-40B4-BE49-F238E27FC236}">
                  <a16:creationId xmlns:a16="http://schemas.microsoft.com/office/drawing/2014/main" id="{16544C69-B113-90CB-94F9-23BBEB09FBBA}"/>
                </a:ext>
              </a:extLst>
            </p:cNvPr>
            <p:cNvSpPr>
              <a:spLocks/>
            </p:cNvSpPr>
            <p:nvPr/>
          </p:nvSpPr>
          <p:spPr bwMode="auto">
            <a:xfrm>
              <a:off x="6717" y="830"/>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6" y="0"/>
                    <a:pt x="48" y="2"/>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16207B"/>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Freeform 56">
              <a:extLst>
                <a:ext uri="{FF2B5EF4-FFF2-40B4-BE49-F238E27FC236}">
                  <a16:creationId xmlns:a16="http://schemas.microsoft.com/office/drawing/2014/main" id="{DCD4EF9C-6078-7EAA-A383-97D8C3FF3227}"/>
                </a:ext>
              </a:extLst>
            </p:cNvPr>
            <p:cNvSpPr>
              <a:spLocks/>
            </p:cNvSpPr>
            <p:nvPr/>
          </p:nvSpPr>
          <p:spPr bwMode="auto">
            <a:xfrm>
              <a:off x="6743" y="830"/>
              <a:ext cx="18" cy="35"/>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1"/>
                    <a:pt x="0" y="18"/>
                  </a:cubicBezTo>
                  <a:cubicBezTo>
                    <a:pt x="0" y="6"/>
                    <a:pt x="0" y="6"/>
                    <a:pt x="0" y="6"/>
                  </a:cubicBezTo>
                  <a:cubicBezTo>
                    <a:pt x="0" y="2"/>
                    <a:pt x="3" y="0"/>
                    <a:pt x="6" y="0"/>
                  </a:cubicBezTo>
                  <a:cubicBezTo>
                    <a:pt x="10" y="0"/>
                    <a:pt x="12" y="2"/>
                    <a:pt x="12" y="6"/>
                  </a:cubicBezTo>
                  <a:cubicBezTo>
                    <a:pt x="12" y="18"/>
                    <a:pt x="12" y="18"/>
                    <a:pt x="12" y="18"/>
                  </a:cubicBezTo>
                  <a:cubicBezTo>
                    <a:pt x="12" y="21"/>
                    <a:pt x="10"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16207B"/>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Freeform 57">
              <a:extLst>
                <a:ext uri="{FF2B5EF4-FFF2-40B4-BE49-F238E27FC236}">
                  <a16:creationId xmlns:a16="http://schemas.microsoft.com/office/drawing/2014/main" id="{3D8C0AE1-7A57-A481-5426-764A42DA603B}"/>
                </a:ext>
              </a:extLst>
            </p:cNvPr>
            <p:cNvSpPr>
              <a:spLocks noEditPoints="1"/>
            </p:cNvSpPr>
            <p:nvPr/>
          </p:nvSpPr>
          <p:spPr bwMode="auto">
            <a:xfrm>
              <a:off x="6640" y="545"/>
              <a:ext cx="226" cy="231"/>
            </a:xfrm>
            <a:custGeom>
              <a:avLst/>
              <a:gdLst>
                <a:gd name="T0" fmla="*/ 94 w 153"/>
                <a:gd name="T1" fmla="*/ 156 h 156"/>
                <a:gd name="T2" fmla="*/ 58 w 153"/>
                <a:gd name="T3" fmla="*/ 156 h 156"/>
                <a:gd name="T4" fmla="*/ 52 w 153"/>
                <a:gd name="T5" fmla="*/ 150 h 156"/>
                <a:gd name="T6" fmla="*/ 52 w 153"/>
                <a:gd name="T7" fmla="*/ 140 h 156"/>
                <a:gd name="T8" fmla="*/ 0 w 153"/>
                <a:gd name="T9" fmla="*/ 72 h 156"/>
                <a:gd name="T10" fmla="*/ 76 w 153"/>
                <a:gd name="T11" fmla="*/ 0 h 156"/>
                <a:gd name="T12" fmla="*/ 153 w 153"/>
                <a:gd name="T13" fmla="*/ 72 h 156"/>
                <a:gd name="T14" fmla="*/ 100 w 153"/>
                <a:gd name="T15" fmla="*/ 140 h 156"/>
                <a:gd name="T16" fmla="*/ 100 w 153"/>
                <a:gd name="T17" fmla="*/ 150 h 156"/>
                <a:gd name="T18" fmla="*/ 94 w 153"/>
                <a:gd name="T19" fmla="*/ 156 h 156"/>
                <a:gd name="T20" fmla="*/ 64 w 153"/>
                <a:gd name="T21" fmla="*/ 144 h 156"/>
                <a:gd name="T22" fmla="*/ 88 w 153"/>
                <a:gd name="T23" fmla="*/ 144 h 156"/>
                <a:gd name="T24" fmla="*/ 88 w 153"/>
                <a:gd name="T25" fmla="*/ 136 h 156"/>
                <a:gd name="T26" fmla="*/ 93 w 153"/>
                <a:gd name="T27" fmla="*/ 130 h 156"/>
                <a:gd name="T28" fmla="*/ 141 w 153"/>
                <a:gd name="T29" fmla="*/ 72 h 156"/>
                <a:gd name="T30" fmla="*/ 76 w 153"/>
                <a:gd name="T31" fmla="*/ 12 h 156"/>
                <a:gd name="T32" fmla="*/ 12 w 153"/>
                <a:gd name="T33" fmla="*/ 72 h 156"/>
                <a:gd name="T34" fmla="*/ 60 w 153"/>
                <a:gd name="T35" fmla="*/ 130 h 156"/>
                <a:gd name="T36" fmla="*/ 64 w 153"/>
                <a:gd name="T37" fmla="*/ 136 h 156"/>
                <a:gd name="T38" fmla="*/ 64 w 153"/>
                <a:gd name="T39" fmla="*/ 1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156">
                  <a:moveTo>
                    <a:pt x="94" y="156"/>
                  </a:moveTo>
                  <a:cubicBezTo>
                    <a:pt x="58" y="156"/>
                    <a:pt x="58" y="156"/>
                    <a:pt x="58" y="156"/>
                  </a:cubicBezTo>
                  <a:cubicBezTo>
                    <a:pt x="55" y="156"/>
                    <a:pt x="52" y="153"/>
                    <a:pt x="52" y="150"/>
                  </a:cubicBezTo>
                  <a:cubicBezTo>
                    <a:pt x="52" y="140"/>
                    <a:pt x="52" y="140"/>
                    <a:pt x="52" y="140"/>
                  </a:cubicBezTo>
                  <a:cubicBezTo>
                    <a:pt x="21" y="130"/>
                    <a:pt x="0" y="103"/>
                    <a:pt x="0" y="72"/>
                  </a:cubicBezTo>
                  <a:cubicBezTo>
                    <a:pt x="0" y="32"/>
                    <a:pt x="34" y="0"/>
                    <a:pt x="76" y="0"/>
                  </a:cubicBezTo>
                  <a:cubicBezTo>
                    <a:pt x="119" y="0"/>
                    <a:pt x="153" y="32"/>
                    <a:pt x="153" y="72"/>
                  </a:cubicBezTo>
                  <a:cubicBezTo>
                    <a:pt x="153" y="103"/>
                    <a:pt x="132" y="130"/>
                    <a:pt x="100" y="140"/>
                  </a:cubicBezTo>
                  <a:cubicBezTo>
                    <a:pt x="100" y="150"/>
                    <a:pt x="100" y="150"/>
                    <a:pt x="100" y="150"/>
                  </a:cubicBezTo>
                  <a:cubicBezTo>
                    <a:pt x="100" y="153"/>
                    <a:pt x="98" y="156"/>
                    <a:pt x="94" y="156"/>
                  </a:cubicBezTo>
                  <a:close/>
                  <a:moveTo>
                    <a:pt x="64" y="144"/>
                  </a:moveTo>
                  <a:cubicBezTo>
                    <a:pt x="88" y="144"/>
                    <a:pt x="88" y="144"/>
                    <a:pt x="88" y="144"/>
                  </a:cubicBezTo>
                  <a:cubicBezTo>
                    <a:pt x="88" y="136"/>
                    <a:pt x="88" y="136"/>
                    <a:pt x="88" y="136"/>
                  </a:cubicBezTo>
                  <a:cubicBezTo>
                    <a:pt x="88" y="133"/>
                    <a:pt x="90" y="131"/>
                    <a:pt x="93" y="130"/>
                  </a:cubicBezTo>
                  <a:cubicBezTo>
                    <a:pt x="121" y="123"/>
                    <a:pt x="141" y="99"/>
                    <a:pt x="141" y="72"/>
                  </a:cubicBezTo>
                  <a:cubicBezTo>
                    <a:pt x="141" y="39"/>
                    <a:pt x="112" y="12"/>
                    <a:pt x="76" y="12"/>
                  </a:cubicBezTo>
                  <a:cubicBezTo>
                    <a:pt x="41" y="12"/>
                    <a:pt x="12" y="39"/>
                    <a:pt x="12" y="72"/>
                  </a:cubicBezTo>
                  <a:cubicBezTo>
                    <a:pt x="12" y="99"/>
                    <a:pt x="32" y="123"/>
                    <a:pt x="60" y="130"/>
                  </a:cubicBezTo>
                  <a:cubicBezTo>
                    <a:pt x="63" y="131"/>
                    <a:pt x="64" y="133"/>
                    <a:pt x="64" y="136"/>
                  </a:cubicBez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16207B"/>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75602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rPr>
              <a:t>PITCH</a:t>
            </a:r>
            <a:endParaRPr dirty="0">
              <a:solidFill>
                <a:srgbClr val="00B0F0"/>
              </a:solidFill>
            </a:endParaRPr>
          </a:p>
        </p:txBody>
      </p:sp>
      <p:sp>
        <p:nvSpPr>
          <p:cNvPr id="604" name="Google Shape;604;p31"/>
          <p:cNvSpPr txBox="1"/>
          <p:nvPr/>
        </p:nvSpPr>
        <p:spPr>
          <a:xfrm>
            <a:off x="1404797" y="866707"/>
            <a:ext cx="7264500" cy="37774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b="1" i="1" u="sng"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Macro-adaptabilité</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 :</a:t>
            </a: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Notre Fonds Retail Protect 90 </a:t>
            </a:r>
            <a:r>
              <a:rPr lang="fr-FR" b="1" i="1" dirty="0" err="1">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Fund</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 n'est pas une simple opportunité d'investissement ; il témoigne de notre engagement à protéger et à faire fructifier votre capital dans des conditions macroéconomiques changeantes. Alors que nous sommes au bord du gouffre des changements économiques, il est de notre devoir de vous fournir un outil financier qui non seulement protège vos actifs mais exploite également les opportunités qui se présentent en ces temps difficiles</a:t>
            </a:r>
          </a:p>
        </p:txBody>
      </p:sp>
      <p:graphicFrame>
        <p:nvGraphicFramePr>
          <p:cNvPr id="2" name="Chart 3">
            <a:extLst>
              <a:ext uri="{FF2B5EF4-FFF2-40B4-BE49-F238E27FC236}">
                <a16:creationId xmlns:a16="http://schemas.microsoft.com/office/drawing/2014/main" id="{E1B81F49-283C-5DD3-850A-2CC0BE0339EF}"/>
              </a:ext>
            </a:extLst>
          </p:cNvPr>
          <p:cNvGraphicFramePr/>
          <p:nvPr>
            <p:extLst>
              <p:ext uri="{D42A27DB-BD31-4B8C-83A1-F6EECF244321}">
                <p14:modId xmlns:p14="http://schemas.microsoft.com/office/powerpoint/2010/main" val="3053422730"/>
              </p:ext>
            </p:extLst>
          </p:nvPr>
        </p:nvGraphicFramePr>
        <p:xfrm>
          <a:off x="-92229" y="1147009"/>
          <a:ext cx="1680395" cy="1917630"/>
        </p:xfrm>
        <a:graphic>
          <a:graphicData uri="http://schemas.openxmlformats.org/drawingml/2006/chart">
            <c:chart xmlns:c="http://schemas.openxmlformats.org/drawingml/2006/chart" xmlns:r="http://schemas.openxmlformats.org/officeDocument/2006/relationships" r:id="rId3"/>
          </a:graphicData>
        </a:graphic>
      </p:graphicFrame>
      <p:sp>
        <p:nvSpPr>
          <p:cNvPr id="3" name="Freeform 935">
            <a:extLst>
              <a:ext uri="{FF2B5EF4-FFF2-40B4-BE49-F238E27FC236}">
                <a16:creationId xmlns:a16="http://schemas.microsoft.com/office/drawing/2014/main" id="{CAFA3861-D41A-8DCA-CDB3-7F4053E05EF1}"/>
              </a:ext>
            </a:extLst>
          </p:cNvPr>
          <p:cNvSpPr>
            <a:spLocks noChangeArrowheads="1"/>
          </p:cNvSpPr>
          <p:nvPr/>
        </p:nvSpPr>
        <p:spPr bwMode="auto">
          <a:xfrm>
            <a:off x="390078" y="1747932"/>
            <a:ext cx="715783" cy="715785"/>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96042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rPr>
              <a:t>PITCH</a:t>
            </a:r>
            <a:endParaRPr dirty="0">
              <a:solidFill>
                <a:srgbClr val="00B0F0"/>
              </a:solidFill>
            </a:endParaRPr>
          </a:p>
        </p:txBody>
      </p:sp>
      <p:sp>
        <p:nvSpPr>
          <p:cNvPr id="604" name="Google Shape;604;p31"/>
          <p:cNvSpPr txBox="1"/>
          <p:nvPr/>
        </p:nvSpPr>
        <p:spPr>
          <a:xfrm>
            <a:off x="1348650" y="810559"/>
            <a:ext cx="7264500" cy="37774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b="1" i="1" u="sng"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Une protection garantie </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a:t>
            </a: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l"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Parlons de protection. La protection n'est pas qu'un slogan, c'est un pilier fondamental de notre stratégie. La période de protection, une caractéristique unique de ce fonds, garantit une protection quotidienne jusqu'à la valeur nette d'inventaire minimale de l'année en cours. En d'autres termes, votre investissement est protégé à hauteur de 90 % de la valeur nette d'inventaire la plus élevée établie au cours de cette période.</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Mais ce qui est encore plus remarquable, c'est que cette valeur plancher ne stagne pas. Elle augmente quotidiennement dès qu'une valeur nette d'inventaire plus élevée est atteinte. En d'autres termes, nous ne nous contentons pas de protéger votre capital, nous l'entretenons et veillons à ce qu'il ne se contente pas de survivre, mais qu'il s'épanouisse.</a:t>
            </a:r>
          </a:p>
        </p:txBody>
      </p:sp>
      <p:sp>
        <p:nvSpPr>
          <p:cNvPr id="2" name="Freeform 985">
            <a:extLst>
              <a:ext uri="{FF2B5EF4-FFF2-40B4-BE49-F238E27FC236}">
                <a16:creationId xmlns:a16="http://schemas.microsoft.com/office/drawing/2014/main" id="{F5076F6C-0F59-D2E8-7E3A-BD93FC4E47EF}"/>
              </a:ext>
            </a:extLst>
          </p:cNvPr>
          <p:cNvSpPr>
            <a:spLocks noChangeAspect="1" noChangeArrowheads="1"/>
          </p:cNvSpPr>
          <p:nvPr/>
        </p:nvSpPr>
        <p:spPr bwMode="auto">
          <a:xfrm>
            <a:off x="298472" y="1764897"/>
            <a:ext cx="806853" cy="806853"/>
          </a:xfrm>
          <a:custGeom>
            <a:avLst/>
            <a:gdLst>
              <a:gd name="T0" fmla="*/ 22527 w 285390"/>
              <a:gd name="T1" fmla="*/ 213078 h 285738"/>
              <a:gd name="T2" fmla="*/ 258620 w 285390"/>
              <a:gd name="T3" fmla="*/ 203571 h 285738"/>
              <a:gd name="T4" fmla="*/ 202556 w 285390"/>
              <a:gd name="T5" fmla="*/ 229895 h 285738"/>
              <a:gd name="T6" fmla="*/ 256088 w 285390"/>
              <a:gd name="T7" fmla="*/ 215109 h 285738"/>
              <a:gd name="T8" fmla="*/ 45214 w 285390"/>
              <a:gd name="T9" fmla="*/ 194554 h 285738"/>
              <a:gd name="T10" fmla="*/ 278152 w 285390"/>
              <a:gd name="T11" fmla="*/ 222680 h 285738"/>
              <a:gd name="T12" fmla="*/ 188449 w 285390"/>
              <a:gd name="T13" fmla="*/ 245759 h 285738"/>
              <a:gd name="T14" fmla="*/ 115384 w 285390"/>
              <a:gd name="T15" fmla="*/ 242153 h 285738"/>
              <a:gd name="T16" fmla="*/ 185917 w 285390"/>
              <a:gd name="T17" fmla="*/ 237827 h 285738"/>
              <a:gd name="T18" fmla="*/ 182300 w 285390"/>
              <a:gd name="T19" fmla="*/ 214748 h 285738"/>
              <a:gd name="T20" fmla="*/ 8681 w 285390"/>
              <a:gd name="T21" fmla="*/ 194554 h 285738"/>
              <a:gd name="T22" fmla="*/ 36533 w 285390"/>
              <a:gd name="T23" fmla="*/ 194554 h 285738"/>
              <a:gd name="T24" fmla="*/ 153387 w 285390"/>
              <a:gd name="T25" fmla="*/ 179093 h 285738"/>
              <a:gd name="T26" fmla="*/ 140731 w 285390"/>
              <a:gd name="T27" fmla="*/ 185904 h 285738"/>
              <a:gd name="T28" fmla="*/ 183457 w 285390"/>
              <a:gd name="T29" fmla="*/ 167551 h 285738"/>
              <a:gd name="T30" fmla="*/ 179280 w 285390"/>
              <a:gd name="T31" fmla="*/ 181015 h 285738"/>
              <a:gd name="T32" fmla="*/ 175102 w 285390"/>
              <a:gd name="T33" fmla="*/ 173763 h 285738"/>
              <a:gd name="T34" fmla="*/ 118688 w 285390"/>
              <a:gd name="T35" fmla="*/ 159176 h 285738"/>
              <a:gd name="T36" fmla="*/ 122269 w 285390"/>
              <a:gd name="T37" fmla="*/ 174991 h 285738"/>
              <a:gd name="T38" fmla="*/ 112956 w 285390"/>
              <a:gd name="T39" fmla="*/ 157739 h 285738"/>
              <a:gd name="T40" fmla="*/ 203589 w 285390"/>
              <a:gd name="T41" fmla="*/ 151151 h 285738"/>
              <a:gd name="T42" fmla="*/ 195027 w 285390"/>
              <a:gd name="T43" fmla="*/ 149016 h 285738"/>
              <a:gd name="T44" fmla="*/ 110782 w 285390"/>
              <a:gd name="T45" fmla="*/ 122109 h 285738"/>
              <a:gd name="T46" fmla="*/ 108176 w 285390"/>
              <a:gd name="T47" fmla="*/ 143226 h 285738"/>
              <a:gd name="T48" fmla="*/ 110782 w 285390"/>
              <a:gd name="T49" fmla="*/ 122109 h 285738"/>
              <a:gd name="T50" fmla="*/ 158111 w 285390"/>
              <a:gd name="T51" fmla="*/ 112325 h 285738"/>
              <a:gd name="T52" fmla="*/ 160994 w 285390"/>
              <a:gd name="T53" fmla="*/ 124911 h 285738"/>
              <a:gd name="T54" fmla="*/ 153789 w 285390"/>
              <a:gd name="T55" fmla="*/ 133545 h 285738"/>
              <a:gd name="T56" fmla="*/ 158111 w 285390"/>
              <a:gd name="T57" fmla="*/ 165913 h 285738"/>
              <a:gd name="T58" fmla="*/ 149465 w 285390"/>
              <a:gd name="T59" fmla="*/ 163396 h 285738"/>
              <a:gd name="T60" fmla="*/ 146582 w 285390"/>
              <a:gd name="T61" fmla="*/ 151166 h 285738"/>
              <a:gd name="T62" fmla="*/ 153789 w 285390"/>
              <a:gd name="T63" fmla="*/ 142176 h 285738"/>
              <a:gd name="T64" fmla="*/ 149465 w 285390"/>
              <a:gd name="T65" fmla="*/ 110168 h 285738"/>
              <a:gd name="T66" fmla="*/ 189934 w 285390"/>
              <a:gd name="T67" fmla="*/ 102523 h 285738"/>
              <a:gd name="T68" fmla="*/ 194322 w 285390"/>
              <a:gd name="T69" fmla="*/ 119420 h 285738"/>
              <a:gd name="T70" fmla="*/ 183352 w 285390"/>
              <a:gd name="T71" fmla="*/ 102523 h 285738"/>
              <a:gd name="T72" fmla="*/ 132428 w 285390"/>
              <a:gd name="T73" fmla="*/ 101706 h 285738"/>
              <a:gd name="T74" fmla="*/ 118246 w 285390"/>
              <a:gd name="T75" fmla="*/ 108769 h 285738"/>
              <a:gd name="T76" fmla="*/ 153847 w 285390"/>
              <a:gd name="T77" fmla="*/ 88026 h 285738"/>
              <a:gd name="T78" fmla="*/ 169666 w 285390"/>
              <a:gd name="T79" fmla="*/ 95064 h 285738"/>
              <a:gd name="T80" fmla="*/ 154199 w 285390"/>
              <a:gd name="T81" fmla="*/ 96916 h 285738"/>
              <a:gd name="T82" fmla="*/ 125513 w 285390"/>
              <a:gd name="T83" fmla="*/ 61135 h 285738"/>
              <a:gd name="T84" fmla="*/ 127682 w 285390"/>
              <a:gd name="T85" fmla="*/ 198159 h 285738"/>
              <a:gd name="T86" fmla="*/ 199300 w 285390"/>
              <a:gd name="T87" fmla="*/ 215109 h 285738"/>
              <a:gd name="T88" fmla="*/ 240535 w 285390"/>
              <a:gd name="T89" fmla="*/ 171475 h 285738"/>
              <a:gd name="T90" fmla="*/ 125513 w 285390"/>
              <a:gd name="T91" fmla="*/ 61135 h 285738"/>
              <a:gd name="T92" fmla="*/ 115023 w 285390"/>
              <a:gd name="T93" fmla="*/ 16420 h 285738"/>
              <a:gd name="T94" fmla="*/ 137810 w 285390"/>
              <a:gd name="T95" fmla="*/ 35528 h 285738"/>
              <a:gd name="T96" fmla="*/ 150108 w 285390"/>
              <a:gd name="T97" fmla="*/ 61495 h 285738"/>
              <a:gd name="T98" fmla="*/ 163491 w 285390"/>
              <a:gd name="T99" fmla="*/ 34447 h 285738"/>
              <a:gd name="T100" fmla="*/ 168917 w 285390"/>
              <a:gd name="T101" fmla="*/ 59692 h 285738"/>
              <a:gd name="T102" fmla="*/ 193513 w 285390"/>
              <a:gd name="T103" fmla="*/ 9926 h 285738"/>
              <a:gd name="T104" fmla="*/ 141065 w 285390"/>
              <a:gd name="T105" fmla="*/ 15699 h 285738"/>
              <a:gd name="T106" fmla="*/ 143597 w 285390"/>
              <a:gd name="T107" fmla="*/ 7763 h 285738"/>
              <a:gd name="T108" fmla="*/ 200024 w 285390"/>
              <a:gd name="T109" fmla="*/ 4157 h 285738"/>
              <a:gd name="T110" fmla="*/ 249216 w 285390"/>
              <a:gd name="T111" fmla="*/ 171475 h 285738"/>
              <a:gd name="T112" fmla="*/ 269834 w 285390"/>
              <a:gd name="T113" fmla="*/ 206816 h 285738"/>
              <a:gd name="T114" fmla="*/ 286832 w 285390"/>
              <a:gd name="T115" fmla="*/ 223041 h 285738"/>
              <a:gd name="T116" fmla="*/ 40150 w 285390"/>
              <a:gd name="T117" fmla="*/ 272442 h 285738"/>
              <a:gd name="T118" fmla="*/ 0 w 285390"/>
              <a:gd name="T119" fmla="*/ 190227 h 285738"/>
              <a:gd name="T120" fmla="*/ 58234 w 285390"/>
              <a:gd name="T121" fmla="*/ 185901 h 285738"/>
              <a:gd name="T122" fmla="*/ 107066 w 285390"/>
              <a:gd name="T123" fmla="*/ 19304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accent1"/>
          </a:solidFill>
          <a:ln>
            <a:noFill/>
          </a:ln>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147095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rPr>
              <a:t>PITCH</a:t>
            </a:r>
            <a:endParaRPr dirty="0">
              <a:solidFill>
                <a:srgbClr val="00B0F0"/>
              </a:solidFill>
            </a:endParaRPr>
          </a:p>
        </p:txBody>
      </p:sp>
      <p:sp>
        <p:nvSpPr>
          <p:cNvPr id="604" name="Google Shape;604;p31"/>
          <p:cNvSpPr txBox="1"/>
          <p:nvPr/>
        </p:nvSpPr>
        <p:spPr>
          <a:xfrm>
            <a:off x="1348650" y="810992"/>
            <a:ext cx="7264500" cy="217327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b="1" i="1" u="sng"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Des actifs de protection pour la sécurité </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Tandis que nous recherchons la croissance par le biais des actifs dynamiques, les actifs de protection sont les gardiens de votre capital. Avec un profil monétaire, ils agissent comme un filet de sécurité, préservant vos investissements même en cas de turbulences sur les marchés. La stratégie mise en place réside dans l'équilibre délicat que nous maintenons entre ces deux catégories afin d'honorer notre engagement de protection à 90 %.</a:t>
            </a:r>
          </a:p>
        </p:txBody>
      </p:sp>
      <p:sp>
        <p:nvSpPr>
          <p:cNvPr id="2" name="Elipse 4102">
            <a:extLst>
              <a:ext uri="{FF2B5EF4-FFF2-40B4-BE49-F238E27FC236}">
                <a16:creationId xmlns:a16="http://schemas.microsoft.com/office/drawing/2014/main" id="{78D13EBA-F408-4666-B097-7F795CA7B544}"/>
              </a:ext>
            </a:extLst>
          </p:cNvPr>
          <p:cNvSpPr/>
          <p:nvPr/>
        </p:nvSpPr>
        <p:spPr>
          <a:xfrm>
            <a:off x="190163" y="1481498"/>
            <a:ext cx="1083513" cy="1111918"/>
          </a:xfrm>
          <a:prstGeom prst="ellipse">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err="1">
              <a:ln>
                <a:noFill/>
              </a:ln>
              <a:solidFill>
                <a:srgbClr val="FFFFFF"/>
              </a:solidFill>
              <a:effectLst/>
              <a:uLnTx/>
              <a:uFillTx/>
              <a:latin typeface="Verdana"/>
              <a:ea typeface="+mn-ea"/>
              <a:cs typeface="+mn-cs"/>
            </a:endParaRPr>
          </a:p>
        </p:txBody>
      </p:sp>
      <p:grpSp>
        <p:nvGrpSpPr>
          <p:cNvPr id="3" name="Group 167">
            <a:extLst>
              <a:ext uri="{FF2B5EF4-FFF2-40B4-BE49-F238E27FC236}">
                <a16:creationId xmlns:a16="http://schemas.microsoft.com/office/drawing/2014/main" id="{8827608F-F0D6-7D38-E4A1-BA2EFF0565D1}"/>
              </a:ext>
            </a:extLst>
          </p:cNvPr>
          <p:cNvGrpSpPr>
            <a:grpSpLocks noChangeAspect="1"/>
          </p:cNvGrpSpPr>
          <p:nvPr/>
        </p:nvGrpSpPr>
        <p:grpSpPr bwMode="auto">
          <a:xfrm>
            <a:off x="440738" y="1737361"/>
            <a:ext cx="552651" cy="634360"/>
            <a:chOff x="5528" y="2992"/>
            <a:chExt cx="372" cy="427"/>
          </a:xfrm>
          <a:solidFill>
            <a:schemeClr val="bg2"/>
          </a:solidFill>
        </p:grpSpPr>
        <p:sp>
          <p:nvSpPr>
            <p:cNvPr id="4" name="Freeform 168">
              <a:extLst>
                <a:ext uri="{FF2B5EF4-FFF2-40B4-BE49-F238E27FC236}">
                  <a16:creationId xmlns:a16="http://schemas.microsoft.com/office/drawing/2014/main" id="{868551E5-5EC5-6BD4-EA4A-EE18ED95F6F9}"/>
                </a:ext>
              </a:extLst>
            </p:cNvPr>
            <p:cNvSpPr>
              <a:spLocks noEditPoints="1"/>
            </p:cNvSpPr>
            <p:nvPr/>
          </p:nvSpPr>
          <p:spPr bwMode="auto">
            <a:xfrm>
              <a:off x="5528" y="2992"/>
              <a:ext cx="372" cy="427"/>
            </a:xfrm>
            <a:custGeom>
              <a:avLst/>
              <a:gdLst>
                <a:gd name="T0" fmla="*/ 126 w 252"/>
                <a:gd name="T1" fmla="*/ 288 h 288"/>
                <a:gd name="T2" fmla="*/ 124 w 252"/>
                <a:gd name="T3" fmla="*/ 288 h 288"/>
                <a:gd name="T4" fmla="*/ 0 w 252"/>
                <a:gd name="T5" fmla="*/ 60 h 288"/>
                <a:gd name="T6" fmla="*/ 4 w 252"/>
                <a:gd name="T7" fmla="*/ 54 h 288"/>
                <a:gd name="T8" fmla="*/ 122 w 252"/>
                <a:gd name="T9" fmla="*/ 2 h 288"/>
                <a:gd name="T10" fmla="*/ 130 w 252"/>
                <a:gd name="T11" fmla="*/ 2 h 288"/>
                <a:gd name="T12" fmla="*/ 248 w 252"/>
                <a:gd name="T13" fmla="*/ 54 h 288"/>
                <a:gd name="T14" fmla="*/ 252 w 252"/>
                <a:gd name="T15" fmla="*/ 60 h 288"/>
                <a:gd name="T16" fmla="*/ 128 w 252"/>
                <a:gd name="T17" fmla="*/ 288 h 288"/>
                <a:gd name="T18" fmla="*/ 126 w 252"/>
                <a:gd name="T19" fmla="*/ 288 h 288"/>
                <a:gd name="T20" fmla="*/ 12 w 252"/>
                <a:gd name="T21" fmla="*/ 65 h 288"/>
                <a:gd name="T22" fmla="*/ 126 w 252"/>
                <a:gd name="T23" fmla="*/ 276 h 288"/>
                <a:gd name="T24" fmla="*/ 240 w 252"/>
                <a:gd name="T25" fmla="*/ 65 h 288"/>
                <a:gd name="T26" fmla="*/ 126 w 252"/>
                <a:gd name="T27" fmla="*/ 14 h 288"/>
                <a:gd name="T28" fmla="*/ 12 w 252"/>
                <a:gd name="T29" fmla="*/ 6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88">
                  <a:moveTo>
                    <a:pt x="126" y="288"/>
                  </a:moveTo>
                  <a:cubicBezTo>
                    <a:pt x="125" y="288"/>
                    <a:pt x="125" y="288"/>
                    <a:pt x="124" y="288"/>
                  </a:cubicBezTo>
                  <a:cubicBezTo>
                    <a:pt x="9" y="245"/>
                    <a:pt x="0" y="163"/>
                    <a:pt x="0" y="60"/>
                  </a:cubicBezTo>
                  <a:cubicBezTo>
                    <a:pt x="0" y="58"/>
                    <a:pt x="2" y="55"/>
                    <a:pt x="4" y="54"/>
                  </a:cubicBezTo>
                  <a:cubicBezTo>
                    <a:pt x="5" y="54"/>
                    <a:pt x="93" y="30"/>
                    <a:pt x="122" y="2"/>
                  </a:cubicBezTo>
                  <a:cubicBezTo>
                    <a:pt x="124" y="0"/>
                    <a:pt x="128" y="0"/>
                    <a:pt x="130" y="2"/>
                  </a:cubicBezTo>
                  <a:cubicBezTo>
                    <a:pt x="159" y="30"/>
                    <a:pt x="247" y="54"/>
                    <a:pt x="248" y="54"/>
                  </a:cubicBezTo>
                  <a:cubicBezTo>
                    <a:pt x="250" y="55"/>
                    <a:pt x="252" y="58"/>
                    <a:pt x="252" y="60"/>
                  </a:cubicBezTo>
                  <a:cubicBezTo>
                    <a:pt x="252" y="163"/>
                    <a:pt x="243" y="245"/>
                    <a:pt x="128" y="288"/>
                  </a:cubicBezTo>
                  <a:cubicBezTo>
                    <a:pt x="127" y="288"/>
                    <a:pt x="127" y="288"/>
                    <a:pt x="126" y="288"/>
                  </a:cubicBezTo>
                  <a:close/>
                  <a:moveTo>
                    <a:pt x="12" y="65"/>
                  </a:moveTo>
                  <a:cubicBezTo>
                    <a:pt x="12" y="163"/>
                    <a:pt x="22" y="236"/>
                    <a:pt x="126" y="276"/>
                  </a:cubicBezTo>
                  <a:cubicBezTo>
                    <a:pt x="230" y="236"/>
                    <a:pt x="240" y="163"/>
                    <a:pt x="240" y="65"/>
                  </a:cubicBezTo>
                  <a:cubicBezTo>
                    <a:pt x="222" y="60"/>
                    <a:pt x="156" y="39"/>
                    <a:pt x="126" y="14"/>
                  </a:cubicBezTo>
                  <a:cubicBezTo>
                    <a:pt x="96" y="39"/>
                    <a:pt x="30" y="60"/>
                    <a:pt x="12"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 name="Freeform 169">
              <a:extLst>
                <a:ext uri="{FF2B5EF4-FFF2-40B4-BE49-F238E27FC236}">
                  <a16:creationId xmlns:a16="http://schemas.microsoft.com/office/drawing/2014/main" id="{3E868D9B-3340-DDFA-297A-D9B9D28D436F}"/>
                </a:ext>
              </a:extLst>
            </p:cNvPr>
            <p:cNvSpPr>
              <a:spLocks noEditPoints="1"/>
            </p:cNvSpPr>
            <p:nvPr/>
          </p:nvSpPr>
          <p:spPr bwMode="auto">
            <a:xfrm>
              <a:off x="5574" y="3046"/>
              <a:ext cx="280" cy="319"/>
            </a:xfrm>
            <a:custGeom>
              <a:avLst/>
              <a:gdLst>
                <a:gd name="T0" fmla="*/ 95 w 190"/>
                <a:gd name="T1" fmla="*/ 216 h 216"/>
                <a:gd name="T2" fmla="*/ 93 w 190"/>
                <a:gd name="T3" fmla="*/ 216 h 216"/>
                <a:gd name="T4" fmla="*/ 0 w 190"/>
                <a:gd name="T5" fmla="*/ 46 h 216"/>
                <a:gd name="T6" fmla="*/ 5 w 190"/>
                <a:gd name="T7" fmla="*/ 40 h 216"/>
                <a:gd name="T8" fmla="*/ 91 w 190"/>
                <a:gd name="T9" fmla="*/ 2 h 216"/>
                <a:gd name="T10" fmla="*/ 99 w 190"/>
                <a:gd name="T11" fmla="*/ 2 h 216"/>
                <a:gd name="T12" fmla="*/ 185 w 190"/>
                <a:gd name="T13" fmla="*/ 40 h 216"/>
                <a:gd name="T14" fmla="*/ 190 w 190"/>
                <a:gd name="T15" fmla="*/ 46 h 216"/>
                <a:gd name="T16" fmla="*/ 97 w 190"/>
                <a:gd name="T17" fmla="*/ 216 h 216"/>
                <a:gd name="T18" fmla="*/ 95 w 190"/>
                <a:gd name="T19" fmla="*/ 216 h 216"/>
                <a:gd name="T20" fmla="*/ 12 w 190"/>
                <a:gd name="T21" fmla="*/ 51 h 216"/>
                <a:gd name="T22" fmla="*/ 95 w 190"/>
                <a:gd name="T23" fmla="*/ 204 h 216"/>
                <a:gd name="T24" fmla="*/ 178 w 190"/>
                <a:gd name="T25" fmla="*/ 51 h 216"/>
                <a:gd name="T26" fmla="*/ 95 w 190"/>
                <a:gd name="T27" fmla="*/ 14 h 216"/>
                <a:gd name="T28" fmla="*/ 12 w 190"/>
                <a:gd name="T29" fmla="*/ 5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16">
                  <a:moveTo>
                    <a:pt x="95" y="216"/>
                  </a:moveTo>
                  <a:cubicBezTo>
                    <a:pt x="94" y="216"/>
                    <a:pt x="94" y="216"/>
                    <a:pt x="93" y="216"/>
                  </a:cubicBezTo>
                  <a:cubicBezTo>
                    <a:pt x="7" y="184"/>
                    <a:pt x="0" y="123"/>
                    <a:pt x="0" y="46"/>
                  </a:cubicBezTo>
                  <a:cubicBezTo>
                    <a:pt x="0" y="43"/>
                    <a:pt x="2" y="41"/>
                    <a:pt x="5" y="40"/>
                  </a:cubicBezTo>
                  <a:cubicBezTo>
                    <a:pt x="5" y="40"/>
                    <a:pt x="70" y="23"/>
                    <a:pt x="91" y="2"/>
                  </a:cubicBezTo>
                  <a:cubicBezTo>
                    <a:pt x="93" y="0"/>
                    <a:pt x="97" y="0"/>
                    <a:pt x="99" y="2"/>
                  </a:cubicBezTo>
                  <a:cubicBezTo>
                    <a:pt x="120" y="23"/>
                    <a:pt x="185" y="40"/>
                    <a:pt x="185" y="40"/>
                  </a:cubicBezTo>
                  <a:cubicBezTo>
                    <a:pt x="188" y="41"/>
                    <a:pt x="190" y="43"/>
                    <a:pt x="190" y="46"/>
                  </a:cubicBezTo>
                  <a:cubicBezTo>
                    <a:pt x="190" y="123"/>
                    <a:pt x="183" y="184"/>
                    <a:pt x="97" y="216"/>
                  </a:cubicBezTo>
                  <a:cubicBezTo>
                    <a:pt x="96" y="216"/>
                    <a:pt x="96" y="216"/>
                    <a:pt x="95" y="216"/>
                  </a:cubicBezTo>
                  <a:close/>
                  <a:moveTo>
                    <a:pt x="12" y="51"/>
                  </a:moveTo>
                  <a:cubicBezTo>
                    <a:pt x="13" y="122"/>
                    <a:pt x="20" y="175"/>
                    <a:pt x="95" y="204"/>
                  </a:cubicBezTo>
                  <a:cubicBezTo>
                    <a:pt x="170" y="175"/>
                    <a:pt x="177" y="122"/>
                    <a:pt x="178" y="51"/>
                  </a:cubicBezTo>
                  <a:cubicBezTo>
                    <a:pt x="163" y="46"/>
                    <a:pt x="117" y="32"/>
                    <a:pt x="95" y="14"/>
                  </a:cubicBezTo>
                  <a:cubicBezTo>
                    <a:pt x="73" y="32"/>
                    <a:pt x="27" y="46"/>
                    <a:pt x="1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6" name="Freeform 170">
              <a:extLst>
                <a:ext uri="{FF2B5EF4-FFF2-40B4-BE49-F238E27FC236}">
                  <a16:creationId xmlns:a16="http://schemas.microsoft.com/office/drawing/2014/main" id="{ECFDB1DA-CCBA-C966-A5FF-64BE05349549}"/>
                </a:ext>
              </a:extLst>
            </p:cNvPr>
            <p:cNvSpPr>
              <a:spLocks/>
            </p:cNvSpPr>
            <p:nvPr/>
          </p:nvSpPr>
          <p:spPr bwMode="auto">
            <a:xfrm>
              <a:off x="5575" y="3046"/>
              <a:ext cx="149" cy="148"/>
            </a:xfrm>
            <a:custGeom>
              <a:avLst/>
              <a:gdLst>
                <a:gd name="T0" fmla="*/ 7 w 101"/>
                <a:gd name="T1" fmla="*/ 100 h 100"/>
                <a:gd name="T2" fmla="*/ 3 w 101"/>
                <a:gd name="T3" fmla="*/ 98 h 100"/>
                <a:gd name="T4" fmla="*/ 3 w 101"/>
                <a:gd name="T5" fmla="*/ 90 h 100"/>
                <a:gd name="T6" fmla="*/ 90 w 101"/>
                <a:gd name="T7" fmla="*/ 2 h 100"/>
                <a:gd name="T8" fmla="*/ 99 w 101"/>
                <a:gd name="T9" fmla="*/ 2 h 100"/>
                <a:gd name="T10" fmla="*/ 99 w 101"/>
                <a:gd name="T11" fmla="*/ 11 h 100"/>
                <a:gd name="T12" fmla="*/ 11 w 101"/>
                <a:gd name="T13" fmla="*/ 98 h 100"/>
                <a:gd name="T14" fmla="*/ 7 w 101"/>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0">
                  <a:moveTo>
                    <a:pt x="7" y="100"/>
                  </a:moveTo>
                  <a:cubicBezTo>
                    <a:pt x="6" y="100"/>
                    <a:pt x="4" y="100"/>
                    <a:pt x="3" y="98"/>
                  </a:cubicBezTo>
                  <a:cubicBezTo>
                    <a:pt x="0" y="96"/>
                    <a:pt x="0" y="92"/>
                    <a:pt x="3" y="90"/>
                  </a:cubicBezTo>
                  <a:cubicBezTo>
                    <a:pt x="90" y="2"/>
                    <a:pt x="90" y="2"/>
                    <a:pt x="90" y="2"/>
                  </a:cubicBezTo>
                  <a:cubicBezTo>
                    <a:pt x="93" y="0"/>
                    <a:pt x="97" y="0"/>
                    <a:pt x="99" y="2"/>
                  </a:cubicBezTo>
                  <a:cubicBezTo>
                    <a:pt x="101" y="5"/>
                    <a:pt x="101" y="8"/>
                    <a:pt x="99" y="11"/>
                  </a:cubicBezTo>
                  <a:cubicBezTo>
                    <a:pt x="11" y="98"/>
                    <a:pt x="11" y="98"/>
                    <a:pt x="11" y="98"/>
                  </a:cubicBezTo>
                  <a:cubicBezTo>
                    <a:pt x="10" y="100"/>
                    <a:pt x="9" y="100"/>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7" name="Freeform 171">
              <a:extLst>
                <a:ext uri="{FF2B5EF4-FFF2-40B4-BE49-F238E27FC236}">
                  <a16:creationId xmlns:a16="http://schemas.microsoft.com/office/drawing/2014/main" id="{C8B593EF-94CE-5A2F-41A8-2B029C9621E3}"/>
                </a:ext>
              </a:extLst>
            </p:cNvPr>
            <p:cNvSpPr>
              <a:spLocks/>
            </p:cNvSpPr>
            <p:nvPr/>
          </p:nvSpPr>
          <p:spPr bwMode="auto">
            <a:xfrm>
              <a:off x="5593" y="3078"/>
              <a:ext cx="187" cy="188"/>
            </a:xfrm>
            <a:custGeom>
              <a:avLst/>
              <a:gdLst>
                <a:gd name="T0" fmla="*/ 6 w 127"/>
                <a:gd name="T1" fmla="*/ 127 h 127"/>
                <a:gd name="T2" fmla="*/ 2 w 127"/>
                <a:gd name="T3" fmla="*/ 125 h 127"/>
                <a:gd name="T4" fmla="*/ 2 w 127"/>
                <a:gd name="T5" fmla="*/ 117 h 127"/>
                <a:gd name="T6" fmla="*/ 116 w 127"/>
                <a:gd name="T7" fmla="*/ 2 h 127"/>
                <a:gd name="T8" fmla="*/ 125 w 127"/>
                <a:gd name="T9" fmla="*/ 2 h 127"/>
                <a:gd name="T10" fmla="*/ 125 w 127"/>
                <a:gd name="T11" fmla="*/ 11 h 127"/>
                <a:gd name="T12" fmla="*/ 10 w 127"/>
                <a:gd name="T13" fmla="*/ 125 h 127"/>
                <a:gd name="T14" fmla="*/ 6 w 127"/>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7">
                  <a:moveTo>
                    <a:pt x="6" y="127"/>
                  </a:moveTo>
                  <a:cubicBezTo>
                    <a:pt x="5" y="127"/>
                    <a:pt x="3" y="126"/>
                    <a:pt x="2" y="125"/>
                  </a:cubicBezTo>
                  <a:cubicBezTo>
                    <a:pt x="0" y="123"/>
                    <a:pt x="0" y="119"/>
                    <a:pt x="2" y="117"/>
                  </a:cubicBezTo>
                  <a:cubicBezTo>
                    <a:pt x="116" y="2"/>
                    <a:pt x="116" y="2"/>
                    <a:pt x="116" y="2"/>
                  </a:cubicBezTo>
                  <a:cubicBezTo>
                    <a:pt x="119" y="0"/>
                    <a:pt x="122" y="0"/>
                    <a:pt x="125" y="2"/>
                  </a:cubicBezTo>
                  <a:cubicBezTo>
                    <a:pt x="127" y="5"/>
                    <a:pt x="127" y="9"/>
                    <a:pt x="125" y="11"/>
                  </a:cubicBezTo>
                  <a:cubicBezTo>
                    <a:pt x="10" y="125"/>
                    <a:pt x="10" y="125"/>
                    <a:pt x="10" y="125"/>
                  </a:cubicBezTo>
                  <a:cubicBezTo>
                    <a:pt x="9" y="126"/>
                    <a:pt x="8" y="127"/>
                    <a:pt x="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8" name="Freeform 172">
              <a:extLst>
                <a:ext uri="{FF2B5EF4-FFF2-40B4-BE49-F238E27FC236}">
                  <a16:creationId xmlns:a16="http://schemas.microsoft.com/office/drawing/2014/main" id="{C201ACBD-B08D-B571-0088-89D93029A6CA}"/>
                </a:ext>
              </a:extLst>
            </p:cNvPr>
            <p:cNvSpPr>
              <a:spLocks/>
            </p:cNvSpPr>
            <p:nvPr/>
          </p:nvSpPr>
          <p:spPr bwMode="auto">
            <a:xfrm>
              <a:off x="5628" y="3102"/>
              <a:ext cx="217" cy="217"/>
            </a:xfrm>
            <a:custGeom>
              <a:avLst/>
              <a:gdLst>
                <a:gd name="T0" fmla="*/ 6 w 147"/>
                <a:gd name="T1" fmla="*/ 147 h 147"/>
                <a:gd name="T2" fmla="*/ 2 w 147"/>
                <a:gd name="T3" fmla="*/ 145 h 147"/>
                <a:gd name="T4" fmla="*/ 2 w 147"/>
                <a:gd name="T5" fmla="*/ 137 h 147"/>
                <a:gd name="T6" fmla="*/ 136 w 147"/>
                <a:gd name="T7" fmla="*/ 2 h 147"/>
                <a:gd name="T8" fmla="*/ 145 w 147"/>
                <a:gd name="T9" fmla="*/ 2 h 147"/>
                <a:gd name="T10" fmla="*/ 145 w 147"/>
                <a:gd name="T11" fmla="*/ 11 h 147"/>
                <a:gd name="T12" fmla="*/ 11 w 147"/>
                <a:gd name="T13" fmla="*/ 145 h 147"/>
                <a:gd name="T14" fmla="*/ 6 w 147"/>
                <a:gd name="T15" fmla="*/ 147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7">
                  <a:moveTo>
                    <a:pt x="6" y="147"/>
                  </a:moveTo>
                  <a:cubicBezTo>
                    <a:pt x="5" y="147"/>
                    <a:pt x="3" y="146"/>
                    <a:pt x="2" y="145"/>
                  </a:cubicBezTo>
                  <a:cubicBezTo>
                    <a:pt x="0" y="143"/>
                    <a:pt x="0" y="139"/>
                    <a:pt x="2" y="137"/>
                  </a:cubicBezTo>
                  <a:cubicBezTo>
                    <a:pt x="136" y="2"/>
                    <a:pt x="136" y="2"/>
                    <a:pt x="136" y="2"/>
                  </a:cubicBezTo>
                  <a:cubicBezTo>
                    <a:pt x="139" y="0"/>
                    <a:pt x="143" y="0"/>
                    <a:pt x="145" y="2"/>
                  </a:cubicBezTo>
                  <a:cubicBezTo>
                    <a:pt x="147" y="5"/>
                    <a:pt x="147" y="8"/>
                    <a:pt x="145" y="11"/>
                  </a:cubicBezTo>
                  <a:cubicBezTo>
                    <a:pt x="11" y="145"/>
                    <a:pt x="11" y="145"/>
                    <a:pt x="11" y="145"/>
                  </a:cubicBezTo>
                  <a:cubicBezTo>
                    <a:pt x="9" y="146"/>
                    <a:pt x="8" y="147"/>
                    <a:pt x="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9" name="Freeform 173">
              <a:extLst>
                <a:ext uri="{FF2B5EF4-FFF2-40B4-BE49-F238E27FC236}">
                  <a16:creationId xmlns:a16="http://schemas.microsoft.com/office/drawing/2014/main" id="{335BE296-58DF-6783-2EF0-1A2D7C8E8032}"/>
                </a:ext>
              </a:extLst>
            </p:cNvPr>
            <p:cNvSpPr>
              <a:spLocks/>
            </p:cNvSpPr>
            <p:nvPr/>
          </p:nvSpPr>
          <p:spPr bwMode="auto">
            <a:xfrm>
              <a:off x="5683" y="3185"/>
              <a:ext cx="168" cy="168"/>
            </a:xfrm>
            <a:custGeom>
              <a:avLst/>
              <a:gdLst>
                <a:gd name="T0" fmla="*/ 6 w 114"/>
                <a:gd name="T1" fmla="*/ 114 h 114"/>
                <a:gd name="T2" fmla="*/ 2 w 114"/>
                <a:gd name="T3" fmla="*/ 112 h 114"/>
                <a:gd name="T4" fmla="*/ 2 w 114"/>
                <a:gd name="T5" fmla="*/ 104 h 114"/>
                <a:gd name="T6" fmla="*/ 103 w 114"/>
                <a:gd name="T7" fmla="*/ 3 h 114"/>
                <a:gd name="T8" fmla="*/ 112 w 114"/>
                <a:gd name="T9" fmla="*/ 3 h 114"/>
                <a:gd name="T10" fmla="*/ 112 w 114"/>
                <a:gd name="T11" fmla="*/ 11 h 114"/>
                <a:gd name="T12" fmla="*/ 11 w 114"/>
                <a:gd name="T13" fmla="*/ 112 h 114"/>
                <a:gd name="T14" fmla="*/ 6 w 114"/>
                <a:gd name="T15" fmla="*/ 1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14">
                  <a:moveTo>
                    <a:pt x="6" y="114"/>
                  </a:moveTo>
                  <a:cubicBezTo>
                    <a:pt x="5" y="114"/>
                    <a:pt x="3" y="113"/>
                    <a:pt x="2" y="112"/>
                  </a:cubicBezTo>
                  <a:cubicBezTo>
                    <a:pt x="0" y="110"/>
                    <a:pt x="0" y="106"/>
                    <a:pt x="2" y="104"/>
                  </a:cubicBezTo>
                  <a:cubicBezTo>
                    <a:pt x="103" y="3"/>
                    <a:pt x="103" y="3"/>
                    <a:pt x="103" y="3"/>
                  </a:cubicBezTo>
                  <a:cubicBezTo>
                    <a:pt x="105" y="0"/>
                    <a:pt x="109" y="0"/>
                    <a:pt x="112" y="3"/>
                  </a:cubicBezTo>
                  <a:cubicBezTo>
                    <a:pt x="114" y="5"/>
                    <a:pt x="114" y="9"/>
                    <a:pt x="112" y="11"/>
                  </a:cubicBezTo>
                  <a:cubicBezTo>
                    <a:pt x="11" y="112"/>
                    <a:pt x="11" y="112"/>
                    <a:pt x="11" y="112"/>
                  </a:cubicBezTo>
                  <a:cubicBezTo>
                    <a:pt x="9" y="113"/>
                    <a:pt x="8" y="114"/>
                    <a:pt x="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spTree>
    <p:extLst>
      <p:ext uri="{BB962C8B-B14F-4D97-AF65-F5344CB8AC3E}">
        <p14:creationId xmlns:p14="http://schemas.microsoft.com/office/powerpoint/2010/main" val="351826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31"/>
          <p:cNvSpPr txBox="1">
            <a:spLocks noGrp="1"/>
          </p:cNvSpPr>
          <p:nvPr>
            <p:ph type="ctrTitle"/>
          </p:nvPr>
        </p:nvSpPr>
        <p:spPr>
          <a:xfrm>
            <a:off x="1348650" y="306559"/>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rPr>
              <a:t>PITCH</a:t>
            </a:r>
            <a:endParaRPr dirty="0">
              <a:solidFill>
                <a:srgbClr val="00B0F0"/>
              </a:solidFill>
            </a:endParaRPr>
          </a:p>
        </p:txBody>
      </p:sp>
      <p:sp>
        <p:nvSpPr>
          <p:cNvPr id="604" name="Google Shape;604;p31"/>
          <p:cNvSpPr txBox="1"/>
          <p:nvPr/>
        </p:nvSpPr>
        <p:spPr>
          <a:xfrm>
            <a:off x="1436881" y="804630"/>
            <a:ext cx="7264500" cy="260641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fr-FR" b="1" i="1" u="sng"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Agilité stratégique </a:t>
            </a: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a:p>
            <a:pPr marL="0" lvl="0" indent="0" algn="just" rtl="0">
              <a:spcBef>
                <a:spcPts val="0"/>
              </a:spcBef>
              <a:spcAft>
                <a:spcPts val="0"/>
              </a:spcAft>
              <a:buNone/>
            </a:pPr>
            <a:r>
              <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rPr>
              <a:t>Nous ne nous contentons pas de suivre rigoureusement une voie prédéfinie, nous sommes adaptables. Notre approche de l'investissement fait appel à une gestion discrétionnaire et flexible. Cela nous permet de réagir rapidement à des conditions de marché en constante évolution et d'ajuster notre allocation d'actifs en fonction de notre engagement à protéger vos investissements.</a:t>
            </a:r>
          </a:p>
          <a:p>
            <a:pPr marL="0" lvl="0" indent="0" algn="just" rtl="0">
              <a:spcBef>
                <a:spcPts val="0"/>
              </a:spcBef>
              <a:spcAft>
                <a:spcPts val="0"/>
              </a:spcAft>
              <a:buNone/>
            </a:pPr>
            <a:endParaRPr lang="fr-FR" b="1" i="1" dirty="0">
              <a:solidFill>
                <a:srgbClr val="37474F"/>
              </a:solidFill>
              <a:latin typeface="Calibri Light" panose="020F0302020204030204" pitchFamily="34" charset="0"/>
              <a:ea typeface="Calibri Light" panose="020F0302020204030204" pitchFamily="34" charset="0"/>
              <a:cs typeface="Calibri Light" panose="020F0302020204030204" pitchFamily="34" charset="0"/>
              <a:sym typeface="Dosis"/>
            </a:endParaRPr>
          </a:p>
        </p:txBody>
      </p:sp>
      <p:grpSp>
        <p:nvGrpSpPr>
          <p:cNvPr id="2" name="Group 4">
            <a:extLst>
              <a:ext uri="{FF2B5EF4-FFF2-40B4-BE49-F238E27FC236}">
                <a16:creationId xmlns:a16="http://schemas.microsoft.com/office/drawing/2014/main" id="{6109A7D2-6FAA-0DBE-2C10-5D59681F9559}"/>
              </a:ext>
            </a:extLst>
          </p:cNvPr>
          <p:cNvGrpSpPr>
            <a:grpSpLocks noChangeAspect="1"/>
          </p:cNvGrpSpPr>
          <p:nvPr/>
        </p:nvGrpSpPr>
        <p:grpSpPr bwMode="auto">
          <a:xfrm>
            <a:off x="90023" y="1583455"/>
            <a:ext cx="1258627" cy="988295"/>
            <a:chOff x="526" y="708"/>
            <a:chExt cx="433" cy="340"/>
          </a:xfrm>
          <a:solidFill>
            <a:schemeClr val="bg2"/>
          </a:solidFill>
        </p:grpSpPr>
        <p:sp>
          <p:nvSpPr>
            <p:cNvPr id="3" name="Freeform 5">
              <a:extLst>
                <a:ext uri="{FF2B5EF4-FFF2-40B4-BE49-F238E27FC236}">
                  <a16:creationId xmlns:a16="http://schemas.microsoft.com/office/drawing/2014/main" id="{C4ADFD3D-08DF-E25B-A721-6FDE4E3737F7}"/>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4" name="Freeform 6">
              <a:extLst>
                <a:ext uri="{FF2B5EF4-FFF2-40B4-BE49-F238E27FC236}">
                  <a16:creationId xmlns:a16="http://schemas.microsoft.com/office/drawing/2014/main" id="{213E71D4-8D29-069A-82BE-E4AB1A72D114}"/>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 name="Freeform 7">
              <a:extLst>
                <a:ext uri="{FF2B5EF4-FFF2-40B4-BE49-F238E27FC236}">
                  <a16:creationId xmlns:a16="http://schemas.microsoft.com/office/drawing/2014/main" id="{F1FD1988-C804-DDAF-1A7E-333986614482}"/>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6" name="Freeform 8">
              <a:extLst>
                <a:ext uri="{FF2B5EF4-FFF2-40B4-BE49-F238E27FC236}">
                  <a16:creationId xmlns:a16="http://schemas.microsoft.com/office/drawing/2014/main" id="{7A9D268A-4BA6-275E-CC25-9EE1CA836F3A}"/>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7" name="Freeform 9">
              <a:extLst>
                <a:ext uri="{FF2B5EF4-FFF2-40B4-BE49-F238E27FC236}">
                  <a16:creationId xmlns:a16="http://schemas.microsoft.com/office/drawing/2014/main" id="{7DED72BD-B51E-86F2-DE33-FA61571C4801}"/>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8" name="Freeform 10">
              <a:extLst>
                <a:ext uri="{FF2B5EF4-FFF2-40B4-BE49-F238E27FC236}">
                  <a16:creationId xmlns:a16="http://schemas.microsoft.com/office/drawing/2014/main" id="{AA16FA59-E998-A013-EBC3-078BD1E02113}"/>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9" name="Freeform 11">
              <a:extLst>
                <a:ext uri="{FF2B5EF4-FFF2-40B4-BE49-F238E27FC236}">
                  <a16:creationId xmlns:a16="http://schemas.microsoft.com/office/drawing/2014/main" id="{2B63E85D-71E4-ABDA-49D9-8775492D90B9}"/>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0" name="Freeform 12">
              <a:extLst>
                <a:ext uri="{FF2B5EF4-FFF2-40B4-BE49-F238E27FC236}">
                  <a16:creationId xmlns:a16="http://schemas.microsoft.com/office/drawing/2014/main" id="{FF7D2E0E-C5AC-B590-9F61-11A15368DD3B}"/>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1" name="Freeform 13">
              <a:extLst>
                <a:ext uri="{FF2B5EF4-FFF2-40B4-BE49-F238E27FC236}">
                  <a16:creationId xmlns:a16="http://schemas.microsoft.com/office/drawing/2014/main" id="{2E861FB2-41B1-FF74-8E36-67FC52F2E0BA}"/>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spTree>
    <p:extLst>
      <p:ext uri="{BB962C8B-B14F-4D97-AF65-F5344CB8AC3E}">
        <p14:creationId xmlns:p14="http://schemas.microsoft.com/office/powerpoint/2010/main" val="2082060974"/>
      </p:ext>
    </p:extLst>
  </p:cSld>
  <p:clrMapOvr>
    <a:masterClrMapping/>
  </p:clrMapOvr>
</p:sld>
</file>

<file path=ppt/theme/theme1.xml><?xml version="1.0" encoding="utf-8"?>
<a:theme xmlns:a="http://schemas.openxmlformats.org/drawingml/2006/main" name="Isometric Proposal by Slidesgo">
  <a:themeElements>
    <a:clrScheme name="Simple Light">
      <a:dk1>
        <a:srgbClr val="EFEFEF"/>
      </a:dk1>
      <a:lt1>
        <a:srgbClr val="CCCCCC"/>
      </a:lt1>
      <a:dk2>
        <a:srgbClr val="263238"/>
      </a:dk2>
      <a:lt2>
        <a:srgbClr val="37474F"/>
      </a:lt2>
      <a:accent1>
        <a:srgbClr val="455A64"/>
      </a:accent1>
      <a:accent2>
        <a:srgbClr val="1FB299"/>
      </a:accent2>
      <a:accent3>
        <a:srgbClr val="23C7AC"/>
      </a:accent3>
      <a:accent4>
        <a:srgbClr val="27DEBF"/>
      </a:accent4>
      <a:accent5>
        <a:srgbClr val="7DEBD9"/>
      </a:accent5>
      <a:accent6>
        <a:srgbClr val="23C7AC"/>
      </a:accent6>
      <a:hlink>
        <a:srgbClr val="23C7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1293</Words>
  <Application>Microsoft Office PowerPoint</Application>
  <PresentationFormat>Affichage à l'écran (16:9)</PresentationFormat>
  <Paragraphs>75</Paragraphs>
  <Slides>14</Slides>
  <Notes>14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Lato Light</vt:lpstr>
      <vt:lpstr>Calibri Light</vt:lpstr>
      <vt:lpstr>Staatliches</vt:lpstr>
      <vt:lpstr>Dosis ExtraLight</vt:lpstr>
      <vt:lpstr>Fira Sans Condensed ExtraLight</vt:lpstr>
      <vt:lpstr>Arial</vt:lpstr>
      <vt:lpstr>Dosis</vt:lpstr>
      <vt:lpstr>Verdana</vt:lpstr>
      <vt:lpstr>Josefin Sans</vt:lpstr>
      <vt:lpstr>Abel</vt:lpstr>
      <vt:lpstr>Isometric Proposal by Slidesgo</vt:lpstr>
      <vt:lpstr>Stratégies d’assurance de portefeuille</vt:lpstr>
      <vt:lpstr>RETAIL PROTECT 90 FUND</vt:lpstr>
      <vt:lpstr>RETAIL PROTECT 90 FUND</vt:lpstr>
      <vt:lpstr>RETAIL PROTECT 90 FUND</vt:lpstr>
      <vt:lpstr>RETAIL PROTECT 90 FUND</vt:lpstr>
      <vt:lpstr>PITCH</vt:lpstr>
      <vt:lpstr>PITCH</vt:lpstr>
      <vt:lpstr>PITCH</vt:lpstr>
      <vt:lpstr>PITCH</vt:lpstr>
      <vt:lpstr>PITCH</vt:lpstr>
      <vt:lpstr>PITCH</vt:lpstr>
      <vt:lpstr>PITCH</vt:lpstr>
      <vt:lpstr>PITCH – Application : Période 2007-2012</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Stratégies d’assurance de portefeuille</dc:title>
  <dc:creator>Danny SOMDA</dc:creator>
  <cp:lastModifiedBy>Milan Huang</cp:lastModifiedBy>
  <cp:revision>16</cp:revision>
  <dcterms:modified xsi:type="dcterms:W3CDTF">2023-12-01T16:13:16Z</dcterms:modified>
</cp:coreProperties>
</file>