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6"/>
  </p:notesMasterIdLst>
  <p:sldIdLst>
    <p:sldId id="261" r:id="rId2"/>
    <p:sldId id="275" r:id="rId3"/>
    <p:sldId id="269" r:id="rId4"/>
    <p:sldId id="272" r:id="rId5"/>
  </p:sldIdLst>
  <p:sldSz cx="9144000" cy="5143500" type="screen16x9"/>
  <p:notesSz cx="6858000" cy="9144000"/>
  <p:embeddedFontLst>
    <p:embeddedFont>
      <p:font typeface="Squada One" panose="020B0604020202020204" charset="0"/>
      <p:regular r:id="rId7"/>
    </p:embeddedFont>
    <p:embeddedFont>
      <p:font typeface="Roboto Condensed Light" panose="020B0604020202020204" charset="0"/>
      <p:regular r:id="rId8"/>
      <p:bold r:id="rId9"/>
      <p:italic r:id="rId10"/>
      <p:boldItalic r:id="rId11"/>
    </p:embeddedFont>
    <p:embeddedFont>
      <p:font typeface="Exo 2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B7057-47F6-4976-9689-C7CC6833C5D9}">
  <a:tblStyle styleId="{766B7057-47F6-4976-9689-C7CC6833C5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9" r:id="rId2"/>
    <p:sldLayoutId id="2147483662" r:id="rId3"/>
    <p:sldLayoutId id="2147483665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911814" y="314521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961317" y="311820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STEP 1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946478" y="3386413"/>
            <a:ext cx="1445539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Necessità di conoscere le applicazioni da inserire nel nostro prodotto</a:t>
            </a: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6340262" y="3224044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6380923" y="3197032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STEP 3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6366084" y="3465242"/>
            <a:ext cx="1460378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Applicazioni suggerite: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 dirty="0" err="1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Facebook</a:t>
            </a:r>
            <a:r>
              <a:rPr lang="it-IT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Instagram, </a:t>
            </a:r>
            <a:r>
              <a:rPr lang="it-IT" sz="1000" dirty="0" err="1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Youtube</a:t>
            </a:r>
            <a:r>
              <a:rPr lang="it-IT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Meteo,</a:t>
            </a: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4277661" y="1849134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2392017" y="2113721"/>
            <a:ext cx="3988906" cy="907776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715081" y="645734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33"/>
          <p:cNvCxnSpPr/>
          <p:nvPr/>
        </p:nvCxnSpPr>
        <p:spPr>
          <a:xfrm rot="5400000">
            <a:off x="1659702" y="247411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/>
          <p:nvPr/>
        </p:nvCxnSpPr>
        <p:spPr>
          <a:xfrm>
            <a:off x="6505562" y="2590744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2563506" y="2197421"/>
            <a:ext cx="3645928" cy="75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RICERCA DI MERCATO APPLICAZIONI</a:t>
            </a:r>
            <a:endParaRPr sz="24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755635" y="618724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STEP 2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740689" y="886934"/>
            <a:ext cx="146059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Esecuzione indagini tramite</a:t>
            </a:r>
            <a:r>
              <a:rPr lang="it-IT" sz="10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it-IT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interviste telefoniche e face-to-face</a:t>
            </a:r>
            <a:endParaRPr lang="it-IT" sz="1000" dirty="0" smtClean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749287" y="352850"/>
            <a:ext cx="5429864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RICERCA DI MERCATO</a:t>
            </a:r>
            <a:br>
              <a:rPr lang="en" dirty="0" smtClean="0"/>
            </a:br>
            <a:r>
              <a:rPr lang="en" dirty="0" smtClean="0"/>
              <a:t>FASCIA PREZZO &amp; TASSO ACQUISTO</a:t>
            </a:r>
            <a:endParaRPr dirty="0"/>
          </a:p>
        </p:txBody>
      </p:sp>
      <p:grpSp>
        <p:nvGrpSpPr>
          <p:cNvPr id="444" name="Google Shape;444;p47"/>
          <p:cNvGrpSpPr/>
          <p:nvPr/>
        </p:nvGrpSpPr>
        <p:grpSpPr>
          <a:xfrm rot="10800000" flipH="1">
            <a:off x="2606903" y="2310103"/>
            <a:ext cx="1873113" cy="1304427"/>
            <a:chOff x="720000" y="2341741"/>
            <a:chExt cx="2120585" cy="1457949"/>
          </a:xfrm>
        </p:grpSpPr>
        <p:sp>
          <p:nvSpPr>
            <p:cNvPr id="445" name="Google Shape;445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6" name="Google Shape;446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8" name="Google Shape;448;p47"/>
          <p:cNvGrpSpPr/>
          <p:nvPr/>
        </p:nvGrpSpPr>
        <p:grpSpPr>
          <a:xfrm>
            <a:off x="4122318" y="2951747"/>
            <a:ext cx="1873113" cy="1290901"/>
            <a:chOff x="720000" y="2341741"/>
            <a:chExt cx="2120585" cy="1442831"/>
          </a:xfrm>
        </p:grpSpPr>
        <p:sp>
          <p:nvSpPr>
            <p:cNvPr id="449" name="Google Shape;449;p47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0" name="Google Shape;450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3" name="Google Shape;453;p47"/>
          <p:cNvSpPr/>
          <p:nvPr/>
        </p:nvSpPr>
        <p:spPr>
          <a:xfrm rot="10800000" flipH="1">
            <a:off x="5635323" y="2311097"/>
            <a:ext cx="782516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7"/>
          <p:cNvSpPr txBox="1"/>
          <p:nvPr/>
        </p:nvSpPr>
        <p:spPr>
          <a:xfrm>
            <a:off x="2611482" y="2516889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1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5621306" y="2523664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3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4115057" y="3673739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2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3783496" y="4353364"/>
            <a:ext cx="1464365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Esecuzione indagini tramite sondaggi online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5125911" y="1538026"/>
            <a:ext cx="1685707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65% degli utenti concorda un prezzo circa di 250 euro, tasso di acquisto 80%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2067340" y="1538400"/>
            <a:ext cx="1716156" cy="71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Necessità di conoscere una possibile fascia di prezzo e un possibile tasso d’acquisto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/>
          <p:nvPr/>
        </p:nvSpPr>
        <p:spPr>
          <a:xfrm rot="-5400000" flipH="1">
            <a:off x="5475013" y="1635050"/>
            <a:ext cx="1241192" cy="26289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1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RICERCA DI MERCATO</a:t>
            </a:r>
            <a:br>
              <a:rPr lang="en" dirty="0" smtClean="0"/>
            </a:br>
            <a:r>
              <a:rPr lang="en" dirty="0" smtClean="0"/>
              <a:t>FASCE D’ET</a:t>
            </a:r>
            <a:r>
              <a:rPr lang="it-IT" dirty="0" smtClean="0"/>
              <a:t>À</a:t>
            </a:r>
            <a:endParaRPr dirty="0"/>
          </a:p>
        </p:txBody>
      </p:sp>
      <p:sp>
        <p:nvSpPr>
          <p:cNvPr id="375" name="Google Shape;375;p41"/>
          <p:cNvSpPr/>
          <p:nvPr/>
        </p:nvSpPr>
        <p:spPr>
          <a:xfrm rot="5400000">
            <a:off x="2132859" y="831244"/>
            <a:ext cx="1185425" cy="26310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6" name="Google Shape;376;p41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41"/>
          <p:cNvSpPr txBox="1">
            <a:spLocks noGrp="1"/>
          </p:cNvSpPr>
          <p:nvPr>
            <p:ph type="subTitle" idx="1"/>
          </p:nvPr>
        </p:nvSpPr>
        <p:spPr>
          <a:xfrm>
            <a:off x="1412171" y="2148175"/>
            <a:ext cx="2631000" cy="591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>
                <a:solidFill>
                  <a:schemeClr val="lt1"/>
                </a:solidFill>
              </a:rPr>
              <a:t>Necessità di conoscere la fascia d’età media dei possibili acquirenti</a:t>
            </a:r>
            <a:endParaRPr sz="1000" dirty="0">
              <a:solidFill>
                <a:schemeClr val="lt1"/>
              </a:solidFill>
            </a:endParaRPr>
          </a:p>
        </p:txBody>
      </p:sp>
      <p:cxnSp>
        <p:nvCxnSpPr>
          <p:cNvPr id="14" name="Google Shape;376;p41"/>
          <p:cNvCxnSpPr/>
          <p:nvPr/>
        </p:nvCxnSpPr>
        <p:spPr>
          <a:xfrm rot="10800000">
            <a:off x="-21400" y="3990228"/>
            <a:ext cx="244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75;p41"/>
          <p:cNvSpPr/>
          <p:nvPr/>
        </p:nvSpPr>
        <p:spPr>
          <a:xfrm rot="5400000">
            <a:off x="2132912" y="2674728"/>
            <a:ext cx="1185319" cy="26310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59;p47"/>
          <p:cNvSpPr txBox="1"/>
          <p:nvPr/>
        </p:nvSpPr>
        <p:spPr>
          <a:xfrm>
            <a:off x="1410072" y="1557712"/>
            <a:ext cx="2631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1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" name="Google Shape;459;p47"/>
          <p:cNvSpPr txBox="1"/>
          <p:nvPr/>
        </p:nvSpPr>
        <p:spPr>
          <a:xfrm>
            <a:off x="4781159" y="2332051"/>
            <a:ext cx="2631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2</a:t>
            </a:r>
          </a:p>
        </p:txBody>
      </p:sp>
      <p:sp>
        <p:nvSpPr>
          <p:cNvPr id="18" name="Google Shape;459;p47"/>
          <p:cNvSpPr txBox="1"/>
          <p:nvPr/>
        </p:nvSpPr>
        <p:spPr>
          <a:xfrm>
            <a:off x="1410072" y="3399764"/>
            <a:ext cx="2631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3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" name="Google Shape;378;p41"/>
          <p:cNvSpPr txBox="1">
            <a:spLocks/>
          </p:cNvSpPr>
          <p:nvPr/>
        </p:nvSpPr>
        <p:spPr>
          <a:xfrm>
            <a:off x="4783258" y="2949500"/>
            <a:ext cx="2631000" cy="620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US" sz="1000" dirty="0" err="1" smtClean="0">
                <a:solidFill>
                  <a:schemeClr val="lt1"/>
                </a:solidFill>
              </a:rPr>
              <a:t>Esecuzione</a:t>
            </a:r>
            <a:r>
              <a:rPr lang="en-US" sz="1000" dirty="0" smtClean="0">
                <a:solidFill>
                  <a:schemeClr val="lt1"/>
                </a:solidFill>
              </a:rPr>
              <a:t> </a:t>
            </a:r>
            <a:r>
              <a:rPr lang="en-US" sz="1000" dirty="0" err="1" smtClean="0">
                <a:solidFill>
                  <a:schemeClr val="lt1"/>
                </a:solidFill>
              </a:rPr>
              <a:t>indagini</a:t>
            </a:r>
            <a:r>
              <a:rPr lang="en-US" sz="1000" dirty="0" smtClean="0">
                <a:solidFill>
                  <a:schemeClr val="lt1"/>
                </a:solidFill>
              </a:rPr>
              <a:t> </a:t>
            </a:r>
            <a:r>
              <a:rPr lang="en-US" sz="1000" dirty="0" err="1" smtClean="0">
                <a:solidFill>
                  <a:schemeClr val="lt1"/>
                </a:solidFill>
              </a:rPr>
              <a:t>tramite</a:t>
            </a:r>
            <a:r>
              <a:rPr lang="en-US" sz="1000" dirty="0" smtClean="0">
                <a:solidFill>
                  <a:schemeClr val="lt1"/>
                </a:solidFill>
              </a:rPr>
              <a:t> </a:t>
            </a:r>
            <a:r>
              <a:rPr lang="en-US" sz="1000" dirty="0" err="1" smtClean="0">
                <a:solidFill>
                  <a:schemeClr val="lt1"/>
                </a:solidFill>
              </a:rPr>
              <a:t>sondaggi</a:t>
            </a:r>
            <a:r>
              <a:rPr lang="en-US" sz="1000" dirty="0" smtClean="0">
                <a:solidFill>
                  <a:schemeClr val="lt1"/>
                </a:solidFill>
              </a:rPr>
              <a:t> online</a:t>
            </a:r>
            <a:endParaRPr lang="en-US" sz="1000" dirty="0">
              <a:solidFill>
                <a:schemeClr val="lt1"/>
              </a:solidFill>
            </a:endParaRPr>
          </a:p>
        </p:txBody>
      </p:sp>
      <p:sp>
        <p:nvSpPr>
          <p:cNvPr id="22" name="Google Shape;378;p41"/>
          <p:cNvSpPr txBox="1">
            <a:spLocks noGrp="1"/>
          </p:cNvSpPr>
          <p:nvPr>
            <p:ph type="subTitle" idx="1"/>
          </p:nvPr>
        </p:nvSpPr>
        <p:spPr>
          <a:xfrm>
            <a:off x="1410072" y="3990228"/>
            <a:ext cx="2631000" cy="583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>
                <a:solidFill>
                  <a:schemeClr val="lt1"/>
                </a:solidFill>
              </a:rPr>
              <a:t>Fascia media d’età ampia: dai 20 ai 60 anni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MARKETING OPERATIVO</a:t>
            </a:r>
            <a:endParaRPr dirty="0"/>
          </a:p>
        </p:txBody>
      </p:sp>
      <p:cxnSp>
        <p:nvCxnSpPr>
          <p:cNvPr id="409" name="Google Shape;409;p44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44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</a:t>
            </a:r>
            <a:endParaRPr dirty="0"/>
          </a:p>
        </p:txBody>
      </p:sp>
      <p:sp>
        <p:nvSpPr>
          <p:cNvPr id="411" name="Google Shape;411;p44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Neptune is the farthest planet from the Sun and the fourth-largest in our Solar System</a:t>
            </a:r>
            <a:endParaRPr sz="1000" dirty="0"/>
          </a:p>
        </p:txBody>
      </p:sp>
      <p:sp>
        <p:nvSpPr>
          <p:cNvPr id="412" name="Google Shape;412;p44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PRICE</a:t>
            </a:r>
            <a:endParaRPr dirty="0"/>
          </a:p>
        </p:txBody>
      </p:sp>
      <p:sp>
        <p:nvSpPr>
          <p:cNvPr id="413" name="Google Shape;413;p44"/>
          <p:cNvSpPr txBox="1">
            <a:spLocks noGrp="1"/>
          </p:cNvSpPr>
          <p:nvPr>
            <p:ph type="subTitle" idx="4"/>
          </p:nvPr>
        </p:nvSpPr>
        <p:spPr>
          <a:xfrm>
            <a:off x="2285759" y="3864823"/>
            <a:ext cx="2053289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/>
              <a:t>Il prezzo di partenza sarà di 249.99 €.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/>
              <a:t>Inizialmente sarà messo in vendita con uno sconto del 25%</a:t>
            </a:r>
            <a:endParaRPr sz="1000"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PLACE</a:t>
            </a:r>
            <a:endParaRPr dirty="0"/>
          </a:p>
        </p:txBody>
      </p:sp>
      <p:sp>
        <p:nvSpPr>
          <p:cNvPr id="415" name="Google Shape;415;p44"/>
          <p:cNvSpPr txBox="1">
            <a:spLocks noGrp="1"/>
          </p:cNvSpPr>
          <p:nvPr>
            <p:ph type="subTitle" idx="6"/>
          </p:nvPr>
        </p:nvSpPr>
        <p:spPr>
          <a:xfrm>
            <a:off x="5247862" y="1946292"/>
            <a:ext cx="1592536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/>
              <a:t>2 principali canali distributivi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000" dirty="0" smtClean="0"/>
              <a:t>Punti vendita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000" dirty="0" smtClean="0"/>
              <a:t>Online, tramite il nostro sito web</a:t>
            </a:r>
          </a:p>
        </p:txBody>
      </p:sp>
      <p:sp>
        <p:nvSpPr>
          <p:cNvPr id="416" name="Google Shape;416;p44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PROMOTION</a:t>
            </a:r>
            <a:endParaRPr dirty="0"/>
          </a:p>
        </p:txBody>
      </p:sp>
      <p:sp>
        <p:nvSpPr>
          <p:cNvPr id="417" name="Google Shape;417;p44"/>
          <p:cNvSpPr txBox="1">
            <a:spLocks noGrp="1"/>
          </p:cNvSpPr>
          <p:nvPr>
            <p:ph type="subTitle" idx="8"/>
          </p:nvPr>
        </p:nvSpPr>
        <p:spPr>
          <a:xfrm>
            <a:off x="5247862" y="3864823"/>
            <a:ext cx="1592538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/>
              <a:t>Sales promotion tramite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000" dirty="0" smtClean="0"/>
              <a:t>Pubblicità sui siti web (tramite Google)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000" dirty="0" smtClean="0"/>
              <a:t>Pubblicità su </a:t>
            </a:r>
            <a:r>
              <a:rPr lang="it-IT" sz="1000" dirty="0" err="1" smtClean="0"/>
              <a:t>Youtube</a:t>
            </a:r>
            <a:endParaRPr sz="1000" dirty="0"/>
          </a:p>
        </p:txBody>
      </p:sp>
      <p:cxnSp>
        <p:nvCxnSpPr>
          <p:cNvPr id="418" name="Google Shape;418;p44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4463;p58"/>
          <p:cNvGrpSpPr/>
          <p:nvPr/>
        </p:nvGrpSpPr>
        <p:grpSpPr>
          <a:xfrm>
            <a:off x="1317323" y="3784323"/>
            <a:ext cx="915102" cy="993913"/>
            <a:chOff x="-65131525" y="1914325"/>
            <a:chExt cx="316650" cy="316625"/>
          </a:xfrm>
          <a:solidFill>
            <a:schemeClr val="accent2">
              <a:lumMod val="25000"/>
            </a:schemeClr>
          </a:solidFill>
        </p:grpSpPr>
        <p:sp>
          <p:nvSpPr>
            <p:cNvPr id="18" name="Google Shape;4464;p58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65;p58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508;p58"/>
          <p:cNvGrpSpPr/>
          <p:nvPr/>
        </p:nvGrpSpPr>
        <p:grpSpPr>
          <a:xfrm>
            <a:off x="6840397" y="1699303"/>
            <a:ext cx="979871" cy="993913"/>
            <a:chOff x="-62890750" y="2296300"/>
            <a:chExt cx="330825" cy="317450"/>
          </a:xfrm>
          <a:solidFill>
            <a:schemeClr val="accent1">
              <a:lumMod val="25000"/>
            </a:schemeClr>
          </a:solidFill>
        </p:grpSpPr>
        <p:sp>
          <p:nvSpPr>
            <p:cNvPr id="21" name="Google Shape;4509;p58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0;p58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11;p58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501;p58"/>
          <p:cNvGrpSpPr/>
          <p:nvPr/>
        </p:nvGrpSpPr>
        <p:grpSpPr>
          <a:xfrm>
            <a:off x="6840397" y="3710294"/>
            <a:ext cx="968435" cy="993913"/>
            <a:chOff x="-64764500" y="2280550"/>
            <a:chExt cx="316650" cy="319800"/>
          </a:xfrm>
          <a:solidFill>
            <a:schemeClr val="accent2">
              <a:lumMod val="25000"/>
            </a:schemeClr>
          </a:solidFill>
        </p:grpSpPr>
        <p:sp>
          <p:nvSpPr>
            <p:cNvPr id="25" name="Google Shape;4502;p58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03;p58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600;p60"/>
          <p:cNvGrpSpPr/>
          <p:nvPr/>
        </p:nvGrpSpPr>
        <p:grpSpPr>
          <a:xfrm>
            <a:off x="1324151" y="1651900"/>
            <a:ext cx="908274" cy="990473"/>
            <a:chOff x="-44528075" y="1982825"/>
            <a:chExt cx="300900" cy="301700"/>
          </a:xfrm>
          <a:solidFill>
            <a:schemeClr val="accent2">
              <a:lumMod val="25000"/>
            </a:schemeClr>
          </a:solidFill>
        </p:grpSpPr>
        <p:sp>
          <p:nvSpPr>
            <p:cNvPr id="28" name="Google Shape;5601;p60"/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02;p60"/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03;p60"/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04;p60"/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05;p60"/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06;p60"/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07;p60"/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194</Words>
  <Application>Microsoft Office PowerPoint</Application>
  <PresentationFormat>Presentazione su schermo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Squada One</vt:lpstr>
      <vt:lpstr>Roboto Condensed Light</vt:lpstr>
      <vt:lpstr>Exo 2</vt:lpstr>
      <vt:lpstr>Tech Newsletter by Slidesgo</vt:lpstr>
      <vt:lpstr>Presentazione standard di PowerPoint</vt:lpstr>
      <vt:lpstr>RICERCA DI MERCATO FASCIA PREZZO &amp; TASSO ACQUISTO</vt:lpstr>
      <vt:lpstr>RICERCA DI MERCATO FASCE D’ETÀ</vt:lpstr>
      <vt:lpstr>MARKETING OPERATIVO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Marco</dc:creator>
  <cp:lastModifiedBy>Marco</cp:lastModifiedBy>
  <cp:revision>8</cp:revision>
  <dcterms:modified xsi:type="dcterms:W3CDTF">2020-04-30T20:43:37Z</dcterms:modified>
</cp:coreProperties>
</file>