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61" r:id="rId4"/>
    <p:sldId id="259" r:id="rId5"/>
    <p:sldId id="327" r:id="rId6"/>
    <p:sldId id="303" r:id="rId7"/>
    <p:sldId id="328" r:id="rId8"/>
    <p:sldId id="329" r:id="rId9"/>
    <p:sldId id="33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00"/>
    <a:srgbClr val="F8DBD8"/>
    <a:srgbClr val="FFEFEF"/>
    <a:srgbClr val="FEBEBE"/>
    <a:srgbClr val="F9D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78" autoAdjust="0"/>
    <p:restoredTop sz="94585"/>
  </p:normalViewPr>
  <p:slideViewPr>
    <p:cSldViewPr snapToGrid="0">
      <p:cViewPr varScale="1">
        <p:scale>
          <a:sx n="41" d="100"/>
          <a:sy n="41" d="100"/>
        </p:scale>
        <p:origin x="208" y="1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79cfbef39ac670ea6a389819eeabf5503dfc0dfa41f5db237f0dbf4a640e278::" providerId="AD" clId="Web-{E4DC568C-206F-0AA7-D88B-5DF91B97669E}"/>
    <pc:docChg chg="modSld">
      <pc:chgData name="Guest User" userId="S::urn:spo:anon#079cfbef39ac670ea6a389819eeabf5503dfc0dfa41f5db237f0dbf4a640e278::" providerId="AD" clId="Web-{E4DC568C-206F-0AA7-D88B-5DF91B97669E}" dt="2024-09-22T12:06:25.483" v="0" actId="1076"/>
      <pc:docMkLst>
        <pc:docMk/>
      </pc:docMkLst>
      <pc:sldChg chg="modSp">
        <pc:chgData name="Guest User" userId="S::urn:spo:anon#079cfbef39ac670ea6a389819eeabf5503dfc0dfa41f5db237f0dbf4a640e278::" providerId="AD" clId="Web-{E4DC568C-206F-0AA7-D88B-5DF91B97669E}" dt="2024-09-22T12:06:25.483" v="0" actId="1076"/>
        <pc:sldMkLst>
          <pc:docMk/>
          <pc:sldMk cId="105232234" sldId="319"/>
        </pc:sldMkLst>
        <pc:grpChg chg="mod">
          <ac:chgData name="Guest User" userId="S::urn:spo:anon#079cfbef39ac670ea6a389819eeabf5503dfc0dfa41f5db237f0dbf4a640e278::" providerId="AD" clId="Web-{E4DC568C-206F-0AA7-D88B-5DF91B97669E}" dt="2024-09-22T12:06:25.483" v="0" actId="1076"/>
          <ac:grpSpMkLst>
            <pc:docMk/>
            <pc:sldMk cId="105232234" sldId="319"/>
            <ac:grpSpMk id="5" creationId="{5D9472A3-14AE-A7CC-245E-9DD91BCEE050}"/>
          </ac:grpSpMkLst>
        </pc:grpChg>
      </pc:sldChg>
    </pc:docChg>
  </pc:docChgLst>
  <pc:docChgLst>
    <pc:chgData name="SRI HIDAYATI" userId="e726b3e2-94f1-4875-a825-488cb26a158a" providerId="ADAL" clId="{D6DF5F0A-636F-C746-A948-29D078A089BB}"/>
    <pc:docChg chg="modSld">
      <pc:chgData name="SRI HIDAYATI" userId="e726b3e2-94f1-4875-a825-488cb26a158a" providerId="ADAL" clId="{D6DF5F0A-636F-C746-A948-29D078A089BB}" dt="2024-10-05T10:18:26.040" v="0" actId="20577"/>
      <pc:docMkLst>
        <pc:docMk/>
      </pc:docMkLst>
      <pc:sldChg chg="modSp mod">
        <pc:chgData name="SRI HIDAYATI" userId="e726b3e2-94f1-4875-a825-488cb26a158a" providerId="ADAL" clId="{D6DF5F0A-636F-C746-A948-29D078A089BB}" dt="2024-10-05T10:18:26.040" v="0" actId="20577"/>
        <pc:sldMkLst>
          <pc:docMk/>
          <pc:sldMk cId="611699576" sldId="256"/>
        </pc:sldMkLst>
        <pc:spChg chg="mod">
          <ac:chgData name="SRI HIDAYATI" userId="e726b3e2-94f1-4875-a825-488cb26a158a" providerId="ADAL" clId="{D6DF5F0A-636F-C746-A948-29D078A089BB}" dt="2024-10-05T10:18:26.040" v="0" actId="20577"/>
          <ac:spMkLst>
            <pc:docMk/>
            <pc:sldMk cId="611699576" sldId="256"/>
            <ac:spMk id="29" creationId="{321D72C7-981C-7C01-D80D-9A1771798A60}"/>
          </ac:spMkLst>
        </pc:spChg>
      </pc:sldChg>
    </pc:docChg>
  </pc:docChgLst>
  <pc:docChgLst>
    <pc:chgData name="RISKA YANU FA'RIFAH" userId="b4b556b9-08c6-43f2-be88-40efd75ee2bf" providerId="ADAL" clId="{0E86BAB3-8E07-4535-8E37-8F80024BDB2F}"/>
    <pc:docChg chg="custSel addSld modSld">
      <pc:chgData name="RISKA YANU FA'RIFAH" userId="b4b556b9-08c6-43f2-be88-40efd75ee2bf" providerId="ADAL" clId="{0E86BAB3-8E07-4535-8E37-8F80024BDB2F}" dt="2024-09-22T11:01:39.274" v="8" actId="1076"/>
      <pc:docMkLst>
        <pc:docMk/>
      </pc:docMkLst>
      <pc:sldChg chg="addSp delSp modSp add mod">
        <pc:chgData name="RISKA YANU FA'RIFAH" userId="b4b556b9-08c6-43f2-be88-40efd75ee2bf" providerId="ADAL" clId="{0E86BAB3-8E07-4535-8E37-8F80024BDB2F}" dt="2024-09-22T11:01:39.274" v="8" actId="1076"/>
        <pc:sldMkLst>
          <pc:docMk/>
          <pc:sldMk cId="185318764" sldId="326"/>
        </pc:sldMkLst>
        <pc:spChg chg="mod">
          <ac:chgData name="RISKA YANU FA'RIFAH" userId="b4b556b9-08c6-43f2-be88-40efd75ee2bf" providerId="ADAL" clId="{0E86BAB3-8E07-4535-8E37-8F80024BDB2F}" dt="2024-09-22T11:01:33.026" v="7" actId="20577"/>
          <ac:spMkLst>
            <pc:docMk/>
            <pc:sldMk cId="185318764" sldId="326"/>
            <ac:spMk id="5" creationId="{DA9DD68F-2735-932A-70D7-B2564A18A11E}"/>
          </ac:spMkLst>
        </pc:spChg>
        <pc:picChg chg="add mod modCrop">
          <ac:chgData name="RISKA YANU FA'RIFAH" userId="b4b556b9-08c6-43f2-be88-40efd75ee2bf" providerId="ADAL" clId="{0E86BAB3-8E07-4535-8E37-8F80024BDB2F}" dt="2024-09-22T11:01:39.274" v="8" actId="1076"/>
          <ac:picMkLst>
            <pc:docMk/>
            <pc:sldMk cId="185318764" sldId="326"/>
            <ac:picMk id="2" creationId="{49BE3594-0989-30AB-15AC-BE1210708F7C}"/>
          </ac:picMkLst>
        </pc:picChg>
        <pc:picChg chg="del">
          <ac:chgData name="RISKA YANU FA'RIFAH" userId="b4b556b9-08c6-43f2-be88-40efd75ee2bf" providerId="ADAL" clId="{0E86BAB3-8E07-4535-8E37-8F80024BDB2F}" dt="2024-09-22T11:00:55.751" v="1" actId="478"/>
          <ac:picMkLst>
            <pc:docMk/>
            <pc:sldMk cId="185318764" sldId="326"/>
            <ac:picMk id="3" creationId="{CA16B2C9-CE7C-DBA8-0BF9-98DB87368E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C2033-5AB4-4638-9689-C915B0B702A0}" type="datetimeFigureOut">
              <a:rPr lang="en-ID" smtClean="0"/>
              <a:t>08/04/25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19D64-A293-4B53-A4AB-0C50474E1B13}" type="slidenum">
              <a:rPr lang="en-ID" smtClean="0"/>
              <a:t>‹#›</a:t>
            </a:fld>
            <a:endParaRPr lang="en-ID"/>
          </a:p>
        </p:txBody>
      </p:sp>
    </p:spTree>
    <p:extLst>
      <p:ext uri="{BB962C8B-B14F-4D97-AF65-F5344CB8AC3E}">
        <p14:creationId xmlns:p14="http://schemas.microsoft.com/office/powerpoint/2010/main" val="393520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623A-1702-6471-6DDF-F113657B0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529956D-60A3-682A-7CB1-488ACC11F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D37C34D-C936-1DFB-F2BE-BF76C68A50CE}"/>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5" name="Footer Placeholder 4">
            <a:extLst>
              <a:ext uri="{FF2B5EF4-FFF2-40B4-BE49-F238E27FC236}">
                <a16:creationId xmlns:a16="http://schemas.microsoft.com/office/drawing/2014/main" id="{72BBAB77-7C57-C692-1F34-D65604B712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555DB4B-D4DF-3CB5-A30D-0DCF13A530C2}"/>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44865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E080-69EB-F1A9-9E25-1A984B7B4D6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6007B2-F62F-A5A3-C569-FCE4DCB98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5DF8649-4A48-30C3-F384-780A83177F89}"/>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5" name="Footer Placeholder 4">
            <a:extLst>
              <a:ext uri="{FF2B5EF4-FFF2-40B4-BE49-F238E27FC236}">
                <a16:creationId xmlns:a16="http://schemas.microsoft.com/office/drawing/2014/main" id="{BA5B0CA7-7605-AF4A-3EFC-8B05FAB9AF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F38A9D-1B83-209D-2CF7-DE1C366C4770}"/>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132139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31C7A-ED73-C9AA-A690-6D6455432E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F6252A5-CAA1-5E87-A652-2BFB5B793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14BA0FB-2B54-387F-7E0C-8A9A7E854593}"/>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5" name="Footer Placeholder 4">
            <a:extLst>
              <a:ext uri="{FF2B5EF4-FFF2-40B4-BE49-F238E27FC236}">
                <a16:creationId xmlns:a16="http://schemas.microsoft.com/office/drawing/2014/main" id="{AD85DFDD-24AB-8885-E9F7-D2A8169C7A0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9588DA7-C344-F32A-E5EA-E02F6133963B}"/>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91301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24C8-A177-F8C8-5DE2-1ACDF5D9B61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C4BFE25-2F0A-7680-7B18-E2E3BE477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F29A88-BBA5-BC28-F331-30EC3706C8D3}"/>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5" name="Footer Placeholder 4">
            <a:extLst>
              <a:ext uri="{FF2B5EF4-FFF2-40B4-BE49-F238E27FC236}">
                <a16:creationId xmlns:a16="http://schemas.microsoft.com/office/drawing/2014/main" id="{4A9527D0-88B5-3558-0E1B-136D46082EF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CD396DA-BCCC-E97E-B584-981F0CE9BD11}"/>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135806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3CEB-D9CB-D505-E82C-1A0730098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ACC9629-F2BF-0413-778F-FD60A51B33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68674-A8FF-2302-7BCA-043346F5FF5B}"/>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5" name="Footer Placeholder 4">
            <a:extLst>
              <a:ext uri="{FF2B5EF4-FFF2-40B4-BE49-F238E27FC236}">
                <a16:creationId xmlns:a16="http://schemas.microsoft.com/office/drawing/2014/main" id="{41EE1595-3171-A003-C134-BFCD63FEA3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53BB8E4-DAE7-8EF6-6208-97FE8926585D}"/>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403626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8559-DEB3-9EB1-BB93-7A18A13D662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985B3DC-B2FB-58F1-C8B5-CB5EF0505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85AB83C-08CF-96B5-E80C-B6458FF957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4C42010-57CF-25C4-D255-31F30ABFB4F5}"/>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6" name="Footer Placeholder 5">
            <a:extLst>
              <a:ext uri="{FF2B5EF4-FFF2-40B4-BE49-F238E27FC236}">
                <a16:creationId xmlns:a16="http://schemas.microsoft.com/office/drawing/2014/main" id="{832BEB03-EE25-7A51-A35E-F7002094C7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8297CB8-6824-E667-AFAC-DA98B3118C86}"/>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01268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7EBA-F007-F3C8-FB03-0A6F324E6FD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F85C89C-3ED3-E2F0-468F-AB6D1594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26FAD-F404-93C1-076A-B757EF301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04F7C6D-CC9B-3047-C0BC-093D99D77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1C5B78-9186-26DB-350E-B0CE74691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1890911-F229-3D6B-0CF7-83717FE04350}"/>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8" name="Footer Placeholder 7">
            <a:extLst>
              <a:ext uri="{FF2B5EF4-FFF2-40B4-BE49-F238E27FC236}">
                <a16:creationId xmlns:a16="http://schemas.microsoft.com/office/drawing/2014/main" id="{EA409754-D75A-77FE-D941-69A58172FAE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2B26D5A-2B8B-4640-F6D1-C4858B966953}"/>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84820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6A0D-8E69-0C96-30E3-B9D69425C36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4285C52-C4EE-3527-A1A2-4C0A182AADFD}"/>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4" name="Footer Placeholder 3">
            <a:extLst>
              <a:ext uri="{FF2B5EF4-FFF2-40B4-BE49-F238E27FC236}">
                <a16:creationId xmlns:a16="http://schemas.microsoft.com/office/drawing/2014/main" id="{BEBFC907-A18C-C18E-0743-16212B1BC62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E6F7F60-4543-C1D8-0E82-9BD4529917BD}"/>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71742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AD80C-0D3E-C7A9-5D9F-56DBB80CB7AD}"/>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3" name="Footer Placeholder 2">
            <a:extLst>
              <a:ext uri="{FF2B5EF4-FFF2-40B4-BE49-F238E27FC236}">
                <a16:creationId xmlns:a16="http://schemas.microsoft.com/office/drawing/2014/main" id="{65A4E0E8-3FA0-DB42-31D0-781F008E17E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0A3816A-1615-D4FA-27AB-DBF1757BA5A8}"/>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143556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128-7F1F-0BB5-E426-940EEEDB9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BEC7EAC-F1E0-59B7-6596-5E2CDEA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17E10BA-BDB5-B8E7-BCE1-4651538C1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A5E80-4817-AF56-33AF-E08041FCFE07}"/>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6" name="Footer Placeholder 5">
            <a:extLst>
              <a:ext uri="{FF2B5EF4-FFF2-40B4-BE49-F238E27FC236}">
                <a16:creationId xmlns:a16="http://schemas.microsoft.com/office/drawing/2014/main" id="{60AE2AA5-32E8-4863-EAEA-9CE2EEA9360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6B81074-0BC8-BD1D-1EDE-34B2748668CE}"/>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240226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DA20-F47E-4C5E-88B9-36193773C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D45C541-97DA-BE11-2757-07A301824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521F2D8-ED49-D5AB-863C-EF5C63D7B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4CC09-0F61-EBB4-1337-F1AA788F9024}"/>
              </a:ext>
            </a:extLst>
          </p:cNvPr>
          <p:cNvSpPr>
            <a:spLocks noGrp="1"/>
          </p:cNvSpPr>
          <p:nvPr>
            <p:ph type="dt" sz="half" idx="10"/>
          </p:nvPr>
        </p:nvSpPr>
        <p:spPr/>
        <p:txBody>
          <a:bodyPr/>
          <a:lstStyle/>
          <a:p>
            <a:fld id="{FC736245-ABDC-4843-98A1-AAAF873FDBA6}" type="datetimeFigureOut">
              <a:rPr lang="en-ID" smtClean="0"/>
              <a:t>08/04/25</a:t>
            </a:fld>
            <a:endParaRPr lang="en-ID"/>
          </a:p>
        </p:txBody>
      </p:sp>
      <p:sp>
        <p:nvSpPr>
          <p:cNvPr id="6" name="Footer Placeholder 5">
            <a:extLst>
              <a:ext uri="{FF2B5EF4-FFF2-40B4-BE49-F238E27FC236}">
                <a16:creationId xmlns:a16="http://schemas.microsoft.com/office/drawing/2014/main" id="{F9210753-A3CC-FFA6-0AD2-2AF3AF6A38D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799B8AB-36E2-BDFA-BCDD-E9BF9C81BC91}"/>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37470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C469F-955A-7927-EDD9-3715B2AA2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B0D132A-F49E-1DFF-ED8F-C5EB5E6F2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96F2F1D-6BEF-1AA3-D202-B864E1260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736245-ABDC-4843-98A1-AAAF873FDBA6}" type="datetimeFigureOut">
              <a:rPr lang="en-ID" smtClean="0"/>
              <a:t>08/04/25</a:t>
            </a:fld>
            <a:endParaRPr lang="en-ID"/>
          </a:p>
        </p:txBody>
      </p:sp>
      <p:sp>
        <p:nvSpPr>
          <p:cNvPr id="5" name="Footer Placeholder 4">
            <a:extLst>
              <a:ext uri="{FF2B5EF4-FFF2-40B4-BE49-F238E27FC236}">
                <a16:creationId xmlns:a16="http://schemas.microsoft.com/office/drawing/2014/main" id="{8C09C190-E826-BE0E-9E8E-D292B7788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6612CBF5-473E-7F63-A5C7-4E4CE6293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E10A12-9F20-489F-BD64-73E513870473}" type="slidenum">
              <a:rPr lang="en-ID" smtClean="0"/>
              <a:t>‹#›</a:t>
            </a:fld>
            <a:endParaRPr lang="en-ID"/>
          </a:p>
        </p:txBody>
      </p:sp>
    </p:spTree>
    <p:extLst>
      <p:ext uri="{BB962C8B-B14F-4D97-AF65-F5344CB8AC3E}">
        <p14:creationId xmlns:p14="http://schemas.microsoft.com/office/powerpoint/2010/main" val="78707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telkomuniversityofficial-my.sharepoint.com/:b:/g/personal/riskayanu_telkomuniversity_ac_id/EV1xK6lr-GFNnYMaZB3ElyoBquQegZSKp365TKZ2K3JS2A?e=FNNLzj" TargetMode="External"/><Relationship Id="rId4" Type="http://schemas.openxmlformats.org/officeDocument/2006/relationships/hyperlink" Target="https://telkomuniversityofficial-my.sharepoint.com/:b:/g/personal/riskayanu_telkomuniversity_ac_id/EYfG5O57guVBizUZPaPGMfUBhURMUWKl3_VYoumIo7VpyQ?e=CHWdb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png"/><Relationship Id="rId7" Type="http://schemas.openxmlformats.org/officeDocument/2006/relationships/image" Target="../media/image6.w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1F39C6-0BFA-FA51-496F-21696434413C}"/>
              </a:ext>
            </a:extLst>
          </p:cNvPr>
          <p:cNvGrpSpPr/>
          <p:nvPr/>
        </p:nvGrpSpPr>
        <p:grpSpPr>
          <a:xfrm>
            <a:off x="-7620" y="-6286"/>
            <a:ext cx="6103620" cy="6854361"/>
            <a:chOff x="-7620" y="-6286"/>
            <a:chExt cx="6103620" cy="6854361"/>
          </a:xfrm>
        </p:grpSpPr>
        <p:pic>
          <p:nvPicPr>
            <p:cNvPr id="27" name="Picture 26">
              <a:extLst>
                <a:ext uri="{FF2B5EF4-FFF2-40B4-BE49-F238E27FC236}">
                  <a16:creationId xmlns:a16="http://schemas.microsoft.com/office/drawing/2014/main" id="{90FA4E7D-A6E3-9F93-DA4A-B7C6C634205F}"/>
                </a:ext>
              </a:extLst>
            </p:cNvPr>
            <p:cNvPicPr>
              <a:picLocks noChangeAspect="1"/>
            </p:cNvPicPr>
            <p:nvPr/>
          </p:nvPicPr>
          <p:blipFill>
            <a:blip r:embed="rId2"/>
            <a:srcRect l="41617"/>
            <a:stretch/>
          </p:blipFill>
          <p:spPr>
            <a:xfrm>
              <a:off x="-7620" y="605790"/>
              <a:ext cx="6103620" cy="6242285"/>
            </a:xfrm>
            <a:prstGeom prst="rect">
              <a:avLst/>
            </a:prstGeom>
          </p:spPr>
        </p:pic>
        <p:sp>
          <p:nvSpPr>
            <p:cNvPr id="21" name="Rectangle 20">
              <a:extLst>
                <a:ext uri="{FF2B5EF4-FFF2-40B4-BE49-F238E27FC236}">
                  <a16:creationId xmlns:a16="http://schemas.microsoft.com/office/drawing/2014/main" id="{A21281D0-B5F7-8933-516B-245C01854F2B}"/>
                </a:ext>
              </a:extLst>
            </p:cNvPr>
            <p:cNvSpPr/>
            <p:nvPr/>
          </p:nvSpPr>
          <p:spPr>
            <a:xfrm>
              <a:off x="-7620" y="-6286"/>
              <a:ext cx="6096000" cy="6854361"/>
            </a:xfrm>
            <a:prstGeom prst="rect">
              <a:avLst/>
            </a:prstGeom>
            <a:solidFill>
              <a:srgbClr val="F8DBD8">
                <a:alpha val="3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174480" y="27432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solidFill>
                <a:srgbClr val="96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a:ln>
              <a:noFill/>
            </a:ln>
          </p:spPr>
        </p:pic>
      </p:grpSp>
      <p:sp>
        <p:nvSpPr>
          <p:cNvPr id="25" name="TextBox 24">
            <a:extLst>
              <a:ext uri="{FF2B5EF4-FFF2-40B4-BE49-F238E27FC236}">
                <a16:creationId xmlns:a16="http://schemas.microsoft.com/office/drawing/2014/main" id="{2994F086-390A-7D44-D2C6-1521632AF3D7}"/>
              </a:ext>
            </a:extLst>
          </p:cNvPr>
          <p:cNvSpPr txBox="1"/>
          <p:nvPr/>
        </p:nvSpPr>
        <p:spPr>
          <a:xfrm>
            <a:off x="6642045" y="1868689"/>
            <a:ext cx="5452111" cy="1938992"/>
          </a:xfrm>
          <a:prstGeom prst="rect">
            <a:avLst/>
          </a:prstGeom>
          <a:noFill/>
        </p:spPr>
        <p:txBody>
          <a:bodyPr wrap="square" rtlCol="0">
            <a:spAutoFit/>
          </a:bodyPr>
          <a:lstStyle/>
          <a:p>
            <a:pPr algn="r"/>
            <a:r>
              <a:rPr lang="en-US" sz="6000" dirty="0">
                <a:latin typeface="Aharoni" panose="02010803020104030203" pitchFamily="2" charset="-79"/>
                <a:cs typeface="Aharoni" panose="02010803020104030203" pitchFamily="2" charset="-79"/>
              </a:rPr>
              <a:t>Simple Linear Regression</a:t>
            </a:r>
            <a:endParaRPr lang="en-ID" sz="6000" dirty="0">
              <a:latin typeface="Aharoni" panose="02010803020104030203" pitchFamily="2" charset="-79"/>
              <a:cs typeface="Aharoni" panose="02010803020104030203" pitchFamily="2" charset="-79"/>
            </a:endParaRPr>
          </a:p>
        </p:txBody>
      </p:sp>
      <p:sp>
        <p:nvSpPr>
          <p:cNvPr id="29" name="TextBox 28">
            <a:extLst>
              <a:ext uri="{FF2B5EF4-FFF2-40B4-BE49-F238E27FC236}">
                <a16:creationId xmlns:a16="http://schemas.microsoft.com/office/drawing/2014/main" id="{321D72C7-981C-7C01-D80D-9A1771798A60}"/>
              </a:ext>
            </a:extLst>
          </p:cNvPr>
          <p:cNvSpPr txBox="1"/>
          <p:nvPr/>
        </p:nvSpPr>
        <p:spPr>
          <a:xfrm>
            <a:off x="6103623" y="5260241"/>
            <a:ext cx="5990534" cy="1015663"/>
          </a:xfrm>
          <a:prstGeom prst="rect">
            <a:avLst/>
          </a:prstGeom>
          <a:noFill/>
        </p:spPr>
        <p:txBody>
          <a:bodyPr wrap="square" rtlCol="0">
            <a:spAutoFit/>
          </a:bodyPr>
          <a:lstStyle/>
          <a:p>
            <a:pPr algn="r"/>
            <a:endParaRPr lang="en-ID" sz="2000" dirty="0">
              <a:latin typeface="ADLaM Display" panose="02010000000000000000" pitchFamily="2" charset="0"/>
              <a:ea typeface="ADLaM Display" panose="02010000000000000000" pitchFamily="2" charset="0"/>
              <a:cs typeface="ADLaM Display" panose="02010000000000000000" pitchFamily="2" charset="0"/>
            </a:endParaRPr>
          </a:p>
          <a:p>
            <a:pPr algn="r"/>
            <a:r>
              <a:rPr lang="en-ID" sz="2000" dirty="0">
                <a:latin typeface="ADLaM Display" panose="02010000000000000000" pitchFamily="2" charset="0"/>
                <a:ea typeface="ADLaM Display" panose="02010000000000000000" pitchFamily="2" charset="0"/>
                <a:cs typeface="ADLaM Display" panose="02010000000000000000" pitchFamily="2" charset="0"/>
              </a:rPr>
              <a:t>Information Systems Undergraduate Program</a:t>
            </a:r>
            <a:br>
              <a:rPr lang="en-ID" sz="2000" dirty="0">
                <a:latin typeface="ADLaM Display" panose="02010000000000000000" pitchFamily="2" charset="0"/>
                <a:ea typeface="ADLaM Display" panose="02010000000000000000" pitchFamily="2" charset="0"/>
                <a:cs typeface="ADLaM Display" panose="02010000000000000000" pitchFamily="2" charset="0"/>
              </a:rPr>
            </a:br>
            <a:r>
              <a:rPr lang="en-ID" sz="2000" dirty="0">
                <a:latin typeface="ADLaM Display" panose="02010000000000000000" pitchFamily="2" charset="0"/>
                <a:ea typeface="ADLaM Display" panose="02010000000000000000" pitchFamily="2" charset="0"/>
                <a:cs typeface="ADLaM Display" panose="02010000000000000000" pitchFamily="2" charset="0"/>
              </a:rPr>
              <a:t>School of </a:t>
            </a:r>
            <a:r>
              <a:rPr lang="en-ID" sz="2000" b="1" dirty="0"/>
              <a:t>Industrial Engineering</a:t>
            </a:r>
          </a:p>
        </p:txBody>
      </p:sp>
      <p:sp>
        <p:nvSpPr>
          <p:cNvPr id="2" name="TextBox 1">
            <a:extLst>
              <a:ext uri="{FF2B5EF4-FFF2-40B4-BE49-F238E27FC236}">
                <a16:creationId xmlns:a16="http://schemas.microsoft.com/office/drawing/2014/main" id="{9E8B01E0-8FDF-F54B-06D7-5FFC5A3C8000}"/>
              </a:ext>
            </a:extLst>
          </p:cNvPr>
          <p:cNvSpPr txBox="1"/>
          <p:nvPr/>
        </p:nvSpPr>
        <p:spPr>
          <a:xfrm>
            <a:off x="6103623" y="3976872"/>
            <a:ext cx="5990534" cy="400110"/>
          </a:xfrm>
          <a:prstGeom prst="rect">
            <a:avLst/>
          </a:prstGeom>
          <a:noFill/>
        </p:spPr>
        <p:txBody>
          <a:bodyPr wrap="square" rtlCol="0">
            <a:spAutoFit/>
          </a:bodyPr>
          <a:lstStyle/>
          <a:p>
            <a:pPr algn="r"/>
            <a:r>
              <a:rPr lang="en-ID" sz="2000" dirty="0">
                <a:latin typeface="ADLaM Display" panose="02010000000000000000" pitchFamily="2" charset="0"/>
                <a:ea typeface="ADLaM Display" panose="02010000000000000000" pitchFamily="2" charset="0"/>
                <a:cs typeface="ADLaM Display" panose="02010000000000000000" pitchFamily="2" charset="0"/>
              </a:rPr>
              <a:t>Berlian </a:t>
            </a:r>
            <a:r>
              <a:rPr lang="en-ID" sz="2000" dirty="0" err="1">
                <a:latin typeface="ADLaM Display" panose="02010000000000000000" pitchFamily="2" charset="0"/>
                <a:ea typeface="ADLaM Display" panose="02010000000000000000" pitchFamily="2" charset="0"/>
                <a:cs typeface="ADLaM Display" panose="02010000000000000000" pitchFamily="2" charset="0"/>
              </a:rPr>
              <a:t>Rahmy</a:t>
            </a:r>
            <a:r>
              <a:rPr lang="en-ID" sz="2000" dirty="0">
                <a:latin typeface="ADLaM Display" panose="02010000000000000000" pitchFamily="2" charset="0"/>
                <a:ea typeface="ADLaM Display" panose="02010000000000000000" pitchFamily="2" charset="0"/>
                <a:cs typeface="ADLaM Display" panose="02010000000000000000" pitchFamily="2" charset="0"/>
              </a:rPr>
              <a:t> Lidiawaty, S.ST., M.MT.</a:t>
            </a:r>
            <a:endParaRPr lang="en-ID" sz="2000" b="1" dirty="0"/>
          </a:p>
        </p:txBody>
      </p:sp>
    </p:spTree>
    <p:extLst>
      <p:ext uri="{BB962C8B-B14F-4D97-AF65-F5344CB8AC3E}">
        <p14:creationId xmlns:p14="http://schemas.microsoft.com/office/powerpoint/2010/main" val="61169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Rectangle: Rounded Corners 2">
            <a:extLst>
              <a:ext uri="{FF2B5EF4-FFF2-40B4-BE49-F238E27FC236}">
                <a16:creationId xmlns:a16="http://schemas.microsoft.com/office/drawing/2014/main" id="{3474C5A0-E8C7-D0C9-2F55-63D4B935D5F5}"/>
              </a:ext>
            </a:extLst>
          </p:cNvPr>
          <p:cNvSpPr/>
          <p:nvPr/>
        </p:nvSpPr>
        <p:spPr>
          <a:xfrm>
            <a:off x="712470" y="1714828"/>
            <a:ext cx="10767060" cy="4297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PLO &amp; CLO to be achieved:</a:t>
            </a:r>
          </a:p>
          <a:p>
            <a:r>
              <a:rPr lang="en-US" sz="2000" b="1" dirty="0">
                <a:solidFill>
                  <a:schemeClr val="tx1"/>
                </a:solidFill>
              </a:rPr>
              <a:t>PLO01 – </a:t>
            </a:r>
            <a:r>
              <a:rPr lang="en-US" sz="2000" dirty="0">
                <a:solidFill>
                  <a:schemeClr val="tx1"/>
                </a:solidFill>
              </a:rPr>
              <a:t>Able to analyze complex INFOKOM issues, defining and modeling requirements in the context of enterprises or society by applying knowledge in the fields of computing, information and communication technology, and other relevant disciplines</a:t>
            </a:r>
          </a:p>
          <a:p>
            <a:endParaRPr lang="en-US" sz="2000" dirty="0">
              <a:solidFill>
                <a:schemeClr val="tx1"/>
              </a:solidFill>
            </a:endParaRPr>
          </a:p>
          <a:p>
            <a:r>
              <a:rPr lang="en-US" sz="2000" b="1" dirty="0">
                <a:solidFill>
                  <a:schemeClr val="tx1"/>
                </a:solidFill>
              </a:rPr>
              <a:t>CLO07 – </a:t>
            </a:r>
            <a:r>
              <a:rPr lang="en-US" sz="2000" dirty="0">
                <a:solidFill>
                  <a:schemeClr val="tx1"/>
                </a:solidFill>
              </a:rPr>
              <a:t>Students are able to apply fundamental statistical knowledge in the scope of information systems science</a:t>
            </a:r>
            <a:r>
              <a:rPr lang="en-US" sz="2000" b="1" dirty="0">
                <a:solidFill>
                  <a:schemeClr val="tx1"/>
                </a:solidFill>
              </a:rPr>
              <a:t> </a:t>
            </a:r>
          </a:p>
          <a:p>
            <a:endParaRPr lang="en-ID" sz="2400" b="1" dirty="0">
              <a:solidFill>
                <a:schemeClr val="tx1"/>
              </a:solidFill>
            </a:endParaRPr>
          </a:p>
        </p:txBody>
      </p:sp>
    </p:spTree>
    <p:extLst>
      <p:ext uri="{BB962C8B-B14F-4D97-AF65-F5344CB8AC3E}">
        <p14:creationId xmlns:p14="http://schemas.microsoft.com/office/powerpoint/2010/main" val="298778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2" name="Rectangle: Rounded Corners 1">
            <a:extLst>
              <a:ext uri="{FF2B5EF4-FFF2-40B4-BE49-F238E27FC236}">
                <a16:creationId xmlns:a16="http://schemas.microsoft.com/office/drawing/2014/main" id="{DA591C8D-F6FB-CBC5-2BBA-32AE38BB45B5}"/>
              </a:ext>
            </a:extLst>
          </p:cNvPr>
          <p:cNvSpPr/>
          <p:nvPr/>
        </p:nvSpPr>
        <p:spPr>
          <a:xfrm>
            <a:off x="712470" y="1568233"/>
            <a:ext cx="10767060" cy="4830402"/>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Outline:</a:t>
            </a:r>
          </a:p>
          <a:p>
            <a:pPr marL="457200" indent="-457200">
              <a:buAutoNum type="arabicPeriod"/>
            </a:pPr>
            <a:r>
              <a:rPr lang="en-US" sz="2400" b="1" dirty="0" err="1">
                <a:solidFill>
                  <a:schemeClr val="tx1"/>
                </a:solidFill>
              </a:rPr>
              <a:t>Perhitungan</a:t>
            </a:r>
            <a:r>
              <a:rPr lang="en-US" sz="2400" b="1" dirty="0">
                <a:solidFill>
                  <a:schemeClr val="tx1"/>
                </a:solidFill>
              </a:rPr>
              <a:t> Simple Linear Regression Model</a:t>
            </a:r>
          </a:p>
          <a:p>
            <a:pPr marL="457200" indent="-457200">
              <a:buAutoNum type="arabicPeriod"/>
            </a:pPr>
            <a:r>
              <a:rPr lang="en-US" sz="2400" b="1" dirty="0" err="1">
                <a:solidFill>
                  <a:schemeClr val="tx1"/>
                </a:solidFill>
              </a:rPr>
              <a:t>Perhitungan</a:t>
            </a:r>
            <a:r>
              <a:rPr lang="en-US" sz="2400" b="1" dirty="0">
                <a:solidFill>
                  <a:schemeClr val="tx1"/>
                </a:solidFill>
              </a:rPr>
              <a:t> </a:t>
            </a:r>
            <a:r>
              <a:rPr lang="en-US" sz="2400" b="1" dirty="0" err="1">
                <a:solidFill>
                  <a:schemeClr val="tx1"/>
                </a:solidFill>
              </a:rPr>
              <a:t>Koefisien</a:t>
            </a:r>
            <a:r>
              <a:rPr lang="en-US" sz="2400" b="1" dirty="0">
                <a:solidFill>
                  <a:schemeClr val="tx1"/>
                </a:solidFill>
              </a:rPr>
              <a:t> </a:t>
            </a:r>
            <a:r>
              <a:rPr lang="en-US" sz="2400" b="1" dirty="0" err="1">
                <a:solidFill>
                  <a:schemeClr val="tx1"/>
                </a:solidFill>
              </a:rPr>
              <a:t>Korelasi</a:t>
            </a:r>
            <a:endParaRPr lang="en-US" sz="2400" b="1" dirty="0">
              <a:solidFill>
                <a:schemeClr val="tx1"/>
              </a:solidFill>
            </a:endParaRPr>
          </a:p>
          <a:p>
            <a:pPr marL="457200" indent="-457200">
              <a:buAutoNum type="arabicPeriod"/>
            </a:pPr>
            <a:r>
              <a:rPr lang="en-US" sz="2400" b="1" dirty="0" err="1">
                <a:solidFill>
                  <a:schemeClr val="tx1"/>
                </a:solidFill>
              </a:rPr>
              <a:t>Perhitungan</a:t>
            </a:r>
            <a:r>
              <a:rPr lang="en-US" sz="2400" b="1" dirty="0">
                <a:solidFill>
                  <a:schemeClr val="tx1"/>
                </a:solidFill>
              </a:rPr>
              <a:t> </a:t>
            </a:r>
            <a:r>
              <a:rPr lang="en-US" sz="2400" b="1" dirty="0" err="1">
                <a:solidFill>
                  <a:schemeClr val="tx1"/>
                </a:solidFill>
              </a:rPr>
              <a:t>Koefisien</a:t>
            </a:r>
            <a:r>
              <a:rPr lang="en-US" sz="2400" b="1" dirty="0">
                <a:solidFill>
                  <a:schemeClr val="tx1"/>
                </a:solidFill>
              </a:rPr>
              <a:t> </a:t>
            </a:r>
            <a:r>
              <a:rPr lang="en-US" sz="2400" b="1" dirty="0" err="1">
                <a:solidFill>
                  <a:schemeClr val="tx1"/>
                </a:solidFill>
              </a:rPr>
              <a:t>Determinasi</a:t>
            </a:r>
            <a:endParaRPr lang="en-US" sz="2400" b="1" dirty="0">
              <a:solidFill>
                <a:schemeClr val="tx1"/>
              </a:solidFill>
            </a:endParaRPr>
          </a:p>
          <a:p>
            <a:endParaRPr lang="en-ID" sz="2400" b="1" i="1" dirty="0">
              <a:solidFill>
                <a:schemeClr val="tx1"/>
              </a:solidFill>
            </a:endParaRPr>
          </a:p>
          <a:p>
            <a:r>
              <a:rPr lang="en-ID" sz="2400" b="1" dirty="0">
                <a:solidFill>
                  <a:schemeClr val="tx1"/>
                </a:solidFill>
              </a:rPr>
              <a:t>Reference:</a:t>
            </a:r>
          </a:p>
          <a:p>
            <a:pPr marL="457200" indent="-457200">
              <a:buFont typeface="+mj-lt"/>
              <a:buAutoNum type="arabicPeriod"/>
            </a:pPr>
            <a:r>
              <a:rPr lang="en-US" sz="2400" dirty="0">
                <a:solidFill>
                  <a:schemeClr val="tx1"/>
                </a:solidFill>
                <a:hlinkClick r:id="rId4"/>
              </a:rPr>
              <a:t>James, Gareth et al. 2023. An Introduction Statistical Machine Learning With Applications in Python. Springer</a:t>
            </a:r>
            <a:endParaRPr lang="en-ID" sz="2400" dirty="0">
              <a:solidFill>
                <a:schemeClr val="tx1"/>
              </a:solidFill>
              <a:hlinkClick r:id="rId5"/>
            </a:endParaRPr>
          </a:p>
          <a:p>
            <a:pPr marL="457200" indent="-457200">
              <a:buFont typeface="+mj-lt"/>
              <a:buAutoNum type="arabicPeriod"/>
            </a:pPr>
            <a:r>
              <a:rPr lang="en-US" sz="2400" dirty="0">
                <a:solidFill>
                  <a:schemeClr val="tx1"/>
                </a:solidFill>
                <a:hlinkClick r:id="rId5"/>
              </a:rPr>
              <a:t>Walpole, Ronald E., Myers, Raymond H., Myers, Sharon L. 2013. Probability &amp; Statistics for Engineers &amp; Scientists. 9th ed.. Pearson Education. United States of America</a:t>
            </a:r>
            <a:endParaRPr lang="en-ID" sz="2400" dirty="0">
              <a:solidFill>
                <a:schemeClr val="tx1"/>
              </a:solidFill>
            </a:endParaRPr>
          </a:p>
        </p:txBody>
      </p:sp>
      <p:sp>
        <p:nvSpPr>
          <p:cNvPr id="3" name="Rectangle 1">
            <a:extLst>
              <a:ext uri="{FF2B5EF4-FFF2-40B4-BE49-F238E27FC236}">
                <a16:creationId xmlns:a16="http://schemas.microsoft.com/office/drawing/2014/main" id="{FF020D90-7B3E-69E6-1016-84E8F759AB3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4"/>
              </a:rPr>
              <a:t>ISLP_website-1.pdf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1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TextBox 2">
            <a:extLst>
              <a:ext uri="{FF2B5EF4-FFF2-40B4-BE49-F238E27FC236}">
                <a16:creationId xmlns:a16="http://schemas.microsoft.com/office/drawing/2014/main" id="{2B29E31F-3B66-02C7-38D3-6102B0CAD8E5}"/>
              </a:ext>
            </a:extLst>
          </p:cNvPr>
          <p:cNvSpPr txBox="1"/>
          <p:nvPr/>
        </p:nvSpPr>
        <p:spPr>
          <a:xfrm>
            <a:off x="1714024" y="3105834"/>
            <a:ext cx="8763952" cy="646331"/>
          </a:xfrm>
          <a:prstGeom prst="rect">
            <a:avLst/>
          </a:prstGeom>
          <a:noFill/>
        </p:spPr>
        <p:txBody>
          <a:bodyPr wrap="square">
            <a:spAutoFit/>
          </a:bodyPr>
          <a:lstStyle/>
          <a:p>
            <a:pPr algn="ctr"/>
            <a:r>
              <a:rPr lang="en-US" sz="3600" b="1" dirty="0">
                <a:solidFill>
                  <a:schemeClr val="tx1"/>
                </a:solidFill>
              </a:rPr>
              <a:t>Simple Linear Regression</a:t>
            </a:r>
          </a:p>
        </p:txBody>
      </p:sp>
    </p:spTree>
    <p:extLst>
      <p:ext uri="{BB962C8B-B14F-4D97-AF65-F5344CB8AC3E}">
        <p14:creationId xmlns:p14="http://schemas.microsoft.com/office/powerpoint/2010/main" val="280213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Rectangle: Rounded Corners 2">
            <a:extLst>
              <a:ext uri="{FF2B5EF4-FFF2-40B4-BE49-F238E27FC236}">
                <a16:creationId xmlns:a16="http://schemas.microsoft.com/office/drawing/2014/main" id="{3474C5A0-E8C7-D0C9-2F55-63D4B935D5F5}"/>
              </a:ext>
            </a:extLst>
          </p:cNvPr>
          <p:cNvSpPr/>
          <p:nvPr/>
        </p:nvSpPr>
        <p:spPr>
          <a:xfrm>
            <a:off x="712470" y="1714828"/>
            <a:ext cx="10767060" cy="4297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rPr>
              <a:t>Regresi</a:t>
            </a:r>
            <a:r>
              <a:rPr lang="en-US" sz="2400" b="1" dirty="0">
                <a:solidFill>
                  <a:schemeClr val="tx1"/>
                </a:solidFill>
              </a:rPr>
              <a:t>:</a:t>
            </a:r>
          </a:p>
          <a:p>
            <a:r>
              <a:rPr lang="en-US" sz="2000" dirty="0" err="1">
                <a:solidFill>
                  <a:schemeClr val="tx1"/>
                </a:solidFill>
              </a:rPr>
              <a:t>Metode</a:t>
            </a:r>
            <a:r>
              <a:rPr lang="en-US" sz="2000" dirty="0">
                <a:solidFill>
                  <a:schemeClr val="tx1"/>
                </a:solidFill>
              </a:rPr>
              <a:t> yang </a:t>
            </a:r>
            <a:r>
              <a:rPr lang="en-US" sz="2000" dirty="0" err="1">
                <a:solidFill>
                  <a:schemeClr val="tx1"/>
                </a:solidFill>
              </a:rPr>
              <a:t>dapat</a:t>
            </a:r>
            <a:r>
              <a:rPr lang="en-US" sz="2000" dirty="0">
                <a:solidFill>
                  <a:schemeClr val="tx1"/>
                </a:solidFill>
              </a:rPr>
              <a:t> </a:t>
            </a:r>
            <a:r>
              <a:rPr lang="en-US" sz="2000" dirty="0" err="1">
                <a:solidFill>
                  <a:schemeClr val="tx1"/>
                </a:solidFill>
              </a:rPr>
              <a:t>menunjukan</a:t>
            </a:r>
            <a:r>
              <a:rPr lang="en-US" sz="2000" dirty="0">
                <a:solidFill>
                  <a:schemeClr val="tx1"/>
                </a:solidFill>
              </a:rPr>
              <a:t> </a:t>
            </a:r>
            <a:r>
              <a:rPr lang="en-US" sz="2000" b="1" dirty="0" err="1">
                <a:solidFill>
                  <a:schemeClr val="tx1"/>
                </a:solidFill>
              </a:rPr>
              <a:t>bentuk</a:t>
            </a:r>
            <a:r>
              <a:rPr lang="en-US" sz="2000" b="1" dirty="0">
                <a:solidFill>
                  <a:schemeClr val="tx1"/>
                </a:solidFill>
              </a:rPr>
              <a:t> </a:t>
            </a:r>
            <a:r>
              <a:rPr lang="en-US" sz="2000" b="1" dirty="0" err="1">
                <a:solidFill>
                  <a:schemeClr val="tx1"/>
                </a:solidFill>
              </a:rPr>
              <a:t>hubungan</a:t>
            </a:r>
            <a:r>
              <a:rPr lang="en-US" sz="2000" b="1" dirty="0">
                <a:solidFill>
                  <a:schemeClr val="tx1"/>
                </a:solidFill>
              </a:rPr>
              <a:t> </a:t>
            </a:r>
            <a:r>
              <a:rPr lang="en-US" sz="2000" dirty="0" err="1">
                <a:solidFill>
                  <a:schemeClr val="tx1"/>
                </a:solidFill>
              </a:rPr>
              <a:t>antara</a:t>
            </a:r>
            <a:r>
              <a:rPr lang="en-US" sz="2000" dirty="0">
                <a:solidFill>
                  <a:schemeClr val="tx1"/>
                </a:solidFill>
              </a:rPr>
              <a:t> </a:t>
            </a:r>
            <a:r>
              <a:rPr lang="en-US" sz="2000" dirty="0" err="1">
                <a:solidFill>
                  <a:schemeClr val="tx1"/>
                </a:solidFill>
              </a:rPr>
              <a:t>variabel</a:t>
            </a:r>
            <a:r>
              <a:rPr lang="en-US" sz="2000" b="1" dirty="0">
                <a:solidFill>
                  <a:schemeClr val="tx1"/>
                </a:solidFill>
              </a:rPr>
              <a:t> </a:t>
            </a:r>
            <a:r>
              <a:rPr lang="en-US" sz="2000" b="1" dirty="0" err="1">
                <a:solidFill>
                  <a:schemeClr val="tx1"/>
                </a:solidFill>
              </a:rPr>
              <a:t>independen</a:t>
            </a:r>
            <a:r>
              <a:rPr lang="en-US" sz="2000" b="1" dirty="0">
                <a:solidFill>
                  <a:schemeClr val="tx1"/>
                </a:solidFill>
              </a:rPr>
              <a:t> (X) </a:t>
            </a:r>
            <a:r>
              <a:rPr lang="en-US" sz="2000" dirty="0" err="1">
                <a:solidFill>
                  <a:schemeClr val="tx1"/>
                </a:solidFill>
              </a:rPr>
              <a:t>dengan</a:t>
            </a:r>
            <a:r>
              <a:rPr lang="en-US" sz="2000" b="1" dirty="0">
                <a:solidFill>
                  <a:schemeClr val="tx1"/>
                </a:solidFill>
              </a:rPr>
              <a:t> </a:t>
            </a:r>
            <a:r>
              <a:rPr lang="en-US" sz="2000" b="1" dirty="0" err="1">
                <a:solidFill>
                  <a:schemeClr val="tx1"/>
                </a:solidFill>
              </a:rPr>
              <a:t>variabel</a:t>
            </a:r>
            <a:r>
              <a:rPr lang="en-US" sz="2000" b="1" dirty="0">
                <a:solidFill>
                  <a:schemeClr val="tx1"/>
                </a:solidFill>
              </a:rPr>
              <a:t> </a:t>
            </a:r>
            <a:r>
              <a:rPr lang="en-US" sz="2000" b="1" dirty="0" err="1">
                <a:solidFill>
                  <a:schemeClr val="tx1"/>
                </a:solidFill>
              </a:rPr>
              <a:t>dependen</a:t>
            </a:r>
            <a:r>
              <a:rPr lang="en-US" sz="2000" b="1" dirty="0">
                <a:solidFill>
                  <a:schemeClr val="tx1"/>
                </a:solidFill>
              </a:rPr>
              <a:t> (Y).</a:t>
            </a:r>
          </a:p>
          <a:p>
            <a:endParaRPr lang="en-US" sz="2000" dirty="0">
              <a:solidFill>
                <a:schemeClr val="tx1"/>
              </a:solidFill>
            </a:endParaRPr>
          </a:p>
          <a:p>
            <a:r>
              <a:rPr lang="en-US" sz="2000" dirty="0" err="1">
                <a:solidFill>
                  <a:schemeClr val="tx1"/>
                </a:solidFill>
              </a:rPr>
              <a:t>Regresi</a:t>
            </a:r>
            <a:r>
              <a:rPr lang="en-US" sz="2000" dirty="0">
                <a:solidFill>
                  <a:schemeClr val="tx1"/>
                </a:solidFill>
              </a:rPr>
              <a:t> </a:t>
            </a:r>
            <a:r>
              <a:rPr lang="en-US" sz="2000" dirty="0" err="1">
                <a:solidFill>
                  <a:schemeClr val="tx1"/>
                </a:solidFill>
              </a:rPr>
              <a:t>dapat</a:t>
            </a:r>
            <a:r>
              <a:rPr lang="en-US" sz="2000" dirty="0">
                <a:solidFill>
                  <a:schemeClr val="tx1"/>
                </a:solidFill>
              </a:rPr>
              <a:t> </a:t>
            </a:r>
            <a:r>
              <a:rPr lang="en-US" sz="2000" dirty="0" err="1">
                <a:solidFill>
                  <a:schemeClr val="tx1"/>
                </a:solidFill>
              </a:rPr>
              <a:t>digunakan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interpretasi</a:t>
            </a:r>
            <a:r>
              <a:rPr lang="en-US" sz="2000" dirty="0">
                <a:solidFill>
                  <a:schemeClr val="tx1"/>
                </a:solidFill>
              </a:rPr>
              <a:t> model dan juga </a:t>
            </a:r>
            <a:r>
              <a:rPr lang="en-US" sz="2000" dirty="0" err="1">
                <a:solidFill>
                  <a:schemeClr val="tx1"/>
                </a:solidFill>
              </a:rPr>
              <a:t>sebagai</a:t>
            </a:r>
            <a:r>
              <a:rPr lang="en-US" sz="2000" dirty="0">
                <a:solidFill>
                  <a:schemeClr val="tx1"/>
                </a:solidFill>
              </a:rPr>
              <a:t> </a:t>
            </a:r>
            <a:r>
              <a:rPr lang="en-US" sz="2000" dirty="0" err="1">
                <a:solidFill>
                  <a:schemeClr val="tx1"/>
                </a:solidFill>
              </a:rPr>
              <a:t>prediksi</a:t>
            </a:r>
            <a:r>
              <a:rPr lang="en-US" sz="2000" dirty="0">
                <a:solidFill>
                  <a:schemeClr val="tx1"/>
                </a:solidFill>
              </a:rPr>
              <a:t> model.</a:t>
            </a:r>
          </a:p>
          <a:p>
            <a:endParaRPr lang="en-US" sz="2000" b="1" dirty="0">
              <a:solidFill>
                <a:schemeClr val="tx1"/>
              </a:solidFill>
            </a:endParaRPr>
          </a:p>
          <a:p>
            <a:endParaRPr lang="en-ID" sz="2400" b="1" dirty="0">
              <a:solidFill>
                <a:schemeClr val="tx1"/>
              </a:solidFill>
            </a:endParaRPr>
          </a:p>
        </p:txBody>
      </p:sp>
    </p:spTree>
    <p:extLst>
      <p:ext uri="{BB962C8B-B14F-4D97-AF65-F5344CB8AC3E}">
        <p14:creationId xmlns:p14="http://schemas.microsoft.com/office/powerpoint/2010/main" val="9825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5" name="Rectangle: Rounded Corners 4">
            <a:extLst>
              <a:ext uri="{FF2B5EF4-FFF2-40B4-BE49-F238E27FC236}">
                <a16:creationId xmlns:a16="http://schemas.microsoft.com/office/drawing/2014/main" id="{C75FC982-DB22-D366-E4A1-CF1F7A5735D1}"/>
              </a:ext>
            </a:extLst>
          </p:cNvPr>
          <p:cNvSpPr/>
          <p:nvPr/>
        </p:nvSpPr>
        <p:spPr>
          <a:xfrm>
            <a:off x="405157" y="1465954"/>
            <a:ext cx="11381686" cy="4932681"/>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r>
              <a:rPr lang="en-US" sz="2400" dirty="0">
                <a:solidFill>
                  <a:schemeClr val="tx1"/>
                </a:solidFill>
              </a:rPr>
              <a:t>X </a:t>
            </a:r>
            <a:r>
              <a:rPr lang="en-US" sz="2400" dirty="0" err="1">
                <a:solidFill>
                  <a:schemeClr val="tx1"/>
                </a:solidFill>
              </a:rPr>
              <a:t>merupakan</a:t>
            </a:r>
            <a:r>
              <a:rPr lang="en-US" sz="2400" dirty="0">
                <a:solidFill>
                  <a:schemeClr val="tx1"/>
                </a:solidFill>
              </a:rPr>
              <a:t> </a:t>
            </a:r>
            <a:r>
              <a:rPr lang="en-US" sz="2400" dirty="0" err="1">
                <a:solidFill>
                  <a:schemeClr val="tx1"/>
                </a:solidFill>
              </a:rPr>
              <a:t>variabel</a:t>
            </a:r>
            <a:r>
              <a:rPr lang="en-US" sz="2400" dirty="0">
                <a:solidFill>
                  <a:schemeClr val="tx1"/>
                </a:solidFill>
              </a:rPr>
              <a:t> independent dan Y </a:t>
            </a:r>
            <a:r>
              <a:rPr lang="en-US" sz="2400" dirty="0" err="1">
                <a:solidFill>
                  <a:schemeClr val="tx1"/>
                </a:solidFill>
              </a:rPr>
              <a:t>merupakan</a:t>
            </a:r>
            <a:r>
              <a:rPr lang="en-US" sz="2400" dirty="0">
                <a:solidFill>
                  <a:schemeClr val="tx1"/>
                </a:solidFill>
              </a:rPr>
              <a:t> </a:t>
            </a:r>
            <a:r>
              <a:rPr lang="en-US" sz="2400" dirty="0" err="1">
                <a:solidFill>
                  <a:schemeClr val="tx1"/>
                </a:solidFill>
              </a:rPr>
              <a:t>variabel</a:t>
            </a:r>
            <a:r>
              <a:rPr lang="en-US" sz="2400" dirty="0">
                <a:solidFill>
                  <a:schemeClr val="tx1"/>
                </a:solidFill>
              </a:rPr>
              <a:t> </a:t>
            </a:r>
            <a:r>
              <a:rPr lang="en-US" sz="2400" dirty="0" err="1">
                <a:solidFill>
                  <a:schemeClr val="tx1"/>
                </a:solidFill>
              </a:rPr>
              <a:t>dependen</a:t>
            </a:r>
            <a:endParaRPr lang="en-US" sz="2400" dirty="0">
              <a:solidFill>
                <a:schemeClr val="tx1"/>
              </a:solidFill>
            </a:endParaRPr>
          </a:p>
        </p:txBody>
      </p:sp>
      <p:sp>
        <p:nvSpPr>
          <p:cNvPr id="8" name="Rectangle: Rounded Corners 2">
            <a:extLst>
              <a:ext uri="{FF2B5EF4-FFF2-40B4-BE49-F238E27FC236}">
                <a16:creationId xmlns:a16="http://schemas.microsoft.com/office/drawing/2014/main" id="{067B02DB-3241-5A79-11F2-A7F9B0DB6ECA}"/>
              </a:ext>
            </a:extLst>
          </p:cNvPr>
          <p:cNvSpPr/>
          <p:nvPr/>
        </p:nvSpPr>
        <p:spPr>
          <a:xfrm>
            <a:off x="642329" y="834281"/>
            <a:ext cx="10767060" cy="529131"/>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rPr>
              <a:t>Perhitungan</a:t>
            </a:r>
            <a:r>
              <a:rPr lang="en-US" sz="2400" b="1" dirty="0">
                <a:solidFill>
                  <a:schemeClr val="tx1"/>
                </a:solidFill>
              </a:rPr>
              <a:t> Simple Linear Regression</a:t>
            </a:r>
            <a:endParaRPr lang="en-ID" sz="2400" b="1" dirty="0">
              <a:solidFill>
                <a:schemeClr val="tx1"/>
              </a:solidFill>
            </a:endParaRPr>
          </a:p>
        </p:txBody>
      </p:sp>
      <p:pic>
        <p:nvPicPr>
          <p:cNvPr id="11" name="Picture 10">
            <a:extLst>
              <a:ext uri="{FF2B5EF4-FFF2-40B4-BE49-F238E27FC236}">
                <a16:creationId xmlns:a16="http://schemas.microsoft.com/office/drawing/2014/main" id="{79A278E2-E7AD-CE6F-89DE-325F0F8F0DCB}"/>
              </a:ext>
            </a:extLst>
          </p:cNvPr>
          <p:cNvPicPr>
            <a:picLocks noChangeAspect="1"/>
          </p:cNvPicPr>
          <p:nvPr/>
        </p:nvPicPr>
        <p:blipFill>
          <a:blip r:embed="rId4"/>
          <a:stretch>
            <a:fillRect/>
          </a:stretch>
        </p:blipFill>
        <p:spPr>
          <a:xfrm>
            <a:off x="1115608" y="1795305"/>
            <a:ext cx="9706101" cy="3596741"/>
          </a:xfrm>
          <a:prstGeom prst="rect">
            <a:avLst/>
          </a:prstGeom>
        </p:spPr>
      </p:pic>
    </p:spTree>
    <p:extLst>
      <p:ext uri="{BB962C8B-B14F-4D97-AF65-F5344CB8AC3E}">
        <p14:creationId xmlns:p14="http://schemas.microsoft.com/office/powerpoint/2010/main" val="72959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Rectangle: Rounded Corners 2">
            <a:extLst>
              <a:ext uri="{FF2B5EF4-FFF2-40B4-BE49-F238E27FC236}">
                <a16:creationId xmlns:a16="http://schemas.microsoft.com/office/drawing/2014/main" id="{3474C5A0-E8C7-D0C9-2F55-63D4B935D5F5}"/>
              </a:ext>
            </a:extLst>
          </p:cNvPr>
          <p:cNvSpPr/>
          <p:nvPr/>
        </p:nvSpPr>
        <p:spPr>
          <a:xfrm>
            <a:off x="712470" y="1714828"/>
            <a:ext cx="10767060" cy="4297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rPr>
              <a:t>Rumus</a:t>
            </a:r>
            <a:r>
              <a:rPr lang="en-US" sz="2400" b="1" dirty="0">
                <a:solidFill>
                  <a:schemeClr val="tx1"/>
                </a:solidFill>
              </a:rPr>
              <a:t> </a:t>
            </a:r>
            <a:r>
              <a:rPr lang="en-US" sz="2400" b="1" dirty="0" err="1">
                <a:solidFill>
                  <a:schemeClr val="tx1"/>
                </a:solidFill>
              </a:rPr>
              <a:t>penting</a:t>
            </a:r>
            <a:r>
              <a:rPr lang="en-US" sz="2400" b="1" dirty="0">
                <a:solidFill>
                  <a:schemeClr val="tx1"/>
                </a:solidFill>
              </a:rPr>
              <a:t> </a:t>
            </a:r>
            <a:r>
              <a:rPr lang="en-US" sz="2400" b="1" dirty="0" err="1">
                <a:solidFill>
                  <a:schemeClr val="tx1"/>
                </a:solidFill>
              </a:rPr>
              <a:t>dalam</a:t>
            </a:r>
            <a:r>
              <a:rPr lang="en-US" sz="2400" b="1" dirty="0">
                <a:solidFill>
                  <a:schemeClr val="tx1"/>
                </a:solidFill>
              </a:rPr>
              <a:t> Simple Linear Regression Model</a:t>
            </a: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US" sz="2000" b="1" dirty="0">
              <a:solidFill>
                <a:schemeClr val="tx1"/>
              </a:solidFill>
            </a:endParaRPr>
          </a:p>
          <a:p>
            <a:endParaRPr lang="en-ID" sz="2400" b="1" dirty="0">
              <a:solidFill>
                <a:schemeClr val="tx1"/>
              </a:solidFill>
            </a:endParaRPr>
          </a:p>
        </p:txBody>
      </p:sp>
      <p:sp>
        <p:nvSpPr>
          <p:cNvPr id="2" name="Text Placeholder 2">
            <a:extLst>
              <a:ext uri="{FF2B5EF4-FFF2-40B4-BE49-F238E27FC236}">
                <a16:creationId xmlns:a16="http://schemas.microsoft.com/office/drawing/2014/main" id="{1A56F1FC-A72B-E2C6-70A6-E3E6A5E3CDC8}"/>
              </a:ext>
            </a:extLst>
          </p:cNvPr>
          <p:cNvSpPr txBox="1">
            <a:spLocks/>
          </p:cNvSpPr>
          <p:nvPr/>
        </p:nvSpPr>
        <p:spPr>
          <a:xfrm>
            <a:off x="1097280" y="2617076"/>
            <a:ext cx="3853092" cy="35584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5400" algn="l"/>
            <a:r>
              <a:rPr lang="en-US" dirty="0"/>
              <a:t>Y = a + </a:t>
            </a:r>
            <a:r>
              <a:rPr lang="en-US" dirty="0" err="1"/>
              <a:t>bX</a:t>
            </a:r>
            <a:endParaRPr lang="en-US" dirty="0"/>
          </a:p>
          <a:p>
            <a:pPr marL="25400" algn="l"/>
            <a:endParaRPr lang="en-US" dirty="0"/>
          </a:p>
          <a:p>
            <a:pPr marL="25400" algn="l"/>
            <a:r>
              <a:rPr lang="en-US" dirty="0"/>
              <a:t>a = Y – </a:t>
            </a:r>
            <a:r>
              <a:rPr lang="en-US" dirty="0" err="1"/>
              <a:t>bX</a:t>
            </a:r>
            <a:endParaRPr lang="en-US" dirty="0"/>
          </a:p>
          <a:p>
            <a:pPr marL="25400" algn="l"/>
            <a:endParaRPr lang="en-US" dirty="0"/>
          </a:p>
        </p:txBody>
      </p:sp>
      <p:graphicFrame>
        <p:nvGraphicFramePr>
          <p:cNvPr id="5" name="Object 4">
            <a:extLst>
              <a:ext uri="{FF2B5EF4-FFF2-40B4-BE49-F238E27FC236}">
                <a16:creationId xmlns:a16="http://schemas.microsoft.com/office/drawing/2014/main" id="{0E69900F-D229-8C04-42A1-3CC94D892EFC}"/>
              </a:ext>
            </a:extLst>
          </p:cNvPr>
          <p:cNvGraphicFramePr>
            <a:graphicFrameLocks noChangeAspect="1"/>
          </p:cNvGraphicFramePr>
          <p:nvPr>
            <p:extLst>
              <p:ext uri="{D42A27DB-BD31-4B8C-83A1-F6EECF244321}">
                <p14:modId xmlns:p14="http://schemas.microsoft.com/office/powerpoint/2010/main" val="1183018185"/>
              </p:ext>
            </p:extLst>
          </p:nvPr>
        </p:nvGraphicFramePr>
        <p:xfrm>
          <a:off x="1115608" y="4396294"/>
          <a:ext cx="1296014" cy="1074743"/>
        </p:xfrm>
        <a:graphic>
          <a:graphicData uri="http://schemas.openxmlformats.org/presentationml/2006/ole">
            <mc:AlternateContent xmlns:mc="http://schemas.openxmlformats.org/markup-compatibility/2006">
              <mc:Choice xmlns:v="urn:schemas-microsoft-com:vml" Requires="v">
                <p:oleObj name="Equation" r:id="rId4" imgW="520560" imgH="431640" progId="Equation.DSMT4">
                  <p:embed/>
                </p:oleObj>
              </mc:Choice>
              <mc:Fallback>
                <p:oleObj name="Equation" r:id="rId4" imgW="520560" imgH="431640" progId="Equation.DSMT4">
                  <p:embed/>
                  <p:pic>
                    <p:nvPicPr>
                      <p:cNvPr id="4" name="Object 3">
                        <a:extLst>
                          <a:ext uri="{FF2B5EF4-FFF2-40B4-BE49-F238E27FC236}">
                            <a16:creationId xmlns:a16="http://schemas.microsoft.com/office/drawing/2014/main" id="{31837F97-0A1C-15CB-CA6A-68E4D5FEC579}"/>
                          </a:ext>
                        </a:extLst>
                      </p:cNvPr>
                      <p:cNvPicPr/>
                      <p:nvPr/>
                    </p:nvPicPr>
                    <p:blipFill>
                      <a:blip r:embed="rId5"/>
                      <a:stretch>
                        <a:fillRect/>
                      </a:stretch>
                    </p:blipFill>
                    <p:spPr>
                      <a:xfrm>
                        <a:off x="1115608" y="4396294"/>
                        <a:ext cx="1296014" cy="107474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07F04B70-0648-AAE8-3490-61296DDC9B1C}"/>
              </a:ext>
            </a:extLst>
          </p:cNvPr>
          <p:cNvGraphicFramePr>
            <a:graphicFrameLocks noChangeAspect="1"/>
          </p:cNvGraphicFramePr>
          <p:nvPr>
            <p:extLst>
              <p:ext uri="{D42A27DB-BD31-4B8C-83A1-F6EECF244321}">
                <p14:modId xmlns:p14="http://schemas.microsoft.com/office/powerpoint/2010/main" val="3779718190"/>
              </p:ext>
            </p:extLst>
          </p:nvPr>
        </p:nvGraphicFramePr>
        <p:xfrm>
          <a:off x="5575221" y="2757098"/>
          <a:ext cx="2847052" cy="741669"/>
        </p:xfrm>
        <a:graphic>
          <a:graphicData uri="http://schemas.openxmlformats.org/presentationml/2006/ole">
            <mc:AlternateContent xmlns:mc="http://schemas.openxmlformats.org/markup-compatibility/2006">
              <mc:Choice xmlns:v="urn:schemas-microsoft-com:vml" Requires="v">
                <p:oleObj name="Equation" r:id="rId6" imgW="1511280" imgH="393480" progId="Equation.DSMT4">
                  <p:embed/>
                </p:oleObj>
              </mc:Choice>
              <mc:Fallback>
                <p:oleObj name="Equation" r:id="rId6" imgW="1511280" imgH="393480" progId="Equation.DSMT4">
                  <p:embed/>
                  <p:pic>
                    <p:nvPicPr>
                      <p:cNvPr id="5" name="Object 4">
                        <a:extLst>
                          <a:ext uri="{FF2B5EF4-FFF2-40B4-BE49-F238E27FC236}">
                            <a16:creationId xmlns:a16="http://schemas.microsoft.com/office/drawing/2014/main" id="{6CAF1238-5B58-9429-89D3-9EA1D54D27E8}"/>
                          </a:ext>
                        </a:extLst>
                      </p:cNvPr>
                      <p:cNvPicPr/>
                      <p:nvPr/>
                    </p:nvPicPr>
                    <p:blipFill>
                      <a:blip r:embed="rId7"/>
                      <a:stretch>
                        <a:fillRect/>
                      </a:stretch>
                    </p:blipFill>
                    <p:spPr>
                      <a:xfrm>
                        <a:off x="5575221" y="2757098"/>
                        <a:ext cx="2847052" cy="741669"/>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C469F23-A267-4FB7-A8E3-C8EB40DDE20C}"/>
              </a:ext>
            </a:extLst>
          </p:cNvPr>
          <p:cNvGraphicFramePr>
            <a:graphicFrameLocks noChangeAspect="1"/>
          </p:cNvGraphicFramePr>
          <p:nvPr>
            <p:extLst>
              <p:ext uri="{D42A27DB-BD31-4B8C-83A1-F6EECF244321}">
                <p14:modId xmlns:p14="http://schemas.microsoft.com/office/powerpoint/2010/main" val="298897489"/>
              </p:ext>
            </p:extLst>
          </p:nvPr>
        </p:nvGraphicFramePr>
        <p:xfrm>
          <a:off x="5539579" y="3966465"/>
          <a:ext cx="2468049" cy="859658"/>
        </p:xfrm>
        <a:graphic>
          <a:graphicData uri="http://schemas.openxmlformats.org/presentationml/2006/ole">
            <mc:AlternateContent xmlns:mc="http://schemas.openxmlformats.org/markup-compatibility/2006">
              <mc:Choice xmlns:v="urn:schemas-microsoft-com:vml" Requires="v">
                <p:oleObj name="Equation" r:id="rId8" imgW="1130040" imgH="393480" progId="Equation.DSMT4">
                  <p:embed/>
                </p:oleObj>
              </mc:Choice>
              <mc:Fallback>
                <p:oleObj name="Equation" r:id="rId8" imgW="1130040" imgH="393480" progId="Equation.DSMT4">
                  <p:embed/>
                  <p:pic>
                    <p:nvPicPr>
                      <p:cNvPr id="6" name="Object 5">
                        <a:extLst>
                          <a:ext uri="{FF2B5EF4-FFF2-40B4-BE49-F238E27FC236}">
                            <a16:creationId xmlns:a16="http://schemas.microsoft.com/office/drawing/2014/main" id="{938809ED-C61F-6B51-5F70-DB985C38D78E}"/>
                          </a:ext>
                        </a:extLst>
                      </p:cNvPr>
                      <p:cNvPicPr/>
                      <p:nvPr/>
                    </p:nvPicPr>
                    <p:blipFill>
                      <a:blip r:embed="rId9"/>
                      <a:stretch>
                        <a:fillRect/>
                      </a:stretch>
                    </p:blipFill>
                    <p:spPr>
                      <a:xfrm>
                        <a:off x="5539579" y="3966465"/>
                        <a:ext cx="2468049" cy="859658"/>
                      </a:xfrm>
                      <a:prstGeom prst="rect">
                        <a:avLst/>
                      </a:prstGeom>
                    </p:spPr>
                  </p:pic>
                </p:oleObj>
              </mc:Fallback>
            </mc:AlternateContent>
          </a:graphicData>
        </a:graphic>
      </p:graphicFrame>
    </p:spTree>
    <p:extLst>
      <p:ext uri="{BB962C8B-B14F-4D97-AF65-F5344CB8AC3E}">
        <p14:creationId xmlns:p14="http://schemas.microsoft.com/office/powerpoint/2010/main" val="136282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Rectangle: Rounded Corners 2">
            <a:extLst>
              <a:ext uri="{FF2B5EF4-FFF2-40B4-BE49-F238E27FC236}">
                <a16:creationId xmlns:a16="http://schemas.microsoft.com/office/drawing/2014/main" id="{3474C5A0-E8C7-D0C9-2F55-63D4B935D5F5}"/>
              </a:ext>
            </a:extLst>
          </p:cNvPr>
          <p:cNvSpPr/>
          <p:nvPr/>
        </p:nvSpPr>
        <p:spPr>
          <a:xfrm>
            <a:off x="712470" y="1714828"/>
            <a:ext cx="10767060" cy="4297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rPr>
              <a:t>Perhitungan</a:t>
            </a:r>
            <a:r>
              <a:rPr lang="en-US" sz="2400" b="1" dirty="0">
                <a:solidFill>
                  <a:schemeClr val="tx1"/>
                </a:solidFill>
              </a:rPr>
              <a:t> </a:t>
            </a:r>
            <a:r>
              <a:rPr lang="en-US" sz="2400" b="1" dirty="0" err="1">
                <a:solidFill>
                  <a:schemeClr val="tx1"/>
                </a:solidFill>
              </a:rPr>
              <a:t>Koefisien</a:t>
            </a:r>
            <a:r>
              <a:rPr lang="en-US" sz="2400" b="1" dirty="0">
                <a:solidFill>
                  <a:schemeClr val="tx1"/>
                </a:solidFill>
              </a:rPr>
              <a:t> </a:t>
            </a:r>
            <a:r>
              <a:rPr lang="en-US" sz="2400" b="1" dirty="0" err="1">
                <a:solidFill>
                  <a:schemeClr val="tx1"/>
                </a:solidFill>
              </a:rPr>
              <a:t>Korelasi</a:t>
            </a:r>
            <a:r>
              <a:rPr lang="en-US" sz="2400" b="1" dirty="0">
                <a:solidFill>
                  <a:schemeClr val="tx1"/>
                </a:solidFill>
              </a:rPr>
              <a:t> (r)</a:t>
            </a:r>
          </a:p>
          <a:p>
            <a:endParaRPr lang="en-US" sz="2000" b="1" dirty="0">
              <a:solidFill>
                <a:schemeClr val="tx1"/>
              </a:solidFill>
            </a:endParaRPr>
          </a:p>
          <a:p>
            <a:r>
              <a:rPr lang="en-US" sz="2000" dirty="0" err="1">
                <a:solidFill>
                  <a:schemeClr val="tx1"/>
                </a:solidFill>
              </a:rPr>
              <a:t>Koefisien</a:t>
            </a:r>
            <a:r>
              <a:rPr lang="en-US" sz="2000" dirty="0">
                <a:solidFill>
                  <a:schemeClr val="tx1"/>
                </a:solidFill>
              </a:rPr>
              <a:t> </a:t>
            </a:r>
            <a:r>
              <a:rPr lang="en-US" sz="2000" dirty="0" err="1">
                <a:solidFill>
                  <a:schemeClr val="tx1"/>
                </a:solidFill>
              </a:rPr>
              <a:t>Korelasi</a:t>
            </a:r>
            <a:r>
              <a:rPr lang="en-US" sz="2000" dirty="0">
                <a:solidFill>
                  <a:schemeClr val="tx1"/>
                </a:solidFill>
              </a:rPr>
              <a:t> </a:t>
            </a:r>
            <a:r>
              <a:rPr lang="en-US" sz="2000" dirty="0" err="1">
                <a:solidFill>
                  <a:schemeClr val="tx1"/>
                </a:solidFill>
              </a:rPr>
              <a:t>merupakan</a:t>
            </a:r>
            <a:r>
              <a:rPr lang="en-US" sz="2000" dirty="0">
                <a:solidFill>
                  <a:schemeClr val="tx1"/>
                </a:solidFill>
              </a:rPr>
              <a:t> </a:t>
            </a:r>
            <a:r>
              <a:rPr lang="en-US" sz="2000" dirty="0" err="1">
                <a:solidFill>
                  <a:schemeClr val="tx1"/>
                </a:solidFill>
              </a:rPr>
              <a:t>akar</a:t>
            </a:r>
            <a:r>
              <a:rPr lang="en-US" sz="2000" dirty="0">
                <a:solidFill>
                  <a:schemeClr val="tx1"/>
                </a:solidFill>
              </a:rPr>
              <a:t> </a:t>
            </a:r>
            <a:r>
              <a:rPr lang="en-US" sz="2000" dirty="0" err="1">
                <a:solidFill>
                  <a:schemeClr val="tx1"/>
                </a:solidFill>
              </a:rPr>
              <a:t>dari</a:t>
            </a:r>
            <a:r>
              <a:rPr lang="en-US" sz="2000" dirty="0">
                <a:solidFill>
                  <a:schemeClr val="tx1"/>
                </a:solidFill>
              </a:rPr>
              <a:t> </a:t>
            </a:r>
            <a:r>
              <a:rPr lang="en-US" sz="2000" dirty="0" err="1">
                <a:solidFill>
                  <a:schemeClr val="tx1"/>
                </a:solidFill>
              </a:rPr>
              <a:t>koefisien</a:t>
            </a:r>
            <a:r>
              <a:rPr lang="en-US" sz="2000" dirty="0">
                <a:solidFill>
                  <a:schemeClr val="tx1"/>
                </a:solidFill>
              </a:rPr>
              <a:t> </a:t>
            </a:r>
            <a:r>
              <a:rPr lang="en-US" sz="2000" dirty="0" err="1">
                <a:solidFill>
                  <a:schemeClr val="tx1"/>
                </a:solidFill>
              </a:rPr>
              <a:t>determinasi</a:t>
            </a:r>
            <a:r>
              <a:rPr lang="en-US" sz="2000" dirty="0">
                <a:solidFill>
                  <a:schemeClr val="tx1"/>
                </a:solidFill>
              </a:rPr>
              <a:t>. </a:t>
            </a:r>
            <a:r>
              <a:rPr lang="en-US" sz="2000" dirty="0" err="1">
                <a:solidFill>
                  <a:schemeClr val="tx1"/>
                </a:solidFill>
              </a:rPr>
              <a:t>Besarnya</a:t>
            </a:r>
            <a:r>
              <a:rPr lang="en-US" sz="2000" dirty="0">
                <a:solidFill>
                  <a:schemeClr val="tx1"/>
                </a:solidFill>
              </a:rPr>
              <a:t> </a:t>
            </a:r>
            <a:r>
              <a:rPr lang="en-US" sz="2000" dirty="0" err="1">
                <a:solidFill>
                  <a:schemeClr val="tx1"/>
                </a:solidFill>
              </a:rPr>
              <a:t>hubungan</a:t>
            </a:r>
            <a:r>
              <a:rPr lang="en-US" sz="2000" dirty="0">
                <a:solidFill>
                  <a:schemeClr val="tx1"/>
                </a:solidFill>
              </a:rPr>
              <a:t> </a:t>
            </a:r>
            <a:r>
              <a:rPr lang="en-US" sz="2000" dirty="0" err="1">
                <a:solidFill>
                  <a:schemeClr val="tx1"/>
                </a:solidFill>
              </a:rPr>
              <a:t>antara</a:t>
            </a:r>
            <a:r>
              <a:rPr lang="en-US" sz="2000" dirty="0">
                <a:solidFill>
                  <a:schemeClr val="tx1"/>
                </a:solidFill>
              </a:rPr>
              <a:t> </a:t>
            </a:r>
            <a:r>
              <a:rPr lang="en-US" sz="2000" dirty="0" err="1">
                <a:solidFill>
                  <a:schemeClr val="tx1"/>
                </a:solidFill>
              </a:rPr>
              <a:t>variabel</a:t>
            </a:r>
            <a:r>
              <a:rPr lang="en-US" sz="2000" dirty="0">
                <a:solidFill>
                  <a:schemeClr val="tx1"/>
                </a:solidFill>
              </a:rPr>
              <a:t> yang </a:t>
            </a:r>
            <a:r>
              <a:rPr lang="en-US" sz="2000" dirty="0" err="1">
                <a:solidFill>
                  <a:schemeClr val="tx1"/>
                </a:solidFill>
              </a:rPr>
              <a:t>satu</a:t>
            </a:r>
            <a:r>
              <a:rPr lang="en-US" sz="2000" dirty="0">
                <a:solidFill>
                  <a:schemeClr val="tx1"/>
                </a:solidFill>
              </a:rPr>
              <a:t> </a:t>
            </a:r>
            <a:r>
              <a:rPr lang="en-US" sz="2000" dirty="0" err="1">
                <a:solidFill>
                  <a:schemeClr val="tx1"/>
                </a:solidFill>
              </a:rPr>
              <a:t>dengan</a:t>
            </a:r>
            <a:r>
              <a:rPr lang="en-US" sz="2000" dirty="0">
                <a:solidFill>
                  <a:schemeClr val="tx1"/>
                </a:solidFill>
              </a:rPr>
              <a:t> </a:t>
            </a:r>
            <a:r>
              <a:rPr lang="en-US" sz="2000" dirty="0" err="1">
                <a:solidFill>
                  <a:schemeClr val="tx1"/>
                </a:solidFill>
              </a:rPr>
              <a:t>variabel</a:t>
            </a:r>
            <a:r>
              <a:rPr lang="en-US" sz="2000" dirty="0">
                <a:solidFill>
                  <a:schemeClr val="tx1"/>
                </a:solidFill>
              </a:rPr>
              <a:t> yang lain (r).</a:t>
            </a:r>
          </a:p>
          <a:p>
            <a:endParaRPr lang="en-US" sz="2000" dirty="0">
              <a:solidFill>
                <a:schemeClr val="tx1"/>
              </a:solidFill>
            </a:endParaRPr>
          </a:p>
          <a:p>
            <a:r>
              <a:rPr lang="en-US" sz="2000" dirty="0" err="1">
                <a:solidFill>
                  <a:schemeClr val="tx1"/>
                </a:solidFill>
              </a:rPr>
              <a:t>Besarnya</a:t>
            </a:r>
            <a:r>
              <a:rPr lang="en-US" sz="2000" dirty="0">
                <a:solidFill>
                  <a:schemeClr val="tx1"/>
                </a:solidFill>
              </a:rPr>
              <a:t> </a:t>
            </a:r>
            <a:r>
              <a:rPr lang="en-US" sz="2000" dirty="0" err="1">
                <a:solidFill>
                  <a:schemeClr val="tx1"/>
                </a:solidFill>
              </a:rPr>
              <a:t>koefisien</a:t>
            </a:r>
            <a:r>
              <a:rPr lang="en-US" sz="2000" dirty="0">
                <a:solidFill>
                  <a:schemeClr val="tx1"/>
                </a:solidFill>
              </a:rPr>
              <a:t> </a:t>
            </a:r>
            <a:r>
              <a:rPr lang="en-US" sz="2000" dirty="0" err="1">
                <a:solidFill>
                  <a:schemeClr val="tx1"/>
                </a:solidFill>
              </a:rPr>
              <a:t>korelasi</a:t>
            </a:r>
            <a:r>
              <a:rPr lang="en-US" sz="2000" dirty="0">
                <a:solidFill>
                  <a:schemeClr val="tx1"/>
                </a:solidFill>
              </a:rPr>
              <a:t> </a:t>
            </a:r>
            <a:r>
              <a:rPr lang="en-US" sz="2000" dirty="0" err="1">
                <a:solidFill>
                  <a:schemeClr val="tx1"/>
                </a:solidFill>
              </a:rPr>
              <a:t>akan</a:t>
            </a:r>
            <a:r>
              <a:rPr lang="en-US" sz="2000" dirty="0">
                <a:solidFill>
                  <a:schemeClr val="tx1"/>
                </a:solidFill>
              </a:rPr>
              <a:t> </a:t>
            </a:r>
            <a:r>
              <a:rPr lang="en-US" sz="2000" dirty="0" err="1">
                <a:solidFill>
                  <a:schemeClr val="tx1"/>
                </a:solidFill>
              </a:rPr>
              <a:t>berkisar</a:t>
            </a:r>
            <a:r>
              <a:rPr lang="en-US" sz="2000" dirty="0">
                <a:solidFill>
                  <a:schemeClr val="tx1"/>
                </a:solidFill>
              </a:rPr>
              <a:t> </a:t>
            </a:r>
            <a:r>
              <a:rPr lang="en-US" sz="2000" dirty="0" err="1">
                <a:solidFill>
                  <a:schemeClr val="tx1"/>
                </a:solidFill>
              </a:rPr>
              <a:t>anatara</a:t>
            </a:r>
            <a:r>
              <a:rPr lang="en-US" sz="2000" dirty="0">
                <a:solidFill>
                  <a:schemeClr val="tx1"/>
                </a:solidFill>
              </a:rPr>
              <a:t> -1 (</a:t>
            </a:r>
            <a:r>
              <a:rPr lang="en-US" sz="2000" dirty="0" err="1">
                <a:solidFill>
                  <a:schemeClr val="tx1"/>
                </a:solidFill>
              </a:rPr>
              <a:t>negatif</a:t>
            </a:r>
            <a:r>
              <a:rPr lang="en-US" sz="2000" dirty="0">
                <a:solidFill>
                  <a:schemeClr val="tx1"/>
                </a:solidFill>
              </a:rPr>
              <a:t> 1) </a:t>
            </a:r>
            <a:r>
              <a:rPr lang="en-US" sz="2000" dirty="0" err="1">
                <a:solidFill>
                  <a:schemeClr val="tx1"/>
                </a:solidFill>
              </a:rPr>
              <a:t>sampai</a:t>
            </a:r>
            <a:r>
              <a:rPr lang="en-US" sz="2000" dirty="0">
                <a:solidFill>
                  <a:schemeClr val="tx1"/>
                </a:solidFill>
              </a:rPr>
              <a:t> 1 (</a:t>
            </a:r>
            <a:r>
              <a:rPr lang="en-US" sz="2000" dirty="0" err="1">
                <a:solidFill>
                  <a:schemeClr val="tx1"/>
                </a:solidFill>
              </a:rPr>
              <a:t>positif</a:t>
            </a:r>
            <a:r>
              <a:rPr lang="en-US" sz="2000" dirty="0">
                <a:solidFill>
                  <a:schemeClr val="tx1"/>
                </a:solidFill>
              </a:rPr>
              <a:t> </a:t>
            </a:r>
            <a:r>
              <a:rPr lang="en-US" sz="2000" dirty="0" err="1">
                <a:solidFill>
                  <a:schemeClr val="tx1"/>
                </a:solidFill>
              </a:rPr>
              <a:t>satu</a:t>
            </a:r>
            <a:r>
              <a:rPr lang="en-US" sz="2000" dirty="0">
                <a:solidFill>
                  <a:schemeClr val="tx1"/>
                </a:solidFill>
              </a:rPr>
              <a:t>).</a:t>
            </a:r>
          </a:p>
          <a:p>
            <a:endParaRPr lang="en-US" sz="2000" dirty="0">
              <a:solidFill>
                <a:schemeClr val="tx1"/>
              </a:solidFill>
            </a:endParaRPr>
          </a:p>
          <a:p>
            <a:endParaRPr lang="en-US" sz="2000" b="1" dirty="0">
              <a:solidFill>
                <a:schemeClr val="tx1"/>
              </a:solidFill>
            </a:endParaRPr>
          </a:p>
          <a:p>
            <a:endParaRPr lang="en-ID" sz="2400" b="1" dirty="0">
              <a:solidFill>
                <a:schemeClr val="tx1"/>
              </a:solidFill>
            </a:endParaRPr>
          </a:p>
        </p:txBody>
      </p:sp>
    </p:spTree>
    <p:extLst>
      <p:ext uri="{BB962C8B-B14F-4D97-AF65-F5344CB8AC3E}">
        <p14:creationId xmlns:p14="http://schemas.microsoft.com/office/powerpoint/2010/main" val="272898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Rectangle: Rounded Corners 2">
            <a:extLst>
              <a:ext uri="{FF2B5EF4-FFF2-40B4-BE49-F238E27FC236}">
                <a16:creationId xmlns:a16="http://schemas.microsoft.com/office/drawing/2014/main" id="{3474C5A0-E8C7-D0C9-2F55-63D4B935D5F5}"/>
              </a:ext>
            </a:extLst>
          </p:cNvPr>
          <p:cNvSpPr/>
          <p:nvPr/>
        </p:nvSpPr>
        <p:spPr>
          <a:xfrm>
            <a:off x="712470" y="1714828"/>
            <a:ext cx="10767060" cy="4297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err="1">
                <a:solidFill>
                  <a:schemeClr val="tx1"/>
                </a:solidFill>
              </a:rPr>
              <a:t>Perhitungan</a:t>
            </a:r>
            <a:r>
              <a:rPr lang="en-US" sz="2400" b="1" dirty="0">
                <a:solidFill>
                  <a:schemeClr val="tx1"/>
                </a:solidFill>
              </a:rPr>
              <a:t> </a:t>
            </a:r>
            <a:r>
              <a:rPr lang="en-US" sz="2400" b="1" dirty="0" err="1">
                <a:solidFill>
                  <a:schemeClr val="tx1"/>
                </a:solidFill>
              </a:rPr>
              <a:t>Koefisien</a:t>
            </a:r>
            <a:r>
              <a:rPr lang="en-US" sz="2400" b="1" dirty="0">
                <a:solidFill>
                  <a:schemeClr val="tx1"/>
                </a:solidFill>
              </a:rPr>
              <a:t> </a:t>
            </a:r>
            <a:r>
              <a:rPr lang="en-US" sz="2400" b="1" dirty="0" err="1">
                <a:solidFill>
                  <a:schemeClr val="tx1"/>
                </a:solidFill>
              </a:rPr>
              <a:t>Determinasi</a:t>
            </a:r>
            <a:r>
              <a:rPr lang="en-US" sz="2400" b="1" dirty="0">
                <a:solidFill>
                  <a:schemeClr val="tx1"/>
                </a:solidFill>
              </a:rPr>
              <a:t> (r^2)</a:t>
            </a:r>
          </a:p>
          <a:p>
            <a:endParaRPr lang="en-US" sz="2000" b="1" dirty="0">
              <a:solidFill>
                <a:schemeClr val="tx1"/>
              </a:solidFill>
            </a:endParaRPr>
          </a:p>
          <a:p>
            <a:r>
              <a:rPr lang="en-US" sz="2000" dirty="0" err="1">
                <a:solidFill>
                  <a:schemeClr val="tx1"/>
                </a:solidFill>
              </a:rPr>
              <a:t>Koefisien</a:t>
            </a:r>
            <a:r>
              <a:rPr lang="en-US" sz="2000" dirty="0">
                <a:solidFill>
                  <a:schemeClr val="tx1"/>
                </a:solidFill>
              </a:rPr>
              <a:t> </a:t>
            </a:r>
            <a:r>
              <a:rPr lang="en-US" sz="2000" dirty="0" err="1">
                <a:solidFill>
                  <a:schemeClr val="tx1"/>
                </a:solidFill>
              </a:rPr>
              <a:t>determinasi</a:t>
            </a:r>
            <a:r>
              <a:rPr lang="en-US" sz="2000" dirty="0">
                <a:solidFill>
                  <a:schemeClr val="tx1"/>
                </a:solidFill>
              </a:rPr>
              <a:t> </a:t>
            </a:r>
            <a:r>
              <a:rPr lang="en-US" sz="2000" dirty="0" err="1">
                <a:solidFill>
                  <a:schemeClr val="tx1"/>
                </a:solidFill>
              </a:rPr>
              <a:t>adalah</a:t>
            </a:r>
            <a:r>
              <a:rPr lang="en-US" sz="2000" dirty="0">
                <a:solidFill>
                  <a:schemeClr val="tx1"/>
                </a:solidFill>
              </a:rPr>
              <a:t> </a:t>
            </a:r>
            <a:r>
              <a:rPr lang="en-US" sz="2000" dirty="0" err="1">
                <a:solidFill>
                  <a:schemeClr val="tx1"/>
                </a:solidFill>
              </a:rPr>
              <a:t>suatu</a:t>
            </a:r>
            <a:r>
              <a:rPr lang="en-US" sz="2000" dirty="0">
                <a:solidFill>
                  <a:schemeClr val="tx1"/>
                </a:solidFill>
              </a:rPr>
              <a:t> </a:t>
            </a:r>
            <a:r>
              <a:rPr lang="en-US" sz="2000" dirty="0" err="1">
                <a:solidFill>
                  <a:schemeClr val="tx1"/>
                </a:solidFill>
              </a:rPr>
              <a:t>ukuran</a:t>
            </a:r>
            <a:r>
              <a:rPr lang="en-US" sz="2000" dirty="0">
                <a:solidFill>
                  <a:schemeClr val="tx1"/>
                </a:solidFill>
              </a:rPr>
              <a:t> yang </a:t>
            </a:r>
            <a:r>
              <a:rPr lang="en-US" sz="2000" dirty="0" err="1">
                <a:solidFill>
                  <a:schemeClr val="tx1"/>
                </a:solidFill>
              </a:rPr>
              <a:t>digunakan</a:t>
            </a:r>
            <a:r>
              <a:rPr lang="en-US" sz="2000" dirty="0">
                <a:solidFill>
                  <a:schemeClr val="tx1"/>
                </a:solidFill>
              </a:rPr>
              <a:t> </a:t>
            </a:r>
            <a:r>
              <a:rPr lang="en-US" sz="2000" dirty="0" err="1">
                <a:solidFill>
                  <a:schemeClr val="tx1"/>
                </a:solidFill>
              </a:rPr>
              <a:t>untuk</a:t>
            </a:r>
            <a:r>
              <a:rPr lang="en-US" sz="2000" dirty="0">
                <a:solidFill>
                  <a:schemeClr val="tx1"/>
                </a:solidFill>
              </a:rPr>
              <a:t> </a:t>
            </a:r>
            <a:r>
              <a:rPr lang="en-US" sz="2000" dirty="0" err="1">
                <a:solidFill>
                  <a:schemeClr val="tx1"/>
                </a:solidFill>
              </a:rPr>
              <a:t>mengukur</a:t>
            </a:r>
            <a:r>
              <a:rPr lang="en-US" sz="2000" dirty="0">
                <a:solidFill>
                  <a:schemeClr val="tx1"/>
                </a:solidFill>
              </a:rPr>
              <a:t> </a:t>
            </a:r>
            <a:r>
              <a:rPr lang="en-US" sz="2000" dirty="0" err="1">
                <a:solidFill>
                  <a:schemeClr val="tx1"/>
                </a:solidFill>
              </a:rPr>
              <a:t>pengaruh</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independen</a:t>
            </a:r>
            <a:r>
              <a:rPr lang="en-US" sz="2000" dirty="0">
                <a:solidFill>
                  <a:schemeClr val="tx1"/>
                </a:solidFill>
              </a:rPr>
              <a:t> </a:t>
            </a:r>
            <a:r>
              <a:rPr lang="en-US" sz="2000" dirty="0" err="1">
                <a:solidFill>
                  <a:schemeClr val="tx1"/>
                </a:solidFill>
              </a:rPr>
              <a:t>terhadap</a:t>
            </a:r>
            <a:r>
              <a:rPr lang="en-US" sz="2000" dirty="0">
                <a:solidFill>
                  <a:schemeClr val="tx1"/>
                </a:solidFill>
              </a:rPr>
              <a:t> </a:t>
            </a:r>
            <a:r>
              <a:rPr lang="en-US" sz="2000" dirty="0" err="1">
                <a:solidFill>
                  <a:schemeClr val="tx1"/>
                </a:solidFill>
              </a:rPr>
              <a:t>variansi</a:t>
            </a:r>
            <a:r>
              <a:rPr lang="en-US" sz="2000" dirty="0">
                <a:solidFill>
                  <a:schemeClr val="tx1"/>
                </a:solidFill>
              </a:rPr>
              <a:t> </a:t>
            </a:r>
            <a:r>
              <a:rPr lang="en-US" sz="2000" dirty="0" err="1">
                <a:solidFill>
                  <a:schemeClr val="tx1"/>
                </a:solidFill>
              </a:rPr>
              <a:t>variabel</a:t>
            </a:r>
            <a:r>
              <a:rPr lang="en-US" sz="2000" dirty="0">
                <a:solidFill>
                  <a:schemeClr val="tx1"/>
                </a:solidFill>
              </a:rPr>
              <a:t> </a:t>
            </a:r>
            <a:r>
              <a:rPr lang="en-US" sz="2000" dirty="0" err="1">
                <a:solidFill>
                  <a:schemeClr val="tx1"/>
                </a:solidFill>
              </a:rPr>
              <a:t>dependen</a:t>
            </a:r>
            <a:r>
              <a:rPr lang="en-US" sz="2000" dirty="0">
                <a:solidFill>
                  <a:schemeClr val="tx1"/>
                </a:solidFill>
              </a:rPr>
              <a:t>.</a:t>
            </a:r>
          </a:p>
          <a:p>
            <a:endParaRPr lang="en-US" sz="2000" dirty="0">
              <a:solidFill>
                <a:schemeClr val="tx1"/>
              </a:solidFill>
            </a:endParaRPr>
          </a:p>
          <a:p>
            <a:r>
              <a:rPr lang="en-US" sz="2000" dirty="0" err="1">
                <a:solidFill>
                  <a:schemeClr val="tx1"/>
                </a:solidFill>
              </a:rPr>
              <a:t>Besarnya</a:t>
            </a:r>
            <a:r>
              <a:rPr lang="en-US" sz="2000" dirty="0">
                <a:solidFill>
                  <a:schemeClr val="tx1"/>
                </a:solidFill>
              </a:rPr>
              <a:t> </a:t>
            </a:r>
            <a:r>
              <a:rPr lang="en-US" sz="2000" dirty="0" err="1">
                <a:solidFill>
                  <a:schemeClr val="tx1"/>
                </a:solidFill>
              </a:rPr>
              <a:t>koefisien</a:t>
            </a:r>
            <a:r>
              <a:rPr lang="en-US" sz="2000" dirty="0">
                <a:solidFill>
                  <a:schemeClr val="tx1"/>
                </a:solidFill>
              </a:rPr>
              <a:t> </a:t>
            </a:r>
            <a:r>
              <a:rPr lang="en-US" sz="2000" dirty="0" err="1">
                <a:solidFill>
                  <a:schemeClr val="tx1"/>
                </a:solidFill>
              </a:rPr>
              <a:t>deteminasi</a:t>
            </a:r>
            <a:r>
              <a:rPr lang="en-US" sz="2000" dirty="0">
                <a:solidFill>
                  <a:schemeClr val="tx1"/>
                </a:solidFill>
              </a:rPr>
              <a:t> </a:t>
            </a:r>
            <a:r>
              <a:rPr lang="en-US" sz="2000" dirty="0" err="1">
                <a:solidFill>
                  <a:schemeClr val="tx1"/>
                </a:solidFill>
              </a:rPr>
              <a:t>antara</a:t>
            </a:r>
            <a:r>
              <a:rPr lang="en-US" sz="2000" dirty="0">
                <a:solidFill>
                  <a:schemeClr val="tx1"/>
                </a:solidFill>
              </a:rPr>
              <a:t> 0 </a:t>
            </a:r>
            <a:r>
              <a:rPr lang="en-US" sz="2000" dirty="0" err="1">
                <a:solidFill>
                  <a:schemeClr val="tx1"/>
                </a:solidFill>
              </a:rPr>
              <a:t>sampai</a:t>
            </a:r>
            <a:r>
              <a:rPr lang="en-US" sz="2000" dirty="0">
                <a:solidFill>
                  <a:schemeClr val="tx1"/>
                </a:solidFill>
              </a:rPr>
              <a:t> 1.</a:t>
            </a:r>
            <a:endParaRPr lang="en-US" sz="2000" b="1" dirty="0">
              <a:solidFill>
                <a:schemeClr val="tx1"/>
              </a:solidFill>
            </a:endParaRPr>
          </a:p>
          <a:p>
            <a:endParaRPr lang="en-ID" sz="2400" b="1" dirty="0">
              <a:solidFill>
                <a:schemeClr val="tx1"/>
              </a:solidFill>
            </a:endParaRPr>
          </a:p>
        </p:txBody>
      </p:sp>
    </p:spTree>
    <p:extLst>
      <p:ext uri="{BB962C8B-B14F-4D97-AF65-F5344CB8AC3E}">
        <p14:creationId xmlns:p14="http://schemas.microsoft.com/office/powerpoint/2010/main" val="254394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0affe0f-c2a3-4108-bb98-6ceb4e94ef15}" enabled="0" method="" siteId="{90affe0f-c2a3-4108-bb98-6ceb4e94ef15}" removed="1"/>
</clbl:labelList>
</file>

<file path=docProps/app.xml><?xml version="1.0" encoding="utf-8"?>
<Properties xmlns="http://schemas.openxmlformats.org/officeDocument/2006/extended-properties" xmlns:vt="http://schemas.openxmlformats.org/officeDocument/2006/docPropsVTypes">
  <Template/>
  <TotalTime>859</TotalTime>
  <Words>303</Words>
  <Application>Microsoft Macintosh PowerPoint</Application>
  <PresentationFormat>Widescreen</PresentationFormat>
  <Paragraphs>59</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ADLaM Display</vt:lpstr>
      <vt:lpstr>Aharoni</vt:lpstr>
      <vt:lpstr>Aptos</vt:lpstr>
      <vt:lpstr>Aptos Display</vt:lpstr>
      <vt:lpstr>Arial</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BERLIAN RAHMY LIDIAWATY</cp:lastModifiedBy>
  <cp:revision>9</cp:revision>
  <dcterms:created xsi:type="dcterms:W3CDTF">2024-09-16T03:30:25Z</dcterms:created>
  <dcterms:modified xsi:type="dcterms:W3CDTF">2025-04-08T00:12:47Z</dcterms:modified>
</cp:coreProperties>
</file>