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7" r:id="rId2"/>
    <p:sldId id="258" r:id="rId3"/>
    <p:sldId id="303" r:id="rId4"/>
    <p:sldId id="304" r:id="rId5"/>
    <p:sldId id="305" r:id="rId6"/>
    <p:sldId id="306" r:id="rId7"/>
    <p:sldId id="337" r:id="rId8"/>
    <p:sldId id="338" r:id="rId9"/>
    <p:sldId id="307" r:id="rId10"/>
    <p:sldId id="308" r:id="rId11"/>
    <p:sldId id="309" r:id="rId12"/>
    <p:sldId id="339" r:id="rId13"/>
    <p:sldId id="310" r:id="rId14"/>
    <p:sldId id="311" r:id="rId15"/>
    <p:sldId id="340" r:id="rId16"/>
    <p:sldId id="341" r:id="rId17"/>
    <p:sldId id="342" r:id="rId18"/>
    <p:sldId id="312" r:id="rId19"/>
    <p:sldId id="343" r:id="rId20"/>
    <p:sldId id="313" r:id="rId21"/>
    <p:sldId id="314" r:id="rId22"/>
    <p:sldId id="336" r:id="rId23"/>
    <p:sldId id="315" r:id="rId24"/>
    <p:sldId id="316" r:id="rId25"/>
    <p:sldId id="317" r:id="rId26"/>
    <p:sldId id="318" r:id="rId27"/>
    <p:sldId id="319" r:id="rId28"/>
    <p:sldId id="320" r:id="rId29"/>
    <p:sldId id="321" r:id="rId30"/>
    <p:sldId id="322" r:id="rId31"/>
    <p:sldId id="323" r:id="rId32"/>
    <p:sldId id="324" r:id="rId33"/>
    <p:sldId id="325" r:id="rId34"/>
    <p:sldId id="328" r:id="rId35"/>
    <p:sldId id="329" r:id="rId36"/>
    <p:sldId id="332" r:id="rId37"/>
    <p:sldId id="334" r:id="rId38"/>
    <p:sldId id="335" r:id="rId39"/>
    <p:sldId id="345" r:id="rId40"/>
    <p:sldId id="346" r:id="rId41"/>
    <p:sldId id="347" r:id="rId42"/>
    <p:sldId id="348" r:id="rId43"/>
    <p:sldId id="349" r:id="rId44"/>
    <p:sldId id="350" r:id="rId45"/>
    <p:sldId id="351" r:id="rId46"/>
    <p:sldId id="352" r:id="rId47"/>
    <p:sldId id="353" r:id="rId48"/>
    <p:sldId id="354" r:id="rId49"/>
    <p:sldId id="355" r:id="rId50"/>
    <p:sldId id="361" r:id="rId51"/>
    <p:sldId id="362" r:id="rId52"/>
    <p:sldId id="363" r:id="rId53"/>
    <p:sldId id="364" r:id="rId54"/>
    <p:sldId id="365" r:id="rId55"/>
    <p:sldId id="366" r:id="rId56"/>
    <p:sldId id="371" r:id="rId57"/>
    <p:sldId id="372" r:id="rId58"/>
    <p:sldId id="373" r:id="rId59"/>
    <p:sldId id="374" r:id="rId60"/>
    <p:sldId id="379" r:id="rId61"/>
    <p:sldId id="302"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BAD2"/>
    <a:srgbClr val="FFFFFF"/>
    <a:srgbClr val="11BBAF"/>
    <a:srgbClr val="FFCA4F"/>
    <a:srgbClr val="854F89"/>
    <a:srgbClr val="FFE152"/>
    <a:srgbClr val="DD00FF"/>
    <a:srgbClr val="D8D5ED"/>
    <a:srgbClr val="B5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74" autoAdjust="0"/>
  </p:normalViewPr>
  <p:slideViewPr>
    <p:cSldViewPr snapToGrid="0">
      <p:cViewPr>
        <p:scale>
          <a:sx n="80" d="100"/>
          <a:sy n="80" d="100"/>
        </p:scale>
        <p:origin x="354"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A40AE-31E3-4D98-ACC4-E307CFB5D5EF}" type="datetimeFigureOut">
              <a:rPr lang="en-IN" smtClean="0"/>
              <a:t>28-09-2023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6EDEC2-978F-4F6B-8E75-E3B6C2192001}" type="slidenum">
              <a:rPr lang="en-IN" smtClean="0"/>
              <a:t>‹#›</a:t>
            </a:fld>
            <a:endParaRPr lang="en-IN"/>
          </a:p>
        </p:txBody>
      </p:sp>
    </p:spTree>
    <p:extLst>
      <p:ext uri="{BB962C8B-B14F-4D97-AF65-F5344CB8AC3E}">
        <p14:creationId xmlns:p14="http://schemas.microsoft.com/office/powerpoint/2010/main" val="3887443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effectLst/>
                <a:latin typeface="Söhne"/>
              </a:rPr>
              <a:t>DECLARE</a:t>
            </a:r>
            <a:r>
              <a:rPr lang="en-IN" b="0" i="0" dirty="0">
                <a:solidFill>
                  <a:srgbClr val="D1D5DB"/>
                </a:solidFill>
                <a:effectLst/>
                <a:latin typeface="Söhne"/>
              </a:rPr>
              <a:t>: This is the beginning of the PL/SQL block. In the </a:t>
            </a:r>
            <a:r>
              <a:rPr lang="en-IN" dirty="0"/>
              <a:t>DECLARE</a:t>
            </a:r>
            <a:r>
              <a:rPr lang="en-IN" b="0" i="0" dirty="0">
                <a:solidFill>
                  <a:srgbClr val="D1D5DB"/>
                </a:solidFill>
                <a:effectLst/>
                <a:latin typeface="Söhne"/>
              </a:rPr>
              <a:t> section, you declare variables, constants, and cursors that you will use within the block. These declarations are local to the block and can be used in the subsequent </a:t>
            </a:r>
            <a:r>
              <a:rPr lang="en-IN" dirty="0"/>
              <a:t>BEGIN</a:t>
            </a:r>
            <a:r>
              <a:rPr lang="en-IN" b="0" i="0" dirty="0">
                <a:solidFill>
                  <a:srgbClr val="D1D5DB"/>
                </a:solidFill>
                <a:effectLst/>
                <a:latin typeface="Söhne"/>
              </a:rPr>
              <a:t> section.</a:t>
            </a:r>
          </a:p>
          <a:p>
            <a:endParaRPr lang="en-IN" b="0" i="0" dirty="0">
              <a:solidFill>
                <a:srgbClr val="D1D5DB"/>
              </a:solidFill>
              <a:effectLst/>
              <a:latin typeface="Söhne"/>
            </a:endParaRPr>
          </a:p>
          <a:p>
            <a:r>
              <a:rPr lang="en-IN" b="1" i="0" dirty="0">
                <a:effectLst/>
                <a:latin typeface="Söhne"/>
              </a:rPr>
              <a:t>BEGIN</a:t>
            </a:r>
            <a:r>
              <a:rPr lang="en-IN" b="0" i="0" dirty="0">
                <a:solidFill>
                  <a:srgbClr val="D1D5DB"/>
                </a:solidFill>
                <a:effectLst/>
                <a:latin typeface="Söhne"/>
              </a:rPr>
              <a:t>: After the </a:t>
            </a:r>
            <a:r>
              <a:rPr lang="en-IN" dirty="0"/>
              <a:t>DECLARE</a:t>
            </a:r>
            <a:r>
              <a:rPr lang="en-IN" b="0" i="0" dirty="0">
                <a:solidFill>
                  <a:srgbClr val="D1D5DB"/>
                </a:solidFill>
                <a:effectLst/>
                <a:latin typeface="Söhne"/>
              </a:rPr>
              <a:t> section, you enter the </a:t>
            </a:r>
            <a:r>
              <a:rPr lang="en-IN" dirty="0"/>
              <a:t>BEGIN</a:t>
            </a:r>
            <a:r>
              <a:rPr lang="en-IN" b="0" i="0" dirty="0">
                <a:solidFill>
                  <a:srgbClr val="D1D5DB"/>
                </a:solidFill>
                <a:effectLst/>
                <a:latin typeface="Söhne"/>
              </a:rPr>
              <a:t> section where you write the executable code. This is where you perform operations, calculations, and any other tasks that you need to do within the PL/SQL block.</a:t>
            </a:r>
          </a:p>
          <a:p>
            <a:endParaRPr lang="en-IN" b="0" i="0" dirty="0">
              <a:solidFill>
                <a:srgbClr val="D1D5DB"/>
              </a:solidFill>
              <a:effectLst/>
              <a:latin typeface="Söhne"/>
            </a:endParaRPr>
          </a:p>
          <a:p>
            <a:r>
              <a:rPr lang="en-IN" b="1" i="0" dirty="0">
                <a:effectLst/>
                <a:latin typeface="Söhne"/>
              </a:rPr>
              <a:t>EXCEPTION</a:t>
            </a:r>
            <a:r>
              <a:rPr lang="en-IN" b="0" i="0" dirty="0">
                <a:solidFill>
                  <a:srgbClr val="D1D5DB"/>
                </a:solidFill>
                <a:effectLst/>
                <a:latin typeface="Söhne"/>
              </a:rPr>
              <a:t>: In the </a:t>
            </a:r>
            <a:r>
              <a:rPr lang="en-IN" dirty="0"/>
              <a:t>EXCEPTION</a:t>
            </a:r>
            <a:r>
              <a:rPr lang="en-IN" b="0" i="0" dirty="0">
                <a:solidFill>
                  <a:srgbClr val="D1D5DB"/>
                </a:solidFill>
                <a:effectLst/>
                <a:latin typeface="Söhne"/>
              </a:rPr>
              <a:t> section, you handle exceptions or errors that may occur during the execution of the code in the </a:t>
            </a:r>
            <a:r>
              <a:rPr lang="en-IN" dirty="0"/>
              <a:t>BEGIN</a:t>
            </a:r>
            <a:r>
              <a:rPr lang="en-IN" b="0" i="0" dirty="0">
                <a:solidFill>
                  <a:srgbClr val="D1D5DB"/>
                </a:solidFill>
                <a:effectLst/>
                <a:latin typeface="Söhne"/>
              </a:rPr>
              <a:t> section. You can specify how to handle different types of exceptions. This section is optional.</a:t>
            </a:r>
            <a:endParaRPr lang="en-IN" dirty="0"/>
          </a:p>
        </p:txBody>
      </p:sp>
      <p:sp>
        <p:nvSpPr>
          <p:cNvPr id="4" name="Slide Number Placeholder 3"/>
          <p:cNvSpPr>
            <a:spLocks noGrp="1"/>
          </p:cNvSpPr>
          <p:nvPr>
            <p:ph type="sldNum" sz="quarter" idx="5"/>
          </p:nvPr>
        </p:nvSpPr>
        <p:spPr/>
        <p:txBody>
          <a:bodyPr/>
          <a:lstStyle/>
          <a:p>
            <a:fld id="{986EDEC2-978F-4F6B-8E75-E3B6C2192001}" type="slidenum">
              <a:rPr lang="en-IN" smtClean="0"/>
              <a:t>4</a:t>
            </a:fld>
            <a:endParaRPr lang="en-IN"/>
          </a:p>
        </p:txBody>
      </p:sp>
    </p:spTree>
    <p:extLst>
      <p:ext uri="{BB962C8B-B14F-4D97-AF65-F5344CB8AC3E}">
        <p14:creationId xmlns:p14="http://schemas.microsoft.com/office/powerpoint/2010/main" val="1936363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0" i="0" dirty="0">
                <a:solidFill>
                  <a:srgbClr val="FFFFFF"/>
                </a:solidFill>
                <a:effectLst/>
                <a:latin typeface="Söhne"/>
              </a:rPr>
              <a:t>DECLARE: This keyword is used to start the declaration section of a PL/SQL block where you declare your variables. This section is optional and is used when you need to declare variables.</a:t>
            </a:r>
          </a:p>
          <a:p>
            <a:pPr algn="l">
              <a:buFont typeface="+mj-lt"/>
              <a:buAutoNum type="arabicPeriod"/>
            </a:pPr>
            <a:r>
              <a:rPr lang="en-IN" b="0" i="0" dirty="0" err="1">
                <a:solidFill>
                  <a:srgbClr val="FFFFFF"/>
                </a:solidFill>
                <a:effectLst/>
                <a:latin typeface="Söhne"/>
              </a:rPr>
              <a:t>variable_name</a:t>
            </a:r>
            <a:r>
              <a:rPr lang="en-IN" b="0" i="0" dirty="0">
                <a:solidFill>
                  <a:srgbClr val="FFFFFF"/>
                </a:solidFill>
                <a:effectLst/>
                <a:latin typeface="Söhne"/>
              </a:rPr>
              <a:t>: This is the name you give to your variable. It must follow the naming conventions for identifiers in PL/SQL, which typically include starting with a letter and using letters, numbers, and underscores. Variable names are case insensitive.</a:t>
            </a:r>
          </a:p>
          <a:p>
            <a:pPr algn="l">
              <a:buFont typeface="+mj-lt"/>
              <a:buAutoNum type="arabicPeriod"/>
            </a:pPr>
            <a:r>
              <a:rPr lang="en-IN" b="0" i="0" dirty="0">
                <a:solidFill>
                  <a:srgbClr val="FFFFFF"/>
                </a:solidFill>
                <a:effectLst/>
                <a:latin typeface="Söhne"/>
              </a:rPr>
              <a:t>[CONSTANT]: This is an optional keyword. If you include CONSTANT, it indicates that the variable is a constant, meaning its value cannot be changed after initialization.</a:t>
            </a:r>
          </a:p>
          <a:p>
            <a:pPr algn="l">
              <a:buFont typeface="+mj-lt"/>
              <a:buAutoNum type="arabicPeriod"/>
            </a:pPr>
            <a:r>
              <a:rPr lang="en-IN" b="0" i="0" dirty="0">
                <a:solidFill>
                  <a:srgbClr val="FFFFFF"/>
                </a:solidFill>
                <a:effectLst/>
                <a:latin typeface="Söhne"/>
              </a:rPr>
              <a:t>datatype: This specifies the data type of the variable. PL/SQL supports various data types like NUMBER, VARCHAR2, DATE, BOOLEAN, etc. You should choose a data type that corresponds to the type of data you intend to store in the variable.</a:t>
            </a:r>
          </a:p>
          <a:p>
            <a:pPr algn="l">
              <a:buFont typeface="+mj-lt"/>
              <a:buAutoNum type="arabicPeriod"/>
            </a:pPr>
            <a:r>
              <a:rPr lang="en-IN" b="0" i="0" dirty="0">
                <a:solidFill>
                  <a:srgbClr val="FFFFFF"/>
                </a:solidFill>
                <a:effectLst/>
                <a:latin typeface="Söhne"/>
              </a:rPr>
              <a:t>[NOT NULL]: This is also optional. If you include NOT NULL, it means that the variable must always have a non-null value. You won't be able to assign a null value to it.</a:t>
            </a:r>
          </a:p>
          <a:p>
            <a:pPr algn="l">
              <a:buFont typeface="+mj-lt"/>
              <a:buAutoNum type="arabicPeriod"/>
            </a:pPr>
            <a:r>
              <a:rPr lang="en-IN" b="0" i="0" dirty="0">
                <a:solidFill>
                  <a:srgbClr val="FFFFFF"/>
                </a:solidFill>
                <a:effectLst/>
                <a:latin typeface="Söhne"/>
              </a:rPr>
              <a:t>:= </a:t>
            </a:r>
            <a:r>
              <a:rPr lang="en-IN" b="0" i="0" dirty="0" err="1">
                <a:solidFill>
                  <a:srgbClr val="FFFFFF"/>
                </a:solidFill>
                <a:effectLst/>
                <a:latin typeface="Söhne"/>
              </a:rPr>
              <a:t>initial_value</a:t>
            </a:r>
            <a:r>
              <a:rPr lang="en-IN" b="0" i="0" dirty="0">
                <a:solidFill>
                  <a:srgbClr val="FFFFFF"/>
                </a:solidFill>
                <a:effectLst/>
                <a:latin typeface="Söhne"/>
              </a:rPr>
              <a:t>: This part is optional as well. It allows you to initialize the variable with an initial value when it is declared. If you omit this part, the variable will be initialized to NULL by default (unless you declared it as a constant).</a:t>
            </a:r>
          </a:p>
          <a:p>
            <a:pPr algn="l">
              <a:buFont typeface="+mj-lt"/>
              <a:buAutoNum type="arabicPeriod"/>
            </a:pPr>
            <a:r>
              <a:rPr lang="en-IN" b="0" i="0" dirty="0">
                <a:solidFill>
                  <a:srgbClr val="FFFFFF"/>
                </a:solidFill>
                <a:effectLst/>
                <a:latin typeface="Söhne"/>
              </a:rPr>
              <a:t>BEGIN and END: These keywords enclose the block of code where you can use the declared variable. This block typically contains one or more PL/SQL statements that operate on the variable.</a:t>
            </a:r>
          </a:p>
        </p:txBody>
      </p:sp>
      <p:sp>
        <p:nvSpPr>
          <p:cNvPr id="4" name="Slide Number Placeholder 3"/>
          <p:cNvSpPr>
            <a:spLocks noGrp="1"/>
          </p:cNvSpPr>
          <p:nvPr>
            <p:ph type="sldNum" sz="quarter" idx="5"/>
          </p:nvPr>
        </p:nvSpPr>
        <p:spPr/>
        <p:txBody>
          <a:bodyPr/>
          <a:lstStyle/>
          <a:p>
            <a:fld id="{986EDEC2-978F-4F6B-8E75-E3B6C2192001}" type="slidenum">
              <a:rPr lang="en-IN" smtClean="0"/>
              <a:t>7</a:t>
            </a:fld>
            <a:endParaRPr lang="en-IN"/>
          </a:p>
        </p:txBody>
      </p:sp>
    </p:spTree>
    <p:extLst>
      <p:ext uri="{BB962C8B-B14F-4D97-AF65-F5344CB8AC3E}">
        <p14:creationId xmlns:p14="http://schemas.microsoft.com/office/powerpoint/2010/main" val="3401294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26-09-2023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26-09-2023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pPr/>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pPr/>
              <a:t>26-09-2023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26-09-2023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26-09-2023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pPr/>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26-09-2023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26-09-2023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pPr/>
              <a:t>26-09-2023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5" name="TextBox 4"/>
          <p:cNvSpPr txBox="1"/>
          <p:nvPr/>
        </p:nvSpPr>
        <p:spPr>
          <a:xfrm>
            <a:off x="9345419" y="1960531"/>
            <a:ext cx="2743200" cy="707886"/>
          </a:xfrm>
          <a:prstGeom prst="rect">
            <a:avLst/>
          </a:prstGeom>
          <a:noFill/>
        </p:spPr>
        <p:txBody>
          <a:bodyPr wrap="square" rtlCol="0">
            <a:spAutoFit/>
          </a:bodyPr>
          <a:lstStyle/>
          <a:p>
            <a:r>
              <a:rPr lang="en-IN" sz="2000" dirty="0">
                <a:solidFill>
                  <a:srgbClr val="0098A3"/>
                </a:solidFill>
                <a:latin typeface="CastleT" panose="020E0602050706020204" pitchFamily="34" charset="0"/>
              </a:rPr>
              <a:t>DIPLOMA – COMPUTER ENGINEERING</a:t>
            </a:r>
          </a:p>
        </p:txBody>
      </p:sp>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sp>
        <p:nvSpPr>
          <p:cNvPr id="12" name="TextBox 11"/>
          <p:cNvSpPr txBox="1"/>
          <p:nvPr/>
        </p:nvSpPr>
        <p:spPr>
          <a:xfrm>
            <a:off x="9280427" y="3006971"/>
            <a:ext cx="2743200" cy="1446550"/>
          </a:xfrm>
          <a:prstGeom prst="rect">
            <a:avLst/>
          </a:prstGeom>
          <a:noFill/>
        </p:spPr>
        <p:txBody>
          <a:bodyPr wrap="square" rtlCol="0">
            <a:spAutoFit/>
          </a:bodyPr>
          <a:lstStyle/>
          <a:p>
            <a:endParaRPr lang="en-IN" sz="2200" dirty="0">
              <a:solidFill>
                <a:srgbClr val="0098A3"/>
              </a:solidFill>
              <a:latin typeface="CastleT" panose="020E0602050706020204" pitchFamily="34" charset="0"/>
            </a:endParaRPr>
          </a:p>
          <a:p>
            <a:r>
              <a:rPr lang="en-IN" sz="2200" dirty="0">
                <a:solidFill>
                  <a:srgbClr val="0098A3"/>
                </a:solidFill>
                <a:latin typeface="CastleT" panose="020E0602050706020204" pitchFamily="34" charset="0"/>
              </a:rPr>
              <a:t>Advance Database Management System</a:t>
            </a:r>
          </a:p>
          <a:p>
            <a:r>
              <a:rPr lang="en-IN" sz="2200" dirty="0">
                <a:solidFill>
                  <a:srgbClr val="0098A3"/>
                </a:solidFill>
                <a:latin typeface="CastleT" panose="020E0602050706020204" pitchFamily="34" charset="0"/>
              </a:rPr>
              <a:t>(09CE1502)</a:t>
            </a:r>
          </a:p>
        </p:txBody>
      </p:sp>
      <p:sp>
        <p:nvSpPr>
          <p:cNvPr id="2" name="TextBox 1"/>
          <p:cNvSpPr txBox="1"/>
          <p:nvPr/>
        </p:nvSpPr>
        <p:spPr>
          <a:xfrm>
            <a:off x="1883390" y="2668417"/>
            <a:ext cx="6018663" cy="1446550"/>
          </a:xfrm>
          <a:prstGeom prst="rect">
            <a:avLst/>
          </a:prstGeom>
          <a:noFill/>
        </p:spPr>
        <p:txBody>
          <a:bodyPr wrap="square" rtlCol="0">
            <a:spAutoFit/>
          </a:bodyPr>
          <a:lstStyle/>
          <a:p>
            <a:pPr algn="ctr"/>
            <a:r>
              <a:rPr lang="en-IN" sz="4400" dirty="0">
                <a:solidFill>
                  <a:schemeClr val="bg1"/>
                </a:solidFill>
                <a:latin typeface="CastleT" panose="020E0602050706020204" pitchFamily="34" charset="0"/>
              </a:rPr>
              <a:t>Unit 5</a:t>
            </a:r>
          </a:p>
          <a:p>
            <a:pPr algn="ctr"/>
            <a:r>
              <a:rPr lang="en-IN" sz="4400" dirty="0">
                <a:solidFill>
                  <a:schemeClr val="bg1"/>
                </a:solidFill>
                <a:latin typeface="CastleT" panose="020E0602050706020204" pitchFamily="34" charset="0"/>
              </a:rPr>
              <a:t>PL / SQL</a:t>
            </a:r>
          </a:p>
        </p:txBody>
      </p:sp>
    </p:spTree>
    <p:extLst>
      <p:ext uri="{BB962C8B-B14F-4D97-AF65-F5344CB8AC3E}">
        <p14:creationId xmlns:p14="http://schemas.microsoft.com/office/powerpoint/2010/main" val="308281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Conditional control</a:t>
            </a:r>
          </a:p>
        </p:txBody>
      </p:sp>
      <p:sp>
        <p:nvSpPr>
          <p:cNvPr id="3" name="Content Placeholder 2"/>
          <p:cNvSpPr>
            <a:spLocks noGrp="1"/>
          </p:cNvSpPr>
          <p:nvPr>
            <p:ph idx="1"/>
          </p:nvPr>
        </p:nvSpPr>
        <p:spPr/>
        <p:txBody>
          <a:bodyPr/>
          <a:lstStyle/>
          <a:p>
            <a:r>
              <a:rPr lang="en-IN" dirty="0"/>
              <a:t>PL/SQL allows the use of IF statement to control the execution of a block of code.</a:t>
            </a:r>
          </a:p>
          <a:p>
            <a:r>
              <a:rPr lang="en-IN" dirty="0"/>
              <a:t>In PL/</a:t>
            </a:r>
            <a:r>
              <a:rPr lang="en-IN" dirty="0" err="1"/>
              <a:t>sql</a:t>
            </a:r>
            <a:r>
              <a:rPr lang="en-IN" dirty="0"/>
              <a:t> IF-THEN-ELSEIF-END IF construct in code blocks allow specifying certain conditions.</a:t>
            </a:r>
          </a:p>
          <a:p>
            <a:r>
              <a:rPr lang="en-IN" dirty="0"/>
              <a:t>Under these conditions a specific block of code should be executed.</a:t>
            </a:r>
          </a:p>
          <a:p>
            <a:endParaRPr lang="en-IN" dirty="0"/>
          </a:p>
        </p:txBody>
      </p:sp>
    </p:spTree>
    <p:extLst>
      <p:ext uri="{BB962C8B-B14F-4D97-AF65-F5344CB8AC3E}">
        <p14:creationId xmlns:p14="http://schemas.microsoft.com/office/powerpoint/2010/main" val="3752602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Conditional control</a:t>
            </a:r>
          </a:p>
        </p:txBody>
      </p:sp>
      <p:sp>
        <p:nvSpPr>
          <p:cNvPr id="3" name="Content Placeholder 2"/>
          <p:cNvSpPr>
            <a:spLocks noGrp="1"/>
          </p:cNvSpPr>
          <p:nvPr>
            <p:ph idx="1"/>
          </p:nvPr>
        </p:nvSpPr>
        <p:spPr/>
        <p:txBody>
          <a:bodyPr/>
          <a:lstStyle/>
          <a:p>
            <a:r>
              <a:rPr lang="en-IN" b="1" dirty="0"/>
              <a:t>Syntax:</a:t>
            </a:r>
          </a:p>
          <a:p>
            <a:pPr marL="0" indent="0">
              <a:buNone/>
            </a:pPr>
            <a:endParaRPr lang="en-IN" b="1" dirty="0"/>
          </a:p>
          <a:p>
            <a:pPr marL="0" indent="0">
              <a:buNone/>
            </a:pPr>
            <a:r>
              <a:rPr lang="en-IN" dirty="0"/>
              <a:t>IF &lt;condition&gt; THEN </a:t>
            </a:r>
          </a:p>
          <a:p>
            <a:pPr marL="0" indent="0">
              <a:buNone/>
            </a:pPr>
            <a:r>
              <a:rPr lang="en-IN" dirty="0"/>
              <a:t>	&lt;action&gt;</a:t>
            </a:r>
          </a:p>
          <a:p>
            <a:pPr marL="0" indent="0">
              <a:buNone/>
            </a:pPr>
            <a:r>
              <a:rPr lang="en-IN" dirty="0"/>
              <a:t>ELSEIF &lt; condition &gt; THEN</a:t>
            </a:r>
          </a:p>
          <a:p>
            <a:pPr marL="0" indent="0">
              <a:buNone/>
            </a:pPr>
            <a:r>
              <a:rPr lang="en-IN" dirty="0"/>
              <a:t>	&lt; action &gt;</a:t>
            </a:r>
          </a:p>
          <a:p>
            <a:pPr marL="0" indent="0">
              <a:buNone/>
            </a:pPr>
            <a:r>
              <a:rPr lang="en-IN" dirty="0"/>
              <a:t>ELSE</a:t>
            </a:r>
          </a:p>
          <a:p>
            <a:pPr marL="0" indent="0">
              <a:buNone/>
            </a:pPr>
            <a:r>
              <a:rPr lang="en-IN" dirty="0"/>
              <a:t>	&lt; action &gt;</a:t>
            </a:r>
          </a:p>
          <a:p>
            <a:pPr marL="0" indent="0">
              <a:buNone/>
            </a:pPr>
            <a:r>
              <a:rPr lang="en-IN" dirty="0"/>
              <a:t>END IF;</a:t>
            </a:r>
          </a:p>
          <a:p>
            <a:endParaRPr lang="en-IN" dirty="0"/>
          </a:p>
        </p:txBody>
      </p:sp>
    </p:spTree>
    <p:extLst>
      <p:ext uri="{BB962C8B-B14F-4D97-AF65-F5344CB8AC3E}">
        <p14:creationId xmlns:p14="http://schemas.microsoft.com/office/powerpoint/2010/main" val="1442200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Conditional control - Example</a:t>
            </a:r>
            <a:endParaRPr lang="en-US" b="1" dirty="0"/>
          </a:p>
        </p:txBody>
      </p:sp>
      <p:sp>
        <p:nvSpPr>
          <p:cNvPr id="3" name="Content Placeholder 2"/>
          <p:cNvSpPr>
            <a:spLocks noGrp="1"/>
          </p:cNvSpPr>
          <p:nvPr>
            <p:ph idx="1"/>
          </p:nvPr>
        </p:nvSpPr>
        <p:spPr>
          <a:xfrm>
            <a:off x="3691847" y="604380"/>
            <a:ext cx="7315200" cy="5120640"/>
          </a:xfrm>
        </p:spPr>
        <p:txBody>
          <a:bodyPr>
            <a:normAutofit fontScale="85000" lnSpcReduction="20000"/>
          </a:bodyPr>
          <a:lstStyle/>
          <a:p>
            <a:r>
              <a:rPr lang="en-US" dirty="0"/>
              <a:t>DECLARE </a:t>
            </a:r>
          </a:p>
          <a:p>
            <a:r>
              <a:rPr lang="en-US" dirty="0"/>
              <a:t>   a number(3) := 100; </a:t>
            </a:r>
          </a:p>
          <a:p>
            <a:r>
              <a:rPr lang="en-US" dirty="0"/>
              <a:t>BEGIN </a:t>
            </a:r>
          </a:p>
          <a:p>
            <a:r>
              <a:rPr lang="en-US" dirty="0"/>
              <a:t>   IF ( a = 10 ) THEN </a:t>
            </a:r>
          </a:p>
          <a:p>
            <a:r>
              <a:rPr lang="en-US" dirty="0"/>
              <a:t>      dbms_output.put_line('Value of a is 10' ); </a:t>
            </a:r>
          </a:p>
          <a:p>
            <a:r>
              <a:rPr lang="en-US" dirty="0"/>
              <a:t>   ELSEIF ( a = 20 ) THEN </a:t>
            </a:r>
          </a:p>
          <a:p>
            <a:r>
              <a:rPr lang="en-US" dirty="0"/>
              <a:t>      dbms_output.put_line('Value of a is 20' ); </a:t>
            </a:r>
          </a:p>
          <a:p>
            <a:r>
              <a:rPr lang="en-US" dirty="0"/>
              <a:t>   ELSEIF ( a = 30 ) THEN </a:t>
            </a:r>
          </a:p>
          <a:p>
            <a:r>
              <a:rPr lang="en-US" dirty="0"/>
              <a:t>      dbms_output.put_line('Value of a is 30' ); </a:t>
            </a:r>
          </a:p>
          <a:p>
            <a:r>
              <a:rPr lang="en-US" dirty="0"/>
              <a:t>   ELSE </a:t>
            </a:r>
          </a:p>
          <a:p>
            <a:r>
              <a:rPr lang="en-US" dirty="0"/>
              <a:t>       dbms_output.put_line('None of the values is matching'); </a:t>
            </a:r>
          </a:p>
          <a:p>
            <a:r>
              <a:rPr lang="en-US" dirty="0"/>
              <a:t>   END IF; </a:t>
            </a:r>
          </a:p>
          <a:p>
            <a:r>
              <a:rPr lang="en-US" dirty="0"/>
              <a:t>   dbms_output.put_line('Exact value of a is: '|| a );  </a:t>
            </a:r>
          </a:p>
          <a:p>
            <a:r>
              <a:rPr lang="en-US" dirty="0"/>
              <a:t>END; </a:t>
            </a:r>
          </a:p>
          <a:p>
            <a:r>
              <a:rPr lang="en-US" dirty="0"/>
              <a:t>/ </a:t>
            </a:r>
          </a:p>
        </p:txBody>
      </p:sp>
      <p:sp>
        <p:nvSpPr>
          <p:cNvPr id="5" name="TextBox 4"/>
          <p:cNvSpPr txBox="1"/>
          <p:nvPr/>
        </p:nvSpPr>
        <p:spPr>
          <a:xfrm>
            <a:off x="3562068" y="5603082"/>
            <a:ext cx="5308978" cy="1107996"/>
          </a:xfrm>
          <a:prstGeom prst="rect">
            <a:avLst/>
          </a:prstGeom>
          <a:solidFill>
            <a:srgbClr val="40BAD2"/>
          </a:solidFill>
        </p:spPr>
        <p:txBody>
          <a:bodyPr wrap="square" rtlCol="0">
            <a:spAutoFit/>
          </a:bodyPr>
          <a:lstStyle/>
          <a:p>
            <a:r>
              <a:rPr lang="en-US" sz="1600" dirty="0"/>
              <a:t>None of the values is matching </a:t>
            </a:r>
          </a:p>
          <a:p>
            <a:r>
              <a:rPr lang="en-US" sz="1600" dirty="0"/>
              <a:t>Exact value of a is: 100  </a:t>
            </a:r>
          </a:p>
          <a:p>
            <a:endParaRPr lang="en-US" sz="1600" dirty="0"/>
          </a:p>
          <a:p>
            <a:r>
              <a:rPr lang="en-US" sz="1600" dirty="0"/>
              <a:t>PL/SQL procedure successfully completed</a:t>
            </a:r>
            <a:r>
              <a:rPr lang="en-US" dirty="0"/>
              <a:t>. </a:t>
            </a:r>
          </a:p>
        </p:txBody>
      </p:sp>
    </p:spTree>
    <p:extLst>
      <p:ext uri="{BB962C8B-B14F-4D97-AF65-F5344CB8AC3E}">
        <p14:creationId xmlns:p14="http://schemas.microsoft.com/office/powerpoint/2010/main" val="263947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Iterative Control</a:t>
            </a:r>
          </a:p>
        </p:txBody>
      </p:sp>
      <p:sp>
        <p:nvSpPr>
          <p:cNvPr id="3" name="Content Placeholder 2"/>
          <p:cNvSpPr>
            <a:spLocks noGrp="1"/>
          </p:cNvSpPr>
          <p:nvPr>
            <p:ph idx="1"/>
          </p:nvPr>
        </p:nvSpPr>
        <p:spPr/>
        <p:txBody>
          <a:bodyPr/>
          <a:lstStyle/>
          <a:p>
            <a:r>
              <a:rPr lang="en-IN" dirty="0"/>
              <a:t>It indicates the ability to repeat or skip sections of a code block.</a:t>
            </a:r>
          </a:p>
          <a:p>
            <a:r>
              <a:rPr lang="en-IN" dirty="0"/>
              <a:t>A LOOP marks as sequence of statements that has to be repeated.</a:t>
            </a:r>
          </a:p>
          <a:p>
            <a:r>
              <a:rPr lang="en-IN" dirty="0"/>
              <a:t>The keyword </a:t>
            </a:r>
            <a:r>
              <a:rPr lang="en-IN" b="1" dirty="0"/>
              <a:t>LOOP</a:t>
            </a:r>
            <a:r>
              <a:rPr lang="en-IN" dirty="0"/>
              <a:t> has to be placed before the first statement in the sequence of statements.</a:t>
            </a:r>
          </a:p>
          <a:p>
            <a:r>
              <a:rPr lang="en-IN" dirty="0"/>
              <a:t>While the keyword </a:t>
            </a:r>
            <a:r>
              <a:rPr lang="en-IN" b="1" dirty="0"/>
              <a:t>END LOOP</a:t>
            </a:r>
            <a:r>
              <a:rPr lang="en-IN" dirty="0"/>
              <a:t> is placed immediately after the last statement in the sequence.</a:t>
            </a:r>
          </a:p>
          <a:p>
            <a:endParaRPr lang="en-IN" dirty="0"/>
          </a:p>
        </p:txBody>
      </p:sp>
    </p:spTree>
    <p:extLst>
      <p:ext uri="{BB962C8B-B14F-4D97-AF65-F5344CB8AC3E}">
        <p14:creationId xmlns:p14="http://schemas.microsoft.com/office/powerpoint/2010/main" val="1503038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Iterative Control</a:t>
            </a:r>
          </a:p>
        </p:txBody>
      </p:sp>
      <p:sp>
        <p:nvSpPr>
          <p:cNvPr id="3" name="Content Placeholder 2"/>
          <p:cNvSpPr>
            <a:spLocks noGrp="1"/>
          </p:cNvSpPr>
          <p:nvPr>
            <p:ph idx="1"/>
          </p:nvPr>
        </p:nvSpPr>
        <p:spPr/>
        <p:txBody>
          <a:bodyPr>
            <a:normAutofit/>
          </a:bodyPr>
          <a:lstStyle/>
          <a:p>
            <a:r>
              <a:rPr lang="en-IN" b="1" dirty="0"/>
              <a:t>Syntax: Simple loop</a:t>
            </a:r>
          </a:p>
          <a:p>
            <a:pPr marL="0" indent="0">
              <a:buNone/>
            </a:pPr>
            <a:r>
              <a:rPr lang="en-IN" dirty="0"/>
              <a:t>Loop</a:t>
            </a:r>
          </a:p>
          <a:p>
            <a:pPr marL="0" indent="0">
              <a:buNone/>
            </a:pPr>
            <a:r>
              <a:rPr lang="en-IN" dirty="0"/>
              <a:t>	&lt;sequence of statements&gt;</a:t>
            </a:r>
          </a:p>
          <a:p>
            <a:pPr marL="0" indent="0">
              <a:buNone/>
            </a:pPr>
            <a:r>
              <a:rPr lang="en-IN" dirty="0"/>
              <a:t>End loop;</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592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Iterative Control</a:t>
            </a:r>
            <a:endParaRPr lang="en-US" b="1" dirty="0"/>
          </a:p>
        </p:txBody>
      </p:sp>
      <p:sp>
        <p:nvSpPr>
          <p:cNvPr id="3" name="Content Placeholder 2"/>
          <p:cNvSpPr>
            <a:spLocks noGrp="1"/>
          </p:cNvSpPr>
          <p:nvPr>
            <p:ph idx="1"/>
          </p:nvPr>
        </p:nvSpPr>
        <p:spPr>
          <a:xfrm>
            <a:off x="3582666" y="823164"/>
            <a:ext cx="4892594" cy="5250090"/>
          </a:xfrm>
        </p:spPr>
        <p:txBody>
          <a:bodyPr>
            <a:normAutofit fontScale="92500" lnSpcReduction="20000"/>
          </a:bodyPr>
          <a:lstStyle/>
          <a:p>
            <a:r>
              <a:rPr lang="en-US" dirty="0"/>
              <a:t>DECLARE </a:t>
            </a:r>
          </a:p>
          <a:p>
            <a:r>
              <a:rPr lang="en-US" dirty="0"/>
              <a:t>   x number := 10; </a:t>
            </a:r>
          </a:p>
          <a:p>
            <a:r>
              <a:rPr lang="en-US" dirty="0"/>
              <a:t>BEGIN </a:t>
            </a:r>
          </a:p>
          <a:p>
            <a:r>
              <a:rPr lang="en-US" dirty="0"/>
              <a:t>   LOOP </a:t>
            </a:r>
          </a:p>
          <a:p>
            <a:r>
              <a:rPr lang="en-US" dirty="0"/>
              <a:t>      dbms_output.put_line(x); </a:t>
            </a:r>
          </a:p>
          <a:p>
            <a:r>
              <a:rPr lang="en-US" dirty="0"/>
              <a:t>      x := x + 10; </a:t>
            </a:r>
          </a:p>
          <a:p>
            <a:r>
              <a:rPr lang="en-US" dirty="0"/>
              <a:t>      IF x &gt; 50 THEN </a:t>
            </a:r>
          </a:p>
          <a:p>
            <a:r>
              <a:rPr lang="en-US" dirty="0"/>
              <a:t>         exit; </a:t>
            </a:r>
          </a:p>
          <a:p>
            <a:r>
              <a:rPr lang="en-US" dirty="0"/>
              <a:t>      END IF; </a:t>
            </a:r>
          </a:p>
          <a:p>
            <a:r>
              <a:rPr lang="en-US" dirty="0"/>
              <a:t>   END LOOP; </a:t>
            </a:r>
          </a:p>
          <a:p>
            <a:r>
              <a:rPr lang="en-US" dirty="0"/>
              <a:t>   -- after exit, control resumes here  </a:t>
            </a:r>
          </a:p>
          <a:p>
            <a:r>
              <a:rPr lang="en-US" dirty="0"/>
              <a:t>   dbms_output.put_line('After Exit x is: ' || x); </a:t>
            </a:r>
          </a:p>
          <a:p>
            <a:r>
              <a:rPr lang="en-US" dirty="0"/>
              <a:t>END; </a:t>
            </a:r>
          </a:p>
          <a:p>
            <a:r>
              <a:rPr lang="en-US" dirty="0"/>
              <a:t>/</a:t>
            </a:r>
          </a:p>
        </p:txBody>
      </p:sp>
      <p:sp>
        <p:nvSpPr>
          <p:cNvPr id="5" name="TextBox 4"/>
          <p:cNvSpPr txBox="1"/>
          <p:nvPr/>
        </p:nvSpPr>
        <p:spPr>
          <a:xfrm>
            <a:off x="6858127" y="1392072"/>
            <a:ext cx="4960833" cy="2585323"/>
          </a:xfrm>
          <a:prstGeom prst="rect">
            <a:avLst/>
          </a:prstGeom>
          <a:solidFill>
            <a:srgbClr val="40BAD2"/>
          </a:solidFill>
        </p:spPr>
        <p:txBody>
          <a:bodyPr wrap="square" rtlCol="0">
            <a:spAutoFit/>
          </a:bodyPr>
          <a:lstStyle/>
          <a:p>
            <a:r>
              <a:rPr lang="en-US" dirty="0"/>
              <a:t>Output:</a:t>
            </a:r>
          </a:p>
          <a:p>
            <a:r>
              <a:rPr lang="en-US" dirty="0"/>
              <a:t>10 </a:t>
            </a:r>
          </a:p>
          <a:p>
            <a:r>
              <a:rPr lang="en-US" dirty="0"/>
              <a:t>20 </a:t>
            </a:r>
          </a:p>
          <a:p>
            <a:r>
              <a:rPr lang="en-US" dirty="0"/>
              <a:t>30 </a:t>
            </a:r>
          </a:p>
          <a:p>
            <a:r>
              <a:rPr lang="en-US" dirty="0"/>
              <a:t>40 </a:t>
            </a:r>
          </a:p>
          <a:p>
            <a:r>
              <a:rPr lang="en-US" dirty="0"/>
              <a:t>50 </a:t>
            </a:r>
          </a:p>
          <a:p>
            <a:r>
              <a:rPr lang="en-US" dirty="0"/>
              <a:t>After Exit x is: 60  </a:t>
            </a:r>
          </a:p>
          <a:p>
            <a:endParaRPr lang="en-US" dirty="0"/>
          </a:p>
          <a:p>
            <a:r>
              <a:rPr lang="en-US" dirty="0"/>
              <a:t>PL/SQL procedure successfully completed.</a:t>
            </a:r>
          </a:p>
        </p:txBody>
      </p:sp>
    </p:spTree>
    <p:extLst>
      <p:ext uri="{BB962C8B-B14F-4D97-AF65-F5344CB8AC3E}">
        <p14:creationId xmlns:p14="http://schemas.microsoft.com/office/powerpoint/2010/main" val="1835244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Iterative Control</a:t>
            </a:r>
            <a:endParaRPr lang="en-US" b="1" dirty="0"/>
          </a:p>
        </p:txBody>
      </p:sp>
      <p:sp>
        <p:nvSpPr>
          <p:cNvPr id="3" name="Content Placeholder 2"/>
          <p:cNvSpPr>
            <a:spLocks noGrp="1"/>
          </p:cNvSpPr>
          <p:nvPr>
            <p:ph idx="1"/>
          </p:nvPr>
        </p:nvSpPr>
        <p:spPr/>
        <p:txBody>
          <a:bodyPr/>
          <a:lstStyle/>
          <a:p>
            <a:r>
              <a:rPr lang="en-IN" b="1" dirty="0"/>
              <a:t>Syntax: While loop</a:t>
            </a:r>
          </a:p>
          <a:p>
            <a:pPr marL="0" indent="0">
              <a:buNone/>
            </a:pPr>
            <a:r>
              <a:rPr lang="en-IN" dirty="0"/>
              <a:t>WHILE &lt;condition&gt;</a:t>
            </a:r>
          </a:p>
          <a:p>
            <a:pPr marL="0" indent="0">
              <a:buNone/>
            </a:pPr>
            <a:r>
              <a:rPr lang="en-IN" dirty="0"/>
              <a:t>Loop</a:t>
            </a:r>
          </a:p>
          <a:p>
            <a:pPr marL="0" indent="0">
              <a:buNone/>
            </a:pPr>
            <a:r>
              <a:rPr lang="en-IN" dirty="0"/>
              <a:t>	&lt;action&gt;</a:t>
            </a:r>
          </a:p>
          <a:p>
            <a:pPr marL="0" indent="0">
              <a:buNone/>
            </a:pPr>
            <a:r>
              <a:rPr lang="en-IN" dirty="0"/>
              <a:t>End loop;</a:t>
            </a:r>
          </a:p>
          <a:p>
            <a:endParaRPr lang="en-US" dirty="0"/>
          </a:p>
        </p:txBody>
      </p:sp>
    </p:spTree>
    <p:extLst>
      <p:ext uri="{BB962C8B-B14F-4D97-AF65-F5344CB8AC3E}">
        <p14:creationId xmlns:p14="http://schemas.microsoft.com/office/powerpoint/2010/main" val="3919655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Iterative Control</a:t>
            </a:r>
            <a:endParaRPr lang="en-US" b="1" dirty="0"/>
          </a:p>
        </p:txBody>
      </p:sp>
      <p:sp>
        <p:nvSpPr>
          <p:cNvPr id="3" name="Content Placeholder 2"/>
          <p:cNvSpPr>
            <a:spLocks noGrp="1"/>
          </p:cNvSpPr>
          <p:nvPr>
            <p:ph idx="1"/>
          </p:nvPr>
        </p:nvSpPr>
        <p:spPr>
          <a:xfrm>
            <a:off x="3650904" y="836813"/>
            <a:ext cx="4947186" cy="3762483"/>
          </a:xfrm>
        </p:spPr>
        <p:txBody>
          <a:bodyPr>
            <a:normAutofit lnSpcReduction="10000"/>
          </a:bodyPr>
          <a:lstStyle/>
          <a:p>
            <a:r>
              <a:rPr lang="en-US" dirty="0"/>
              <a:t>DECLARE </a:t>
            </a:r>
          </a:p>
          <a:p>
            <a:r>
              <a:rPr lang="en-US" dirty="0"/>
              <a:t>   a number(2) := 10; </a:t>
            </a:r>
          </a:p>
          <a:p>
            <a:r>
              <a:rPr lang="en-US" dirty="0"/>
              <a:t>BEGIN </a:t>
            </a:r>
          </a:p>
          <a:p>
            <a:r>
              <a:rPr lang="en-US" dirty="0"/>
              <a:t>   WHILE a &lt; 15 LOOP </a:t>
            </a:r>
          </a:p>
          <a:p>
            <a:r>
              <a:rPr lang="en-US" dirty="0"/>
              <a:t>      dbms_output.put_line('value of a: ' || a); </a:t>
            </a:r>
          </a:p>
          <a:p>
            <a:r>
              <a:rPr lang="en-US" dirty="0"/>
              <a:t>      a := a + 1; </a:t>
            </a:r>
          </a:p>
          <a:p>
            <a:r>
              <a:rPr lang="en-US" dirty="0"/>
              <a:t>   END LOOP; </a:t>
            </a:r>
          </a:p>
          <a:p>
            <a:r>
              <a:rPr lang="en-US" dirty="0"/>
              <a:t>END; </a:t>
            </a:r>
          </a:p>
          <a:p>
            <a:r>
              <a:rPr lang="en-US" dirty="0"/>
              <a:t>/ </a:t>
            </a:r>
          </a:p>
        </p:txBody>
      </p:sp>
      <p:sp>
        <p:nvSpPr>
          <p:cNvPr id="5" name="TextBox 4"/>
          <p:cNvSpPr txBox="1"/>
          <p:nvPr/>
        </p:nvSpPr>
        <p:spPr>
          <a:xfrm>
            <a:off x="3650904" y="4599296"/>
            <a:ext cx="4913194" cy="2031325"/>
          </a:xfrm>
          <a:prstGeom prst="rect">
            <a:avLst/>
          </a:prstGeom>
          <a:solidFill>
            <a:srgbClr val="40BAD2"/>
          </a:solidFill>
        </p:spPr>
        <p:txBody>
          <a:bodyPr wrap="square" rtlCol="0">
            <a:spAutoFit/>
          </a:bodyPr>
          <a:lstStyle/>
          <a:p>
            <a:r>
              <a:rPr lang="en-US" dirty="0"/>
              <a:t>value of a: 10 </a:t>
            </a:r>
          </a:p>
          <a:p>
            <a:r>
              <a:rPr lang="en-US" dirty="0"/>
              <a:t>value of a: 11 </a:t>
            </a:r>
          </a:p>
          <a:p>
            <a:r>
              <a:rPr lang="en-US" dirty="0"/>
              <a:t>value of a: 12 </a:t>
            </a:r>
          </a:p>
          <a:p>
            <a:r>
              <a:rPr lang="en-US" dirty="0"/>
              <a:t>value of a: 13 </a:t>
            </a:r>
          </a:p>
          <a:p>
            <a:r>
              <a:rPr lang="en-US" dirty="0"/>
              <a:t>value of a: 14 </a:t>
            </a:r>
          </a:p>
          <a:p>
            <a:endParaRPr lang="en-US" dirty="0"/>
          </a:p>
          <a:p>
            <a:r>
              <a:rPr lang="en-US" dirty="0"/>
              <a:t>PL/SQL procedure successfully completed. </a:t>
            </a:r>
          </a:p>
        </p:txBody>
      </p:sp>
    </p:spTree>
    <p:extLst>
      <p:ext uri="{BB962C8B-B14F-4D97-AF65-F5344CB8AC3E}">
        <p14:creationId xmlns:p14="http://schemas.microsoft.com/office/powerpoint/2010/main" val="1015810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Iterative Control</a:t>
            </a:r>
          </a:p>
        </p:txBody>
      </p:sp>
      <p:sp>
        <p:nvSpPr>
          <p:cNvPr id="3" name="Content Placeholder 2"/>
          <p:cNvSpPr>
            <a:spLocks noGrp="1"/>
          </p:cNvSpPr>
          <p:nvPr>
            <p:ph idx="1"/>
          </p:nvPr>
        </p:nvSpPr>
        <p:spPr/>
        <p:txBody>
          <a:bodyPr/>
          <a:lstStyle/>
          <a:p>
            <a:r>
              <a:rPr lang="en-IN" b="1" dirty="0"/>
              <a:t>Syntax: For loop</a:t>
            </a:r>
          </a:p>
          <a:p>
            <a:pPr marL="0" indent="0">
              <a:buNone/>
            </a:pPr>
            <a:r>
              <a:rPr lang="en-IN" dirty="0"/>
              <a:t>FOR variable IN initial </a:t>
            </a:r>
            <a:r>
              <a:rPr lang="en-IN" dirty="0" err="1"/>
              <a:t>value..final</a:t>
            </a:r>
            <a:r>
              <a:rPr lang="en-IN" dirty="0"/>
              <a:t> value</a:t>
            </a:r>
          </a:p>
          <a:p>
            <a:pPr marL="0" indent="0">
              <a:buNone/>
            </a:pPr>
            <a:r>
              <a:rPr lang="en-IN" dirty="0"/>
              <a:t>Loop</a:t>
            </a:r>
          </a:p>
          <a:p>
            <a:pPr marL="0" indent="0">
              <a:buNone/>
            </a:pPr>
            <a:r>
              <a:rPr lang="en-IN" dirty="0"/>
              <a:t>	&lt;action&gt;</a:t>
            </a:r>
          </a:p>
          <a:p>
            <a:pPr marL="0" indent="0">
              <a:buNone/>
            </a:pPr>
            <a:r>
              <a:rPr lang="en-IN" dirty="0"/>
              <a:t>End loop;</a:t>
            </a:r>
          </a:p>
          <a:p>
            <a:endParaRPr lang="en-IN" dirty="0"/>
          </a:p>
        </p:txBody>
      </p:sp>
    </p:spTree>
    <p:extLst>
      <p:ext uri="{BB962C8B-B14F-4D97-AF65-F5344CB8AC3E}">
        <p14:creationId xmlns:p14="http://schemas.microsoft.com/office/powerpoint/2010/main" val="2200251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Iterative Control</a:t>
            </a:r>
            <a:endParaRPr lang="en-US" b="1" dirty="0"/>
          </a:p>
        </p:txBody>
      </p:sp>
      <p:sp>
        <p:nvSpPr>
          <p:cNvPr id="3" name="Content Placeholder 2"/>
          <p:cNvSpPr>
            <a:spLocks noGrp="1"/>
          </p:cNvSpPr>
          <p:nvPr>
            <p:ph idx="1"/>
          </p:nvPr>
        </p:nvSpPr>
        <p:spPr>
          <a:xfrm>
            <a:off x="3869268" y="864108"/>
            <a:ext cx="7315200" cy="3953552"/>
          </a:xfrm>
        </p:spPr>
        <p:txBody>
          <a:bodyPr/>
          <a:lstStyle/>
          <a:p>
            <a:r>
              <a:rPr lang="en-US" dirty="0"/>
              <a:t>DECLARE </a:t>
            </a:r>
          </a:p>
          <a:p>
            <a:r>
              <a:rPr lang="en-US" dirty="0"/>
              <a:t>   a number(2); </a:t>
            </a:r>
          </a:p>
          <a:p>
            <a:r>
              <a:rPr lang="en-US" dirty="0"/>
              <a:t>BEGIN </a:t>
            </a:r>
          </a:p>
          <a:p>
            <a:r>
              <a:rPr lang="en-US" dirty="0"/>
              <a:t>   FOR a in 10 .. 15 LOOP </a:t>
            </a:r>
          </a:p>
          <a:p>
            <a:r>
              <a:rPr lang="en-US" dirty="0"/>
              <a:t>      dbms_output.put_line('value of a: ' || a); </a:t>
            </a:r>
          </a:p>
          <a:p>
            <a:r>
              <a:rPr lang="en-US" dirty="0"/>
              <a:t>  END LOOP; </a:t>
            </a:r>
          </a:p>
          <a:p>
            <a:r>
              <a:rPr lang="en-US" dirty="0"/>
              <a:t>END; </a:t>
            </a:r>
          </a:p>
          <a:p>
            <a:r>
              <a:rPr lang="en-US" dirty="0"/>
              <a:t>/</a:t>
            </a:r>
          </a:p>
        </p:txBody>
      </p:sp>
      <p:sp>
        <p:nvSpPr>
          <p:cNvPr id="6" name="TextBox 5"/>
          <p:cNvSpPr txBox="1"/>
          <p:nvPr/>
        </p:nvSpPr>
        <p:spPr>
          <a:xfrm>
            <a:off x="3746439" y="4433670"/>
            <a:ext cx="5138254" cy="2308324"/>
          </a:xfrm>
          <a:prstGeom prst="rect">
            <a:avLst/>
          </a:prstGeom>
          <a:solidFill>
            <a:srgbClr val="40BAD2"/>
          </a:solidFill>
        </p:spPr>
        <p:txBody>
          <a:bodyPr wrap="square" rtlCol="0">
            <a:spAutoFit/>
          </a:bodyPr>
          <a:lstStyle/>
          <a:p>
            <a:r>
              <a:rPr lang="en-US" dirty="0"/>
              <a:t>value of a: 10 </a:t>
            </a:r>
          </a:p>
          <a:p>
            <a:r>
              <a:rPr lang="en-US" dirty="0"/>
              <a:t>value of a: 11 </a:t>
            </a:r>
          </a:p>
          <a:p>
            <a:r>
              <a:rPr lang="en-US" dirty="0"/>
              <a:t>value of a: 12 </a:t>
            </a:r>
          </a:p>
          <a:p>
            <a:r>
              <a:rPr lang="en-US" dirty="0"/>
              <a:t>value of a: 13 </a:t>
            </a:r>
          </a:p>
          <a:p>
            <a:r>
              <a:rPr lang="en-US" dirty="0"/>
              <a:t>value of a: 14 </a:t>
            </a:r>
          </a:p>
          <a:p>
            <a:r>
              <a:rPr lang="en-US" dirty="0"/>
              <a:t>value of a: 15 </a:t>
            </a:r>
          </a:p>
          <a:p>
            <a:endParaRPr lang="en-US" dirty="0"/>
          </a:p>
          <a:p>
            <a:r>
              <a:rPr lang="en-US" dirty="0"/>
              <a:t>PL/SQL procedure successfully completed. </a:t>
            </a:r>
          </a:p>
        </p:txBody>
      </p:sp>
    </p:spTree>
    <p:extLst>
      <p:ext uri="{BB962C8B-B14F-4D97-AF65-F5344CB8AC3E}">
        <p14:creationId xmlns:p14="http://schemas.microsoft.com/office/powerpoint/2010/main" val="294618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a:t>
            </a:r>
          </a:p>
        </p:txBody>
      </p:sp>
      <p:sp>
        <p:nvSpPr>
          <p:cNvPr id="3" name="Content Placeholder 2"/>
          <p:cNvSpPr>
            <a:spLocks noGrp="1"/>
          </p:cNvSpPr>
          <p:nvPr>
            <p:ph idx="1"/>
          </p:nvPr>
        </p:nvSpPr>
        <p:spPr/>
        <p:txBody>
          <a:bodyPr>
            <a:normAutofit/>
          </a:bodyPr>
          <a:lstStyle/>
          <a:p>
            <a:pPr algn="just"/>
            <a:r>
              <a:rPr lang="en-US" dirty="0"/>
              <a:t>PL/SQL is a superset of SQL.</a:t>
            </a:r>
          </a:p>
          <a:p>
            <a:pPr algn="just"/>
            <a:endParaRPr lang="en-US" dirty="0"/>
          </a:p>
          <a:p>
            <a:pPr algn="just"/>
            <a:r>
              <a:rPr lang="en-US" dirty="0"/>
              <a:t>PL/SQL is a block-structured language that enables developers to combine the power of SQL with procedural statements.</a:t>
            </a:r>
          </a:p>
          <a:p>
            <a:pPr algn="just"/>
            <a:endParaRPr lang="en-US" dirty="0"/>
          </a:p>
          <a:p>
            <a:pPr algn="just"/>
            <a:r>
              <a:rPr lang="en-US" dirty="0"/>
              <a:t>PL/SQL bridges the gap between database technology and procedural programming language.</a:t>
            </a:r>
          </a:p>
        </p:txBody>
      </p:sp>
    </p:spTree>
    <p:extLst>
      <p:ext uri="{BB962C8B-B14F-4D97-AF65-F5344CB8AC3E}">
        <p14:creationId xmlns:p14="http://schemas.microsoft.com/office/powerpoint/2010/main" val="3913561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Sequential Control</a:t>
            </a:r>
          </a:p>
        </p:txBody>
      </p:sp>
      <p:sp>
        <p:nvSpPr>
          <p:cNvPr id="3" name="Content Placeholder 2"/>
          <p:cNvSpPr>
            <a:spLocks noGrp="1"/>
          </p:cNvSpPr>
          <p:nvPr>
            <p:ph idx="1"/>
          </p:nvPr>
        </p:nvSpPr>
        <p:spPr/>
        <p:txBody>
          <a:bodyPr/>
          <a:lstStyle/>
          <a:p>
            <a:pPr algn="just"/>
            <a:r>
              <a:rPr lang="en-IN" dirty="0"/>
              <a:t>THE GOTO statement:</a:t>
            </a:r>
          </a:p>
          <a:p>
            <a:pPr algn="just"/>
            <a:r>
              <a:rPr lang="en-IN" dirty="0"/>
              <a:t>It changes the </a:t>
            </a:r>
            <a:r>
              <a:rPr lang="en-IN" b="1" dirty="0"/>
              <a:t>flow of control </a:t>
            </a:r>
            <a:r>
              <a:rPr lang="en-IN" dirty="0"/>
              <a:t>within the PL/SQL block.</a:t>
            </a:r>
          </a:p>
          <a:p>
            <a:pPr algn="just"/>
            <a:r>
              <a:rPr lang="en-IN" dirty="0"/>
              <a:t>This statement allows the execution of a section of code, which is not in the normal flow of control.</a:t>
            </a:r>
          </a:p>
          <a:p>
            <a:pPr algn="just"/>
            <a:r>
              <a:rPr lang="en-IN" dirty="0"/>
              <a:t>The entry point is marked using &lt;&lt; </a:t>
            </a:r>
            <a:r>
              <a:rPr lang="en-IN" dirty="0" err="1"/>
              <a:t>userdefined</a:t>
            </a:r>
            <a:r>
              <a:rPr lang="en-IN" dirty="0"/>
              <a:t> name &gt;&gt;.</a:t>
            </a:r>
          </a:p>
          <a:p>
            <a:pPr algn="just"/>
            <a:r>
              <a:rPr lang="en-IN" dirty="0"/>
              <a:t>GOTO can make use of this name to jump into blocks.</a:t>
            </a:r>
          </a:p>
          <a:p>
            <a:endParaRPr lang="en-IN" dirty="0"/>
          </a:p>
        </p:txBody>
      </p:sp>
    </p:spTree>
    <p:extLst>
      <p:ext uri="{BB962C8B-B14F-4D97-AF65-F5344CB8AC3E}">
        <p14:creationId xmlns:p14="http://schemas.microsoft.com/office/powerpoint/2010/main" val="3250223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Sequential Control</a:t>
            </a:r>
          </a:p>
        </p:txBody>
      </p:sp>
      <p:sp>
        <p:nvSpPr>
          <p:cNvPr id="3" name="Content Placeholder 2"/>
          <p:cNvSpPr>
            <a:spLocks noGrp="1"/>
          </p:cNvSpPr>
          <p:nvPr>
            <p:ph idx="1"/>
          </p:nvPr>
        </p:nvSpPr>
        <p:spPr/>
        <p:txBody>
          <a:bodyPr/>
          <a:lstStyle/>
          <a:p>
            <a:r>
              <a:rPr lang="en-IN" b="1" dirty="0"/>
              <a:t>Syntax:</a:t>
            </a:r>
          </a:p>
          <a:p>
            <a:pPr marL="0" indent="0">
              <a:buNone/>
            </a:pPr>
            <a:r>
              <a:rPr lang="en-IN" dirty="0"/>
              <a:t>GOTO &lt;</a:t>
            </a:r>
            <a:r>
              <a:rPr lang="en-IN" dirty="0" err="1"/>
              <a:t>codeblock</a:t>
            </a:r>
            <a:r>
              <a:rPr lang="en-IN" dirty="0"/>
              <a:t> name&gt;</a:t>
            </a:r>
          </a:p>
          <a:p>
            <a:endParaRPr lang="en-IN" dirty="0"/>
          </a:p>
        </p:txBody>
      </p:sp>
    </p:spTree>
    <p:extLst>
      <p:ext uri="{BB962C8B-B14F-4D97-AF65-F5344CB8AC3E}">
        <p14:creationId xmlns:p14="http://schemas.microsoft.com/office/powerpoint/2010/main" val="892904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Sequential Control</a:t>
            </a:r>
            <a:endParaRPr lang="en-IN" b="1" dirty="0">
              <a:solidFill>
                <a:srgbClr val="FF0000"/>
              </a:solidFill>
            </a:endParaRPr>
          </a:p>
        </p:txBody>
      </p:sp>
      <p:sp>
        <p:nvSpPr>
          <p:cNvPr id="3" name="Content Placeholder 2"/>
          <p:cNvSpPr>
            <a:spLocks noGrp="1"/>
          </p:cNvSpPr>
          <p:nvPr>
            <p:ph idx="1"/>
          </p:nvPr>
        </p:nvSpPr>
        <p:spPr>
          <a:xfrm>
            <a:off x="3869268" y="864108"/>
            <a:ext cx="7315200" cy="4049086"/>
          </a:xfrm>
        </p:spPr>
        <p:txBody>
          <a:bodyPr>
            <a:normAutofit fontScale="92500" lnSpcReduction="20000"/>
          </a:bodyPr>
          <a:lstStyle/>
          <a:p>
            <a:r>
              <a:rPr lang="en-US" dirty="0"/>
              <a:t>BEGIN</a:t>
            </a:r>
          </a:p>
          <a:p>
            <a:r>
              <a:rPr lang="en-US" dirty="0"/>
              <a:t>FOR </a:t>
            </a:r>
            <a:r>
              <a:rPr lang="en-US" dirty="0" err="1"/>
              <a:t>i</a:t>
            </a:r>
            <a:r>
              <a:rPr lang="en-US" dirty="0"/>
              <a:t> IN 1..5 LOOP</a:t>
            </a:r>
          </a:p>
          <a:p>
            <a:r>
              <a:rPr lang="en-US" dirty="0"/>
              <a:t>    dbms_output.put_line(</a:t>
            </a:r>
            <a:r>
              <a:rPr lang="en-US" dirty="0" err="1"/>
              <a:t>i</a:t>
            </a:r>
            <a:r>
              <a:rPr lang="en-US" dirty="0"/>
              <a:t>);</a:t>
            </a:r>
          </a:p>
          <a:p>
            <a:r>
              <a:rPr lang="en-US" dirty="0"/>
              <a:t>    IF </a:t>
            </a:r>
            <a:r>
              <a:rPr lang="en-US" dirty="0" err="1"/>
              <a:t>i</a:t>
            </a:r>
            <a:r>
              <a:rPr lang="en-US" dirty="0"/>
              <a:t>=4 THEN</a:t>
            </a:r>
          </a:p>
          <a:p>
            <a:r>
              <a:rPr lang="en-US" dirty="0"/>
              <a:t>        GOTO label1;</a:t>
            </a:r>
          </a:p>
          <a:p>
            <a:r>
              <a:rPr lang="en-US" dirty="0"/>
              <a:t>    END IF; </a:t>
            </a:r>
          </a:p>
          <a:p>
            <a:r>
              <a:rPr lang="en-US" dirty="0"/>
              <a:t>END LOOP; </a:t>
            </a:r>
          </a:p>
          <a:p>
            <a:r>
              <a:rPr lang="en-US" dirty="0"/>
              <a:t>&lt;&lt;label1&gt;&gt;</a:t>
            </a:r>
          </a:p>
          <a:p>
            <a:r>
              <a:rPr lang="en-US" dirty="0"/>
              <a:t>DBMS_OUTPUT.PUT_LINE('Row Filled');</a:t>
            </a:r>
          </a:p>
          <a:p>
            <a:r>
              <a:rPr lang="en-US" dirty="0"/>
              <a:t>END;</a:t>
            </a:r>
          </a:p>
          <a:p>
            <a:r>
              <a:rPr lang="en-US" dirty="0"/>
              <a:t>/</a:t>
            </a:r>
            <a:endParaRPr lang="en-IN" dirty="0"/>
          </a:p>
        </p:txBody>
      </p:sp>
      <p:sp>
        <p:nvSpPr>
          <p:cNvPr id="6" name="TextBox 5"/>
          <p:cNvSpPr txBox="1"/>
          <p:nvPr/>
        </p:nvSpPr>
        <p:spPr>
          <a:xfrm>
            <a:off x="3725838" y="4826675"/>
            <a:ext cx="4380932" cy="2031325"/>
          </a:xfrm>
          <a:prstGeom prst="rect">
            <a:avLst/>
          </a:prstGeom>
          <a:solidFill>
            <a:srgbClr val="40BAD2"/>
          </a:solidFill>
        </p:spPr>
        <p:txBody>
          <a:bodyPr wrap="square" rtlCol="0">
            <a:spAutoFit/>
          </a:bodyPr>
          <a:lstStyle/>
          <a:p>
            <a:r>
              <a:rPr lang="en-US" dirty="0"/>
              <a:t>1</a:t>
            </a:r>
            <a:br>
              <a:rPr lang="en-US" dirty="0"/>
            </a:br>
            <a:r>
              <a:rPr lang="en-US" dirty="0"/>
              <a:t>2</a:t>
            </a:r>
            <a:br>
              <a:rPr lang="en-US" dirty="0"/>
            </a:br>
            <a:r>
              <a:rPr lang="en-US" dirty="0"/>
              <a:t>3</a:t>
            </a:r>
            <a:br>
              <a:rPr lang="en-US" dirty="0"/>
            </a:br>
            <a:r>
              <a:rPr lang="en-US" dirty="0"/>
              <a:t>4</a:t>
            </a:r>
            <a:br>
              <a:rPr lang="en-US" dirty="0"/>
            </a:br>
            <a:r>
              <a:rPr lang="en-US" dirty="0"/>
              <a:t>Row Filled</a:t>
            </a:r>
            <a:br>
              <a:rPr lang="en-US" dirty="0"/>
            </a:br>
            <a:br>
              <a:rPr lang="en-US" dirty="0"/>
            </a:br>
            <a:r>
              <a:rPr lang="en-US" dirty="0"/>
              <a:t>PL/SQL procedure successfully completed.</a:t>
            </a:r>
          </a:p>
        </p:txBody>
      </p:sp>
    </p:spTree>
    <p:extLst>
      <p:ext uri="{BB962C8B-B14F-4D97-AF65-F5344CB8AC3E}">
        <p14:creationId xmlns:p14="http://schemas.microsoft.com/office/powerpoint/2010/main" val="3007789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PL/SQL Transactions </a:t>
            </a:r>
          </a:p>
        </p:txBody>
      </p:sp>
      <p:sp>
        <p:nvSpPr>
          <p:cNvPr id="3" name="Content Placeholder 2"/>
          <p:cNvSpPr>
            <a:spLocks noGrp="1"/>
          </p:cNvSpPr>
          <p:nvPr>
            <p:ph idx="1"/>
          </p:nvPr>
        </p:nvSpPr>
        <p:spPr/>
        <p:txBody>
          <a:bodyPr/>
          <a:lstStyle/>
          <a:p>
            <a:pPr algn="just"/>
            <a:r>
              <a:rPr lang="en-IN" dirty="0"/>
              <a:t>A database </a:t>
            </a:r>
            <a:r>
              <a:rPr lang="en-IN" b="1" dirty="0"/>
              <a:t>transaction</a:t>
            </a:r>
            <a:r>
              <a:rPr lang="en-IN" dirty="0"/>
              <a:t> is an atomic unit of work that may consist of one or more related SQL statements.</a:t>
            </a:r>
          </a:p>
          <a:p>
            <a:pPr algn="just"/>
            <a:r>
              <a:rPr lang="en-IN" dirty="0"/>
              <a:t>It is called atomic because the database modifications brought about by the SQL statements that constitute a transaction can collectively be either committed, or roll backed.</a:t>
            </a:r>
          </a:p>
          <a:p>
            <a:pPr algn="just"/>
            <a:r>
              <a:rPr lang="en-IN" dirty="0"/>
              <a:t>i.e., made permanent to the database or rolled back (undone) from the database.</a:t>
            </a:r>
          </a:p>
          <a:p>
            <a:pPr algn="just"/>
            <a:r>
              <a:rPr lang="en-IN" dirty="0"/>
              <a:t>A successfully executed SQL statement and a committed transaction are not same.</a:t>
            </a:r>
          </a:p>
          <a:p>
            <a:pPr algn="just"/>
            <a:r>
              <a:rPr lang="en-IN" dirty="0"/>
              <a:t>Even if an SQL statement is executed successfully, unless the transaction containing the statement is committed, it can be rolled back.</a:t>
            </a:r>
          </a:p>
          <a:p>
            <a:endParaRPr lang="en-IN" dirty="0"/>
          </a:p>
        </p:txBody>
      </p:sp>
    </p:spTree>
    <p:extLst>
      <p:ext uri="{BB962C8B-B14F-4D97-AF65-F5344CB8AC3E}">
        <p14:creationId xmlns:p14="http://schemas.microsoft.com/office/powerpoint/2010/main" val="3381667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PL/SQL Transactions </a:t>
            </a:r>
          </a:p>
        </p:txBody>
      </p:sp>
      <p:sp>
        <p:nvSpPr>
          <p:cNvPr id="3" name="Content Placeholder 2"/>
          <p:cNvSpPr>
            <a:spLocks noGrp="1"/>
          </p:cNvSpPr>
          <p:nvPr>
            <p:ph idx="1"/>
          </p:nvPr>
        </p:nvSpPr>
        <p:spPr/>
        <p:txBody>
          <a:bodyPr/>
          <a:lstStyle/>
          <a:p>
            <a:pPr algn="just"/>
            <a:r>
              <a:rPr lang="en-IN" dirty="0"/>
              <a:t>A transaction ends when one of the following events take place −</a:t>
            </a:r>
          </a:p>
          <a:p>
            <a:pPr marL="514350" indent="-514350" algn="just">
              <a:buFont typeface="+mj-lt"/>
              <a:buAutoNum type="arabicPeriod"/>
            </a:pPr>
            <a:r>
              <a:rPr lang="en-IN" dirty="0"/>
              <a:t>A </a:t>
            </a:r>
            <a:r>
              <a:rPr lang="en-IN" b="1" dirty="0"/>
              <a:t>COMMIT</a:t>
            </a:r>
            <a:r>
              <a:rPr lang="en-IN" dirty="0"/>
              <a:t> or a </a:t>
            </a:r>
            <a:r>
              <a:rPr lang="en-IN" b="1" dirty="0"/>
              <a:t>ROLLBACK</a:t>
            </a:r>
            <a:r>
              <a:rPr lang="en-IN" dirty="0"/>
              <a:t> statement is issued.</a:t>
            </a:r>
          </a:p>
          <a:p>
            <a:pPr marL="514350" indent="-514350" algn="just">
              <a:buFont typeface="+mj-lt"/>
              <a:buAutoNum type="arabicPeriod"/>
            </a:pPr>
            <a:r>
              <a:rPr lang="en-IN" dirty="0"/>
              <a:t>A </a:t>
            </a:r>
            <a:r>
              <a:rPr lang="en-IN" b="1" dirty="0"/>
              <a:t>DDL</a:t>
            </a:r>
            <a:r>
              <a:rPr lang="en-IN" dirty="0"/>
              <a:t> statement, such as </a:t>
            </a:r>
            <a:r>
              <a:rPr lang="en-IN" b="1" dirty="0"/>
              <a:t>CREATE TABLE</a:t>
            </a:r>
            <a:r>
              <a:rPr lang="en-IN" dirty="0"/>
              <a:t> statement, is issued.</a:t>
            </a:r>
          </a:p>
          <a:p>
            <a:pPr marL="514350" indent="-514350" algn="just">
              <a:buFont typeface="+mj-lt"/>
              <a:buAutoNum type="arabicPeriod"/>
            </a:pPr>
            <a:r>
              <a:rPr lang="en-IN" dirty="0"/>
              <a:t>A </a:t>
            </a:r>
            <a:r>
              <a:rPr lang="en-IN" b="1" dirty="0"/>
              <a:t>DCL</a:t>
            </a:r>
            <a:r>
              <a:rPr lang="en-IN" dirty="0"/>
              <a:t> statement, such as a </a:t>
            </a:r>
            <a:r>
              <a:rPr lang="en-IN" b="1" dirty="0"/>
              <a:t>GRANT</a:t>
            </a:r>
            <a:r>
              <a:rPr lang="en-IN" dirty="0"/>
              <a:t> statement, is issued.</a:t>
            </a:r>
          </a:p>
          <a:p>
            <a:pPr marL="514350" indent="-514350" algn="just">
              <a:buFont typeface="+mj-lt"/>
              <a:buAutoNum type="arabicPeriod"/>
            </a:pPr>
            <a:r>
              <a:rPr lang="en-IN" dirty="0"/>
              <a:t>User disconnects from the database.</a:t>
            </a:r>
          </a:p>
          <a:p>
            <a:pPr marL="514350" indent="-514350" algn="just">
              <a:buFont typeface="+mj-lt"/>
              <a:buAutoNum type="arabicPeriod"/>
            </a:pPr>
            <a:r>
              <a:rPr lang="en-IN" dirty="0"/>
              <a:t>User exits from </a:t>
            </a:r>
            <a:r>
              <a:rPr lang="en-IN" b="1" dirty="0"/>
              <a:t>SQL*PLUS</a:t>
            </a:r>
            <a:r>
              <a:rPr lang="en-IN" dirty="0"/>
              <a:t> by issuing the </a:t>
            </a:r>
            <a:r>
              <a:rPr lang="en-IN" b="1" dirty="0"/>
              <a:t>EXIT</a:t>
            </a:r>
            <a:r>
              <a:rPr lang="en-IN" dirty="0"/>
              <a:t> command.</a:t>
            </a:r>
          </a:p>
          <a:p>
            <a:pPr marL="514350" indent="-514350" algn="just">
              <a:buFont typeface="+mj-lt"/>
              <a:buAutoNum type="arabicPeriod"/>
            </a:pPr>
            <a:r>
              <a:rPr lang="en-IN" dirty="0"/>
              <a:t>SQL*Plus terminates abnormally, a </a:t>
            </a:r>
            <a:r>
              <a:rPr lang="en-IN" b="1" dirty="0"/>
              <a:t>ROLLBACK</a:t>
            </a:r>
            <a:r>
              <a:rPr lang="en-IN" dirty="0"/>
              <a:t> is automatically performed.</a:t>
            </a:r>
          </a:p>
          <a:p>
            <a:pPr marL="514350" indent="-514350" algn="just">
              <a:buFont typeface="+mj-lt"/>
              <a:buAutoNum type="arabicPeriod"/>
            </a:pPr>
            <a:r>
              <a:rPr lang="en-IN" dirty="0"/>
              <a:t>A </a:t>
            </a:r>
            <a:r>
              <a:rPr lang="en-IN" b="1" dirty="0"/>
              <a:t>DML</a:t>
            </a:r>
            <a:r>
              <a:rPr lang="en-IN" dirty="0"/>
              <a:t> statement fails; in that case a ROLLBACK is automatically performed.</a:t>
            </a:r>
          </a:p>
          <a:p>
            <a:endParaRPr lang="en-IN" dirty="0"/>
          </a:p>
        </p:txBody>
      </p:sp>
    </p:spTree>
    <p:extLst>
      <p:ext uri="{BB962C8B-B14F-4D97-AF65-F5344CB8AC3E}">
        <p14:creationId xmlns:p14="http://schemas.microsoft.com/office/powerpoint/2010/main" val="1471447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Commit</a:t>
            </a:r>
            <a:r>
              <a:rPr lang="en-IN" dirty="0"/>
              <a:t> </a:t>
            </a:r>
          </a:p>
        </p:txBody>
      </p:sp>
      <p:sp>
        <p:nvSpPr>
          <p:cNvPr id="3" name="Content Placeholder 2"/>
          <p:cNvSpPr>
            <a:spLocks noGrp="1"/>
          </p:cNvSpPr>
          <p:nvPr>
            <p:ph idx="1"/>
          </p:nvPr>
        </p:nvSpPr>
        <p:spPr/>
        <p:txBody>
          <a:bodyPr>
            <a:normAutofit/>
          </a:bodyPr>
          <a:lstStyle/>
          <a:p>
            <a:pPr algn="just"/>
            <a:r>
              <a:rPr lang="en-IN" dirty="0"/>
              <a:t>A transaction is made permanent by issuing the SQL command COMMIT.</a:t>
            </a:r>
          </a:p>
          <a:p>
            <a:r>
              <a:rPr lang="en-IN" b="1" dirty="0"/>
              <a:t>Syntax</a:t>
            </a:r>
            <a:r>
              <a:rPr lang="en-IN" dirty="0"/>
              <a:t>:</a:t>
            </a:r>
          </a:p>
          <a:p>
            <a:pPr marL="0" indent="0">
              <a:buNone/>
            </a:pPr>
            <a:r>
              <a:rPr lang="en-IN" dirty="0"/>
              <a:t>	COMMIT;</a:t>
            </a:r>
          </a:p>
          <a:p>
            <a:pPr marL="0" indent="0">
              <a:buNone/>
            </a:pPr>
            <a:endParaRPr lang="en-IN" dirty="0"/>
          </a:p>
          <a:p>
            <a:r>
              <a:rPr lang="en-IN" b="1" dirty="0"/>
              <a:t>EXAMPLE:</a:t>
            </a:r>
          </a:p>
          <a:p>
            <a:pPr marL="0" indent="0">
              <a:buNone/>
            </a:pPr>
            <a:endParaRPr lang="en-IN" dirty="0"/>
          </a:p>
          <a:p>
            <a:endParaRPr lang="en-IN" dirty="0"/>
          </a:p>
        </p:txBody>
      </p:sp>
      <p:sp>
        <p:nvSpPr>
          <p:cNvPr id="5" name="TextBox 4"/>
          <p:cNvSpPr txBox="1"/>
          <p:nvPr/>
        </p:nvSpPr>
        <p:spPr>
          <a:xfrm>
            <a:off x="4005746" y="4230422"/>
            <a:ext cx="6421144" cy="1754326"/>
          </a:xfrm>
          <a:prstGeom prst="rect">
            <a:avLst/>
          </a:prstGeom>
          <a:solidFill>
            <a:schemeClr val="accent1">
              <a:lumMod val="60000"/>
              <a:lumOff val="40000"/>
            </a:schemeClr>
          </a:solidFill>
        </p:spPr>
        <p:txBody>
          <a:bodyPr wrap="square" rtlCol="0">
            <a:spAutoFit/>
          </a:bodyPr>
          <a:lstStyle/>
          <a:p>
            <a:r>
              <a:rPr lang="en-IN" dirty="0"/>
              <a:t>SQL&gt;BEGIN</a:t>
            </a:r>
          </a:p>
          <a:p>
            <a:r>
              <a:rPr lang="en-IN" dirty="0"/>
              <a:t>	UPDATE </a:t>
            </a:r>
            <a:r>
              <a:rPr lang="en-IN" dirty="0" err="1"/>
              <a:t>emp_information</a:t>
            </a:r>
            <a:r>
              <a:rPr lang="en-IN" dirty="0"/>
              <a:t> SET </a:t>
            </a:r>
            <a:r>
              <a:rPr lang="en-IN" dirty="0" err="1"/>
              <a:t>emp_dept</a:t>
            </a:r>
            <a:r>
              <a:rPr lang="en-IN" dirty="0"/>
              <a:t>='Web 	Developer‘ WHERE </a:t>
            </a:r>
            <a:r>
              <a:rPr lang="en-IN" dirty="0" err="1"/>
              <a:t>emp_name</a:t>
            </a:r>
            <a:r>
              <a:rPr lang="en-IN" dirty="0"/>
              <a:t>='</a:t>
            </a:r>
            <a:r>
              <a:rPr lang="en-IN" dirty="0" err="1"/>
              <a:t>Saulin</a:t>
            </a:r>
            <a:r>
              <a:rPr lang="en-IN" dirty="0"/>
              <a:t>';</a:t>
            </a:r>
          </a:p>
          <a:p>
            <a:r>
              <a:rPr lang="en-IN" dirty="0"/>
              <a:t>	COMMIT;</a:t>
            </a:r>
          </a:p>
          <a:p>
            <a:r>
              <a:rPr lang="en-IN" dirty="0"/>
              <a:t>END;</a:t>
            </a:r>
          </a:p>
          <a:p>
            <a:endParaRPr lang="en-IN" dirty="0"/>
          </a:p>
        </p:txBody>
      </p:sp>
    </p:spTree>
    <p:extLst>
      <p:ext uri="{BB962C8B-B14F-4D97-AF65-F5344CB8AC3E}">
        <p14:creationId xmlns:p14="http://schemas.microsoft.com/office/powerpoint/2010/main" val="311771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Rollback</a:t>
            </a:r>
            <a:r>
              <a:rPr lang="en-IN" dirty="0"/>
              <a:t> </a:t>
            </a:r>
          </a:p>
        </p:txBody>
      </p:sp>
      <p:sp>
        <p:nvSpPr>
          <p:cNvPr id="3" name="Content Placeholder 2"/>
          <p:cNvSpPr>
            <a:spLocks noGrp="1"/>
          </p:cNvSpPr>
          <p:nvPr>
            <p:ph idx="1"/>
          </p:nvPr>
        </p:nvSpPr>
        <p:spPr/>
        <p:txBody>
          <a:bodyPr/>
          <a:lstStyle/>
          <a:p>
            <a:pPr algn="just"/>
            <a:r>
              <a:rPr lang="en-IN" dirty="0"/>
              <a:t>Changes made to the database without COMMIT could be undone using the ROLLBACK command.</a:t>
            </a:r>
          </a:p>
          <a:p>
            <a:r>
              <a:rPr lang="en-IN" b="1" dirty="0"/>
              <a:t>SYNTAX:</a:t>
            </a:r>
          </a:p>
          <a:p>
            <a:pPr marL="0" indent="0">
              <a:buNone/>
            </a:pPr>
            <a:r>
              <a:rPr lang="en-IN" dirty="0"/>
              <a:t>	ROLLBACK [TO &lt; </a:t>
            </a:r>
            <a:r>
              <a:rPr lang="en-IN" dirty="0" err="1"/>
              <a:t>savepoint_name</a:t>
            </a:r>
            <a:r>
              <a:rPr lang="en-IN" dirty="0"/>
              <a:t>&gt;];</a:t>
            </a:r>
          </a:p>
          <a:p>
            <a:endParaRPr lang="en-IN" dirty="0"/>
          </a:p>
          <a:p>
            <a:endParaRPr lang="en-IN" dirty="0"/>
          </a:p>
          <a:p>
            <a:endParaRPr lang="en-IN" dirty="0"/>
          </a:p>
        </p:txBody>
      </p:sp>
    </p:spTree>
    <p:extLst>
      <p:ext uri="{BB962C8B-B14F-4D97-AF65-F5344CB8AC3E}">
        <p14:creationId xmlns:p14="http://schemas.microsoft.com/office/powerpoint/2010/main" val="3148286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bg1"/>
                </a:solidFill>
              </a:rPr>
              <a:t>Rollback</a:t>
            </a:r>
            <a:r>
              <a:rPr lang="en-IN" dirty="0"/>
              <a:t> </a:t>
            </a:r>
          </a:p>
        </p:txBody>
      </p:sp>
      <p:sp>
        <p:nvSpPr>
          <p:cNvPr id="3" name="Content Placeholder 2"/>
          <p:cNvSpPr>
            <a:spLocks noGrp="1"/>
          </p:cNvSpPr>
          <p:nvPr>
            <p:ph idx="1"/>
          </p:nvPr>
        </p:nvSpPr>
        <p:spPr/>
        <p:txBody>
          <a:bodyPr>
            <a:normAutofit/>
          </a:bodyPr>
          <a:lstStyle/>
          <a:p>
            <a:endParaRPr lang="en-IN" dirty="0"/>
          </a:p>
          <a:p>
            <a:endParaRPr lang="en-IN" dirty="0"/>
          </a:p>
          <a:p>
            <a:r>
              <a:rPr lang="en-IN" b="1" dirty="0"/>
              <a:t>Example</a:t>
            </a:r>
            <a:r>
              <a:rPr lang="en-IN" dirty="0"/>
              <a: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p:txBody>
      </p:sp>
      <p:sp>
        <p:nvSpPr>
          <p:cNvPr id="4" name="TextBox 3"/>
          <p:cNvSpPr txBox="1"/>
          <p:nvPr/>
        </p:nvSpPr>
        <p:spPr>
          <a:xfrm>
            <a:off x="4067033" y="1910686"/>
            <a:ext cx="7001301" cy="3693319"/>
          </a:xfrm>
          <a:prstGeom prst="rect">
            <a:avLst/>
          </a:prstGeom>
          <a:solidFill>
            <a:schemeClr val="accent1">
              <a:lumMod val="60000"/>
              <a:lumOff val="40000"/>
            </a:schemeClr>
          </a:solidFill>
        </p:spPr>
        <p:txBody>
          <a:bodyPr wrap="square" rtlCol="0">
            <a:spAutoFit/>
          </a:bodyPr>
          <a:lstStyle/>
          <a:p>
            <a:r>
              <a:rPr lang="en-IN" dirty="0"/>
              <a:t>SQL&gt;DECLARE</a:t>
            </a:r>
          </a:p>
          <a:p>
            <a:r>
              <a:rPr lang="en-IN" dirty="0"/>
              <a:t>		</a:t>
            </a:r>
            <a:r>
              <a:rPr lang="en-IN" dirty="0" err="1"/>
              <a:t>emp_id</a:t>
            </a:r>
            <a:r>
              <a:rPr lang="en-IN" dirty="0"/>
              <a:t>  </a:t>
            </a:r>
            <a:r>
              <a:rPr lang="en-IN" dirty="0" err="1"/>
              <a:t>emp.empno%TYPE</a:t>
            </a:r>
            <a:r>
              <a:rPr lang="en-IN" dirty="0"/>
              <a:t>;</a:t>
            </a:r>
          </a:p>
          <a:p>
            <a:r>
              <a:rPr lang="en-IN" dirty="0"/>
              <a:t>	</a:t>
            </a:r>
          </a:p>
          <a:p>
            <a:r>
              <a:rPr lang="en-IN" dirty="0"/>
              <a:t>	BEGIN</a:t>
            </a:r>
          </a:p>
          <a:p>
            <a:r>
              <a:rPr lang="en-IN" dirty="0"/>
              <a:t>		SAVEPOINT </a:t>
            </a:r>
            <a:r>
              <a:rPr lang="en-IN" dirty="0" err="1"/>
              <a:t>dup_found</a:t>
            </a:r>
            <a:r>
              <a:rPr lang="en-IN" dirty="0"/>
              <a:t>;</a:t>
            </a:r>
          </a:p>
          <a:p>
            <a:r>
              <a:rPr lang="en-IN" dirty="0"/>
              <a:t>		UPDATE </a:t>
            </a:r>
            <a:r>
              <a:rPr lang="en-IN" dirty="0" err="1"/>
              <a:t>emp</a:t>
            </a:r>
            <a:r>
              <a:rPr lang="en-IN" dirty="0"/>
              <a:t> SET </a:t>
            </a:r>
            <a:r>
              <a:rPr lang="en-IN" dirty="0" err="1"/>
              <a:t>eno</a:t>
            </a:r>
            <a:r>
              <a:rPr lang="en-IN" dirty="0"/>
              <a:t>=1  WHERE </a:t>
            </a:r>
            <a:r>
              <a:rPr lang="en-IN" dirty="0" err="1"/>
              <a:t>empname</a:t>
            </a:r>
            <a:r>
              <a:rPr lang="en-IN" dirty="0"/>
              <a:t> = 'Forbs ross'</a:t>
            </a:r>
          </a:p>
          <a:p>
            <a:r>
              <a:rPr lang="en-IN" dirty="0"/>
              <a:t>	</a:t>
            </a:r>
          </a:p>
          <a:p>
            <a:r>
              <a:rPr lang="en-IN" dirty="0"/>
              <a:t>	EXCEPTION</a:t>
            </a:r>
          </a:p>
          <a:p>
            <a:r>
              <a:rPr lang="en-IN" dirty="0"/>
              <a:t>		WHEN DUP_VAL_ON_INDEX THEN</a:t>
            </a:r>
          </a:p>
          <a:p>
            <a:r>
              <a:rPr lang="en-IN" dirty="0"/>
              <a:t>	</a:t>
            </a:r>
          </a:p>
          <a:p>
            <a:r>
              <a:rPr lang="en-IN" dirty="0"/>
              <a:t>	ROLLBACK TO </a:t>
            </a:r>
            <a:r>
              <a:rPr lang="en-IN" dirty="0" err="1"/>
              <a:t>dup_found</a:t>
            </a:r>
            <a:r>
              <a:rPr lang="en-IN" dirty="0"/>
              <a:t>;</a:t>
            </a:r>
          </a:p>
          <a:p>
            <a:r>
              <a:rPr lang="en-IN" dirty="0"/>
              <a:t>END;</a:t>
            </a:r>
          </a:p>
          <a:p>
            <a:endParaRPr lang="en-IN" dirty="0"/>
          </a:p>
        </p:txBody>
      </p:sp>
    </p:spTree>
    <p:extLst>
      <p:ext uri="{BB962C8B-B14F-4D97-AF65-F5344CB8AC3E}">
        <p14:creationId xmlns:p14="http://schemas.microsoft.com/office/powerpoint/2010/main" val="4265128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Savepoint</a:t>
            </a:r>
            <a:r>
              <a:rPr lang="en-IN" dirty="0"/>
              <a:t> </a:t>
            </a:r>
          </a:p>
        </p:txBody>
      </p:sp>
      <p:sp>
        <p:nvSpPr>
          <p:cNvPr id="3" name="Content Placeholder 2"/>
          <p:cNvSpPr>
            <a:spLocks noGrp="1"/>
          </p:cNvSpPr>
          <p:nvPr>
            <p:ph idx="1"/>
          </p:nvPr>
        </p:nvSpPr>
        <p:spPr/>
        <p:txBody>
          <a:bodyPr/>
          <a:lstStyle/>
          <a:p>
            <a:pPr algn="just"/>
            <a:r>
              <a:rPr lang="en-IN" dirty="0"/>
              <a:t>SAVEPOINT savepoint_names marks the current point in the processing of a transaction.</a:t>
            </a:r>
          </a:p>
          <a:p>
            <a:pPr algn="just"/>
            <a:r>
              <a:rPr lang="en-IN" dirty="0"/>
              <a:t>Savepoints let you rollback part of a transaction instead of the whole transaction.</a:t>
            </a:r>
          </a:p>
          <a:p>
            <a:endParaRPr lang="en-IN" dirty="0"/>
          </a:p>
          <a:p>
            <a:r>
              <a:rPr lang="en-IN" b="1" dirty="0"/>
              <a:t>SYNTAX:</a:t>
            </a:r>
          </a:p>
          <a:p>
            <a:pPr marL="0" indent="0">
              <a:buNone/>
            </a:pPr>
            <a:r>
              <a:rPr lang="en-IN" dirty="0"/>
              <a:t>	SAVEPOINT SAVEPOINT_NAME;</a:t>
            </a:r>
          </a:p>
          <a:p>
            <a:endParaRPr lang="en-IN" dirty="0"/>
          </a:p>
        </p:txBody>
      </p:sp>
    </p:spTree>
    <p:extLst>
      <p:ext uri="{BB962C8B-B14F-4D97-AF65-F5344CB8AC3E}">
        <p14:creationId xmlns:p14="http://schemas.microsoft.com/office/powerpoint/2010/main" val="1514090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Savepoint</a:t>
            </a:r>
            <a:r>
              <a:rPr lang="en-IN" dirty="0"/>
              <a:t> </a:t>
            </a:r>
          </a:p>
        </p:txBody>
      </p:sp>
      <p:sp>
        <p:nvSpPr>
          <p:cNvPr id="3" name="Content Placeholder 2"/>
          <p:cNvSpPr>
            <a:spLocks noGrp="1"/>
          </p:cNvSpPr>
          <p:nvPr>
            <p:ph idx="1"/>
          </p:nvPr>
        </p:nvSpPr>
        <p:spPr/>
        <p:txBody>
          <a:bodyPr/>
          <a:lstStyle/>
          <a:p>
            <a:r>
              <a:rPr lang="en-IN" b="1" dirty="0"/>
              <a:t>Example:</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p:txBody>
      </p:sp>
      <p:sp>
        <p:nvSpPr>
          <p:cNvPr id="5" name="TextBox 4"/>
          <p:cNvSpPr txBox="1"/>
          <p:nvPr/>
        </p:nvSpPr>
        <p:spPr>
          <a:xfrm>
            <a:off x="4067033" y="1910686"/>
            <a:ext cx="7001301" cy="3693319"/>
          </a:xfrm>
          <a:prstGeom prst="rect">
            <a:avLst/>
          </a:prstGeom>
          <a:solidFill>
            <a:schemeClr val="accent1">
              <a:lumMod val="60000"/>
              <a:lumOff val="40000"/>
            </a:schemeClr>
          </a:solidFill>
        </p:spPr>
        <p:txBody>
          <a:bodyPr wrap="square" rtlCol="0">
            <a:spAutoFit/>
          </a:bodyPr>
          <a:lstStyle/>
          <a:p>
            <a:r>
              <a:rPr lang="en-IN" dirty="0"/>
              <a:t>SQL&gt;DECLARE</a:t>
            </a:r>
          </a:p>
          <a:p>
            <a:r>
              <a:rPr lang="en-IN" dirty="0"/>
              <a:t>		</a:t>
            </a:r>
            <a:r>
              <a:rPr lang="en-IN" dirty="0" err="1"/>
              <a:t>emp_id</a:t>
            </a:r>
            <a:r>
              <a:rPr lang="en-IN" dirty="0"/>
              <a:t>  </a:t>
            </a:r>
            <a:r>
              <a:rPr lang="en-IN" dirty="0" err="1"/>
              <a:t>emp.empno%TYPE</a:t>
            </a:r>
            <a:r>
              <a:rPr lang="en-IN" dirty="0"/>
              <a:t>;</a:t>
            </a:r>
          </a:p>
          <a:p>
            <a:r>
              <a:rPr lang="en-IN" dirty="0"/>
              <a:t>	</a:t>
            </a:r>
          </a:p>
          <a:p>
            <a:r>
              <a:rPr lang="en-IN" dirty="0"/>
              <a:t>	BEGIN</a:t>
            </a:r>
          </a:p>
          <a:p>
            <a:r>
              <a:rPr lang="en-IN" dirty="0"/>
              <a:t>		SAVEPOINT </a:t>
            </a:r>
            <a:r>
              <a:rPr lang="en-IN" dirty="0" err="1"/>
              <a:t>dup_found</a:t>
            </a:r>
            <a:r>
              <a:rPr lang="en-IN" dirty="0"/>
              <a:t>;</a:t>
            </a:r>
          </a:p>
          <a:p>
            <a:r>
              <a:rPr lang="en-IN" dirty="0"/>
              <a:t>		UPDATE </a:t>
            </a:r>
            <a:r>
              <a:rPr lang="en-IN" dirty="0" err="1"/>
              <a:t>emp</a:t>
            </a:r>
            <a:r>
              <a:rPr lang="en-IN" dirty="0"/>
              <a:t> SET </a:t>
            </a:r>
            <a:r>
              <a:rPr lang="en-IN" dirty="0" err="1"/>
              <a:t>eno</a:t>
            </a:r>
            <a:r>
              <a:rPr lang="en-IN" dirty="0"/>
              <a:t>=1  WHERE </a:t>
            </a:r>
            <a:r>
              <a:rPr lang="en-IN" dirty="0" err="1"/>
              <a:t>empname</a:t>
            </a:r>
            <a:r>
              <a:rPr lang="en-IN" dirty="0"/>
              <a:t> = 'Forbs ross'</a:t>
            </a:r>
          </a:p>
          <a:p>
            <a:r>
              <a:rPr lang="en-IN" dirty="0"/>
              <a:t>	</a:t>
            </a:r>
          </a:p>
          <a:p>
            <a:r>
              <a:rPr lang="en-IN" dirty="0"/>
              <a:t>	EXCEPTION</a:t>
            </a:r>
          </a:p>
          <a:p>
            <a:r>
              <a:rPr lang="en-IN" dirty="0"/>
              <a:t>		WHEN DUP_VAL_ON_INDEX THEN</a:t>
            </a:r>
          </a:p>
          <a:p>
            <a:r>
              <a:rPr lang="en-IN" dirty="0"/>
              <a:t>	</a:t>
            </a:r>
          </a:p>
          <a:p>
            <a:r>
              <a:rPr lang="en-IN" dirty="0"/>
              <a:t>	ROLLBACK TO </a:t>
            </a:r>
            <a:r>
              <a:rPr lang="en-IN" dirty="0" err="1"/>
              <a:t>dup_found</a:t>
            </a:r>
            <a:r>
              <a:rPr lang="en-IN" dirty="0"/>
              <a:t>;</a:t>
            </a:r>
          </a:p>
          <a:p>
            <a:r>
              <a:rPr lang="en-IN" dirty="0"/>
              <a:t>END;</a:t>
            </a:r>
          </a:p>
          <a:p>
            <a:endParaRPr lang="en-IN" dirty="0"/>
          </a:p>
        </p:txBody>
      </p:sp>
    </p:spTree>
    <p:extLst>
      <p:ext uri="{BB962C8B-B14F-4D97-AF65-F5344CB8AC3E}">
        <p14:creationId xmlns:p14="http://schemas.microsoft.com/office/powerpoint/2010/main" val="4167940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Advantages of PL/SQL</a:t>
            </a:r>
          </a:p>
        </p:txBody>
      </p:sp>
      <p:sp>
        <p:nvSpPr>
          <p:cNvPr id="3" name="Content Placeholder 2"/>
          <p:cNvSpPr>
            <a:spLocks noGrp="1"/>
          </p:cNvSpPr>
          <p:nvPr>
            <p:ph idx="1"/>
          </p:nvPr>
        </p:nvSpPr>
        <p:spPr/>
        <p:txBody>
          <a:bodyPr/>
          <a:lstStyle/>
          <a:p>
            <a:pPr algn="just"/>
            <a:r>
              <a:rPr lang="en-IN" dirty="0"/>
              <a:t>PL/SQL is development tool that not only supports SQL data manipulation but also provides </a:t>
            </a:r>
            <a:r>
              <a:rPr lang="en-IN" b="1" dirty="0"/>
              <a:t>conditional checking, branching and looping.</a:t>
            </a:r>
          </a:p>
          <a:p>
            <a:pPr algn="just"/>
            <a:r>
              <a:rPr lang="en-IN" dirty="0"/>
              <a:t>PL/SQL sends an entire block of SQL statements to the oracle engine all in one go.</a:t>
            </a:r>
          </a:p>
          <a:p>
            <a:pPr algn="just"/>
            <a:r>
              <a:rPr lang="en-IN" dirty="0"/>
              <a:t>It also permits dealing with errors as required and facilitates displaying user friendly messages.</a:t>
            </a:r>
          </a:p>
          <a:p>
            <a:pPr algn="just"/>
            <a:r>
              <a:rPr lang="en-IN" dirty="0"/>
              <a:t>It allows declaration and use of variables in blocks of code.</a:t>
            </a:r>
          </a:p>
          <a:p>
            <a:pPr algn="just"/>
            <a:r>
              <a:rPr lang="en-IN" dirty="0"/>
              <a:t>Applications written in PL/SQL are portable to any computer hardware and OS.</a:t>
            </a:r>
          </a:p>
          <a:p>
            <a:pPr algn="just"/>
            <a:r>
              <a:rPr lang="en-IN" dirty="0"/>
              <a:t>Via PL/SQL, all sort of calculation can be done quickly and efficiently without the use of Oracle engine.</a:t>
            </a:r>
          </a:p>
        </p:txBody>
      </p:sp>
    </p:spTree>
    <p:extLst>
      <p:ext uri="{BB962C8B-B14F-4D97-AF65-F5344CB8AC3E}">
        <p14:creationId xmlns:p14="http://schemas.microsoft.com/office/powerpoint/2010/main" val="1937950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Cursor</a:t>
            </a:r>
            <a:r>
              <a:rPr lang="en-IN" dirty="0"/>
              <a:t> </a:t>
            </a:r>
          </a:p>
        </p:txBody>
      </p:sp>
      <p:sp>
        <p:nvSpPr>
          <p:cNvPr id="3" name="Content Placeholder 2"/>
          <p:cNvSpPr>
            <a:spLocks noGrp="1"/>
          </p:cNvSpPr>
          <p:nvPr>
            <p:ph idx="1"/>
          </p:nvPr>
        </p:nvSpPr>
        <p:spPr/>
        <p:txBody>
          <a:bodyPr/>
          <a:lstStyle/>
          <a:p>
            <a:pPr algn="just"/>
            <a:r>
              <a:rPr lang="en-IN" dirty="0"/>
              <a:t>When an SQL statement is processed, Oracle creates a memory area known as context area.</a:t>
            </a:r>
          </a:p>
          <a:p>
            <a:r>
              <a:rPr lang="en-IN" dirty="0"/>
              <a:t>A cursor is a pointer to this context area.</a:t>
            </a:r>
          </a:p>
          <a:p>
            <a:r>
              <a:rPr lang="en-IN" dirty="0"/>
              <a:t>It contains all information needed for processing the statement.</a:t>
            </a:r>
          </a:p>
          <a:p>
            <a:r>
              <a:rPr lang="en-IN" dirty="0"/>
              <a:t>In PL/SQL, the context area is controlled by Cursor.</a:t>
            </a:r>
          </a:p>
          <a:p>
            <a:r>
              <a:rPr lang="en-IN" dirty="0"/>
              <a:t>A cursor contains information on a select statement and the rows of data accessed by it.</a:t>
            </a:r>
          </a:p>
          <a:p>
            <a:pPr marL="0" indent="0">
              <a:buNone/>
            </a:pPr>
            <a:endParaRPr lang="en-IN" dirty="0"/>
          </a:p>
        </p:txBody>
      </p:sp>
    </p:spTree>
    <p:extLst>
      <p:ext uri="{BB962C8B-B14F-4D97-AF65-F5344CB8AC3E}">
        <p14:creationId xmlns:p14="http://schemas.microsoft.com/office/powerpoint/2010/main" val="3215168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Cursor</a:t>
            </a:r>
            <a:r>
              <a:rPr lang="en-IN" dirty="0"/>
              <a:t> </a:t>
            </a:r>
          </a:p>
        </p:txBody>
      </p:sp>
      <p:sp>
        <p:nvSpPr>
          <p:cNvPr id="3" name="Content Placeholder 2"/>
          <p:cNvSpPr>
            <a:spLocks noGrp="1"/>
          </p:cNvSpPr>
          <p:nvPr>
            <p:ph idx="1"/>
          </p:nvPr>
        </p:nvSpPr>
        <p:spPr/>
        <p:txBody>
          <a:bodyPr/>
          <a:lstStyle/>
          <a:p>
            <a:pPr algn="just"/>
            <a:r>
              <a:rPr lang="en-IN" dirty="0"/>
              <a:t>A cursor is used to referred to a program to fetch and process the rows returned by the SQL statement, one at a time.</a:t>
            </a:r>
          </a:p>
          <a:p>
            <a:pPr algn="just"/>
            <a:endParaRPr lang="en-IN" dirty="0"/>
          </a:p>
          <a:p>
            <a:pPr algn="just"/>
            <a:r>
              <a:rPr lang="en-IN" dirty="0"/>
              <a:t>There are two types of cursors:</a:t>
            </a:r>
          </a:p>
          <a:p>
            <a:pPr algn="just"/>
            <a:endParaRPr lang="en-IN" dirty="0"/>
          </a:p>
          <a:p>
            <a:pPr marL="514350" indent="-514350" algn="just">
              <a:buFont typeface="+mj-lt"/>
              <a:buAutoNum type="arabicPeriod"/>
            </a:pPr>
            <a:r>
              <a:rPr lang="en-IN" dirty="0"/>
              <a:t>Implicit Cursors</a:t>
            </a:r>
          </a:p>
          <a:p>
            <a:pPr marL="514350" indent="-514350" algn="just">
              <a:buFont typeface="+mj-lt"/>
              <a:buAutoNum type="arabicPeriod"/>
            </a:pPr>
            <a:r>
              <a:rPr lang="en-IN" dirty="0"/>
              <a:t>Explicit Cursors</a:t>
            </a:r>
          </a:p>
          <a:p>
            <a:endParaRPr lang="en-IN" dirty="0"/>
          </a:p>
          <a:p>
            <a:endParaRPr lang="en-IN" dirty="0"/>
          </a:p>
        </p:txBody>
      </p:sp>
    </p:spTree>
    <p:extLst>
      <p:ext uri="{BB962C8B-B14F-4D97-AF65-F5344CB8AC3E}">
        <p14:creationId xmlns:p14="http://schemas.microsoft.com/office/powerpoint/2010/main" val="3926309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Implicit cursor </a:t>
            </a:r>
          </a:p>
        </p:txBody>
      </p:sp>
      <p:sp>
        <p:nvSpPr>
          <p:cNvPr id="3" name="Content Placeholder 2"/>
          <p:cNvSpPr>
            <a:spLocks noGrp="1"/>
          </p:cNvSpPr>
          <p:nvPr>
            <p:ph idx="1"/>
          </p:nvPr>
        </p:nvSpPr>
        <p:spPr/>
        <p:txBody>
          <a:bodyPr/>
          <a:lstStyle/>
          <a:p>
            <a:pPr algn="just"/>
            <a:r>
              <a:rPr lang="en-IN" dirty="0"/>
              <a:t>The implicit cursors are automatically generated by Oracle while an SQL statement is executed.</a:t>
            </a:r>
          </a:p>
          <a:p>
            <a:pPr algn="just"/>
            <a:r>
              <a:rPr lang="en-IN" dirty="0"/>
              <a:t>These are created by default to process the statements when DML statements like INSERT, UPDATE, DELETE etc. are executed.</a:t>
            </a:r>
          </a:p>
          <a:p>
            <a:pPr algn="just"/>
            <a:r>
              <a:rPr lang="en-IN" dirty="0"/>
              <a:t>Oracle provides some attributes known as Implicit cursor's attributes to check the status of DML operations.</a:t>
            </a:r>
          </a:p>
          <a:p>
            <a:pPr algn="just"/>
            <a:r>
              <a:rPr lang="en-IN" dirty="0"/>
              <a:t>Some of them are: </a:t>
            </a:r>
          </a:p>
          <a:p>
            <a:pPr algn="just"/>
            <a:r>
              <a:rPr lang="en-IN" dirty="0"/>
              <a:t>%FOUND, %NOTFOUND, %ROWCOUNT and %ISOPEN.</a:t>
            </a:r>
          </a:p>
        </p:txBody>
      </p:sp>
    </p:spTree>
    <p:extLst>
      <p:ext uri="{BB962C8B-B14F-4D97-AF65-F5344CB8AC3E}">
        <p14:creationId xmlns:p14="http://schemas.microsoft.com/office/powerpoint/2010/main" val="445852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Implicit cursor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30663969"/>
              </p:ext>
            </p:extLst>
          </p:nvPr>
        </p:nvGraphicFramePr>
        <p:xfrm>
          <a:off x="3704965" y="578581"/>
          <a:ext cx="7315200" cy="5794081"/>
        </p:xfrm>
        <a:graphic>
          <a:graphicData uri="http://schemas.openxmlformats.org/drawingml/2006/table">
            <a:tbl>
              <a:tblPr firstRow="1" bandRow="1">
                <a:tableStyleId>{5C22544A-7EE6-4342-B048-85BDC9FD1C3A}</a:tableStyleId>
              </a:tblPr>
              <a:tblGrid>
                <a:gridCol w="853387">
                  <a:extLst>
                    <a:ext uri="{9D8B030D-6E8A-4147-A177-3AD203B41FA5}">
                      <a16:colId xmlns:a16="http://schemas.microsoft.com/office/drawing/2014/main" val="20000"/>
                    </a:ext>
                  </a:extLst>
                </a:gridCol>
                <a:gridCol w="6461813">
                  <a:extLst>
                    <a:ext uri="{9D8B030D-6E8A-4147-A177-3AD203B41FA5}">
                      <a16:colId xmlns:a16="http://schemas.microsoft.com/office/drawing/2014/main" val="20001"/>
                    </a:ext>
                  </a:extLst>
                </a:gridCol>
              </a:tblGrid>
              <a:tr h="1039201">
                <a:tc>
                  <a:txBody>
                    <a:bodyPr/>
                    <a:lstStyle/>
                    <a:p>
                      <a:pPr algn="ctr"/>
                      <a:r>
                        <a:rPr lang="en-US" dirty="0"/>
                        <a:t>S. No.</a:t>
                      </a:r>
                    </a:p>
                  </a:txBody>
                  <a:tcPr anchor="ctr"/>
                </a:tc>
                <a:tc>
                  <a:txBody>
                    <a:bodyPr/>
                    <a:lstStyle/>
                    <a:p>
                      <a:pPr algn="ctr"/>
                      <a:r>
                        <a:rPr lang="en-US" dirty="0"/>
                        <a:t>Attribute &amp; description</a:t>
                      </a:r>
                    </a:p>
                  </a:txBody>
                  <a:tcPr anchor="ctr"/>
                </a:tc>
                <a:extLst>
                  <a:ext uri="{0D108BD9-81ED-4DB2-BD59-A6C34878D82A}">
                    <a16:rowId xmlns:a16="http://schemas.microsoft.com/office/drawing/2014/main" val="10000"/>
                  </a:ext>
                </a:extLst>
              </a:tr>
              <a:tr h="1039201">
                <a:tc>
                  <a:txBody>
                    <a:bodyPr/>
                    <a:lstStyle/>
                    <a:p>
                      <a:r>
                        <a:rPr lang="en-US" dirty="0"/>
                        <a:t>1</a:t>
                      </a:r>
                    </a:p>
                  </a:txBody>
                  <a:tcPr/>
                </a:tc>
                <a:tc>
                  <a:txBody>
                    <a:bodyPr/>
                    <a:lstStyle/>
                    <a:p>
                      <a:r>
                        <a:rPr lang="en-US" sz="1800" b="1" i="0" kern="1200" dirty="0">
                          <a:solidFill>
                            <a:schemeClr val="dk1"/>
                          </a:solidFill>
                          <a:effectLst/>
                          <a:latin typeface="+mn-lt"/>
                          <a:ea typeface="+mn-ea"/>
                          <a:cs typeface="+mn-cs"/>
                        </a:rPr>
                        <a:t>%FOUND</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Returns TRUE if an INSERT, UPDATE, or DELETE statement affected one or more rows or a SELECT INTO statement returned one or more rows. Otherwise, it returns FALSE.</a:t>
                      </a:r>
                      <a:endParaRPr lang="en-US" dirty="0"/>
                    </a:p>
                  </a:txBody>
                  <a:tcPr/>
                </a:tc>
                <a:extLst>
                  <a:ext uri="{0D108BD9-81ED-4DB2-BD59-A6C34878D82A}">
                    <a16:rowId xmlns:a16="http://schemas.microsoft.com/office/drawing/2014/main" val="10001"/>
                  </a:ext>
                </a:extLst>
              </a:tr>
              <a:tr h="1039201">
                <a:tc>
                  <a:txBody>
                    <a:bodyPr/>
                    <a:lstStyle/>
                    <a:p>
                      <a:r>
                        <a:rPr lang="en-US" dirty="0"/>
                        <a:t>2</a:t>
                      </a:r>
                    </a:p>
                  </a:txBody>
                  <a:tcPr/>
                </a:tc>
                <a:tc>
                  <a:txBody>
                    <a:bodyPr/>
                    <a:lstStyle/>
                    <a:p>
                      <a:r>
                        <a:rPr lang="en-US" sz="1800" b="1" i="0" kern="1200" dirty="0">
                          <a:solidFill>
                            <a:schemeClr val="dk1"/>
                          </a:solidFill>
                          <a:effectLst/>
                          <a:latin typeface="+mn-lt"/>
                          <a:ea typeface="+mn-ea"/>
                          <a:cs typeface="+mn-cs"/>
                        </a:rPr>
                        <a:t>%NOTFOUND</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The logical opposite of %FOUND. It returns TRUE if an INSERT, UPDATE, or DELETE statement affected no rows, or a SELECT INTO statement returned no rows. Otherwise, it returns FALSE.</a:t>
                      </a:r>
                      <a:endParaRPr lang="en-US" dirty="0"/>
                    </a:p>
                  </a:txBody>
                  <a:tcPr/>
                </a:tc>
                <a:extLst>
                  <a:ext uri="{0D108BD9-81ED-4DB2-BD59-A6C34878D82A}">
                    <a16:rowId xmlns:a16="http://schemas.microsoft.com/office/drawing/2014/main" val="10002"/>
                  </a:ext>
                </a:extLst>
              </a:tr>
              <a:tr h="1039201">
                <a:tc>
                  <a:txBody>
                    <a:bodyPr/>
                    <a:lstStyle/>
                    <a:p>
                      <a:r>
                        <a:rPr lang="en-US" dirty="0"/>
                        <a:t>3</a:t>
                      </a:r>
                    </a:p>
                  </a:txBody>
                  <a:tcPr/>
                </a:tc>
                <a:tc>
                  <a:txBody>
                    <a:bodyPr/>
                    <a:lstStyle/>
                    <a:p>
                      <a:r>
                        <a:rPr lang="en-US" sz="1800" b="1" i="0" kern="1200" dirty="0">
                          <a:solidFill>
                            <a:schemeClr val="dk1"/>
                          </a:solidFill>
                          <a:effectLst/>
                          <a:latin typeface="+mn-lt"/>
                          <a:ea typeface="+mn-ea"/>
                          <a:cs typeface="+mn-cs"/>
                        </a:rPr>
                        <a:t>%ISOPEN</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Always returns FALSE for implicit cursors, because Oracle closes the SQL cursor automatically after executing its associated SQL statement.</a:t>
                      </a:r>
                      <a:endParaRPr lang="en-US" dirty="0"/>
                    </a:p>
                  </a:txBody>
                  <a:tcPr/>
                </a:tc>
                <a:extLst>
                  <a:ext uri="{0D108BD9-81ED-4DB2-BD59-A6C34878D82A}">
                    <a16:rowId xmlns:a16="http://schemas.microsoft.com/office/drawing/2014/main" val="10003"/>
                  </a:ext>
                </a:extLst>
              </a:tr>
              <a:tr h="1039201">
                <a:tc>
                  <a:txBody>
                    <a:bodyPr/>
                    <a:lstStyle/>
                    <a:p>
                      <a:r>
                        <a:rPr lang="en-US" dirty="0"/>
                        <a:t>4</a:t>
                      </a:r>
                    </a:p>
                  </a:txBody>
                  <a:tcPr/>
                </a:tc>
                <a:tc>
                  <a:txBody>
                    <a:bodyPr/>
                    <a:lstStyle/>
                    <a:p>
                      <a:r>
                        <a:rPr lang="en-US" sz="1800" b="1" i="0" kern="1200" dirty="0">
                          <a:solidFill>
                            <a:schemeClr val="dk1"/>
                          </a:solidFill>
                          <a:effectLst/>
                          <a:latin typeface="+mn-lt"/>
                          <a:ea typeface="+mn-ea"/>
                          <a:cs typeface="+mn-cs"/>
                        </a:rPr>
                        <a:t>%ROWCOUNT</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Returns the number of rows affected by an INSERT, UPDATE, or DELETE statement, or returned by a SELECT INTO statement.</a:t>
                      </a:r>
                    </a:p>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1255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Explicit Cursor</a:t>
            </a:r>
          </a:p>
        </p:txBody>
      </p:sp>
      <p:sp>
        <p:nvSpPr>
          <p:cNvPr id="3" name="Content Placeholder 2"/>
          <p:cNvSpPr>
            <a:spLocks noGrp="1"/>
          </p:cNvSpPr>
          <p:nvPr>
            <p:ph idx="1"/>
          </p:nvPr>
        </p:nvSpPr>
        <p:spPr/>
        <p:txBody>
          <a:bodyPr/>
          <a:lstStyle/>
          <a:p>
            <a:pPr algn="just"/>
            <a:r>
              <a:rPr lang="en-IN" dirty="0"/>
              <a:t>The Explicit cursors are defined by the programmers to gain more control over the context area.</a:t>
            </a:r>
          </a:p>
          <a:p>
            <a:pPr algn="just"/>
            <a:r>
              <a:rPr lang="en-IN" dirty="0"/>
              <a:t>These cursors should be defined in the declaration section of the PL/SQL block.</a:t>
            </a:r>
          </a:p>
          <a:p>
            <a:pPr algn="just"/>
            <a:r>
              <a:rPr lang="en-IN" dirty="0"/>
              <a:t>It is created on a SELECT statement which returns more than one row.</a:t>
            </a:r>
          </a:p>
          <a:p>
            <a:pPr algn="just"/>
            <a:r>
              <a:rPr lang="en-IN" b="1" dirty="0"/>
              <a:t>SYNTAX:</a:t>
            </a:r>
          </a:p>
          <a:p>
            <a:endParaRPr lang="en-IN" dirty="0"/>
          </a:p>
        </p:txBody>
      </p:sp>
      <p:sp>
        <p:nvSpPr>
          <p:cNvPr id="4" name="TextBox 3"/>
          <p:cNvSpPr txBox="1"/>
          <p:nvPr/>
        </p:nvSpPr>
        <p:spPr>
          <a:xfrm>
            <a:off x="4203510" y="4694830"/>
            <a:ext cx="6400800" cy="646331"/>
          </a:xfrm>
          <a:prstGeom prst="rect">
            <a:avLst/>
          </a:prstGeom>
          <a:solidFill>
            <a:srgbClr val="40BAD2"/>
          </a:solidFill>
        </p:spPr>
        <p:txBody>
          <a:bodyPr wrap="square" rtlCol="0">
            <a:spAutoFit/>
          </a:bodyPr>
          <a:lstStyle/>
          <a:p>
            <a:r>
              <a:rPr lang="en-IN" dirty="0"/>
              <a:t>CURSOR cursor_name IS select_statement;</a:t>
            </a:r>
          </a:p>
          <a:p>
            <a:endParaRPr lang="en-US" dirty="0"/>
          </a:p>
        </p:txBody>
      </p:sp>
    </p:spTree>
    <p:extLst>
      <p:ext uri="{BB962C8B-B14F-4D97-AF65-F5344CB8AC3E}">
        <p14:creationId xmlns:p14="http://schemas.microsoft.com/office/powerpoint/2010/main" val="4076411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Explicit Cursor</a:t>
            </a:r>
          </a:p>
        </p:txBody>
      </p:sp>
      <p:sp>
        <p:nvSpPr>
          <p:cNvPr id="3" name="Content Placeholder 2"/>
          <p:cNvSpPr>
            <a:spLocks noGrp="1"/>
          </p:cNvSpPr>
          <p:nvPr>
            <p:ph idx="1"/>
          </p:nvPr>
        </p:nvSpPr>
        <p:spPr/>
        <p:txBody>
          <a:bodyPr/>
          <a:lstStyle/>
          <a:p>
            <a:r>
              <a:rPr lang="en-US" b="1" dirty="0"/>
              <a:t>Declaring the Cursor</a:t>
            </a:r>
            <a:endParaRPr lang="en-IN" b="1" dirty="0"/>
          </a:p>
          <a:p>
            <a:endParaRPr lang="en-IN" dirty="0"/>
          </a:p>
          <a:p>
            <a:endParaRPr lang="en-IN" dirty="0"/>
          </a:p>
          <a:p>
            <a:r>
              <a:rPr lang="en-US" b="1" dirty="0"/>
              <a:t>Opening the Cursor</a:t>
            </a:r>
          </a:p>
          <a:p>
            <a:endParaRPr lang="en-IN" dirty="0"/>
          </a:p>
          <a:p>
            <a:endParaRPr lang="en-IN" dirty="0"/>
          </a:p>
          <a:p>
            <a:r>
              <a:rPr lang="en-US" b="1" dirty="0"/>
              <a:t>Fetching the Cursor</a:t>
            </a:r>
          </a:p>
          <a:p>
            <a:endParaRPr lang="en-IN" dirty="0"/>
          </a:p>
          <a:p>
            <a:endParaRPr lang="en-IN" dirty="0"/>
          </a:p>
          <a:p>
            <a:r>
              <a:rPr lang="en-US" b="1" dirty="0"/>
              <a:t>Closing the Cursor</a:t>
            </a:r>
          </a:p>
          <a:p>
            <a:endParaRPr lang="en-IN" dirty="0"/>
          </a:p>
        </p:txBody>
      </p:sp>
      <p:sp>
        <p:nvSpPr>
          <p:cNvPr id="4" name="TextBox 3"/>
          <p:cNvSpPr txBox="1"/>
          <p:nvPr/>
        </p:nvSpPr>
        <p:spPr>
          <a:xfrm>
            <a:off x="4176215" y="1620626"/>
            <a:ext cx="6550925" cy="646331"/>
          </a:xfrm>
          <a:prstGeom prst="rect">
            <a:avLst/>
          </a:prstGeom>
          <a:solidFill>
            <a:srgbClr val="40BAD2"/>
          </a:solidFill>
        </p:spPr>
        <p:txBody>
          <a:bodyPr wrap="square" rtlCol="0">
            <a:spAutoFit/>
          </a:bodyPr>
          <a:lstStyle/>
          <a:p>
            <a:r>
              <a:rPr lang="en-US" dirty="0"/>
              <a:t>CURSOR c_customers IS </a:t>
            </a:r>
          </a:p>
          <a:p>
            <a:r>
              <a:rPr lang="en-US" dirty="0"/>
              <a:t>   SELECT id, name, address FROM customers; </a:t>
            </a:r>
          </a:p>
        </p:txBody>
      </p:sp>
      <p:sp>
        <p:nvSpPr>
          <p:cNvPr id="6" name="TextBox 5"/>
          <p:cNvSpPr txBox="1"/>
          <p:nvPr/>
        </p:nvSpPr>
        <p:spPr>
          <a:xfrm>
            <a:off x="4176214" y="2954903"/>
            <a:ext cx="5622878" cy="369332"/>
          </a:xfrm>
          <a:prstGeom prst="rect">
            <a:avLst/>
          </a:prstGeom>
          <a:solidFill>
            <a:srgbClr val="40BAD2"/>
          </a:solidFill>
        </p:spPr>
        <p:txBody>
          <a:bodyPr wrap="square" rtlCol="0">
            <a:spAutoFit/>
          </a:bodyPr>
          <a:lstStyle/>
          <a:p>
            <a:r>
              <a:rPr lang="en-US" dirty="0"/>
              <a:t>OPEN c_customers;</a:t>
            </a:r>
          </a:p>
        </p:txBody>
      </p:sp>
      <p:sp>
        <p:nvSpPr>
          <p:cNvPr id="8" name="TextBox 7"/>
          <p:cNvSpPr txBox="1"/>
          <p:nvPr/>
        </p:nvSpPr>
        <p:spPr>
          <a:xfrm>
            <a:off x="4176214" y="4141677"/>
            <a:ext cx="5895833" cy="369332"/>
          </a:xfrm>
          <a:prstGeom prst="rect">
            <a:avLst/>
          </a:prstGeom>
          <a:solidFill>
            <a:srgbClr val="40BAD2"/>
          </a:solidFill>
        </p:spPr>
        <p:txBody>
          <a:bodyPr wrap="square" rtlCol="0">
            <a:spAutoFit/>
          </a:bodyPr>
          <a:lstStyle/>
          <a:p>
            <a:r>
              <a:rPr lang="en-US" dirty="0"/>
              <a:t>FETCH c_customers INTO c_id, c_name, c_addr; </a:t>
            </a:r>
          </a:p>
        </p:txBody>
      </p:sp>
      <p:sp>
        <p:nvSpPr>
          <p:cNvPr id="10" name="TextBox 9"/>
          <p:cNvSpPr txBox="1"/>
          <p:nvPr/>
        </p:nvSpPr>
        <p:spPr>
          <a:xfrm>
            <a:off x="4176214" y="5415030"/>
            <a:ext cx="5308979" cy="369332"/>
          </a:xfrm>
          <a:prstGeom prst="rect">
            <a:avLst/>
          </a:prstGeom>
          <a:solidFill>
            <a:srgbClr val="40BAD2"/>
          </a:solidFill>
        </p:spPr>
        <p:txBody>
          <a:bodyPr wrap="square" rtlCol="0">
            <a:spAutoFit/>
          </a:bodyPr>
          <a:lstStyle/>
          <a:p>
            <a:r>
              <a:rPr lang="en-US" dirty="0"/>
              <a:t>CLOSE c_customers;</a:t>
            </a:r>
          </a:p>
        </p:txBody>
      </p:sp>
    </p:spTree>
    <p:extLst>
      <p:ext uri="{BB962C8B-B14F-4D97-AF65-F5344CB8AC3E}">
        <p14:creationId xmlns:p14="http://schemas.microsoft.com/office/powerpoint/2010/main" val="1309070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PL/SQL Security</a:t>
            </a:r>
          </a:p>
        </p:txBody>
      </p:sp>
      <p:sp>
        <p:nvSpPr>
          <p:cNvPr id="3" name="Content Placeholder 2"/>
          <p:cNvSpPr>
            <a:spLocks noGrp="1"/>
          </p:cNvSpPr>
          <p:nvPr>
            <p:ph idx="1"/>
          </p:nvPr>
        </p:nvSpPr>
        <p:spPr/>
        <p:txBody>
          <a:bodyPr/>
          <a:lstStyle/>
          <a:p>
            <a:pPr algn="just"/>
            <a:r>
              <a:rPr lang="en-US" b="1" dirty="0"/>
              <a:t>Locks in PL/SQL</a:t>
            </a:r>
            <a:r>
              <a:rPr lang="en-US" dirty="0"/>
              <a:t> is a way to maintain data integrity of the database. </a:t>
            </a:r>
          </a:p>
          <a:p>
            <a:pPr algn="just"/>
            <a:r>
              <a:rPr lang="en-US" dirty="0"/>
              <a:t>As oracle is a multi-user platform where tables used in a database acts as a global resource being shared by multiple users at the same time.</a:t>
            </a:r>
          </a:p>
          <a:p>
            <a:pPr algn="just"/>
            <a:r>
              <a:rPr lang="en-US" dirty="0"/>
              <a:t>There is a possibility that the data may become inconsistent due to concurrent processing of data by multiple user at the same time. </a:t>
            </a:r>
          </a:p>
          <a:p>
            <a:pPr algn="just"/>
            <a:r>
              <a:rPr lang="en-US" dirty="0"/>
              <a:t>Therefore, locks play an important role to maintain concurrency control ensuring data integrity of stored data in the database.</a:t>
            </a:r>
          </a:p>
          <a:p>
            <a:endParaRPr lang="en-IN" dirty="0"/>
          </a:p>
        </p:txBody>
      </p:sp>
    </p:spTree>
    <p:extLst>
      <p:ext uri="{BB962C8B-B14F-4D97-AF65-F5344CB8AC3E}">
        <p14:creationId xmlns:p14="http://schemas.microsoft.com/office/powerpoint/2010/main" val="2988177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Type of locks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5815886"/>
              </p:ext>
            </p:extLst>
          </p:nvPr>
        </p:nvGraphicFramePr>
        <p:xfrm>
          <a:off x="3868738" y="863600"/>
          <a:ext cx="7315200" cy="54914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pPr algn="ctr"/>
                      <a:r>
                        <a:rPr lang="en-US" sz="1800" b="1" i="0" kern="1200" dirty="0">
                          <a:solidFill>
                            <a:schemeClr val="lt1"/>
                          </a:solidFill>
                          <a:effectLst/>
                          <a:latin typeface="+mn-lt"/>
                          <a:ea typeface="+mn-ea"/>
                          <a:cs typeface="+mn-cs"/>
                        </a:rPr>
                        <a:t>TYPES OF LOCKS</a:t>
                      </a:r>
                      <a:endParaRPr lang="en-US" dirty="0"/>
                    </a:p>
                  </a:txBody>
                  <a:tcPr anchor="ctr"/>
                </a:tc>
                <a:tc>
                  <a:txBody>
                    <a:bodyPr/>
                    <a:lstStyle/>
                    <a:p>
                      <a:pPr algn="ctr"/>
                      <a:r>
                        <a:rPr lang="en-US" sz="1800" b="1" i="0" kern="1200" dirty="0">
                          <a:solidFill>
                            <a:schemeClr val="lt1"/>
                          </a:solidFill>
                          <a:effectLst/>
                          <a:latin typeface="+mn-lt"/>
                          <a:ea typeface="+mn-ea"/>
                          <a:cs typeface="+mn-cs"/>
                        </a:rPr>
                        <a:t>DESCRIPTION</a:t>
                      </a:r>
                      <a:endParaRPr lang="en-US" dirty="0"/>
                    </a:p>
                  </a:txBody>
                  <a:tcPr anchor="ctr"/>
                </a:tc>
                <a:extLst>
                  <a:ext uri="{0D108BD9-81ED-4DB2-BD59-A6C34878D82A}">
                    <a16:rowId xmlns:a16="http://schemas.microsoft.com/office/drawing/2014/main" val="10000"/>
                  </a:ext>
                </a:extLst>
              </a:tr>
              <a:tr h="370840">
                <a:tc>
                  <a:txBody>
                    <a:bodyPr/>
                    <a:lstStyle/>
                    <a:p>
                      <a:pPr algn="ctr"/>
                      <a:r>
                        <a:rPr lang="en-US" sz="1800" b="0" i="0" kern="1200" dirty="0">
                          <a:solidFill>
                            <a:schemeClr val="dk1"/>
                          </a:solidFill>
                          <a:effectLst/>
                          <a:latin typeface="+mn-lt"/>
                          <a:ea typeface="+mn-ea"/>
                          <a:cs typeface="+mn-cs"/>
                        </a:rPr>
                        <a:t>Shared Lock</a:t>
                      </a:r>
                      <a:endParaRPr lang="en-US" dirty="0"/>
                    </a:p>
                  </a:txBody>
                  <a:tcPr anchor="ct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Applied on a table when data is being viewed </a:t>
                      </a:r>
                      <a:r>
                        <a:rPr lang="en-US" sz="1800" b="0" i="0" kern="1200" dirty="0" err="1">
                          <a:solidFill>
                            <a:schemeClr val="dk1"/>
                          </a:solidFill>
                          <a:effectLst/>
                          <a:latin typeface="+mn-lt"/>
                          <a:ea typeface="+mn-ea"/>
                          <a:cs typeface="+mn-cs"/>
                        </a:rPr>
                        <a:t>i.e</a:t>
                      </a:r>
                      <a:r>
                        <a:rPr lang="en-US" sz="1800" b="0" i="0" kern="1200" dirty="0">
                          <a:solidFill>
                            <a:schemeClr val="dk1"/>
                          </a:solidFill>
                          <a:effectLst/>
                          <a:latin typeface="+mn-lt"/>
                          <a:ea typeface="+mn-ea"/>
                          <a:cs typeface="+mn-cs"/>
                        </a:rPr>
                        <a:t>, the stored data is just being read.</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Multiple shared locks can be applied on the table at the same time.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Used in case of SELECT statements.</a:t>
                      </a:r>
                    </a:p>
                    <a:p>
                      <a:pPr algn="ctr"/>
                      <a:endParaRPr lang="en-US" dirty="0"/>
                    </a:p>
                  </a:txBody>
                  <a:tcPr anchor="ctr"/>
                </a:tc>
                <a:extLst>
                  <a:ext uri="{0D108BD9-81ED-4DB2-BD59-A6C34878D82A}">
                    <a16:rowId xmlns:a16="http://schemas.microsoft.com/office/drawing/2014/main" val="10001"/>
                  </a:ext>
                </a:extLst>
              </a:tr>
              <a:tr h="370840">
                <a:tc>
                  <a:txBody>
                    <a:bodyPr/>
                    <a:lstStyle/>
                    <a:p>
                      <a:pPr algn="ctr"/>
                      <a:r>
                        <a:rPr lang="en-US" sz="1800" b="0" i="0" kern="1200" dirty="0">
                          <a:solidFill>
                            <a:schemeClr val="dk1"/>
                          </a:solidFill>
                          <a:effectLst/>
                          <a:latin typeface="+mn-lt"/>
                          <a:ea typeface="+mn-ea"/>
                          <a:cs typeface="+mn-cs"/>
                        </a:rPr>
                        <a:t>Exclusive Lock</a:t>
                      </a:r>
                      <a:endParaRPr lang="en-US" dirty="0"/>
                    </a:p>
                  </a:txBody>
                  <a:tcPr anchor="ct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Applied on a table when the data is being changed </a:t>
                      </a:r>
                      <a:r>
                        <a:rPr lang="en-US" sz="1800" b="0" i="0" kern="1200" dirty="0" err="1">
                          <a:solidFill>
                            <a:schemeClr val="dk1"/>
                          </a:solidFill>
                          <a:effectLst/>
                          <a:latin typeface="+mn-lt"/>
                          <a:ea typeface="+mn-ea"/>
                          <a:cs typeface="+mn-cs"/>
                        </a:rPr>
                        <a:t>i.e</a:t>
                      </a:r>
                      <a:r>
                        <a:rPr lang="en-US" sz="1800" b="0" i="0" kern="1200" dirty="0">
                          <a:solidFill>
                            <a:schemeClr val="dk1"/>
                          </a:solidFill>
                          <a:effectLst/>
                          <a:latin typeface="+mn-lt"/>
                          <a:ea typeface="+mn-ea"/>
                          <a:cs typeface="+mn-cs"/>
                        </a:rPr>
                        <a:t>, the data is being written.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Only one exclusive lock can be placed at one time.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Used in case of INSERT, UPDATE, DELETE statements.</a:t>
                      </a:r>
                    </a:p>
                    <a:p>
                      <a:pPr algn="ctr"/>
                      <a:endParaRPr lang="en-US"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74783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Level of locks</a:t>
            </a:r>
          </a:p>
        </p:txBody>
      </p:sp>
      <p:sp>
        <p:nvSpPr>
          <p:cNvPr id="3" name="Content Placeholder 2"/>
          <p:cNvSpPr>
            <a:spLocks noGrp="1"/>
          </p:cNvSpPr>
          <p:nvPr>
            <p:ph idx="1"/>
          </p:nvPr>
        </p:nvSpPr>
        <p:spPr/>
        <p:txBody>
          <a:bodyPr/>
          <a:lstStyle/>
          <a:p>
            <a:pPr algn="just"/>
            <a:r>
              <a:rPr lang="en-IN" dirty="0"/>
              <a:t>Oracle provides the following three levels of Locking.</a:t>
            </a:r>
          </a:p>
          <a:p>
            <a:pPr marL="514350" indent="-514350" algn="just">
              <a:buFont typeface="+mj-lt"/>
              <a:buAutoNum type="arabicPeriod"/>
            </a:pPr>
            <a:r>
              <a:rPr lang="en-IN" dirty="0"/>
              <a:t>Row level</a:t>
            </a:r>
          </a:p>
          <a:p>
            <a:pPr marL="514350" indent="-514350" algn="just">
              <a:buFont typeface="+mj-lt"/>
              <a:buAutoNum type="arabicPeriod"/>
            </a:pPr>
            <a:r>
              <a:rPr lang="en-IN" dirty="0"/>
              <a:t>Page level</a:t>
            </a:r>
          </a:p>
          <a:p>
            <a:pPr marL="514350" indent="-514350" algn="just">
              <a:buFont typeface="+mj-lt"/>
              <a:buAutoNum type="arabicPeriod"/>
            </a:pPr>
            <a:r>
              <a:rPr lang="en-IN" dirty="0"/>
              <a:t>Table level</a:t>
            </a:r>
          </a:p>
          <a:p>
            <a:endParaRPr lang="en-IN" dirty="0"/>
          </a:p>
          <a:p>
            <a:endParaRPr lang="en-IN" dirty="0"/>
          </a:p>
        </p:txBody>
      </p:sp>
    </p:spTree>
    <p:extLst>
      <p:ext uri="{BB962C8B-B14F-4D97-AF65-F5344CB8AC3E}">
        <p14:creationId xmlns:p14="http://schemas.microsoft.com/office/powerpoint/2010/main" val="2650684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Level of locks</a:t>
            </a:r>
            <a:endParaRPr lang="en-US" b="1" dirty="0"/>
          </a:p>
        </p:txBody>
      </p:sp>
      <p:sp>
        <p:nvSpPr>
          <p:cNvPr id="3" name="Content Placeholder 2"/>
          <p:cNvSpPr>
            <a:spLocks noGrp="1"/>
          </p:cNvSpPr>
          <p:nvPr>
            <p:ph idx="1"/>
          </p:nvPr>
        </p:nvSpPr>
        <p:spPr/>
        <p:txBody>
          <a:bodyPr/>
          <a:lstStyle/>
          <a:p>
            <a:pPr algn="just"/>
            <a:r>
              <a:rPr lang="en-US" b="1" dirty="0"/>
              <a:t>Row Level</a:t>
            </a:r>
            <a:r>
              <a:rPr lang="en-US" dirty="0"/>
              <a:t>: It is used when a condition is applied in a query on a single row(or record) using WHERE clause.</a:t>
            </a:r>
          </a:p>
          <a:p>
            <a:pPr algn="just"/>
            <a:endParaRPr lang="en-US" dirty="0"/>
          </a:p>
          <a:p>
            <a:pPr algn="just"/>
            <a:r>
              <a:rPr lang="en-US" b="1" dirty="0"/>
              <a:t>Page Level</a:t>
            </a:r>
            <a:r>
              <a:rPr lang="en-US" dirty="0"/>
              <a:t>: It is used when the condition is applied in a query on a certain set of data(certain records) using WHERE clause.</a:t>
            </a:r>
          </a:p>
          <a:p>
            <a:pPr algn="just"/>
            <a:endParaRPr lang="en-US" dirty="0"/>
          </a:p>
          <a:p>
            <a:pPr algn="just"/>
            <a:r>
              <a:rPr lang="en-US" b="1" dirty="0"/>
              <a:t>Table Level</a:t>
            </a:r>
            <a:r>
              <a:rPr lang="en-US" dirty="0"/>
              <a:t>: It is used when the condition is applied in a query on the entire table of data(certain records) using WHERE clause.</a:t>
            </a:r>
          </a:p>
        </p:txBody>
      </p:sp>
    </p:spTree>
    <p:extLst>
      <p:ext uri="{BB962C8B-B14F-4D97-AF65-F5344CB8AC3E}">
        <p14:creationId xmlns:p14="http://schemas.microsoft.com/office/powerpoint/2010/main" val="63770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PL/SQL Structure</a:t>
            </a:r>
          </a:p>
        </p:txBody>
      </p:sp>
      <p:sp>
        <p:nvSpPr>
          <p:cNvPr id="3" name="Content Placeholder 2"/>
          <p:cNvSpPr>
            <a:spLocks noGrp="1"/>
          </p:cNvSpPr>
          <p:nvPr>
            <p:ph idx="1"/>
          </p:nvPr>
        </p:nvSpPr>
        <p:spPr/>
        <p:txBody>
          <a:bodyPr/>
          <a:lstStyle/>
          <a:p>
            <a:r>
              <a:rPr lang="en-IN" sz="2800" b="1" dirty="0"/>
              <a:t>Syntax</a:t>
            </a:r>
          </a:p>
          <a:p>
            <a:pPr marL="0" indent="0">
              <a:buNone/>
            </a:pPr>
            <a:r>
              <a:rPr lang="en-IN" dirty="0"/>
              <a:t>DECLARE </a:t>
            </a:r>
          </a:p>
          <a:p>
            <a:pPr marL="0" indent="0">
              <a:buNone/>
            </a:pPr>
            <a:r>
              <a:rPr lang="en-IN" dirty="0"/>
              <a:t>	&lt;declarations section&gt; </a:t>
            </a:r>
          </a:p>
          <a:p>
            <a:pPr marL="0" indent="0">
              <a:buNone/>
            </a:pPr>
            <a:r>
              <a:rPr lang="en-IN" dirty="0"/>
              <a:t>BEGIN </a:t>
            </a:r>
          </a:p>
          <a:p>
            <a:pPr marL="0" indent="0">
              <a:buNone/>
            </a:pPr>
            <a:r>
              <a:rPr lang="en-IN" dirty="0"/>
              <a:t>	 &lt;executable command(s)&gt;</a:t>
            </a:r>
          </a:p>
          <a:p>
            <a:pPr marL="0" indent="0">
              <a:buNone/>
            </a:pPr>
            <a:r>
              <a:rPr lang="en-IN" dirty="0"/>
              <a:t>EXCEPTION (Optional)</a:t>
            </a:r>
          </a:p>
          <a:p>
            <a:pPr marL="0" indent="0">
              <a:buNone/>
            </a:pPr>
            <a:r>
              <a:rPr lang="en-IN" dirty="0"/>
              <a:t>	&lt;exception handling&gt; </a:t>
            </a:r>
          </a:p>
          <a:p>
            <a:pPr marL="0" indent="0">
              <a:buNone/>
            </a:pPr>
            <a:r>
              <a:rPr lang="en-IN" dirty="0"/>
              <a:t>END;</a:t>
            </a:r>
          </a:p>
          <a:p>
            <a:endParaRPr lang="en-IN" dirty="0"/>
          </a:p>
        </p:txBody>
      </p:sp>
    </p:spTree>
    <p:extLst>
      <p:ext uri="{BB962C8B-B14F-4D97-AF65-F5344CB8AC3E}">
        <p14:creationId xmlns:p14="http://schemas.microsoft.com/office/powerpoint/2010/main" val="4255595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Lock Table statement</a:t>
            </a:r>
            <a:br>
              <a:rPr lang="en-US" dirty="0"/>
            </a:br>
            <a:endParaRPr lang="en-US" dirty="0"/>
          </a:p>
        </p:txBody>
      </p:sp>
      <p:sp>
        <p:nvSpPr>
          <p:cNvPr id="3" name="Content Placeholder 2"/>
          <p:cNvSpPr>
            <a:spLocks noGrp="1"/>
          </p:cNvSpPr>
          <p:nvPr>
            <p:ph idx="1"/>
          </p:nvPr>
        </p:nvSpPr>
        <p:spPr>
          <a:xfrm>
            <a:off x="3691847" y="621962"/>
            <a:ext cx="7315200" cy="5604931"/>
          </a:xfrm>
        </p:spPr>
        <p:txBody>
          <a:bodyPr>
            <a:normAutofit fontScale="92500" lnSpcReduction="20000"/>
          </a:bodyPr>
          <a:lstStyle/>
          <a:p>
            <a:r>
              <a:rPr lang="en-US" dirty="0"/>
              <a:t>We can also acquire lock on a table by executing the Lock table statement.</a:t>
            </a:r>
          </a:p>
          <a:p>
            <a:r>
              <a:rPr lang="en-US" dirty="0"/>
              <a:t>Following is the </a:t>
            </a:r>
            <a:r>
              <a:rPr lang="en-US" b="1" dirty="0"/>
              <a:t>syntax:</a:t>
            </a:r>
          </a:p>
          <a:p>
            <a:endParaRPr lang="en-US" dirty="0"/>
          </a:p>
          <a:p>
            <a:endParaRPr lang="en-US" dirty="0"/>
          </a:p>
          <a:p>
            <a:r>
              <a:rPr lang="en-US" dirty="0"/>
              <a:t>Where, Lock mode can be one of the following:</a:t>
            </a:r>
          </a:p>
          <a:p>
            <a:pPr marL="0" indent="0">
              <a:buNone/>
            </a:pPr>
            <a:r>
              <a:rPr lang="en-US" dirty="0"/>
              <a:t>	</a:t>
            </a:r>
            <a:r>
              <a:rPr lang="en-US" b="1" dirty="0"/>
              <a:t>EXCLUSIVE</a:t>
            </a:r>
            <a:r>
              <a:rPr lang="en-US" dirty="0"/>
              <a:t>: allow the queries on the locked table.</a:t>
            </a:r>
          </a:p>
          <a:p>
            <a:pPr marL="0" indent="0">
              <a:buNone/>
            </a:pPr>
            <a:r>
              <a:rPr lang="en-US" dirty="0"/>
              <a:t>	</a:t>
            </a:r>
            <a:r>
              <a:rPr lang="en-US" b="1" dirty="0"/>
              <a:t>SHARE</a:t>
            </a:r>
            <a:r>
              <a:rPr lang="en-US" dirty="0"/>
              <a:t>: allow queries but restricts UPDATE on a table.</a:t>
            </a:r>
          </a:p>
          <a:p>
            <a:pPr marL="0" indent="0">
              <a:buNone/>
            </a:pPr>
            <a:r>
              <a:rPr lang="en-US" dirty="0"/>
              <a:t>	</a:t>
            </a:r>
            <a:r>
              <a:rPr lang="en-US" b="1" dirty="0"/>
              <a:t>ROW EXCLUSIVE</a:t>
            </a:r>
            <a:r>
              <a:rPr lang="en-US" dirty="0"/>
              <a:t>: allow concurrent access to the table by 	multiple 	users but restricts from locking table in exclusive or 	share mode.</a:t>
            </a:r>
          </a:p>
          <a:p>
            <a:pPr marL="0" indent="0">
              <a:buNone/>
            </a:pPr>
            <a:r>
              <a:rPr lang="en-US" dirty="0"/>
              <a:t>	</a:t>
            </a:r>
            <a:r>
              <a:rPr lang="en-US" b="1" dirty="0"/>
              <a:t>SHARE ROW EXCLUSIVE</a:t>
            </a:r>
            <a:r>
              <a:rPr lang="en-US" dirty="0"/>
              <a:t>: allow to view the entire table 	records but restricts locking the table in share mode and also 	restricts UPDATE on a table.</a:t>
            </a:r>
          </a:p>
          <a:p>
            <a:r>
              <a:rPr lang="en-US" dirty="0"/>
              <a:t>WAIT indicates that the oracle engine will wait till the resource is freely available.</a:t>
            </a:r>
          </a:p>
          <a:p>
            <a:r>
              <a:rPr lang="en-US" dirty="0"/>
              <a:t>NOWAIT indicates that the oracle engine will not wait for resource to be available but would rather display the message to the user that Resource is Busy.</a:t>
            </a:r>
          </a:p>
        </p:txBody>
      </p:sp>
      <p:sp>
        <p:nvSpPr>
          <p:cNvPr id="5" name="TextBox 4"/>
          <p:cNvSpPr txBox="1"/>
          <p:nvPr/>
        </p:nvSpPr>
        <p:spPr>
          <a:xfrm>
            <a:off x="3978450" y="1705969"/>
            <a:ext cx="6018662" cy="369332"/>
          </a:xfrm>
          <a:prstGeom prst="rect">
            <a:avLst/>
          </a:prstGeom>
          <a:solidFill>
            <a:srgbClr val="40BAD2"/>
          </a:solidFill>
        </p:spPr>
        <p:txBody>
          <a:bodyPr wrap="square" rtlCol="0">
            <a:spAutoFit/>
          </a:bodyPr>
          <a:lstStyle/>
          <a:p>
            <a:r>
              <a:rPr lang="en-US" dirty="0"/>
              <a:t>LOCK TABLE tablename in lock mode WAIT/NOWAIT;</a:t>
            </a:r>
          </a:p>
        </p:txBody>
      </p:sp>
    </p:spTree>
    <p:extLst>
      <p:ext uri="{BB962C8B-B14F-4D97-AF65-F5344CB8AC3E}">
        <p14:creationId xmlns:p14="http://schemas.microsoft.com/office/powerpoint/2010/main" val="1151762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Procedure</a:t>
            </a:r>
          </a:p>
        </p:txBody>
      </p:sp>
      <p:sp>
        <p:nvSpPr>
          <p:cNvPr id="3" name="Content Placeholder 2"/>
          <p:cNvSpPr>
            <a:spLocks noGrp="1"/>
          </p:cNvSpPr>
          <p:nvPr>
            <p:ph idx="1"/>
          </p:nvPr>
        </p:nvSpPr>
        <p:spPr/>
        <p:txBody>
          <a:bodyPr/>
          <a:lstStyle/>
          <a:p>
            <a:pPr algn="just"/>
            <a:r>
              <a:rPr lang="en-US" dirty="0"/>
              <a:t>The PL/SQL stored procedure or simply a procedure is a PL/SQL block which performs one or more specific tasks. It is just like procedures in other programming languages.</a:t>
            </a:r>
          </a:p>
          <a:p>
            <a:endParaRPr lang="en-US" dirty="0"/>
          </a:p>
          <a:p>
            <a:pPr algn="just"/>
            <a:r>
              <a:rPr lang="en-US" dirty="0"/>
              <a:t>The procedure contains a header and a body.</a:t>
            </a:r>
          </a:p>
          <a:p>
            <a:pPr algn="just"/>
            <a:endParaRPr lang="en-US" dirty="0"/>
          </a:p>
          <a:p>
            <a:pPr lvl="1" algn="just"/>
            <a:r>
              <a:rPr lang="en-US" sz="2000" b="1" dirty="0"/>
              <a:t>Header:</a:t>
            </a:r>
            <a:r>
              <a:rPr lang="en-US" sz="2000" dirty="0"/>
              <a:t> The header contains the name of the procedure and the parameters or variables passed to the procedure.</a:t>
            </a:r>
          </a:p>
          <a:p>
            <a:pPr lvl="1" algn="just"/>
            <a:endParaRPr lang="en-US" sz="2000" dirty="0"/>
          </a:p>
          <a:p>
            <a:pPr lvl="1" algn="just"/>
            <a:r>
              <a:rPr lang="en-US" sz="2000" b="1" dirty="0"/>
              <a:t>Body:</a:t>
            </a:r>
            <a:r>
              <a:rPr lang="en-US" sz="2000" dirty="0"/>
              <a:t> The body contains a declaration section, execution section and exception section similar to a general PL/SQL block.</a:t>
            </a:r>
          </a:p>
          <a:p>
            <a:endParaRPr lang="en-US" dirty="0"/>
          </a:p>
        </p:txBody>
      </p:sp>
    </p:spTree>
    <p:extLst>
      <p:ext uri="{BB962C8B-B14F-4D97-AF65-F5344CB8AC3E}">
        <p14:creationId xmlns:p14="http://schemas.microsoft.com/office/powerpoint/2010/main" val="1154659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Procedure</a:t>
            </a:r>
          </a:p>
        </p:txBody>
      </p:sp>
      <p:sp>
        <p:nvSpPr>
          <p:cNvPr id="3" name="Content Placeholder 2"/>
          <p:cNvSpPr>
            <a:spLocks noGrp="1"/>
          </p:cNvSpPr>
          <p:nvPr>
            <p:ph idx="1"/>
          </p:nvPr>
        </p:nvSpPr>
        <p:spPr/>
        <p:txBody>
          <a:bodyPr>
            <a:normAutofit/>
          </a:bodyPr>
          <a:lstStyle/>
          <a:p>
            <a:r>
              <a:rPr lang="en-US" dirty="0"/>
              <a:t>When you want to create a procedure or function, you have to define parameters .There is three ways to pass parameters in procedure:</a:t>
            </a:r>
          </a:p>
          <a:p>
            <a:pPr marL="457200" indent="-457200">
              <a:buFont typeface="+mj-lt"/>
              <a:buAutoNum type="arabicPeriod"/>
            </a:pPr>
            <a:r>
              <a:rPr lang="en-US" b="1" dirty="0"/>
              <a:t>IN parameters: </a:t>
            </a:r>
            <a:r>
              <a:rPr lang="en-US" dirty="0"/>
              <a:t>This parameter is used for giving input to the subprograms. It is a read-only variable inside the subprograms. Their values cannot be changed inside the subprogram. By default, the parameters are of IN type.</a:t>
            </a:r>
          </a:p>
          <a:p>
            <a:pPr marL="457200" indent="-457200">
              <a:buFont typeface="+mj-lt"/>
              <a:buAutoNum type="arabicPeriod"/>
            </a:pPr>
            <a:r>
              <a:rPr lang="en-US" b="1" dirty="0"/>
              <a:t>OUT parameters: </a:t>
            </a:r>
            <a:r>
              <a:rPr lang="en-US" dirty="0"/>
              <a:t>This parameter is used for getting output from the subprograms. It is a read-write variable inside the subprograms. Their values can be changed inside the subprograms.</a:t>
            </a:r>
          </a:p>
          <a:p>
            <a:pPr marL="457200" indent="-457200">
              <a:buFont typeface="+mj-lt"/>
              <a:buAutoNum type="arabicPeriod"/>
            </a:pPr>
            <a:r>
              <a:rPr lang="en-US" b="1" dirty="0"/>
              <a:t>INOUT parameters: </a:t>
            </a:r>
            <a:r>
              <a:rPr lang="en-US" dirty="0"/>
              <a:t>This parameter is used for both giving input and for getting output from the subprograms. It is a read-write variable inside the subprograms. Their values can be changed inside the subprograms.</a:t>
            </a:r>
          </a:p>
          <a:p>
            <a:endParaRPr lang="en-US" dirty="0"/>
          </a:p>
        </p:txBody>
      </p:sp>
    </p:spTree>
    <p:extLst>
      <p:ext uri="{BB962C8B-B14F-4D97-AF65-F5344CB8AC3E}">
        <p14:creationId xmlns:p14="http://schemas.microsoft.com/office/powerpoint/2010/main" val="20653190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Procedure</a:t>
            </a:r>
          </a:p>
        </p:txBody>
      </p:sp>
      <p:sp>
        <p:nvSpPr>
          <p:cNvPr id="3" name="Content Placeholder 2"/>
          <p:cNvSpPr>
            <a:spLocks noGrp="1"/>
          </p:cNvSpPr>
          <p:nvPr>
            <p:ph idx="1"/>
          </p:nvPr>
        </p:nvSpPr>
        <p:spPr/>
        <p:txBody>
          <a:bodyPr/>
          <a:lstStyle/>
          <a:p>
            <a:r>
              <a:rPr lang="en-US" b="1" dirty="0"/>
              <a:t>Syntax for creating procedure:</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sp>
        <p:nvSpPr>
          <p:cNvPr id="4" name="TextBox 3"/>
          <p:cNvSpPr txBox="1"/>
          <p:nvPr/>
        </p:nvSpPr>
        <p:spPr>
          <a:xfrm>
            <a:off x="3869268" y="1746913"/>
            <a:ext cx="7130828" cy="2862322"/>
          </a:xfrm>
          <a:prstGeom prst="rect">
            <a:avLst/>
          </a:prstGeom>
          <a:solidFill>
            <a:srgbClr val="40BAD2"/>
          </a:solidFill>
        </p:spPr>
        <p:txBody>
          <a:bodyPr wrap="square" rtlCol="0">
            <a:spAutoFit/>
          </a:bodyPr>
          <a:lstStyle/>
          <a:p>
            <a:r>
              <a:rPr lang="en-US" b="1" dirty="0"/>
              <a:t>CREATE</a:t>
            </a:r>
            <a:r>
              <a:rPr lang="en-US" dirty="0"/>
              <a:t> [OR REPLACE] </a:t>
            </a:r>
            <a:r>
              <a:rPr lang="en-US" b="1" dirty="0"/>
              <a:t>PROCEDURE</a:t>
            </a:r>
            <a:r>
              <a:rPr lang="en-US" dirty="0"/>
              <a:t> procedure_name  </a:t>
            </a:r>
          </a:p>
          <a:p>
            <a:r>
              <a:rPr lang="en-US" dirty="0"/>
              <a:t>    [ (parameter [,parameter]) ]  </a:t>
            </a:r>
          </a:p>
          <a:p>
            <a:r>
              <a:rPr lang="en-US" b="1" dirty="0"/>
              <a:t>AS</a:t>
            </a:r>
            <a:r>
              <a:rPr lang="en-US" dirty="0"/>
              <a:t> </a:t>
            </a:r>
          </a:p>
          <a:p>
            <a:r>
              <a:rPr lang="en-US" dirty="0"/>
              <a:t>    [declaration_section]  </a:t>
            </a:r>
          </a:p>
          <a:p>
            <a:r>
              <a:rPr lang="en-US" b="1" dirty="0"/>
              <a:t>BEGIN</a:t>
            </a:r>
            <a:r>
              <a:rPr lang="en-US" dirty="0"/>
              <a:t>  </a:t>
            </a:r>
          </a:p>
          <a:p>
            <a:r>
              <a:rPr lang="en-US" dirty="0"/>
              <a:t>    executable_section  </a:t>
            </a:r>
          </a:p>
          <a:p>
            <a:r>
              <a:rPr lang="en-US" dirty="0"/>
              <a:t>[EXCEPTION  </a:t>
            </a:r>
          </a:p>
          <a:p>
            <a:r>
              <a:rPr lang="en-US" dirty="0"/>
              <a:t>    exception_section]  </a:t>
            </a:r>
          </a:p>
          <a:p>
            <a:r>
              <a:rPr lang="en-US" b="1" dirty="0"/>
              <a:t>END</a:t>
            </a:r>
            <a:r>
              <a:rPr lang="en-US" dirty="0"/>
              <a:t> [procedure_name];  </a:t>
            </a:r>
          </a:p>
          <a:p>
            <a:endParaRPr lang="en-US" dirty="0"/>
          </a:p>
        </p:txBody>
      </p:sp>
    </p:spTree>
    <p:extLst>
      <p:ext uri="{BB962C8B-B14F-4D97-AF65-F5344CB8AC3E}">
        <p14:creationId xmlns:p14="http://schemas.microsoft.com/office/powerpoint/2010/main" val="33011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Create procedure example</a:t>
            </a:r>
            <a:br>
              <a:rPr lang="en-US" dirty="0"/>
            </a:br>
            <a:endParaRPr lang="en-US" dirty="0"/>
          </a:p>
        </p:txBody>
      </p:sp>
      <p:sp>
        <p:nvSpPr>
          <p:cNvPr id="3" name="Content Placeholder 2"/>
          <p:cNvSpPr>
            <a:spLocks noGrp="1"/>
          </p:cNvSpPr>
          <p:nvPr>
            <p:ph idx="1"/>
          </p:nvPr>
        </p:nvSpPr>
        <p:spPr/>
        <p:txBody>
          <a:bodyPr/>
          <a:lstStyle/>
          <a:p>
            <a:r>
              <a:rPr lang="en-US" dirty="0"/>
              <a:t>In this example, we are going to insert record in user table. So you need to create user table first.</a:t>
            </a:r>
          </a:p>
          <a:p>
            <a:r>
              <a:rPr lang="en-US" b="1" dirty="0"/>
              <a:t>Table creation:</a:t>
            </a:r>
          </a:p>
          <a:p>
            <a:pPr marL="0" indent="0">
              <a:buNone/>
            </a:pPr>
            <a:endParaRPr lang="en-US" dirty="0"/>
          </a:p>
          <a:p>
            <a:r>
              <a:rPr lang="en-US" dirty="0"/>
              <a:t>Now write the procedure code to insert record in user table.</a:t>
            </a:r>
          </a:p>
          <a:p>
            <a:r>
              <a:rPr lang="en-US" b="1" dirty="0"/>
              <a:t>Procedure Code: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TextBox 3"/>
          <p:cNvSpPr txBox="1"/>
          <p:nvPr/>
        </p:nvSpPr>
        <p:spPr>
          <a:xfrm>
            <a:off x="4094456" y="2047164"/>
            <a:ext cx="6864823" cy="369332"/>
          </a:xfrm>
          <a:prstGeom prst="rect">
            <a:avLst/>
          </a:prstGeom>
          <a:solidFill>
            <a:srgbClr val="40BAD2"/>
          </a:solidFill>
        </p:spPr>
        <p:txBody>
          <a:bodyPr wrap="square" rtlCol="0">
            <a:spAutoFit/>
          </a:bodyPr>
          <a:lstStyle/>
          <a:p>
            <a:r>
              <a:rPr lang="en-US" b="1" dirty="0"/>
              <a:t>create</a:t>
            </a:r>
            <a:r>
              <a:rPr lang="en-US" dirty="0"/>
              <a:t> </a:t>
            </a:r>
            <a:r>
              <a:rPr lang="en-US" b="1" dirty="0"/>
              <a:t>table</a:t>
            </a:r>
            <a:r>
              <a:rPr lang="en-US" dirty="0"/>
              <a:t> user(id number(10) </a:t>
            </a:r>
            <a:r>
              <a:rPr lang="en-US" b="1" dirty="0"/>
              <a:t>primary</a:t>
            </a:r>
            <a:r>
              <a:rPr lang="en-US" dirty="0"/>
              <a:t> </a:t>
            </a:r>
            <a:r>
              <a:rPr lang="en-US" b="1" dirty="0"/>
              <a:t>key</a:t>
            </a:r>
            <a:r>
              <a:rPr lang="en-US" dirty="0"/>
              <a:t>, </a:t>
            </a:r>
            <a:r>
              <a:rPr lang="en-US" b="1" dirty="0"/>
              <a:t>name</a:t>
            </a:r>
            <a:r>
              <a:rPr lang="en-US" dirty="0"/>
              <a:t> varchar2(100));  </a:t>
            </a:r>
          </a:p>
        </p:txBody>
      </p:sp>
      <p:sp>
        <p:nvSpPr>
          <p:cNvPr id="5" name="TextBox 4"/>
          <p:cNvSpPr txBox="1"/>
          <p:nvPr/>
        </p:nvSpPr>
        <p:spPr>
          <a:xfrm>
            <a:off x="4094456" y="3616657"/>
            <a:ext cx="6864823" cy="2308324"/>
          </a:xfrm>
          <a:prstGeom prst="rect">
            <a:avLst/>
          </a:prstGeom>
          <a:solidFill>
            <a:srgbClr val="40BAD2"/>
          </a:solidFill>
        </p:spPr>
        <p:txBody>
          <a:bodyPr wrap="square" rtlCol="0">
            <a:spAutoFit/>
          </a:bodyPr>
          <a:lstStyle/>
          <a:p>
            <a:r>
              <a:rPr lang="en-US" b="1" dirty="0"/>
              <a:t>create</a:t>
            </a:r>
            <a:r>
              <a:rPr lang="en-US" dirty="0"/>
              <a:t> or replace </a:t>
            </a:r>
            <a:r>
              <a:rPr lang="en-US" b="1" dirty="0"/>
              <a:t>procedure</a:t>
            </a:r>
            <a:r>
              <a:rPr lang="en-US" dirty="0"/>
              <a:t> "INSERTUSER"    </a:t>
            </a:r>
          </a:p>
          <a:p>
            <a:r>
              <a:rPr lang="en-US" dirty="0"/>
              <a:t>(id IN NUMBER,    </a:t>
            </a:r>
          </a:p>
          <a:p>
            <a:r>
              <a:rPr lang="en-US" b="1" dirty="0"/>
              <a:t>name</a:t>
            </a:r>
            <a:r>
              <a:rPr lang="en-US" dirty="0"/>
              <a:t> IN VARCHAR2)    </a:t>
            </a:r>
          </a:p>
          <a:p>
            <a:r>
              <a:rPr lang="en-US" b="1" dirty="0"/>
              <a:t>AS</a:t>
            </a:r>
            <a:r>
              <a:rPr lang="en-US" dirty="0"/>
              <a:t>   </a:t>
            </a:r>
          </a:p>
          <a:p>
            <a:r>
              <a:rPr lang="en-US" b="1" dirty="0"/>
              <a:t>begin</a:t>
            </a:r>
            <a:r>
              <a:rPr lang="en-US" dirty="0"/>
              <a:t>    </a:t>
            </a:r>
          </a:p>
          <a:p>
            <a:r>
              <a:rPr lang="en-US" b="1" dirty="0"/>
              <a:t>insert</a:t>
            </a:r>
            <a:r>
              <a:rPr lang="en-US" dirty="0"/>
              <a:t> </a:t>
            </a:r>
            <a:r>
              <a:rPr lang="en-US" b="1" dirty="0"/>
              <a:t>into</a:t>
            </a:r>
            <a:r>
              <a:rPr lang="en-US" dirty="0"/>
              <a:t> user </a:t>
            </a:r>
            <a:r>
              <a:rPr lang="en-US" b="1" dirty="0"/>
              <a:t>values</a:t>
            </a:r>
            <a:r>
              <a:rPr lang="en-US" dirty="0"/>
              <a:t>(</a:t>
            </a:r>
            <a:r>
              <a:rPr lang="en-US" dirty="0" err="1"/>
              <a:t>id,</a:t>
            </a:r>
            <a:r>
              <a:rPr lang="en-US" b="1" dirty="0" err="1"/>
              <a:t>name</a:t>
            </a:r>
            <a:r>
              <a:rPr lang="en-US" dirty="0"/>
              <a:t>);    </a:t>
            </a:r>
          </a:p>
          <a:p>
            <a:r>
              <a:rPr lang="en-US" b="1" dirty="0"/>
              <a:t>end</a:t>
            </a:r>
            <a:r>
              <a:rPr lang="en-US" dirty="0"/>
              <a:t>;    </a:t>
            </a:r>
          </a:p>
          <a:p>
            <a:r>
              <a:rPr lang="en-US" dirty="0"/>
              <a:t>/       </a:t>
            </a:r>
          </a:p>
        </p:txBody>
      </p:sp>
    </p:spTree>
    <p:extLst>
      <p:ext uri="{BB962C8B-B14F-4D97-AF65-F5344CB8AC3E}">
        <p14:creationId xmlns:p14="http://schemas.microsoft.com/office/powerpoint/2010/main" val="3222486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program to call procedure</a:t>
            </a:r>
            <a:br>
              <a:rPr lang="en-US" dirty="0"/>
            </a:br>
            <a:endParaRPr lang="en-US" dirty="0"/>
          </a:p>
        </p:txBody>
      </p:sp>
      <p:sp>
        <p:nvSpPr>
          <p:cNvPr id="3" name="Content Placeholder 2"/>
          <p:cNvSpPr>
            <a:spLocks noGrp="1"/>
          </p:cNvSpPr>
          <p:nvPr>
            <p:ph idx="1"/>
          </p:nvPr>
        </p:nvSpPr>
        <p:spPr/>
        <p:txBody>
          <a:bodyPr/>
          <a:lstStyle/>
          <a:p>
            <a:r>
              <a:rPr lang="en-US" dirty="0"/>
              <a:t>Let's see the code to call above created procedure.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Box 3"/>
          <p:cNvSpPr txBox="1"/>
          <p:nvPr/>
        </p:nvSpPr>
        <p:spPr>
          <a:xfrm>
            <a:off x="4189863" y="1787857"/>
            <a:ext cx="5145206" cy="1754326"/>
          </a:xfrm>
          <a:prstGeom prst="rect">
            <a:avLst/>
          </a:prstGeom>
          <a:solidFill>
            <a:srgbClr val="40BAD2"/>
          </a:solidFill>
        </p:spPr>
        <p:txBody>
          <a:bodyPr wrap="square" rtlCol="0">
            <a:spAutoFit/>
          </a:bodyPr>
          <a:lstStyle/>
          <a:p>
            <a:r>
              <a:rPr lang="en-US" b="1" dirty="0"/>
              <a:t>BEGIN</a:t>
            </a:r>
            <a:r>
              <a:rPr lang="en-US" dirty="0"/>
              <a:t>    </a:t>
            </a:r>
          </a:p>
          <a:p>
            <a:r>
              <a:rPr lang="en-US" dirty="0"/>
              <a:t>   </a:t>
            </a:r>
            <a:r>
              <a:rPr lang="en-US" dirty="0" err="1"/>
              <a:t>insertuser</a:t>
            </a:r>
            <a:r>
              <a:rPr lang="en-US" dirty="0"/>
              <a:t>(101,'Rahul');  </a:t>
            </a:r>
          </a:p>
          <a:p>
            <a:r>
              <a:rPr lang="en-US" dirty="0"/>
              <a:t>   dbms_output.put_line('record inserted successfully');    </a:t>
            </a:r>
          </a:p>
          <a:p>
            <a:r>
              <a:rPr lang="en-US" b="1" dirty="0"/>
              <a:t>END</a:t>
            </a:r>
            <a:r>
              <a:rPr lang="en-US" dirty="0"/>
              <a:t>;    </a:t>
            </a:r>
          </a:p>
          <a:p>
            <a:r>
              <a:rPr lang="en-US" dirty="0"/>
              <a:t>/    </a:t>
            </a:r>
          </a:p>
        </p:txBody>
      </p:sp>
    </p:spTree>
    <p:extLst>
      <p:ext uri="{BB962C8B-B14F-4D97-AF65-F5344CB8AC3E}">
        <p14:creationId xmlns:p14="http://schemas.microsoft.com/office/powerpoint/2010/main" val="3291907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Drop Procedure</a:t>
            </a:r>
            <a:br>
              <a:rPr lang="en-US" dirty="0"/>
            </a:br>
            <a:endParaRPr lang="en-US" dirty="0"/>
          </a:p>
        </p:txBody>
      </p:sp>
      <p:sp>
        <p:nvSpPr>
          <p:cNvPr id="3" name="Content Placeholder 2"/>
          <p:cNvSpPr>
            <a:spLocks noGrp="1"/>
          </p:cNvSpPr>
          <p:nvPr>
            <p:ph idx="1"/>
          </p:nvPr>
        </p:nvSpPr>
        <p:spPr/>
        <p:txBody>
          <a:bodyPr/>
          <a:lstStyle/>
          <a:p>
            <a:r>
              <a:rPr lang="en-US" b="1" dirty="0"/>
              <a:t>Syntax for drop procedure</a:t>
            </a:r>
          </a:p>
          <a:p>
            <a:endParaRPr lang="en-US" b="1" dirty="0"/>
          </a:p>
          <a:p>
            <a:endParaRPr lang="en-US" dirty="0"/>
          </a:p>
        </p:txBody>
      </p:sp>
      <p:sp>
        <p:nvSpPr>
          <p:cNvPr id="4" name="TextBox 3"/>
          <p:cNvSpPr txBox="1"/>
          <p:nvPr/>
        </p:nvSpPr>
        <p:spPr>
          <a:xfrm>
            <a:off x="4039737" y="3425588"/>
            <a:ext cx="5349923" cy="369332"/>
          </a:xfrm>
          <a:prstGeom prst="rect">
            <a:avLst/>
          </a:prstGeom>
          <a:solidFill>
            <a:srgbClr val="40BAD2"/>
          </a:solidFill>
        </p:spPr>
        <p:txBody>
          <a:bodyPr wrap="square" rtlCol="0">
            <a:spAutoFit/>
          </a:bodyPr>
          <a:lstStyle/>
          <a:p>
            <a:r>
              <a:rPr lang="en-US" b="1" dirty="0"/>
              <a:t>DROP</a:t>
            </a:r>
            <a:r>
              <a:rPr lang="en-US" dirty="0"/>
              <a:t> </a:t>
            </a:r>
            <a:r>
              <a:rPr lang="en-US" b="1" dirty="0"/>
              <a:t>PROCEDURE</a:t>
            </a:r>
            <a:r>
              <a:rPr lang="en-US" dirty="0"/>
              <a:t> procedure_name;  </a:t>
            </a:r>
          </a:p>
        </p:txBody>
      </p:sp>
    </p:spTree>
    <p:extLst>
      <p:ext uri="{BB962C8B-B14F-4D97-AF65-F5344CB8AC3E}">
        <p14:creationId xmlns:p14="http://schemas.microsoft.com/office/powerpoint/2010/main" val="201913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Function </a:t>
            </a:r>
          </a:p>
        </p:txBody>
      </p:sp>
      <p:sp>
        <p:nvSpPr>
          <p:cNvPr id="3" name="Content Placeholder 2"/>
          <p:cNvSpPr>
            <a:spLocks noGrp="1"/>
          </p:cNvSpPr>
          <p:nvPr>
            <p:ph idx="1"/>
          </p:nvPr>
        </p:nvSpPr>
        <p:spPr/>
        <p:txBody>
          <a:bodyPr/>
          <a:lstStyle/>
          <a:p>
            <a:pPr algn="just"/>
            <a:r>
              <a:rPr lang="en-US" dirty="0"/>
              <a:t>The PL/SQL Function is very similar to PL/SQL Procedure. </a:t>
            </a:r>
          </a:p>
          <a:p>
            <a:pPr algn="just"/>
            <a:r>
              <a:rPr lang="en-US" dirty="0"/>
              <a:t>The main difference between procedure and a function is, a function must always return a value, and on the other hand a procedure may or may not return a value. </a:t>
            </a:r>
          </a:p>
          <a:p>
            <a:pPr algn="just"/>
            <a:r>
              <a:rPr lang="en-US" dirty="0"/>
              <a:t>Except this, all the other things of PL/SQL procedure are true for PL/SQL function too.</a:t>
            </a:r>
          </a:p>
        </p:txBody>
      </p:sp>
    </p:spTree>
    <p:extLst>
      <p:ext uri="{BB962C8B-B14F-4D97-AF65-F5344CB8AC3E}">
        <p14:creationId xmlns:p14="http://schemas.microsoft.com/office/powerpoint/2010/main" val="1218619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Function </a:t>
            </a:r>
          </a:p>
        </p:txBody>
      </p:sp>
      <p:sp>
        <p:nvSpPr>
          <p:cNvPr id="3" name="Content Placeholder 2"/>
          <p:cNvSpPr>
            <a:spLocks noGrp="1"/>
          </p:cNvSpPr>
          <p:nvPr>
            <p:ph idx="1"/>
          </p:nvPr>
        </p:nvSpPr>
        <p:spPr/>
        <p:txBody>
          <a:bodyPr/>
          <a:lstStyle/>
          <a:p>
            <a:endParaRPr lang="en-US" b="1" dirty="0"/>
          </a:p>
          <a:p>
            <a:endParaRPr lang="en-US" b="1" dirty="0"/>
          </a:p>
          <a:p>
            <a:endParaRPr lang="en-US" b="1" dirty="0"/>
          </a:p>
          <a:p>
            <a:r>
              <a:rPr lang="en-US" b="1" dirty="0"/>
              <a:t>Syntax to create a function:</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sp>
        <p:nvSpPr>
          <p:cNvPr id="5" name="TextBox 4"/>
          <p:cNvSpPr txBox="1"/>
          <p:nvPr/>
        </p:nvSpPr>
        <p:spPr>
          <a:xfrm>
            <a:off x="3998794" y="2224585"/>
            <a:ext cx="7028597" cy="2308324"/>
          </a:xfrm>
          <a:prstGeom prst="rect">
            <a:avLst/>
          </a:prstGeom>
          <a:solidFill>
            <a:srgbClr val="40BAD2"/>
          </a:solidFill>
        </p:spPr>
        <p:txBody>
          <a:bodyPr wrap="square" rtlCol="0">
            <a:spAutoFit/>
          </a:bodyPr>
          <a:lstStyle/>
          <a:p>
            <a:r>
              <a:rPr lang="en-US" b="1" dirty="0"/>
              <a:t>CREATE</a:t>
            </a:r>
            <a:r>
              <a:rPr lang="en-US" dirty="0"/>
              <a:t> [OR REPLACE] </a:t>
            </a:r>
            <a:r>
              <a:rPr lang="en-US" b="1" dirty="0"/>
              <a:t>FUNCTION</a:t>
            </a:r>
            <a:r>
              <a:rPr lang="en-US" dirty="0"/>
              <a:t> function_name [parameters]  </a:t>
            </a:r>
          </a:p>
          <a:p>
            <a:r>
              <a:rPr lang="en-US" dirty="0"/>
              <a:t>[(parameter_name [IN | </a:t>
            </a:r>
            <a:r>
              <a:rPr lang="en-US" b="1" dirty="0"/>
              <a:t>OUT</a:t>
            </a:r>
            <a:r>
              <a:rPr lang="en-US" dirty="0"/>
              <a:t> | IN </a:t>
            </a:r>
            <a:r>
              <a:rPr lang="en-US" b="1" dirty="0"/>
              <a:t>OUT</a:t>
            </a:r>
            <a:r>
              <a:rPr lang="en-US" dirty="0"/>
              <a:t>] type [, ...])]  </a:t>
            </a:r>
          </a:p>
          <a:p>
            <a:r>
              <a:rPr lang="en-US" b="1" dirty="0"/>
              <a:t>RETURN</a:t>
            </a:r>
            <a:r>
              <a:rPr lang="en-US" dirty="0"/>
              <a:t> return_datatype  </a:t>
            </a:r>
          </a:p>
          <a:p>
            <a:r>
              <a:rPr lang="en-US" dirty="0"/>
              <a:t>{</a:t>
            </a:r>
            <a:r>
              <a:rPr lang="en-US" b="1" dirty="0"/>
              <a:t>IS</a:t>
            </a:r>
            <a:r>
              <a:rPr lang="en-US" dirty="0"/>
              <a:t> | </a:t>
            </a:r>
            <a:r>
              <a:rPr lang="en-US" b="1" dirty="0"/>
              <a:t>AS</a:t>
            </a:r>
            <a:r>
              <a:rPr lang="en-US" dirty="0"/>
              <a:t>}  </a:t>
            </a:r>
          </a:p>
          <a:p>
            <a:r>
              <a:rPr lang="en-US" b="1" dirty="0"/>
              <a:t>BEGIN</a:t>
            </a:r>
            <a:r>
              <a:rPr lang="en-US" dirty="0"/>
              <a:t>  </a:t>
            </a:r>
          </a:p>
          <a:p>
            <a:r>
              <a:rPr lang="en-US" dirty="0"/>
              <a:t>   &lt; function_body &gt;  </a:t>
            </a:r>
          </a:p>
          <a:p>
            <a:r>
              <a:rPr lang="en-US" b="1" dirty="0"/>
              <a:t>END</a:t>
            </a:r>
            <a:r>
              <a:rPr lang="en-US" dirty="0"/>
              <a:t> [function_name];  </a:t>
            </a:r>
          </a:p>
          <a:p>
            <a:endParaRPr lang="en-US" dirty="0"/>
          </a:p>
        </p:txBody>
      </p:sp>
    </p:spTree>
    <p:extLst>
      <p:ext uri="{BB962C8B-B14F-4D97-AF65-F5344CB8AC3E}">
        <p14:creationId xmlns:p14="http://schemas.microsoft.com/office/powerpoint/2010/main" val="17082298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Function </a:t>
            </a:r>
          </a:p>
        </p:txBody>
      </p:sp>
      <p:sp>
        <p:nvSpPr>
          <p:cNvPr id="3" name="Content Placeholder 2"/>
          <p:cNvSpPr>
            <a:spLocks noGrp="1"/>
          </p:cNvSpPr>
          <p:nvPr>
            <p:ph idx="1"/>
          </p:nvPr>
        </p:nvSpPr>
        <p:spPr/>
        <p:txBody>
          <a:bodyPr/>
          <a:lstStyle/>
          <a:p>
            <a:pPr algn="just"/>
            <a:r>
              <a:rPr lang="en-US" b="1" dirty="0"/>
              <a:t>Function name:</a:t>
            </a:r>
            <a:r>
              <a:rPr lang="en-US" dirty="0"/>
              <a:t> specifies the name of the function.</a:t>
            </a:r>
          </a:p>
          <a:p>
            <a:pPr algn="just"/>
            <a:r>
              <a:rPr lang="en-US" b="1" dirty="0"/>
              <a:t>[OR REPLACE]</a:t>
            </a:r>
            <a:r>
              <a:rPr lang="en-US" dirty="0"/>
              <a:t> option allows modifying an existing function.</a:t>
            </a:r>
          </a:p>
          <a:p>
            <a:pPr algn="just"/>
            <a:r>
              <a:rPr lang="en-US" dirty="0"/>
              <a:t>The </a:t>
            </a:r>
            <a:r>
              <a:rPr lang="en-US" b="1" dirty="0"/>
              <a:t>optional parameter list</a:t>
            </a:r>
            <a:r>
              <a:rPr lang="en-US" dirty="0"/>
              <a:t> contains name, mode and types of the parameters.</a:t>
            </a:r>
          </a:p>
          <a:p>
            <a:pPr algn="just"/>
            <a:r>
              <a:rPr lang="en-US" dirty="0"/>
              <a:t>The function must contain a return statement.</a:t>
            </a:r>
          </a:p>
          <a:p>
            <a:pPr algn="just"/>
            <a:r>
              <a:rPr lang="en-US" dirty="0"/>
              <a:t>RETURN clause specifies that data type you are going to return from the function.</a:t>
            </a:r>
          </a:p>
          <a:p>
            <a:pPr algn="just"/>
            <a:r>
              <a:rPr lang="en-US" dirty="0"/>
              <a:t>Function body contains the executable part.</a:t>
            </a:r>
          </a:p>
          <a:p>
            <a:pPr algn="just"/>
            <a:r>
              <a:rPr lang="en-US" dirty="0"/>
              <a:t>The AS keyword is used instead of the IS keyword for creating a standalone function.</a:t>
            </a:r>
          </a:p>
        </p:txBody>
      </p:sp>
    </p:spTree>
    <p:extLst>
      <p:ext uri="{BB962C8B-B14F-4D97-AF65-F5344CB8AC3E}">
        <p14:creationId xmlns:p14="http://schemas.microsoft.com/office/powerpoint/2010/main" val="351027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Datatypes</a:t>
            </a:r>
            <a:r>
              <a:rPr lang="en-IN" dirty="0"/>
              <a:t> </a:t>
            </a:r>
          </a:p>
        </p:txBody>
      </p:sp>
      <p:sp>
        <p:nvSpPr>
          <p:cNvPr id="3" name="Content Placeholder 2"/>
          <p:cNvSpPr>
            <a:spLocks noGrp="1"/>
          </p:cNvSpPr>
          <p:nvPr>
            <p:ph idx="1"/>
          </p:nvPr>
        </p:nvSpPr>
        <p:spPr/>
        <p:txBody>
          <a:bodyPr/>
          <a:lstStyle/>
          <a:p>
            <a:pPr algn="just"/>
            <a:r>
              <a:rPr lang="en-IN" b="1" dirty="0"/>
              <a:t>Number</a:t>
            </a:r>
            <a:r>
              <a:rPr lang="en-IN" dirty="0"/>
              <a:t>: for storing numeric data</a:t>
            </a:r>
          </a:p>
          <a:p>
            <a:pPr algn="just"/>
            <a:r>
              <a:rPr lang="en-IN" b="1" dirty="0"/>
              <a:t>Char</a:t>
            </a:r>
            <a:r>
              <a:rPr lang="en-IN" dirty="0"/>
              <a:t>: for storing character data</a:t>
            </a:r>
          </a:p>
          <a:p>
            <a:pPr algn="just"/>
            <a:r>
              <a:rPr lang="en-IN" b="1" dirty="0"/>
              <a:t>Date</a:t>
            </a:r>
            <a:r>
              <a:rPr lang="en-IN" dirty="0"/>
              <a:t>: for storing date and time data</a:t>
            </a:r>
          </a:p>
          <a:p>
            <a:pPr algn="just"/>
            <a:r>
              <a:rPr lang="en-IN" b="1" dirty="0"/>
              <a:t>Boolean</a:t>
            </a:r>
            <a:r>
              <a:rPr lang="en-IN" dirty="0"/>
              <a:t>: for storing True false or NULL data</a:t>
            </a:r>
          </a:p>
          <a:p>
            <a:pPr algn="just"/>
            <a:r>
              <a:rPr lang="en-IN" dirty="0"/>
              <a:t>Number, Char, date data types can have NULL values.</a:t>
            </a:r>
          </a:p>
          <a:p>
            <a:pPr algn="just"/>
            <a:r>
              <a:rPr lang="en-IN" dirty="0"/>
              <a:t>To allow NOT NULL the variable has to be assigned an NOT NULL keyword while declaring.</a:t>
            </a:r>
          </a:p>
          <a:p>
            <a:endParaRPr lang="en-IN" dirty="0"/>
          </a:p>
          <a:p>
            <a:endParaRPr lang="en-IN" dirty="0"/>
          </a:p>
        </p:txBody>
      </p:sp>
    </p:spTree>
    <p:extLst>
      <p:ext uri="{BB962C8B-B14F-4D97-AF65-F5344CB8AC3E}">
        <p14:creationId xmlns:p14="http://schemas.microsoft.com/office/powerpoint/2010/main" val="3671191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Drop Function</a:t>
            </a:r>
            <a:br>
              <a:rPr lang="en-US" dirty="0"/>
            </a:br>
            <a:endParaRPr lang="en-US" dirty="0"/>
          </a:p>
        </p:txBody>
      </p:sp>
      <p:sp>
        <p:nvSpPr>
          <p:cNvPr id="3" name="Content Placeholder 2"/>
          <p:cNvSpPr>
            <a:spLocks noGrp="1"/>
          </p:cNvSpPr>
          <p:nvPr>
            <p:ph idx="1"/>
          </p:nvPr>
        </p:nvSpPr>
        <p:spPr/>
        <p:txBody>
          <a:bodyPr/>
          <a:lstStyle/>
          <a:p>
            <a:r>
              <a:rPr lang="en-US" b="1" dirty="0"/>
              <a:t>Syntax for removing your created function:</a:t>
            </a:r>
          </a:p>
          <a:p>
            <a:endParaRPr lang="en-US" dirty="0"/>
          </a:p>
        </p:txBody>
      </p:sp>
      <p:sp>
        <p:nvSpPr>
          <p:cNvPr id="5" name="TextBox 4"/>
          <p:cNvSpPr txBox="1"/>
          <p:nvPr/>
        </p:nvSpPr>
        <p:spPr>
          <a:xfrm>
            <a:off x="4244454" y="3671248"/>
            <a:ext cx="5500047" cy="369332"/>
          </a:xfrm>
          <a:prstGeom prst="rect">
            <a:avLst/>
          </a:prstGeom>
          <a:solidFill>
            <a:srgbClr val="40BAD2"/>
          </a:solidFill>
        </p:spPr>
        <p:txBody>
          <a:bodyPr wrap="square" rtlCol="0">
            <a:spAutoFit/>
          </a:bodyPr>
          <a:lstStyle/>
          <a:p>
            <a:r>
              <a:rPr lang="en-US" b="1" dirty="0"/>
              <a:t>DROP</a:t>
            </a:r>
            <a:r>
              <a:rPr lang="en-US" dirty="0"/>
              <a:t> </a:t>
            </a:r>
            <a:r>
              <a:rPr lang="en-US" b="1" dirty="0"/>
              <a:t>FUNCTION</a:t>
            </a:r>
            <a:r>
              <a:rPr lang="en-US" dirty="0"/>
              <a:t> function_name;  </a:t>
            </a:r>
          </a:p>
        </p:txBody>
      </p:sp>
    </p:spTree>
    <p:extLst>
      <p:ext uri="{BB962C8B-B14F-4D97-AF65-F5344CB8AC3E}">
        <p14:creationId xmlns:p14="http://schemas.microsoft.com/office/powerpoint/2010/main" val="2555825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Package </a:t>
            </a:r>
          </a:p>
        </p:txBody>
      </p:sp>
      <p:sp>
        <p:nvSpPr>
          <p:cNvPr id="3" name="Content Placeholder 2"/>
          <p:cNvSpPr>
            <a:spLocks noGrp="1"/>
          </p:cNvSpPr>
          <p:nvPr>
            <p:ph idx="1"/>
          </p:nvPr>
        </p:nvSpPr>
        <p:spPr/>
        <p:txBody>
          <a:bodyPr/>
          <a:lstStyle/>
          <a:p>
            <a:pPr algn="just"/>
            <a:r>
              <a:rPr lang="en-US" dirty="0"/>
              <a:t>A package is a way of logically storing the subprograms like procedure, function, exception or cursor into a single common unit.</a:t>
            </a:r>
          </a:p>
          <a:p>
            <a:pPr algn="just"/>
            <a:r>
              <a:rPr lang="en-US" dirty="0"/>
              <a:t>A package can be defined as an oracle object that is compiled and stored in the database.</a:t>
            </a:r>
          </a:p>
          <a:p>
            <a:pPr algn="just"/>
            <a:r>
              <a:rPr lang="en-US" dirty="0"/>
              <a:t>Once it is compiled and stored in the database it can be used by all the users of database who have executable permissions on Oracle database.</a:t>
            </a:r>
          </a:p>
          <a:p>
            <a:endParaRPr lang="en-US" dirty="0"/>
          </a:p>
        </p:txBody>
      </p:sp>
    </p:spTree>
    <p:extLst>
      <p:ext uri="{BB962C8B-B14F-4D97-AF65-F5344CB8AC3E}">
        <p14:creationId xmlns:p14="http://schemas.microsoft.com/office/powerpoint/2010/main" val="30601477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Package </a:t>
            </a:r>
          </a:p>
        </p:txBody>
      </p:sp>
      <p:sp>
        <p:nvSpPr>
          <p:cNvPr id="3" name="Content Placeholder 2"/>
          <p:cNvSpPr>
            <a:spLocks noGrp="1"/>
          </p:cNvSpPr>
          <p:nvPr>
            <p:ph idx="1"/>
          </p:nvPr>
        </p:nvSpPr>
        <p:spPr/>
        <p:txBody>
          <a:bodyPr/>
          <a:lstStyle/>
          <a:p>
            <a:pPr algn="just"/>
            <a:r>
              <a:rPr lang="en-US" b="1" dirty="0"/>
              <a:t>Components of Package</a:t>
            </a:r>
          </a:p>
          <a:p>
            <a:pPr algn="just"/>
            <a:endParaRPr lang="en-US" dirty="0"/>
          </a:p>
          <a:p>
            <a:pPr algn="just"/>
            <a:r>
              <a:rPr lang="en-US" dirty="0"/>
              <a:t>Package has two basic components:</a:t>
            </a:r>
          </a:p>
          <a:p>
            <a:pPr algn="just"/>
            <a:endParaRPr lang="en-US" dirty="0"/>
          </a:p>
          <a:p>
            <a:pPr lvl="1" algn="just"/>
            <a:r>
              <a:rPr lang="en-US" sz="2000" b="1" dirty="0"/>
              <a:t>Specification</a:t>
            </a:r>
            <a:r>
              <a:rPr lang="en-US" sz="2000" dirty="0"/>
              <a:t>: It is the declaration section of a Package</a:t>
            </a:r>
          </a:p>
          <a:p>
            <a:pPr lvl="1" algn="just"/>
            <a:r>
              <a:rPr lang="en-US" sz="2000" b="1" dirty="0"/>
              <a:t>Body</a:t>
            </a:r>
            <a:r>
              <a:rPr lang="en-US" sz="2000" dirty="0"/>
              <a:t>: It is the definition section of a Package.</a:t>
            </a:r>
          </a:p>
          <a:p>
            <a:pPr marL="0" indent="0">
              <a:buNone/>
            </a:pPr>
            <a:endParaRPr lang="en-US" dirty="0"/>
          </a:p>
        </p:txBody>
      </p:sp>
    </p:spTree>
    <p:extLst>
      <p:ext uri="{BB962C8B-B14F-4D97-AF65-F5344CB8AC3E}">
        <p14:creationId xmlns:p14="http://schemas.microsoft.com/office/powerpoint/2010/main" val="31955806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Package </a:t>
            </a:r>
          </a:p>
        </p:txBody>
      </p:sp>
      <p:sp>
        <p:nvSpPr>
          <p:cNvPr id="3" name="Content Placeholder 2"/>
          <p:cNvSpPr>
            <a:spLocks noGrp="1"/>
          </p:cNvSpPr>
          <p:nvPr>
            <p:ph idx="1"/>
          </p:nvPr>
        </p:nvSpPr>
        <p:spPr>
          <a:xfrm>
            <a:off x="3869268" y="759655"/>
            <a:ext cx="7315200" cy="5225093"/>
          </a:xfrm>
        </p:spPr>
        <p:txBody>
          <a:bodyPr>
            <a:normAutofit fontScale="77500" lnSpcReduction="20000"/>
          </a:bodyPr>
          <a:lstStyle/>
          <a:p>
            <a:endParaRPr lang="en-US" dirty="0"/>
          </a:p>
          <a:p>
            <a:endParaRPr lang="en-US" dirty="0"/>
          </a:p>
          <a:p>
            <a:r>
              <a:rPr lang="en-US" dirty="0"/>
              <a:t>Following are the steps to declare and use a package in PL/SQL code block:</a:t>
            </a:r>
          </a:p>
          <a:p>
            <a:r>
              <a:rPr lang="en-US" b="1" dirty="0"/>
              <a:t>STEP 1: Package specification or declaration</a:t>
            </a:r>
          </a:p>
          <a:p>
            <a:endParaRPr lang="en-US" b="1" dirty="0"/>
          </a:p>
          <a:p>
            <a:endParaRPr lang="en-US" dirty="0"/>
          </a:p>
          <a:p>
            <a:endParaRPr lang="en-US" dirty="0"/>
          </a:p>
          <a:p>
            <a:endParaRPr lang="en-US" dirty="0"/>
          </a:p>
          <a:p>
            <a:endParaRPr lang="en-US" dirty="0"/>
          </a:p>
          <a:p>
            <a:pPr algn="just"/>
            <a:endParaRPr lang="en-US" dirty="0"/>
          </a:p>
          <a:p>
            <a:pPr algn="just"/>
            <a:r>
              <a:rPr lang="en-US" dirty="0"/>
              <a:t>CREATE OR REPLACE PACKAGE are keywords used to create a package</a:t>
            </a:r>
          </a:p>
          <a:p>
            <a:pPr algn="just"/>
            <a:r>
              <a:rPr lang="en-US" dirty="0"/>
              <a:t>FUNCTION and PROCEDURE are keywords used to declare function and procedure while creating package.</a:t>
            </a:r>
          </a:p>
          <a:p>
            <a:pPr algn="just"/>
            <a:r>
              <a:rPr lang="en-US" dirty="0"/>
              <a:t>&lt;</a:t>
            </a:r>
            <a:r>
              <a:rPr lang="en-US" dirty="0" err="1"/>
              <a:t>package_name</a:t>
            </a:r>
            <a:r>
              <a:rPr lang="en-US" dirty="0"/>
              <a:t>&gt;, &lt;function_name&gt;, &lt;procedure_name&gt; are user-defined names.</a:t>
            </a:r>
          </a:p>
          <a:p>
            <a:pPr algn="just"/>
            <a:r>
              <a:rPr lang="en-US" dirty="0"/>
              <a:t>IS/AS are keywords used to declare package.</a:t>
            </a:r>
          </a:p>
          <a:p>
            <a:pPr algn="just"/>
            <a:r>
              <a:rPr lang="en-US" dirty="0"/>
              <a:t>RETURN is a keyword specifying value returned by the function declared.</a:t>
            </a:r>
          </a:p>
          <a:p>
            <a:endParaRPr lang="en-US" dirty="0"/>
          </a:p>
          <a:p>
            <a:endParaRPr lang="en-US" dirty="0"/>
          </a:p>
          <a:p>
            <a:endParaRPr lang="en-US" dirty="0"/>
          </a:p>
        </p:txBody>
      </p:sp>
      <p:sp>
        <p:nvSpPr>
          <p:cNvPr id="6" name="TextBox 5"/>
          <p:cNvSpPr txBox="1"/>
          <p:nvPr/>
        </p:nvSpPr>
        <p:spPr>
          <a:xfrm>
            <a:off x="4136532" y="1768576"/>
            <a:ext cx="6509982" cy="1754326"/>
          </a:xfrm>
          <a:prstGeom prst="rect">
            <a:avLst/>
          </a:prstGeom>
          <a:solidFill>
            <a:srgbClr val="40BAD2"/>
          </a:solidFill>
        </p:spPr>
        <p:txBody>
          <a:bodyPr wrap="square" rtlCol="0">
            <a:spAutoFit/>
          </a:bodyPr>
          <a:lstStyle/>
          <a:p>
            <a:r>
              <a:rPr lang="en-US" dirty="0"/>
              <a:t>CREATE OR REPLACE PACKAGE &lt;</a:t>
            </a:r>
            <a:r>
              <a:rPr lang="en-US" dirty="0" err="1"/>
              <a:t>package_name</a:t>
            </a:r>
            <a:r>
              <a:rPr lang="en-US" dirty="0"/>
              <a:t>&gt; IS/AS</a:t>
            </a:r>
          </a:p>
          <a:p>
            <a:r>
              <a:rPr lang="en-US" dirty="0"/>
              <a:t>	FUNCTION &lt;function_name&gt; (&lt;list of arguments&gt;) </a:t>
            </a:r>
          </a:p>
          <a:p>
            <a:r>
              <a:rPr lang="en-US" dirty="0"/>
              <a:t>	RETURN &lt;</a:t>
            </a:r>
            <a:r>
              <a:rPr lang="en-US" dirty="0" err="1"/>
              <a:t>datatype</a:t>
            </a:r>
            <a:r>
              <a:rPr lang="en-US" dirty="0"/>
              <a:t>&gt;;</a:t>
            </a:r>
          </a:p>
          <a:p>
            <a:r>
              <a:rPr lang="en-US" dirty="0"/>
              <a:t>	PROCEDURE &lt;procedure_name&gt; (&lt;list of arguments&gt;);</a:t>
            </a:r>
          </a:p>
          <a:p>
            <a:r>
              <a:rPr lang="en-US" dirty="0"/>
              <a:t>	-- code statements</a:t>
            </a:r>
          </a:p>
          <a:p>
            <a:r>
              <a:rPr lang="en-US" dirty="0"/>
              <a:t>END &lt;</a:t>
            </a:r>
            <a:r>
              <a:rPr lang="en-US" dirty="0" err="1"/>
              <a:t>package_name</a:t>
            </a:r>
            <a:r>
              <a:rPr lang="en-US" dirty="0"/>
              <a:t>&gt;;</a:t>
            </a:r>
          </a:p>
        </p:txBody>
      </p:sp>
    </p:spTree>
    <p:extLst>
      <p:ext uri="{BB962C8B-B14F-4D97-AF65-F5344CB8AC3E}">
        <p14:creationId xmlns:p14="http://schemas.microsoft.com/office/powerpoint/2010/main" val="234992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Package </a:t>
            </a:r>
          </a:p>
        </p:txBody>
      </p:sp>
      <p:sp>
        <p:nvSpPr>
          <p:cNvPr id="3" name="Content Placeholder 2"/>
          <p:cNvSpPr>
            <a:spLocks noGrp="1"/>
          </p:cNvSpPr>
          <p:nvPr>
            <p:ph idx="1"/>
          </p:nvPr>
        </p:nvSpPr>
        <p:spPr/>
        <p:txBody>
          <a:bodyPr/>
          <a:lstStyle/>
          <a:p>
            <a:r>
              <a:rPr lang="en-US" b="1" dirty="0"/>
              <a:t>STEP 2: Package Body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Box 3"/>
          <p:cNvSpPr txBox="1"/>
          <p:nvPr/>
        </p:nvSpPr>
        <p:spPr>
          <a:xfrm>
            <a:off x="3869268" y="1286458"/>
            <a:ext cx="7315200" cy="5078313"/>
          </a:xfrm>
          <a:prstGeom prst="rect">
            <a:avLst/>
          </a:prstGeom>
          <a:solidFill>
            <a:srgbClr val="40BAD2"/>
          </a:solidFill>
        </p:spPr>
        <p:txBody>
          <a:bodyPr wrap="square" rtlCol="0">
            <a:spAutoFit/>
          </a:bodyPr>
          <a:lstStyle/>
          <a:p>
            <a:r>
              <a:rPr lang="en-US" dirty="0"/>
              <a:t>CREATE  OR REPLACE PACKAGE BODY &lt;</a:t>
            </a:r>
            <a:r>
              <a:rPr lang="en-US" dirty="0" err="1"/>
              <a:t>package_name</a:t>
            </a:r>
            <a:r>
              <a:rPr lang="en-US" dirty="0"/>
              <a:t>&gt; IS/AS</a:t>
            </a:r>
          </a:p>
          <a:p>
            <a:r>
              <a:rPr lang="en-US" dirty="0"/>
              <a:t>FUNCTION &lt;function_name&gt; (&lt;list of arguments&gt;) RETURN &lt;</a:t>
            </a:r>
            <a:r>
              <a:rPr lang="en-US" dirty="0" err="1"/>
              <a:t>datatype</a:t>
            </a:r>
            <a:r>
              <a:rPr lang="en-US" dirty="0"/>
              <a:t>&gt;IS/AS</a:t>
            </a:r>
          </a:p>
          <a:p>
            <a:r>
              <a:rPr lang="en-US" dirty="0"/>
              <a:t>	-- local variable declaration;</a:t>
            </a:r>
          </a:p>
          <a:p>
            <a:r>
              <a:rPr lang="en-US" dirty="0"/>
              <a:t>	BEGIN</a:t>
            </a:r>
          </a:p>
          <a:p>
            <a:r>
              <a:rPr lang="en-US" dirty="0"/>
              <a:t>		-- executable  statements;</a:t>
            </a:r>
          </a:p>
          <a:p>
            <a:r>
              <a:rPr lang="en-US" dirty="0"/>
              <a:t>	EXCEPTION</a:t>
            </a:r>
          </a:p>
          <a:p>
            <a:r>
              <a:rPr lang="en-US" dirty="0"/>
              <a:t>		-- error handling statements;</a:t>
            </a:r>
          </a:p>
          <a:p>
            <a:r>
              <a:rPr lang="en-US" dirty="0"/>
              <a:t>END &lt;function_name&gt;;</a:t>
            </a:r>
          </a:p>
          <a:p>
            <a:endParaRPr lang="en-US" dirty="0"/>
          </a:p>
          <a:p>
            <a:r>
              <a:rPr lang="en-US" dirty="0"/>
              <a:t>PROCEDURE &lt;procedure_name&gt; (&lt;list of arguments&gt;)IS/AS</a:t>
            </a:r>
          </a:p>
          <a:p>
            <a:r>
              <a:rPr lang="en-US" dirty="0"/>
              <a:t>	-- local variable declaration;</a:t>
            </a:r>
          </a:p>
          <a:p>
            <a:r>
              <a:rPr lang="en-US" dirty="0"/>
              <a:t>	BEGIN</a:t>
            </a:r>
          </a:p>
          <a:p>
            <a:r>
              <a:rPr lang="en-US" dirty="0"/>
              <a:t>		-- executable statements;</a:t>
            </a:r>
          </a:p>
          <a:p>
            <a:r>
              <a:rPr lang="en-US" dirty="0"/>
              <a:t>	EXCEPTION</a:t>
            </a:r>
          </a:p>
          <a:p>
            <a:r>
              <a:rPr lang="en-US" dirty="0"/>
              <a:t>		-- error handling statements;</a:t>
            </a:r>
          </a:p>
          <a:p>
            <a:r>
              <a:rPr lang="en-US" dirty="0"/>
              <a:t>	END &lt;procedure_name&gt;;</a:t>
            </a:r>
          </a:p>
          <a:p>
            <a:r>
              <a:rPr lang="en-US" dirty="0"/>
              <a:t>END &lt;</a:t>
            </a:r>
            <a:r>
              <a:rPr lang="en-US" dirty="0" err="1"/>
              <a:t>package_name</a:t>
            </a:r>
            <a:r>
              <a:rPr lang="en-US" dirty="0"/>
              <a:t>&gt;;</a:t>
            </a:r>
          </a:p>
        </p:txBody>
      </p:sp>
    </p:spTree>
    <p:extLst>
      <p:ext uri="{BB962C8B-B14F-4D97-AF65-F5344CB8AC3E}">
        <p14:creationId xmlns:p14="http://schemas.microsoft.com/office/powerpoint/2010/main" val="2863061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Package </a:t>
            </a:r>
          </a:p>
        </p:txBody>
      </p:sp>
      <p:sp>
        <p:nvSpPr>
          <p:cNvPr id="3" name="Content Placeholder 2"/>
          <p:cNvSpPr>
            <a:spLocks noGrp="1"/>
          </p:cNvSpPr>
          <p:nvPr>
            <p:ph idx="1"/>
          </p:nvPr>
        </p:nvSpPr>
        <p:spPr/>
        <p:txBody>
          <a:bodyPr/>
          <a:lstStyle/>
          <a:p>
            <a:pPr algn="just"/>
            <a:r>
              <a:rPr lang="en-US" dirty="0"/>
              <a:t>Creating a package only defines it, to use it we must refer it using the package object.</a:t>
            </a:r>
          </a:p>
          <a:p>
            <a:pPr algn="just"/>
            <a:r>
              <a:rPr lang="en-US" dirty="0"/>
              <a:t>Following is the syntax for </a:t>
            </a:r>
            <a:r>
              <a:rPr lang="en-US" b="1" dirty="0"/>
              <a:t>referring a package object</a:t>
            </a:r>
            <a:r>
              <a:rPr lang="en-US" dirty="0"/>
              <a:t>:</a:t>
            </a:r>
          </a:p>
          <a:p>
            <a:pPr marL="0" indent="0">
              <a:buNone/>
            </a:pPr>
            <a:endParaRPr lang="en-US" dirty="0"/>
          </a:p>
        </p:txBody>
      </p:sp>
      <p:sp>
        <p:nvSpPr>
          <p:cNvPr id="4" name="TextBox 3"/>
          <p:cNvSpPr txBox="1"/>
          <p:nvPr/>
        </p:nvSpPr>
        <p:spPr>
          <a:xfrm>
            <a:off x="4067033" y="3957851"/>
            <a:ext cx="6619165" cy="369332"/>
          </a:xfrm>
          <a:prstGeom prst="rect">
            <a:avLst/>
          </a:prstGeom>
          <a:solidFill>
            <a:srgbClr val="40BAD2"/>
          </a:solidFill>
        </p:spPr>
        <p:txBody>
          <a:bodyPr wrap="square" rtlCol="0">
            <a:spAutoFit/>
          </a:bodyPr>
          <a:lstStyle/>
          <a:p>
            <a:r>
              <a:rPr lang="en-US" dirty="0"/>
              <a:t>Packagename.objectname;</a:t>
            </a:r>
          </a:p>
        </p:txBody>
      </p:sp>
    </p:spTree>
    <p:extLst>
      <p:ext uri="{BB962C8B-B14F-4D97-AF65-F5344CB8AC3E}">
        <p14:creationId xmlns:p14="http://schemas.microsoft.com/office/powerpoint/2010/main" val="2977774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Trigger</a:t>
            </a:r>
          </a:p>
        </p:txBody>
      </p:sp>
      <p:sp>
        <p:nvSpPr>
          <p:cNvPr id="3" name="Content Placeholder 2"/>
          <p:cNvSpPr>
            <a:spLocks noGrp="1"/>
          </p:cNvSpPr>
          <p:nvPr>
            <p:ph idx="1"/>
          </p:nvPr>
        </p:nvSpPr>
        <p:spPr/>
        <p:txBody>
          <a:bodyPr/>
          <a:lstStyle/>
          <a:p>
            <a:pPr algn="just"/>
            <a:r>
              <a:rPr lang="en-US" dirty="0"/>
              <a:t>Trigger is invoked by Oracle engine automatically whenever a specified event occurs. Trigger is stored into database and invoked repeatedly, when specific condition match.</a:t>
            </a:r>
          </a:p>
          <a:p>
            <a:pPr algn="just"/>
            <a:r>
              <a:rPr lang="en-US" dirty="0"/>
              <a:t>Triggers are stored programs, which are automatically executed or fired when some event occurs.</a:t>
            </a:r>
          </a:p>
          <a:p>
            <a:endParaRPr lang="en-US" dirty="0"/>
          </a:p>
        </p:txBody>
      </p:sp>
    </p:spTree>
    <p:extLst>
      <p:ext uri="{BB962C8B-B14F-4D97-AF65-F5344CB8AC3E}">
        <p14:creationId xmlns:p14="http://schemas.microsoft.com/office/powerpoint/2010/main" val="37349138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Trigger</a:t>
            </a:r>
          </a:p>
        </p:txBody>
      </p:sp>
      <p:sp>
        <p:nvSpPr>
          <p:cNvPr id="3" name="Content Placeholder 2"/>
          <p:cNvSpPr>
            <a:spLocks noGrp="1"/>
          </p:cNvSpPr>
          <p:nvPr>
            <p:ph idx="1"/>
          </p:nvPr>
        </p:nvSpPr>
        <p:spPr/>
        <p:txBody>
          <a:bodyPr/>
          <a:lstStyle/>
          <a:p>
            <a:pPr algn="just"/>
            <a:r>
              <a:rPr lang="en-US" dirty="0"/>
              <a:t>Triggers are written to be executed in response to any of the following events.</a:t>
            </a:r>
          </a:p>
          <a:p>
            <a:pPr algn="just"/>
            <a:endParaRPr lang="en-US" dirty="0"/>
          </a:p>
          <a:p>
            <a:pPr lvl="1" algn="just"/>
            <a:r>
              <a:rPr lang="en-US" sz="2000" dirty="0"/>
              <a:t>A database manipulation (DML) statement (DELETE, INSERT, or UPDATE).</a:t>
            </a:r>
          </a:p>
          <a:p>
            <a:pPr lvl="1" algn="just"/>
            <a:r>
              <a:rPr lang="en-US" sz="2000" dirty="0"/>
              <a:t>A database definition (DDL) statement (CREATE, ALTER, or DROP).</a:t>
            </a:r>
          </a:p>
          <a:p>
            <a:pPr lvl="1" algn="just"/>
            <a:r>
              <a:rPr lang="en-US" sz="2000" dirty="0"/>
              <a:t>A database operation (SERVERERROR, LOGON, LOGOFF, STARTUP, or SHUTDOWN).</a:t>
            </a:r>
          </a:p>
          <a:p>
            <a:pPr algn="just"/>
            <a:r>
              <a:rPr lang="en-US" dirty="0"/>
              <a:t>Triggers could be defined on the table, view, schema, or database with which the event is associated.</a:t>
            </a:r>
          </a:p>
          <a:p>
            <a:endParaRPr lang="en-US" dirty="0"/>
          </a:p>
        </p:txBody>
      </p:sp>
    </p:spTree>
    <p:extLst>
      <p:ext uri="{BB962C8B-B14F-4D97-AF65-F5344CB8AC3E}">
        <p14:creationId xmlns:p14="http://schemas.microsoft.com/office/powerpoint/2010/main" val="18052108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Trigger</a:t>
            </a:r>
          </a:p>
        </p:txBody>
      </p:sp>
      <p:sp>
        <p:nvSpPr>
          <p:cNvPr id="3" name="Content Placeholder 2"/>
          <p:cNvSpPr>
            <a:spLocks noGrp="1"/>
          </p:cNvSpPr>
          <p:nvPr>
            <p:ph idx="1"/>
          </p:nvPr>
        </p:nvSpPr>
        <p:spPr/>
        <p:txBody>
          <a:bodyPr/>
          <a:lstStyle/>
          <a:p>
            <a:r>
              <a:rPr lang="en-US" b="1" dirty="0"/>
              <a:t>Syntax for creating trigger:</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4" name="TextBox 3"/>
          <p:cNvSpPr txBox="1"/>
          <p:nvPr/>
        </p:nvSpPr>
        <p:spPr>
          <a:xfrm>
            <a:off x="3978450" y="1610436"/>
            <a:ext cx="7096835" cy="4524315"/>
          </a:xfrm>
          <a:prstGeom prst="rect">
            <a:avLst/>
          </a:prstGeom>
          <a:solidFill>
            <a:srgbClr val="40BAD2"/>
          </a:solidFill>
        </p:spPr>
        <p:txBody>
          <a:bodyPr wrap="square" rtlCol="0">
            <a:spAutoFit/>
          </a:bodyPr>
          <a:lstStyle/>
          <a:p>
            <a:r>
              <a:rPr lang="en-US" b="1" dirty="0"/>
              <a:t>CREATE</a:t>
            </a:r>
            <a:r>
              <a:rPr lang="en-US" dirty="0"/>
              <a:t> [OR REPLACE ] </a:t>
            </a:r>
            <a:r>
              <a:rPr lang="en-US" b="1" dirty="0"/>
              <a:t>TRIGGER</a:t>
            </a:r>
            <a:r>
              <a:rPr lang="en-US" dirty="0"/>
              <a:t> trigger_name   </a:t>
            </a:r>
          </a:p>
          <a:p>
            <a:r>
              <a:rPr lang="en-US" dirty="0"/>
              <a:t>{BEFORE | </a:t>
            </a:r>
            <a:r>
              <a:rPr lang="en-US" b="1" dirty="0"/>
              <a:t>AFTER</a:t>
            </a:r>
            <a:r>
              <a:rPr lang="en-US" dirty="0"/>
              <a:t> | </a:t>
            </a:r>
            <a:r>
              <a:rPr lang="en-US" b="1" dirty="0"/>
              <a:t>INSTEAD</a:t>
            </a:r>
            <a:r>
              <a:rPr lang="en-US" dirty="0"/>
              <a:t> </a:t>
            </a:r>
            <a:r>
              <a:rPr lang="en-US" b="1" dirty="0"/>
              <a:t>OF</a:t>
            </a:r>
            <a:r>
              <a:rPr lang="en-US" dirty="0"/>
              <a:t> }   </a:t>
            </a:r>
          </a:p>
          <a:p>
            <a:r>
              <a:rPr lang="en-US" dirty="0"/>
              <a:t>{</a:t>
            </a:r>
            <a:r>
              <a:rPr lang="en-US" b="1" dirty="0"/>
              <a:t>INSERT</a:t>
            </a:r>
            <a:r>
              <a:rPr lang="en-US" dirty="0"/>
              <a:t> [OR] | </a:t>
            </a:r>
            <a:r>
              <a:rPr lang="en-US" b="1" dirty="0"/>
              <a:t>UPDATE</a:t>
            </a:r>
            <a:r>
              <a:rPr lang="en-US" dirty="0"/>
              <a:t> [OR] | </a:t>
            </a:r>
            <a:r>
              <a:rPr lang="en-US" b="1" dirty="0"/>
              <a:t>DELETE</a:t>
            </a:r>
            <a:r>
              <a:rPr lang="en-US" dirty="0"/>
              <a:t>}   </a:t>
            </a:r>
          </a:p>
          <a:p>
            <a:r>
              <a:rPr lang="en-US" dirty="0"/>
              <a:t>[</a:t>
            </a:r>
            <a:r>
              <a:rPr lang="en-US" b="1" dirty="0"/>
              <a:t>OF</a:t>
            </a:r>
            <a:r>
              <a:rPr lang="en-US" dirty="0"/>
              <a:t> col_name]   </a:t>
            </a:r>
          </a:p>
          <a:p>
            <a:r>
              <a:rPr lang="en-US" b="1" dirty="0"/>
              <a:t>ON</a:t>
            </a:r>
            <a:r>
              <a:rPr lang="en-US" dirty="0"/>
              <a:t> table_name   </a:t>
            </a:r>
          </a:p>
          <a:p>
            <a:r>
              <a:rPr lang="en-US" dirty="0"/>
              <a:t>[REFERENCING OLD </a:t>
            </a:r>
            <a:r>
              <a:rPr lang="en-US" b="1" dirty="0"/>
              <a:t>AS</a:t>
            </a:r>
            <a:r>
              <a:rPr lang="en-US" dirty="0"/>
              <a:t> o NEW </a:t>
            </a:r>
            <a:r>
              <a:rPr lang="en-US" b="1" dirty="0"/>
              <a:t>AS</a:t>
            </a:r>
            <a:r>
              <a:rPr lang="en-US" dirty="0"/>
              <a:t> n]   </a:t>
            </a:r>
          </a:p>
          <a:p>
            <a:r>
              <a:rPr lang="en-US" dirty="0"/>
              <a:t>[</a:t>
            </a:r>
            <a:r>
              <a:rPr lang="en-US" b="1" dirty="0"/>
              <a:t>FOR</a:t>
            </a:r>
            <a:r>
              <a:rPr lang="en-US" dirty="0"/>
              <a:t> EACH ROW]   </a:t>
            </a:r>
          </a:p>
          <a:p>
            <a:r>
              <a:rPr lang="en-US" b="1" dirty="0"/>
              <a:t>WHEN</a:t>
            </a:r>
            <a:r>
              <a:rPr lang="en-US" dirty="0"/>
              <a:t> (condition)    </a:t>
            </a:r>
          </a:p>
          <a:p>
            <a:r>
              <a:rPr lang="en-US" b="1" dirty="0"/>
              <a:t>DECLARE</a:t>
            </a:r>
            <a:r>
              <a:rPr lang="en-US" dirty="0"/>
              <a:t>  </a:t>
            </a:r>
          </a:p>
          <a:p>
            <a:r>
              <a:rPr lang="en-US" dirty="0"/>
              <a:t>   Declaration-statements  </a:t>
            </a:r>
          </a:p>
          <a:p>
            <a:r>
              <a:rPr lang="en-US" b="1" dirty="0"/>
              <a:t>BEGIN</a:t>
            </a:r>
            <a:r>
              <a:rPr lang="en-US" dirty="0"/>
              <a:t>   </a:t>
            </a:r>
          </a:p>
          <a:p>
            <a:r>
              <a:rPr lang="en-US" dirty="0"/>
              <a:t>   Executable-statements  </a:t>
            </a:r>
          </a:p>
          <a:p>
            <a:r>
              <a:rPr lang="en-US" dirty="0"/>
              <a:t>EXCEPTION  </a:t>
            </a:r>
          </a:p>
          <a:p>
            <a:r>
              <a:rPr lang="en-US" dirty="0"/>
              <a:t>   Exception-handling-statements  </a:t>
            </a:r>
          </a:p>
          <a:p>
            <a:r>
              <a:rPr lang="en-US" b="1" dirty="0"/>
              <a:t>END</a:t>
            </a:r>
            <a:r>
              <a:rPr lang="en-US" dirty="0"/>
              <a:t>;  </a:t>
            </a:r>
          </a:p>
          <a:p>
            <a:endParaRPr lang="en-US" dirty="0"/>
          </a:p>
        </p:txBody>
      </p:sp>
    </p:spTree>
    <p:extLst>
      <p:ext uri="{BB962C8B-B14F-4D97-AF65-F5344CB8AC3E}">
        <p14:creationId xmlns:p14="http://schemas.microsoft.com/office/powerpoint/2010/main" val="28850553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PL/SQL Trigger</a:t>
            </a:r>
          </a:p>
        </p:txBody>
      </p:sp>
      <p:sp>
        <p:nvSpPr>
          <p:cNvPr id="3" name="Content Placeholder 2"/>
          <p:cNvSpPr>
            <a:spLocks noGrp="1"/>
          </p:cNvSpPr>
          <p:nvPr>
            <p:ph idx="1"/>
          </p:nvPr>
        </p:nvSpPr>
        <p:spPr/>
        <p:txBody>
          <a:bodyPr>
            <a:normAutofit fontScale="85000" lnSpcReduction="10000"/>
          </a:bodyPr>
          <a:lstStyle/>
          <a:p>
            <a:pPr algn="just"/>
            <a:r>
              <a:rPr lang="en-US" dirty="0"/>
              <a:t>CREATE [OR REPLACE] TRIGGER trigger_name: It creates or replaces an existing trigger with the trigger_name.</a:t>
            </a:r>
          </a:p>
          <a:p>
            <a:pPr algn="just"/>
            <a:r>
              <a:rPr lang="en-US" dirty="0"/>
              <a:t>{BEFORE | AFTER | INSTEAD OF} : This specifies when the trigger would be executed. The INSTEAD OF clause is used for creating trigger on a view.</a:t>
            </a:r>
          </a:p>
          <a:p>
            <a:pPr algn="just"/>
            <a:r>
              <a:rPr lang="en-US" dirty="0"/>
              <a:t>{INSERT [OR] | UPDATE [OR] | DELETE}: This specifies the DML operation.</a:t>
            </a:r>
          </a:p>
          <a:p>
            <a:pPr algn="just"/>
            <a:r>
              <a:rPr lang="en-US" dirty="0"/>
              <a:t>[OF col_name]: This specifies the column name that would be updated.</a:t>
            </a:r>
          </a:p>
          <a:p>
            <a:pPr algn="just"/>
            <a:r>
              <a:rPr lang="en-US" dirty="0"/>
              <a:t>[ON table_name]: This specifies the name of the table associated with the trigger.</a:t>
            </a:r>
          </a:p>
          <a:p>
            <a:pPr algn="just"/>
            <a:r>
              <a:rPr lang="en-US" dirty="0"/>
              <a:t>[REFERENCING OLD AS o NEW AS n]: This allows you to refer new and old values for various DML statements, like INSERT, UPDATE, and DELETE.</a:t>
            </a:r>
          </a:p>
          <a:p>
            <a:pPr algn="just"/>
            <a:r>
              <a:rPr lang="en-US" dirty="0"/>
              <a:t>[FOR EACH ROW]: This specifies a row level trigger, i.e., the trigger would be executed for each row being affected. Otherwise the trigger will execute just once when the SQL statement is executed, which is called a table level trigger.</a:t>
            </a:r>
          </a:p>
          <a:p>
            <a:pPr algn="just"/>
            <a:r>
              <a:rPr lang="en-US" dirty="0"/>
              <a:t>WHEN (condition): This provides a condition for rows for which the trigger would fire. This clause is valid only for row level triggers.</a:t>
            </a:r>
          </a:p>
        </p:txBody>
      </p:sp>
    </p:spTree>
    <p:extLst>
      <p:ext uri="{BB962C8B-B14F-4D97-AF65-F5344CB8AC3E}">
        <p14:creationId xmlns:p14="http://schemas.microsoft.com/office/powerpoint/2010/main" val="20918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Variable</a:t>
            </a:r>
            <a:r>
              <a:rPr lang="en-IN" dirty="0"/>
              <a:t> </a:t>
            </a:r>
          </a:p>
        </p:txBody>
      </p:sp>
      <p:sp>
        <p:nvSpPr>
          <p:cNvPr id="3" name="Content Placeholder 2"/>
          <p:cNvSpPr>
            <a:spLocks noGrp="1"/>
          </p:cNvSpPr>
          <p:nvPr>
            <p:ph idx="1"/>
          </p:nvPr>
        </p:nvSpPr>
        <p:spPr/>
        <p:txBody>
          <a:bodyPr/>
          <a:lstStyle/>
          <a:p>
            <a:pPr algn="just"/>
            <a:r>
              <a:rPr lang="en-IN" dirty="0"/>
              <a:t>A  variable name must begin with a character and can be followed by a maximum of 29 other characters.</a:t>
            </a:r>
          </a:p>
          <a:p>
            <a:pPr algn="just"/>
            <a:r>
              <a:rPr lang="en-IN" dirty="0"/>
              <a:t>Case is insignificant when declaring variable names.</a:t>
            </a:r>
          </a:p>
          <a:p>
            <a:pPr algn="just"/>
            <a:r>
              <a:rPr lang="en-IN" dirty="0"/>
              <a:t>The assigning of a value to a variable can be done using the assignment operator := (a colon followed by an equal to sign)</a:t>
            </a:r>
          </a:p>
          <a:p>
            <a:pPr algn="just"/>
            <a:r>
              <a:rPr lang="en-IN" dirty="0"/>
              <a:t>Declaring constant variable is same as others. </a:t>
            </a:r>
            <a:r>
              <a:rPr lang="en-IN" b="1" dirty="0"/>
              <a:t>Constant</a:t>
            </a:r>
            <a:r>
              <a:rPr lang="en-IN" dirty="0"/>
              <a:t> keyword is used.</a:t>
            </a:r>
          </a:p>
          <a:p>
            <a:pPr marL="0" indent="0">
              <a:buNone/>
            </a:pPr>
            <a:endParaRPr lang="en-IN" dirty="0"/>
          </a:p>
        </p:txBody>
      </p:sp>
    </p:spTree>
    <p:extLst>
      <p:ext uri="{BB962C8B-B14F-4D97-AF65-F5344CB8AC3E}">
        <p14:creationId xmlns:p14="http://schemas.microsoft.com/office/powerpoint/2010/main" val="7752511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Types of Trigger</a:t>
            </a:r>
          </a:p>
        </p:txBody>
      </p:sp>
      <p:sp>
        <p:nvSpPr>
          <p:cNvPr id="3" name="Content Placeholder 2"/>
          <p:cNvSpPr>
            <a:spLocks noGrp="1"/>
          </p:cNvSpPr>
          <p:nvPr>
            <p:ph idx="1"/>
          </p:nvPr>
        </p:nvSpPr>
        <p:spPr/>
        <p:txBody>
          <a:bodyPr/>
          <a:lstStyle/>
          <a:p>
            <a:pPr algn="just"/>
            <a:r>
              <a:rPr lang="en-IN" dirty="0"/>
              <a:t>The four main types of triggers are:</a:t>
            </a:r>
          </a:p>
          <a:p>
            <a:pPr algn="just"/>
            <a:r>
              <a:rPr lang="en-IN" b="1" dirty="0"/>
              <a:t>Row Level Trigger</a:t>
            </a:r>
            <a:r>
              <a:rPr lang="en-IN" dirty="0"/>
              <a:t>: This gets executed before or after </a:t>
            </a:r>
            <a:r>
              <a:rPr lang="en-IN" i="1" dirty="0"/>
              <a:t>any value of a row</a:t>
            </a:r>
            <a:r>
              <a:rPr lang="en-IN" dirty="0"/>
              <a:t> changes</a:t>
            </a:r>
          </a:p>
          <a:p>
            <a:pPr algn="just"/>
            <a:r>
              <a:rPr lang="en-IN" b="1" dirty="0"/>
              <a:t>Column Level Trigger</a:t>
            </a:r>
            <a:r>
              <a:rPr lang="en-IN" dirty="0"/>
              <a:t>: This gets executed before or after the </a:t>
            </a:r>
            <a:r>
              <a:rPr lang="en-IN" i="1" dirty="0"/>
              <a:t>specified column</a:t>
            </a:r>
            <a:r>
              <a:rPr lang="en-IN" dirty="0"/>
              <a:t> changes</a:t>
            </a:r>
          </a:p>
          <a:p>
            <a:pPr algn="just"/>
            <a:r>
              <a:rPr lang="en-IN" b="1" dirty="0"/>
              <a:t>For Each Row Type</a:t>
            </a:r>
            <a:r>
              <a:rPr lang="en-IN" dirty="0"/>
              <a:t>: This trigger gets executed once for each row of the result set affected by an insert/update/delete</a:t>
            </a:r>
          </a:p>
          <a:p>
            <a:pPr algn="just"/>
            <a:r>
              <a:rPr lang="en-IN" b="1" dirty="0"/>
              <a:t>For Each Statement Type</a:t>
            </a:r>
            <a:r>
              <a:rPr lang="en-IN" dirty="0"/>
              <a:t>: This trigger gets executed only once for the entire result set, but also fires each time the statement is executed.</a:t>
            </a:r>
          </a:p>
          <a:p>
            <a:endParaRPr lang="en-US" dirty="0"/>
          </a:p>
        </p:txBody>
      </p:sp>
    </p:spTree>
    <p:extLst>
      <p:ext uri="{BB962C8B-B14F-4D97-AF65-F5344CB8AC3E}">
        <p14:creationId xmlns:p14="http://schemas.microsoft.com/office/powerpoint/2010/main" val="40048947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1400" b="1" dirty="0"/>
          </a:p>
          <a:p>
            <a:pPr marL="0" indent="0" algn="ctr">
              <a:buNone/>
            </a:pPr>
            <a:endParaRPr lang="en-US" sz="1400" b="1" dirty="0"/>
          </a:p>
          <a:p>
            <a:pPr marL="0" indent="0" algn="ctr">
              <a:buNone/>
            </a:pPr>
            <a:r>
              <a:rPr lang="en-US" sz="7200" b="1" dirty="0"/>
              <a:t>THANK YOU</a:t>
            </a:r>
          </a:p>
          <a:p>
            <a:endParaRPr lang="en-US" dirty="0"/>
          </a:p>
        </p:txBody>
      </p:sp>
    </p:spTree>
    <p:extLst>
      <p:ext uri="{BB962C8B-B14F-4D97-AF65-F5344CB8AC3E}">
        <p14:creationId xmlns:p14="http://schemas.microsoft.com/office/powerpoint/2010/main" val="3245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Syntax</a:t>
            </a:r>
            <a:r>
              <a:rPr lang="en-IN" dirty="0">
                <a:solidFill>
                  <a:srgbClr val="FF0000"/>
                </a:solidFill>
              </a:rPr>
              <a:t> </a:t>
            </a:r>
          </a:p>
        </p:txBody>
      </p:sp>
      <p:sp>
        <p:nvSpPr>
          <p:cNvPr id="3" name="Content Placeholder 2"/>
          <p:cNvSpPr>
            <a:spLocks noGrp="1"/>
          </p:cNvSpPr>
          <p:nvPr>
            <p:ph idx="1"/>
          </p:nvPr>
        </p:nvSpPr>
        <p:spPr/>
        <p:txBody>
          <a:bodyPr/>
          <a:lstStyle/>
          <a:p>
            <a:pPr marL="0" indent="0">
              <a:buNone/>
            </a:pPr>
            <a:r>
              <a:rPr lang="en-US" b="1" dirty="0"/>
              <a:t>  </a:t>
            </a:r>
          </a:p>
          <a:p>
            <a:endParaRPr lang="en-US" b="1" dirty="0"/>
          </a:p>
          <a:p>
            <a:pPr marL="0" indent="0">
              <a:buNone/>
            </a:pPr>
            <a:endParaRPr lang="en-US" b="1" dirty="0"/>
          </a:p>
          <a:p>
            <a:pPr marL="0" indent="0">
              <a:buNone/>
            </a:pPr>
            <a:endParaRPr lang="en-IN" b="1" dirty="0"/>
          </a:p>
        </p:txBody>
      </p:sp>
      <p:sp>
        <p:nvSpPr>
          <p:cNvPr id="7" name="TextBox 6"/>
          <p:cNvSpPr txBox="1"/>
          <p:nvPr/>
        </p:nvSpPr>
        <p:spPr>
          <a:xfrm>
            <a:off x="3917035" y="2182884"/>
            <a:ext cx="7219665" cy="1477328"/>
          </a:xfrm>
          <a:prstGeom prst="rect">
            <a:avLst/>
          </a:prstGeom>
          <a:solidFill>
            <a:srgbClr val="40BAD2"/>
          </a:solidFill>
        </p:spPr>
        <p:txBody>
          <a:bodyPr wrap="square" rtlCol="0">
            <a:spAutoFit/>
          </a:bodyPr>
          <a:lstStyle/>
          <a:p>
            <a:pPr algn="just"/>
            <a:r>
              <a:rPr lang="en-IN" b="1" dirty="0"/>
              <a:t>DECLARE</a:t>
            </a:r>
          </a:p>
          <a:p>
            <a:pPr algn="just"/>
            <a:r>
              <a:rPr lang="en-IN" b="1" dirty="0"/>
              <a:t>   </a:t>
            </a:r>
            <a:r>
              <a:rPr lang="en-IN" b="1" dirty="0" err="1"/>
              <a:t>variable_name</a:t>
            </a:r>
            <a:r>
              <a:rPr lang="en-IN" b="1" dirty="0"/>
              <a:t> [CONSTANT] datatype [NOT NULL] [:= </a:t>
            </a:r>
            <a:r>
              <a:rPr lang="en-IN" b="1" dirty="0" err="1"/>
              <a:t>initial_value</a:t>
            </a:r>
            <a:r>
              <a:rPr lang="en-IN" b="1" dirty="0"/>
              <a:t>];</a:t>
            </a:r>
          </a:p>
          <a:p>
            <a:pPr algn="just"/>
            <a:r>
              <a:rPr lang="en-IN" b="1" dirty="0"/>
              <a:t>BEGIN</a:t>
            </a:r>
          </a:p>
          <a:p>
            <a:pPr algn="just"/>
            <a:r>
              <a:rPr lang="en-IN" b="1" dirty="0"/>
              <a:t>   -- PL/SQL statements using the declared variable</a:t>
            </a:r>
          </a:p>
          <a:p>
            <a:pPr algn="just"/>
            <a:r>
              <a:rPr lang="en-IN" b="1" dirty="0"/>
              <a:t>END;</a:t>
            </a:r>
            <a:endParaRPr lang="en-US" dirty="0"/>
          </a:p>
        </p:txBody>
      </p:sp>
    </p:spTree>
    <p:extLst>
      <p:ext uri="{BB962C8B-B14F-4D97-AF65-F5344CB8AC3E}">
        <p14:creationId xmlns:p14="http://schemas.microsoft.com/office/powerpoint/2010/main" val="55367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a:t>
            </a:r>
            <a:r>
              <a:rPr lang="en-US" dirty="0"/>
              <a:t> </a:t>
            </a:r>
          </a:p>
        </p:txBody>
      </p:sp>
      <p:sp>
        <p:nvSpPr>
          <p:cNvPr id="3" name="Content Placeholder 2"/>
          <p:cNvSpPr>
            <a:spLocks noGrp="1"/>
          </p:cNvSpPr>
          <p:nvPr>
            <p:ph idx="1"/>
          </p:nvPr>
        </p:nvSpPr>
        <p:spPr>
          <a:xfrm>
            <a:off x="3869268" y="864108"/>
            <a:ext cx="7315200" cy="4226507"/>
          </a:xfrm>
        </p:spPr>
        <p:txBody>
          <a:bodyPr>
            <a:normAutofit fontScale="85000" lnSpcReduction="20000"/>
          </a:bodyPr>
          <a:lstStyle/>
          <a:p>
            <a:r>
              <a:rPr lang="en-US" dirty="0"/>
              <a:t>DECLARE </a:t>
            </a:r>
          </a:p>
          <a:p>
            <a:r>
              <a:rPr lang="en-US" dirty="0"/>
              <a:t>   a integer := 10; </a:t>
            </a:r>
          </a:p>
          <a:p>
            <a:r>
              <a:rPr lang="en-US" dirty="0"/>
              <a:t>   b integer := 20; </a:t>
            </a:r>
          </a:p>
          <a:p>
            <a:r>
              <a:rPr lang="en-US" dirty="0"/>
              <a:t>   c integer; </a:t>
            </a:r>
          </a:p>
          <a:p>
            <a:r>
              <a:rPr lang="en-US" dirty="0"/>
              <a:t>   f real; </a:t>
            </a:r>
          </a:p>
          <a:p>
            <a:r>
              <a:rPr lang="en-US" dirty="0"/>
              <a:t>BEGIN </a:t>
            </a:r>
          </a:p>
          <a:p>
            <a:r>
              <a:rPr lang="en-US" dirty="0"/>
              <a:t>   c := a + b; </a:t>
            </a:r>
          </a:p>
          <a:p>
            <a:r>
              <a:rPr lang="en-US" dirty="0"/>
              <a:t>   dbms_output.put_line('Value of c: ' || c); </a:t>
            </a:r>
          </a:p>
          <a:p>
            <a:r>
              <a:rPr lang="en-US" dirty="0"/>
              <a:t>   f := 70.0/3.0; </a:t>
            </a:r>
          </a:p>
          <a:p>
            <a:r>
              <a:rPr lang="en-US" dirty="0"/>
              <a:t>   dbms_output.put_line('Value of f: ' || f); </a:t>
            </a:r>
          </a:p>
          <a:p>
            <a:r>
              <a:rPr lang="en-US" dirty="0"/>
              <a:t>END; </a:t>
            </a:r>
          </a:p>
          <a:p>
            <a:r>
              <a:rPr lang="en-US" dirty="0"/>
              <a:t>/ </a:t>
            </a:r>
          </a:p>
        </p:txBody>
      </p:sp>
      <p:sp>
        <p:nvSpPr>
          <p:cNvPr id="5" name="TextBox 4"/>
          <p:cNvSpPr txBox="1"/>
          <p:nvPr/>
        </p:nvSpPr>
        <p:spPr>
          <a:xfrm>
            <a:off x="3998794" y="5186149"/>
            <a:ext cx="7185674" cy="1200329"/>
          </a:xfrm>
          <a:prstGeom prst="rect">
            <a:avLst/>
          </a:prstGeom>
          <a:solidFill>
            <a:srgbClr val="40BAD2"/>
          </a:solidFill>
        </p:spPr>
        <p:txBody>
          <a:bodyPr wrap="square" rtlCol="0">
            <a:spAutoFit/>
          </a:bodyPr>
          <a:lstStyle/>
          <a:p>
            <a:r>
              <a:rPr lang="en-US" dirty="0"/>
              <a:t>Value of c: 30 </a:t>
            </a:r>
          </a:p>
          <a:p>
            <a:r>
              <a:rPr lang="en-US" dirty="0"/>
              <a:t>Value of f: 23.333333333333333333  </a:t>
            </a:r>
          </a:p>
          <a:p>
            <a:endParaRPr lang="en-US" dirty="0"/>
          </a:p>
          <a:p>
            <a:r>
              <a:rPr lang="en-US" dirty="0"/>
              <a:t>PL/SQL procedure successfully completed.</a:t>
            </a:r>
          </a:p>
        </p:txBody>
      </p:sp>
    </p:spTree>
    <p:extLst>
      <p:ext uri="{BB962C8B-B14F-4D97-AF65-F5344CB8AC3E}">
        <p14:creationId xmlns:p14="http://schemas.microsoft.com/office/powerpoint/2010/main" val="2297022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Control structure</a:t>
            </a:r>
          </a:p>
        </p:txBody>
      </p:sp>
      <p:sp>
        <p:nvSpPr>
          <p:cNvPr id="3" name="Content Placeholder 2"/>
          <p:cNvSpPr>
            <a:spLocks noGrp="1"/>
          </p:cNvSpPr>
          <p:nvPr>
            <p:ph idx="1"/>
          </p:nvPr>
        </p:nvSpPr>
        <p:spPr/>
        <p:txBody>
          <a:bodyPr/>
          <a:lstStyle/>
          <a:p>
            <a:r>
              <a:rPr lang="en-IN" dirty="0"/>
              <a:t>The flow of control statements can be classified into following categories:</a:t>
            </a:r>
          </a:p>
          <a:p>
            <a:endParaRPr lang="en-IN" dirty="0"/>
          </a:p>
          <a:p>
            <a:pPr marL="514350" indent="-514350">
              <a:buFont typeface="+mj-lt"/>
              <a:buAutoNum type="arabicPeriod"/>
            </a:pPr>
            <a:r>
              <a:rPr lang="en-IN" dirty="0"/>
              <a:t>Conditional Control.</a:t>
            </a:r>
          </a:p>
          <a:p>
            <a:pPr marL="514350" indent="-514350">
              <a:buFont typeface="+mj-lt"/>
              <a:buAutoNum type="arabicPeriod"/>
            </a:pPr>
            <a:r>
              <a:rPr lang="en-IN" dirty="0"/>
              <a:t>Iterative Control.</a:t>
            </a:r>
          </a:p>
          <a:p>
            <a:pPr marL="514350" indent="-514350">
              <a:buFont typeface="+mj-lt"/>
              <a:buAutoNum type="arabicPeriod"/>
            </a:pPr>
            <a:r>
              <a:rPr lang="en-IN" dirty="0"/>
              <a:t>Sequential Control.</a:t>
            </a:r>
          </a:p>
          <a:p>
            <a:endParaRPr lang="en-IN" dirty="0"/>
          </a:p>
        </p:txBody>
      </p:sp>
    </p:spTree>
    <p:extLst>
      <p:ext uri="{BB962C8B-B14F-4D97-AF65-F5344CB8AC3E}">
        <p14:creationId xmlns:p14="http://schemas.microsoft.com/office/powerpoint/2010/main" val="176064809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35200</TotalTime>
  <Words>4593</Words>
  <Application>Microsoft Office PowerPoint</Application>
  <PresentationFormat>Widescreen</PresentationFormat>
  <Paragraphs>625</Paragraphs>
  <Slides>61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CastleT</vt:lpstr>
      <vt:lpstr>Corbel</vt:lpstr>
      <vt:lpstr>Söhne</vt:lpstr>
      <vt:lpstr>Wingdings 2</vt:lpstr>
      <vt:lpstr>Frame</vt:lpstr>
      <vt:lpstr>PowerPoint Presentation</vt:lpstr>
      <vt:lpstr>PL/SQL </vt:lpstr>
      <vt:lpstr>Advantages of PL/SQL</vt:lpstr>
      <vt:lpstr>PL/SQL Structure</vt:lpstr>
      <vt:lpstr>Datatypes </vt:lpstr>
      <vt:lpstr>Variable </vt:lpstr>
      <vt:lpstr>Syntax </vt:lpstr>
      <vt:lpstr>EXAMPLE </vt:lpstr>
      <vt:lpstr>Control structure</vt:lpstr>
      <vt:lpstr>Conditional control</vt:lpstr>
      <vt:lpstr>Conditional control</vt:lpstr>
      <vt:lpstr>Conditional control - Example</vt:lpstr>
      <vt:lpstr>Iterative Control</vt:lpstr>
      <vt:lpstr>Iterative Control</vt:lpstr>
      <vt:lpstr>Iterative Control</vt:lpstr>
      <vt:lpstr>Iterative Control</vt:lpstr>
      <vt:lpstr>Iterative Control</vt:lpstr>
      <vt:lpstr>Iterative Control</vt:lpstr>
      <vt:lpstr>Iterative Control</vt:lpstr>
      <vt:lpstr>Sequential Control</vt:lpstr>
      <vt:lpstr>Sequential Control</vt:lpstr>
      <vt:lpstr>Sequential Control</vt:lpstr>
      <vt:lpstr>PL/SQL Transactions </vt:lpstr>
      <vt:lpstr>PL/SQL Transactions </vt:lpstr>
      <vt:lpstr>Commit </vt:lpstr>
      <vt:lpstr>Rollback </vt:lpstr>
      <vt:lpstr>Rollback </vt:lpstr>
      <vt:lpstr>Savepoint </vt:lpstr>
      <vt:lpstr>Savepoint </vt:lpstr>
      <vt:lpstr>Cursor </vt:lpstr>
      <vt:lpstr>Cursor </vt:lpstr>
      <vt:lpstr>Implicit cursor </vt:lpstr>
      <vt:lpstr>Implicit cursor </vt:lpstr>
      <vt:lpstr>Explicit Cursor</vt:lpstr>
      <vt:lpstr>Explicit Cursor</vt:lpstr>
      <vt:lpstr>PL/SQL Security</vt:lpstr>
      <vt:lpstr>Type of locks</vt:lpstr>
      <vt:lpstr>Level of locks</vt:lpstr>
      <vt:lpstr>Level of locks</vt:lpstr>
      <vt:lpstr>Lock Table statement </vt:lpstr>
      <vt:lpstr>PL/SQL Procedure</vt:lpstr>
      <vt:lpstr>PL/SQL Procedure</vt:lpstr>
      <vt:lpstr>PL/SQL Procedure</vt:lpstr>
      <vt:lpstr>Create procedure example </vt:lpstr>
      <vt:lpstr>PL/SQL program to call procedure </vt:lpstr>
      <vt:lpstr>PL/SQL Drop Procedure </vt:lpstr>
      <vt:lpstr>PL/SQL Function </vt:lpstr>
      <vt:lpstr>PL/SQL Function </vt:lpstr>
      <vt:lpstr>PL/SQL Function </vt:lpstr>
      <vt:lpstr>PL/SQL Drop Function </vt:lpstr>
      <vt:lpstr>PL/SQL Package </vt:lpstr>
      <vt:lpstr>PL/SQL Package </vt:lpstr>
      <vt:lpstr>PL/SQL Package </vt:lpstr>
      <vt:lpstr>PL/SQL Package </vt:lpstr>
      <vt:lpstr>PL/SQL Package </vt:lpstr>
      <vt:lpstr>PL/SQL Trigger</vt:lpstr>
      <vt:lpstr>PL/SQL Trigger</vt:lpstr>
      <vt:lpstr>PL/SQL Trigger</vt:lpstr>
      <vt:lpstr>PL/SQL Trigger</vt:lpstr>
      <vt:lpstr>Types of Trigger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Meet Laheru</cp:lastModifiedBy>
  <cp:revision>429</cp:revision>
  <dcterms:created xsi:type="dcterms:W3CDTF">2019-05-12T04:30:40Z</dcterms:created>
  <dcterms:modified xsi:type="dcterms:W3CDTF">2023-10-19T07:18:08Z</dcterms:modified>
</cp:coreProperties>
</file>