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6.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7.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8.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9.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0.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11.xml" ContentType="application/vnd.openxmlformats-officedocument.theme+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7" r:id="rId5"/>
    <p:sldMasterId id="2147484530" r:id="rId6"/>
    <p:sldMasterId id="2147484215" r:id="rId7"/>
    <p:sldMasterId id="2147484243" r:id="rId8"/>
    <p:sldMasterId id="2147484349" r:id="rId9"/>
    <p:sldMasterId id="2147484404" r:id="rId10"/>
    <p:sldMasterId id="2147484424" r:id="rId11"/>
    <p:sldMasterId id="2147484443" r:id="rId12"/>
    <p:sldMasterId id="2147484462" r:id="rId13"/>
    <p:sldMasterId id="2147484481" r:id="rId14"/>
    <p:sldMasterId id="2147484500" r:id="rId15"/>
  </p:sldMasterIdLst>
  <p:notesMasterIdLst>
    <p:notesMasterId r:id="rId48"/>
  </p:notesMasterIdLst>
  <p:handoutMasterIdLst>
    <p:handoutMasterId r:id="rId49"/>
  </p:handoutMasterIdLst>
  <p:sldIdLst>
    <p:sldId id="256" r:id="rId16"/>
    <p:sldId id="458" r:id="rId17"/>
    <p:sldId id="466" r:id="rId18"/>
    <p:sldId id="467" r:id="rId19"/>
    <p:sldId id="468" r:id="rId20"/>
    <p:sldId id="469" r:id="rId21"/>
    <p:sldId id="470" r:id="rId22"/>
    <p:sldId id="471" r:id="rId23"/>
    <p:sldId id="472" r:id="rId24"/>
    <p:sldId id="474" r:id="rId25"/>
    <p:sldId id="490" r:id="rId26"/>
    <p:sldId id="491" r:id="rId27"/>
    <p:sldId id="492" r:id="rId28"/>
    <p:sldId id="493" r:id="rId29"/>
    <p:sldId id="494" r:id="rId30"/>
    <p:sldId id="495" r:id="rId31"/>
    <p:sldId id="496" r:id="rId32"/>
    <p:sldId id="497" r:id="rId33"/>
    <p:sldId id="498" r:id="rId34"/>
    <p:sldId id="499" r:id="rId35"/>
    <p:sldId id="500" r:id="rId36"/>
    <p:sldId id="501" r:id="rId37"/>
    <p:sldId id="502" r:id="rId38"/>
    <p:sldId id="503" r:id="rId39"/>
    <p:sldId id="504" r:id="rId40"/>
    <p:sldId id="505" r:id="rId41"/>
    <p:sldId id="506" r:id="rId42"/>
    <p:sldId id="507" r:id="rId43"/>
    <p:sldId id="508" r:id="rId44"/>
    <p:sldId id="509" r:id="rId45"/>
    <p:sldId id="510" r:id="rId46"/>
    <p:sldId id="45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ext uri="{19B8F6BF-5375-455C-9EA6-DF929625EA0E}">
        <p15:presenceInfo xmlns:p15="http://schemas.microsoft.com/office/powerpoint/2012/main" userId="S-1-5-21-2127521184-1604012920-1887927527-114572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17A"/>
    <a:srgbClr val="FFFFFF"/>
    <a:srgbClr val="000000"/>
    <a:srgbClr val="008272"/>
    <a:srgbClr val="BA141A"/>
    <a:srgbClr val="68217A"/>
    <a:srgbClr val="505050"/>
    <a:srgbClr val="442359"/>
    <a:srgbClr val="DC3C0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2" autoAdjust="0"/>
    <p:restoredTop sz="84994" autoAdjust="0"/>
  </p:normalViewPr>
  <p:slideViewPr>
    <p:cSldViewPr snapToGrid="0">
      <p:cViewPr varScale="1">
        <p:scale>
          <a:sx n="116" d="100"/>
          <a:sy n="116" d="100"/>
        </p:scale>
        <p:origin x="138" y="54"/>
      </p:cViewPr>
      <p:guideLst/>
    </p:cSldViewPr>
  </p:slideViewPr>
  <p:outlineViewPr>
    <p:cViewPr>
      <p:scale>
        <a:sx n="33" d="100"/>
        <a:sy n="33" d="100"/>
      </p:scale>
      <p:origin x="0" y="-7164"/>
    </p:cViewPr>
  </p:outlineViewPr>
  <p:notesTextViewPr>
    <p:cViewPr>
      <p:scale>
        <a:sx n="3" d="2"/>
        <a:sy n="3" d="2"/>
      </p:scale>
      <p:origin x="0" y="0"/>
    </p:cViewPr>
  </p:notesTextViewPr>
  <p:sorterViewPr>
    <p:cViewPr varScale="1">
      <p:scale>
        <a:sx n="1" d="1"/>
        <a:sy n="1" d="1"/>
      </p:scale>
      <p:origin x="0" y="-1517"/>
    </p:cViewPr>
  </p:sorterViewPr>
  <p:notesViewPr>
    <p:cSldViewPr snapToGrid="0" showGuides="1">
      <p:cViewPr varScale="1">
        <p:scale>
          <a:sx n="65" d="100"/>
          <a:sy n="65" d="100"/>
        </p:scale>
        <p:origin x="279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8/14/2017 10:11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8/14/2017 10:05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9469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Segoe UI Light"/>
              </a:rPr>
              <a:t>To be precise actor state changes are transactional. This exclude reminders. Each reminder method is transactional in it self.</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617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ActorProxy</a:t>
            </a:r>
            <a:r>
              <a:rPr lang="en-US" dirty="0"/>
              <a:t> is the communication</a:t>
            </a:r>
            <a:r>
              <a:rPr lang="en-US" baseline="0" dirty="0"/>
              <a:t> mechanism.</a:t>
            </a:r>
          </a:p>
          <a:p>
            <a:endParaRPr lang="en-US" baseline="0"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910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2107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895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985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model is based on lots of actor instance, each doing ONE thing.</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6755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514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Like a UI thread, users</a:t>
            </a:r>
            <a:r>
              <a:rPr lang="en-US" baseline="0"/>
              <a:t>’ experience should never be blocked on other actor methods.</a:t>
            </a: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67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365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06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FDD16B8-DE3E-4D31-AAA7-8D20470AAF8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516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Segoe UI Light"/>
              </a:rPr>
              <a:t>And since calls to an actor are not ordered, total time to make such query may vary time to time.</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48632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4434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378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887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 processing – create actor instances to compute small pieces of a larger workload.</a:t>
            </a:r>
          </a:p>
          <a:p>
            <a:r>
              <a:rPr lang="en-US" dirty="0"/>
              <a:t>Pull data from blog storage to process.</a:t>
            </a:r>
          </a:p>
          <a:p>
            <a:r>
              <a:rPr lang="en-US" dirty="0"/>
              <a:t>Use a reminder to initiate work so that service does not need to wait for work to complete.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9812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latin typeface="Segoe UI" pitchFamily="34" charset="0"/>
              <a:ea typeface="+mn-ea"/>
              <a:cs typeface="+mn-cs"/>
            </a:endParaRPr>
          </a:p>
        </p:txBody>
      </p:sp>
      <p:sp>
        <p:nvSpPr>
          <p:cNvPr id="8" name="Date Placeholder 7"/>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EC64DE5-4A80-4049-BDC7-E36CCA81128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9" name="Footer Placeholder 8"/>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1" name="Header Placeholder 10"/>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74195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1005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FDD16B8-DE3E-4D31-AAA7-8D20470AAF8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972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FDD16B8-DE3E-4D31-AAA7-8D20470AAF8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247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647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the same as other actor frameworks.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941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Built on top of Reliable Services. This is just one possible framework.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630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advanced cases, use int-64 IDs to control partition placement.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552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8/14/2017 10:05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8507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1341244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72918074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0083879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699665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5210942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8826501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urple">
    <p:bg bwMode="gray">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9" name="Title 1"/>
          <p:cNvSpPr>
            <a:spLocks noGrp="1"/>
          </p:cNvSpPr>
          <p:nvPr>
            <p:ph type="title" hasCustomPrompt="1"/>
          </p:nvPr>
        </p:nvSpPr>
        <p:spPr>
          <a:xfrm>
            <a:off x="274703" y="296863"/>
            <a:ext cx="5486335" cy="1828800"/>
          </a:xfrm>
          <a:noFill/>
        </p:spPr>
        <p:txBody>
          <a:bodyPr lIns="182880" tIns="146304" rIns="182880" bIns="146304" anchor="t" anchorCtr="0"/>
          <a:lstStyle>
            <a:lvl1pPr>
              <a:defRPr sz="48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39229935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Photo Purple">
    <p:bg bwMode="ltGray">
      <p:bgPr>
        <a:solidFill>
          <a:schemeClr val="accent4"/>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4218160292"/>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Purple">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516750"/>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6901828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mall Title Only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494251560"/>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586534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16036186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8 Categories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4">
              <a:lumMod val="50000"/>
            </a:schemeClr>
          </a:solidFill>
          <a:ln>
            <a:noFill/>
          </a:ln>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4">
              <a:lumMod val="50000"/>
            </a:schemeClr>
          </a:solidFill>
          <a:ln>
            <a:noFill/>
          </a:ln>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4">
              <a:lumMod val="50000"/>
            </a:schemeClr>
          </a:solidFill>
          <a:ln>
            <a:noFill/>
          </a:ln>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4">
              <a:lumMod val="50000"/>
            </a:schemeClr>
          </a:solidFill>
          <a:ln>
            <a:noFill/>
          </a:ln>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29115187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991512247"/>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440253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42354688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9056615"/>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11001119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amp; Content Purple">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271684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Only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4128841800"/>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39379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22734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399429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53692024"/>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6614342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93853297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89687733"/>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164707078"/>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773943"/>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264431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494563087"/>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370961"/>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3932623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1957897"/>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200763401"/>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5317181"/>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9861624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022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812920424"/>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0744339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94489580"/>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465955030"/>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1570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68136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2354108573"/>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42050631"/>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106482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74819" y="276986"/>
            <a:ext cx="6400614" cy="654538"/>
          </a:xfrm>
          <a:prstGeom prst="rect">
            <a:avLst/>
          </a:prstGeom>
        </p:spPr>
        <p:txBody>
          <a:bodyPr lIns="182880" tIns="146304" rIns="182880" bIns="146304" anchor="t" anchorCtr="0">
            <a:noAutofit/>
          </a:bodyPr>
          <a:lstStyle>
            <a:lvl1pPr marL="0" indent="0">
              <a:lnSpc>
                <a:spcPts val="2800"/>
              </a:lnSpc>
              <a:spcBef>
                <a:spcPts val="0"/>
              </a:spcBef>
              <a:buFontTx/>
              <a:buNone/>
              <a:defRPr sz="2400">
                <a:gradFill>
                  <a:gsLst>
                    <a:gs pos="46903">
                      <a:schemeClr val="tx1"/>
                    </a:gs>
                    <a:gs pos="83000">
                      <a:schemeClr val="tx1"/>
                    </a:gs>
                  </a:gsLst>
                  <a:lin ang="5400000" scaled="0"/>
                </a:gra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8045"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1433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873347"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600834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8045" y="1274472"/>
            <a:ext cx="2743200"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14325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600817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873092"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110738813"/>
      </p:ext>
    </p:extLst>
  </p:cSld>
  <p:clrMapOvr>
    <a:overrideClrMapping bg1="lt1" tx1="dk1" bg2="lt2" tx2="dk2" accent1="accent1" accent2="accent2" accent3="accent3" accent4="accent4" accent5="accent5" accent6="accent6" hlink="hlink" folHlink="folHlink"/>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2791938"/>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4164150419"/>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956378"/>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7586469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4213714287"/>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96676789"/>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62339137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76977059"/>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231513535"/>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14058"/>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9656488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8225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44886251"/>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2514776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99917935"/>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3974139"/>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5258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43964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a:t>Click to edit Master text styles</a:t>
            </a:r>
          </a:p>
        </p:txBody>
      </p:sp>
    </p:spTree>
    <p:extLst>
      <p:ext uri="{BB962C8B-B14F-4D97-AF65-F5344CB8AC3E}">
        <p14:creationId xmlns:p14="http://schemas.microsoft.com/office/powerpoint/2010/main" val="2041885242"/>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11715517"/>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8353035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21586398"/>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06262861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2421515"/>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7084730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40271731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579632"/>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58396844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6285308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1336828959"/>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60643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2353637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27593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701190787"/>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2678203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448707873"/>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560123997"/>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63775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121741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489097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141639646"/>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10943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9576432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3539566907"/>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29747"/>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588904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4282798338"/>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55680834"/>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197157519"/>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87404599"/>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675646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91262992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0911770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63866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3050137229"/>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3931459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868249396"/>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954709886"/>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57063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0977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11341115"/>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3596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18069443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290819153"/>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041833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023279152"/>
      </p:ext>
    </p:extLst>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36373"/>
      </p:ext>
    </p:extLst>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9257052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264444489"/>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6578734"/>
      </p:ext>
    </p:extLst>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03455301"/>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134850731"/>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3571400"/>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1143124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740400867"/>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91686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062901043"/>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3420342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52306235"/>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989306842"/>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05639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333160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6037164"/>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3653120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84861980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390026"/>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4278300970"/>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085659"/>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0038371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3591401164"/>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1426380"/>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5"/>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5"/>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5"/>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5"/>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731394919"/>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967262280"/>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1418600"/>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0026695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90728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6382549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776612325"/>
      </p:ext>
    </p:extLst>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185997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8673636"/>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84818009"/>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958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597936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70469323"/>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547801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1817858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502927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a:t>Thank you</a:t>
            </a:r>
          </a:p>
        </p:txBody>
      </p:sp>
    </p:spTree>
    <p:extLst>
      <p:ext uri="{BB962C8B-B14F-4D97-AF65-F5344CB8AC3E}">
        <p14:creationId xmlns:p14="http://schemas.microsoft.com/office/powerpoint/2010/main" val="389671394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12128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260796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53215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a:t>Click icon to add picture</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33233684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0769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77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877414223"/>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97943577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1419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59525056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33034276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256235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76263614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3065842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28860535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49829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9704596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23264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51893472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1799884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16260663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18297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5223623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8290567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443067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a:t>Pull quote</a:t>
            </a:r>
          </a:p>
        </p:txBody>
      </p:sp>
    </p:spTree>
    <p:extLst>
      <p:ext uri="{BB962C8B-B14F-4D97-AF65-F5344CB8AC3E}">
        <p14:creationId xmlns:p14="http://schemas.microsoft.com/office/powerpoint/2010/main" val="16441838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347459937"/>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92004690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0908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1619398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267005615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1755601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21987147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46181293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371342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617684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586639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69028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68483968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33621399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51248851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1514008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41310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0854464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185668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Orange">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9" name="Title 1"/>
          <p:cNvSpPr>
            <a:spLocks noGrp="1"/>
          </p:cNvSpPr>
          <p:nvPr>
            <p:ph type="title" hasCustomPrompt="1"/>
          </p:nvPr>
        </p:nvSpPr>
        <p:spPr>
          <a:xfrm>
            <a:off x="274703" y="296863"/>
            <a:ext cx="5486335" cy="1828800"/>
          </a:xfrm>
          <a:noFill/>
        </p:spPr>
        <p:txBody>
          <a:bodyPr lIns="182880" tIns="146304" rIns="182880" bIns="146304" anchor="t" anchorCtr="0"/>
          <a:lstStyle>
            <a:lvl1pPr>
              <a:defRPr sz="60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404964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Photo Orange">
    <p:bg bwMode="ltGray">
      <p:bgPr>
        <a:solidFill>
          <a:schemeClr val="accent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75330873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a:t>Click to edit Master text styles</a:t>
            </a:r>
          </a:p>
        </p:txBody>
      </p:sp>
    </p:spTree>
    <p:extLst>
      <p:ext uri="{BB962C8B-B14F-4D97-AF65-F5344CB8AC3E}">
        <p14:creationId xmlns:p14="http://schemas.microsoft.com/office/powerpoint/2010/main" val="114999108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Orange">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3510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00537839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Only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9586935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789250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8 Categories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C00000"/>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C00000"/>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C00000"/>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C00000"/>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67872694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98085411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124470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67355705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20024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ontent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7588101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902953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amp; Content Orange">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5071892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8103669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04770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344803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5772654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0758735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9" name="Title 1"/>
          <p:cNvSpPr>
            <a:spLocks noGrp="1"/>
          </p:cNvSpPr>
          <p:nvPr>
            <p:ph type="title" hasCustomPrompt="1"/>
          </p:nvPr>
        </p:nvSpPr>
        <p:spPr>
          <a:xfrm>
            <a:off x="274703" y="296863"/>
            <a:ext cx="5486335" cy="1828800"/>
          </a:xfrm>
          <a:noFill/>
        </p:spPr>
        <p:txBody>
          <a:bodyPr lIns="182880" tIns="146304" rIns="182880" bIns="146304" anchor="t" anchorCtr="0"/>
          <a:lstStyle>
            <a:lvl1pPr>
              <a:defRPr sz="48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3067684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26711470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92795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5001843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0600541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91037145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164591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3">
              <a:lumMod val="50000"/>
            </a:schemeClr>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3">
              <a:lumMod val="50000"/>
            </a:schemeClr>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3">
              <a:lumMod val="50000"/>
            </a:schemeClr>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82663863"/>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718803801"/>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8357523"/>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5118380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01568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621689483"/>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33731495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02033791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slideLayout" Target="../slideLayouts/slideLayout193.xml"/><Relationship Id="rId18" Type="http://schemas.openxmlformats.org/officeDocument/2006/relationships/slideLayout" Target="../slideLayouts/slideLayout198.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17" Type="http://schemas.openxmlformats.org/officeDocument/2006/relationships/slideLayout" Target="../slideLayouts/slideLayout197.xml"/><Relationship Id="rId2" Type="http://schemas.openxmlformats.org/officeDocument/2006/relationships/slideLayout" Target="../slideLayouts/slideLayout182.xml"/><Relationship Id="rId16" Type="http://schemas.openxmlformats.org/officeDocument/2006/relationships/slideLayout" Target="../slideLayouts/slideLayout196.xml"/><Relationship Id="rId20" Type="http://schemas.openxmlformats.org/officeDocument/2006/relationships/theme" Target="../theme/theme10.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5" Type="http://schemas.openxmlformats.org/officeDocument/2006/relationships/slideLayout" Target="../slideLayouts/slideLayout195.xml"/><Relationship Id="rId10" Type="http://schemas.openxmlformats.org/officeDocument/2006/relationships/slideLayout" Target="../slideLayouts/slideLayout190.xml"/><Relationship Id="rId19" Type="http://schemas.openxmlformats.org/officeDocument/2006/relationships/slideLayout" Target="../slideLayouts/slideLayout199.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slideLayout" Target="../slideLayouts/slideLayout19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7.xml"/><Relationship Id="rId13" Type="http://schemas.openxmlformats.org/officeDocument/2006/relationships/slideLayout" Target="../slideLayouts/slideLayout212.xml"/><Relationship Id="rId18" Type="http://schemas.openxmlformats.org/officeDocument/2006/relationships/slideLayout" Target="../slideLayouts/slideLayout217.xml"/><Relationship Id="rId3" Type="http://schemas.openxmlformats.org/officeDocument/2006/relationships/slideLayout" Target="../slideLayouts/slideLayout202.xml"/><Relationship Id="rId7" Type="http://schemas.openxmlformats.org/officeDocument/2006/relationships/slideLayout" Target="../slideLayouts/slideLayout206.xml"/><Relationship Id="rId12" Type="http://schemas.openxmlformats.org/officeDocument/2006/relationships/slideLayout" Target="../slideLayouts/slideLayout211.xml"/><Relationship Id="rId17" Type="http://schemas.openxmlformats.org/officeDocument/2006/relationships/slideLayout" Target="../slideLayouts/slideLayout216.xml"/><Relationship Id="rId2" Type="http://schemas.openxmlformats.org/officeDocument/2006/relationships/slideLayout" Target="../slideLayouts/slideLayout201.xml"/><Relationship Id="rId16" Type="http://schemas.openxmlformats.org/officeDocument/2006/relationships/slideLayout" Target="../slideLayouts/slideLayout215.xml"/><Relationship Id="rId20" Type="http://schemas.openxmlformats.org/officeDocument/2006/relationships/theme" Target="../theme/theme11.xml"/><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5" Type="http://schemas.openxmlformats.org/officeDocument/2006/relationships/slideLayout" Target="../slideLayouts/slideLayout204.xml"/><Relationship Id="rId15" Type="http://schemas.openxmlformats.org/officeDocument/2006/relationships/slideLayout" Target="../slideLayouts/slideLayout214.xml"/><Relationship Id="rId10" Type="http://schemas.openxmlformats.org/officeDocument/2006/relationships/slideLayout" Target="../slideLayouts/slideLayout209.xml"/><Relationship Id="rId19" Type="http://schemas.openxmlformats.org/officeDocument/2006/relationships/slideLayout" Target="../slideLayouts/slideLayout218.xml"/><Relationship Id="rId4" Type="http://schemas.openxmlformats.org/officeDocument/2006/relationships/slideLayout" Target="../slideLayouts/slideLayout203.xml"/><Relationship Id="rId9" Type="http://schemas.openxmlformats.org/officeDocument/2006/relationships/slideLayout" Target="../slideLayouts/slideLayout208.xml"/><Relationship Id="rId14" Type="http://schemas.openxmlformats.org/officeDocument/2006/relationships/slideLayout" Target="../slideLayouts/slideLayout21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26.xml"/><Relationship Id="rId13" Type="http://schemas.openxmlformats.org/officeDocument/2006/relationships/slideLayout" Target="../slideLayouts/slideLayout231.xml"/><Relationship Id="rId18" Type="http://schemas.openxmlformats.org/officeDocument/2006/relationships/slideLayout" Target="../slideLayouts/slideLayout236.xml"/><Relationship Id="rId3" Type="http://schemas.openxmlformats.org/officeDocument/2006/relationships/slideLayout" Target="../slideLayouts/slideLayout221.xml"/><Relationship Id="rId7" Type="http://schemas.openxmlformats.org/officeDocument/2006/relationships/slideLayout" Target="../slideLayouts/slideLayout225.xml"/><Relationship Id="rId12" Type="http://schemas.openxmlformats.org/officeDocument/2006/relationships/slideLayout" Target="../slideLayouts/slideLayout230.xml"/><Relationship Id="rId17" Type="http://schemas.openxmlformats.org/officeDocument/2006/relationships/slideLayout" Target="../slideLayouts/slideLayout235.xml"/><Relationship Id="rId2" Type="http://schemas.openxmlformats.org/officeDocument/2006/relationships/slideLayout" Target="../slideLayouts/slideLayout220.xml"/><Relationship Id="rId16" Type="http://schemas.openxmlformats.org/officeDocument/2006/relationships/slideLayout" Target="../slideLayouts/slideLayout234.xml"/><Relationship Id="rId20" Type="http://schemas.openxmlformats.org/officeDocument/2006/relationships/theme" Target="../theme/theme12.xml"/><Relationship Id="rId1" Type="http://schemas.openxmlformats.org/officeDocument/2006/relationships/slideLayout" Target="../slideLayouts/slideLayout219.xml"/><Relationship Id="rId6" Type="http://schemas.openxmlformats.org/officeDocument/2006/relationships/slideLayout" Target="../slideLayouts/slideLayout224.xml"/><Relationship Id="rId11" Type="http://schemas.openxmlformats.org/officeDocument/2006/relationships/slideLayout" Target="../slideLayouts/slideLayout229.xml"/><Relationship Id="rId5" Type="http://schemas.openxmlformats.org/officeDocument/2006/relationships/slideLayout" Target="../slideLayouts/slideLayout223.xml"/><Relationship Id="rId15" Type="http://schemas.openxmlformats.org/officeDocument/2006/relationships/slideLayout" Target="../slideLayouts/slideLayout233.xml"/><Relationship Id="rId10" Type="http://schemas.openxmlformats.org/officeDocument/2006/relationships/slideLayout" Target="../slideLayouts/slideLayout228.xml"/><Relationship Id="rId19" Type="http://schemas.openxmlformats.org/officeDocument/2006/relationships/slideLayout" Target="../slideLayouts/slideLayout237.xml"/><Relationship Id="rId4" Type="http://schemas.openxmlformats.org/officeDocument/2006/relationships/slideLayout" Target="../slideLayouts/slideLayout222.xml"/><Relationship Id="rId9" Type="http://schemas.openxmlformats.org/officeDocument/2006/relationships/slideLayout" Target="../slideLayouts/slideLayout227.xml"/><Relationship Id="rId14" Type="http://schemas.openxmlformats.org/officeDocument/2006/relationships/slideLayout" Target="../slideLayouts/slideLayout2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theme" Target="../theme/theme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theme" Target="../theme/theme4.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slideLayout" Target="../slideLayouts/slideLayout10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10" Type="http://schemas.openxmlformats.org/officeDocument/2006/relationships/slideLayout" Target="../slideLayouts/slideLayout95.xml"/><Relationship Id="rId19" Type="http://schemas.openxmlformats.org/officeDocument/2006/relationships/theme" Target="../theme/theme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theme" Target="../theme/theme6.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3" Type="http://schemas.openxmlformats.org/officeDocument/2006/relationships/slideLayout" Target="../slideLayouts/slideLayout125.xml"/><Relationship Id="rId21" Type="http://schemas.openxmlformats.org/officeDocument/2006/relationships/theme" Target="../theme/theme7.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slideLayout" Target="../slideLayouts/slideLayout142.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slideLayout" Target="../slideLayouts/slideLayout155.xml"/><Relationship Id="rId18" Type="http://schemas.openxmlformats.org/officeDocument/2006/relationships/slideLayout" Target="../slideLayouts/slideLayout160.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17" Type="http://schemas.openxmlformats.org/officeDocument/2006/relationships/slideLayout" Target="../slideLayouts/slideLayout159.xml"/><Relationship Id="rId2" Type="http://schemas.openxmlformats.org/officeDocument/2006/relationships/slideLayout" Target="../slideLayouts/slideLayout144.xml"/><Relationship Id="rId16" Type="http://schemas.openxmlformats.org/officeDocument/2006/relationships/slideLayout" Target="../slideLayouts/slideLayout158.xml"/><Relationship Id="rId20" Type="http://schemas.openxmlformats.org/officeDocument/2006/relationships/theme" Target="../theme/theme8.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5" Type="http://schemas.openxmlformats.org/officeDocument/2006/relationships/slideLayout" Target="../slideLayouts/slideLayout157.xml"/><Relationship Id="rId10" Type="http://schemas.openxmlformats.org/officeDocument/2006/relationships/slideLayout" Target="../slideLayouts/slideLayout152.xml"/><Relationship Id="rId19" Type="http://schemas.openxmlformats.org/officeDocument/2006/relationships/slideLayout" Target="../slideLayouts/slideLayout161.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slideLayout" Target="../slideLayouts/slideLayout15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theme" Target="../theme/theme9.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6" r:id="rId1"/>
    <p:sldLayoutId id="2147484271" r:id="rId2"/>
    <p:sldLayoutId id="2147484184" r:id="rId3"/>
    <p:sldLayoutId id="2147484167"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 id="2147484292" r:id="rId25"/>
    <p:sldLayoutId id="2147484293" r:id="rId26"/>
    <p:sldLayoutId id="2147484550" r:id="rId27"/>
    <p:sldLayoutId id="2147484552" r:id="rId28"/>
    <p:sldLayoutId id="2147484553" r:id="rId29"/>
    <p:sldLayoutId id="2147484554" r:id="rId30"/>
    <p:sldLayoutId id="2147484575" r:id="rId31"/>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5605757"/>
      </p:ext>
    </p:extLst>
  </p:cSld>
  <p:clrMap bg1="dk1" tx1="lt1" bg2="dk2" tx2="lt2" accent1="accent1" accent2="accent2" accent3="accent3" accent4="accent4" accent5="accent5" accent6="accent6" hlink="hlink" folHlink="folHlink"/>
  <p:sldLayoutIdLst>
    <p:sldLayoutId id="2147484463" r:id="rId1"/>
    <p:sldLayoutId id="2147484464" r:id="rId2"/>
    <p:sldLayoutId id="2147484465" r:id="rId3"/>
    <p:sldLayoutId id="2147484527"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5" r:id="rId14"/>
    <p:sldLayoutId id="2147484476" r:id="rId15"/>
    <p:sldLayoutId id="2147484477" r:id="rId16"/>
    <p:sldLayoutId id="2147484478" r:id="rId17"/>
    <p:sldLayoutId id="2147484479" r:id="rId18"/>
    <p:sldLayoutId id="2147484480"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3474299"/>
      </p:ext>
    </p:extLst>
  </p:cSld>
  <p:clrMap bg1="dk1" tx1="lt1" bg2="dk2" tx2="lt2" accent1="accent1" accent2="accent2" accent3="accent3" accent4="accent4" accent5="accent5" accent6="accent6" hlink="hlink" folHlink="folHlink"/>
  <p:sldLayoutIdLst>
    <p:sldLayoutId id="2147484482" r:id="rId1"/>
    <p:sldLayoutId id="2147484483" r:id="rId2"/>
    <p:sldLayoutId id="2147484484" r:id="rId3"/>
    <p:sldLayoutId id="2147484528" r:id="rId4"/>
    <p:sldLayoutId id="2147484485" r:id="rId5"/>
    <p:sldLayoutId id="2147484486" r:id="rId6"/>
    <p:sldLayoutId id="2147484487" r:id="rId7"/>
    <p:sldLayoutId id="2147484488" r:id="rId8"/>
    <p:sldLayoutId id="2147484489" r:id="rId9"/>
    <p:sldLayoutId id="2147484490" r:id="rId10"/>
    <p:sldLayoutId id="2147484491" r:id="rId11"/>
    <p:sldLayoutId id="2147484492" r:id="rId12"/>
    <p:sldLayoutId id="2147484493" r:id="rId13"/>
    <p:sldLayoutId id="2147484494" r:id="rId14"/>
    <p:sldLayoutId id="2147484495" r:id="rId15"/>
    <p:sldLayoutId id="2147484496" r:id="rId16"/>
    <p:sldLayoutId id="2147484497" r:id="rId17"/>
    <p:sldLayoutId id="2147484498" r:id="rId18"/>
    <p:sldLayoutId id="2147484499"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8277598"/>
      </p:ext>
    </p:extLst>
  </p:cSld>
  <p:clrMap bg1="dk1" tx1="lt1" bg2="dk2" tx2="lt2" accent1="accent1" accent2="accent2" accent3="accent3" accent4="accent4" accent5="accent5" accent6="accent6" hlink="hlink" folHlink="folHlink"/>
  <p:sldLayoutIdLst>
    <p:sldLayoutId id="2147484501" r:id="rId1"/>
    <p:sldLayoutId id="2147484502" r:id="rId2"/>
    <p:sldLayoutId id="2147484503" r:id="rId3"/>
    <p:sldLayoutId id="2147484529" r:id="rId4"/>
    <p:sldLayoutId id="2147484504" r:id="rId5"/>
    <p:sldLayoutId id="2147484505" r:id="rId6"/>
    <p:sldLayoutId id="2147484506" r:id="rId7"/>
    <p:sldLayoutId id="2147484507" r:id="rId8"/>
    <p:sldLayoutId id="2147484508" r:id="rId9"/>
    <p:sldLayoutId id="2147484509" r:id="rId10"/>
    <p:sldLayoutId id="2147484510" r:id="rId11"/>
    <p:sldLayoutId id="2147484511" r:id="rId12"/>
    <p:sldLayoutId id="2147484512" r:id="rId13"/>
    <p:sldLayoutId id="2147484513" r:id="rId14"/>
    <p:sldLayoutId id="2147484514" r:id="rId15"/>
    <p:sldLayoutId id="2147484515" r:id="rId16"/>
    <p:sldLayoutId id="2147484516" r:id="rId17"/>
    <p:sldLayoutId id="2147484517" r:id="rId18"/>
    <p:sldLayoutId id="2147484518"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1518908"/>
      </p:ext>
    </p:extLst>
  </p:cSld>
  <p:clrMap bg1="dk1" tx1="lt1" bg2="dk2" tx2="lt2" accent1="accent1" accent2="accent2" accent3="accent3" accent4="accent4" accent5="accent5" accent6="accent6" hlink="hlink" folHlink="folHlink"/>
  <p:sldLayoutIdLst>
    <p:sldLayoutId id="2147484188" r:id="rId1"/>
    <p:sldLayoutId id="2147484295" r:id="rId2"/>
    <p:sldLayoutId id="2147484296" r:id="rId3"/>
    <p:sldLayoutId id="2147484520" r:id="rId4"/>
    <p:sldLayoutId id="2147484298" r:id="rId5"/>
    <p:sldLayoutId id="2147484299" r:id="rId6"/>
    <p:sldLayoutId id="2147484300" r:id="rId7"/>
    <p:sldLayoutId id="2147484362" r:id="rId8"/>
    <p:sldLayoutId id="2147484363" r:id="rId9"/>
    <p:sldLayoutId id="2147484364" r:id="rId10"/>
    <p:sldLayoutId id="2147484365" r:id="rId11"/>
    <p:sldLayoutId id="2147484301" r:id="rId12"/>
    <p:sldLayoutId id="2147484384" r:id="rId13"/>
    <p:sldLayoutId id="2147484302" r:id="rId14"/>
    <p:sldLayoutId id="2147484388" r:id="rId15"/>
    <p:sldLayoutId id="2147484389" r:id="rId16"/>
    <p:sldLayoutId id="2147484390" r:id="rId17"/>
    <p:sldLayoutId id="2147484391" r:id="rId1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207264"/>
      </p:ext>
    </p:extLst>
  </p:cSld>
  <p:clrMap bg1="dk1" tx1="lt1" bg2="dk2" tx2="lt2" accent1="accent1" accent2="accent2" accent3="accent3" accent4="accent4" accent5="accent5" accent6="accent6" hlink="hlink" folHlink="folHlink"/>
  <p:sldLayoutIdLst>
    <p:sldLayoutId id="2147484531" r:id="rId1"/>
    <p:sldLayoutId id="2147484532" r:id="rId2"/>
    <p:sldLayoutId id="2147484533" r:id="rId3"/>
    <p:sldLayoutId id="2147484534" r:id="rId4"/>
    <p:sldLayoutId id="2147484535" r:id="rId5"/>
    <p:sldLayoutId id="2147484536" r:id="rId6"/>
    <p:sldLayoutId id="2147484537" r:id="rId7"/>
    <p:sldLayoutId id="2147484538" r:id="rId8"/>
    <p:sldLayoutId id="2147484539" r:id="rId9"/>
    <p:sldLayoutId id="2147484540" r:id="rId10"/>
    <p:sldLayoutId id="2147484541" r:id="rId11"/>
    <p:sldLayoutId id="2147484542" r:id="rId12"/>
    <p:sldLayoutId id="2147484543" r:id="rId13"/>
    <p:sldLayoutId id="2147484544" r:id="rId14"/>
    <p:sldLayoutId id="2147484545" r:id="rId15"/>
    <p:sldLayoutId id="2147484546" r:id="rId16"/>
    <p:sldLayoutId id="2147484547" r:id="rId17"/>
    <p:sldLayoutId id="2147484548" r:id="rId1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5795268"/>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521" r:id="rId4"/>
    <p:sldLayoutId id="2147484306" r:id="rId5"/>
    <p:sldLayoutId id="2147484307" r:id="rId6"/>
    <p:sldLayoutId id="2147484308" r:id="rId7"/>
    <p:sldLayoutId id="2147484366" r:id="rId8"/>
    <p:sldLayoutId id="2147484367" r:id="rId9"/>
    <p:sldLayoutId id="2147484368" r:id="rId10"/>
    <p:sldLayoutId id="2147484369" r:id="rId11"/>
    <p:sldLayoutId id="2147484309" r:id="rId12"/>
    <p:sldLayoutId id="2147484385" r:id="rId13"/>
    <p:sldLayoutId id="2147484310" r:id="rId14"/>
    <p:sldLayoutId id="2147484392" r:id="rId15"/>
    <p:sldLayoutId id="2147484393" r:id="rId16"/>
    <p:sldLayoutId id="2147484394" r:id="rId17"/>
    <p:sldLayoutId id="2147484395" r:id="rId1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311" r:id="rId1"/>
    <p:sldLayoutId id="2147484312" r:id="rId2"/>
    <p:sldLayoutId id="2147484313" r:id="rId3"/>
    <p:sldLayoutId id="2147484522" r:id="rId4"/>
    <p:sldLayoutId id="2147484314" r:id="rId5"/>
    <p:sldLayoutId id="2147484315" r:id="rId6"/>
    <p:sldLayoutId id="2147484316" r:id="rId7"/>
    <p:sldLayoutId id="2147484370" r:id="rId8"/>
    <p:sldLayoutId id="2147484371" r:id="rId9"/>
    <p:sldLayoutId id="2147484372" r:id="rId10"/>
    <p:sldLayoutId id="2147484373" r:id="rId11"/>
    <p:sldLayoutId id="2147484317" r:id="rId12"/>
    <p:sldLayoutId id="2147484386" r:id="rId13"/>
    <p:sldLayoutId id="2147484318" r:id="rId14"/>
    <p:sldLayoutId id="2147484396" r:id="rId15"/>
    <p:sldLayoutId id="2147484397" r:id="rId16"/>
    <p:sldLayoutId id="2147484398" r:id="rId17"/>
    <p:sldLayoutId id="2147484399" r:id="rId1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9590797"/>
      </p:ext>
    </p:extLst>
  </p:cSld>
  <p:clrMap bg1="dk1" tx1="lt1" bg2="dk2" tx2="lt2" accent1="accent1" accent2="accent2" accent3="accent3" accent4="accent4" accent5="accent5" accent6="accent6" hlink="hlink" folHlink="folHlink"/>
  <p:sldLayoutIdLst>
    <p:sldLayoutId id="2147484350" r:id="rId1"/>
    <p:sldLayoutId id="2147484351" r:id="rId2"/>
    <p:sldLayoutId id="2147484352" r:id="rId3"/>
    <p:sldLayoutId id="2147484523" r:id="rId4"/>
    <p:sldLayoutId id="2147484353" r:id="rId5"/>
    <p:sldLayoutId id="2147484354" r:id="rId6"/>
    <p:sldLayoutId id="2147484355" r:id="rId7"/>
    <p:sldLayoutId id="2147484374" r:id="rId8"/>
    <p:sldLayoutId id="2147484375" r:id="rId9"/>
    <p:sldLayoutId id="2147484376" r:id="rId10"/>
    <p:sldLayoutId id="2147484377" r:id="rId11"/>
    <p:sldLayoutId id="2147484356" r:id="rId12"/>
    <p:sldLayoutId id="2147484387" r:id="rId13"/>
    <p:sldLayoutId id="2147484357" r:id="rId14"/>
    <p:sldLayoutId id="2147484400" r:id="rId15"/>
    <p:sldLayoutId id="2147484401" r:id="rId16"/>
    <p:sldLayoutId id="2147484402" r:id="rId17"/>
    <p:sldLayoutId id="2147484403" r:id="rId18"/>
    <p:sldLayoutId id="2147484423"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4459786"/>
      </p:ext>
    </p:extLst>
  </p:cSld>
  <p:clrMap bg1="dk1" tx1="lt1" bg2="dk2" tx2="lt2" accent1="accent1" accent2="accent2" accent3="accent3" accent4="accent4" accent5="accent5" accent6="accent6" hlink="hlink" folHlink="folHlink"/>
  <p:sldLayoutIdLst>
    <p:sldLayoutId id="2147484405" r:id="rId1"/>
    <p:sldLayoutId id="2147484406" r:id="rId2"/>
    <p:sldLayoutId id="2147484407" r:id="rId3"/>
    <p:sldLayoutId id="2147484524" r:id="rId4"/>
    <p:sldLayoutId id="2147484408" r:id="rId5"/>
    <p:sldLayoutId id="2147484409" r:id="rId6"/>
    <p:sldLayoutId id="2147484410" r:id="rId7"/>
    <p:sldLayoutId id="2147484411" r:id="rId8"/>
    <p:sldLayoutId id="2147484412" r:id="rId9"/>
    <p:sldLayoutId id="2147484413" r:id="rId10"/>
    <p:sldLayoutId id="2147484414" r:id="rId11"/>
    <p:sldLayoutId id="2147484415" r:id="rId12"/>
    <p:sldLayoutId id="2147484416" r:id="rId13"/>
    <p:sldLayoutId id="2147484417" r:id="rId14"/>
    <p:sldLayoutId id="2147484418" r:id="rId15"/>
    <p:sldLayoutId id="2147484419" r:id="rId16"/>
    <p:sldLayoutId id="2147484420" r:id="rId17"/>
    <p:sldLayoutId id="2147484421" r:id="rId18"/>
    <p:sldLayoutId id="2147484422" r:id="rId19"/>
    <p:sldLayoutId id="2147484519" r:id="rId20"/>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0921324"/>
      </p:ext>
    </p:extLst>
  </p:cSld>
  <p:clrMap bg1="dk1" tx1="lt1" bg2="dk2" tx2="lt2" accent1="accent1" accent2="accent2" accent3="accent3" accent4="accent4" accent5="accent5" accent6="accent6" hlink="hlink" folHlink="folHlink"/>
  <p:sldLayoutIdLst>
    <p:sldLayoutId id="2147484425" r:id="rId1"/>
    <p:sldLayoutId id="2147484426" r:id="rId2"/>
    <p:sldLayoutId id="2147484427" r:id="rId3"/>
    <p:sldLayoutId id="2147484525" r:id="rId4"/>
    <p:sldLayoutId id="2147484428" r:id="rId5"/>
    <p:sldLayoutId id="2147484429" r:id="rId6"/>
    <p:sldLayoutId id="2147484430" r:id="rId7"/>
    <p:sldLayoutId id="2147484431" r:id="rId8"/>
    <p:sldLayoutId id="2147484432" r:id="rId9"/>
    <p:sldLayoutId id="2147484433" r:id="rId10"/>
    <p:sldLayoutId id="2147484434" r:id="rId11"/>
    <p:sldLayoutId id="2147484435" r:id="rId12"/>
    <p:sldLayoutId id="2147484436" r:id="rId13"/>
    <p:sldLayoutId id="2147484437" r:id="rId14"/>
    <p:sldLayoutId id="2147484438" r:id="rId15"/>
    <p:sldLayoutId id="2147484439" r:id="rId16"/>
    <p:sldLayoutId id="2147484440" r:id="rId17"/>
    <p:sldLayoutId id="2147484441" r:id="rId18"/>
    <p:sldLayoutId id="2147484442"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15785"/>
      </p:ext>
    </p:extLst>
  </p:cSld>
  <p:clrMap bg1="dk1" tx1="lt1" bg2="dk2" tx2="lt2" accent1="accent1" accent2="accent2" accent3="accent3" accent4="accent4" accent5="accent5" accent6="accent6" hlink="hlink" folHlink="folHlink"/>
  <p:sldLayoutIdLst>
    <p:sldLayoutId id="2147484444" r:id="rId1"/>
    <p:sldLayoutId id="2147484445" r:id="rId2"/>
    <p:sldLayoutId id="2147484446" r:id="rId3"/>
    <p:sldLayoutId id="214748452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 id="2147484456" r:id="rId14"/>
    <p:sldLayoutId id="2147484457" r:id="rId15"/>
    <p:sldLayoutId id="2147484458" r:id="rId16"/>
    <p:sldLayoutId id="2147484459" r:id="rId17"/>
    <p:sldLayoutId id="2147484460" r:id="rId18"/>
    <p:sldLayoutId id="2147484461"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3.xml"/><Relationship Id="rId1" Type="http://schemas.openxmlformats.org/officeDocument/2006/relationships/slideLayout" Target="../slideLayouts/slideLayout31.xml"/><Relationship Id="rId4" Type="http://schemas.openxmlformats.org/officeDocument/2006/relationships/image" Target="../media/image38.emf"/></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4.xml"/><Relationship Id="rId1" Type="http://schemas.openxmlformats.org/officeDocument/2006/relationships/slideLayout" Target="../slideLayouts/slideLayout31.xml"/><Relationship Id="rId4" Type="http://schemas.openxmlformats.org/officeDocument/2006/relationships/image" Target="../media/image4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1.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service-fabric/service-fabric-reliable-actors-introduction" TargetMode="External"/><Relationship Id="rId2" Type="http://schemas.openxmlformats.org/officeDocument/2006/relationships/notesSlide" Target="../notesSlides/notesSlide26.xml"/><Relationship Id="rId1" Type="http://schemas.openxmlformats.org/officeDocument/2006/relationships/slideLayout" Target="../slideLayouts/slideLayout30.xml"/><Relationship Id="rId4" Type="http://schemas.openxmlformats.org/officeDocument/2006/relationships/hyperlink" Target="https://github.com/Azure/service-fabric-services-and-actors-dotnet"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0.xml"/><Relationship Id="rId5" Type="http://schemas.openxmlformats.org/officeDocument/2006/relationships/image" Target="../media/image12.emf"/><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image" Target="../media/image23.png"/><Relationship Id="rId11" Type="http://schemas.openxmlformats.org/officeDocument/2006/relationships/image" Target="../media/image28.jpg"/><Relationship Id="rId5" Type="http://schemas.openxmlformats.org/officeDocument/2006/relationships/image" Target="../media/image22.png"/><Relationship Id="rId10" Type="http://schemas.openxmlformats.org/officeDocument/2006/relationships/image" Target="../media/image27.jpg"/><Relationship Id="rId4" Type="http://schemas.openxmlformats.org/officeDocument/2006/relationships/image" Target="../media/image21.png"/><Relationship Id="rId9"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Service Fabric Actors</a:t>
            </a:r>
            <a:endParaRPr lang="en-US" dirty="0"/>
          </a:p>
        </p:txBody>
      </p:sp>
      <p:sp>
        <p:nvSpPr>
          <p:cNvPr id="5" name="Text Placeholder 4"/>
          <p:cNvSpPr>
            <a:spLocks noGrp="1"/>
          </p:cNvSpPr>
          <p:nvPr>
            <p:ph type="body" sz="quarter" idx="12"/>
          </p:nvPr>
        </p:nvSpPr>
        <p:spPr/>
        <p:txBody>
          <a:bodyPr/>
          <a:lstStyle/>
          <a:p>
            <a:r>
              <a:rPr lang="en-US" dirty="0"/>
              <a:t>Ryan McIntyre</a:t>
            </a:r>
          </a:p>
          <a:p>
            <a:r>
              <a:rPr lang="en-US" sz="2400" dirty="0"/>
              <a:t>Cloud Solution Architect, Microsoft</a:t>
            </a:r>
          </a:p>
          <a:p>
            <a:r>
              <a:rPr lang="en-US" sz="2400" dirty="0"/>
              <a:t>@</a:t>
            </a:r>
            <a:r>
              <a:rPr lang="en-US" sz="2400" dirty="0" err="1"/>
              <a:t>ryanmcintyre</a:t>
            </a:r>
            <a:endParaRPr lang="en-US" sz="2400" dirty="0"/>
          </a:p>
        </p:txBody>
      </p:sp>
    </p:spTree>
    <p:extLst>
      <p:ext uri="{BB962C8B-B14F-4D97-AF65-F5344CB8AC3E}">
        <p14:creationId xmlns:p14="http://schemas.microsoft.com/office/powerpoint/2010/main" val="9599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a:t>Reliable </a:t>
            </a:r>
            <a:r>
              <a:rPr lang="en-US" sz="7200" dirty="0"/>
              <a:t>Actors</a:t>
            </a:r>
          </a:p>
        </p:txBody>
      </p:sp>
    </p:spTree>
    <p:extLst>
      <p:ext uri="{BB962C8B-B14F-4D97-AF65-F5344CB8AC3E}">
        <p14:creationId xmlns:p14="http://schemas.microsoft.com/office/powerpoint/2010/main" val="14418479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Overview</a:t>
            </a:r>
          </a:p>
        </p:txBody>
      </p:sp>
      <p:sp>
        <p:nvSpPr>
          <p:cNvPr id="6" name="Text Placeholder 5"/>
          <p:cNvSpPr>
            <a:spLocks noGrp="1"/>
          </p:cNvSpPr>
          <p:nvPr>
            <p:ph type="body" sz="quarter" idx="10"/>
          </p:nvPr>
        </p:nvSpPr>
        <p:spPr>
          <a:xfrm>
            <a:off x="274638" y="1212850"/>
            <a:ext cx="11888787" cy="3619452"/>
          </a:xfrm>
        </p:spPr>
        <p:txBody>
          <a:bodyPr/>
          <a:lstStyle/>
          <a:p>
            <a:r>
              <a:rPr lang="en-US" dirty="0"/>
              <a:t>Virtual Actor pattern</a:t>
            </a:r>
          </a:p>
          <a:p>
            <a:pPr marL="571500" indent="-571500">
              <a:buFont typeface="Arial" panose="020B0604020202020204" pitchFamily="34" charset="0"/>
              <a:buChar char="•"/>
            </a:pPr>
            <a:r>
              <a:rPr lang="en-US" dirty="0"/>
              <a:t>Actors are never explicitly created but can be explicitly deleted</a:t>
            </a:r>
          </a:p>
          <a:p>
            <a:r>
              <a:rPr lang="en-US" dirty="0"/>
              <a:t>Synchronous RPC communication</a:t>
            </a:r>
          </a:p>
          <a:p>
            <a:r>
              <a:rPr lang="en-US" dirty="0"/>
              <a:t>Single-threaded execution</a:t>
            </a:r>
          </a:p>
          <a:p>
            <a:r>
              <a:rPr lang="en-US" dirty="0"/>
              <a:t>Local state storage</a:t>
            </a:r>
          </a:p>
        </p:txBody>
      </p:sp>
    </p:spTree>
    <p:extLst>
      <p:ext uri="{BB962C8B-B14F-4D97-AF65-F5344CB8AC3E}">
        <p14:creationId xmlns:p14="http://schemas.microsoft.com/office/powerpoint/2010/main" val="2727701570"/>
      </p:ext>
    </p:extLst>
  </p:cSld>
  <p:clrMapOvr>
    <a:masterClrMapping/>
  </p:clrMapOvr>
  <mc:AlternateContent xmlns:mc="http://schemas.openxmlformats.org/markup-compatibility/2006" xmlns:p14="http://schemas.microsoft.com/office/powerpoint/2010/main">
    <mc:Choice Requires="p14">
      <p:transition spd="med" p14:dur="700" advTm="138591">
        <p:fade/>
      </p:transition>
    </mc:Choice>
    <mc:Fallback xmlns="">
      <p:transition spd="med" advTm="13859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Reliable Actors service layering</a:t>
            </a:r>
          </a:p>
        </p:txBody>
      </p:sp>
      <p:pic>
        <p:nvPicPr>
          <p:cNvPr id="4" name="Picture 3"/>
          <p:cNvPicPr>
            <a:picLocks noChangeAspect="1"/>
          </p:cNvPicPr>
          <p:nvPr/>
        </p:nvPicPr>
        <p:blipFill>
          <a:blip r:embed="rId3"/>
          <a:stretch>
            <a:fillRect/>
          </a:stretch>
        </p:blipFill>
        <p:spPr>
          <a:xfrm>
            <a:off x="3246437" y="1212849"/>
            <a:ext cx="6207934" cy="5326967"/>
          </a:xfrm>
          <a:prstGeom prst="rect">
            <a:avLst/>
          </a:prstGeom>
        </p:spPr>
      </p:pic>
    </p:spTree>
    <p:extLst>
      <p:ext uri="{BB962C8B-B14F-4D97-AF65-F5344CB8AC3E}">
        <p14:creationId xmlns:p14="http://schemas.microsoft.com/office/powerpoint/2010/main" val="1099740762"/>
      </p:ext>
    </p:extLst>
  </p:cSld>
  <p:clrMapOvr>
    <a:masterClrMapping/>
  </p:clrMapOvr>
  <mc:AlternateContent xmlns:mc="http://schemas.openxmlformats.org/markup-compatibility/2006" xmlns:p14="http://schemas.microsoft.com/office/powerpoint/2010/main">
    <mc:Choice Requires="p14">
      <p:transition spd="med" p14:dur="700" advTm="57161">
        <p:fade/>
      </p:transition>
    </mc:Choice>
    <mc:Fallback xmlns="">
      <p:transition spd="med" advTm="5716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Partitioning and distribution</a:t>
            </a:r>
          </a:p>
        </p:txBody>
      </p:sp>
      <p:sp>
        <p:nvSpPr>
          <p:cNvPr id="6" name="Text Placeholder 5"/>
          <p:cNvSpPr>
            <a:spLocks noGrp="1"/>
          </p:cNvSpPr>
          <p:nvPr>
            <p:ph type="body" sz="quarter" idx="10"/>
          </p:nvPr>
        </p:nvSpPr>
        <p:spPr>
          <a:xfrm>
            <a:off x="274638" y="1212850"/>
            <a:ext cx="11888787" cy="1181862"/>
          </a:xfrm>
        </p:spPr>
        <p:txBody>
          <a:bodyPr/>
          <a:lstStyle/>
          <a:p>
            <a:r>
              <a:rPr lang="en-US"/>
              <a:t>Actor instances are randomly distributed across service partition.</a:t>
            </a:r>
          </a:p>
        </p:txBody>
      </p:sp>
      <p:pic>
        <p:nvPicPr>
          <p:cNvPr id="4" name="Picture 3"/>
          <p:cNvPicPr>
            <a:picLocks noChangeAspect="1"/>
          </p:cNvPicPr>
          <p:nvPr/>
        </p:nvPicPr>
        <p:blipFill>
          <a:blip r:embed="rId3"/>
          <a:stretch>
            <a:fillRect/>
          </a:stretch>
        </p:blipFill>
        <p:spPr>
          <a:xfrm>
            <a:off x="2883933" y="3192462"/>
            <a:ext cx="6670196" cy="2296453"/>
          </a:xfrm>
          <a:prstGeom prst="rect">
            <a:avLst/>
          </a:prstGeom>
        </p:spPr>
      </p:pic>
    </p:spTree>
    <p:extLst>
      <p:ext uri="{BB962C8B-B14F-4D97-AF65-F5344CB8AC3E}">
        <p14:creationId xmlns:p14="http://schemas.microsoft.com/office/powerpoint/2010/main" val="2313505257"/>
      </p:ext>
    </p:extLst>
  </p:cSld>
  <p:clrMapOvr>
    <a:masterClrMapping/>
  </p:clrMapOvr>
  <mc:AlternateContent xmlns:mc="http://schemas.openxmlformats.org/markup-compatibility/2006" xmlns:p14="http://schemas.microsoft.com/office/powerpoint/2010/main">
    <mc:Choice Requires="p14">
      <p:transition spd="med" p14:dur="700" advClick="0" advTm="118612">
        <p:fade/>
      </p:transition>
    </mc:Choice>
    <mc:Fallback xmlns="">
      <p:transition spd="med" advClick="0" advTm="118612">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Actor types and instances</a:t>
            </a:r>
          </a:p>
        </p:txBody>
      </p:sp>
      <p:sp>
        <p:nvSpPr>
          <p:cNvPr id="6" name="Text Placeholder 5"/>
          <p:cNvSpPr>
            <a:spLocks noGrp="1"/>
          </p:cNvSpPr>
          <p:nvPr>
            <p:ph type="body" sz="quarter" idx="10"/>
          </p:nvPr>
        </p:nvSpPr>
        <p:spPr>
          <a:xfrm>
            <a:off x="274638" y="1212850"/>
            <a:ext cx="11888787" cy="1181862"/>
          </a:xfrm>
        </p:spPr>
        <p:txBody>
          <a:bodyPr/>
          <a:lstStyle/>
          <a:p>
            <a:r>
              <a:rPr lang="en-US"/>
              <a:t>Many actor instances are created from an actor type and hosted in an actor service</a:t>
            </a:r>
          </a:p>
        </p:txBody>
      </p:sp>
      <p:pic>
        <p:nvPicPr>
          <p:cNvPr id="3" name="Picture 2">
            <a:extLst>
              <a:ext uri="{FF2B5EF4-FFF2-40B4-BE49-F238E27FC236}">
                <a16:creationId xmlns:a16="http://schemas.microsoft.com/office/drawing/2014/main" id="{BB6C8D64-94CF-418A-AC70-56E4D0512197}"/>
              </a:ext>
            </a:extLst>
          </p:cNvPr>
          <p:cNvPicPr>
            <a:picLocks noChangeAspect="1"/>
          </p:cNvPicPr>
          <p:nvPr/>
        </p:nvPicPr>
        <p:blipFill>
          <a:blip r:embed="rId3"/>
          <a:stretch>
            <a:fillRect/>
          </a:stretch>
        </p:blipFill>
        <p:spPr>
          <a:xfrm>
            <a:off x="3285331" y="2201862"/>
            <a:ext cx="5867399" cy="3877121"/>
          </a:xfrm>
          <a:prstGeom prst="rect">
            <a:avLst/>
          </a:prstGeom>
        </p:spPr>
      </p:pic>
      <p:sp>
        <p:nvSpPr>
          <p:cNvPr id="4" name="Rectangle 3">
            <a:extLst>
              <a:ext uri="{FF2B5EF4-FFF2-40B4-BE49-F238E27FC236}">
                <a16:creationId xmlns:a16="http://schemas.microsoft.com/office/drawing/2014/main" id="{B80FE468-1DD2-496A-B47A-7516B3E86AC3}"/>
              </a:ext>
            </a:extLst>
          </p:cNvPr>
          <p:cNvSpPr/>
          <p:nvPr/>
        </p:nvSpPr>
        <p:spPr>
          <a:xfrm>
            <a:off x="3627437" y="5707062"/>
            <a:ext cx="1784848"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353535"/>
                </a:solidFill>
                <a:effectLst/>
                <a:uLnTx/>
                <a:uFillTx/>
                <a:latin typeface="Segoe UI Semilight"/>
                <a:ea typeface="+mn-ea"/>
                <a:cs typeface="+mn-cs"/>
              </a:rPr>
              <a:t>Actor type</a:t>
            </a:r>
          </a:p>
        </p:txBody>
      </p:sp>
      <p:sp>
        <p:nvSpPr>
          <p:cNvPr id="8" name="Rectangle 7">
            <a:extLst>
              <a:ext uri="{FF2B5EF4-FFF2-40B4-BE49-F238E27FC236}">
                <a16:creationId xmlns:a16="http://schemas.microsoft.com/office/drawing/2014/main" id="{6AD976C0-0275-4664-8469-3251C5C58A8E}"/>
              </a:ext>
            </a:extLst>
          </p:cNvPr>
          <p:cNvSpPr/>
          <p:nvPr/>
        </p:nvSpPr>
        <p:spPr>
          <a:xfrm>
            <a:off x="6370637" y="5707062"/>
            <a:ext cx="2517420"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353535"/>
                </a:solidFill>
                <a:effectLst/>
                <a:uLnTx/>
                <a:uFillTx/>
                <a:latin typeface="Segoe UI Semilight"/>
                <a:ea typeface="+mn-ea"/>
                <a:cs typeface="+mn-cs"/>
              </a:rPr>
              <a:t>Actor instances</a:t>
            </a:r>
          </a:p>
        </p:txBody>
      </p:sp>
    </p:spTree>
    <p:extLst>
      <p:ext uri="{BB962C8B-B14F-4D97-AF65-F5344CB8AC3E}">
        <p14:creationId xmlns:p14="http://schemas.microsoft.com/office/powerpoint/2010/main" val="131426161"/>
      </p:ext>
    </p:extLst>
  </p:cSld>
  <p:clrMapOvr>
    <a:masterClrMapping/>
  </p:clrMapOvr>
  <mc:AlternateContent xmlns:mc="http://schemas.openxmlformats.org/markup-compatibility/2006" xmlns:p14="http://schemas.microsoft.com/office/powerpoint/2010/main">
    <mc:Choice Requires="p14">
      <p:transition spd="med" p14:dur="700" advClick="0" advTm="109428">
        <p:fade/>
      </p:transition>
    </mc:Choice>
    <mc:Fallback xmlns="">
      <p:transition spd="med" advClick="0" advTm="10942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Turn-based access and transactions</a:t>
            </a:r>
          </a:p>
        </p:txBody>
      </p:sp>
      <p:sp>
        <p:nvSpPr>
          <p:cNvPr id="6" name="Text Placeholder 5"/>
          <p:cNvSpPr>
            <a:spLocks noGrp="1"/>
          </p:cNvSpPr>
          <p:nvPr>
            <p:ph type="body" sz="quarter" idx="10"/>
          </p:nvPr>
        </p:nvSpPr>
        <p:spPr>
          <a:xfrm>
            <a:off x="274638" y="1212850"/>
            <a:ext cx="11888787" cy="1181862"/>
          </a:xfrm>
        </p:spPr>
        <p:txBody>
          <a:bodyPr/>
          <a:lstStyle/>
          <a:p>
            <a:r>
              <a:rPr lang="en-US"/>
              <a:t>Every actor method call is wrapped in a transaction scope and a lock on the actor class.</a:t>
            </a:r>
          </a:p>
        </p:txBody>
      </p:sp>
      <p:sp>
        <p:nvSpPr>
          <p:cNvPr id="2" name="Rectangle 1"/>
          <p:cNvSpPr/>
          <p:nvPr/>
        </p:nvSpPr>
        <p:spPr>
          <a:xfrm>
            <a:off x="3246437" y="2974904"/>
            <a:ext cx="9372600" cy="1323439"/>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B91AF"/>
                </a:solidFill>
                <a:effectLst/>
                <a:uLnTx/>
                <a:uFillTx/>
                <a:latin typeface="Consolas" panose="020B0609020204030204" pitchFamily="49" charset="0"/>
                <a:ea typeface="+mn-ea"/>
                <a:cs typeface="+mn-cs"/>
              </a:rPr>
              <a:t>Task</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2B91AF"/>
                </a:solidFill>
                <a:effectLst/>
                <a:uLnTx/>
                <a:uFillTx/>
                <a:latin typeface="Consolas" panose="020B0609020204030204" pitchFamily="49" charset="0"/>
                <a:ea typeface="+mn-ea"/>
                <a:cs typeface="+mn-cs"/>
              </a:rPr>
              <a:t>IActor1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.SetCountAsync(</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count, </a:t>
            </a:r>
            <a:r>
              <a:rPr kumimoji="0" lang="en-US" sz="1600" b="0" i="0" u="none" strike="noStrike" kern="1200" cap="none" spc="0" normalizeH="0" baseline="0" noProof="0" err="1">
                <a:ln>
                  <a:noFill/>
                </a:ln>
                <a:solidFill>
                  <a:srgbClr val="2B91AF"/>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    return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this</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.StateManager.AddOrUpdateStateAsync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"count"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count,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(key, value) =&gt; count &gt; value ? count : value,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endParaRPr kumimoji="0" lang="en-US" sz="16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 name="Left Brace 2"/>
          <p:cNvSpPr/>
          <p:nvPr/>
        </p:nvSpPr>
        <p:spPr>
          <a:xfrm>
            <a:off x="2789237" y="2974903"/>
            <a:ext cx="457200" cy="1323439"/>
          </a:xfrm>
          <a:prstGeom prst="leftBrace">
            <a:avLst/>
          </a:prstGeom>
          <a:ln w="28575">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 name="Rectangle 4"/>
          <p:cNvSpPr/>
          <p:nvPr/>
        </p:nvSpPr>
        <p:spPr>
          <a:xfrm>
            <a:off x="426683" y="3313456"/>
            <a:ext cx="2337307" cy="646331"/>
          </a:xfrm>
          <a:prstGeom prst="rect">
            <a:avLst/>
          </a:prstGeom>
        </p:spPr>
        <p:txBody>
          <a:bodyPr wrap="none">
            <a:spAutoFit/>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78D7"/>
                </a:solidFill>
                <a:effectLst/>
                <a:uLnTx/>
                <a:uFillTx/>
                <a:latin typeface="Segoe UI Semilight"/>
                <a:ea typeface="+mn-ea"/>
                <a:cs typeface="+mn-cs"/>
              </a:rPr>
              <a:t>Lock on actor class</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78D7"/>
                </a:solidFill>
                <a:effectLst/>
                <a:uLnTx/>
                <a:uFillTx/>
                <a:latin typeface="Segoe UI Semilight"/>
                <a:ea typeface="+mn-ea"/>
                <a:cs typeface="+mn-cs"/>
              </a:rPr>
              <a:t>Transaction scope</a:t>
            </a:r>
          </a:p>
        </p:txBody>
      </p:sp>
      <p:sp>
        <p:nvSpPr>
          <p:cNvPr id="8" name="Text Placeholder 5"/>
          <p:cNvSpPr txBox="1">
            <a:spLocks/>
          </p:cNvSpPr>
          <p:nvPr/>
        </p:nvSpPr>
        <p:spPr>
          <a:xfrm>
            <a:off x="274638" y="4621896"/>
            <a:ext cx="11888787" cy="11818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600"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a:ea typeface="+mn-ea"/>
                <a:cs typeface="+mn-cs"/>
              </a:rPr>
              <a:t>While this method is executing, no other actor method may execute.</a:t>
            </a:r>
          </a:p>
        </p:txBody>
      </p:sp>
    </p:spTree>
    <p:extLst>
      <p:ext uri="{BB962C8B-B14F-4D97-AF65-F5344CB8AC3E}">
        <p14:creationId xmlns:p14="http://schemas.microsoft.com/office/powerpoint/2010/main" val="2588567564"/>
      </p:ext>
    </p:extLst>
  </p:cSld>
  <p:clrMapOvr>
    <a:masterClrMapping/>
  </p:clrMapOvr>
  <mc:AlternateContent xmlns:mc="http://schemas.openxmlformats.org/markup-compatibility/2006" xmlns:p14="http://schemas.microsoft.com/office/powerpoint/2010/main">
    <mc:Choice Requires="p14">
      <p:transition spd="med" p14:dur="700" advClick="0" advTm="96961">
        <p:fade/>
      </p:transition>
    </mc:Choice>
    <mc:Fallback xmlns="">
      <p:transition spd="med" advClick="0" advTm="9696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Synchronous RPC</a:t>
            </a:r>
          </a:p>
        </p:txBody>
      </p:sp>
      <p:sp>
        <p:nvSpPr>
          <p:cNvPr id="6" name="Text Placeholder 5"/>
          <p:cNvSpPr>
            <a:spLocks noGrp="1"/>
          </p:cNvSpPr>
          <p:nvPr>
            <p:ph type="body" sz="quarter" idx="10"/>
          </p:nvPr>
        </p:nvSpPr>
        <p:spPr>
          <a:xfrm>
            <a:off x="274638" y="1212850"/>
            <a:ext cx="11888787" cy="1181862"/>
          </a:xfrm>
        </p:spPr>
        <p:txBody>
          <a:bodyPr/>
          <a:lstStyle/>
          <a:p>
            <a:r>
              <a:rPr lang="en-US"/>
              <a:t>A call to an actor through </a:t>
            </a:r>
            <a:r>
              <a:rPr lang="en-US" err="1"/>
              <a:t>ActorProxy</a:t>
            </a:r>
            <a:r>
              <a:rPr lang="en-US"/>
              <a:t> does not complete until the remote method completes, represented by a Task</a:t>
            </a:r>
          </a:p>
        </p:txBody>
      </p:sp>
      <p:sp>
        <p:nvSpPr>
          <p:cNvPr id="2" name="Rectangle 1"/>
          <p:cNvSpPr/>
          <p:nvPr/>
        </p:nvSpPr>
        <p:spPr>
          <a:xfrm>
            <a:off x="3398837" y="3268662"/>
            <a:ext cx="9372600" cy="1323439"/>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B91AF"/>
                </a:solidFill>
                <a:effectLst/>
                <a:uLnTx/>
                <a:uFillTx/>
                <a:latin typeface="Consolas" panose="020B0609020204030204" pitchFamily="49" charset="0"/>
                <a:ea typeface="+mn-ea"/>
                <a:cs typeface="+mn-cs"/>
              </a:rPr>
              <a:t>Task</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2B91AF"/>
                </a:solidFill>
                <a:effectLst/>
                <a:uLnTx/>
                <a:uFillTx/>
                <a:latin typeface="Consolas" panose="020B0609020204030204" pitchFamily="49" charset="0"/>
                <a:ea typeface="+mn-ea"/>
                <a:cs typeface="+mn-cs"/>
              </a:rPr>
              <a:t>IActor1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.SetCountAsync(</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count, </a:t>
            </a:r>
            <a:r>
              <a:rPr kumimoji="0" lang="en-US" sz="1600" b="0" i="0" u="none" strike="noStrike" kern="1200" cap="none" spc="0" normalizeH="0" baseline="0" noProof="0" err="1">
                <a:ln>
                  <a:noFill/>
                </a:ln>
                <a:solidFill>
                  <a:srgbClr val="2B91AF"/>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    return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this</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.StateManager.AddOrUpdateStateAsync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"count"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count,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(key, value) =&gt; count &gt; value ? count : value,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endParaRPr kumimoji="0" lang="en-US" sz="16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 name="Arrow: Right 3">
            <a:extLst>
              <a:ext uri="{FF2B5EF4-FFF2-40B4-BE49-F238E27FC236}">
                <a16:creationId xmlns:a16="http://schemas.microsoft.com/office/drawing/2014/main" id="{6AC7DE94-A84B-4BA9-A805-1ABE0C78F0D4}"/>
              </a:ext>
            </a:extLst>
          </p:cNvPr>
          <p:cNvSpPr/>
          <p:nvPr/>
        </p:nvSpPr>
        <p:spPr bwMode="auto">
          <a:xfrm>
            <a:off x="2484437" y="3040062"/>
            <a:ext cx="685800" cy="45720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Rectangle 6">
            <a:extLst>
              <a:ext uri="{FF2B5EF4-FFF2-40B4-BE49-F238E27FC236}">
                <a16:creationId xmlns:a16="http://schemas.microsoft.com/office/drawing/2014/main" id="{8FEA05E6-7853-468B-AF38-B968A2D0A0FA}"/>
              </a:ext>
            </a:extLst>
          </p:cNvPr>
          <p:cNvSpPr/>
          <p:nvPr/>
        </p:nvSpPr>
        <p:spPr>
          <a:xfrm>
            <a:off x="1117070" y="3035597"/>
            <a:ext cx="1339662" cy="46166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353535"/>
                </a:solidFill>
                <a:effectLst/>
                <a:uLnTx/>
                <a:uFillTx/>
                <a:latin typeface="Segoe UI Semilight"/>
                <a:ea typeface="+mn-ea"/>
                <a:cs typeface="+mn-cs"/>
              </a:rPr>
              <a:t>Call start</a:t>
            </a:r>
          </a:p>
        </p:txBody>
      </p:sp>
      <p:sp>
        <p:nvSpPr>
          <p:cNvPr id="10" name="Arrow: Right 9">
            <a:extLst>
              <a:ext uri="{FF2B5EF4-FFF2-40B4-BE49-F238E27FC236}">
                <a16:creationId xmlns:a16="http://schemas.microsoft.com/office/drawing/2014/main" id="{5187F54A-02D0-4B53-AACA-D1125388CBDF}"/>
              </a:ext>
            </a:extLst>
          </p:cNvPr>
          <p:cNvSpPr/>
          <p:nvPr/>
        </p:nvSpPr>
        <p:spPr bwMode="auto">
          <a:xfrm rot="10800000">
            <a:off x="2408237" y="4411662"/>
            <a:ext cx="685800" cy="45720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 name="Rectangle 10">
            <a:extLst>
              <a:ext uri="{FF2B5EF4-FFF2-40B4-BE49-F238E27FC236}">
                <a16:creationId xmlns:a16="http://schemas.microsoft.com/office/drawing/2014/main" id="{C2C5C7CF-59FA-4CCB-B01B-28ABC1649700}"/>
              </a:ext>
            </a:extLst>
          </p:cNvPr>
          <p:cNvSpPr/>
          <p:nvPr/>
        </p:nvSpPr>
        <p:spPr>
          <a:xfrm>
            <a:off x="427037" y="4407197"/>
            <a:ext cx="1985608" cy="46166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353535"/>
                </a:solidFill>
                <a:effectLst/>
                <a:uLnTx/>
                <a:uFillTx/>
                <a:latin typeface="Segoe UI Semilight"/>
                <a:ea typeface="+mn-ea"/>
                <a:cs typeface="+mn-cs"/>
              </a:rPr>
              <a:t>Call complete</a:t>
            </a:r>
          </a:p>
        </p:txBody>
      </p:sp>
    </p:spTree>
    <p:extLst>
      <p:ext uri="{BB962C8B-B14F-4D97-AF65-F5344CB8AC3E}">
        <p14:creationId xmlns:p14="http://schemas.microsoft.com/office/powerpoint/2010/main" val="355508295"/>
      </p:ext>
    </p:extLst>
  </p:cSld>
  <p:clrMapOvr>
    <a:masterClrMapping/>
  </p:clrMapOvr>
  <mc:AlternateContent xmlns:mc="http://schemas.openxmlformats.org/markup-compatibility/2006" xmlns:p14="http://schemas.microsoft.com/office/powerpoint/2010/main">
    <mc:Choice Requires="p14">
      <p:transition spd="med" p14:dur="700" advClick="0" advTm="161238">
        <p:fade/>
      </p:transition>
    </mc:Choice>
    <mc:Fallback xmlns="">
      <p:transition spd="med" advClick="0" advTm="16123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Turn-based access limitations</a:t>
            </a:r>
          </a:p>
        </p:txBody>
      </p:sp>
      <p:sp>
        <p:nvSpPr>
          <p:cNvPr id="6" name="Text Placeholder 5"/>
          <p:cNvSpPr>
            <a:spLocks noGrp="1"/>
          </p:cNvSpPr>
          <p:nvPr>
            <p:ph type="body" sz="quarter" idx="10"/>
          </p:nvPr>
        </p:nvSpPr>
        <p:spPr>
          <a:xfrm>
            <a:off x="274638" y="1212850"/>
            <a:ext cx="11888787" cy="3120854"/>
          </a:xfrm>
        </p:spPr>
        <p:txBody>
          <a:bodyPr/>
          <a:lstStyle/>
          <a:p>
            <a:r>
              <a:rPr lang="en-US"/>
              <a:t>Single-threaded</a:t>
            </a:r>
          </a:p>
          <a:p>
            <a:pPr marL="571500" indent="-571500">
              <a:buFont typeface="Arial" panose="020B0604020202020204" pitchFamily="34" charset="0"/>
              <a:buChar char="•"/>
            </a:pPr>
            <a:r>
              <a:rPr lang="en-US">
                <a:solidFill>
                  <a:schemeClr val="accent3"/>
                </a:solidFill>
              </a:rPr>
              <a:t>Writes block other writes</a:t>
            </a:r>
          </a:p>
          <a:p>
            <a:pPr marL="571500" indent="-571500">
              <a:buFont typeface="Arial" panose="020B0604020202020204" pitchFamily="34" charset="0"/>
              <a:buChar char="•"/>
            </a:pPr>
            <a:r>
              <a:rPr lang="en-US">
                <a:solidFill>
                  <a:schemeClr val="accent3"/>
                </a:solidFill>
              </a:rPr>
              <a:t>Writes block other reads</a:t>
            </a:r>
          </a:p>
          <a:p>
            <a:pPr marL="571500" indent="-571500">
              <a:buFont typeface="Arial" panose="020B0604020202020204" pitchFamily="34" charset="0"/>
              <a:buChar char="•"/>
            </a:pPr>
            <a:r>
              <a:rPr lang="en-US">
                <a:solidFill>
                  <a:srgbClr val="C00000"/>
                </a:solidFill>
              </a:rPr>
              <a:t>Reads block other writes</a:t>
            </a:r>
          </a:p>
          <a:p>
            <a:pPr marL="571500" indent="-571500">
              <a:buFont typeface="Arial" panose="020B0604020202020204" pitchFamily="34" charset="0"/>
              <a:buChar char="•"/>
            </a:pPr>
            <a:r>
              <a:rPr lang="en-US">
                <a:solidFill>
                  <a:srgbClr val="C00000"/>
                </a:solidFill>
              </a:rPr>
              <a:t>Reads block other reads</a:t>
            </a:r>
          </a:p>
        </p:txBody>
      </p:sp>
    </p:spTree>
    <p:extLst>
      <p:ext uri="{BB962C8B-B14F-4D97-AF65-F5344CB8AC3E}">
        <p14:creationId xmlns:p14="http://schemas.microsoft.com/office/powerpoint/2010/main" val="528705366"/>
      </p:ext>
    </p:extLst>
  </p:cSld>
  <p:clrMapOvr>
    <a:masterClrMapping/>
  </p:clrMapOvr>
  <mc:AlternateContent xmlns:mc="http://schemas.openxmlformats.org/markup-compatibility/2006" xmlns:p14="http://schemas.microsoft.com/office/powerpoint/2010/main">
    <mc:Choice Requires="p14">
      <p:transition spd="med" p14:dur="700" advClick="0" advTm="106128">
        <p:fade/>
      </p:transition>
    </mc:Choice>
    <mc:Fallback xmlns="">
      <p:transition spd="med" advClick="0" advTm="10612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Turn-based access limitations</a:t>
            </a:r>
            <a:endParaRPr lang="en-US" b="1"/>
          </a:p>
        </p:txBody>
      </p:sp>
      <p:sp>
        <p:nvSpPr>
          <p:cNvPr id="6" name="Text Placeholder 5"/>
          <p:cNvSpPr>
            <a:spLocks noGrp="1"/>
          </p:cNvSpPr>
          <p:nvPr>
            <p:ph type="body" sz="quarter" idx="10"/>
          </p:nvPr>
        </p:nvSpPr>
        <p:spPr>
          <a:xfrm>
            <a:off x="274638" y="1212850"/>
            <a:ext cx="11888787" cy="1791260"/>
          </a:xfrm>
        </p:spPr>
        <p:txBody>
          <a:bodyPr/>
          <a:lstStyle/>
          <a:p>
            <a:r>
              <a:rPr lang="en-US"/>
              <a:t>During actor method execution, all incoming calls are blocked.</a:t>
            </a:r>
          </a:p>
          <a:p>
            <a:r>
              <a:rPr lang="en-US"/>
              <a:t>Long-running I/O operations can block progress</a:t>
            </a:r>
          </a:p>
        </p:txBody>
      </p:sp>
      <p:pic>
        <p:nvPicPr>
          <p:cNvPr id="7" name="Picture 6"/>
          <p:cNvPicPr>
            <a:picLocks noChangeAspect="1"/>
          </p:cNvPicPr>
          <p:nvPr/>
        </p:nvPicPr>
        <p:blipFill>
          <a:blip r:embed="rId3"/>
          <a:stretch>
            <a:fillRect/>
          </a:stretch>
        </p:blipFill>
        <p:spPr>
          <a:xfrm>
            <a:off x="2725512" y="3040062"/>
            <a:ext cx="6987038" cy="3440880"/>
          </a:xfrm>
          <a:prstGeom prst="rect">
            <a:avLst/>
          </a:prstGeom>
        </p:spPr>
      </p:pic>
    </p:spTree>
    <p:extLst>
      <p:ext uri="{BB962C8B-B14F-4D97-AF65-F5344CB8AC3E}">
        <p14:creationId xmlns:p14="http://schemas.microsoft.com/office/powerpoint/2010/main" val="2558269882"/>
      </p:ext>
    </p:extLst>
  </p:cSld>
  <p:clrMapOvr>
    <a:masterClrMapping/>
  </p:clrMapOvr>
  <mc:AlternateContent xmlns:mc="http://schemas.openxmlformats.org/markup-compatibility/2006" xmlns:p14="http://schemas.microsoft.com/office/powerpoint/2010/main">
    <mc:Choice Requires="p14">
      <p:transition spd="med" p14:dur="700" advClick="0" advTm="189545">
        <p:fade/>
      </p:transition>
    </mc:Choice>
    <mc:Fallback xmlns="">
      <p:transition spd="med" advClick="0" advTm="189545">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Turn-based access limitations</a:t>
            </a:r>
          </a:p>
        </p:txBody>
      </p:sp>
      <p:sp>
        <p:nvSpPr>
          <p:cNvPr id="6" name="Text Placeholder 5"/>
          <p:cNvSpPr>
            <a:spLocks noGrp="1"/>
          </p:cNvSpPr>
          <p:nvPr>
            <p:ph type="body" sz="quarter" idx="10"/>
          </p:nvPr>
        </p:nvSpPr>
        <p:spPr>
          <a:xfrm>
            <a:off x="274638" y="1212850"/>
            <a:ext cx="11888787" cy="1181862"/>
          </a:xfrm>
        </p:spPr>
        <p:txBody>
          <a:bodyPr/>
          <a:lstStyle/>
          <a:p>
            <a:r>
              <a:rPr lang="en-US"/>
              <a:t>Using a continuation on a long-running I/O operation to unblock other actor methods</a:t>
            </a:r>
          </a:p>
        </p:txBody>
      </p:sp>
      <p:sp>
        <p:nvSpPr>
          <p:cNvPr id="2" name="Rectangle 1"/>
          <p:cNvSpPr/>
          <p:nvPr/>
        </p:nvSpPr>
        <p:spPr>
          <a:xfrm>
            <a:off x="427037" y="2703991"/>
            <a:ext cx="11353800" cy="1815882"/>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2B91AF"/>
                </a:solidFill>
                <a:effectLst/>
                <a:uLnTx/>
                <a:uFillTx/>
                <a:latin typeface="Consolas" panose="020B0609020204030204" pitchFamily="49" charset="0"/>
                <a:ea typeface="+mn-ea"/>
                <a:cs typeface="+mn-cs"/>
              </a:rPr>
              <a:t>Task</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a:t>
            </a:r>
            <a:r>
              <a:rPr kumimoji="0" lang="en-US" sz="1600" b="0" i="0" u="none" strike="noStrike" kern="1200" cap="none" spc="0" normalizeH="0" baseline="0" noProof="0">
                <a:ln>
                  <a:noFill/>
                </a:ln>
                <a:solidFill>
                  <a:srgbClr val="2B91AF"/>
                </a:solidFill>
                <a:effectLst/>
                <a:uLnTx/>
                <a:uFillTx/>
                <a:latin typeface="Consolas" panose="020B0609020204030204" pitchFamily="49" charset="0"/>
                <a:ea typeface="+mn-ea"/>
                <a:cs typeface="+mn-cs"/>
              </a:rPr>
              <a:t>IActor1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.LongRunningOperationAsync(</a:t>
            </a:r>
            <a:r>
              <a:rPr kumimoji="0" lang="en-US" sz="1600" b="0" i="0" u="none" strike="noStrike" kern="1200" cap="none" spc="0" normalizeH="0" baseline="0" noProof="0" err="1">
                <a:ln>
                  <a:noFill/>
                </a:ln>
                <a:solidFill>
                  <a:srgbClr val="2B91AF"/>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externalDependency.CallAsync.ContinueWith</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t =&gt;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this</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.StateManager.SetStateAsync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string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"key"</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"value"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endParaRPr kumimoji="0" lang="en-US" sz="16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 name="Rectangle 3"/>
          <p:cNvSpPr/>
          <p:nvPr/>
        </p:nvSpPr>
        <p:spPr>
          <a:xfrm>
            <a:off x="274638" y="4945062"/>
            <a:ext cx="11715656" cy="954107"/>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353535"/>
                </a:solidFill>
                <a:effectLst/>
                <a:uLnTx/>
                <a:uFillTx/>
                <a:latin typeface="Segoe UI Semilight"/>
                <a:ea typeface="+mn-ea"/>
                <a:cs typeface="+mn-cs"/>
              </a:rPr>
              <a:t>Continuation will run </a:t>
            </a:r>
            <a:r>
              <a:rPr kumimoji="0" lang="en-US" sz="2800" b="1" i="0" u="none" strike="noStrike" kern="1200" cap="none" spc="0" normalizeH="0" baseline="0" noProof="0">
                <a:ln>
                  <a:noFill/>
                </a:ln>
                <a:solidFill>
                  <a:srgbClr val="353535"/>
                </a:solidFill>
                <a:effectLst/>
                <a:uLnTx/>
                <a:uFillTx/>
                <a:latin typeface="Segoe UI Semilight"/>
                <a:ea typeface="+mn-ea"/>
                <a:cs typeface="+mn-cs"/>
              </a:rPr>
              <a:t>outside </a:t>
            </a:r>
            <a:r>
              <a:rPr kumimoji="0" lang="en-US" sz="2800" b="0" i="0" u="none" strike="noStrike" kern="1200" cap="none" spc="0" normalizeH="0" baseline="0" noProof="0">
                <a:ln>
                  <a:noFill/>
                </a:ln>
                <a:solidFill>
                  <a:srgbClr val="353535"/>
                </a:solidFill>
                <a:effectLst/>
                <a:uLnTx/>
                <a:uFillTx/>
                <a:latin typeface="Segoe UI Semilight"/>
                <a:ea typeface="+mn-ea"/>
                <a:cs typeface="+mn-cs"/>
              </a:rPr>
              <a:t>of state transaction and method lock</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353535"/>
                </a:solidFill>
                <a:effectLst/>
                <a:uLnTx/>
                <a:uFillTx/>
                <a:latin typeface="Segoe UI Semilight"/>
                <a:ea typeface="+mn-ea"/>
                <a:cs typeface="+mn-cs"/>
              </a:rPr>
              <a:t>Cannot perform state operations here</a:t>
            </a:r>
          </a:p>
        </p:txBody>
      </p:sp>
    </p:spTree>
    <p:extLst>
      <p:ext uri="{BB962C8B-B14F-4D97-AF65-F5344CB8AC3E}">
        <p14:creationId xmlns:p14="http://schemas.microsoft.com/office/powerpoint/2010/main" val="713631849"/>
      </p:ext>
    </p:extLst>
  </p:cSld>
  <p:clrMapOvr>
    <a:masterClrMapping/>
  </p:clrMapOvr>
  <mc:AlternateContent xmlns:mc="http://schemas.openxmlformats.org/markup-compatibility/2006" xmlns:p14="http://schemas.microsoft.com/office/powerpoint/2010/main">
    <mc:Choice Requires="p14">
      <p:transition spd="med" p14:dur="700" advClick="0" advTm="112586">
        <p:fade/>
      </p:transition>
    </mc:Choice>
    <mc:Fallback xmlns="">
      <p:transition spd="med" advClick="0" advTm="11258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Agenda</a:t>
            </a:r>
          </a:p>
        </p:txBody>
      </p:sp>
      <p:sp>
        <p:nvSpPr>
          <p:cNvPr id="3" name="Text Placeholder 2"/>
          <p:cNvSpPr>
            <a:spLocks noGrp="1"/>
          </p:cNvSpPr>
          <p:nvPr>
            <p:ph type="body" sz="quarter" idx="10"/>
          </p:nvPr>
        </p:nvSpPr>
        <p:spPr>
          <a:xfrm>
            <a:off x="365760" y="1371600"/>
            <a:ext cx="11704320" cy="2853089"/>
          </a:xfrm>
        </p:spPr>
        <p:txBody>
          <a:bodyPr/>
          <a:lstStyle/>
          <a:p>
            <a:r>
              <a:rPr lang="en-US" sz="4400" dirty="0"/>
              <a:t>Intro to Service Fabric</a:t>
            </a:r>
          </a:p>
          <a:p>
            <a:r>
              <a:rPr lang="en-US" sz="4400" dirty="0"/>
              <a:t>Virtual Actor Pattern</a:t>
            </a:r>
          </a:p>
          <a:p>
            <a:r>
              <a:rPr lang="en-US" sz="4400" dirty="0"/>
              <a:t>Good and Bad Usage Patterns</a:t>
            </a:r>
          </a:p>
          <a:p>
            <a:r>
              <a:rPr lang="en-US" sz="4400" dirty="0"/>
              <a:t>Conclusion</a:t>
            </a:r>
          </a:p>
        </p:txBody>
      </p:sp>
    </p:spTree>
    <p:extLst>
      <p:ext uri="{BB962C8B-B14F-4D97-AF65-F5344CB8AC3E}">
        <p14:creationId xmlns:p14="http://schemas.microsoft.com/office/powerpoint/2010/main" val="39444373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Turn-based access limitations</a:t>
            </a:r>
          </a:p>
        </p:txBody>
      </p:sp>
      <p:sp>
        <p:nvSpPr>
          <p:cNvPr id="6" name="Text Placeholder 5"/>
          <p:cNvSpPr>
            <a:spLocks noGrp="1"/>
          </p:cNvSpPr>
          <p:nvPr>
            <p:ph type="body" sz="quarter" idx="10"/>
          </p:nvPr>
        </p:nvSpPr>
        <p:spPr>
          <a:xfrm>
            <a:off x="274638" y="1212850"/>
            <a:ext cx="11888787" cy="1292662"/>
          </a:xfrm>
        </p:spPr>
        <p:txBody>
          <a:bodyPr/>
          <a:lstStyle/>
          <a:p>
            <a:r>
              <a:rPr lang="en-US"/>
              <a:t>A single actor instance cannot handle concurrent requests</a:t>
            </a:r>
          </a:p>
          <a:p>
            <a:endParaRPr lang="en-US"/>
          </a:p>
        </p:txBody>
      </p:sp>
      <p:pic>
        <p:nvPicPr>
          <p:cNvPr id="5" name="Picture 4"/>
          <p:cNvPicPr>
            <a:picLocks noChangeAspect="1"/>
          </p:cNvPicPr>
          <p:nvPr/>
        </p:nvPicPr>
        <p:blipFill>
          <a:blip r:embed="rId3"/>
          <a:stretch>
            <a:fillRect/>
          </a:stretch>
        </p:blipFill>
        <p:spPr>
          <a:xfrm>
            <a:off x="2636837" y="2582862"/>
            <a:ext cx="6630325" cy="3905795"/>
          </a:xfrm>
          <a:prstGeom prst="rect">
            <a:avLst/>
          </a:prstGeom>
        </p:spPr>
      </p:pic>
    </p:spTree>
    <p:extLst>
      <p:ext uri="{BB962C8B-B14F-4D97-AF65-F5344CB8AC3E}">
        <p14:creationId xmlns:p14="http://schemas.microsoft.com/office/powerpoint/2010/main" val="208076384"/>
      </p:ext>
    </p:extLst>
  </p:cSld>
  <p:clrMapOvr>
    <a:masterClrMapping/>
  </p:clrMapOvr>
  <mc:AlternateContent xmlns:mc="http://schemas.openxmlformats.org/markup-compatibility/2006" xmlns:p14="http://schemas.microsoft.com/office/powerpoint/2010/main">
    <mc:Choice Requires="p14">
      <p:transition spd="med" p14:dur="700" advClick="0" advTm="37950">
        <p:fade/>
      </p:transition>
    </mc:Choice>
    <mc:Fallback xmlns="">
      <p:transition spd="med" advClick="0" advTm="3795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Architectural anti-pattern</a:t>
            </a:r>
          </a:p>
        </p:txBody>
      </p:sp>
      <p:sp>
        <p:nvSpPr>
          <p:cNvPr id="6" name="Text Placeholder 5"/>
          <p:cNvSpPr>
            <a:spLocks noGrp="1"/>
          </p:cNvSpPr>
          <p:nvPr>
            <p:ph type="body" sz="quarter" idx="10"/>
          </p:nvPr>
        </p:nvSpPr>
        <p:spPr>
          <a:xfrm>
            <a:off x="274638" y="1212850"/>
            <a:ext cx="11888787" cy="1181862"/>
          </a:xfrm>
        </p:spPr>
        <p:txBody>
          <a:bodyPr/>
          <a:lstStyle/>
          <a:p>
            <a:r>
              <a:rPr lang="en-US"/>
              <a:t>Architectures where a single actor instance needs to process concurrent requests won’t scale.</a:t>
            </a:r>
          </a:p>
        </p:txBody>
      </p:sp>
      <p:pic>
        <p:nvPicPr>
          <p:cNvPr id="2" name="Picture 1"/>
          <p:cNvPicPr>
            <a:picLocks noChangeAspect="1"/>
          </p:cNvPicPr>
          <p:nvPr/>
        </p:nvPicPr>
        <p:blipFill>
          <a:blip r:embed="rId3"/>
          <a:stretch>
            <a:fillRect/>
          </a:stretch>
        </p:blipFill>
        <p:spPr>
          <a:xfrm>
            <a:off x="3474818" y="2735262"/>
            <a:ext cx="5488426" cy="3518640"/>
          </a:xfrm>
          <a:prstGeom prst="rect">
            <a:avLst/>
          </a:prstGeom>
        </p:spPr>
      </p:pic>
    </p:spTree>
    <p:extLst>
      <p:ext uri="{BB962C8B-B14F-4D97-AF65-F5344CB8AC3E}">
        <p14:creationId xmlns:p14="http://schemas.microsoft.com/office/powerpoint/2010/main" val="2961038260"/>
      </p:ext>
    </p:extLst>
  </p:cSld>
  <p:clrMapOvr>
    <a:masterClrMapping/>
  </p:clrMapOvr>
  <mc:AlternateContent xmlns:mc="http://schemas.openxmlformats.org/markup-compatibility/2006" xmlns:p14="http://schemas.microsoft.com/office/powerpoint/2010/main">
    <mc:Choice Requires="p14">
      <p:transition spd="med" p14:dur="700" advClick="0" advTm="54511">
        <p:fade/>
      </p:transition>
    </mc:Choice>
    <mc:Fallback xmlns="">
      <p:transition spd="med" advClick="0" advTm="5451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Architectural anti-pattern</a:t>
            </a:r>
          </a:p>
        </p:txBody>
      </p:sp>
      <p:sp>
        <p:nvSpPr>
          <p:cNvPr id="6" name="Text Placeholder 5"/>
          <p:cNvSpPr>
            <a:spLocks noGrp="1"/>
          </p:cNvSpPr>
          <p:nvPr>
            <p:ph type="body" sz="quarter" idx="10"/>
          </p:nvPr>
        </p:nvSpPr>
        <p:spPr>
          <a:xfrm>
            <a:off x="274638" y="1212850"/>
            <a:ext cx="11888787" cy="683264"/>
          </a:xfrm>
        </p:spPr>
        <p:txBody>
          <a:bodyPr/>
          <a:lstStyle/>
          <a:p>
            <a:r>
              <a:rPr lang="en-US"/>
              <a:t>Architectures where users make requests directly to an actor</a:t>
            </a:r>
          </a:p>
        </p:txBody>
      </p:sp>
      <p:pic>
        <p:nvPicPr>
          <p:cNvPr id="5" name="Picture 4"/>
          <p:cNvPicPr>
            <a:picLocks noChangeAspect="1"/>
          </p:cNvPicPr>
          <p:nvPr/>
        </p:nvPicPr>
        <p:blipFill>
          <a:blip r:embed="rId3"/>
          <a:stretch>
            <a:fillRect/>
          </a:stretch>
        </p:blipFill>
        <p:spPr>
          <a:xfrm>
            <a:off x="4121946" y="2582862"/>
            <a:ext cx="4194169" cy="3654720"/>
          </a:xfrm>
          <a:prstGeom prst="rect">
            <a:avLst/>
          </a:prstGeom>
        </p:spPr>
      </p:pic>
    </p:spTree>
    <p:extLst>
      <p:ext uri="{BB962C8B-B14F-4D97-AF65-F5344CB8AC3E}">
        <p14:creationId xmlns:p14="http://schemas.microsoft.com/office/powerpoint/2010/main" val="3244348975"/>
      </p:ext>
    </p:extLst>
  </p:cSld>
  <p:clrMapOvr>
    <a:masterClrMapping/>
  </p:clrMapOvr>
  <mc:AlternateContent xmlns:mc="http://schemas.openxmlformats.org/markup-compatibility/2006" xmlns:p14="http://schemas.microsoft.com/office/powerpoint/2010/main">
    <mc:Choice Requires="p14">
      <p:transition spd="med" p14:dur="700" advClick="0" advTm="73689">
        <p:fade/>
      </p:transition>
    </mc:Choice>
    <mc:Fallback xmlns="">
      <p:transition spd="med" advClick="0" advTm="73689">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State storage</a:t>
            </a:r>
          </a:p>
        </p:txBody>
      </p:sp>
      <p:sp>
        <p:nvSpPr>
          <p:cNvPr id="6" name="Text Placeholder 5"/>
          <p:cNvSpPr>
            <a:spLocks noGrp="1"/>
          </p:cNvSpPr>
          <p:nvPr>
            <p:ph type="body" sz="quarter" idx="10"/>
          </p:nvPr>
        </p:nvSpPr>
        <p:spPr>
          <a:xfrm>
            <a:off x="274638" y="1212850"/>
            <a:ext cx="11888787" cy="3730252"/>
          </a:xfrm>
        </p:spPr>
        <p:txBody>
          <a:bodyPr/>
          <a:lstStyle/>
          <a:p>
            <a:r>
              <a:rPr lang="en-US"/>
              <a:t>Persistent, volatile, or none</a:t>
            </a:r>
          </a:p>
          <a:p>
            <a:r>
              <a:rPr lang="en-US"/>
              <a:t>Active actor state is kept in memory</a:t>
            </a:r>
          </a:p>
          <a:p>
            <a:r>
              <a:rPr lang="en-US" err="1"/>
              <a:t>StateManager</a:t>
            </a:r>
            <a:r>
              <a:rPr lang="en-US"/>
              <a:t> provides a small dictionary for actor state</a:t>
            </a:r>
          </a:p>
          <a:p>
            <a:endParaRPr lang="en-US"/>
          </a:p>
          <a:p>
            <a:r>
              <a:rPr lang="en-US"/>
              <a:t>Keep state granular</a:t>
            </a:r>
          </a:p>
          <a:p>
            <a:r>
              <a:rPr lang="en-US"/>
              <a:t>Don’t let state grow indefinitely for a single key</a:t>
            </a:r>
          </a:p>
        </p:txBody>
      </p:sp>
    </p:spTree>
    <p:extLst>
      <p:ext uri="{BB962C8B-B14F-4D97-AF65-F5344CB8AC3E}">
        <p14:creationId xmlns:p14="http://schemas.microsoft.com/office/powerpoint/2010/main" val="601706946"/>
      </p:ext>
    </p:extLst>
  </p:cSld>
  <p:clrMapOvr>
    <a:masterClrMapping/>
  </p:clrMapOvr>
  <mc:AlternateContent xmlns:mc="http://schemas.openxmlformats.org/markup-compatibility/2006" xmlns:p14="http://schemas.microsoft.com/office/powerpoint/2010/main">
    <mc:Choice Requires="p14">
      <p:transition spd="med" p14:dur="700" advClick="0" advTm="339702">
        <p:fade/>
      </p:transition>
    </mc:Choice>
    <mc:Fallback xmlns="">
      <p:transition spd="med" advClick="0" advTm="339702">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State access</a:t>
            </a:r>
          </a:p>
        </p:txBody>
      </p:sp>
      <p:sp>
        <p:nvSpPr>
          <p:cNvPr id="6" name="Text Placeholder 5"/>
          <p:cNvSpPr>
            <a:spLocks noGrp="1"/>
          </p:cNvSpPr>
          <p:nvPr>
            <p:ph type="body" sz="quarter" idx="10"/>
          </p:nvPr>
        </p:nvSpPr>
        <p:spPr>
          <a:xfrm>
            <a:off x="274638" y="1212850"/>
            <a:ext cx="11888787" cy="1791260"/>
          </a:xfrm>
        </p:spPr>
        <p:txBody>
          <a:bodyPr/>
          <a:lstStyle/>
          <a:p>
            <a:r>
              <a:rPr lang="en-US"/>
              <a:t>Every actor instance encapsulates its state</a:t>
            </a:r>
          </a:p>
          <a:p>
            <a:r>
              <a:rPr lang="en-US"/>
              <a:t>To access an actor’s state, you must go through an actor method</a:t>
            </a:r>
          </a:p>
        </p:txBody>
      </p:sp>
      <p:sp>
        <p:nvSpPr>
          <p:cNvPr id="2" name="Rectangle 1"/>
          <p:cNvSpPr/>
          <p:nvPr/>
        </p:nvSpPr>
        <p:spPr>
          <a:xfrm>
            <a:off x="1798637" y="3421062"/>
            <a:ext cx="9067800" cy="1077218"/>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B91AF"/>
                </a:solidFill>
                <a:effectLst/>
                <a:uLnTx/>
                <a:uFillTx/>
                <a:latin typeface="Consolas" panose="020B0609020204030204" pitchFamily="49" charset="0"/>
                <a:ea typeface="+mn-ea"/>
                <a:cs typeface="+mn-cs"/>
              </a:rPr>
              <a:t>Task</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a:t>
            </a:r>
            <a:r>
              <a:rPr kumimoji="0" lang="en-US" sz="1600" b="0" i="0" u="none" strike="noStrike" kern="1200" cap="none" spc="0" normalizeH="0" baseline="0" noProof="0">
                <a:ln>
                  <a:noFill/>
                </a:ln>
                <a:solidFill>
                  <a:srgbClr val="2B91AF"/>
                </a:solidFill>
                <a:effectLst/>
                <a:uLnTx/>
                <a:uFillTx/>
                <a:latin typeface="Consolas" panose="020B0609020204030204" pitchFamily="49" charset="0"/>
                <a:ea typeface="+mn-ea"/>
                <a:cs typeface="+mn-cs"/>
              </a:rPr>
              <a:t>IActor1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.GetCountAsync(</a:t>
            </a:r>
            <a:r>
              <a:rPr kumimoji="0" lang="en-US" sz="1600" b="0" i="0" u="none" strike="noStrike" kern="1200" cap="none" spc="0" normalizeH="0" baseline="0" noProof="0" err="1">
                <a:ln>
                  <a:noFill/>
                </a:ln>
                <a:solidFill>
                  <a:srgbClr val="2B91AF"/>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return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this</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.StateManager.GetStateAsync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6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"count"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cancellationToken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endParaRPr kumimoji="0" lang="en-US" sz="1600" b="0" i="0" u="none" strike="noStrike" kern="1200" cap="none" spc="0" normalizeH="0" baseline="0" noProof="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585949434"/>
      </p:ext>
    </p:extLst>
  </p:cSld>
  <p:clrMapOvr>
    <a:masterClrMapping/>
  </p:clrMapOvr>
  <mc:AlternateContent xmlns:mc="http://schemas.openxmlformats.org/markup-compatibility/2006" xmlns:p14="http://schemas.microsoft.com/office/powerpoint/2010/main">
    <mc:Choice Requires="p14">
      <p:transition spd="med" p14:dur="700" advTm="22999">
        <p:fade/>
      </p:transition>
    </mc:Choice>
    <mc:Fallback xmlns="">
      <p:transition spd="med" advTm="22999">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State access limitations</a:t>
            </a:r>
          </a:p>
        </p:txBody>
      </p:sp>
      <p:sp>
        <p:nvSpPr>
          <p:cNvPr id="6" name="Text Placeholder 5"/>
          <p:cNvSpPr>
            <a:spLocks noGrp="1"/>
          </p:cNvSpPr>
          <p:nvPr>
            <p:ph type="body" sz="quarter" idx="10"/>
          </p:nvPr>
        </p:nvSpPr>
        <p:spPr>
          <a:xfrm>
            <a:off x="274638" y="1212850"/>
            <a:ext cx="11888787" cy="2899255"/>
          </a:xfrm>
        </p:spPr>
        <p:txBody>
          <a:bodyPr/>
          <a:lstStyle/>
          <a:p>
            <a:r>
              <a:rPr lang="en-US"/>
              <a:t>Enumerating or querying state across actors is very expensive.</a:t>
            </a:r>
          </a:p>
          <a:p>
            <a:r>
              <a:rPr lang="en-US"/>
              <a:t>Each iteration is an I/O operation, and may have to wait for other actor methods to finish executing.</a:t>
            </a:r>
          </a:p>
          <a:p>
            <a:endParaRPr lang="en-US"/>
          </a:p>
        </p:txBody>
      </p:sp>
    </p:spTree>
    <p:extLst>
      <p:ext uri="{BB962C8B-B14F-4D97-AF65-F5344CB8AC3E}">
        <p14:creationId xmlns:p14="http://schemas.microsoft.com/office/powerpoint/2010/main" val="4100911303"/>
      </p:ext>
    </p:extLst>
  </p:cSld>
  <p:clrMapOvr>
    <a:masterClrMapping/>
  </p:clrMapOvr>
  <mc:AlternateContent xmlns:mc="http://schemas.openxmlformats.org/markup-compatibility/2006" xmlns:p14="http://schemas.microsoft.com/office/powerpoint/2010/main">
    <mc:Choice Requires="p14">
      <p:transition spd="med" p14:dur="700" advClick="0" advTm="96618">
        <p:fade/>
      </p:transition>
    </mc:Choice>
    <mc:Fallback xmlns="">
      <p:transition spd="med" advClick="0" advTm="96618">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Architectural anti-pattern</a:t>
            </a:r>
          </a:p>
        </p:txBody>
      </p:sp>
      <p:sp>
        <p:nvSpPr>
          <p:cNvPr id="6" name="Text Placeholder 5"/>
          <p:cNvSpPr>
            <a:spLocks noGrp="1"/>
          </p:cNvSpPr>
          <p:nvPr>
            <p:ph type="body" sz="quarter" idx="10"/>
          </p:nvPr>
        </p:nvSpPr>
        <p:spPr>
          <a:xfrm>
            <a:off x="274638" y="1212850"/>
            <a:ext cx="11888787" cy="1181862"/>
          </a:xfrm>
        </p:spPr>
        <p:txBody>
          <a:bodyPr/>
          <a:lstStyle/>
          <a:p>
            <a:r>
              <a:rPr lang="en-US"/>
              <a:t>Architectures where actor instances are used as a general state store won’t scale.</a:t>
            </a:r>
          </a:p>
        </p:txBody>
      </p:sp>
      <p:pic>
        <p:nvPicPr>
          <p:cNvPr id="2" name="Picture 1"/>
          <p:cNvPicPr>
            <a:picLocks noChangeAspect="1"/>
          </p:cNvPicPr>
          <p:nvPr/>
        </p:nvPicPr>
        <p:blipFill>
          <a:blip r:embed="rId3"/>
          <a:stretch>
            <a:fillRect/>
          </a:stretch>
        </p:blipFill>
        <p:spPr>
          <a:xfrm>
            <a:off x="3322637" y="3192462"/>
            <a:ext cx="5274338" cy="2741040"/>
          </a:xfrm>
          <a:prstGeom prst="rect">
            <a:avLst/>
          </a:prstGeom>
        </p:spPr>
      </p:pic>
    </p:spTree>
    <p:extLst>
      <p:ext uri="{BB962C8B-B14F-4D97-AF65-F5344CB8AC3E}">
        <p14:creationId xmlns:p14="http://schemas.microsoft.com/office/powerpoint/2010/main" val="2376054276"/>
      </p:ext>
    </p:extLst>
  </p:cSld>
  <p:clrMapOvr>
    <a:masterClrMapping/>
  </p:clrMapOvr>
  <mc:AlternateContent xmlns:mc="http://schemas.openxmlformats.org/markup-compatibility/2006" xmlns:p14="http://schemas.microsoft.com/office/powerpoint/2010/main">
    <mc:Choice Requires="p14">
      <p:transition spd="med" p14:dur="700" advTm="40590">
        <p:fade/>
      </p:transition>
    </mc:Choice>
    <mc:Fallback xmlns="">
      <p:transition spd="med" advTm="4059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Actor pattern scenarios</a:t>
            </a:r>
          </a:p>
        </p:txBody>
      </p:sp>
      <p:sp>
        <p:nvSpPr>
          <p:cNvPr id="6" name="Text Placeholder 5"/>
          <p:cNvSpPr>
            <a:spLocks noGrp="1"/>
          </p:cNvSpPr>
          <p:nvPr>
            <p:ph type="body" sz="quarter" idx="10"/>
          </p:nvPr>
        </p:nvSpPr>
        <p:spPr>
          <a:xfrm>
            <a:off x="274638" y="1212850"/>
            <a:ext cx="11888787" cy="5010602"/>
          </a:xfrm>
        </p:spPr>
        <p:txBody>
          <a:bodyPr/>
          <a:lstStyle/>
          <a:p>
            <a:pPr marL="571500" indent="-571500">
              <a:buFont typeface="Arial" panose="020B0604020202020204" pitchFamily="34" charset="0"/>
              <a:buChar char="•"/>
            </a:pPr>
            <a:r>
              <a:rPr lang="en-US" sz="3200"/>
              <a:t>Your problem space involves a large number (thousands or more) of small, independent, and isolated units of state and logic.</a:t>
            </a:r>
          </a:p>
          <a:p>
            <a:pPr marL="571500" indent="-571500">
              <a:buFont typeface="Arial" panose="020B0604020202020204" pitchFamily="34" charset="0"/>
              <a:buChar char="•"/>
            </a:pPr>
            <a:endParaRPr lang="en-US" sz="3200"/>
          </a:p>
          <a:p>
            <a:pPr marL="571500" indent="-571500">
              <a:buFont typeface="Arial" panose="020B0604020202020204" pitchFamily="34" charset="0"/>
              <a:buChar char="•"/>
            </a:pPr>
            <a:r>
              <a:rPr lang="en-US" sz="3200"/>
              <a:t>You want to work with single-threaded objects that do not require significant interaction from external components, including querying state across a set of actors.</a:t>
            </a:r>
          </a:p>
          <a:p>
            <a:pPr marL="571500" indent="-571500">
              <a:buFont typeface="Arial" panose="020B0604020202020204" pitchFamily="34" charset="0"/>
              <a:buChar char="•"/>
            </a:pPr>
            <a:endParaRPr lang="en-US" sz="3200"/>
          </a:p>
          <a:p>
            <a:pPr marL="571500" indent="-571500">
              <a:buFont typeface="Arial" panose="020B0604020202020204" pitchFamily="34" charset="0"/>
              <a:buChar char="•"/>
            </a:pPr>
            <a:r>
              <a:rPr lang="en-US" sz="3200"/>
              <a:t>Your actor instances won't block callers with unpredictable delays by issuing I/O operations.</a:t>
            </a:r>
          </a:p>
        </p:txBody>
      </p:sp>
    </p:spTree>
    <p:extLst>
      <p:ext uri="{BB962C8B-B14F-4D97-AF65-F5344CB8AC3E}">
        <p14:creationId xmlns:p14="http://schemas.microsoft.com/office/powerpoint/2010/main" val="3462879460"/>
      </p:ext>
    </p:extLst>
  </p:cSld>
  <p:clrMapOvr>
    <a:masterClrMapping/>
  </p:clrMapOvr>
  <mc:AlternateContent xmlns:mc="http://schemas.openxmlformats.org/markup-compatibility/2006" xmlns:p14="http://schemas.microsoft.com/office/powerpoint/2010/main">
    <mc:Choice Requires="p14">
      <p:transition spd="med" p14:dur="700" advTm="67994">
        <p:fade/>
      </p:transition>
    </mc:Choice>
    <mc:Fallback xmlns="">
      <p:transition spd="med" advTm="67994">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Pattern: notification actor service</a:t>
            </a:r>
          </a:p>
        </p:txBody>
      </p:sp>
      <p:sp>
        <p:nvSpPr>
          <p:cNvPr id="6" name="Text Placeholder 5"/>
          <p:cNvSpPr>
            <a:spLocks noGrp="1"/>
          </p:cNvSpPr>
          <p:nvPr>
            <p:ph type="body" sz="quarter" idx="10"/>
          </p:nvPr>
        </p:nvSpPr>
        <p:spPr>
          <a:xfrm>
            <a:off x="274638" y="1212850"/>
            <a:ext cx="11888787" cy="1791260"/>
          </a:xfrm>
        </p:spPr>
        <p:txBody>
          <a:bodyPr/>
          <a:lstStyle/>
          <a:p>
            <a:r>
              <a:rPr lang="en-US"/>
              <a:t>Service creates actor instances to periodically fetch, process, and filter data, and notify service with filtered events.</a:t>
            </a:r>
          </a:p>
          <a:p>
            <a:r>
              <a:rPr lang="en-US"/>
              <a:t>Works best with many individual notification actors.</a:t>
            </a:r>
          </a:p>
        </p:txBody>
      </p:sp>
      <p:pic>
        <p:nvPicPr>
          <p:cNvPr id="4" name="Picture 3"/>
          <p:cNvPicPr>
            <a:picLocks noChangeAspect="1"/>
          </p:cNvPicPr>
          <p:nvPr/>
        </p:nvPicPr>
        <p:blipFill>
          <a:blip r:embed="rId3"/>
          <a:stretch>
            <a:fillRect/>
          </a:stretch>
        </p:blipFill>
        <p:spPr>
          <a:xfrm>
            <a:off x="2842287" y="3839888"/>
            <a:ext cx="6753488" cy="2799360"/>
          </a:xfrm>
          <a:prstGeom prst="rect">
            <a:avLst/>
          </a:prstGeom>
        </p:spPr>
      </p:pic>
      <p:pic>
        <p:nvPicPr>
          <p:cNvPr id="5" name="Picture 4"/>
          <p:cNvPicPr>
            <a:picLocks noChangeAspect="1"/>
          </p:cNvPicPr>
          <p:nvPr/>
        </p:nvPicPr>
        <p:blipFill>
          <a:blip r:embed="rId4"/>
          <a:stretch>
            <a:fillRect/>
          </a:stretch>
        </p:blipFill>
        <p:spPr>
          <a:xfrm>
            <a:off x="7770107" y="3762999"/>
            <a:ext cx="720113" cy="777600"/>
          </a:xfrm>
          <a:prstGeom prst="rect">
            <a:avLst/>
          </a:prstGeom>
        </p:spPr>
      </p:pic>
    </p:spTree>
    <p:extLst>
      <p:ext uri="{BB962C8B-B14F-4D97-AF65-F5344CB8AC3E}">
        <p14:creationId xmlns:p14="http://schemas.microsoft.com/office/powerpoint/2010/main" val="3566809154"/>
      </p:ext>
    </p:extLst>
  </p:cSld>
  <p:clrMapOvr>
    <a:masterClrMapping/>
  </p:clrMapOvr>
  <mc:AlternateContent xmlns:mc="http://schemas.openxmlformats.org/markup-compatibility/2006" xmlns:p14="http://schemas.microsoft.com/office/powerpoint/2010/main">
    <mc:Choice Requires="p14">
      <p:transition spd="med" p14:dur="700" advTm="94320">
        <p:fade/>
      </p:transition>
    </mc:Choice>
    <mc:Fallback xmlns="">
      <p:transition spd="med" advTm="9432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Pattern: distributed processing</a:t>
            </a:r>
          </a:p>
        </p:txBody>
      </p:sp>
      <p:sp>
        <p:nvSpPr>
          <p:cNvPr id="6" name="Text Placeholder 5"/>
          <p:cNvSpPr>
            <a:spLocks noGrp="1"/>
          </p:cNvSpPr>
          <p:nvPr>
            <p:ph type="body" sz="quarter" idx="10"/>
          </p:nvPr>
        </p:nvSpPr>
        <p:spPr>
          <a:xfrm>
            <a:off x="274638" y="1212850"/>
            <a:ext cx="11888787" cy="683264"/>
          </a:xfrm>
        </p:spPr>
        <p:txBody>
          <a:bodyPr/>
          <a:lstStyle/>
          <a:p>
            <a:r>
              <a:rPr lang="en-US"/>
              <a:t>Service creates actor instances to individually process data</a:t>
            </a:r>
          </a:p>
        </p:txBody>
      </p:sp>
      <p:pic>
        <p:nvPicPr>
          <p:cNvPr id="2" name="Picture 1"/>
          <p:cNvPicPr>
            <a:picLocks noChangeAspect="1"/>
          </p:cNvPicPr>
          <p:nvPr/>
        </p:nvPicPr>
        <p:blipFill>
          <a:blip r:embed="rId3"/>
          <a:stretch>
            <a:fillRect/>
          </a:stretch>
        </p:blipFill>
        <p:spPr>
          <a:xfrm>
            <a:off x="3153687" y="1896114"/>
            <a:ext cx="6130688" cy="4772520"/>
          </a:xfrm>
          <a:prstGeom prst="rect">
            <a:avLst/>
          </a:prstGeom>
        </p:spPr>
      </p:pic>
      <p:pic>
        <p:nvPicPr>
          <p:cNvPr id="4" name="Picture 3"/>
          <p:cNvPicPr>
            <a:picLocks noChangeAspect="1"/>
          </p:cNvPicPr>
          <p:nvPr/>
        </p:nvPicPr>
        <p:blipFill>
          <a:blip r:embed="rId4"/>
          <a:stretch>
            <a:fillRect/>
          </a:stretch>
        </p:blipFill>
        <p:spPr>
          <a:xfrm>
            <a:off x="7917889" y="2000098"/>
            <a:ext cx="720113" cy="777600"/>
          </a:xfrm>
          <a:prstGeom prst="rect">
            <a:avLst/>
          </a:prstGeom>
        </p:spPr>
      </p:pic>
    </p:spTree>
    <p:extLst>
      <p:ext uri="{BB962C8B-B14F-4D97-AF65-F5344CB8AC3E}">
        <p14:creationId xmlns:p14="http://schemas.microsoft.com/office/powerpoint/2010/main" val="617154605"/>
      </p:ext>
    </p:extLst>
  </p:cSld>
  <p:clrMapOvr>
    <a:masterClrMapping/>
  </p:clrMapOvr>
  <mc:AlternateContent xmlns:mc="http://schemas.openxmlformats.org/markup-compatibility/2006" xmlns:p14="http://schemas.microsoft.com/office/powerpoint/2010/main">
    <mc:Choice Requires="p14">
      <p:transition spd="med" p14:dur="700" advClick="0" advTm="77542">
        <p:fade/>
      </p:transition>
    </mc:Choice>
    <mc:Fallback xmlns="">
      <p:transition spd="med" advClick="0" advTm="7754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Service Fabric</a:t>
            </a:r>
          </a:p>
        </p:txBody>
      </p:sp>
    </p:spTree>
    <p:extLst>
      <p:ext uri="{BB962C8B-B14F-4D97-AF65-F5344CB8AC3E}">
        <p14:creationId xmlns:p14="http://schemas.microsoft.com/office/powerpoint/2010/main" val="41074497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 Review</a:t>
            </a:r>
          </a:p>
        </p:txBody>
      </p:sp>
      <p:sp>
        <p:nvSpPr>
          <p:cNvPr id="6" name="Text Placeholder 5"/>
          <p:cNvSpPr>
            <a:spLocks noGrp="1"/>
          </p:cNvSpPr>
          <p:nvPr>
            <p:ph sz="quarter" idx="10"/>
          </p:nvPr>
        </p:nvSpPr>
        <p:spPr>
          <a:xfrm>
            <a:off x="274638" y="1697062"/>
            <a:ext cx="10972800" cy="2696123"/>
          </a:xfrm>
        </p:spPr>
        <p:txBody>
          <a:bodyPr/>
          <a:lstStyle/>
          <a:p>
            <a:pPr marL="571500" indent="-571500">
              <a:buFont typeface="Wingdings" panose="05000000000000000000" pitchFamily="2" charset="2"/>
              <a:buChar char="§"/>
            </a:pPr>
            <a:r>
              <a:rPr lang="en-US" sz="3200" dirty="0">
                <a:gradFill>
                  <a:gsLst>
                    <a:gs pos="7965">
                      <a:schemeClr val="tx1"/>
                    </a:gs>
                    <a:gs pos="63000">
                      <a:schemeClr val="tx1"/>
                    </a:gs>
                  </a:gsLst>
                  <a:lin ang="5400000" scaled="0"/>
                </a:gradFill>
              </a:rPr>
              <a:t>How Reliable Actors fit in Service Fabric</a:t>
            </a:r>
          </a:p>
          <a:p>
            <a:pPr marL="571500" indent="-571500">
              <a:buFont typeface="Wingdings" panose="05000000000000000000" pitchFamily="2" charset="2"/>
              <a:buChar char="§"/>
            </a:pPr>
            <a:r>
              <a:rPr lang="en-US" sz="3200" dirty="0">
                <a:gradFill>
                  <a:gsLst>
                    <a:gs pos="7965">
                      <a:schemeClr val="tx1"/>
                    </a:gs>
                    <a:gs pos="63000">
                      <a:schemeClr val="tx1"/>
                    </a:gs>
                  </a:gsLst>
                  <a:lin ang="5400000" scaled="0"/>
                </a:gradFill>
              </a:rPr>
              <a:t>Understand which scenarios should use Reliable Actors</a:t>
            </a:r>
          </a:p>
          <a:p>
            <a:pPr marL="571500" indent="-571500">
              <a:buFont typeface="Wingdings" panose="05000000000000000000" pitchFamily="2" charset="2"/>
              <a:buChar char="§"/>
            </a:pPr>
            <a:r>
              <a:rPr lang="en-US" sz="3200" dirty="0">
                <a:gradFill>
                  <a:gsLst>
                    <a:gs pos="7965">
                      <a:schemeClr val="tx1"/>
                    </a:gs>
                    <a:gs pos="63000">
                      <a:schemeClr val="tx1"/>
                    </a:gs>
                  </a:gsLst>
                  <a:lin ang="5400000" scaled="0"/>
                </a:gradFill>
              </a:rPr>
              <a:t>Design scalable Reliable Actor solutions for appropriate scenarios</a:t>
            </a:r>
          </a:p>
          <a:p>
            <a:pPr marL="571500" indent="-571500">
              <a:buFont typeface="Wingdings" panose="05000000000000000000" pitchFamily="2" charset="2"/>
              <a:buChar char="§"/>
            </a:pPr>
            <a:r>
              <a:rPr lang="en-US" sz="3200" dirty="0"/>
              <a:t>The actor pattern is a highly specialized design pattern</a:t>
            </a:r>
          </a:p>
        </p:txBody>
      </p:sp>
    </p:spTree>
    <p:extLst>
      <p:ext uri="{BB962C8B-B14F-4D97-AF65-F5344CB8AC3E}">
        <p14:creationId xmlns:p14="http://schemas.microsoft.com/office/powerpoint/2010/main" val="4231276490"/>
      </p:ext>
    </p:extLst>
  </p:cSld>
  <p:clrMapOvr>
    <a:masterClrMapping/>
  </p:clrMapOvr>
  <mc:AlternateContent xmlns:mc="http://schemas.openxmlformats.org/markup-compatibility/2006" xmlns:p14="http://schemas.microsoft.com/office/powerpoint/2010/main">
    <mc:Choice Requires="p14">
      <p:transition spd="med" p14:dur="700" advClick="0" advTm="38544">
        <p:fade/>
      </p:transition>
    </mc:Choice>
    <mc:Fallback xmlns="">
      <p:transition spd="med" advClick="0" advTm="38544">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102388"/>
          </a:xfrm>
        </p:spPr>
        <p:txBody>
          <a:bodyPr/>
          <a:lstStyle/>
          <a:p>
            <a:r>
              <a:rPr lang="en-US" dirty="0">
                <a:gradFill>
                  <a:gsLst>
                    <a:gs pos="7965">
                      <a:schemeClr val="tx1"/>
                    </a:gs>
                    <a:gs pos="63000">
                      <a:schemeClr val="tx1"/>
                    </a:gs>
                  </a:gsLst>
                  <a:lin ang="5400000" scaled="0"/>
                </a:gradFill>
              </a:rPr>
              <a:t>Guidance available in Reliable Actors Overview:</a:t>
            </a:r>
          </a:p>
          <a:p>
            <a:pPr lvl="1"/>
            <a:r>
              <a:rPr lang="en-US" dirty="0">
                <a:gradFill>
                  <a:gsLst>
                    <a:gs pos="7965">
                      <a:schemeClr val="tx1"/>
                    </a:gs>
                    <a:gs pos="63000">
                      <a:schemeClr val="tx1"/>
                    </a:gs>
                  </a:gsLst>
                  <a:lin ang="5400000" scaled="0"/>
                </a:gradFill>
                <a:hlinkClick r:id="rId3"/>
              </a:rPr>
              <a:t>https://docs.microsoft.com/en-us/azure/service-fabric/service-fabric-reliable-actors-introduction</a:t>
            </a:r>
            <a:endParaRPr lang="en-US" dirty="0">
              <a:gradFill>
                <a:gsLst>
                  <a:gs pos="7965">
                    <a:schemeClr val="tx1"/>
                  </a:gs>
                  <a:gs pos="63000">
                    <a:schemeClr val="tx1"/>
                  </a:gs>
                </a:gsLst>
                <a:lin ang="5400000" scaled="0"/>
              </a:gradFill>
            </a:endParaRPr>
          </a:p>
          <a:p>
            <a:pPr lvl="1"/>
            <a:endParaRPr lang="en-US" dirty="0">
              <a:gradFill>
                <a:gsLst>
                  <a:gs pos="7965">
                    <a:schemeClr val="tx1"/>
                  </a:gs>
                  <a:gs pos="63000">
                    <a:schemeClr val="tx1"/>
                  </a:gs>
                </a:gsLst>
                <a:lin ang="5400000" scaled="0"/>
              </a:gradFill>
            </a:endParaRPr>
          </a:p>
          <a:p>
            <a:r>
              <a:rPr lang="en-US" sz="3600" dirty="0">
                <a:gradFill>
                  <a:gsLst>
                    <a:gs pos="7965">
                      <a:schemeClr val="tx1"/>
                    </a:gs>
                    <a:gs pos="63000">
                      <a:schemeClr val="tx1"/>
                    </a:gs>
                  </a:gsLst>
                  <a:lin ang="5400000" scaled="0"/>
                </a:gradFill>
              </a:rPr>
              <a:t>Report issues on GitHub</a:t>
            </a:r>
          </a:p>
          <a:p>
            <a:pPr lvl="1"/>
            <a:r>
              <a:rPr lang="en-US" dirty="0">
                <a:gradFill>
                  <a:gsLst>
                    <a:gs pos="7965">
                      <a:schemeClr val="tx1"/>
                    </a:gs>
                    <a:gs pos="63000">
                      <a:schemeClr val="tx1"/>
                    </a:gs>
                  </a:gsLst>
                  <a:lin ang="5400000" scaled="0"/>
                </a:gradFill>
                <a:hlinkClick r:id="rId4"/>
              </a:rPr>
              <a:t>https://github.com/Azure/service-fabric-services-and-actors-dotnet</a:t>
            </a:r>
            <a:endParaRPr lang="en-US" dirty="0">
              <a:gradFill>
                <a:gsLst>
                  <a:gs pos="7965">
                    <a:schemeClr val="tx1"/>
                  </a:gs>
                  <a:gs pos="63000">
                    <a:schemeClr val="tx1"/>
                  </a:gs>
                </a:gsLst>
                <a:lin ang="5400000" scaled="0"/>
              </a:gradFill>
            </a:endParaRPr>
          </a:p>
        </p:txBody>
      </p:sp>
      <p:sp>
        <p:nvSpPr>
          <p:cNvPr id="17" name="Title 16"/>
          <p:cNvSpPr>
            <a:spLocks noGrp="1"/>
          </p:cNvSpPr>
          <p:nvPr>
            <p:ph type="title"/>
          </p:nvPr>
        </p:nvSpPr>
        <p:spPr/>
        <p:txBody>
          <a:bodyPr/>
          <a:lstStyle/>
          <a:p>
            <a:r>
              <a:rPr lang="en-US"/>
              <a:t>Session resources</a:t>
            </a:r>
          </a:p>
        </p:txBody>
      </p:sp>
    </p:spTree>
    <p:extLst>
      <p:ext uri="{BB962C8B-B14F-4D97-AF65-F5344CB8AC3E}">
        <p14:creationId xmlns:p14="http://schemas.microsoft.com/office/powerpoint/2010/main" val="845816345"/>
      </p:ext>
    </p:extLst>
  </p:cSld>
  <p:clrMapOvr>
    <a:masterClrMapping/>
  </p:clrMapOvr>
  <mc:AlternateContent xmlns:mc="http://schemas.openxmlformats.org/markup-compatibility/2006" xmlns:p14="http://schemas.microsoft.com/office/powerpoint/2010/main">
    <mc:Choice Requires="p14">
      <p:transition spd="med" p14:dur="700" advClick="0" advTm="30860">
        <p:fade/>
      </p:transition>
    </mc:Choice>
    <mc:Fallback xmlns="">
      <p:transition spd="med" advClick="0" advTm="3086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274637" y="3040063"/>
            <a:ext cx="3646979" cy="781235"/>
          </a:xfrm>
          <a:prstGeom prst="rect">
            <a:avLst/>
          </a:prstGeom>
        </p:spPr>
      </p:pic>
      <p:sp>
        <p:nvSpPr>
          <p:cNvPr id="12" name="Text Box 3"/>
          <p:cNvSpPr txBox="1">
            <a:spLocks noChangeArrowheads="1"/>
          </p:cNvSpPr>
          <p:nvPr/>
        </p:nvSpPr>
        <p:spPr bwMode="blackWhite">
          <a:xfrm>
            <a:off x="256666" y="6274017"/>
            <a:ext cx="10592346" cy="415484"/>
          </a:xfrm>
          <a:prstGeom prst="rect">
            <a:avLst/>
          </a:prstGeom>
          <a:noFill/>
          <a:ln w="12700">
            <a:noFill/>
            <a:miter lim="800000"/>
            <a:headEnd type="none" w="sm" len="sm"/>
            <a:tailEnd type="none" w="sm" len="sm"/>
          </a:ln>
          <a:effectLst/>
        </p:spPr>
        <p:txBody>
          <a:bodyPr vert="horz" wrap="square" lIns="91404" tIns="45703" rIns="91404" bIns="45703" numCol="1" anchor="t" anchorCtr="0" compatLnSpc="1">
            <a:prstTxWarp prst="textNoShape">
              <a:avLst/>
            </a:prstTxWarp>
            <a:spAutoFit/>
          </a:bodyPr>
          <a:lstStyle/>
          <a:p>
            <a:pPr defTabSz="913892" eaLnBrk="0" hangingPunct="0"/>
            <a:r>
              <a:rPr lang="en-US" sz="700" dirty="0">
                <a:gradFill>
                  <a:gsLst>
                    <a:gs pos="11940">
                      <a:srgbClr val="FFFFFF"/>
                    </a:gs>
                    <a:gs pos="24000">
                      <a:srgbClr val="FFFFFF"/>
                    </a:gs>
                  </a:gsLst>
                  <a:lin ang="5400000" scaled="0"/>
                </a:gradFill>
                <a:cs typeface="Arial" charset="0"/>
              </a:rPr>
              <a:t>© 2017 Microsoft Corporation. All rights reserved. Microsoft, Windows, Windows Vista and other product names are or may be registered trademarks and/or trademarks in the U.S. and/or other countries.</a:t>
            </a:r>
          </a:p>
          <a:p>
            <a:pPr defTabSz="913892" eaLnBrk="0" hangingPunct="0"/>
            <a:r>
              <a:rPr lang="en-US" sz="7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2986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In the wild… go create a PaaS yourself!</a:t>
            </a:r>
          </a:p>
        </p:txBody>
      </p:sp>
      <p:sp>
        <p:nvSpPr>
          <p:cNvPr id="4" name="Text Placeholder 3"/>
          <p:cNvSpPr>
            <a:spLocks noGrp="1"/>
          </p:cNvSpPr>
          <p:nvPr>
            <p:ph type="body" sz="quarter" idx="10"/>
          </p:nvPr>
        </p:nvSpPr>
        <p:spPr>
          <a:xfrm>
            <a:off x="275483" y="1212848"/>
            <a:ext cx="5485621" cy="6032181"/>
          </a:xfrm>
        </p:spPr>
        <p:txBody>
          <a:bodyPr/>
          <a:lstStyle/>
          <a:p>
            <a:r>
              <a:rPr lang="en-US" sz="3060" b="1" dirty="0">
                <a:solidFill>
                  <a:schemeClr val="accent1">
                    <a:lumMod val="75000"/>
                  </a:schemeClr>
                </a:solidFill>
              </a:rPr>
              <a:t>Rolling Upgrades</a:t>
            </a:r>
          </a:p>
          <a:p>
            <a:r>
              <a:rPr lang="en-US" sz="3060" b="1" dirty="0">
                <a:solidFill>
                  <a:schemeClr val="accent1">
                    <a:lumMod val="75000"/>
                  </a:schemeClr>
                </a:solidFill>
              </a:rPr>
              <a:t>Availability Guarantees</a:t>
            </a:r>
          </a:p>
          <a:p>
            <a:r>
              <a:rPr lang="en-US" sz="3060" b="1" dirty="0">
                <a:solidFill>
                  <a:schemeClr val="accent1">
                    <a:lumMod val="75000"/>
                  </a:schemeClr>
                </a:solidFill>
              </a:rPr>
              <a:t>Scale Out Architecture</a:t>
            </a:r>
          </a:p>
          <a:p>
            <a:r>
              <a:rPr lang="en-US" sz="3060" b="1" dirty="0">
                <a:solidFill>
                  <a:schemeClr val="accent1">
                    <a:lumMod val="75000"/>
                  </a:schemeClr>
                </a:solidFill>
              </a:rPr>
              <a:t>Resource Governance</a:t>
            </a:r>
          </a:p>
          <a:p>
            <a:r>
              <a:rPr lang="en-US" sz="3060" b="1" dirty="0">
                <a:solidFill>
                  <a:schemeClr val="accent1">
                    <a:lumMod val="75000"/>
                  </a:schemeClr>
                </a:solidFill>
              </a:rPr>
              <a:t>Density</a:t>
            </a:r>
          </a:p>
          <a:p>
            <a:r>
              <a:rPr lang="en-US" sz="3060" b="1" dirty="0">
                <a:solidFill>
                  <a:schemeClr val="accent1">
                    <a:lumMod val="75000"/>
                  </a:schemeClr>
                </a:solidFill>
              </a:rPr>
              <a:t>Packaging &amp; Deployment</a:t>
            </a:r>
          </a:p>
          <a:p>
            <a:r>
              <a:rPr lang="en-US" sz="3060" b="1" dirty="0">
                <a:solidFill>
                  <a:schemeClr val="accent1">
                    <a:lumMod val="75000"/>
                  </a:schemeClr>
                </a:solidFill>
              </a:rPr>
              <a:t>Policy Enforcement</a:t>
            </a:r>
          </a:p>
          <a:p>
            <a:r>
              <a:rPr lang="en-US" sz="3060" b="1" dirty="0">
                <a:solidFill>
                  <a:schemeClr val="accent1">
                    <a:lumMod val="75000"/>
                  </a:schemeClr>
                </a:solidFill>
              </a:rPr>
              <a:t>Granular Versioning</a:t>
            </a:r>
          </a:p>
          <a:p>
            <a:r>
              <a:rPr lang="en-US" sz="3060" b="1" dirty="0">
                <a:solidFill>
                  <a:schemeClr val="accent1">
                    <a:lumMod val="75000"/>
                  </a:schemeClr>
                </a:solidFill>
              </a:rPr>
              <a:t>Stateful Workloads</a:t>
            </a:r>
          </a:p>
          <a:p>
            <a:r>
              <a:rPr lang="en-US" sz="3060" b="1" dirty="0">
                <a:solidFill>
                  <a:schemeClr val="accent1">
                    <a:lumMod val="75000"/>
                  </a:schemeClr>
                </a:solidFill>
              </a:rPr>
              <a:t>Leader Election</a:t>
            </a:r>
          </a:p>
        </p:txBody>
      </p:sp>
      <p:sp>
        <p:nvSpPr>
          <p:cNvPr id="5" name="Text Placeholder 4"/>
          <p:cNvSpPr>
            <a:spLocks noGrp="1"/>
          </p:cNvSpPr>
          <p:nvPr>
            <p:ph type="body" sz="quarter" idx="11"/>
          </p:nvPr>
        </p:nvSpPr>
        <p:spPr>
          <a:xfrm>
            <a:off x="6675375" y="1212848"/>
            <a:ext cx="5485621" cy="5923622"/>
          </a:xfrm>
        </p:spPr>
        <p:txBody>
          <a:bodyPr/>
          <a:lstStyle/>
          <a:p>
            <a:r>
              <a:rPr lang="en-US" sz="3060" b="1" dirty="0" err="1">
                <a:solidFill>
                  <a:schemeClr val="accent1">
                    <a:lumMod val="75000"/>
                  </a:schemeClr>
                </a:solidFill>
              </a:rPr>
              <a:t>Mesos</a:t>
            </a:r>
            <a:endParaRPr lang="en-US" sz="3060" b="1" dirty="0">
              <a:solidFill>
                <a:schemeClr val="accent1">
                  <a:lumMod val="75000"/>
                </a:schemeClr>
              </a:solidFill>
            </a:endParaRPr>
          </a:p>
          <a:p>
            <a:r>
              <a:rPr lang="en-US" sz="3060" b="1" dirty="0">
                <a:solidFill>
                  <a:schemeClr val="accent1">
                    <a:lumMod val="75000"/>
                  </a:schemeClr>
                </a:solidFill>
              </a:rPr>
              <a:t>Kubernetes</a:t>
            </a:r>
          </a:p>
          <a:p>
            <a:r>
              <a:rPr lang="en-US" sz="3060" b="1" dirty="0">
                <a:solidFill>
                  <a:schemeClr val="accent1">
                    <a:lumMod val="75000"/>
                  </a:schemeClr>
                </a:solidFill>
              </a:rPr>
              <a:t>Zookeeper</a:t>
            </a:r>
          </a:p>
          <a:p>
            <a:r>
              <a:rPr lang="en-US" sz="3060" b="1" dirty="0" err="1">
                <a:solidFill>
                  <a:schemeClr val="accent1">
                    <a:lumMod val="75000"/>
                  </a:schemeClr>
                </a:solidFill>
              </a:rPr>
              <a:t>Redis</a:t>
            </a:r>
            <a:endParaRPr lang="en-US" sz="3060" b="1" dirty="0">
              <a:solidFill>
                <a:schemeClr val="accent1">
                  <a:lumMod val="75000"/>
                </a:schemeClr>
              </a:solidFill>
            </a:endParaRPr>
          </a:p>
          <a:p>
            <a:r>
              <a:rPr lang="en-US" sz="3060" b="1" dirty="0">
                <a:solidFill>
                  <a:schemeClr val="accent1">
                    <a:lumMod val="75000"/>
                  </a:schemeClr>
                </a:solidFill>
              </a:rPr>
              <a:t>Raven</a:t>
            </a:r>
          </a:p>
          <a:p>
            <a:r>
              <a:rPr lang="en-US" sz="3060" b="1" dirty="0">
                <a:solidFill>
                  <a:schemeClr val="accent1">
                    <a:lumMod val="75000"/>
                  </a:schemeClr>
                </a:solidFill>
              </a:rPr>
              <a:t>MongoDB</a:t>
            </a:r>
          </a:p>
          <a:p>
            <a:r>
              <a:rPr lang="en-US" sz="3060" b="1" dirty="0">
                <a:solidFill>
                  <a:schemeClr val="accent1">
                    <a:lumMod val="75000"/>
                  </a:schemeClr>
                </a:solidFill>
              </a:rPr>
              <a:t>Yarn</a:t>
            </a:r>
          </a:p>
          <a:p>
            <a:r>
              <a:rPr lang="en-US" sz="3060" b="1" dirty="0">
                <a:solidFill>
                  <a:schemeClr val="accent1">
                    <a:lumMod val="75000"/>
                  </a:schemeClr>
                </a:solidFill>
              </a:rPr>
              <a:t>Fleet</a:t>
            </a:r>
          </a:p>
          <a:p>
            <a:r>
              <a:rPr lang="en-US" sz="3060" b="1" dirty="0">
                <a:solidFill>
                  <a:schemeClr val="accent1">
                    <a:lumMod val="75000"/>
                  </a:schemeClr>
                </a:solidFill>
              </a:rPr>
              <a:t>Hadoop</a:t>
            </a:r>
          </a:p>
          <a:p>
            <a:r>
              <a:rPr lang="en-US" sz="3060" b="1" dirty="0">
                <a:solidFill>
                  <a:schemeClr val="accent1">
                    <a:lumMod val="75000"/>
                  </a:schemeClr>
                </a:solidFill>
              </a:rPr>
              <a:t>Containers</a:t>
            </a:r>
          </a:p>
        </p:txBody>
      </p:sp>
      <p:cxnSp>
        <p:nvCxnSpPr>
          <p:cNvPr id="7" name="Straight Arrow Connector 6"/>
          <p:cNvCxnSpPr/>
          <p:nvPr/>
        </p:nvCxnSpPr>
        <p:spPr>
          <a:xfrm flipV="1">
            <a:off x="3498145" y="2631273"/>
            <a:ext cx="3308521" cy="39413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409325" y="1487725"/>
            <a:ext cx="3375136" cy="444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275314" y="1521032"/>
            <a:ext cx="2400061" cy="6093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flipH="1">
            <a:off x="5871617" y="1521032"/>
            <a:ext cx="1822297" cy="1178835"/>
          </a:xfrm>
          <a:prstGeom prst="arc">
            <a:avLst>
              <a:gd name="adj1" fmla="val 16200000"/>
              <a:gd name="adj2" fmla="val 5193155"/>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7" name="Straight Arrow Connector 16"/>
          <p:cNvCxnSpPr/>
          <p:nvPr/>
        </p:nvCxnSpPr>
        <p:spPr>
          <a:xfrm>
            <a:off x="3987107" y="3289317"/>
            <a:ext cx="2795659" cy="170137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096775" y="1487725"/>
            <a:ext cx="2685991" cy="17529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714310" y="2118122"/>
            <a:ext cx="2068457" cy="23322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630473" y="4990688"/>
            <a:ext cx="3044902" cy="5041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5" idx="0"/>
          </p:cNvCxnSpPr>
          <p:nvPr/>
        </p:nvCxnSpPr>
        <p:spPr>
          <a:xfrm flipV="1">
            <a:off x="3706089" y="1521031"/>
            <a:ext cx="3076677" cy="34173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30473" y="4339804"/>
            <a:ext cx="3152293" cy="1761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630473" y="3213018"/>
            <a:ext cx="3152293" cy="28245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706089" y="3908052"/>
            <a:ext cx="3100577" cy="20257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Arc 33"/>
          <p:cNvSpPr/>
          <p:nvPr/>
        </p:nvSpPr>
        <p:spPr>
          <a:xfrm flipH="1">
            <a:off x="5828726" y="4963565"/>
            <a:ext cx="1892211" cy="1150256"/>
          </a:xfrm>
          <a:prstGeom prst="arc">
            <a:avLst>
              <a:gd name="adj1" fmla="val 16200000"/>
              <a:gd name="adj2" fmla="val 5193155"/>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39" name="Straight Arrow Connector 38"/>
          <p:cNvCxnSpPr/>
          <p:nvPr/>
        </p:nvCxnSpPr>
        <p:spPr>
          <a:xfrm flipV="1">
            <a:off x="4096775" y="2113879"/>
            <a:ext cx="2576237" cy="5982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167923" y="2759196"/>
            <a:ext cx="2614844" cy="9823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13518" y="2561634"/>
            <a:ext cx="1247508" cy="2692836"/>
          </a:xfrm>
          <a:prstGeom prst="rect">
            <a:avLst/>
          </a:prstGeom>
          <a:noFill/>
        </p:spPr>
        <p:txBody>
          <a:bodyPr wrap="square" lIns="186521" tIns="149217" rIns="186521" bIns="149217"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693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t>
            </a:r>
          </a:p>
        </p:txBody>
      </p:sp>
      <p:cxnSp>
        <p:nvCxnSpPr>
          <p:cNvPr id="49" name="Elbow Connector 48"/>
          <p:cNvCxnSpPr/>
          <p:nvPr/>
        </p:nvCxnSpPr>
        <p:spPr>
          <a:xfrm>
            <a:off x="2035653" y="3741515"/>
            <a:ext cx="4637359" cy="2956273"/>
          </a:xfrm>
          <a:prstGeom prst="bentConnector3">
            <a:avLst>
              <a:gd name="adj1" fmla="val 7167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757083" y="2289118"/>
            <a:ext cx="5049583" cy="15702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714309" y="4443447"/>
            <a:ext cx="2092356" cy="22392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167922" y="2179075"/>
            <a:ext cx="2572710" cy="35162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23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4" grpId="0" animBg="1"/>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An easier, battle-tested approach</a:t>
            </a:r>
          </a:p>
        </p:txBody>
      </p:sp>
      <p:sp>
        <p:nvSpPr>
          <p:cNvPr id="4" name="Text Placeholder 3"/>
          <p:cNvSpPr>
            <a:spLocks noGrp="1"/>
          </p:cNvSpPr>
          <p:nvPr>
            <p:ph type="body" sz="quarter" idx="10"/>
          </p:nvPr>
        </p:nvSpPr>
        <p:spPr>
          <a:xfrm>
            <a:off x="275483" y="1212848"/>
            <a:ext cx="5485621" cy="6032181"/>
          </a:xfrm>
        </p:spPr>
        <p:txBody>
          <a:bodyPr/>
          <a:lstStyle/>
          <a:p>
            <a:r>
              <a:rPr lang="en-US" sz="3060" b="1" dirty="0">
                <a:solidFill>
                  <a:schemeClr val="accent1">
                    <a:lumMod val="75000"/>
                  </a:schemeClr>
                </a:solidFill>
              </a:rPr>
              <a:t>Rolling Upgrades</a:t>
            </a:r>
          </a:p>
          <a:p>
            <a:r>
              <a:rPr lang="en-US" sz="3060" b="1" dirty="0">
                <a:solidFill>
                  <a:schemeClr val="accent1">
                    <a:lumMod val="75000"/>
                  </a:schemeClr>
                </a:solidFill>
              </a:rPr>
              <a:t>Availability Guarantees</a:t>
            </a:r>
          </a:p>
          <a:p>
            <a:r>
              <a:rPr lang="en-US" sz="3060" b="1" dirty="0">
                <a:solidFill>
                  <a:schemeClr val="accent1">
                    <a:lumMod val="75000"/>
                  </a:schemeClr>
                </a:solidFill>
              </a:rPr>
              <a:t>Scale Out Architecture</a:t>
            </a:r>
          </a:p>
          <a:p>
            <a:r>
              <a:rPr lang="en-US" sz="3060" b="1" dirty="0">
                <a:solidFill>
                  <a:schemeClr val="accent1">
                    <a:lumMod val="75000"/>
                  </a:schemeClr>
                </a:solidFill>
              </a:rPr>
              <a:t>Resource Governance</a:t>
            </a:r>
          </a:p>
          <a:p>
            <a:r>
              <a:rPr lang="en-US" sz="3060" b="1" dirty="0">
                <a:solidFill>
                  <a:schemeClr val="accent1">
                    <a:lumMod val="75000"/>
                  </a:schemeClr>
                </a:solidFill>
              </a:rPr>
              <a:t>Density</a:t>
            </a:r>
          </a:p>
          <a:p>
            <a:r>
              <a:rPr lang="en-US" sz="3060" b="1" dirty="0">
                <a:solidFill>
                  <a:schemeClr val="accent1">
                    <a:lumMod val="75000"/>
                  </a:schemeClr>
                </a:solidFill>
              </a:rPr>
              <a:t>Packaging &amp; Deployment</a:t>
            </a:r>
          </a:p>
          <a:p>
            <a:r>
              <a:rPr lang="en-US" sz="3060" b="1" dirty="0">
                <a:solidFill>
                  <a:schemeClr val="accent1">
                    <a:lumMod val="75000"/>
                  </a:schemeClr>
                </a:solidFill>
              </a:rPr>
              <a:t>Policy Enforcement</a:t>
            </a:r>
          </a:p>
          <a:p>
            <a:r>
              <a:rPr lang="en-US" sz="3060" b="1" dirty="0">
                <a:solidFill>
                  <a:schemeClr val="accent1">
                    <a:lumMod val="75000"/>
                  </a:schemeClr>
                </a:solidFill>
              </a:rPr>
              <a:t>Granular Versioning</a:t>
            </a:r>
          </a:p>
          <a:p>
            <a:r>
              <a:rPr lang="en-US" sz="3060" b="1" dirty="0">
                <a:solidFill>
                  <a:schemeClr val="accent1">
                    <a:lumMod val="75000"/>
                  </a:schemeClr>
                </a:solidFill>
              </a:rPr>
              <a:t>Stateful Workloads</a:t>
            </a:r>
          </a:p>
          <a:p>
            <a:r>
              <a:rPr lang="en-US" sz="3060" b="1" dirty="0">
                <a:solidFill>
                  <a:schemeClr val="accent1">
                    <a:lumMod val="75000"/>
                  </a:schemeClr>
                </a:solidFill>
              </a:rPr>
              <a:t>Leader Election</a:t>
            </a:r>
          </a:p>
        </p:txBody>
      </p:sp>
      <p:sp>
        <p:nvSpPr>
          <p:cNvPr id="6" name="Right Arrow 5"/>
          <p:cNvSpPr/>
          <p:nvPr/>
        </p:nvSpPr>
        <p:spPr bwMode="auto">
          <a:xfrm>
            <a:off x="4880930" y="3407490"/>
            <a:ext cx="2192878" cy="953061"/>
          </a:xfrm>
          <a:prstGeom prst="righ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0953"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Semilight"/>
              <a:ea typeface="+mn-ea"/>
              <a:cs typeface="+mn-cs"/>
            </a:endParaRPr>
          </a:p>
        </p:txBody>
      </p:sp>
      <p:sp>
        <p:nvSpPr>
          <p:cNvPr id="24" name="Text Placeholder 4"/>
          <p:cNvSpPr txBox="1">
            <a:spLocks/>
          </p:cNvSpPr>
          <p:nvPr/>
        </p:nvSpPr>
        <p:spPr>
          <a:xfrm>
            <a:off x="7334090" y="601662"/>
            <a:ext cx="5208747" cy="5297582"/>
          </a:xfrm>
          <a:prstGeom prst="rect">
            <a:avLst/>
          </a:prstGeom>
        </p:spPr>
        <p:txBody>
          <a:bodyPr vert="horz" wrap="square" lIns="149217" tIns="93260" rIns="149217" bIns="93260" rtlCol="0">
            <a:spAutoFit/>
          </a:bodyPr>
          <a:lstStyle>
            <a:lvl1pPr marL="0" marR="0" indent="0" algn="l" defTabSz="914293"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389">
                      <a:schemeClr val="tx2"/>
                    </a:gs>
                    <a:gs pos="31000">
                      <a:schemeClr val="tx2"/>
                    </a:gs>
                  </a:gsLst>
                  <a:lin ang="5400000" scaled="0"/>
                </a:gradFill>
                <a:latin typeface="+mj-lt"/>
                <a:ea typeface="+mn-ea"/>
                <a:cs typeface="+mn-cs"/>
              </a:defRPr>
            </a:lvl1pPr>
            <a:lvl2pPr marL="0"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27191"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51269"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36"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293" rtl="0" eaLnBrk="1" fontAlgn="auto" latinLnBrk="0" hangingPunct="1">
              <a:lnSpc>
                <a:spcPct val="90000"/>
              </a:lnSpc>
              <a:spcBef>
                <a:spcPts val="1200"/>
              </a:spcBef>
              <a:spcAft>
                <a:spcPts val="0"/>
              </a:spcAft>
              <a:buClr>
                <a:srgbClr val="353535"/>
              </a:buClr>
              <a:buSzPct val="90000"/>
              <a:buFont typeface="Wingdings" pitchFamily="2" charset="2"/>
              <a:buNone/>
              <a:tabLst/>
              <a:defRPr/>
            </a:pPr>
            <a:endParaRPr kumimoji="0" lang="en-US" sz="11729" b="0" i="0" u="none" strike="noStrike" kern="1200" cap="none" spc="0" normalizeH="0" baseline="0" noProof="0" dirty="0">
              <a:ln>
                <a:noFill/>
              </a:ln>
              <a:gradFill>
                <a:gsLst>
                  <a:gs pos="12389">
                    <a:srgbClr val="0078D7"/>
                  </a:gs>
                  <a:gs pos="31000">
                    <a:srgbClr val="0078D7"/>
                  </a:gs>
                </a:gsLst>
                <a:lin ang="5400000" scaled="0"/>
              </a:gradFill>
              <a:effectLst/>
              <a:uLnTx/>
              <a:uFillTx/>
              <a:latin typeface="Segoe UI Light"/>
              <a:ea typeface="+mn-ea"/>
              <a:cs typeface="+mn-cs"/>
            </a:endParaRPr>
          </a:p>
          <a:p>
            <a:pPr marL="0" marR="0" lvl="0" indent="0" algn="l" defTabSz="914293" rtl="0" eaLnBrk="1" fontAlgn="auto" latinLnBrk="0" hangingPunct="1">
              <a:lnSpc>
                <a:spcPct val="90000"/>
              </a:lnSpc>
              <a:spcBef>
                <a:spcPts val="1200"/>
              </a:spcBef>
              <a:spcAft>
                <a:spcPts val="0"/>
              </a:spcAft>
              <a:buClr>
                <a:srgbClr val="353535"/>
              </a:buClr>
              <a:buSzPct val="90000"/>
              <a:buFont typeface="Wingdings" pitchFamily="2" charset="2"/>
              <a:buNone/>
              <a:tabLst/>
              <a:defRPr/>
            </a:pPr>
            <a:r>
              <a:rPr kumimoji="0" lang="en-US" sz="11729" b="0" i="0" u="none" strike="noStrike" kern="1200" cap="none" spc="0" normalizeH="0" baseline="0" noProof="0" dirty="0">
                <a:ln>
                  <a:noFill/>
                </a:ln>
                <a:gradFill>
                  <a:gsLst>
                    <a:gs pos="12389">
                      <a:srgbClr val="0078D7"/>
                    </a:gs>
                    <a:gs pos="31000">
                      <a:srgbClr val="0078D7"/>
                    </a:gs>
                  </a:gsLst>
                  <a:lin ang="5400000" scaled="0"/>
                </a:gradFill>
                <a:effectLst/>
                <a:uLnTx/>
                <a:uFillTx/>
                <a:latin typeface="Segoe UI Light"/>
                <a:ea typeface="+mn-ea"/>
                <a:cs typeface="+mn-cs"/>
              </a:rPr>
              <a:t>Service Fabric</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887" y="754062"/>
            <a:ext cx="1838309" cy="1813375"/>
          </a:xfrm>
          <a:prstGeom prst="rect">
            <a:avLst/>
          </a:prstGeom>
        </p:spPr>
      </p:pic>
    </p:spTree>
    <p:extLst>
      <p:ext uri="{BB962C8B-B14F-4D97-AF65-F5344CB8AC3E}">
        <p14:creationId xmlns:p14="http://schemas.microsoft.com/office/powerpoint/2010/main" val="3400151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entagon 82"/>
          <p:cNvSpPr/>
          <p:nvPr/>
        </p:nvSpPr>
        <p:spPr bwMode="auto">
          <a:xfrm rot="5400000">
            <a:off x="10043734" y="3378603"/>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Hexagon 83"/>
          <p:cNvSpPr>
            <a:spLocks noChangeAspect="1"/>
          </p:cNvSpPr>
          <p:nvPr/>
        </p:nvSpPr>
        <p:spPr bwMode="auto">
          <a:xfrm>
            <a:off x="1433762"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Hexagon 84"/>
          <p:cNvSpPr>
            <a:spLocks noChangeAspect="1"/>
          </p:cNvSpPr>
          <p:nvPr/>
        </p:nvSpPr>
        <p:spPr bwMode="auto">
          <a:xfrm>
            <a:off x="2547041"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Hexagon 85"/>
          <p:cNvSpPr>
            <a:spLocks noChangeAspect="1"/>
          </p:cNvSpPr>
          <p:nvPr/>
        </p:nvSpPr>
        <p:spPr bwMode="auto">
          <a:xfrm>
            <a:off x="3619740"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Hexagon 86"/>
          <p:cNvSpPr>
            <a:spLocks noChangeAspect="1"/>
          </p:cNvSpPr>
          <p:nvPr/>
        </p:nvSpPr>
        <p:spPr bwMode="auto">
          <a:xfrm>
            <a:off x="4721265"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Hexagon 87"/>
          <p:cNvSpPr>
            <a:spLocks noChangeAspect="1"/>
          </p:cNvSpPr>
          <p:nvPr/>
        </p:nvSpPr>
        <p:spPr bwMode="auto">
          <a:xfrm>
            <a:off x="5822790"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Hexagon 88"/>
          <p:cNvSpPr>
            <a:spLocks noChangeAspect="1"/>
          </p:cNvSpPr>
          <p:nvPr/>
        </p:nvSpPr>
        <p:spPr bwMode="auto">
          <a:xfrm>
            <a:off x="6905213"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Hexagon 89"/>
          <p:cNvSpPr>
            <a:spLocks noChangeAspect="1"/>
          </p:cNvSpPr>
          <p:nvPr/>
        </p:nvSpPr>
        <p:spPr bwMode="auto">
          <a:xfrm>
            <a:off x="7989775"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Hexagon 90"/>
          <p:cNvSpPr>
            <a:spLocks noChangeAspect="1"/>
          </p:cNvSpPr>
          <p:nvPr/>
        </p:nvSpPr>
        <p:spPr bwMode="auto">
          <a:xfrm>
            <a:off x="9087921"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Hexagon 91"/>
          <p:cNvSpPr>
            <a:spLocks noChangeAspect="1"/>
          </p:cNvSpPr>
          <p:nvPr/>
        </p:nvSpPr>
        <p:spPr bwMode="auto">
          <a:xfrm>
            <a:off x="10156508"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Pentagon 92"/>
          <p:cNvSpPr/>
          <p:nvPr/>
        </p:nvSpPr>
        <p:spPr bwMode="auto">
          <a:xfrm rot="5400000">
            <a:off x="1119351" y="3400079"/>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Pentagon 93"/>
          <p:cNvSpPr/>
          <p:nvPr/>
        </p:nvSpPr>
        <p:spPr bwMode="auto">
          <a:xfrm rot="5400000">
            <a:off x="7016150" y="3400079"/>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Pentagon 94"/>
          <p:cNvSpPr/>
          <p:nvPr/>
        </p:nvSpPr>
        <p:spPr bwMode="auto">
          <a:xfrm rot="5400000">
            <a:off x="4089342" y="3400079"/>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Rectangle 95"/>
          <p:cNvSpPr/>
          <p:nvPr/>
        </p:nvSpPr>
        <p:spPr bwMode="auto">
          <a:xfrm>
            <a:off x="891714" y="2971062"/>
            <a:ext cx="10483048" cy="931544"/>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7" name="Group 96"/>
          <p:cNvGrpSpPr/>
          <p:nvPr/>
        </p:nvGrpSpPr>
        <p:grpSpPr>
          <a:xfrm>
            <a:off x="891714" y="1433843"/>
            <a:ext cx="10483048" cy="1481175"/>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rtl="0"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36" name="TextBox 135"/>
          <p:cNvSpPr txBox="1"/>
          <p:nvPr/>
        </p:nvSpPr>
        <p:spPr>
          <a:xfrm>
            <a:off x="4050278" y="5963150"/>
            <a:ext cx="1167100" cy="614761"/>
          </a:xfrm>
          <a:prstGeom prst="rect">
            <a:avLst/>
          </a:prstGeom>
          <a:noFill/>
        </p:spPr>
        <p:txBody>
          <a:bodyPr wrap="square" lIns="179057" tIns="143245" rIns="179057" bIns="143245" rtlCol="0">
            <a:spAutoFit/>
          </a:bodyPr>
          <a:lstStyle/>
          <a:p>
            <a:pPr marL="0" marR="0" lvl="0" indent="0" algn="l" defTabSz="913205" rtl="0" eaLnBrk="1" fontAlgn="auto" latinLnBrk="0" hangingPunct="1">
              <a:lnSpc>
                <a:spcPct val="90000"/>
              </a:lnSpc>
              <a:spcBef>
                <a:spcPts val="0"/>
              </a:spcBef>
              <a:spcAft>
                <a:spcPts val="587"/>
              </a:spcAft>
              <a:buClrTx/>
              <a:buSzTx/>
              <a:buFontTx/>
              <a:buNone/>
              <a:tabLst/>
              <a:defRPr/>
            </a:pPr>
            <a:r>
              <a:rPr kumimoji="0" lang="en-US" sz="2350" b="0" i="0" u="none" strike="noStrike" kern="0" cap="none" spc="0" normalizeH="0" baseline="0" noProof="0" dirty="0">
                <a:ln>
                  <a:noFill/>
                </a:ln>
                <a:solidFill>
                  <a:sysClr val="windowText" lastClr="000000"/>
                </a:solidFill>
                <a:effectLst/>
                <a:uLnTx/>
                <a:uFillTx/>
                <a:latin typeface="Segoe UI Semilight"/>
                <a:ea typeface="MS PGothic" panose="020B0600070205080204" pitchFamily="34" charset="-128"/>
                <a:cs typeface="+mn-cs"/>
              </a:rPr>
              <a:t>Azure</a:t>
            </a:r>
          </a:p>
        </p:txBody>
      </p:sp>
      <p:sp>
        <p:nvSpPr>
          <p:cNvPr id="137" name="Freeform 136"/>
          <p:cNvSpPr>
            <a:spLocks/>
          </p:cNvSpPr>
          <p:nvPr/>
        </p:nvSpPr>
        <p:spPr bwMode="auto">
          <a:xfrm>
            <a:off x="3810826" y="4909683"/>
            <a:ext cx="1755623" cy="97179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38" name="TextBox 137"/>
          <p:cNvSpPr txBox="1"/>
          <p:nvPr/>
        </p:nvSpPr>
        <p:spPr>
          <a:xfrm>
            <a:off x="9500460" y="5925618"/>
            <a:ext cx="2841141" cy="620877"/>
          </a:xfrm>
          <a:prstGeom prst="rect">
            <a:avLst/>
          </a:prstGeom>
          <a:noFill/>
        </p:spPr>
        <p:txBody>
          <a:bodyPr wrap="square" lIns="179057" tIns="143245" rIns="179057" bIns="143245" rtlCol="0">
            <a:spAutoFit/>
          </a:bodyPr>
          <a:lstStyle/>
          <a:p>
            <a:pPr marL="0" marR="0" lvl="0" indent="0" algn="l" defTabSz="913205" rtl="0" eaLnBrk="1" fontAlgn="auto" latinLnBrk="0" hangingPunct="1">
              <a:lnSpc>
                <a:spcPct val="90000"/>
              </a:lnSpc>
              <a:spcBef>
                <a:spcPts val="0"/>
              </a:spcBef>
              <a:spcAft>
                <a:spcPts val="587"/>
              </a:spcAft>
              <a:buClrTx/>
              <a:buSzTx/>
              <a:buFontTx/>
              <a:buNone/>
              <a:tabLst/>
              <a:defRPr/>
            </a:pPr>
            <a:r>
              <a:rPr kumimoji="0" lang="en-US" sz="2350" b="0" i="0" u="none" strike="noStrike" kern="0" cap="none" spc="0" normalizeH="0" baseline="0" noProof="0" dirty="0">
                <a:ln>
                  <a:noFill/>
                </a:ln>
                <a:solidFill>
                  <a:sysClr val="windowText" lastClr="000000"/>
                </a:solidFill>
                <a:effectLst/>
                <a:uLnTx/>
                <a:uFillTx/>
                <a:latin typeface="Segoe UI Semilight"/>
                <a:ea typeface="MS PGothic" panose="020B0600070205080204" pitchFamily="34" charset="-128"/>
                <a:cs typeface="+mn-cs"/>
              </a:rPr>
              <a:t>Other Clouds</a:t>
            </a:r>
          </a:p>
        </p:txBody>
      </p:sp>
      <p:sp>
        <p:nvSpPr>
          <p:cNvPr id="139" name="Freeform 138"/>
          <p:cNvSpPr>
            <a:spLocks/>
          </p:cNvSpPr>
          <p:nvPr/>
        </p:nvSpPr>
        <p:spPr bwMode="auto">
          <a:xfrm>
            <a:off x="9686914" y="4889202"/>
            <a:ext cx="1755623" cy="97179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grpSp>
        <p:nvGrpSpPr>
          <p:cNvPr id="141" name="Group 8"/>
          <p:cNvGrpSpPr>
            <a:grpSpLocks noChangeAspect="1"/>
          </p:cNvGrpSpPr>
          <p:nvPr/>
        </p:nvGrpSpPr>
        <p:grpSpPr bwMode="auto">
          <a:xfrm>
            <a:off x="6719998" y="4503091"/>
            <a:ext cx="1771583" cy="1770485"/>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marL="0" marR="0" lvl="0" indent="0" algn="l" defTabSz="913205" rtl="0" eaLnBrk="1" fontAlgn="auto" latinLnBrk="0" hangingPunct="1">
                <a:lnSpc>
                  <a:spcPct val="100000"/>
                </a:lnSpc>
                <a:spcBef>
                  <a:spcPts val="0"/>
                </a:spcBef>
                <a:spcAft>
                  <a:spcPts val="0"/>
                </a:spcAft>
                <a:buClrTx/>
                <a:buSzTx/>
                <a:buFontTx/>
                <a:buNone/>
                <a:tabLst/>
                <a:defRPr/>
              </a:pPr>
              <a:endParaRPr kumimoji="0" lang="en-US" sz="1763" b="1" i="0" u="none" strike="noStrike" kern="0" cap="none" spc="0" normalizeH="0" baseline="0" noProof="0">
                <a:ln>
                  <a:noFill/>
                </a:ln>
                <a:solidFill>
                  <a:srgbClr val="505050"/>
                </a:solidFill>
                <a:effectLst/>
                <a:uLnTx/>
                <a:uFillTx/>
                <a:latin typeface="Segoe UI Semilight"/>
                <a:ea typeface="MS PGothic" panose="020B0600070205080204" pitchFamily="34" charset="-128"/>
                <a:cs typeface="+mn-cs"/>
              </a:endParaRPr>
            </a:p>
          </p:txBody>
        </p:sp>
      </p:grpSp>
      <p:sp>
        <p:nvSpPr>
          <p:cNvPr id="162" name="Title 2"/>
          <p:cNvSpPr txBox="1">
            <a:spLocks/>
          </p:cNvSpPr>
          <p:nvPr/>
        </p:nvSpPr>
        <p:spPr>
          <a:xfrm>
            <a:off x="342059" y="27537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b="0" i="0" u="none" strike="noStrike" kern="1200" cap="none" spc="-102" normalizeH="0" baseline="0" noProof="0" dirty="0">
                <a:ln w="3175">
                  <a:noFill/>
                </a:ln>
                <a:solidFill>
                  <a:srgbClr val="353535"/>
                </a:solidFill>
                <a:effectLst/>
                <a:uLnTx/>
                <a:uFillTx/>
                <a:latin typeface="Segoe UI Light"/>
                <a:ea typeface="+mn-ea"/>
                <a:cs typeface="Segoe UI" pitchFamily="34" charset="0"/>
              </a:rPr>
              <a:t>Azure Service Fabric</a:t>
            </a:r>
          </a:p>
        </p:txBody>
      </p:sp>
      <p:pic>
        <p:nvPicPr>
          <p:cNvPr id="163" name="Picture 162" descr="2073251155_0451f31674.jpg"/>
          <p:cNvPicPr>
            <a:picLocks noChangeAspect="1"/>
          </p:cNvPicPr>
          <p:nvPr/>
        </p:nvPicPr>
        <p:blipFill>
          <a:blip r:embed="rId2"/>
          <a:stretch>
            <a:fillRect/>
          </a:stretch>
        </p:blipFill>
        <p:spPr>
          <a:xfrm>
            <a:off x="1125389" y="4982074"/>
            <a:ext cx="1264129" cy="1019479"/>
          </a:xfrm>
          <a:prstGeom prst="rect">
            <a:avLst/>
          </a:prstGeom>
          <a:noFill/>
        </p:spPr>
      </p:pic>
      <p:pic>
        <p:nvPicPr>
          <p:cNvPr id="224" name="Picture 223"/>
          <p:cNvPicPr>
            <a:picLocks noChangeAspect="1"/>
          </p:cNvPicPr>
          <p:nvPr/>
        </p:nvPicPr>
        <p:blipFill>
          <a:blip r:embed="rId3"/>
          <a:stretch>
            <a:fillRect/>
          </a:stretch>
        </p:blipFill>
        <p:spPr>
          <a:xfrm>
            <a:off x="8832649" y="3973171"/>
            <a:ext cx="643542" cy="709972"/>
          </a:xfrm>
          <a:prstGeom prst="rect">
            <a:avLst/>
          </a:prstGeom>
        </p:spPr>
      </p:pic>
      <p:pic>
        <p:nvPicPr>
          <p:cNvPr id="226" name="Picture 225"/>
          <p:cNvPicPr>
            <a:picLocks noChangeAspect="1"/>
          </p:cNvPicPr>
          <p:nvPr/>
        </p:nvPicPr>
        <p:blipFill>
          <a:blip r:embed="rId4"/>
          <a:stretch>
            <a:fillRect/>
          </a:stretch>
        </p:blipFill>
        <p:spPr>
          <a:xfrm>
            <a:off x="2785097" y="3958255"/>
            <a:ext cx="758651" cy="905323"/>
          </a:xfrm>
          <a:prstGeom prst="rect">
            <a:avLst/>
          </a:prstGeom>
        </p:spPr>
      </p:pic>
      <p:sp>
        <p:nvSpPr>
          <p:cNvPr id="166" name="Rectangle 165"/>
          <p:cNvSpPr/>
          <p:nvPr/>
        </p:nvSpPr>
        <p:spPr bwMode="auto">
          <a:xfrm>
            <a:off x="8014840" y="1214896"/>
            <a:ext cx="3143535" cy="740110"/>
          </a:xfrm>
          <a:prstGeom prst="rect">
            <a:avLst/>
          </a:prstGeom>
          <a:solidFill>
            <a:srgbClr val="92D050"/>
          </a:solidFill>
          <a:ln w="6350" cap="flat" cmpd="sng" algn="ctr">
            <a:noFill/>
            <a:prstDash val="solid"/>
            <a:miter lim="800000"/>
            <a:headEnd type="none" w="med" len="med"/>
            <a:tailEnd type="none" w="med" len="med"/>
          </a:ln>
          <a:effectLst/>
        </p:spPr>
        <p:txBody>
          <a:bodyPr tIns="89642" rIns="33620" bIns="33620" anchor="ctr"/>
          <a:lstStyle/>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Guest Executables</a:t>
            </a:r>
          </a:p>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(Any Code)</a:t>
            </a:r>
          </a:p>
        </p:txBody>
      </p:sp>
      <p:sp>
        <p:nvSpPr>
          <p:cNvPr id="167" name="Rectangle 166"/>
          <p:cNvSpPr/>
          <p:nvPr/>
        </p:nvSpPr>
        <p:spPr bwMode="auto">
          <a:xfrm>
            <a:off x="4361447" y="2102426"/>
            <a:ext cx="3415537" cy="739293"/>
          </a:xfrm>
          <a:prstGeom prst="rect">
            <a:avLst/>
          </a:prstGeom>
          <a:solidFill>
            <a:srgbClr val="92D050"/>
          </a:solidFill>
          <a:ln w="6350" cap="flat" cmpd="sng" algn="ctr">
            <a:noFill/>
            <a:prstDash val="solid"/>
            <a:miter lim="800000"/>
            <a:headEnd type="none" w="med" len="med"/>
            <a:tailEnd type="none" w="med" len="med"/>
          </a:ln>
          <a:effectLst/>
        </p:spPr>
        <p:txBody>
          <a:bodyPr tIns="89642" rIns="33620" bIns="33620" anchor="ctr"/>
          <a:lstStyle/>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Reliable Services</a:t>
            </a:r>
          </a:p>
        </p:txBody>
      </p:sp>
      <p:sp>
        <p:nvSpPr>
          <p:cNvPr id="168" name="Rectangle 167"/>
          <p:cNvSpPr/>
          <p:nvPr/>
        </p:nvSpPr>
        <p:spPr bwMode="auto">
          <a:xfrm>
            <a:off x="4353188" y="1220459"/>
            <a:ext cx="3393349" cy="739293"/>
          </a:xfrm>
          <a:prstGeom prst="rect">
            <a:avLst/>
          </a:prstGeom>
          <a:solidFill>
            <a:srgbClr val="92D050"/>
          </a:solidFill>
          <a:ln w="6350" cap="flat" cmpd="sng" algn="ctr">
            <a:noFill/>
            <a:prstDash val="solid"/>
            <a:miter lim="800000"/>
            <a:headEnd type="none" w="med" len="med"/>
            <a:tailEnd type="none" w="med" len="med"/>
          </a:ln>
          <a:effectLst/>
        </p:spPr>
        <p:txBody>
          <a:bodyPr tIns="89642" rIns="33620" bIns="33620" anchor="ctr"/>
          <a:lstStyle/>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Reliable Actors</a:t>
            </a:r>
          </a:p>
        </p:txBody>
      </p:sp>
      <p:grpSp>
        <p:nvGrpSpPr>
          <p:cNvPr id="169" name="Group 168"/>
          <p:cNvGrpSpPr/>
          <p:nvPr/>
        </p:nvGrpSpPr>
        <p:grpSpPr>
          <a:xfrm>
            <a:off x="1097653" y="1220459"/>
            <a:ext cx="2996702" cy="1609219"/>
            <a:chOff x="2275901" y="1470147"/>
            <a:chExt cx="2775314" cy="1641487"/>
          </a:xfrm>
        </p:grpSpPr>
        <p:sp>
          <p:nvSpPr>
            <p:cNvPr id="171" name="Rectangle 170"/>
            <p:cNvSpPr/>
            <p:nvPr/>
          </p:nvSpPr>
          <p:spPr bwMode="auto">
            <a:xfrm>
              <a:off x="2275901" y="1470147"/>
              <a:ext cx="2775314" cy="1641487"/>
            </a:xfrm>
            <a:prstGeom prst="rect">
              <a:avLst/>
            </a:prstGeom>
            <a:solidFill>
              <a:srgbClr val="92D050"/>
            </a:solidFill>
            <a:ln w="6350" cap="flat" cmpd="sng" algn="ctr">
              <a:noFill/>
              <a:prstDash val="solid"/>
              <a:miter lim="800000"/>
              <a:headEnd type="none" w="med" len="med"/>
              <a:tailEnd type="none" w="med" len="med"/>
            </a:ln>
            <a:effectLst/>
          </p:spPr>
          <p:txBody>
            <a:bodyPr tIns="89642" rIns="33620" bIns="33620" anchor="ctr"/>
            <a:lstStyle/>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235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Web Apps </a:t>
              </a:r>
            </a:p>
            <a:p>
              <a:pPr marL="336145" marR="0" lvl="0" indent="-336145" algn="ctr" defTabSz="914038" rtl="0" eaLnBrk="1" fontAlgn="auto" latinLnBrk="0" hangingPunct="1">
                <a:lnSpc>
                  <a:spcPct val="100000"/>
                </a:lnSpc>
                <a:spcBef>
                  <a:spcPts val="0"/>
                </a:spcBef>
                <a:spcAft>
                  <a:spcPts val="0"/>
                </a:spcAft>
                <a:buClrTx/>
                <a:buSzTx/>
                <a:buFontTx/>
                <a:buChar char="-"/>
                <a:tabLst/>
                <a:defRPr/>
              </a:pPr>
              <a:r>
                <a:rPr kumimoji="0" lang="en-US" sz="235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ASP.NET Core</a:t>
              </a:r>
            </a:p>
            <a:p>
              <a:pPr marL="0" marR="0" lvl="0" indent="0" algn="l" defTabSz="914038" rtl="0" eaLnBrk="1" fontAlgn="auto" latinLnBrk="0" hangingPunct="1">
                <a:lnSpc>
                  <a:spcPct val="100000"/>
                </a:lnSpc>
                <a:spcBef>
                  <a:spcPts val="0"/>
                </a:spcBef>
                <a:spcAft>
                  <a:spcPts val="0"/>
                </a:spcAft>
                <a:buClrTx/>
                <a:buSzTx/>
                <a:buFontTx/>
                <a:buNone/>
                <a:tabLst/>
                <a:defRPr/>
              </a:pPr>
              <a:r>
                <a:rPr kumimoji="0" lang="en-US" sz="235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    OWIN</a:t>
              </a:r>
            </a:p>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172" name="Picture 171"/>
            <p:cNvPicPr>
              <a:picLocks noChangeAspect="1"/>
            </p:cNvPicPr>
            <p:nvPr/>
          </p:nvPicPr>
          <p:blipFill>
            <a:blip r:embed="rId5"/>
            <a:stretch>
              <a:fillRect/>
            </a:stretch>
          </p:blipFill>
          <p:spPr>
            <a:xfrm>
              <a:off x="2410488" y="1794925"/>
              <a:ext cx="403751" cy="394334"/>
            </a:xfrm>
            <a:prstGeom prst="rect">
              <a:avLst/>
            </a:prstGeom>
            <a:solidFill>
              <a:srgbClr val="92D050"/>
            </a:solidFill>
            <a:ln w="6350" cap="flat" cmpd="sng" algn="ctr">
              <a:noFill/>
              <a:prstDash val="solid"/>
              <a:miter lim="800000"/>
              <a:headEnd type="none" w="med" len="med"/>
              <a:tailEnd type="none" w="med" len="med"/>
            </a:ln>
            <a:effectLst/>
          </p:spPr>
        </p:pic>
      </p:grpSp>
      <p:sp>
        <p:nvSpPr>
          <p:cNvPr id="170" name="Rectangle 169"/>
          <p:cNvSpPr/>
          <p:nvPr/>
        </p:nvSpPr>
        <p:spPr bwMode="auto">
          <a:xfrm>
            <a:off x="8006834" y="2106171"/>
            <a:ext cx="3143535" cy="774819"/>
          </a:xfrm>
          <a:prstGeom prst="rect">
            <a:avLst/>
          </a:prstGeom>
          <a:solidFill>
            <a:srgbClr val="92D050"/>
          </a:solidFill>
          <a:ln w="6350" cap="flat" cmpd="sng" algn="ctr">
            <a:noFill/>
            <a:prstDash val="solid"/>
            <a:miter lim="800000"/>
            <a:headEnd type="none" w="med" len="med"/>
            <a:tailEnd type="none" w="med" len="med"/>
          </a:ln>
          <a:effectLst/>
        </p:spPr>
        <p:txBody>
          <a:bodyPr tIns="89642" rIns="33620" bIns="33620" anchor="ctr"/>
          <a:lstStyle/>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Containers</a:t>
            </a:r>
          </a:p>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(Windows Containers &amp; Docker)</a:t>
            </a:r>
          </a:p>
        </p:txBody>
      </p:sp>
      <p:sp>
        <p:nvSpPr>
          <p:cNvPr id="175" name="TextBox 174"/>
          <p:cNvSpPr txBox="1"/>
          <p:nvPr/>
        </p:nvSpPr>
        <p:spPr>
          <a:xfrm>
            <a:off x="782436" y="2982296"/>
            <a:ext cx="1881474" cy="909329"/>
          </a:xfrm>
          <a:prstGeom prst="rect">
            <a:avLst/>
          </a:prstGeom>
          <a:noFill/>
        </p:spPr>
        <p:txBody>
          <a:bodyPr wrap="square" lIns="179057" tIns="143245" rIns="179057" bIns="143245" rtlCol="0">
            <a:spAutoFit/>
          </a:bodyPr>
          <a:lstStyle/>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Lifecycle</a:t>
            </a:r>
          </a:p>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Management</a:t>
            </a:r>
          </a:p>
        </p:txBody>
      </p:sp>
      <p:sp>
        <p:nvSpPr>
          <p:cNvPr id="177" name="TextBox 176"/>
          <p:cNvSpPr txBox="1"/>
          <p:nvPr/>
        </p:nvSpPr>
        <p:spPr>
          <a:xfrm>
            <a:off x="9788643" y="2990369"/>
            <a:ext cx="1915934" cy="909329"/>
          </a:xfrm>
          <a:prstGeom prst="rect">
            <a:avLst/>
          </a:prstGeom>
          <a:noFill/>
        </p:spPr>
        <p:txBody>
          <a:bodyPr wrap="square" lIns="179057" tIns="143245" rIns="179057" bIns="143245" rtlCol="0">
            <a:spAutoFit/>
          </a:bodyPr>
          <a:lstStyle/>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Auto</a:t>
            </a:r>
          </a:p>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scaling</a:t>
            </a:r>
          </a:p>
        </p:txBody>
      </p:sp>
      <p:sp>
        <p:nvSpPr>
          <p:cNvPr id="178" name="TextBox 177"/>
          <p:cNvSpPr txBox="1"/>
          <p:nvPr/>
        </p:nvSpPr>
        <p:spPr>
          <a:xfrm>
            <a:off x="2430561" y="3006039"/>
            <a:ext cx="1623593" cy="842703"/>
          </a:xfrm>
          <a:prstGeom prst="rect">
            <a:avLst/>
          </a:prstGeom>
          <a:noFill/>
        </p:spPr>
        <p:txBody>
          <a:bodyPr wrap="square" lIns="179057" tIns="143245" rIns="179057" bIns="143245" rtlCol="0">
            <a:spAutoFit/>
          </a:bodyPr>
          <a:lstStyle/>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Always On</a:t>
            </a:r>
            <a:b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b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Availability</a:t>
            </a:r>
          </a:p>
        </p:txBody>
      </p:sp>
      <p:sp>
        <p:nvSpPr>
          <p:cNvPr id="179" name="TextBox 178"/>
          <p:cNvSpPr txBox="1"/>
          <p:nvPr/>
        </p:nvSpPr>
        <p:spPr>
          <a:xfrm>
            <a:off x="8524029" y="3003453"/>
            <a:ext cx="2036060" cy="832385"/>
          </a:xfrm>
          <a:prstGeom prst="rect">
            <a:avLst/>
          </a:prstGeom>
          <a:noFill/>
        </p:spPr>
        <p:txBody>
          <a:bodyPr wrap="square" lIns="179057" tIns="143245" rIns="179057" bIns="143245" rtlCol="0">
            <a:spAutoFit/>
          </a:bodyPr>
          <a:lstStyle/>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Dev &amp; Ops Tooling</a:t>
            </a:r>
          </a:p>
        </p:txBody>
      </p:sp>
      <p:sp>
        <p:nvSpPr>
          <p:cNvPr id="180" name="TextBox 179"/>
          <p:cNvSpPr txBox="1"/>
          <p:nvPr/>
        </p:nvSpPr>
        <p:spPr>
          <a:xfrm>
            <a:off x="5509755" y="3000568"/>
            <a:ext cx="1886585" cy="832385"/>
          </a:xfrm>
          <a:prstGeom prst="rect">
            <a:avLst/>
          </a:prstGeom>
          <a:noFill/>
        </p:spPr>
        <p:txBody>
          <a:bodyPr wrap="square" lIns="179057" tIns="143245" rIns="179057" bIns="143245" rtlCol="0">
            <a:spAutoFit/>
          </a:bodyPr>
          <a:lstStyle/>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Programming Models</a:t>
            </a:r>
          </a:p>
        </p:txBody>
      </p:sp>
      <p:sp>
        <p:nvSpPr>
          <p:cNvPr id="181" name="TextBox 180"/>
          <p:cNvSpPr txBox="1"/>
          <p:nvPr/>
        </p:nvSpPr>
        <p:spPr>
          <a:xfrm>
            <a:off x="7056873" y="3017994"/>
            <a:ext cx="1915934" cy="832385"/>
          </a:xfrm>
          <a:prstGeom prst="rect">
            <a:avLst/>
          </a:prstGeom>
          <a:noFill/>
        </p:spPr>
        <p:txBody>
          <a:bodyPr wrap="square" lIns="179057" tIns="143245" rIns="179057" bIns="143245" rtlCol="0">
            <a:spAutoFit/>
          </a:bodyPr>
          <a:lstStyle/>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Health &amp; Monitoring</a:t>
            </a:r>
          </a:p>
        </p:txBody>
      </p:sp>
      <p:sp>
        <p:nvSpPr>
          <p:cNvPr id="182" name="TextBox 181"/>
          <p:cNvSpPr txBox="1"/>
          <p:nvPr/>
        </p:nvSpPr>
        <p:spPr>
          <a:xfrm>
            <a:off x="975832" y="6048435"/>
            <a:ext cx="2126188" cy="602727"/>
          </a:xfrm>
          <a:prstGeom prst="rect">
            <a:avLst/>
          </a:prstGeom>
          <a:noFill/>
        </p:spPr>
        <p:txBody>
          <a:bodyPr wrap="square" lIns="175537" tIns="140429" rIns="175537" bIns="140429" rtlCol="0">
            <a:spAutoFit/>
          </a:bodyPr>
          <a:lstStyle/>
          <a:p>
            <a:pPr marL="0" marR="0" lvl="0" indent="0" algn="l" defTabSz="895215" rtl="0" eaLnBrk="1" fontAlgn="auto" latinLnBrk="0" hangingPunct="1">
              <a:lnSpc>
                <a:spcPct val="90000"/>
              </a:lnSpc>
              <a:spcBef>
                <a:spcPts val="0"/>
              </a:spcBef>
              <a:spcAft>
                <a:spcPts val="575"/>
              </a:spcAft>
              <a:buClrTx/>
              <a:buSzTx/>
              <a:buFontTx/>
              <a:buNone/>
              <a:tabLst/>
              <a:defRPr/>
            </a:pPr>
            <a:r>
              <a:rPr kumimoji="0" lang="en-US" sz="2304" b="0" i="0" u="none" strike="noStrike" kern="0" cap="none" spc="0" normalizeH="0" baseline="0" noProof="0" dirty="0">
                <a:ln>
                  <a:noFill/>
                </a:ln>
                <a:solidFill>
                  <a:sysClr val="windowText" lastClr="000000"/>
                </a:solidFill>
                <a:effectLst/>
                <a:uLnTx/>
                <a:uFillTx/>
                <a:latin typeface="Segoe UI Semilight"/>
                <a:ea typeface="MS PGothic" panose="020B0600070205080204" pitchFamily="34" charset="-128"/>
                <a:cs typeface="+mn-cs"/>
              </a:rPr>
              <a:t>Dev Box</a:t>
            </a:r>
          </a:p>
        </p:txBody>
      </p:sp>
      <p:sp>
        <p:nvSpPr>
          <p:cNvPr id="183" name="TextBox 182"/>
          <p:cNvSpPr txBox="1"/>
          <p:nvPr/>
        </p:nvSpPr>
        <p:spPr>
          <a:xfrm>
            <a:off x="3887151" y="3146971"/>
            <a:ext cx="1915934" cy="560837"/>
          </a:xfrm>
          <a:prstGeom prst="rect">
            <a:avLst/>
          </a:prstGeom>
          <a:noFill/>
        </p:spPr>
        <p:txBody>
          <a:bodyPr wrap="square" lIns="179057" tIns="143245" rIns="179057" bIns="143245" rtlCol="0">
            <a:spAutoFit/>
          </a:bodyPr>
          <a:lstStyle/>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1961" b="0" i="0" u="none" strike="noStrike" kern="0" cap="none" spc="0" normalizeH="0" baseline="0" noProof="0" dirty="0">
                <a:ln>
                  <a:noFill/>
                </a:ln>
                <a:gradFill>
                  <a:gsLst>
                    <a:gs pos="12097">
                      <a:srgbClr val="FFFFFF"/>
                    </a:gs>
                    <a:gs pos="34000">
                      <a:srgbClr val="FFFFFF"/>
                    </a:gs>
                  </a:gsLst>
                  <a:lin ang="5400000" scaled="0"/>
                </a:gradFill>
                <a:effectLst/>
                <a:uLnTx/>
                <a:uFillTx/>
                <a:latin typeface="Segoe UI Semilight"/>
                <a:ea typeface="MS PGothic" panose="020B0600070205080204" pitchFamily="34" charset="-128"/>
                <a:cs typeface="+mn-cs"/>
              </a:rPr>
              <a:t>Orchestration</a:t>
            </a:r>
          </a:p>
        </p:txBody>
      </p:sp>
      <p:sp>
        <p:nvSpPr>
          <p:cNvPr id="156" name="TextBox 155"/>
          <p:cNvSpPr txBox="1"/>
          <p:nvPr/>
        </p:nvSpPr>
        <p:spPr>
          <a:xfrm>
            <a:off x="6461610" y="5913822"/>
            <a:ext cx="2511197" cy="1015693"/>
          </a:xfrm>
          <a:prstGeom prst="rect">
            <a:avLst/>
          </a:prstGeom>
          <a:noFill/>
        </p:spPr>
        <p:txBody>
          <a:bodyPr wrap="square" lIns="179057" tIns="143245" rIns="179057" bIns="143245" rtlCol="0">
            <a:spAutoFit/>
          </a:bodyPr>
          <a:lstStyle/>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2350" b="0" i="0" u="none" strike="noStrike" kern="0" cap="none" spc="0" normalizeH="0" baseline="0" noProof="0" dirty="0">
                <a:ln>
                  <a:noFill/>
                </a:ln>
                <a:solidFill>
                  <a:sysClr val="windowText" lastClr="000000"/>
                </a:solidFill>
                <a:effectLst/>
                <a:uLnTx/>
                <a:uFillTx/>
                <a:latin typeface="Segoe UI Semilight"/>
                <a:ea typeface="MS PGothic" panose="020B0600070205080204" pitchFamily="34" charset="-128"/>
                <a:cs typeface="+mn-cs"/>
              </a:rPr>
              <a:t>On Premises</a:t>
            </a:r>
          </a:p>
          <a:p>
            <a:pPr marL="0" marR="0" lvl="0" indent="0" algn="ctr" defTabSz="913205" rtl="0" eaLnBrk="1" fontAlgn="auto" latinLnBrk="0" hangingPunct="1">
              <a:lnSpc>
                <a:spcPct val="90000"/>
              </a:lnSpc>
              <a:spcBef>
                <a:spcPts val="0"/>
              </a:spcBef>
              <a:spcAft>
                <a:spcPts val="587"/>
              </a:spcAft>
              <a:buClrTx/>
              <a:buSzTx/>
              <a:buFontTx/>
              <a:buNone/>
              <a:tabLst/>
              <a:defRPr/>
            </a:pPr>
            <a:r>
              <a:rPr kumimoji="0" lang="en-US" sz="2350" b="0" i="0" u="none" strike="noStrike" kern="0" cap="none" spc="0" normalizeH="0" baseline="0" noProof="0" dirty="0">
                <a:ln>
                  <a:noFill/>
                </a:ln>
                <a:solidFill>
                  <a:sysClr val="windowText" lastClr="000000"/>
                </a:solidFill>
                <a:effectLst/>
                <a:uLnTx/>
                <a:uFillTx/>
                <a:latin typeface="Segoe UI Semilight"/>
                <a:ea typeface="MS PGothic" panose="020B0600070205080204" pitchFamily="34" charset="-128"/>
                <a:cs typeface="+mn-cs"/>
              </a:rPr>
              <a:t>Data centers</a:t>
            </a:r>
          </a:p>
        </p:txBody>
      </p:sp>
    </p:spTree>
    <p:extLst>
      <p:ext uri="{BB962C8B-B14F-4D97-AF65-F5344CB8AC3E}">
        <p14:creationId xmlns:p14="http://schemas.microsoft.com/office/powerpoint/2010/main" val="120264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P spid="167" grpId="0" animBg="1"/>
      <p:bldP spid="168" grpId="0" animBg="1"/>
      <p:bldP spid="1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16144" y="2340677"/>
            <a:ext cx="760213" cy="876742"/>
          </a:xfrm>
          <a:prstGeom prst="rect">
            <a:avLst/>
          </a:prstGeom>
        </p:spPr>
      </p:pic>
      <p:grpSp>
        <p:nvGrpSpPr>
          <p:cNvPr id="12" name="Group 11"/>
          <p:cNvGrpSpPr/>
          <p:nvPr/>
        </p:nvGrpSpPr>
        <p:grpSpPr>
          <a:xfrm>
            <a:off x="1924645" y="2248995"/>
            <a:ext cx="1517572" cy="995863"/>
            <a:chOff x="1799201" y="2089133"/>
            <a:chExt cx="1517572" cy="995863"/>
          </a:xfrm>
        </p:grpSpPr>
        <p:pic>
          <p:nvPicPr>
            <p:cNvPr id="18" name="Picture 17"/>
            <p:cNvPicPr>
              <a:picLocks noChangeAspect="1"/>
            </p:cNvPicPr>
            <p:nvPr/>
          </p:nvPicPr>
          <p:blipFill>
            <a:blip r:embed="rId3"/>
            <a:stretch>
              <a:fillRect/>
            </a:stretch>
          </p:blipFill>
          <p:spPr>
            <a:xfrm>
              <a:off x="2320910" y="2089133"/>
              <a:ext cx="995863" cy="995863"/>
            </a:xfrm>
            <a:prstGeom prst="rect">
              <a:avLst/>
            </a:prstGeom>
          </p:spPr>
        </p:pic>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99201" y="2131685"/>
              <a:ext cx="760213" cy="876742"/>
            </a:xfrm>
            <a:prstGeom prst="rect">
              <a:avLst/>
            </a:prstGeom>
          </p:spPr>
        </p:pic>
      </p:grpSp>
      <p:grpSp>
        <p:nvGrpSpPr>
          <p:cNvPr id="15" name="Group 14"/>
          <p:cNvGrpSpPr/>
          <p:nvPr/>
        </p:nvGrpSpPr>
        <p:grpSpPr>
          <a:xfrm>
            <a:off x="3852311" y="2004475"/>
            <a:ext cx="2636875" cy="1484902"/>
            <a:chOff x="3579361" y="1840611"/>
            <a:chExt cx="2636875" cy="1484902"/>
          </a:xfrm>
        </p:grpSpPr>
        <p:pic>
          <p:nvPicPr>
            <p:cNvPr id="24" name="Picture 23"/>
            <p:cNvPicPr>
              <a:picLocks noChangeAspect="1"/>
            </p:cNvPicPr>
            <p:nvPr/>
          </p:nvPicPr>
          <p:blipFill>
            <a:blip r:embed="rId3"/>
            <a:stretch>
              <a:fillRect/>
            </a:stretch>
          </p:blipFill>
          <p:spPr>
            <a:xfrm>
              <a:off x="5220373" y="2098584"/>
              <a:ext cx="995863" cy="99586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608766" y="2131685"/>
              <a:ext cx="760213" cy="87674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3925" y="1840611"/>
              <a:ext cx="275780" cy="319653"/>
            </a:xfrm>
            <a:prstGeom prst="rect">
              <a:avLst/>
            </a:prstGeom>
          </p:spPr>
        </p:pic>
        <p:pic>
          <p:nvPicPr>
            <p:cNvPr id="10" name="Picture 9"/>
            <p:cNvPicPr>
              <a:picLocks noChangeAspect="1"/>
            </p:cNvPicPr>
            <p:nvPr/>
          </p:nvPicPr>
          <p:blipFill>
            <a:blip r:embed="rId5"/>
            <a:stretch>
              <a:fillRect/>
            </a:stretch>
          </p:blipFill>
          <p:spPr>
            <a:xfrm>
              <a:off x="3579361" y="2996300"/>
              <a:ext cx="288061" cy="329213"/>
            </a:xfrm>
            <a:prstGeom prst="rect">
              <a:avLst/>
            </a:prstGeom>
          </p:spPr>
        </p:pic>
        <p:cxnSp>
          <p:nvCxnSpPr>
            <p:cNvPr id="14" name="Straight Arrow Connector 13"/>
            <p:cNvCxnSpPr/>
            <p:nvPr/>
          </p:nvCxnSpPr>
          <p:spPr>
            <a:xfrm flipV="1">
              <a:off x="3975155" y="2796721"/>
              <a:ext cx="516930" cy="29772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00684" y="2066672"/>
              <a:ext cx="477103" cy="325182"/>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0229365" y="1910840"/>
            <a:ext cx="1672172" cy="1672172"/>
            <a:chOff x="10042446" y="1555767"/>
            <a:chExt cx="1672172" cy="1672172"/>
          </a:xfrm>
        </p:grpSpPr>
        <p:pic>
          <p:nvPicPr>
            <p:cNvPr id="61" name="Picture 60"/>
            <p:cNvPicPr>
              <a:picLocks noChangeAspect="1"/>
            </p:cNvPicPr>
            <p:nvPr/>
          </p:nvPicPr>
          <p:blipFill>
            <a:blip r:embed="rId3"/>
            <a:stretch>
              <a:fillRect/>
            </a:stretch>
          </p:blipFill>
          <p:spPr>
            <a:xfrm>
              <a:off x="10042446" y="1555767"/>
              <a:ext cx="1672172" cy="1672172"/>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41050" y="1925758"/>
              <a:ext cx="882901" cy="1076520"/>
            </a:xfrm>
            <a:prstGeom prst="rect">
              <a:avLst/>
            </a:prstGeom>
          </p:spPr>
        </p:pic>
      </p:grpSp>
      <p:sp>
        <p:nvSpPr>
          <p:cNvPr id="63" name="Title 1"/>
          <p:cNvSpPr>
            <a:spLocks noGrp="1"/>
          </p:cNvSpPr>
          <p:nvPr>
            <p:ph type="title"/>
          </p:nvPr>
        </p:nvSpPr>
        <p:spPr>
          <a:xfrm>
            <a:off x="0" y="295274"/>
            <a:ext cx="12542837" cy="917575"/>
          </a:xfrm>
        </p:spPr>
        <p:txBody>
          <a:bodyPr/>
          <a:lstStyle/>
          <a:p>
            <a:r>
              <a:rPr lang="en-US" sz="4800" dirty="0">
                <a:solidFill>
                  <a:schemeClr val="tx1"/>
                </a:solidFill>
              </a:rPr>
              <a:t>Migrating a traditional application to </a:t>
            </a:r>
            <a:r>
              <a:rPr lang="en-US" sz="4800" dirty="0" err="1">
                <a:solidFill>
                  <a:schemeClr val="tx1"/>
                </a:solidFill>
              </a:rPr>
              <a:t>microservices</a:t>
            </a:r>
            <a:endParaRPr lang="en-US" sz="4800" dirty="0">
              <a:solidFill>
                <a:schemeClr val="tx1"/>
              </a:solidFill>
            </a:endParaRPr>
          </a:p>
        </p:txBody>
      </p:sp>
      <p:sp>
        <p:nvSpPr>
          <p:cNvPr id="11" name="Arrow: Right 10"/>
          <p:cNvSpPr/>
          <p:nvPr/>
        </p:nvSpPr>
        <p:spPr bwMode="auto">
          <a:xfrm>
            <a:off x="1259816" y="2595824"/>
            <a:ext cx="474427" cy="438371"/>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1" name="Arrow: Right 40"/>
          <p:cNvSpPr/>
          <p:nvPr/>
        </p:nvSpPr>
        <p:spPr bwMode="auto">
          <a:xfrm>
            <a:off x="3667641" y="2579946"/>
            <a:ext cx="474427" cy="438371"/>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4" name="Arrow: Right 43"/>
          <p:cNvSpPr/>
          <p:nvPr/>
        </p:nvSpPr>
        <p:spPr bwMode="auto">
          <a:xfrm>
            <a:off x="6779333" y="2594402"/>
            <a:ext cx="474427" cy="438371"/>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2" name="Group 1"/>
          <p:cNvGrpSpPr/>
          <p:nvPr/>
        </p:nvGrpSpPr>
        <p:grpSpPr>
          <a:xfrm>
            <a:off x="7047659" y="1777226"/>
            <a:ext cx="2728351" cy="1939401"/>
            <a:chOff x="7047659" y="1777226"/>
            <a:chExt cx="2728351" cy="1939401"/>
          </a:xfrm>
        </p:grpSpPr>
        <p:pic>
          <p:nvPicPr>
            <p:cNvPr id="30" name="Picture 29"/>
            <p:cNvPicPr>
              <a:picLocks noChangeAspect="1"/>
            </p:cNvPicPr>
            <p:nvPr/>
          </p:nvPicPr>
          <p:blipFill>
            <a:blip r:embed="rId3"/>
            <a:stretch>
              <a:fillRect/>
            </a:stretch>
          </p:blipFill>
          <p:spPr>
            <a:xfrm>
              <a:off x="8366422" y="2177536"/>
              <a:ext cx="995863" cy="995863"/>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9826" y="2191450"/>
              <a:ext cx="275780" cy="319653"/>
            </a:xfrm>
            <a:prstGeom prst="rect">
              <a:avLst/>
            </a:prstGeom>
          </p:spPr>
        </p:pic>
        <p:pic>
          <p:nvPicPr>
            <p:cNvPr id="33" name="Picture 32"/>
            <p:cNvPicPr>
              <a:picLocks noChangeAspect="1"/>
            </p:cNvPicPr>
            <p:nvPr/>
          </p:nvPicPr>
          <p:blipFill>
            <a:blip r:embed="rId5"/>
            <a:stretch>
              <a:fillRect/>
            </a:stretch>
          </p:blipFill>
          <p:spPr>
            <a:xfrm>
              <a:off x="7047659" y="3159298"/>
              <a:ext cx="288061" cy="329213"/>
            </a:xfrm>
            <a:prstGeom prst="rect">
              <a:avLst/>
            </a:prstGeom>
          </p:spPr>
        </p:pic>
        <p:cxnSp>
          <p:nvCxnSpPr>
            <p:cNvPr id="34" name="Straight Arrow Connector 33"/>
            <p:cNvCxnSpPr/>
            <p:nvPr/>
          </p:nvCxnSpPr>
          <p:spPr>
            <a:xfrm flipV="1">
              <a:off x="7443453" y="2959719"/>
              <a:ext cx="516930" cy="29772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499342" y="2459260"/>
              <a:ext cx="591612" cy="118299"/>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90709" y="3399060"/>
              <a:ext cx="273980" cy="317567"/>
            </a:xfrm>
            <a:prstGeom prst="rect">
              <a:avLst/>
            </a:prstGeom>
          </p:spPr>
        </p:pic>
        <p:cxnSp>
          <p:nvCxnSpPr>
            <p:cNvPr id="38" name="Straight Arrow Connector 37"/>
            <p:cNvCxnSpPr/>
            <p:nvPr/>
          </p:nvCxnSpPr>
          <p:spPr>
            <a:xfrm flipV="1">
              <a:off x="7582588" y="3268344"/>
              <a:ext cx="1463399" cy="43684"/>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63558" y="3103494"/>
              <a:ext cx="273980" cy="317567"/>
            </a:xfrm>
            <a:prstGeom prst="rect">
              <a:avLst/>
            </a:prstGeom>
          </p:spPr>
        </p:pic>
        <p:cxnSp>
          <p:nvCxnSpPr>
            <p:cNvPr id="43" name="Straight Arrow Connector 42"/>
            <p:cNvCxnSpPr/>
            <p:nvPr/>
          </p:nvCxnSpPr>
          <p:spPr>
            <a:xfrm>
              <a:off x="8829060" y="2912005"/>
              <a:ext cx="349766" cy="38187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02030" y="3376436"/>
              <a:ext cx="273980" cy="317567"/>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9443" y="1777226"/>
              <a:ext cx="275780" cy="319653"/>
            </a:xfrm>
            <a:prstGeom prst="rect">
              <a:avLst/>
            </a:prstGeom>
          </p:spPr>
        </p:pic>
        <p:cxnSp>
          <p:nvCxnSpPr>
            <p:cNvPr id="48" name="Straight Arrow Connector 47"/>
            <p:cNvCxnSpPr/>
            <p:nvPr/>
          </p:nvCxnSpPr>
          <p:spPr>
            <a:xfrm>
              <a:off x="7858340" y="2053475"/>
              <a:ext cx="481621" cy="334243"/>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37895" y1="78899" x2="37895" y2="78899"/>
                          <a14:foregroundMark x1="45263" y1="83486" x2="45263" y2="83486"/>
                          <a14:foregroundMark x1="57895" y1="79817" x2="57895" y2="79817"/>
                          <a14:foregroundMark x1="72632" y1="73394" x2="72632" y2="73394"/>
                          <a14:foregroundMark x1="83158" y1="72477" x2="83158" y2="72477"/>
                          <a14:foregroundMark x1="20000" y1="73394" x2="20000" y2="73394"/>
                          <a14:foregroundMark x1="15789" y1="65138" x2="15789" y2="65138"/>
                          <a14:foregroundMark x1="22105" y1="68807" x2="22105" y2="68807"/>
                          <a14:foregroundMark x1="13684" y1="74312" x2="13684" y2="74312"/>
                          <a14:foregroundMark x1="63158" y1="80734" x2="63158" y2="80734"/>
                          <a14:foregroundMark x1="15789" y1="75229" x2="15789" y2="75229"/>
                          <a14:foregroundMark x1="17895" y1="77982" x2="17895" y2="77982"/>
                          <a14:foregroundMark x1="20000" y1="78899" x2="20000" y2="78899"/>
                          <a14:foregroundMark x1="23158" y1="79817" x2="23158" y2="79817"/>
                          <a14:foregroundMark x1="25263" y1="81651" x2="25263" y2="81651"/>
                          <a14:backgroundMark x1="24211" y1="14679" x2="24211" y2="14679"/>
                          <a14:backgroundMark x1="28421" y1="3670" x2="28421" y2="3670"/>
                          <a14:backgroundMark x1="80000" y1="18349" x2="80000" y2="18349"/>
                          <a14:backgroundMark x1="78947" y1="3670" x2="78947" y2="3670"/>
                          <a14:backgroundMark x1="76842" y1="96330" x2="76842" y2="96330"/>
                          <a14:backgroundMark x1="81053" y1="87156" x2="81053" y2="87156"/>
                          <a14:backgroundMark x1="96842" y1="82569" x2="96842" y2="82569"/>
                          <a14:backgroundMark x1="96842" y1="47706" x2="96842" y2="47706"/>
                          <a14:backgroundMark x1="95789" y1="13761" x2="95789" y2="13761"/>
                          <a14:backgroundMark x1="21053" y1="96330" x2="21053" y2="96330"/>
                          <a14:backgroundMark x1="4211" y1="94495" x2="4211" y2="94495"/>
                          <a14:backgroundMark x1="4211" y1="25688" x2="4211" y2="25688"/>
                          <a14:backgroundMark x1="4211" y1="5505" x2="4211" y2="5505"/>
                        </a14:backgroundRemoval>
                      </a14:imgEffect>
                    </a14:imgLayer>
                  </a14:imgProps>
                </a:ext>
              </a:extLst>
            </a:blip>
            <a:stretch>
              <a:fillRect/>
            </a:stretch>
          </p:blipFill>
          <p:spPr>
            <a:xfrm>
              <a:off x="7987036" y="2285679"/>
              <a:ext cx="904875" cy="1038225"/>
            </a:xfrm>
            <a:prstGeom prst="rect">
              <a:avLst/>
            </a:prstGeom>
          </p:spPr>
        </p:pic>
      </p:grpSp>
      <p:sp>
        <p:nvSpPr>
          <p:cNvPr id="45" name="Arrow: Right 44"/>
          <p:cNvSpPr/>
          <p:nvPr/>
        </p:nvSpPr>
        <p:spPr bwMode="auto">
          <a:xfrm>
            <a:off x="9712918" y="2595824"/>
            <a:ext cx="474427" cy="438371"/>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5" name="Rectangle 24"/>
          <p:cNvSpPr/>
          <p:nvPr/>
        </p:nvSpPr>
        <p:spPr>
          <a:xfrm>
            <a:off x="436505" y="4093481"/>
            <a:ext cx="9533379" cy="3539430"/>
          </a:xfrm>
          <a:prstGeom prst="rect">
            <a:avLst/>
          </a:prstGeom>
        </p:spPr>
        <p:txBody>
          <a:bodyPr wrap="none">
            <a:spAutoFit/>
          </a:bodyPr>
          <a:lstStyle/>
          <a:p>
            <a:pPr marL="342900" marR="0" lvl="0" indent="-342900" algn="l" defTabSz="672161" rtl="0" eaLnBrk="1" fontAlgn="auto" latinLnBrk="0" hangingPunct="1">
              <a:lnSpc>
                <a:spcPct val="100000"/>
              </a:lnSpc>
              <a:spcBef>
                <a:spcPts val="0"/>
              </a:spcBef>
              <a:spcAft>
                <a:spcPts val="0"/>
              </a:spcAft>
              <a:buClrTx/>
              <a:buSzTx/>
              <a:buFontTx/>
              <a:buAutoNum type="arabicParenR"/>
              <a:tabLst/>
              <a:defRPr/>
            </a:pPr>
            <a:r>
              <a:rPr kumimoji="0" lang="en-US" sz="2800" b="0" i="0" u="none" strike="noStrike" kern="0" cap="none" spc="0" normalizeH="0" baseline="0" noProof="0" dirty="0">
                <a:ln>
                  <a:noFill/>
                </a:ln>
                <a:solidFill>
                  <a:srgbClr val="353535"/>
                </a:solidFill>
                <a:effectLst/>
                <a:uLnTx/>
                <a:uFillTx/>
                <a:latin typeface="Segoe UI Semilight"/>
                <a:ea typeface="+mn-ea"/>
                <a:cs typeface="+mn-cs"/>
              </a:rPr>
              <a:t>Traditional app</a:t>
            </a:r>
          </a:p>
          <a:p>
            <a:pPr marL="342900" marR="0" lvl="0" indent="-342900" algn="l" defTabSz="672161" rtl="0" eaLnBrk="1" fontAlgn="auto" latinLnBrk="0" hangingPunct="1">
              <a:lnSpc>
                <a:spcPct val="100000"/>
              </a:lnSpc>
              <a:spcBef>
                <a:spcPts val="0"/>
              </a:spcBef>
              <a:spcAft>
                <a:spcPts val="0"/>
              </a:spcAft>
              <a:buClrTx/>
              <a:buSzTx/>
              <a:buFontTx/>
              <a:buAutoNum type="arabicParenR"/>
              <a:tabLst/>
              <a:defRPr/>
            </a:pPr>
            <a:r>
              <a:rPr kumimoji="0" lang="en-US" sz="2800" b="0" i="0" u="none" strike="noStrike" kern="0" cap="none" spc="0" normalizeH="0" baseline="0" noProof="0" dirty="0">
                <a:ln>
                  <a:noFill/>
                </a:ln>
                <a:solidFill>
                  <a:srgbClr val="353535"/>
                </a:solidFill>
                <a:effectLst/>
                <a:uLnTx/>
                <a:uFillTx/>
                <a:latin typeface="Segoe UI Semilight"/>
                <a:ea typeface="+mn-ea"/>
                <a:cs typeface="+mn-cs"/>
              </a:rPr>
              <a:t>Hosted as guest executable or container in Service Fabric</a:t>
            </a:r>
          </a:p>
          <a:p>
            <a:pPr marL="342900" marR="0" lvl="0" indent="-342900" algn="l" defTabSz="672161" rtl="0" eaLnBrk="1" fontAlgn="auto" latinLnBrk="0" hangingPunct="1">
              <a:lnSpc>
                <a:spcPct val="100000"/>
              </a:lnSpc>
              <a:spcBef>
                <a:spcPts val="0"/>
              </a:spcBef>
              <a:spcAft>
                <a:spcPts val="0"/>
              </a:spcAft>
              <a:buClrTx/>
              <a:buSzTx/>
              <a:buFontTx/>
              <a:buAutoNum type="arabicParenR"/>
              <a:tabLst/>
              <a:defRPr/>
            </a:pPr>
            <a:r>
              <a:rPr kumimoji="0" lang="en-US" sz="2800" b="0" i="0" u="none" strike="noStrike" kern="0" cap="none" spc="0" normalizeH="0" baseline="0" noProof="0" dirty="0">
                <a:ln>
                  <a:noFill/>
                </a:ln>
                <a:solidFill>
                  <a:srgbClr val="353535"/>
                </a:solidFill>
                <a:effectLst/>
                <a:uLnTx/>
                <a:uFillTx/>
                <a:latin typeface="Segoe UI Semilight"/>
                <a:ea typeface="+mn-ea"/>
                <a:cs typeface="+mn-cs"/>
              </a:rPr>
              <a:t>With new microservices added </a:t>
            </a:r>
            <a:r>
              <a:rPr kumimoji="0" lang="en-US" sz="2800" b="0" i="0" u="none" strike="noStrike" kern="0" cap="none" spc="0" normalizeH="0" baseline="0" noProof="0" dirty="0" err="1">
                <a:ln>
                  <a:noFill/>
                </a:ln>
                <a:solidFill>
                  <a:srgbClr val="353535"/>
                </a:solidFill>
                <a:effectLst/>
                <a:uLnTx/>
                <a:uFillTx/>
                <a:latin typeface="Segoe UI Semilight"/>
                <a:ea typeface="+mn-ea"/>
                <a:cs typeface="+mn-cs"/>
              </a:rPr>
              <a:t>alongisde</a:t>
            </a:r>
            <a:endParaRPr kumimoji="0" lang="en-US" sz="2800" b="0" i="0" u="none" strike="noStrike" kern="0" cap="none" spc="0" normalizeH="0" baseline="0" noProof="0" dirty="0">
              <a:ln>
                <a:noFill/>
              </a:ln>
              <a:solidFill>
                <a:srgbClr val="353535"/>
              </a:solidFill>
              <a:effectLst/>
              <a:uLnTx/>
              <a:uFillTx/>
              <a:latin typeface="Segoe UI Semilight"/>
              <a:ea typeface="+mn-ea"/>
              <a:cs typeface="+mn-cs"/>
            </a:endParaRPr>
          </a:p>
          <a:p>
            <a:pPr marL="342900" marR="0" lvl="0" indent="-342900" algn="l" defTabSz="672161" rtl="0" eaLnBrk="1" fontAlgn="auto" latinLnBrk="0" hangingPunct="1">
              <a:lnSpc>
                <a:spcPct val="100000"/>
              </a:lnSpc>
              <a:spcBef>
                <a:spcPts val="0"/>
              </a:spcBef>
              <a:spcAft>
                <a:spcPts val="0"/>
              </a:spcAft>
              <a:buClrTx/>
              <a:buSzTx/>
              <a:buFontTx/>
              <a:buAutoNum type="arabicParenR"/>
              <a:tabLst/>
              <a:defRPr/>
            </a:pPr>
            <a:r>
              <a:rPr kumimoji="0" lang="en-US" sz="2800" b="0" i="0" u="none" strike="noStrike" kern="0" cap="none" spc="0" normalizeH="0" baseline="0" noProof="0" dirty="0">
                <a:ln>
                  <a:noFill/>
                </a:ln>
                <a:solidFill>
                  <a:srgbClr val="353535"/>
                </a:solidFill>
                <a:effectLst/>
                <a:uLnTx/>
                <a:uFillTx/>
                <a:latin typeface="Segoe UI Semilight"/>
                <a:ea typeface="+mn-ea"/>
                <a:cs typeface="+mn-cs"/>
              </a:rPr>
              <a:t>Breaking into microservices</a:t>
            </a:r>
          </a:p>
          <a:p>
            <a:pPr marL="342900" marR="0" lvl="0" indent="-342900" algn="l" defTabSz="672161" rtl="0" eaLnBrk="1" fontAlgn="auto" latinLnBrk="0" hangingPunct="1">
              <a:lnSpc>
                <a:spcPct val="100000"/>
              </a:lnSpc>
              <a:spcBef>
                <a:spcPts val="0"/>
              </a:spcBef>
              <a:spcAft>
                <a:spcPts val="0"/>
              </a:spcAft>
              <a:buClrTx/>
              <a:buSzTx/>
              <a:buFontTx/>
              <a:buAutoNum type="arabicParenR"/>
              <a:tabLst/>
              <a:defRPr/>
            </a:pPr>
            <a:r>
              <a:rPr kumimoji="0" lang="en-US" sz="2800" b="0" i="0" u="none" strike="noStrike" kern="0" cap="none" spc="0" normalizeH="0" baseline="0" noProof="0" dirty="0">
                <a:ln>
                  <a:noFill/>
                </a:ln>
                <a:solidFill>
                  <a:srgbClr val="353535"/>
                </a:solidFill>
                <a:effectLst/>
                <a:uLnTx/>
                <a:uFillTx/>
                <a:latin typeface="Segoe UI Semilight"/>
                <a:ea typeface="+mn-ea"/>
                <a:cs typeface="+mn-cs"/>
              </a:rPr>
              <a:t>Transformed into microservices</a:t>
            </a:r>
          </a:p>
          <a:p>
            <a:pPr marL="0" marR="0" lvl="0" indent="0" algn="l" defTabSz="672161"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353535"/>
              </a:solidFill>
              <a:effectLst/>
              <a:uLnTx/>
              <a:uFillTx/>
              <a:latin typeface="Segoe UI Semilight"/>
              <a:ea typeface="+mn-ea"/>
              <a:cs typeface="+mn-cs"/>
            </a:endParaRPr>
          </a:p>
          <a:p>
            <a:pPr marL="342900" marR="0" lvl="0" indent="-342900" algn="l" defTabSz="672161" rtl="0" eaLnBrk="1" fontAlgn="auto" latinLnBrk="0" hangingPunct="1">
              <a:lnSpc>
                <a:spcPct val="100000"/>
              </a:lnSpc>
              <a:spcBef>
                <a:spcPts val="0"/>
              </a:spcBef>
              <a:spcAft>
                <a:spcPts val="0"/>
              </a:spcAft>
              <a:buClrTx/>
              <a:buSzTx/>
              <a:buFontTx/>
              <a:buAutoNum type="arabicParenR"/>
              <a:tabLst/>
              <a:defRPr/>
            </a:pPr>
            <a:endParaRPr kumimoji="0" lang="en-US" sz="2800" b="0" i="0" u="none" strike="noStrike" kern="0" cap="none" spc="0" normalizeH="0" baseline="0" noProof="0" dirty="0">
              <a:ln>
                <a:noFill/>
              </a:ln>
              <a:solidFill>
                <a:srgbClr val="353535"/>
              </a:solidFill>
              <a:effectLst/>
              <a:uLnTx/>
              <a:uFillTx/>
              <a:latin typeface="Segoe UI Semilight"/>
              <a:ea typeface="+mn-ea"/>
              <a:cs typeface="+mn-cs"/>
            </a:endParaRPr>
          </a:p>
          <a:p>
            <a:pPr marL="342900" marR="0" lvl="0" indent="-342900" algn="l" defTabSz="672161" rtl="0" eaLnBrk="1" fontAlgn="auto" latinLnBrk="0" hangingPunct="1">
              <a:lnSpc>
                <a:spcPct val="100000"/>
              </a:lnSpc>
              <a:spcBef>
                <a:spcPts val="0"/>
              </a:spcBef>
              <a:spcAft>
                <a:spcPts val="0"/>
              </a:spcAft>
              <a:buClrTx/>
              <a:buSzTx/>
              <a:buFontTx/>
              <a:buAutoNum type="arabicParenR"/>
              <a:tabLst/>
              <a:defRPr/>
            </a:pPr>
            <a:endParaRPr kumimoji="0" lang="en-US" sz="2800"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26" name="Rectangle 25"/>
          <p:cNvSpPr/>
          <p:nvPr/>
        </p:nvSpPr>
        <p:spPr bwMode="auto">
          <a:xfrm>
            <a:off x="77336" y="4600394"/>
            <a:ext cx="10536145" cy="413817"/>
          </a:xfrm>
          <a:prstGeom prst="rect">
            <a:avLst/>
          </a:prstGeom>
          <a:solidFill>
            <a:srgbClr val="FFFFFF"/>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1" name="Rectangle 50"/>
          <p:cNvSpPr/>
          <p:nvPr/>
        </p:nvSpPr>
        <p:spPr bwMode="auto">
          <a:xfrm>
            <a:off x="77336" y="5003439"/>
            <a:ext cx="10536145" cy="454029"/>
          </a:xfrm>
          <a:prstGeom prst="rect">
            <a:avLst/>
          </a:prstGeom>
          <a:solidFill>
            <a:srgbClr val="FFFFFF"/>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3" name="Rectangle 52"/>
          <p:cNvSpPr/>
          <p:nvPr/>
        </p:nvSpPr>
        <p:spPr bwMode="auto">
          <a:xfrm>
            <a:off x="77336" y="5457468"/>
            <a:ext cx="10536145" cy="410551"/>
          </a:xfrm>
          <a:prstGeom prst="rect">
            <a:avLst/>
          </a:prstGeom>
          <a:solidFill>
            <a:srgbClr val="FFFFFF"/>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4" name="Rectangle 53"/>
          <p:cNvSpPr/>
          <p:nvPr/>
        </p:nvSpPr>
        <p:spPr bwMode="auto">
          <a:xfrm>
            <a:off x="77336" y="5857590"/>
            <a:ext cx="10536145" cy="454461"/>
          </a:xfrm>
          <a:prstGeom prst="rect">
            <a:avLst/>
          </a:prstGeom>
          <a:solidFill>
            <a:srgbClr val="FFFFFF"/>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9" name="TextBox 28"/>
          <p:cNvSpPr txBox="1"/>
          <p:nvPr/>
        </p:nvSpPr>
        <p:spPr>
          <a:xfrm>
            <a:off x="8301184" y="6045219"/>
            <a:ext cx="4037965"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…You can stop at any stage</a:t>
            </a:r>
          </a:p>
        </p:txBody>
      </p:sp>
    </p:spTree>
    <p:extLst>
      <p:ext uri="{BB962C8B-B14F-4D97-AF65-F5344CB8AC3E}">
        <p14:creationId xmlns:p14="http://schemas.microsoft.com/office/powerpoint/2010/main" val="2234991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xit"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1" grpId="0" animBg="1"/>
      <p:bldP spid="44" grpId="0" animBg="1"/>
      <p:bldP spid="45" grpId="0" animBg="1"/>
      <p:bldP spid="26" grpId="0" animBg="1"/>
      <p:bldP spid="51" grpId="0" animBg="1"/>
      <p:bldP spid="53" grpId="0" animBg="1"/>
      <p:bldP spid="54"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364087"/>
            <a:ext cx="11885514" cy="3323987"/>
          </a:xfrm>
        </p:spPr>
        <p:txBody>
          <a:bodyPr/>
          <a:lstStyle/>
          <a:p>
            <a:r>
              <a:rPr lang="en-US" u="sng" spc="-30" dirty="0">
                <a:solidFill>
                  <a:srgbClr val="0072C6"/>
                </a:solidFill>
              </a:rPr>
              <a:t>Scale</a:t>
            </a:r>
            <a:r>
              <a:rPr lang="en-US" dirty="0"/>
              <a:t>: Thousands of Nodes</a:t>
            </a:r>
          </a:p>
          <a:p>
            <a:r>
              <a:rPr lang="en-US" u="sng" spc="-30" dirty="0">
                <a:solidFill>
                  <a:srgbClr val="0072C6"/>
                </a:solidFill>
              </a:rPr>
              <a:t>Density</a:t>
            </a:r>
            <a:r>
              <a:rPr lang="en-US" dirty="0"/>
              <a:t>: Tens of Thousands of Workloads per Node</a:t>
            </a:r>
          </a:p>
          <a:p>
            <a:r>
              <a:rPr lang="en-US" u="sng" spc="-30" dirty="0">
                <a:solidFill>
                  <a:srgbClr val="0072C6"/>
                </a:solidFill>
              </a:rPr>
              <a:t>Reliability</a:t>
            </a:r>
            <a:r>
              <a:rPr lang="en-US" dirty="0"/>
              <a:t>: Detect and Respond to Failure in Seconds</a:t>
            </a:r>
          </a:p>
          <a:p>
            <a:r>
              <a:rPr lang="en-US" u="sng" spc="-30" dirty="0">
                <a:solidFill>
                  <a:srgbClr val="0072C6"/>
                </a:solidFill>
              </a:rPr>
              <a:t>Manageability</a:t>
            </a:r>
            <a:r>
              <a:rPr lang="en-US" dirty="0"/>
              <a:t>: Deploy and Upgrade in Minutes, automatically roll back on errors</a:t>
            </a:r>
          </a:p>
        </p:txBody>
      </p:sp>
      <p:sp>
        <p:nvSpPr>
          <p:cNvPr id="3" name="Title 2"/>
          <p:cNvSpPr>
            <a:spLocks noGrp="1"/>
          </p:cNvSpPr>
          <p:nvPr>
            <p:ph type="title"/>
          </p:nvPr>
        </p:nvSpPr>
        <p:spPr/>
        <p:txBody>
          <a:bodyPr/>
          <a:lstStyle/>
          <a:p>
            <a:r>
              <a:rPr lang="en-US" sz="4800" dirty="0"/>
              <a:t>Service Fabric – Some Numbers</a:t>
            </a:r>
          </a:p>
        </p:txBody>
      </p:sp>
      <p:sp>
        <p:nvSpPr>
          <p:cNvPr id="4" name="TextBox 3"/>
          <p:cNvSpPr txBox="1"/>
          <p:nvPr/>
        </p:nvSpPr>
        <p:spPr>
          <a:xfrm>
            <a:off x="727441" y="5052760"/>
            <a:ext cx="10938625" cy="1071458"/>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244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Orchestration capabilities become critical when you want scale and reliability:</a:t>
            </a:r>
          </a:p>
          <a:p>
            <a:pPr marL="0" marR="0" lvl="0" indent="0" algn="ctr" defTabSz="932742" rtl="0" eaLnBrk="1" fontAlgn="auto" latinLnBrk="0" hangingPunct="1">
              <a:lnSpc>
                <a:spcPct val="90000"/>
              </a:lnSpc>
              <a:spcBef>
                <a:spcPts val="0"/>
              </a:spcBef>
              <a:spcAft>
                <a:spcPts val="612"/>
              </a:spcAft>
              <a:buClrTx/>
              <a:buSzTx/>
              <a:buFontTx/>
              <a:buNone/>
              <a:tabLst/>
              <a:defRPr/>
            </a:pPr>
            <a:r>
              <a:rPr kumimoji="0" lang="en-US" sz="244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There is simply too much moving for people to address every contingency.</a:t>
            </a:r>
          </a:p>
        </p:txBody>
      </p:sp>
    </p:spTree>
    <p:extLst>
      <p:ext uri="{BB962C8B-B14F-4D97-AF65-F5344CB8AC3E}">
        <p14:creationId xmlns:p14="http://schemas.microsoft.com/office/powerpoint/2010/main" val="42917234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576004" y="296862"/>
            <a:ext cx="11888787" cy="917575"/>
          </a:xfrm>
        </p:spPr>
        <p:txBody>
          <a:bodyPr/>
          <a:lstStyle/>
          <a:p>
            <a:r>
              <a:rPr lang="en-US" sz="4800" dirty="0"/>
              <a:t>Powered by Service Fabric</a:t>
            </a:r>
            <a:r>
              <a:rPr lang="is-IS" sz="4800" dirty="0"/>
              <a:t>…</a:t>
            </a:r>
            <a:endParaRPr lang="en-US" sz="4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6579" y="1707422"/>
            <a:ext cx="1114993" cy="12408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2279" y="1700142"/>
            <a:ext cx="1097283" cy="109728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53402" y="4752818"/>
            <a:ext cx="874946" cy="87494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7597" y="1712144"/>
            <a:ext cx="1005840" cy="100584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138" y="1724133"/>
            <a:ext cx="988518" cy="988518"/>
          </a:xfrm>
          <a:prstGeom prst="rect">
            <a:avLst/>
          </a:prstGeom>
        </p:spPr>
      </p:pic>
      <p:pic>
        <p:nvPicPr>
          <p:cNvPr id="10" name="Picture 9"/>
          <p:cNvPicPr>
            <a:picLocks noChangeAspect="1"/>
          </p:cNvPicPr>
          <p:nvPr/>
        </p:nvPicPr>
        <p:blipFill>
          <a:blip r:embed="rId8"/>
          <a:stretch>
            <a:fillRect/>
          </a:stretch>
        </p:blipFill>
        <p:spPr>
          <a:xfrm>
            <a:off x="143864" y="4666978"/>
            <a:ext cx="2029423" cy="1217654"/>
          </a:xfrm>
          <a:prstGeom prst="rect">
            <a:avLst/>
          </a:prstGeom>
        </p:spPr>
      </p:pic>
      <p:pic>
        <p:nvPicPr>
          <p:cNvPr id="11" name="Picture 10"/>
          <p:cNvPicPr>
            <a:picLocks noChangeAspect="1"/>
          </p:cNvPicPr>
          <p:nvPr/>
        </p:nvPicPr>
        <p:blipFill>
          <a:blip r:embed="rId9"/>
          <a:stretch>
            <a:fillRect/>
          </a:stretch>
        </p:blipFill>
        <p:spPr>
          <a:xfrm>
            <a:off x="10656954" y="4465874"/>
            <a:ext cx="1317961" cy="1317961"/>
          </a:xfrm>
          <a:prstGeom prst="rect">
            <a:avLst/>
          </a:prstGeom>
        </p:spPr>
      </p:pic>
      <p:sp>
        <p:nvSpPr>
          <p:cNvPr id="12" name="TextBox 11"/>
          <p:cNvSpPr txBox="1"/>
          <p:nvPr/>
        </p:nvSpPr>
        <p:spPr>
          <a:xfrm>
            <a:off x="418434" y="2873280"/>
            <a:ext cx="2565510" cy="1037207"/>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SQL Database</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 million DBs</a:t>
            </a:r>
          </a:p>
        </p:txBody>
      </p:sp>
      <p:sp>
        <p:nvSpPr>
          <p:cNvPr id="13" name="TextBox 12"/>
          <p:cNvSpPr txBox="1"/>
          <p:nvPr/>
        </p:nvSpPr>
        <p:spPr>
          <a:xfrm>
            <a:off x="3496974" y="2796867"/>
            <a:ext cx="2853153" cy="1009507"/>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Document DB</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Billions transactions/day</a:t>
            </a:r>
            <a:endPar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14" name="TextBox 13"/>
          <p:cNvSpPr txBox="1"/>
          <p:nvPr/>
        </p:nvSpPr>
        <p:spPr>
          <a:xfrm>
            <a:off x="2451090" y="5769862"/>
            <a:ext cx="1628394" cy="683264"/>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Cortana</a:t>
            </a:r>
          </a:p>
        </p:txBody>
      </p:sp>
      <p:sp>
        <p:nvSpPr>
          <p:cNvPr id="15" name="TextBox 14"/>
          <p:cNvSpPr txBox="1"/>
          <p:nvPr/>
        </p:nvSpPr>
        <p:spPr>
          <a:xfrm>
            <a:off x="10399919" y="5832264"/>
            <a:ext cx="1736053" cy="683264"/>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Power BI</a:t>
            </a:r>
          </a:p>
        </p:txBody>
      </p:sp>
      <p:sp>
        <p:nvSpPr>
          <p:cNvPr id="16" name="TextBox 15"/>
          <p:cNvSpPr txBox="1"/>
          <p:nvPr/>
        </p:nvSpPr>
        <p:spPr>
          <a:xfrm>
            <a:off x="9934036" y="2699253"/>
            <a:ext cx="2152962" cy="1474250"/>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Event Hubs</a:t>
            </a:r>
            <a:endParaRPr kumimoji="0" lang="en-US" sz="1800" b="0" i="0" u="none" strike="noStrike" kern="1200" cap="none" spc="0" normalizeH="0" baseline="0" noProof="0" dirty="0">
              <a:ln>
                <a:noFill/>
              </a:ln>
              <a:solidFill>
                <a:srgbClr val="353535"/>
              </a:solidFill>
              <a:effectLst/>
              <a:uLnTx/>
              <a:uFillTx/>
              <a:latin typeface="Segoe UI Semilight"/>
              <a:ea typeface="+mn-ea"/>
              <a:cs typeface="+mn-cs"/>
            </a:endParaRP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640bn events/day</a:t>
            </a:r>
          </a:p>
          <a:p>
            <a:pPr marL="0" marR="0" lvl="0" indent="0" algn="ctr" defTabSz="932742" rtl="0" eaLnBrk="1" fontAlgn="auto" latinLnBrk="0" hangingPunct="1">
              <a:lnSpc>
                <a:spcPct val="90000"/>
              </a:lnSpc>
              <a:spcBef>
                <a:spcPts val="0"/>
              </a:spcBef>
              <a:spcAft>
                <a:spcPts val="600"/>
              </a:spcAft>
              <a:buClrTx/>
              <a:buSzTx/>
              <a:buFontTx/>
              <a:buNone/>
              <a:tabLst/>
              <a:defRPr/>
            </a:pPr>
            <a:endPar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17" name="TextBox 16"/>
          <p:cNvSpPr txBox="1"/>
          <p:nvPr/>
        </p:nvSpPr>
        <p:spPr>
          <a:xfrm>
            <a:off x="6907933" y="2753114"/>
            <a:ext cx="2468304" cy="1335750"/>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err="1">
                <a:ln>
                  <a:noFill/>
                </a:ln>
                <a:gradFill>
                  <a:gsLst>
                    <a:gs pos="2917">
                      <a:srgbClr val="353535"/>
                    </a:gs>
                    <a:gs pos="30000">
                      <a:srgbClr val="353535"/>
                    </a:gs>
                  </a:gsLst>
                  <a:lin ang="5400000" scaled="0"/>
                </a:gradFill>
                <a:effectLst/>
                <a:uLnTx/>
                <a:uFillTx/>
                <a:latin typeface="Segoe UI Semilight"/>
                <a:ea typeface="+mn-ea"/>
                <a:cs typeface="+mn-cs"/>
              </a:rPr>
              <a:t>IoT</a:t>
            </a: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Hub</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10 of Ks devices &amp; </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millions of messages</a:t>
            </a:r>
            <a:endPar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pic>
        <p:nvPicPr>
          <p:cNvPr id="18" name="Picture 17"/>
          <p:cNvPicPr>
            <a:picLocks noChangeAspect="1"/>
          </p:cNvPicPr>
          <p:nvPr/>
        </p:nvPicPr>
        <p:blipFill>
          <a:blip r:embed="rId10"/>
          <a:stretch>
            <a:fillRect/>
          </a:stretch>
        </p:blipFill>
        <p:spPr>
          <a:xfrm>
            <a:off x="4685702" y="4678569"/>
            <a:ext cx="2042095" cy="1143573"/>
          </a:xfrm>
          <a:prstGeom prst="rect">
            <a:avLst/>
          </a:prstGeom>
        </p:spPr>
      </p:pic>
      <p:pic>
        <p:nvPicPr>
          <p:cNvPr id="20" name="Picture 19"/>
          <p:cNvPicPr>
            <a:picLocks noChangeAspect="1"/>
          </p:cNvPicPr>
          <p:nvPr/>
        </p:nvPicPr>
        <p:blipFill>
          <a:blip r:embed="rId11"/>
          <a:stretch>
            <a:fillRect/>
          </a:stretch>
        </p:blipFill>
        <p:spPr>
          <a:xfrm>
            <a:off x="7140155" y="4310553"/>
            <a:ext cx="2964282" cy="1659998"/>
          </a:xfrm>
          <a:prstGeom prst="rect">
            <a:avLst/>
          </a:prstGeom>
        </p:spPr>
      </p:pic>
      <p:sp>
        <p:nvSpPr>
          <p:cNvPr id="21" name="TextBox 20"/>
          <p:cNvSpPr txBox="1"/>
          <p:nvPr/>
        </p:nvSpPr>
        <p:spPr>
          <a:xfrm>
            <a:off x="503429" y="5746599"/>
            <a:ext cx="1310295" cy="683264"/>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Skype</a:t>
            </a:r>
          </a:p>
        </p:txBody>
      </p:sp>
      <p:sp>
        <p:nvSpPr>
          <p:cNvPr id="22" name="TextBox 21"/>
          <p:cNvSpPr txBox="1"/>
          <p:nvPr/>
        </p:nvSpPr>
        <p:spPr>
          <a:xfrm>
            <a:off x="5019617" y="5827913"/>
            <a:ext cx="1385637" cy="683264"/>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Intune</a:t>
            </a:r>
          </a:p>
        </p:txBody>
      </p:sp>
      <p:sp>
        <p:nvSpPr>
          <p:cNvPr id="23" name="TextBox 22"/>
          <p:cNvSpPr txBox="1"/>
          <p:nvPr/>
        </p:nvSpPr>
        <p:spPr>
          <a:xfrm>
            <a:off x="7681416" y="5867302"/>
            <a:ext cx="1893788" cy="683264"/>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Dynamics</a:t>
            </a:r>
          </a:p>
        </p:txBody>
      </p:sp>
    </p:spTree>
    <p:extLst>
      <p:ext uri="{BB962C8B-B14F-4D97-AF65-F5344CB8AC3E}">
        <p14:creationId xmlns:p14="http://schemas.microsoft.com/office/powerpoint/2010/main" val="253270369"/>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10.xml><?xml version="1.0" encoding="utf-8"?>
<a:theme xmlns:a="http://schemas.openxmlformats.org/drawingml/2006/main" name="Windows Intune">
  <a:themeElements>
    <a:clrScheme name="Windows Intun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7EB87D1B-C947-45A2-98AE-C4283D3B7F61}"/>
    </a:ext>
  </a:extLst>
</a:theme>
</file>

<file path=ppt/theme/theme11.xml><?xml version="1.0" encoding="utf-8"?>
<a:theme xmlns:a="http://schemas.openxmlformats.org/drawingml/2006/main" name="System Center">
  <a:themeElements>
    <a:clrScheme name="System Center">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12.xml><?xml version="1.0" encoding="utf-8"?>
<a:theme xmlns:a="http://schemas.openxmlformats.org/drawingml/2006/main" name="BizTalk Server">
  <a:themeElements>
    <a:clrScheme name="BizTalk Server">
      <a:dk1>
        <a:srgbClr val="505050"/>
      </a:dk1>
      <a:lt1>
        <a:srgbClr val="FFFFFF"/>
      </a:lt1>
      <a:dk2>
        <a:srgbClr val="4668C5"/>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01A7AE01-E756-4437-94F0-606DE6D7553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ansform the Datacenter">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469EE65-A5BE-40EC-8EF5-1BBAFC029094}"/>
    </a:ext>
  </a:extLst>
</a:theme>
</file>

<file path=ppt/theme/theme3.xml><?xml version="1.0" encoding="utf-8"?>
<a:theme xmlns:a="http://schemas.openxmlformats.org/drawingml/2006/main" name="CloudOS">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81192D97-C069-469D-919F-BDBFA53A12D0}"/>
    </a:ext>
  </a:extLst>
</a:theme>
</file>

<file path=ppt/theme/theme4.xml><?xml version="1.0" encoding="utf-8"?>
<a:theme xmlns:a="http://schemas.openxmlformats.org/drawingml/2006/main" name="Data Insights">
  <a:themeElements>
    <a:clrScheme name="STB Template Orange">
      <a:dk1>
        <a:srgbClr val="505050"/>
      </a:dk1>
      <a:lt1>
        <a:srgbClr val="FFFFFF"/>
      </a:lt1>
      <a:dk2>
        <a:srgbClr val="DC3C00"/>
      </a:dk2>
      <a:lt2>
        <a:srgbClr val="D2D2D2"/>
      </a:lt2>
      <a:accent1>
        <a:srgbClr val="0072C6"/>
      </a:accent1>
      <a:accent2>
        <a:srgbClr val="DC3C00"/>
      </a:accent2>
      <a:accent3>
        <a:srgbClr val="008272"/>
      </a:accent3>
      <a:accent4>
        <a:srgbClr val="68217A"/>
      </a:accent4>
      <a:accent5>
        <a:srgbClr val="002050"/>
      </a:accent5>
      <a:accent6>
        <a:srgbClr val="442359"/>
      </a:accent6>
      <a:hlink>
        <a:srgbClr val="6E1D0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A37DF81B-A8DE-4273-9585-060E06BBA8DD}"/>
    </a:ext>
  </a:extLst>
</a:theme>
</file>

<file path=ppt/theme/theme5.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6.xml><?xml version="1.0" encoding="utf-8"?>
<a:theme xmlns:a="http://schemas.openxmlformats.org/drawingml/2006/main" name="Modern Apps">
  <a:themeElements>
    <a:clrScheme name="STB Template Purple">
      <a:dk1>
        <a:srgbClr val="505050"/>
      </a:dk1>
      <a:lt1>
        <a:srgbClr val="FFFFFF"/>
      </a:lt1>
      <a:dk2>
        <a:srgbClr val="68217A"/>
      </a:dk2>
      <a:lt2>
        <a:srgbClr val="D2D2D2"/>
      </a:lt2>
      <a:accent1>
        <a:srgbClr val="0072C6"/>
      </a:accent1>
      <a:accent2>
        <a:srgbClr val="DC3C00"/>
      </a:accent2>
      <a:accent3>
        <a:srgbClr val="008272"/>
      </a:accent3>
      <a:accent4>
        <a:srgbClr val="68217A"/>
      </a:accent4>
      <a:accent5>
        <a:srgbClr val="002050"/>
      </a:accent5>
      <a:accent6>
        <a:srgbClr val="442359"/>
      </a:accent6>
      <a:hlink>
        <a:srgbClr val="22112C"/>
      </a:hlink>
      <a:folHlink>
        <a:srgbClr val="34103D"/>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1B7DDCC-E639-4039-8EB9-CF4020A25295}"/>
    </a:ext>
  </a:extLst>
</a:theme>
</file>

<file path=ppt/theme/theme7.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8.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8DA195EE-1D94-42C0-BFF1-0DE4AAF76066}"/>
    </a:ext>
  </a:extLst>
</a:theme>
</file>

<file path=ppt/theme/theme9.xml><?xml version="1.0" encoding="utf-8"?>
<a:theme xmlns:a="http://schemas.openxmlformats.org/drawingml/2006/main" name="1_Windows Server">
  <a:themeElements>
    <a:clrScheme name="SQL Server">
      <a:dk1>
        <a:srgbClr val="505050"/>
      </a:dk1>
      <a:lt1>
        <a:srgbClr val="FFFFFF"/>
      </a:lt1>
      <a:dk2>
        <a:srgbClr val="BA141A"/>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FC80AC6-014F-43DA-AA47-AE26B0C097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0" ma:contentTypeDescription="Create a new document." ma:contentTypeScope="" ma:versionID="16b75628e77f02951c453071cf8a016e">
  <xsd:schema xmlns:xsd="http://www.w3.org/2001/XMLSchema" xmlns:xs="http://www.w3.org/2001/XMLSchema" xmlns:p="http://schemas.microsoft.com/office/2006/metadata/properties" targetNamespace="http://schemas.microsoft.com/office/2006/metadata/properties" ma:root="true" ma:fieldsID="3bf1d1d65b83a35312c7df0375d09d6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3A54C81-9AB5-446A-878C-797D859B3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172</TotalTime>
  <Words>2023</Words>
  <Application>Microsoft Office PowerPoint</Application>
  <PresentationFormat>Custom</PresentationFormat>
  <Paragraphs>287</Paragraphs>
  <Slides>32</Slides>
  <Notes>26</Notes>
  <HiddenSlides>0</HiddenSlides>
  <MMClips>0</MMClips>
  <ScaleCrop>false</ScaleCrop>
  <HeadingPairs>
    <vt:vector size="6" baseType="variant">
      <vt:variant>
        <vt:lpstr>Fonts Used</vt:lpstr>
      </vt:variant>
      <vt:variant>
        <vt:i4>10</vt:i4>
      </vt:variant>
      <vt:variant>
        <vt:lpstr>Theme</vt:lpstr>
      </vt:variant>
      <vt:variant>
        <vt:i4>12</vt:i4>
      </vt:variant>
      <vt:variant>
        <vt:lpstr>Slide Titles</vt:lpstr>
      </vt:variant>
      <vt:variant>
        <vt:i4>32</vt:i4>
      </vt:variant>
    </vt:vector>
  </HeadingPairs>
  <TitlesOfParts>
    <vt:vector size="54" baseType="lpstr">
      <vt:lpstr>MS PGothic</vt:lpstr>
      <vt:lpstr>Arial</vt:lpstr>
      <vt:lpstr>Calibri</vt:lpstr>
      <vt:lpstr>Consolas</vt:lpstr>
      <vt:lpstr>Segoe Pro</vt:lpstr>
      <vt:lpstr>Segoe Pro Light</vt:lpstr>
      <vt:lpstr>Segoe UI</vt:lpstr>
      <vt:lpstr>Segoe UI Light</vt:lpstr>
      <vt:lpstr>Segoe UI Semilight</vt:lpstr>
      <vt:lpstr>Wingdings</vt:lpstr>
      <vt:lpstr>Server and Cloud 2013</vt:lpstr>
      <vt:lpstr>Transform the Datacenter</vt:lpstr>
      <vt:lpstr>CloudOS</vt:lpstr>
      <vt:lpstr>Data Insights</vt:lpstr>
      <vt:lpstr>People-Centric IT</vt:lpstr>
      <vt:lpstr>Modern Apps</vt:lpstr>
      <vt:lpstr>Windows Azure</vt:lpstr>
      <vt:lpstr>Windows Server</vt:lpstr>
      <vt:lpstr>1_Windows Server</vt:lpstr>
      <vt:lpstr>Windows Intune</vt:lpstr>
      <vt:lpstr>System Center</vt:lpstr>
      <vt:lpstr>BizTalk Server</vt:lpstr>
      <vt:lpstr>Service Fabric Actors</vt:lpstr>
      <vt:lpstr>Agenda</vt:lpstr>
      <vt:lpstr>Service Fabric</vt:lpstr>
      <vt:lpstr>In the wild… go create a PaaS yourself!</vt:lpstr>
      <vt:lpstr>An easier, battle-tested approach</vt:lpstr>
      <vt:lpstr>PowerPoint Presentation</vt:lpstr>
      <vt:lpstr>Migrating a traditional application to microservices</vt:lpstr>
      <vt:lpstr>Service Fabric – Some Numbers</vt:lpstr>
      <vt:lpstr>Powered by Service Fabric…</vt:lpstr>
      <vt:lpstr>Reliable Actors</vt:lpstr>
      <vt:lpstr>Overview</vt:lpstr>
      <vt:lpstr>Reliable Actors service layering</vt:lpstr>
      <vt:lpstr>Partitioning and distribution</vt:lpstr>
      <vt:lpstr>Actor types and instances</vt:lpstr>
      <vt:lpstr>Turn-based access and transactions</vt:lpstr>
      <vt:lpstr>Synchronous RPC</vt:lpstr>
      <vt:lpstr>Turn-based access limitations</vt:lpstr>
      <vt:lpstr>Turn-based access limitations</vt:lpstr>
      <vt:lpstr>Turn-based access limitations</vt:lpstr>
      <vt:lpstr>Turn-based access limitations</vt:lpstr>
      <vt:lpstr>Architectural anti-pattern</vt:lpstr>
      <vt:lpstr>Architectural anti-pattern</vt:lpstr>
      <vt:lpstr>State storage</vt:lpstr>
      <vt:lpstr>State access</vt:lpstr>
      <vt:lpstr>State access limitations</vt:lpstr>
      <vt:lpstr>Architectural anti-pattern</vt:lpstr>
      <vt:lpstr>Actor pattern scenarios</vt:lpstr>
      <vt:lpstr>Pattern: notification actor service</vt:lpstr>
      <vt:lpstr>Pattern: distributed processing</vt:lpstr>
      <vt:lpstr>In Review</vt:lpstr>
      <vt:lpstr>Session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and Cloud Platform template</dc:title>
  <dc:subject>Servers &amp; Tools Business</dc:subject>
  <cp:keywords>Servers &amp; Tools Business</cp:keywords>
  <cp:lastModifiedBy>Ryan McIntyre</cp:lastModifiedBy>
  <cp:revision>12</cp:revision>
  <dcterms:created xsi:type="dcterms:W3CDTF">2013-10-14T18:44:32Z</dcterms:created>
  <dcterms:modified xsi:type="dcterms:W3CDTF">2017-08-15T04:13:41Z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