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82" r:id="rId5"/>
    <p:sldId id="306" r:id="rId6"/>
    <p:sldId id="307" r:id="rId7"/>
    <p:sldId id="308" r:id="rId8"/>
    <p:sldId id="316" r:id="rId9"/>
    <p:sldId id="309" r:id="rId10"/>
    <p:sldId id="312" r:id="rId11"/>
    <p:sldId id="310" r:id="rId12"/>
    <p:sldId id="311" r:id="rId13"/>
    <p:sldId id="314" r:id="rId14"/>
    <p:sldId id="315" r:id="rId15"/>
    <p:sldId id="313" r:id="rId16"/>
    <p:sldId id="293" r:id="rId17"/>
    <p:sldId id="285"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4494" autoAdjust="0"/>
  </p:normalViewPr>
  <p:slideViewPr>
    <p:cSldViewPr snapToGrid="0">
      <p:cViewPr varScale="1">
        <p:scale>
          <a:sx n="65" d="100"/>
          <a:sy n="65" d="100"/>
        </p:scale>
        <p:origin x="2292" y="60"/>
      </p:cViewPr>
      <p:guideLst/>
    </p:cSldViewPr>
  </p:slideViewPr>
  <p:notesTextViewPr>
    <p:cViewPr>
      <p:scale>
        <a:sx n="3" d="2"/>
        <a:sy n="3" d="2"/>
      </p:scale>
      <p:origin x="0" y="-144"/>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3/14/2020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3/14/2020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leHighAzure/Presentations/tree/master/July201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inked-template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ithub.com/Azure/azure-api-management-devops-resource-kit/blob/master/README.md"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architecture/patterns/gatekeep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en-us/product-categories/integr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updates/?category=integration" TargetMode="External"/><Relationship Id="rId5" Type="http://schemas.openxmlformats.org/officeDocument/2006/relationships/hyperlink" Target="https://docs.microsoft.com/en-us/azure/api-management/api-management-features" TargetMode="External"/><Relationship Id="rId4" Type="http://schemas.openxmlformats.org/officeDocument/2006/relationships/hyperlink" Target="https://docs.microsoft.com/en-us/azure/api-management/api-management-key-concept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enterprise-integration/basic-enterprise-integr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microsoft.com/en-us/azure/architecture/example-scenario/apps/apim-api-scenario" TargetMode="External"/><Relationship Id="rId4" Type="http://schemas.openxmlformats.org/officeDocument/2006/relationships/hyperlink" Target="https://docs.microsoft.com/en-us/azure/api-management/api-management-howto-integrate-internal-vnet-appgatewa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openapis.org/"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RicoSuter/NSwag" TargetMode="External"/><Relationship Id="rId5" Type="http://schemas.openxmlformats.org/officeDocument/2006/relationships/hyperlink" Target="https://docs.microsoft.com/en-us/aspnet/core/tutorials/getting-started-with-swashbuckle?view=aspnetcore-3.1&amp;tabs=visual-studio" TargetMode="External"/><Relationship Id="rId4" Type="http://schemas.openxmlformats.org/officeDocument/2006/relationships/hyperlink" Target="https://docs.microsoft.com/en-us/aspnet/core/tutorials/web-api-help-pages-using-swagger?view=aspnetcore-3.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ocs.microsoft.com/en-us/azure/devops/learn/devops-at-microsoft/security-in-devops" TargetMode="External"/><Relationship Id="rId4" Type="http://schemas.openxmlformats.org/officeDocument/2006/relationships/hyperlink" Target="https://docs.microsoft.com/en-us/azure/devops/learn/devops-at-microsoft/release-flow"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pi-management/api-management-configuration-repository-gi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note, I presented on this topic on July 2017</a:t>
            </a:r>
          </a:p>
          <a:p>
            <a:endParaRPr lang="en-US" dirty="0"/>
          </a:p>
          <a:p>
            <a:r>
              <a:rPr lang="en-US" dirty="0"/>
              <a:t>Azure API Management has many improvements since then</a:t>
            </a:r>
          </a:p>
          <a:p>
            <a:endParaRPr lang="en-US" dirty="0"/>
          </a:p>
          <a:p>
            <a:r>
              <a:rPr lang="en-US" dirty="0">
                <a:hlinkClick r:id="rId3"/>
              </a:rPr>
              <a:t>https://github.com/MileHighAzure/Presentations/tree/master/July2017</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4211677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CI/CD with API Management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 to automate deployment of APIs into API Management?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 to migrate configurations from one environment to another?</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 to avoid interference between different development teams who share the same API Management instance?</a:t>
            </a:r>
          </a:p>
          <a:p>
            <a:endParaRPr lang="en-US" dirty="0"/>
          </a:p>
          <a:p>
            <a:r>
              <a:rPr lang="en-US" dirty="0"/>
              <a:t>This is accomplished </a:t>
            </a:r>
            <a:r>
              <a:rPr lang="en-US"/>
              <a:t>by using ARM templates:</a:t>
            </a:r>
            <a:endParaRPr lang="en-US" dirty="0"/>
          </a:p>
          <a:p>
            <a:endParaRPr lang="en-US" dirty="0"/>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Service template</a:t>
            </a:r>
            <a:r>
              <a:rPr lang="en-US" sz="1200" b="0" i="0" kern="1200" dirty="0">
                <a:solidFill>
                  <a:schemeClr val="tx1"/>
                </a:solidFill>
                <a:effectLst/>
                <a:latin typeface="+mn-lt"/>
                <a:ea typeface="+mn-ea"/>
                <a:cs typeface="+mn-cs"/>
              </a:rPr>
              <a:t>: contains all the service-level configurations of the API Management instance (e.g., pricing tier and custom domains).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Shared templates</a:t>
            </a:r>
            <a:r>
              <a:rPr lang="en-US" sz="1200" b="0" i="0" kern="1200" dirty="0">
                <a:solidFill>
                  <a:schemeClr val="tx1"/>
                </a:solidFill>
                <a:effectLst/>
                <a:latin typeface="+mn-lt"/>
                <a:ea typeface="+mn-ea"/>
                <a:cs typeface="+mn-cs"/>
              </a:rPr>
              <a:t>: contain shared resources throughout an API Management instance (e.g., groups, products, loggers).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API templates</a:t>
            </a:r>
            <a:r>
              <a:rPr lang="en-US" sz="1200" b="0" i="0" kern="1200" dirty="0">
                <a:solidFill>
                  <a:schemeClr val="tx1"/>
                </a:solidFill>
                <a:effectLst/>
                <a:latin typeface="+mn-lt"/>
                <a:ea typeface="+mn-ea"/>
                <a:cs typeface="+mn-cs"/>
              </a:rPr>
              <a:t>: include configurations of APIs and their sub-resources (e.g., operations, policies, diagnostics settings).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Master template</a:t>
            </a:r>
            <a:r>
              <a:rPr lang="en-US" sz="1200" b="0" i="0" kern="1200" dirty="0">
                <a:solidFill>
                  <a:schemeClr val="tx1"/>
                </a:solidFill>
                <a:effectLst/>
                <a:latin typeface="+mn-lt"/>
                <a:ea typeface="+mn-ea"/>
                <a:cs typeface="+mn-cs"/>
              </a:rPr>
              <a:t>: ties everything together by </a:t>
            </a:r>
            <a:r>
              <a:rPr lang="en-US" sz="1200" b="0" i="0" u="none" strike="noStrike" kern="1200" dirty="0">
                <a:solidFill>
                  <a:schemeClr val="tx1"/>
                </a:solidFill>
                <a:effectLst/>
                <a:latin typeface="+mn-lt"/>
                <a:ea typeface="+mn-ea"/>
                <a:cs typeface="+mn-cs"/>
                <a:hlinkClick r:id="rId3"/>
              </a:rPr>
              <a:t>linking</a:t>
            </a:r>
            <a:r>
              <a:rPr lang="en-US" sz="1200" b="0" i="0" kern="1200" dirty="0">
                <a:solidFill>
                  <a:schemeClr val="tx1"/>
                </a:solidFill>
                <a:effectLst/>
                <a:latin typeface="+mn-lt"/>
                <a:ea typeface="+mn-ea"/>
                <a:cs typeface="+mn-cs"/>
              </a:rPr>
              <a:t> to all templates and deploy them in order. If we want to deploy all configurations to an API Management instance, we can just deploy the master template. Meanwhile, each template can also be deployed individually.</a:t>
            </a:r>
          </a:p>
          <a:p>
            <a:endParaRPr lang="en-US" dirty="0"/>
          </a:p>
          <a:p>
            <a:endParaRPr lang="en-US" dirty="0"/>
          </a:p>
          <a:p>
            <a:r>
              <a:rPr lang="en-US" dirty="0"/>
              <a:t>DevOps Toolkit URL - </a:t>
            </a:r>
            <a:r>
              <a:rPr lang="en-US" dirty="0">
                <a:hlinkClick r:id="rId4"/>
              </a:rPr>
              <a:t>https://github.com/Azure/azure-api-management-devops-resource-kit/blob/master/README.md</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231806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Implementation of the Gatekeeper pattern - </a:t>
            </a:r>
            <a:r>
              <a:rPr lang="en-US" dirty="0">
                <a:hlinkClick r:id="rId3"/>
              </a:rPr>
              <a:t>https://docs.microsoft.com/en-us/azure/architecture/patterns/gatekeeper</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364798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fontAlgn="auto" hangingPunct="1">
              <a:spcAft>
                <a:spcPts val="0"/>
              </a:spcAft>
              <a:buFont typeface="Arial" panose="020B0604020202020204" pitchFamily="34" charset="0"/>
              <a:buNone/>
              <a:defRPr/>
            </a:pPr>
            <a:r>
              <a:rPr lang="en-US" dirty="0">
                <a:solidFill>
                  <a:schemeClr val="bg2">
                    <a:lumMod val="75000"/>
                  </a:schemeClr>
                </a:solidFill>
              </a:rPr>
              <a:t>Think PRODUCT…</a:t>
            </a:r>
          </a:p>
          <a:p>
            <a:pPr eaLnBrk="1" fontAlgn="auto" hangingPunct="1">
              <a:spcAft>
                <a:spcPts val="0"/>
              </a:spcAft>
              <a:defRPr/>
            </a:pPr>
            <a:endParaRPr lang="en-US" dirty="0">
              <a:solidFill>
                <a:schemeClr val="bg2">
                  <a:lumMod val="75000"/>
                </a:schemeClr>
              </a:solidFill>
            </a:endParaRPr>
          </a:p>
          <a:p>
            <a:pPr marL="171450" indent="-171450" eaLnBrk="1" fontAlgn="auto" hangingPunct="1">
              <a:spcAft>
                <a:spcPts val="0"/>
              </a:spcAft>
              <a:buFont typeface="Arial" panose="020B0604020202020204" pitchFamily="34" charset="0"/>
              <a:buChar char="•"/>
              <a:defRPr/>
            </a:pPr>
            <a:r>
              <a:rPr lang="en-US" dirty="0">
                <a:solidFill>
                  <a:schemeClr val="bg2">
                    <a:lumMod val="75000"/>
                  </a:schemeClr>
                </a:solidFill>
              </a:rPr>
              <a:t>Product can have many Web APIs and Web API operations (Read, Write, etc.)</a:t>
            </a:r>
          </a:p>
          <a:p>
            <a:pPr marL="171450" indent="-171450" eaLnBrk="1" fontAlgn="auto" hangingPunct="1">
              <a:spcAft>
                <a:spcPts val="0"/>
              </a:spcAft>
              <a:buFont typeface="Arial" panose="020B0604020202020204" pitchFamily="34" charset="0"/>
              <a:buChar char="•"/>
              <a:defRPr/>
            </a:pPr>
            <a:endParaRPr lang="en-US" dirty="0">
              <a:solidFill>
                <a:schemeClr val="bg2">
                  <a:lumMod val="75000"/>
                </a:schemeClr>
              </a:solidFill>
            </a:endParaRPr>
          </a:p>
          <a:p>
            <a:pPr marL="171450" indent="-171450" eaLnBrk="1" fontAlgn="auto" hangingPunct="1">
              <a:spcAft>
                <a:spcPts val="0"/>
              </a:spcAft>
              <a:buFont typeface="Arial" panose="020B0604020202020204" pitchFamily="34" charset="0"/>
              <a:buChar char="•"/>
              <a:defRPr/>
            </a:pPr>
            <a:r>
              <a:rPr lang="en-US" dirty="0">
                <a:solidFill>
                  <a:schemeClr val="bg2">
                    <a:lumMod val="75000"/>
                  </a:schemeClr>
                </a:solidFill>
              </a:rPr>
              <a:t>Many consumers (users, applications, etc.)</a:t>
            </a:r>
          </a:p>
          <a:p>
            <a:pPr marL="171450" indent="-171450" eaLnBrk="1" fontAlgn="auto" hangingPunct="1">
              <a:spcAft>
                <a:spcPts val="0"/>
              </a:spcAft>
              <a:buFont typeface="Arial" panose="020B0604020202020204" pitchFamily="34" charset="0"/>
              <a:buChar char="•"/>
              <a:defRPr/>
            </a:pPr>
            <a:endParaRPr lang="en-US" dirty="0">
              <a:solidFill>
                <a:schemeClr val="bg2">
                  <a:lumMod val="75000"/>
                </a:schemeClr>
              </a:solidFill>
            </a:endParaRPr>
          </a:p>
          <a:p>
            <a:pPr marL="171450" indent="-171450" eaLnBrk="1" fontAlgn="auto" hangingPunct="1">
              <a:spcAft>
                <a:spcPts val="0"/>
              </a:spcAft>
              <a:buFont typeface="Arial" panose="020B0604020202020204" pitchFamily="34" charset="0"/>
              <a:buChar char="•"/>
              <a:defRPr/>
            </a:pPr>
            <a:r>
              <a:rPr lang="en-US" dirty="0">
                <a:solidFill>
                  <a:schemeClr val="bg2">
                    <a:lumMod val="75000"/>
                  </a:schemeClr>
                </a:solidFill>
              </a:rPr>
              <a:t>Each consumer has a Subscription in API Management</a:t>
            </a:r>
          </a:p>
          <a:p>
            <a:pPr marL="171450" indent="-171450" eaLnBrk="1" fontAlgn="auto" hangingPunct="1">
              <a:spcAft>
                <a:spcPts val="0"/>
              </a:spcAft>
              <a:buFont typeface="Arial" panose="020B0604020202020204" pitchFamily="34" charset="0"/>
              <a:buChar char="•"/>
              <a:defRPr/>
            </a:pPr>
            <a:endParaRPr lang="en-US" dirty="0">
              <a:solidFill>
                <a:schemeClr val="bg2">
                  <a:lumMod val="75000"/>
                </a:schemeClr>
              </a:solidFill>
            </a:endParaRPr>
          </a:p>
          <a:p>
            <a:pPr marL="171450" indent="-171450" eaLnBrk="1" fontAlgn="auto" hangingPunct="1">
              <a:spcAft>
                <a:spcPts val="0"/>
              </a:spcAft>
              <a:buFont typeface="Arial" panose="020B0604020202020204" pitchFamily="34" charset="0"/>
              <a:buChar char="•"/>
              <a:defRPr/>
            </a:pPr>
            <a:r>
              <a:rPr lang="en-US" dirty="0">
                <a:solidFill>
                  <a:schemeClr val="bg2">
                    <a:lumMod val="75000"/>
                  </a:schemeClr>
                </a:solidFill>
              </a:rPr>
              <a:t>API documentation (via </a:t>
            </a:r>
            <a:r>
              <a:rPr lang="en-US" dirty="0" err="1">
                <a:solidFill>
                  <a:schemeClr val="bg2">
                    <a:lumMod val="75000"/>
                  </a:schemeClr>
                </a:solidFill>
              </a:rPr>
              <a:t>OpenAPI</a:t>
            </a:r>
            <a:r>
              <a:rPr lang="en-US" dirty="0">
                <a:solidFill>
                  <a:schemeClr val="bg2">
                    <a:lumMod val="75000"/>
                  </a:schemeClr>
                </a:solidFill>
              </a:rPr>
              <a:t>, aka “Swagger”), versioning, mocking, operations and policies</a:t>
            </a:r>
          </a:p>
          <a:p>
            <a:pPr marL="171450" indent="-171450" eaLnBrk="1" fontAlgn="auto" hangingPunct="1">
              <a:spcAft>
                <a:spcPts val="0"/>
              </a:spcAft>
              <a:buFont typeface="Arial" panose="020B0604020202020204" pitchFamily="34" charset="0"/>
              <a:buChar char="•"/>
              <a:defRPr/>
            </a:pPr>
            <a:endParaRPr lang="en-US" dirty="0">
              <a:solidFill>
                <a:schemeClr val="bg2">
                  <a:lumMod val="75000"/>
                </a:schemeClr>
              </a:solidFill>
            </a:endParaRPr>
          </a:p>
          <a:p>
            <a:pPr marL="171450" indent="-171450" eaLnBrk="1" fontAlgn="auto" hangingPunct="1">
              <a:spcAft>
                <a:spcPts val="0"/>
              </a:spcAft>
              <a:buFont typeface="Arial" panose="020B0604020202020204" pitchFamily="34" charset="0"/>
              <a:buChar char="•"/>
              <a:defRPr/>
            </a:pPr>
            <a:r>
              <a:rPr lang="en-US" dirty="0">
                <a:solidFill>
                  <a:schemeClr val="bg2">
                    <a:lumMod val="75000"/>
                  </a:schemeClr>
                </a:solidFill>
              </a:rPr>
              <a:t>API Security – Identity using AAD, OAuth 2.0, OpenID Connect, Certs</a:t>
            </a:r>
          </a:p>
          <a:p>
            <a:pPr marL="171450" indent="-171450" eaLnBrk="1" fontAlgn="auto" hangingPunct="1">
              <a:spcAft>
                <a:spcPts val="0"/>
              </a:spcAft>
              <a:buFont typeface="Arial" panose="020B0604020202020204" pitchFamily="34" charset="0"/>
              <a:buChar char="•"/>
              <a:defRPr/>
            </a:pPr>
            <a:endParaRPr lang="en-US" dirty="0">
              <a:solidFill>
                <a:schemeClr val="bg2">
                  <a:lumMod val="75000"/>
                </a:schemeClr>
              </a:solidFill>
            </a:endParaRPr>
          </a:p>
          <a:p>
            <a:pPr marL="171450" indent="-171450" eaLnBrk="1" fontAlgn="auto" hangingPunct="1">
              <a:spcAft>
                <a:spcPts val="0"/>
              </a:spcAft>
              <a:buFont typeface="Arial" panose="020B0604020202020204" pitchFamily="34" charset="0"/>
              <a:buChar char="•"/>
              <a:defRPr/>
            </a:pPr>
            <a:r>
              <a:rPr lang="en-US" dirty="0">
                <a:solidFill>
                  <a:schemeClr val="bg2">
                    <a:lumMod val="75000"/>
                  </a:schemeClr>
                </a:solidFill>
              </a:rPr>
              <a:t>API Analytics – Azure Application Insights and Azure Monitor</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Services - </a:t>
            </a:r>
            <a:r>
              <a:rPr lang="en-US" dirty="0">
                <a:hlinkClick r:id="rId3"/>
              </a:rPr>
              <a:t>https://azure.microsoft.com/en-us/product-categories/integration/</a:t>
            </a:r>
            <a:endParaRPr lang="en-US" dirty="0"/>
          </a:p>
          <a:p>
            <a:endParaRPr lang="en-US" dirty="0"/>
          </a:p>
          <a:p>
            <a:r>
              <a:rPr lang="en-US" dirty="0"/>
              <a:t>API </a:t>
            </a:r>
            <a:r>
              <a:rPr lang="en-US" dirty="0" err="1"/>
              <a:t>Mgmt</a:t>
            </a:r>
            <a:r>
              <a:rPr lang="en-US" dirty="0"/>
              <a:t> Key Concepts - </a:t>
            </a:r>
            <a:r>
              <a:rPr lang="en-US" dirty="0">
                <a:hlinkClick r:id="rId4"/>
              </a:rPr>
              <a:t>https://docs.microsoft.com/en-us/azure/api-management/api-management-key-concepts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Feature comparison of Azure API Management tiers - </a:t>
            </a:r>
            <a:r>
              <a:rPr lang="en-US" dirty="0">
                <a:hlinkClick r:id="rId5"/>
              </a:rPr>
              <a:t>https://docs.microsoft.com/en-us/azure/api-management/api-management-features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Updates - </a:t>
            </a:r>
            <a:r>
              <a:rPr lang="en-US" dirty="0">
                <a:hlinkClick r:id="rId6"/>
              </a:rPr>
              <a:t>https://azure.microsoft.com/en-us/updates/?category=integration</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41166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Basic Enterprise Integration Doc - </a:t>
            </a:r>
            <a:r>
              <a:rPr lang="en-US" dirty="0">
                <a:hlinkClick r:id="rId3"/>
              </a:rPr>
              <a:t>https://docs.microsoft.com/en-us/azure/architecture/reference-architectures/enterprise-integration/basic-enterprise-integration</a:t>
            </a:r>
            <a:endParaRPr lang="en-US" dirty="0"/>
          </a:p>
          <a:p>
            <a:endParaRPr lang="en-US" dirty="0"/>
          </a:p>
          <a:p>
            <a:r>
              <a:rPr lang="en-US" dirty="0"/>
              <a:t>API Management VNET and App </a:t>
            </a:r>
            <a:r>
              <a:rPr lang="en-US" dirty="0" err="1"/>
              <a:t>Gtwy</a:t>
            </a:r>
            <a:r>
              <a:rPr lang="en-US" dirty="0"/>
              <a:t> Doc - </a:t>
            </a:r>
            <a:r>
              <a:rPr lang="en-US" dirty="0">
                <a:hlinkClick r:id="rId4"/>
              </a:rPr>
              <a:t>https://docs.microsoft.com/en-us/azure/api-management/api-management-howto-integrate-internal-vnet-appgateway</a:t>
            </a:r>
            <a:endParaRPr lang="en-US" dirty="0"/>
          </a:p>
          <a:p>
            <a:endParaRPr lang="en-US" dirty="0"/>
          </a:p>
          <a:p>
            <a:r>
              <a:rPr lang="en-US" dirty="0"/>
              <a:t>E-Commerce API Management example workload - </a:t>
            </a:r>
            <a:r>
              <a:rPr lang="en-US" dirty="0">
                <a:hlinkClick r:id="rId5"/>
              </a:rPr>
              <a:t>https://docs.microsoft.com/en-us/azure/architecture/example-scenario/apps/apim-api-scenario</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7187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t>
            </a:r>
            <a:r>
              <a:rPr lang="en-US" dirty="0" err="1"/>
              <a:t>OpenAPI</a:t>
            </a:r>
            <a:r>
              <a:rPr lang="en-US" dirty="0"/>
              <a:t> - </a:t>
            </a:r>
            <a:r>
              <a:rPr lang="en-US" dirty="0">
                <a:hlinkClick r:id="rId3"/>
              </a:rPr>
              <a:t>https://www.openapis.org/</a:t>
            </a:r>
            <a:endParaRPr lang="en-US" dirty="0"/>
          </a:p>
          <a:p>
            <a:endParaRPr lang="en-US" dirty="0"/>
          </a:p>
          <a:p>
            <a:r>
              <a:rPr lang="en-US" dirty="0"/>
              <a:t>Swagger / </a:t>
            </a:r>
            <a:r>
              <a:rPr lang="en-US" dirty="0" err="1"/>
              <a:t>OpenAPI</a:t>
            </a:r>
            <a:r>
              <a:rPr lang="en-US" dirty="0"/>
              <a:t> Tools - </a:t>
            </a:r>
            <a:r>
              <a:rPr lang="en-US" dirty="0">
                <a:hlinkClick r:id="rId4"/>
              </a:rPr>
              <a:t>https://docs.microsoft.com/en-us/aspnet/core/tutorials/web-api-help-pages-using-swagger?view=aspnetcore-3.1</a:t>
            </a:r>
            <a:endParaRPr lang="en-US" dirty="0"/>
          </a:p>
          <a:p>
            <a:endParaRPr lang="en-US" dirty="0"/>
          </a:p>
          <a:p>
            <a:r>
              <a:rPr lang="en-US" dirty="0"/>
              <a:t>Check your SDK for </a:t>
            </a:r>
            <a:r>
              <a:rPr lang="en-US" dirty="0" err="1"/>
              <a:t>OpenAPI</a:t>
            </a:r>
            <a:r>
              <a:rPr lang="en-US" dirty="0"/>
              <a:t> and/or Swagger</a:t>
            </a:r>
          </a:p>
          <a:p>
            <a:endParaRPr lang="en-US" dirty="0"/>
          </a:p>
          <a:p>
            <a:r>
              <a:rPr lang="en-US" dirty="0"/>
              <a:t>Examples are:</a:t>
            </a:r>
          </a:p>
          <a:p>
            <a:endParaRPr lang="en-US" dirty="0"/>
          </a:p>
          <a:p>
            <a:r>
              <a:rPr lang="en-US" dirty="0" err="1"/>
              <a:t>Swashbuckle</a:t>
            </a:r>
            <a:r>
              <a:rPr lang="en-US" dirty="0"/>
              <a:t> - </a:t>
            </a:r>
            <a:r>
              <a:rPr lang="en-US" dirty="0">
                <a:hlinkClick r:id="rId5"/>
              </a:rPr>
              <a:t>https://docs.microsoft.com/en-us/aspnet/core/tutorials/getting-started-with-swashbuckle?view=aspnetcore-3.1&amp;tabs=visual-studio</a:t>
            </a:r>
            <a:endParaRPr lang="en-US" dirty="0"/>
          </a:p>
          <a:p>
            <a:endParaRPr lang="en-US" dirty="0"/>
          </a:p>
          <a:p>
            <a:r>
              <a:rPr lang="en-US" dirty="0" err="1"/>
              <a:t>Nswag</a:t>
            </a:r>
            <a:r>
              <a:rPr lang="en-US" dirty="0"/>
              <a:t> - </a:t>
            </a:r>
            <a:r>
              <a:rPr lang="en-US" dirty="0">
                <a:hlinkClick r:id="rId6"/>
              </a:rPr>
              <a:t>https://github.com/RicoSuter/NSwag</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73025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435762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2529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SDLC and ALM</a:t>
            </a:r>
          </a:p>
          <a:p>
            <a:pPr marL="171450" indent="-171450">
              <a:buFont typeface="Arial" panose="020B0604020202020204" pitchFamily="34" charset="0"/>
              <a:buChar char="•"/>
            </a:pPr>
            <a:r>
              <a:rPr lang="en-US" dirty="0"/>
              <a:t>API Versioning, sunsetting, documentation and management with respect to operationalization, monitoring, logging, etc.</a:t>
            </a:r>
          </a:p>
          <a:p>
            <a:endParaRPr lang="en-US" dirty="0"/>
          </a:p>
          <a:p>
            <a:r>
              <a:rPr lang="en-US" dirty="0"/>
              <a:t>Branching Strategies – Which one depends on various requirements, use cases, etc.</a:t>
            </a:r>
          </a:p>
          <a:p>
            <a:pPr marL="171450" indent="-171450">
              <a:buFont typeface="Arial" panose="020B0604020202020204" pitchFamily="34" charset="0"/>
              <a:buChar char="•"/>
            </a:pPr>
            <a:r>
              <a:rPr lang="en-US" dirty="0"/>
              <a:t>Git Flow image is on the right</a:t>
            </a:r>
          </a:p>
          <a:p>
            <a:pPr marL="171450" indent="-171450">
              <a:buFont typeface="Arial" panose="020B0604020202020204" pitchFamily="34" charset="0"/>
              <a:buChar char="•"/>
            </a:pPr>
            <a:r>
              <a:rPr lang="en-US" dirty="0"/>
              <a:t>Release Flow image is below</a:t>
            </a:r>
          </a:p>
          <a:p>
            <a:endParaRPr lang="en-US" dirty="0"/>
          </a:p>
          <a:p>
            <a:r>
              <a:rPr lang="en-US" dirty="0"/>
              <a:t>Testing Strategies</a:t>
            </a:r>
          </a:p>
          <a:p>
            <a:pPr marL="171450" indent="-171450">
              <a:buFont typeface="Arial" panose="020B0604020202020204" pitchFamily="34" charset="0"/>
              <a:buChar char="•"/>
            </a:pPr>
            <a:r>
              <a:rPr lang="en-US" dirty="0"/>
              <a:t>Unit</a:t>
            </a:r>
          </a:p>
          <a:p>
            <a:pPr marL="171450" indent="-171450">
              <a:buFont typeface="Arial" panose="020B0604020202020204" pitchFamily="34" charset="0"/>
              <a:buChar char="•"/>
            </a:pPr>
            <a:r>
              <a:rPr lang="en-US" dirty="0"/>
              <a:t>Functional</a:t>
            </a:r>
          </a:p>
          <a:p>
            <a:pPr marL="171450" indent="-171450">
              <a:buFont typeface="Arial" panose="020B0604020202020204" pitchFamily="34" charset="0"/>
              <a:buChar char="•"/>
            </a:pPr>
            <a:r>
              <a:rPr lang="en-US" dirty="0"/>
              <a:t>Regression</a:t>
            </a:r>
          </a:p>
          <a:p>
            <a:endParaRPr lang="en-US" dirty="0"/>
          </a:p>
          <a:p>
            <a:r>
              <a:rPr lang="en-US" dirty="0" err="1"/>
              <a:t>DevSecOps</a:t>
            </a:r>
            <a:endParaRPr lang="en-US" dirty="0"/>
          </a:p>
          <a:p>
            <a:pPr marL="171450" indent="-171450">
              <a:buFont typeface="Arial" panose="020B0604020202020204" pitchFamily="34" charset="0"/>
              <a:buChar char="•"/>
            </a:pPr>
            <a:r>
              <a:rPr lang="en-US" dirty="0"/>
              <a:t>Are developers implementing security within their services – “Shift Left”</a:t>
            </a:r>
          </a:p>
          <a:p>
            <a:pPr marL="171450" indent="-171450">
              <a:buFont typeface="Arial" panose="020B0604020202020204" pitchFamily="34" charset="0"/>
              <a:buChar char="•"/>
            </a:pPr>
            <a:r>
              <a:rPr lang="en-US" dirty="0"/>
              <a:t>Is Operations implementing security within the platform – “Shift Right”</a:t>
            </a:r>
          </a:p>
          <a:p>
            <a:pPr marL="171450" indent="-171450">
              <a:buFont typeface="Arial" panose="020B0604020202020204" pitchFamily="34" charset="0"/>
              <a:buChar char="•"/>
            </a:pPr>
            <a:r>
              <a:rPr lang="en-US" dirty="0"/>
              <a:t>Red | Blue teams</a:t>
            </a:r>
          </a:p>
          <a:p>
            <a:pPr marL="171450" indent="-171450">
              <a:buFont typeface="Arial" panose="020B0604020202020204" pitchFamily="34" charset="0"/>
              <a:buChar char="•"/>
            </a:pPr>
            <a:r>
              <a:rPr lang="en-US" dirty="0"/>
              <a:t>Incidents, Attacks and Threat models, etc.</a:t>
            </a:r>
          </a:p>
          <a:p>
            <a:endParaRPr lang="en-US" dirty="0"/>
          </a:p>
          <a:p>
            <a:r>
              <a:rPr lang="en-US" dirty="0"/>
              <a:t>Git Flow - </a:t>
            </a:r>
            <a:r>
              <a:rPr lang="en-US" dirty="0">
                <a:hlinkClick r:id="rId3"/>
              </a:rPr>
              <a:t>https://www.atlassian.com/git/tutorials/comparing-workflows/gitflow-workflow</a:t>
            </a:r>
            <a:endParaRPr lang="en-US" dirty="0"/>
          </a:p>
          <a:p>
            <a:r>
              <a:rPr lang="en-US" dirty="0"/>
              <a:t>Release Flow - </a:t>
            </a:r>
            <a:r>
              <a:rPr lang="en-US" dirty="0">
                <a:hlinkClick r:id="rId4"/>
              </a:rPr>
              <a:t>https://docs.microsoft.com/en-us/azure/devops/learn/devops-at-microsoft/release-flow</a:t>
            </a:r>
            <a:endParaRPr lang="en-US" dirty="0"/>
          </a:p>
          <a:p>
            <a:endParaRPr lang="en-US" dirty="0"/>
          </a:p>
          <a:p>
            <a:r>
              <a:rPr lang="en-US" dirty="0" err="1"/>
              <a:t>DevSecOps</a:t>
            </a:r>
            <a:r>
              <a:rPr lang="en-US" dirty="0"/>
              <a:t> - </a:t>
            </a:r>
            <a:r>
              <a:rPr lang="en-US" dirty="0">
                <a:hlinkClick r:id="rId5"/>
              </a:rPr>
              <a:t>https://docs.microsoft.com/en-us/azure/devops/learn/devops-at-microsoft/security-in-devops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3709198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Repo process doc - </a:t>
            </a:r>
            <a:r>
              <a:rPr lang="en-US" dirty="0">
                <a:hlinkClick r:id="rId3"/>
              </a:rPr>
              <a:t>https://docs.microsoft.com/en-us/azure/api-management/api-management-configuration-repository-git</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250877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svg"/><Relationship Id="rId10" Type="http://schemas.openxmlformats.org/officeDocument/2006/relationships/image" Target="../media/image26.jpg"/><Relationship Id="rId4" Type="http://schemas.openxmlformats.org/officeDocument/2006/relationships/image" Target="../media/image20.png"/><Relationship Id="rId9"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Presentation Title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Lorem ipsum dolor sit amet, consectetur adipiscing elit.</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Placeholder 38" descr="A close up of a logo&#10;&#10;Description automatically generated">
            <a:extLst>
              <a:ext uri="{FF2B5EF4-FFF2-40B4-BE49-F238E27FC236}">
                <a16:creationId xmlns:a16="http://schemas.microsoft.com/office/drawing/2014/main" id="{1E874AE9-3018-460E-B8E4-361CEA34455A}"/>
              </a:ext>
            </a:extLst>
          </p:cNvPr>
          <p:cNvPicPr>
            <a:picLocks noGrp="1" noChangeAspect="1"/>
          </p:cNvPicPr>
          <p:nvPr>
            <p:ph type="pic" sz="quarter" idx="10"/>
          </p:nvPr>
        </p:nvPicPr>
        <p:blipFill>
          <a:blip r:embed="rId2"/>
          <a:srcRect l="8256" r="8256"/>
          <a:stretch>
            <a:fillRect/>
          </a:stretch>
        </p:blipFill>
        <p:spPr>
          <a:xfrm>
            <a:off x="-1" y="0"/>
            <a:ext cx="10655455" cy="6858000"/>
          </a:xfrm>
        </p:spPr>
      </p:pic>
      <p:sp>
        <p:nvSpPr>
          <p:cNvPr id="40" name="TextBox 39">
            <a:extLst>
              <a:ext uri="{FF2B5EF4-FFF2-40B4-BE49-F238E27FC236}">
                <a16:creationId xmlns:a16="http://schemas.microsoft.com/office/drawing/2014/main" id="{650DE355-A0C9-46DA-AF41-7F23763A10F5}"/>
              </a:ext>
              <a:ext uri="{C183D7F6-B498-43B3-948B-1728B52AA6E4}">
                <adec:decorative xmlns:adec="http://schemas.microsoft.com/office/drawing/2017/decorative" val="1"/>
              </a:ext>
            </a:extLst>
          </p:cNvPr>
          <p:cNvSpPr txBox="1">
            <a:spLocks/>
          </p:cNvSpPr>
          <p:nvPr/>
        </p:nvSpPr>
        <p:spPr>
          <a:xfrm flipH="1">
            <a:off x="6138528" y="5328070"/>
            <a:ext cx="1481849" cy="1211952"/>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41" name="Title 2">
            <a:extLst>
              <a:ext uri="{FF2B5EF4-FFF2-40B4-BE49-F238E27FC236}">
                <a16:creationId xmlns:a16="http://schemas.microsoft.com/office/drawing/2014/main" id="{9C9E1F7F-7601-4D91-94C5-6F59D65DDAB9}"/>
              </a:ext>
            </a:extLst>
          </p:cNvPr>
          <p:cNvSpPr txBox="1">
            <a:spLocks/>
          </p:cNvSpPr>
          <p:nvPr/>
        </p:nvSpPr>
        <p:spPr>
          <a:xfrm>
            <a:off x="7086824" y="4669134"/>
            <a:ext cx="4459766" cy="1385107"/>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r>
              <a:rPr lang="en-US" sz="4000" dirty="0"/>
              <a:t>Mile High Azure</a:t>
            </a:r>
          </a:p>
          <a:p>
            <a:r>
              <a:rPr lang="en-US" sz="4000" dirty="0"/>
              <a:t>User ‘s  Group</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FB82-C1B1-412D-A1BA-F0640D6E566E}"/>
              </a:ext>
            </a:extLst>
          </p:cNvPr>
          <p:cNvSpPr>
            <a:spLocks noGrp="1"/>
          </p:cNvSpPr>
          <p:nvPr>
            <p:ph type="title"/>
          </p:nvPr>
        </p:nvSpPr>
        <p:spPr/>
        <p:txBody>
          <a:bodyPr/>
          <a:lstStyle/>
          <a:p>
            <a:r>
              <a:rPr lang="en-US" dirty="0"/>
              <a:t>CI/CD Challenges</a:t>
            </a:r>
          </a:p>
        </p:txBody>
      </p:sp>
      <p:sp>
        <p:nvSpPr>
          <p:cNvPr id="3" name="Content Placeholder 2">
            <a:extLst>
              <a:ext uri="{FF2B5EF4-FFF2-40B4-BE49-F238E27FC236}">
                <a16:creationId xmlns:a16="http://schemas.microsoft.com/office/drawing/2014/main" id="{E57C8085-D1BB-45CD-868F-79E8EEFCDA3E}"/>
              </a:ext>
            </a:extLst>
          </p:cNvPr>
          <p:cNvSpPr>
            <a:spLocks noGrp="1"/>
          </p:cNvSpPr>
          <p:nvPr>
            <p:ph idx="1"/>
          </p:nvPr>
        </p:nvSpPr>
        <p:spPr>
          <a:xfrm>
            <a:off x="432000" y="1512000"/>
            <a:ext cx="6440748" cy="2883019"/>
          </a:xfrm>
        </p:spPr>
        <p:txBody>
          <a:bodyPr/>
          <a:lstStyle/>
          <a:p>
            <a:r>
              <a:rPr lang="en-US" dirty="0"/>
              <a:t>SDLC  and ALM</a:t>
            </a:r>
          </a:p>
          <a:p>
            <a:endParaRPr lang="en-US" dirty="0"/>
          </a:p>
          <a:p>
            <a:r>
              <a:rPr lang="en-US" dirty="0"/>
              <a:t>Branching Strategies (Git Flow or Release Flow)</a:t>
            </a:r>
          </a:p>
          <a:p>
            <a:endParaRPr lang="en-US" dirty="0"/>
          </a:p>
          <a:p>
            <a:r>
              <a:rPr lang="en-US" dirty="0"/>
              <a:t>Testing Strategies</a:t>
            </a:r>
          </a:p>
          <a:p>
            <a:endParaRPr lang="en-US" dirty="0"/>
          </a:p>
          <a:p>
            <a:r>
              <a:rPr lang="en-US" dirty="0" err="1"/>
              <a:t>DevSecOps</a:t>
            </a:r>
            <a:endParaRPr lang="en-US" dirty="0"/>
          </a:p>
          <a:p>
            <a:endParaRPr lang="en-US" dirty="0"/>
          </a:p>
        </p:txBody>
      </p:sp>
      <p:sp>
        <p:nvSpPr>
          <p:cNvPr id="4" name="Slide Number Placeholder 3">
            <a:extLst>
              <a:ext uri="{FF2B5EF4-FFF2-40B4-BE49-F238E27FC236}">
                <a16:creationId xmlns:a16="http://schemas.microsoft.com/office/drawing/2014/main" id="{9CE043C3-4855-4009-A47C-16643857462F}"/>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pic>
        <p:nvPicPr>
          <p:cNvPr id="4098" name="Picture 2" descr="See the source image">
            <a:extLst>
              <a:ext uri="{FF2B5EF4-FFF2-40B4-BE49-F238E27FC236}">
                <a16:creationId xmlns:a16="http://schemas.microsoft.com/office/drawing/2014/main" id="{5BAFB1CA-31DB-4C3A-A500-6E912C097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662" y="648000"/>
            <a:ext cx="4184241" cy="55807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llustration of release branch at sprint 130">
            <a:extLst>
              <a:ext uri="{FF2B5EF4-FFF2-40B4-BE49-F238E27FC236}">
                <a16:creationId xmlns:a16="http://schemas.microsoft.com/office/drawing/2014/main" id="{9CFD2A54-8C63-4A37-B445-99D5321AC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42" y="4778478"/>
            <a:ext cx="6741999" cy="145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18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396C-8150-4933-ADBF-15BA5F7FDABD}"/>
              </a:ext>
            </a:extLst>
          </p:cNvPr>
          <p:cNvSpPr>
            <a:spLocks noGrp="1"/>
          </p:cNvSpPr>
          <p:nvPr>
            <p:ph type="title"/>
          </p:nvPr>
        </p:nvSpPr>
        <p:spPr>
          <a:xfrm>
            <a:off x="432000" y="432000"/>
            <a:ext cx="11340000" cy="432000"/>
          </a:xfrm>
        </p:spPr>
        <p:txBody>
          <a:bodyPr anchor="ctr">
            <a:normAutofit/>
          </a:bodyPr>
          <a:lstStyle/>
          <a:p>
            <a:r>
              <a:rPr lang="en-US" sz="3000" dirty="0"/>
              <a:t>API Management SCM – Traditional way using built-in Git repo</a:t>
            </a:r>
          </a:p>
        </p:txBody>
      </p:sp>
      <p:sp>
        <p:nvSpPr>
          <p:cNvPr id="4" name="Slide Number Placeholder 3">
            <a:extLst>
              <a:ext uri="{FF2B5EF4-FFF2-40B4-BE49-F238E27FC236}">
                <a16:creationId xmlns:a16="http://schemas.microsoft.com/office/drawing/2014/main" id="{DD494C84-8708-4755-9F63-698D4642FA13}"/>
              </a:ext>
            </a:extLst>
          </p:cNvPr>
          <p:cNvSpPr>
            <a:spLocks noGrp="1"/>
          </p:cNvSpPr>
          <p:nvPr>
            <p:ph type="sldNum" sz="quarter" idx="33"/>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11</a:t>
            </a:fld>
            <a:endParaRPr lang="en-US" noProof="0"/>
          </a:p>
        </p:txBody>
      </p:sp>
      <p:pic>
        <p:nvPicPr>
          <p:cNvPr id="5" name="Picture 4" descr="A screenshot of a cell phone&#10;&#10;Description automatically generated">
            <a:extLst>
              <a:ext uri="{FF2B5EF4-FFF2-40B4-BE49-F238E27FC236}">
                <a16:creationId xmlns:a16="http://schemas.microsoft.com/office/drawing/2014/main" id="{BF74C183-D954-4FEA-B260-CB465B497021}"/>
              </a:ext>
            </a:extLst>
          </p:cNvPr>
          <p:cNvPicPr>
            <a:picLocks noChangeAspect="1"/>
          </p:cNvPicPr>
          <p:nvPr/>
        </p:nvPicPr>
        <p:blipFill rotWithShape="1">
          <a:blip r:embed="rId3">
            <a:extLst>
              <a:ext uri="{28A0092B-C50C-407E-A947-70E740481C1C}">
                <a14:useLocalDpi xmlns:a14="http://schemas.microsoft.com/office/drawing/2010/main" val="0"/>
              </a:ext>
            </a:extLst>
          </a:blip>
          <a:srcRect l="10975" r="15884" b="1"/>
          <a:stretch/>
        </p:blipFill>
        <p:spPr bwMode="auto">
          <a:xfrm>
            <a:off x="6299886" y="1511250"/>
            <a:ext cx="5460114" cy="4665713"/>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Git configure">
            <a:extLst>
              <a:ext uri="{FF2B5EF4-FFF2-40B4-BE49-F238E27FC236}">
                <a16:creationId xmlns:a16="http://schemas.microsoft.com/office/drawing/2014/main" id="{3946D1E4-E686-408F-B5B2-B46F31CF8A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6" r="-1" b="-1"/>
          <a:stretch/>
        </p:blipFill>
        <p:spPr bwMode="auto">
          <a:xfrm>
            <a:off x="456816" y="1511250"/>
            <a:ext cx="5460114" cy="466571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2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216CF-45C2-4D14-BDAF-9C8D5A1157B8}"/>
              </a:ext>
            </a:extLst>
          </p:cNvPr>
          <p:cNvSpPr>
            <a:spLocks noGrp="1"/>
          </p:cNvSpPr>
          <p:nvPr>
            <p:ph type="title"/>
          </p:nvPr>
        </p:nvSpPr>
        <p:spPr>
          <a:xfrm>
            <a:off x="432000" y="432000"/>
            <a:ext cx="11328000" cy="432000"/>
          </a:xfrm>
        </p:spPr>
        <p:txBody>
          <a:bodyPr anchor="ctr">
            <a:normAutofit/>
          </a:bodyPr>
          <a:lstStyle/>
          <a:p>
            <a:r>
              <a:rPr lang="en-US" sz="3000" dirty="0"/>
              <a:t>API Management SCM - CI/CD using DevOps Resource Toolkit</a:t>
            </a:r>
          </a:p>
        </p:txBody>
      </p:sp>
      <p:pic>
        <p:nvPicPr>
          <p:cNvPr id="2050" name="Picture 2" descr="A close up of a map&#10;&#10;Description automatically generated">
            <a:extLst>
              <a:ext uri="{FF2B5EF4-FFF2-40B4-BE49-F238E27FC236}">
                <a16:creationId xmlns:a16="http://schemas.microsoft.com/office/drawing/2014/main" id="{13214AF2-BC33-44B4-BBED-6A8B2CDD4E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4547" y="1512000"/>
            <a:ext cx="10062905" cy="4679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AD5E1BF-F437-4634-BC1D-26F16F1C4340}"/>
              </a:ext>
            </a:extLst>
          </p:cNvPr>
          <p:cNvSpPr>
            <a:spLocks noGrp="1"/>
          </p:cNvSpPr>
          <p:nvPr>
            <p:ph type="sldNum" sz="quarter" idx="33"/>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12</a:t>
            </a:fld>
            <a:endParaRPr lang="en-US" noProof="0"/>
          </a:p>
        </p:txBody>
      </p:sp>
    </p:spTree>
    <p:extLst>
      <p:ext uri="{BB962C8B-B14F-4D97-AF65-F5344CB8AC3E}">
        <p14:creationId xmlns:p14="http://schemas.microsoft.com/office/powerpoint/2010/main" val="275094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48124" y="3795246"/>
            <a:ext cx="4000500" cy="997905"/>
          </a:xfrm>
        </p:spPr>
        <p:txBody>
          <a:bodyPr/>
          <a:lstStyle/>
          <a:p>
            <a:r>
              <a:rPr lang="en-US" dirty="0"/>
              <a:t>Lorem ipsum dolor sit amet, consectetur adipiscing elit</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13</a:t>
            </a:fld>
            <a:endParaRPr lang="en-US" dirty="0"/>
          </a:p>
        </p:txBody>
      </p:sp>
      <p:pic>
        <p:nvPicPr>
          <p:cNvPr id="8" name="Picture Placeholder 7" descr="A picture containing cellphone, phone, monitor, screen&#10;&#10;Description automatically generated">
            <a:extLst>
              <a:ext uri="{FF2B5EF4-FFF2-40B4-BE49-F238E27FC236}">
                <a16:creationId xmlns:a16="http://schemas.microsoft.com/office/drawing/2014/main" id="{64D903E4-7AB4-49A0-BE52-AB99FF4134C0}"/>
              </a:ext>
            </a:extLst>
          </p:cNvPr>
          <p:cNvPicPr>
            <a:picLocks noGrp="1" noChangeAspect="1"/>
          </p:cNvPicPr>
          <p:nvPr>
            <p:ph type="pic" sz="quarter" idx="13"/>
          </p:nvPr>
        </p:nvPicPr>
        <p:blipFill>
          <a:blip r:embed="rId2"/>
          <a:srcRect t="5331" b="5331"/>
          <a:stretch>
            <a:fillRect/>
          </a:stretch>
        </p:blipFill>
        <p:spPr>
          <a:xfrm>
            <a:off x="0" y="-39072"/>
            <a:ext cx="11795125"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249220" y="2890975"/>
            <a:ext cx="3296683" cy="997906"/>
          </a:xfrm>
        </p:spPr>
        <p:txBody>
          <a:bodyPr/>
          <a:lstStyle/>
          <a:p>
            <a:pPr algn="ctr"/>
            <a:r>
              <a:rPr lang="en-US" sz="4400" dirty="0"/>
              <a:t>DEMO</a:t>
            </a:r>
          </a:p>
        </p:txBody>
      </p:sp>
    </p:spTree>
    <p:extLst>
      <p:ext uri="{BB962C8B-B14F-4D97-AF65-F5344CB8AC3E}">
        <p14:creationId xmlns:p14="http://schemas.microsoft.com/office/powerpoint/2010/main" val="211769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3888866-542D-43D4-BFE1-045D36351922}"/>
              </a:ext>
              <a:ext uri="{C183D7F6-B498-43B3-948B-1728B52AA6E4}">
                <adec:decorative xmlns:adec="http://schemas.microsoft.com/office/drawing/2017/decorative" val="1"/>
              </a:ext>
            </a:extLst>
          </p:cNvPr>
          <p:cNvSpPr txBox="1">
            <a:spLocks/>
          </p:cNvSpPr>
          <p:nvPr/>
        </p:nvSpPr>
        <p:spPr>
          <a:xfrm flipH="1">
            <a:off x="-1" y="4813138"/>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7" name="Isosceles Triangle 16">
            <a:extLst>
              <a:ext uri="{FF2B5EF4-FFF2-40B4-BE49-F238E27FC236}">
                <a16:creationId xmlns:a16="http://schemas.microsoft.com/office/drawing/2014/main" id="{667AA2A8-C66E-4F4C-A6E7-E7ABCE7E9EC3}"/>
              </a:ext>
              <a:ext uri="{C183D7F6-B498-43B3-948B-1728B52AA6E4}">
                <adec:decorative xmlns:adec="http://schemas.microsoft.com/office/drawing/2017/decorative" val="1"/>
              </a:ext>
            </a:extLst>
          </p:cNvPr>
          <p:cNvSpPr/>
          <p:nvPr/>
        </p:nvSpPr>
        <p:spPr>
          <a:xfrm rot="10800000" flipH="1">
            <a:off x="463958" y="561010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D8744987-7958-44D9-AE6F-009CA4C08875}"/>
              </a:ext>
            </a:extLst>
          </p:cNvPr>
          <p:cNvSpPr>
            <a:spLocks noGrp="1"/>
          </p:cNvSpPr>
          <p:nvPr>
            <p:ph type="ctrTitle"/>
          </p:nvPr>
        </p:nvSpPr>
        <p:spPr>
          <a:xfrm>
            <a:off x="420686" y="5066452"/>
            <a:ext cx="5675313" cy="539345"/>
          </a:xfrm>
        </p:spPr>
        <p:txBody>
          <a:bodyPr/>
          <a:lstStyle/>
          <a:p>
            <a:r>
              <a:rPr lang="en-US" dirty="0"/>
              <a:t>Lorem ipsum dolor sit amet, consectetur adipiscing elit. </a:t>
            </a:r>
          </a:p>
        </p:txBody>
      </p:sp>
      <p:sp>
        <p:nvSpPr>
          <p:cNvPr id="19" name="Isosceles Triangle 18">
            <a:extLst>
              <a:ext uri="{FF2B5EF4-FFF2-40B4-BE49-F238E27FC236}">
                <a16:creationId xmlns:a16="http://schemas.microsoft.com/office/drawing/2014/main" id="{ABF5B12D-6F10-4377-9094-B3E79ECB1B94}"/>
              </a:ext>
              <a:ext uri="{C183D7F6-B498-43B3-948B-1728B52AA6E4}">
                <adec:decorative xmlns:adec="http://schemas.microsoft.com/office/drawing/2017/decorative" val="1"/>
              </a:ext>
            </a:extLst>
          </p:cNvPr>
          <p:cNvSpPr/>
          <p:nvPr/>
        </p:nvSpPr>
        <p:spPr>
          <a:xfrm rot="10800000" flipH="1" flipV="1">
            <a:off x="463958" y="486037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a:xfrm>
            <a:off x="11727656" y="6277243"/>
            <a:ext cx="464344" cy="400188"/>
          </a:xfrm>
        </p:spPr>
        <p:txBody>
          <a:bodyPr/>
          <a:lstStyle/>
          <a:p>
            <a:fld id="{19B51A1E-902D-48AF-9020-955120F399B6}" type="slidenum">
              <a:rPr lang="en-US" smtClean="0"/>
              <a:pPr/>
              <a:t>14</a:t>
            </a:fld>
            <a:endParaRPr lang="en-US" dirty="0"/>
          </a:p>
        </p:txBody>
      </p:sp>
      <p:pic>
        <p:nvPicPr>
          <p:cNvPr id="7" name="Picture Placeholder 6" descr="A picture containing computer&#10;&#10;Description automatically generated">
            <a:extLst>
              <a:ext uri="{FF2B5EF4-FFF2-40B4-BE49-F238E27FC236}">
                <a16:creationId xmlns:a16="http://schemas.microsoft.com/office/drawing/2014/main" id="{0DF167D9-1D8F-4CE6-A817-BB629DC6F309}"/>
              </a:ext>
            </a:extLst>
          </p:cNvPr>
          <p:cNvPicPr>
            <a:picLocks noGrp="1" noChangeAspect="1"/>
          </p:cNvPicPr>
          <p:nvPr>
            <p:ph type="pic" sz="quarter" idx="14"/>
          </p:nvPr>
        </p:nvPicPr>
        <p:blipFill>
          <a:blip r:embed="rId2"/>
          <a:srcRect l="374" r="374"/>
          <a:stretch>
            <a:fillRect/>
          </a:stretch>
        </p:blipFill>
        <p:spPr>
          <a:xfrm>
            <a:off x="0" y="0"/>
            <a:ext cx="11771313" cy="6858000"/>
          </a:xfrm>
        </p:spPr>
      </p:pic>
      <p:sp>
        <p:nvSpPr>
          <p:cNvPr id="22" name="TextBox 21">
            <a:extLst>
              <a:ext uri="{FF2B5EF4-FFF2-40B4-BE49-F238E27FC236}">
                <a16:creationId xmlns:a16="http://schemas.microsoft.com/office/drawing/2014/main" id="{AF7FDB46-E2FB-4899-9913-CB9A62B10E74}"/>
              </a:ext>
              <a:ext uri="{C183D7F6-B498-43B3-948B-1728B52AA6E4}">
                <adec:decorative xmlns:adec="http://schemas.microsoft.com/office/drawing/2017/decorative" val="1"/>
              </a:ext>
            </a:extLst>
          </p:cNvPr>
          <p:cNvSpPr txBox="1">
            <a:spLocks/>
          </p:cNvSpPr>
          <p:nvPr/>
        </p:nvSpPr>
        <p:spPr>
          <a:xfrm>
            <a:off x="7547847" y="5059827"/>
            <a:ext cx="846997" cy="1658903"/>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3" name="Isosceles Triangle 22">
            <a:extLst>
              <a:ext uri="{FF2B5EF4-FFF2-40B4-BE49-F238E27FC236}">
                <a16:creationId xmlns:a16="http://schemas.microsoft.com/office/drawing/2014/main" id="{94AA031A-4149-48E0-9E60-A9186E8AE321}"/>
              </a:ext>
              <a:ext uri="{C183D7F6-B498-43B3-948B-1728B52AA6E4}">
                <adec:decorative xmlns:adec="http://schemas.microsoft.com/office/drawing/2017/decorative" val="1"/>
              </a:ext>
            </a:extLst>
          </p:cNvPr>
          <p:cNvSpPr/>
          <p:nvPr/>
        </p:nvSpPr>
        <p:spPr>
          <a:xfrm rot="10800000">
            <a:off x="7547847" y="6398322"/>
            <a:ext cx="476249" cy="32040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9">
            <a:extLst>
              <a:ext uri="{FF2B5EF4-FFF2-40B4-BE49-F238E27FC236}">
                <a16:creationId xmlns:a16="http://schemas.microsoft.com/office/drawing/2014/main" id="{6A087278-E6E2-4020-A57E-430F3FD8DBBC}"/>
              </a:ext>
            </a:extLst>
          </p:cNvPr>
          <p:cNvSpPr txBox="1">
            <a:spLocks/>
          </p:cNvSpPr>
          <p:nvPr/>
        </p:nvSpPr>
        <p:spPr>
          <a:xfrm>
            <a:off x="3051544" y="4052068"/>
            <a:ext cx="5027059" cy="2051020"/>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108000" rIns="180000" bIns="0" rtlCol="0" anchor="t">
            <a:noAutofit/>
          </a:bodyPr>
          <a:lstStyle>
            <a:lvl1pPr algn="l" defTabSz="914400" rtl="0" eaLnBrk="1" latinLnBrk="0" hangingPunct="1">
              <a:lnSpc>
                <a:spcPct val="100000"/>
              </a:lnSpc>
              <a:spcBef>
                <a:spcPct val="0"/>
              </a:spcBef>
              <a:buNone/>
              <a:defRPr sz="1800" b="0" kern="1200" spc="0">
                <a:solidFill>
                  <a:schemeClr val="bg1">
                    <a:lumMod val="95000"/>
                  </a:schemeClr>
                </a:solidFill>
                <a:latin typeface="+mn-lt"/>
                <a:ea typeface="+mj-ea"/>
                <a:cs typeface="+mj-cs"/>
              </a:defRPr>
            </a:lvl1pPr>
          </a:lstStyle>
          <a:p>
            <a:pPr algn="ctr"/>
            <a:r>
              <a:rPr lang="en-US" sz="8000" dirty="0"/>
              <a:t>Q &amp; A</a:t>
            </a:r>
          </a:p>
        </p:txBody>
      </p:sp>
    </p:spTree>
    <p:extLst>
      <p:ext uri="{BB962C8B-B14F-4D97-AF65-F5344CB8AC3E}">
        <p14:creationId xmlns:p14="http://schemas.microsoft.com/office/powerpoint/2010/main" val="665219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78512" y="3859066"/>
            <a:ext cx="218900" cy="218900"/>
          </a:xfrm>
          <a:prstGeom prst="rect">
            <a:avLst/>
          </a:prstGeom>
        </p:spPr>
      </p:pic>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678512" y="4223565"/>
            <a:ext cx="218900" cy="218900"/>
          </a:xfrm>
          <a:prstGeom prst="rect">
            <a:avLst/>
          </a:prstGeom>
        </p:spPr>
      </p:pic>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678512" y="4615862"/>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661653" y="4942435"/>
            <a:ext cx="244786" cy="244786"/>
          </a:xfrm>
          <a:prstGeom prst="rect">
            <a:avLst/>
          </a:prstGeom>
        </p:spPr>
      </p:pic>
      <p:pic>
        <p:nvPicPr>
          <p:cNvPr id="28" name="Picture Placeholder 27" descr="A picture containing table, sitting, cup, blue&#10;&#10;Description automatically generated">
            <a:extLst>
              <a:ext uri="{FF2B5EF4-FFF2-40B4-BE49-F238E27FC236}">
                <a16:creationId xmlns:a16="http://schemas.microsoft.com/office/drawing/2014/main" id="{154E9827-CB9B-4A89-AEF6-F5EEBA1B0CF8}"/>
              </a:ext>
            </a:extLst>
          </p:cNvPr>
          <p:cNvPicPr>
            <a:picLocks noGrp="1" noChangeAspect="1"/>
          </p:cNvPicPr>
          <p:nvPr>
            <p:ph type="pic" sz="quarter" idx="10"/>
          </p:nvPr>
        </p:nvPicPr>
        <p:blipFill>
          <a:blip r:embed="rId10"/>
          <a:srcRect l="11433" r="11433"/>
          <a:stretch>
            <a:fillRect/>
          </a:stretch>
        </p:blipFill>
        <p:spPr/>
      </p:pic>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a:xfrm>
            <a:off x="6858000" y="2834640"/>
            <a:ext cx="5027059" cy="2720356"/>
          </a:xfrm>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7171659" y="4365868"/>
            <a:ext cx="4384703" cy="288000"/>
          </a:xfrm>
        </p:spPr>
        <p:txBody>
          <a:bodyPr/>
          <a:lstStyle/>
          <a:p>
            <a:r>
              <a:rPr lang="en-US" dirty="0"/>
              <a:t>Peter Piper</a:t>
            </a:r>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7179176" y="5037466"/>
            <a:ext cx="4384703" cy="288000"/>
          </a:xfrm>
        </p:spPr>
        <p:txBody>
          <a:bodyPr/>
          <a:lstStyle/>
          <a:p>
            <a:r>
              <a:rPr lang="en-US" dirty="0"/>
              <a:t>@</a:t>
            </a:r>
            <a:r>
              <a:rPr lang="en-US" dirty="0" err="1"/>
              <a:t>petpipe</a:t>
            </a:r>
            <a:endParaRPr lang="en-US"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7171658" y="4691365"/>
            <a:ext cx="4384703" cy="288000"/>
          </a:xfrm>
        </p:spPr>
        <p:txBody>
          <a:bodyPr/>
          <a:lstStyle/>
          <a:p>
            <a:r>
              <a:rPr lang="en-US" dirty="0"/>
              <a:t>petpipe123@gmail.com</a:t>
            </a:r>
          </a:p>
        </p:txBody>
      </p:sp>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a:xfrm>
            <a:off x="7182631" y="4027473"/>
            <a:ext cx="4384703" cy="288000"/>
          </a:xfrm>
        </p:spPr>
        <p:txBody>
          <a:bodyPr/>
          <a:lstStyle/>
          <a:p>
            <a:r>
              <a:rPr lang="en-US" dirty="0"/>
              <a:t>https://www.meetup.com/mile-high-azure/</a:t>
            </a:r>
          </a:p>
        </p:txBody>
      </p:sp>
      <p:sp>
        <p:nvSpPr>
          <p:cNvPr id="34" name="Text Placeholder 3">
            <a:extLst>
              <a:ext uri="{FF2B5EF4-FFF2-40B4-BE49-F238E27FC236}">
                <a16:creationId xmlns:a16="http://schemas.microsoft.com/office/drawing/2014/main" id="{43124D20-EC2D-42B6-8301-FF39723C228A}"/>
              </a:ext>
            </a:extLst>
          </p:cNvPr>
          <p:cNvSpPr txBox="1">
            <a:spLocks/>
          </p:cNvSpPr>
          <p:nvPr/>
        </p:nvSpPr>
        <p:spPr>
          <a:xfrm>
            <a:off x="7171659" y="3706483"/>
            <a:ext cx="4384703"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Mile High Azure User’s Group</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Placeholder 7" descr="A picture containing cellphone, phone, monitor, screen&#10;&#10;Description automatically generated">
            <a:extLst>
              <a:ext uri="{FF2B5EF4-FFF2-40B4-BE49-F238E27FC236}">
                <a16:creationId xmlns:a16="http://schemas.microsoft.com/office/drawing/2014/main" id="{0AB49361-8EEB-438D-981D-EA814B1517CC}"/>
              </a:ext>
            </a:extLst>
          </p:cNvPr>
          <p:cNvPicPr>
            <a:picLocks noChangeAspect="1"/>
          </p:cNvPicPr>
          <p:nvPr/>
        </p:nvPicPr>
        <p:blipFill>
          <a:blip r:embed="rId3"/>
          <a:srcRect t="5331" b="5331"/>
          <a:stretch>
            <a:fillRect/>
          </a:stretch>
        </p:blipFill>
        <p:spPr>
          <a:xfrm>
            <a:off x="0" y="-39072"/>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Azure API Management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Deep dive and CI/CD using DevOps Toolkit</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650DE355-A0C9-46DA-AF41-7F23763A10F5}"/>
              </a:ext>
              <a:ext uri="{C183D7F6-B498-43B3-948B-1728B52AA6E4}">
                <adec:decorative xmlns:adec="http://schemas.microsoft.com/office/drawing/2017/decorative" val="1"/>
              </a:ext>
            </a:extLst>
          </p:cNvPr>
          <p:cNvSpPr txBox="1">
            <a:spLocks/>
          </p:cNvSpPr>
          <p:nvPr/>
        </p:nvSpPr>
        <p:spPr>
          <a:xfrm flipH="1">
            <a:off x="6138528" y="5328070"/>
            <a:ext cx="1481849" cy="1211952"/>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41" name="Title 2">
            <a:extLst>
              <a:ext uri="{FF2B5EF4-FFF2-40B4-BE49-F238E27FC236}">
                <a16:creationId xmlns:a16="http://schemas.microsoft.com/office/drawing/2014/main" id="{9C9E1F7F-7601-4D91-94C5-6F59D65DDAB9}"/>
              </a:ext>
            </a:extLst>
          </p:cNvPr>
          <p:cNvSpPr txBox="1">
            <a:spLocks/>
          </p:cNvSpPr>
          <p:nvPr/>
        </p:nvSpPr>
        <p:spPr>
          <a:xfrm>
            <a:off x="7086824" y="4669134"/>
            <a:ext cx="4459766" cy="1385107"/>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r>
              <a:rPr lang="en-US" sz="4000" dirty="0"/>
              <a:t>Peter Piper</a:t>
            </a:r>
          </a:p>
        </p:txBody>
      </p:sp>
    </p:spTree>
    <p:extLst>
      <p:ext uri="{BB962C8B-B14F-4D97-AF65-F5344CB8AC3E}">
        <p14:creationId xmlns:p14="http://schemas.microsoft.com/office/powerpoint/2010/main" val="349589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EF41-55CD-4E94-ABC6-60611D06D76E}"/>
              </a:ext>
            </a:extLst>
          </p:cNvPr>
          <p:cNvSpPr>
            <a:spLocks noGrp="1"/>
          </p:cNvSpPr>
          <p:nvPr>
            <p:ph type="title"/>
          </p:nvPr>
        </p:nvSpPr>
        <p:spPr>
          <a:xfrm>
            <a:off x="432000" y="432000"/>
            <a:ext cx="11340000" cy="432000"/>
          </a:xfrm>
        </p:spPr>
        <p:txBody>
          <a:bodyPr anchor="ctr">
            <a:normAutofit/>
          </a:bodyPr>
          <a:lstStyle/>
          <a:p>
            <a:r>
              <a:rPr lang="en-US" sz="3000" dirty="0"/>
              <a:t>Why do I need a Web API Management Solution?</a:t>
            </a:r>
          </a:p>
        </p:txBody>
      </p:sp>
      <p:sp>
        <p:nvSpPr>
          <p:cNvPr id="3" name="Slide Number Placeholder 2">
            <a:extLst>
              <a:ext uri="{FF2B5EF4-FFF2-40B4-BE49-F238E27FC236}">
                <a16:creationId xmlns:a16="http://schemas.microsoft.com/office/drawing/2014/main" id="{E80B6153-6A15-4054-80A2-ECD55887ABF7}"/>
              </a:ext>
            </a:extLst>
          </p:cNvPr>
          <p:cNvSpPr>
            <a:spLocks noGrp="1"/>
          </p:cNvSpPr>
          <p:nvPr>
            <p:ph type="sldNum" sz="quarter" idx="33"/>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3</a:t>
            </a:fld>
            <a:endParaRPr lang="en-US" noProof="0"/>
          </a:p>
        </p:txBody>
      </p:sp>
      <p:pic>
        <p:nvPicPr>
          <p:cNvPr id="1026" name="Picture 2" descr="High-level overview of this pattern">
            <a:extLst>
              <a:ext uri="{FF2B5EF4-FFF2-40B4-BE49-F238E27FC236}">
                <a16:creationId xmlns:a16="http://schemas.microsoft.com/office/drawing/2014/main" id="{E9DED2E3-11ED-49E6-8171-8A1B65EB4E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9485" y="3224835"/>
            <a:ext cx="8653030" cy="275631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D85F1806-E5E9-4A07-AF83-810C27A06B22}"/>
              </a:ext>
            </a:extLst>
          </p:cNvPr>
          <p:cNvSpPr>
            <a:spLocks noGrp="1"/>
          </p:cNvSpPr>
          <p:nvPr>
            <p:ph sz="half" idx="1"/>
          </p:nvPr>
        </p:nvSpPr>
        <p:spPr>
          <a:xfrm>
            <a:off x="456816" y="1371500"/>
            <a:ext cx="5460114" cy="1853335"/>
          </a:xfrm>
        </p:spPr>
        <p:txBody>
          <a:bodyPr>
            <a:normAutofit/>
          </a:bodyPr>
          <a:lstStyle/>
          <a:p>
            <a:r>
              <a:rPr lang="en-US" b="1" dirty="0"/>
              <a:t>Gatekeeper pattern</a:t>
            </a:r>
            <a:r>
              <a:rPr lang="en-US" dirty="0"/>
              <a:t> – </a:t>
            </a:r>
            <a:r>
              <a:rPr lang="en-US" i="1" dirty="0"/>
              <a:t>Securing backend services</a:t>
            </a:r>
          </a:p>
          <a:p>
            <a:r>
              <a:rPr lang="en-US" dirty="0"/>
              <a:t>Understand your </a:t>
            </a:r>
            <a:r>
              <a:rPr lang="en-US" b="1" dirty="0"/>
              <a:t>API Publishers</a:t>
            </a:r>
            <a:r>
              <a:rPr lang="en-US" dirty="0"/>
              <a:t> and </a:t>
            </a:r>
            <a:r>
              <a:rPr lang="en-US" b="1" dirty="0"/>
              <a:t>Consumers</a:t>
            </a:r>
          </a:p>
          <a:p>
            <a:r>
              <a:rPr lang="en-US" dirty="0"/>
              <a:t>Improve </a:t>
            </a:r>
            <a:r>
              <a:rPr lang="en-US" b="1" dirty="0"/>
              <a:t>API discoverability</a:t>
            </a:r>
          </a:p>
          <a:p>
            <a:r>
              <a:rPr lang="en-US" b="1" dirty="0"/>
              <a:t>…</a:t>
            </a:r>
          </a:p>
        </p:txBody>
      </p:sp>
    </p:spTree>
    <p:extLst>
      <p:ext uri="{BB962C8B-B14F-4D97-AF65-F5344CB8AC3E}">
        <p14:creationId xmlns:p14="http://schemas.microsoft.com/office/powerpoint/2010/main" val="99879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7BF8B23E-7A52-4083-B2EB-5E203BC3C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577" y="210414"/>
            <a:ext cx="3241439" cy="16959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13EF41-55CD-4E94-ABC6-60611D06D76E}"/>
              </a:ext>
            </a:extLst>
          </p:cNvPr>
          <p:cNvSpPr>
            <a:spLocks noGrp="1"/>
          </p:cNvSpPr>
          <p:nvPr>
            <p:ph type="title"/>
          </p:nvPr>
        </p:nvSpPr>
        <p:spPr>
          <a:xfrm>
            <a:off x="432000" y="432000"/>
            <a:ext cx="11340000" cy="432000"/>
          </a:xfrm>
        </p:spPr>
        <p:txBody>
          <a:bodyPr anchor="ctr">
            <a:normAutofit/>
          </a:bodyPr>
          <a:lstStyle/>
          <a:p>
            <a:r>
              <a:rPr lang="en-US" sz="3000" dirty="0"/>
              <a:t>What is Azure API Management?</a:t>
            </a:r>
          </a:p>
        </p:txBody>
      </p:sp>
      <p:sp>
        <p:nvSpPr>
          <p:cNvPr id="3" name="Slide Number Placeholder 2">
            <a:extLst>
              <a:ext uri="{FF2B5EF4-FFF2-40B4-BE49-F238E27FC236}">
                <a16:creationId xmlns:a16="http://schemas.microsoft.com/office/drawing/2014/main" id="{E80B6153-6A15-4054-80A2-ECD55887ABF7}"/>
              </a:ext>
            </a:extLst>
          </p:cNvPr>
          <p:cNvSpPr>
            <a:spLocks noGrp="1"/>
          </p:cNvSpPr>
          <p:nvPr>
            <p:ph type="sldNum" sz="quarter" idx="33"/>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4</a:t>
            </a:fld>
            <a:endParaRPr lang="en-US" noProof="0"/>
          </a:p>
        </p:txBody>
      </p:sp>
      <p:sp>
        <p:nvSpPr>
          <p:cNvPr id="5" name="Content Placeholder 4">
            <a:extLst>
              <a:ext uri="{FF2B5EF4-FFF2-40B4-BE49-F238E27FC236}">
                <a16:creationId xmlns:a16="http://schemas.microsoft.com/office/drawing/2014/main" id="{D85F1806-E5E9-4A07-AF83-810C27A06B22}"/>
              </a:ext>
            </a:extLst>
          </p:cNvPr>
          <p:cNvSpPr>
            <a:spLocks noGrp="1"/>
          </p:cNvSpPr>
          <p:nvPr>
            <p:ph sz="half" idx="1"/>
          </p:nvPr>
        </p:nvSpPr>
        <p:spPr>
          <a:xfrm>
            <a:off x="456816" y="1371500"/>
            <a:ext cx="4943523" cy="5054500"/>
          </a:xfrm>
        </p:spPr>
        <p:txBody>
          <a:bodyPr>
            <a:normAutofit/>
          </a:bodyPr>
          <a:lstStyle/>
          <a:p>
            <a:pPr marL="0" indent="0">
              <a:buNone/>
            </a:pPr>
            <a:r>
              <a:rPr lang="en-US" dirty="0"/>
              <a:t>Part of the Azure </a:t>
            </a:r>
            <a:r>
              <a:rPr lang="en-US" b="1" dirty="0"/>
              <a:t>Integration</a:t>
            </a:r>
            <a:r>
              <a:rPr lang="en-US" dirty="0"/>
              <a:t> services</a:t>
            </a:r>
          </a:p>
          <a:p>
            <a:pPr marL="0" indent="0">
              <a:buNone/>
            </a:pPr>
            <a:endParaRPr lang="en-US" dirty="0"/>
          </a:p>
          <a:p>
            <a:r>
              <a:rPr lang="en-US" dirty="0"/>
              <a:t>Products</a:t>
            </a:r>
          </a:p>
          <a:p>
            <a:r>
              <a:rPr lang="en-US" dirty="0"/>
              <a:t>APIs, operations, versioning and policies</a:t>
            </a:r>
          </a:p>
          <a:p>
            <a:r>
              <a:rPr lang="en-US" dirty="0"/>
              <a:t>API Security - Identity and Auth</a:t>
            </a:r>
          </a:p>
          <a:p>
            <a:r>
              <a:rPr lang="en-US" dirty="0"/>
              <a:t>API Development platform</a:t>
            </a:r>
          </a:p>
          <a:p>
            <a:r>
              <a:rPr lang="en-US" dirty="0"/>
              <a:t>API Analytics – Consumers, Logging, Monitoring and Diagnostics</a:t>
            </a:r>
          </a:p>
          <a:p>
            <a:r>
              <a:rPr lang="en-US" dirty="0"/>
              <a:t>…</a:t>
            </a:r>
          </a:p>
          <a:p>
            <a:pPr marL="0" indent="0">
              <a:buNone/>
            </a:pPr>
            <a:endParaRPr lang="en-US" dirty="0"/>
          </a:p>
        </p:txBody>
      </p:sp>
      <p:pic>
        <p:nvPicPr>
          <p:cNvPr id="10" name="Content Placeholder 3">
            <a:extLst>
              <a:ext uri="{FF2B5EF4-FFF2-40B4-BE49-F238E27FC236}">
                <a16:creationId xmlns:a16="http://schemas.microsoft.com/office/drawing/2014/main" id="{E4A9F780-5A2C-4CB3-BC63-3C5F88B5124D}"/>
              </a:ext>
            </a:extLst>
          </p:cNvPr>
          <p:cNvPicPr>
            <a:picLocks noGrp="1"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91663" y="1848256"/>
            <a:ext cx="481012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80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EF41-55CD-4E94-ABC6-60611D06D76E}"/>
              </a:ext>
            </a:extLst>
          </p:cNvPr>
          <p:cNvSpPr>
            <a:spLocks noGrp="1"/>
          </p:cNvSpPr>
          <p:nvPr>
            <p:ph type="title"/>
          </p:nvPr>
        </p:nvSpPr>
        <p:spPr>
          <a:xfrm>
            <a:off x="432000" y="432000"/>
            <a:ext cx="11340000" cy="432000"/>
          </a:xfrm>
        </p:spPr>
        <p:txBody>
          <a:bodyPr anchor="ctr">
            <a:normAutofit/>
          </a:bodyPr>
          <a:lstStyle/>
          <a:p>
            <a:r>
              <a:rPr lang="en-US" sz="3000" dirty="0"/>
              <a:t>Azure API Management Reference Architecture</a:t>
            </a:r>
          </a:p>
        </p:txBody>
      </p:sp>
      <p:sp>
        <p:nvSpPr>
          <p:cNvPr id="3" name="Slide Number Placeholder 2">
            <a:extLst>
              <a:ext uri="{FF2B5EF4-FFF2-40B4-BE49-F238E27FC236}">
                <a16:creationId xmlns:a16="http://schemas.microsoft.com/office/drawing/2014/main" id="{E80B6153-6A15-4054-80A2-ECD55887ABF7}"/>
              </a:ext>
            </a:extLst>
          </p:cNvPr>
          <p:cNvSpPr>
            <a:spLocks noGrp="1"/>
          </p:cNvSpPr>
          <p:nvPr>
            <p:ph type="sldNum" sz="quarter" idx="33"/>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5</a:t>
            </a:fld>
            <a:endParaRPr lang="en-US" noProof="0"/>
          </a:p>
        </p:txBody>
      </p:sp>
      <p:sp>
        <p:nvSpPr>
          <p:cNvPr id="75" name="Text Placeholder 3">
            <a:extLst>
              <a:ext uri="{FF2B5EF4-FFF2-40B4-BE49-F238E27FC236}">
                <a16:creationId xmlns:a16="http://schemas.microsoft.com/office/drawing/2014/main" id="{EC955257-64CC-49B1-A9EE-79248245677F}"/>
              </a:ext>
            </a:extLst>
          </p:cNvPr>
          <p:cNvSpPr>
            <a:spLocks noGrp="1"/>
          </p:cNvSpPr>
          <p:nvPr>
            <p:ph type="body" idx="1"/>
          </p:nvPr>
        </p:nvSpPr>
        <p:spPr>
          <a:xfrm>
            <a:off x="431800" y="1511250"/>
            <a:ext cx="5484930" cy="823912"/>
          </a:xfrm>
        </p:spPr>
        <p:txBody>
          <a:bodyPr/>
          <a:lstStyle/>
          <a:p>
            <a:r>
              <a:rPr lang="en-US" dirty="0"/>
              <a:t>API Management VNET and Application Gateway</a:t>
            </a:r>
          </a:p>
        </p:txBody>
      </p:sp>
      <p:sp>
        <p:nvSpPr>
          <p:cNvPr id="77" name="Text Placeholder 4">
            <a:extLst>
              <a:ext uri="{FF2B5EF4-FFF2-40B4-BE49-F238E27FC236}">
                <a16:creationId xmlns:a16="http://schemas.microsoft.com/office/drawing/2014/main" id="{7935033B-46B6-41F5-A556-8A991FDD4216}"/>
              </a:ext>
            </a:extLst>
          </p:cNvPr>
          <p:cNvSpPr>
            <a:spLocks noGrp="1"/>
          </p:cNvSpPr>
          <p:nvPr>
            <p:ph type="body" sz="quarter" idx="3"/>
          </p:nvPr>
        </p:nvSpPr>
        <p:spPr>
          <a:xfrm>
            <a:off x="6339334" y="1707206"/>
            <a:ext cx="5420666" cy="432000"/>
          </a:xfrm>
        </p:spPr>
        <p:txBody>
          <a:bodyPr/>
          <a:lstStyle/>
          <a:p>
            <a:r>
              <a:rPr lang="en-US" dirty="0"/>
              <a:t>Basic Enterprise Integration</a:t>
            </a:r>
          </a:p>
        </p:txBody>
      </p:sp>
      <p:pic>
        <p:nvPicPr>
          <p:cNvPr id="1030" name="Picture 6" descr="Architecture diagram - Simple enterprise integration">
            <a:extLst>
              <a:ext uri="{FF2B5EF4-FFF2-40B4-BE49-F238E27FC236}">
                <a16:creationId xmlns:a16="http://schemas.microsoft.com/office/drawing/2014/main" id="{F5F5EE2B-1D69-420D-9F93-FAB18478F0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334" y="2701735"/>
            <a:ext cx="5432666" cy="327318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028" name="Picture 4" descr="url route">
            <a:extLst>
              <a:ext uri="{FF2B5EF4-FFF2-40B4-BE49-F238E27FC236}">
                <a16:creationId xmlns:a16="http://schemas.microsoft.com/office/drawing/2014/main" id="{20995829-C4A8-4A68-A8C4-D12B5E4AF72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1800" y="2931202"/>
            <a:ext cx="5491215" cy="281424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9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B7F6AF-4662-4162-A0F8-A1D2ED159C82}"/>
              </a:ext>
            </a:extLst>
          </p:cNvPr>
          <p:cNvPicPr>
            <a:picLocks noChangeAspect="1"/>
          </p:cNvPicPr>
          <p:nvPr/>
        </p:nvPicPr>
        <p:blipFill rotWithShape="1">
          <a:blip r:embed="rId2"/>
          <a:srcRect l="6448" t="16380" r="37133"/>
          <a:stretch/>
        </p:blipFill>
        <p:spPr>
          <a:xfrm>
            <a:off x="188515" y="170195"/>
            <a:ext cx="6980582" cy="6362951"/>
          </a:xfrm>
          <a:prstGeom prst="rect">
            <a:avLst/>
          </a:prstGeom>
          <a:noFill/>
        </p:spPr>
      </p:pic>
      <p:sp>
        <p:nvSpPr>
          <p:cNvPr id="2" name="Title 1">
            <a:extLst>
              <a:ext uri="{FF2B5EF4-FFF2-40B4-BE49-F238E27FC236}">
                <a16:creationId xmlns:a16="http://schemas.microsoft.com/office/drawing/2014/main" id="{B3C7ED8F-2EA5-4D12-AC7B-6482FCD9C718}"/>
              </a:ext>
            </a:extLst>
          </p:cNvPr>
          <p:cNvSpPr>
            <a:spLocks noGrp="1"/>
          </p:cNvSpPr>
          <p:nvPr>
            <p:ph type="ctrTitle"/>
          </p:nvPr>
        </p:nvSpPr>
        <p:spPr>
          <a:xfrm>
            <a:off x="7425293" y="2408157"/>
            <a:ext cx="4459766" cy="3146839"/>
          </a:xfrm>
        </p:spPr>
        <p:txBody>
          <a:bodyPr anchor="t">
            <a:normAutofit/>
          </a:bodyPr>
          <a:lstStyle/>
          <a:p>
            <a:r>
              <a:rPr lang="en-US" dirty="0"/>
              <a:t>How do I get started?</a:t>
            </a:r>
          </a:p>
        </p:txBody>
      </p:sp>
      <p:sp>
        <p:nvSpPr>
          <p:cNvPr id="11" name="Subtitle 3">
            <a:extLst>
              <a:ext uri="{FF2B5EF4-FFF2-40B4-BE49-F238E27FC236}">
                <a16:creationId xmlns:a16="http://schemas.microsoft.com/office/drawing/2014/main" id="{8F3D32F4-C45C-4CF1-A49B-2F76FA529870}"/>
              </a:ext>
            </a:extLst>
          </p:cNvPr>
          <p:cNvSpPr>
            <a:spLocks noGrp="1"/>
          </p:cNvSpPr>
          <p:nvPr>
            <p:ph type="subTitle" idx="1"/>
          </p:nvPr>
        </p:nvSpPr>
        <p:spPr>
          <a:xfrm>
            <a:off x="7607300" y="4386894"/>
            <a:ext cx="4000500" cy="997905"/>
          </a:xfrm>
        </p:spPr>
        <p:txBody>
          <a:bodyPr/>
          <a:lstStyle/>
          <a:p>
            <a:r>
              <a:rPr lang="en-US" dirty="0" err="1"/>
              <a:t>Quickstart</a:t>
            </a:r>
            <a:endParaRPr lang="en-US" dirty="0"/>
          </a:p>
        </p:txBody>
      </p:sp>
      <p:sp>
        <p:nvSpPr>
          <p:cNvPr id="3" name="Slide Number Placeholder 2">
            <a:extLst>
              <a:ext uri="{FF2B5EF4-FFF2-40B4-BE49-F238E27FC236}">
                <a16:creationId xmlns:a16="http://schemas.microsoft.com/office/drawing/2014/main" id="{736BAA40-7376-46C0-99DF-352049D150D5}"/>
              </a:ext>
            </a:extLst>
          </p:cNvPr>
          <p:cNvSpPr>
            <a:spLocks noGrp="1"/>
          </p:cNvSpPr>
          <p:nvPr>
            <p:ph type="sldNum" sz="quarter" idx="12"/>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6</a:t>
            </a:fld>
            <a:endParaRPr lang="en-US" noProof="0"/>
          </a:p>
        </p:txBody>
      </p:sp>
    </p:spTree>
    <p:extLst>
      <p:ext uri="{BB962C8B-B14F-4D97-AF65-F5344CB8AC3E}">
        <p14:creationId xmlns:p14="http://schemas.microsoft.com/office/powerpoint/2010/main" val="176143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432000"/>
            <a:ext cx="9680188" cy="432000"/>
          </a:xfrm>
        </p:spPr>
        <p:txBody>
          <a:bodyPr/>
          <a:lstStyle/>
          <a:p>
            <a:r>
              <a:rPr lang="en-US" dirty="0">
                <a:solidFill>
                  <a:schemeClr val="tx1"/>
                </a:solidFill>
              </a:rPr>
              <a:t>API Documentation Tools via </a:t>
            </a:r>
            <a:r>
              <a:rPr lang="en-US" dirty="0" err="1">
                <a:solidFill>
                  <a:schemeClr val="tx1"/>
                </a:solidFill>
              </a:rPr>
              <a:t>OpenAPI</a:t>
            </a:r>
            <a:endParaRPr lang="en-US" dirty="0">
              <a:solidFill>
                <a:schemeClr val="tx1"/>
              </a:solidFill>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694329"/>
            <a:ext cx="4391012" cy="4461671"/>
          </a:xfrm>
        </p:spPr>
        <p:txBody>
          <a:bodyPr/>
          <a:lstStyle/>
          <a:p>
            <a:pPr marL="0" indent="0">
              <a:buNone/>
            </a:pPr>
            <a:r>
              <a:rPr lang="en-US" sz="2800" dirty="0" err="1"/>
              <a:t>OpenAPI</a:t>
            </a:r>
            <a:r>
              <a:rPr lang="en-US" sz="2800" dirty="0"/>
              <a:t>, aka “Swagger”</a:t>
            </a:r>
          </a:p>
          <a:p>
            <a:endParaRPr lang="en-US" sz="2800" dirty="0"/>
          </a:p>
          <a:p>
            <a:r>
              <a:rPr lang="en-US" sz="2800" dirty="0" err="1"/>
              <a:t>Swashbuckle</a:t>
            </a:r>
            <a:endParaRPr lang="en-US" sz="2800" dirty="0"/>
          </a:p>
          <a:p>
            <a:endParaRPr lang="en-US" sz="2800" dirty="0"/>
          </a:p>
          <a:p>
            <a:r>
              <a:rPr lang="en-US" sz="2800" dirty="0" err="1"/>
              <a:t>Nswag</a:t>
            </a:r>
            <a:endParaRPr lang="en-US" sz="2800" dirty="0"/>
          </a:p>
          <a:p>
            <a:endParaRPr lang="en-US" sz="2800" dirty="0"/>
          </a:p>
          <a:p>
            <a:r>
              <a:rPr lang="en-US" sz="2800" dirty="0"/>
              <a:t>…</a:t>
            </a:r>
          </a:p>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7</a:t>
            </a:fld>
            <a:endParaRPr lang="en-US" dirty="0"/>
          </a:p>
        </p:txBody>
      </p:sp>
      <p:pic>
        <p:nvPicPr>
          <p:cNvPr id="7" name="Picture 6">
            <a:extLst>
              <a:ext uri="{FF2B5EF4-FFF2-40B4-BE49-F238E27FC236}">
                <a16:creationId xmlns:a16="http://schemas.microsoft.com/office/drawing/2014/main" id="{6A6311A9-477E-4AC1-8627-EDC521137E63}"/>
              </a:ext>
            </a:extLst>
          </p:cNvPr>
          <p:cNvPicPr>
            <a:picLocks noChangeAspect="1"/>
          </p:cNvPicPr>
          <p:nvPr/>
        </p:nvPicPr>
        <p:blipFill rotWithShape="1">
          <a:blip r:embed="rId3"/>
          <a:srcRect l="18485" t="11373" r="19049"/>
          <a:stretch/>
        </p:blipFill>
        <p:spPr>
          <a:xfrm>
            <a:off x="4898031" y="993388"/>
            <a:ext cx="6225870" cy="5432612"/>
          </a:xfrm>
          <a:prstGeom prst="rect">
            <a:avLst/>
          </a:prstGeom>
        </p:spPr>
      </p:pic>
    </p:spTree>
    <p:extLst>
      <p:ext uri="{BB962C8B-B14F-4D97-AF65-F5344CB8AC3E}">
        <p14:creationId xmlns:p14="http://schemas.microsoft.com/office/powerpoint/2010/main" val="158513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F2B3E811-E2A6-43D6-AFC4-863F7175CAE1}"/>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t="4580" r="-1" b="1915"/>
          <a:stretch/>
        </p:blipFill>
        <p:spPr bwMode="auto">
          <a:xfrm>
            <a:off x="20" y="10"/>
            <a:ext cx="11771293" cy="6191240"/>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A79718DF-048D-4C36-9AA5-5293CE8593EC}"/>
              </a:ext>
            </a:extLst>
          </p:cNvPr>
          <p:cNvSpPr>
            <a:spLocks noGrp="1"/>
          </p:cNvSpPr>
          <p:nvPr>
            <p:ph type="sldNum" sz="quarter" idx="15"/>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8</a:t>
            </a:fld>
            <a:endParaRPr lang="en-US" noProof="0"/>
          </a:p>
        </p:txBody>
      </p:sp>
      <p:sp>
        <p:nvSpPr>
          <p:cNvPr id="3" name="Title 2">
            <a:extLst>
              <a:ext uri="{FF2B5EF4-FFF2-40B4-BE49-F238E27FC236}">
                <a16:creationId xmlns:a16="http://schemas.microsoft.com/office/drawing/2014/main" id="{C9666B36-EF97-4FC7-9560-99CF85B81ABC}"/>
              </a:ext>
            </a:extLst>
          </p:cNvPr>
          <p:cNvSpPr>
            <a:spLocks noGrp="1"/>
          </p:cNvSpPr>
          <p:nvPr>
            <p:ph type="ctrTitle"/>
          </p:nvPr>
        </p:nvSpPr>
        <p:spPr>
          <a:xfrm>
            <a:off x="4210262" y="6277243"/>
            <a:ext cx="4459766" cy="539345"/>
          </a:xfrm>
        </p:spPr>
        <p:txBody>
          <a:bodyPr anchor="t">
            <a:normAutofit/>
          </a:bodyPr>
          <a:lstStyle/>
          <a:p>
            <a:r>
              <a:rPr lang="en-US" b="1" dirty="0" err="1"/>
              <a:t>Swashbuckle</a:t>
            </a:r>
            <a:r>
              <a:rPr lang="en-US" dirty="0"/>
              <a:t>?</a:t>
            </a:r>
          </a:p>
        </p:txBody>
      </p:sp>
    </p:spTree>
    <p:extLst>
      <p:ext uri="{BB962C8B-B14F-4D97-AF65-F5344CB8AC3E}">
        <p14:creationId xmlns:p14="http://schemas.microsoft.com/office/powerpoint/2010/main" val="186349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2A7E81-5624-47F0-8A61-A6A1277BE7A4}"/>
              </a:ext>
            </a:extLst>
          </p:cNvPr>
          <p:cNvPicPr>
            <a:picLocks noChangeAspect="1"/>
          </p:cNvPicPr>
          <p:nvPr/>
        </p:nvPicPr>
        <p:blipFill rotWithShape="1">
          <a:blip r:embed="rId3"/>
          <a:srcRect l="17734" t="11547" r="18017"/>
          <a:stretch/>
        </p:blipFill>
        <p:spPr>
          <a:xfrm>
            <a:off x="420285" y="160254"/>
            <a:ext cx="7649059" cy="6476335"/>
          </a:xfrm>
          <a:prstGeom prst="rect">
            <a:avLst/>
          </a:prstGeom>
          <a:noFill/>
        </p:spPr>
      </p:pic>
      <p:sp>
        <p:nvSpPr>
          <p:cNvPr id="3" name="Slide Number Placeholder 2">
            <a:extLst>
              <a:ext uri="{FF2B5EF4-FFF2-40B4-BE49-F238E27FC236}">
                <a16:creationId xmlns:a16="http://schemas.microsoft.com/office/drawing/2014/main" id="{A0A04FFD-FA8E-45EE-85EA-4366419E2952}"/>
              </a:ext>
            </a:extLst>
          </p:cNvPr>
          <p:cNvSpPr>
            <a:spLocks noGrp="1"/>
          </p:cNvSpPr>
          <p:nvPr>
            <p:ph type="sldNum" sz="quarter" idx="15"/>
          </p:nvPr>
        </p:nvSpPr>
        <p:spPr>
          <a:xfrm>
            <a:off x="11727656" y="6277243"/>
            <a:ext cx="464344" cy="400188"/>
          </a:xfrm>
        </p:spPr>
        <p:txBody>
          <a:bodyPr anchor="ctr">
            <a:normAutofit/>
          </a:bodyPr>
          <a:lstStyle/>
          <a:p>
            <a:pPr>
              <a:spcAft>
                <a:spcPts val="600"/>
              </a:spcAft>
            </a:pPr>
            <a:fld id="{19B51A1E-902D-48AF-9020-955120F399B6}" type="slidenum">
              <a:rPr lang="en-US" noProof="0" smtClean="0"/>
              <a:pPr>
                <a:spcAft>
                  <a:spcPts val="600"/>
                </a:spcAft>
              </a:pPr>
              <a:t>9</a:t>
            </a:fld>
            <a:endParaRPr lang="en-US" noProof="0"/>
          </a:p>
        </p:txBody>
      </p:sp>
      <p:sp>
        <p:nvSpPr>
          <p:cNvPr id="4" name="Title 3">
            <a:extLst>
              <a:ext uri="{FF2B5EF4-FFF2-40B4-BE49-F238E27FC236}">
                <a16:creationId xmlns:a16="http://schemas.microsoft.com/office/drawing/2014/main" id="{C92B9025-905C-4792-AB6E-096D669995B9}"/>
              </a:ext>
            </a:extLst>
          </p:cNvPr>
          <p:cNvSpPr>
            <a:spLocks noGrp="1"/>
          </p:cNvSpPr>
          <p:nvPr>
            <p:ph type="ctrTitle"/>
          </p:nvPr>
        </p:nvSpPr>
        <p:spPr>
          <a:xfrm>
            <a:off x="7267890" y="635202"/>
            <a:ext cx="4459766" cy="539345"/>
          </a:xfrm>
        </p:spPr>
        <p:txBody>
          <a:bodyPr anchor="t">
            <a:normAutofit/>
          </a:bodyPr>
          <a:lstStyle/>
          <a:p>
            <a:r>
              <a:rPr lang="en-US" dirty="0"/>
              <a:t>API Documentation via Swagger</a:t>
            </a:r>
          </a:p>
        </p:txBody>
      </p:sp>
    </p:spTree>
    <p:extLst>
      <p:ext uri="{BB962C8B-B14F-4D97-AF65-F5344CB8AC3E}">
        <p14:creationId xmlns:p14="http://schemas.microsoft.com/office/powerpoint/2010/main" val="101822310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Widescreen</PresentationFormat>
  <Paragraphs>163</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Corbel</vt:lpstr>
      <vt:lpstr>Times New Roman</vt:lpstr>
      <vt:lpstr>Office Theme</vt:lpstr>
      <vt:lpstr>Presentation Title</vt:lpstr>
      <vt:lpstr>Azure API Management</vt:lpstr>
      <vt:lpstr>Why do I need a Web API Management Solution?</vt:lpstr>
      <vt:lpstr>What is Azure API Management?</vt:lpstr>
      <vt:lpstr>Azure API Management Reference Architecture</vt:lpstr>
      <vt:lpstr>How do I get started?</vt:lpstr>
      <vt:lpstr>API Documentation Tools via OpenAPI</vt:lpstr>
      <vt:lpstr>Swashbuckle?</vt:lpstr>
      <vt:lpstr>API Documentation via Swagger</vt:lpstr>
      <vt:lpstr>CI/CD Challenges</vt:lpstr>
      <vt:lpstr>API Management SCM – Traditional way using built-in Git repo</vt:lpstr>
      <vt:lpstr>API Management SCM - CI/CD using DevOps Resource Toolkit</vt:lpstr>
      <vt:lpstr>DEMO</vt:lpstr>
      <vt:lpstr>Lorem ipsum dolor sit amet, consectetur adipiscing elit.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2020-03-15T22:12:05Z</dcterms:created>
  <dcterms:modified xsi:type="dcterms:W3CDTF">2020-03-15T22:44:52Z</dcterms:modified>
</cp:coreProperties>
</file>