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9" r:id="rId2"/>
    <p:sldId id="425" r:id="rId3"/>
    <p:sldId id="424" r:id="rId4"/>
    <p:sldId id="258" r:id="rId5"/>
    <p:sldId id="410" r:id="rId6"/>
    <p:sldId id="429" r:id="rId7"/>
    <p:sldId id="452" r:id="rId8"/>
    <p:sldId id="451" r:id="rId9"/>
    <p:sldId id="453" r:id="rId10"/>
    <p:sldId id="450" r:id="rId11"/>
    <p:sldId id="454" r:id="rId12"/>
    <p:sldId id="456" r:id="rId13"/>
    <p:sldId id="438" r:id="rId14"/>
    <p:sldId id="428" r:id="rId15"/>
    <p:sldId id="455" r:id="rId16"/>
    <p:sldId id="446" r:id="rId17"/>
  </p:sldIdLst>
  <p:sldSz cx="24384000" cy="13716000"/>
  <p:notesSz cx="7086600" cy="93726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0" b="0" i="0" u="none" strike="noStrike" cap="all" spc="1500" normalizeH="0" baseline="0">
        <a:ln>
          <a:noFill/>
        </a:ln>
        <a:solidFill>
          <a:srgbClr val="373842"/>
        </a:solidFill>
        <a:effectLst/>
        <a:uFillTx/>
        <a:latin typeface="+mn-lt"/>
        <a:ea typeface="+mn-ea"/>
        <a:cs typeface="+mn-cs"/>
        <a:sym typeface="Nexa Light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0" b="0" i="0" u="none" strike="noStrike" cap="all" spc="1500" normalizeH="0" baseline="0">
        <a:ln>
          <a:noFill/>
        </a:ln>
        <a:solidFill>
          <a:srgbClr val="373842"/>
        </a:solidFill>
        <a:effectLst/>
        <a:uFillTx/>
        <a:latin typeface="+mn-lt"/>
        <a:ea typeface="+mn-ea"/>
        <a:cs typeface="+mn-cs"/>
        <a:sym typeface="Nexa Light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0" b="0" i="0" u="none" strike="noStrike" cap="all" spc="1500" normalizeH="0" baseline="0">
        <a:ln>
          <a:noFill/>
        </a:ln>
        <a:solidFill>
          <a:srgbClr val="373842"/>
        </a:solidFill>
        <a:effectLst/>
        <a:uFillTx/>
        <a:latin typeface="+mn-lt"/>
        <a:ea typeface="+mn-ea"/>
        <a:cs typeface="+mn-cs"/>
        <a:sym typeface="Nexa Light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0" b="0" i="0" u="none" strike="noStrike" cap="all" spc="1500" normalizeH="0" baseline="0">
        <a:ln>
          <a:noFill/>
        </a:ln>
        <a:solidFill>
          <a:srgbClr val="373842"/>
        </a:solidFill>
        <a:effectLst/>
        <a:uFillTx/>
        <a:latin typeface="+mn-lt"/>
        <a:ea typeface="+mn-ea"/>
        <a:cs typeface="+mn-cs"/>
        <a:sym typeface="Nexa Light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0" b="0" i="0" u="none" strike="noStrike" cap="all" spc="1500" normalizeH="0" baseline="0">
        <a:ln>
          <a:noFill/>
        </a:ln>
        <a:solidFill>
          <a:srgbClr val="373842"/>
        </a:solidFill>
        <a:effectLst/>
        <a:uFillTx/>
        <a:latin typeface="+mn-lt"/>
        <a:ea typeface="+mn-ea"/>
        <a:cs typeface="+mn-cs"/>
        <a:sym typeface="Nexa Ligh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0" b="0" i="0" u="none" strike="noStrike" cap="all" spc="1500" normalizeH="0" baseline="0">
        <a:ln>
          <a:noFill/>
        </a:ln>
        <a:solidFill>
          <a:srgbClr val="373842"/>
        </a:solidFill>
        <a:effectLst/>
        <a:uFillTx/>
        <a:latin typeface="+mn-lt"/>
        <a:ea typeface="+mn-ea"/>
        <a:cs typeface="+mn-cs"/>
        <a:sym typeface="Nexa Ligh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0" b="0" i="0" u="none" strike="noStrike" cap="all" spc="1500" normalizeH="0" baseline="0">
        <a:ln>
          <a:noFill/>
        </a:ln>
        <a:solidFill>
          <a:srgbClr val="373842"/>
        </a:solidFill>
        <a:effectLst/>
        <a:uFillTx/>
        <a:latin typeface="+mn-lt"/>
        <a:ea typeface="+mn-ea"/>
        <a:cs typeface="+mn-cs"/>
        <a:sym typeface="Nexa Ligh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0" b="0" i="0" u="none" strike="noStrike" cap="all" spc="1500" normalizeH="0" baseline="0">
        <a:ln>
          <a:noFill/>
        </a:ln>
        <a:solidFill>
          <a:srgbClr val="373842"/>
        </a:solidFill>
        <a:effectLst/>
        <a:uFillTx/>
        <a:latin typeface="+mn-lt"/>
        <a:ea typeface="+mn-ea"/>
        <a:cs typeface="+mn-cs"/>
        <a:sym typeface="Nexa Ligh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0" b="0" i="0" u="none" strike="noStrike" cap="all" spc="1500" normalizeH="0" baseline="0">
        <a:ln>
          <a:noFill/>
        </a:ln>
        <a:solidFill>
          <a:srgbClr val="373842"/>
        </a:solidFill>
        <a:effectLst/>
        <a:uFillTx/>
        <a:latin typeface="+mn-lt"/>
        <a:ea typeface="+mn-ea"/>
        <a:cs typeface="+mn-cs"/>
        <a:sym typeface="Nex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C41"/>
    <a:srgbClr val="53585F"/>
    <a:srgbClr val="0A103E"/>
    <a:srgbClr val="0D193B"/>
    <a:srgbClr val="0D2D3B"/>
    <a:srgbClr val="3B3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6" autoAdjust="0"/>
    <p:restoredTop sz="87385" autoAdjust="0"/>
  </p:normalViewPr>
  <p:slideViewPr>
    <p:cSldViewPr snapToGrid="0" snapToObjects="1">
      <p:cViewPr varScale="1">
        <p:scale>
          <a:sx n="50" d="100"/>
          <a:sy n="50" d="100"/>
        </p:scale>
        <p:origin x="2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</p:spPr>
        <p:txBody>
          <a:bodyPr lIns="94046" tIns="47023" rIns="94046" bIns="47023"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44880" y="4451985"/>
            <a:ext cx="5196840" cy="4217670"/>
          </a:xfrm>
          <a:prstGeom prst="rect">
            <a:avLst/>
          </a:prstGeom>
        </p:spPr>
        <p:txBody>
          <a:bodyPr lIns="94046" tIns="47023" rIns="94046" bIns="47023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92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74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41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3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7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542041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74837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8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3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91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2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81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No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4FA1-F4CF-4AC5-A30B-7DF6E1E962F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014418" y="657733"/>
            <a:ext cx="704697" cy="410369"/>
          </a:xfrm>
        </p:spPr>
        <p:txBody>
          <a:bodyPr/>
          <a:lstStyle/>
          <a:p>
            <a:fld id="{CB86FAD5-B55C-42F6-A93F-4471BBB3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527276" y="7721603"/>
            <a:ext cx="20828001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014418" y="657733"/>
            <a:ext cx="704697" cy="3990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ctr">
              <a:defRPr sz="2000" cap="none" spc="0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1500" baseline="0">
          <a:ln>
            <a:noFill/>
          </a:ln>
          <a:solidFill>
            <a:srgbClr val="373842"/>
          </a:solidFill>
          <a:uFillTx/>
          <a:latin typeface="+mn-lt"/>
          <a:ea typeface="+mn-ea"/>
          <a:cs typeface="+mn-cs"/>
          <a:sym typeface="Nex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nsert Picture He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6480938" y="7235370"/>
            <a:ext cx="12257275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endParaRPr sz="4200" cap="none" spc="1300" dirty="0">
              <a:latin typeface="Raleway" panose="020B05030301010600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2703" y="2582978"/>
            <a:ext cx="13953744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500" b="1" i="0" u="none" strike="noStrike" cap="all" spc="1500" normalizeH="0" baseline="0" dirty="0">
                <a:ln>
                  <a:noFill/>
                </a:ln>
                <a:solidFill>
                  <a:srgbClr val="F18C41"/>
                </a:solidFill>
                <a:effectLst/>
                <a:uFillTx/>
                <a:latin typeface="+mn-lt"/>
                <a:ea typeface="+mn-ea"/>
                <a:cs typeface="+mn-cs"/>
                <a:sym typeface="Nexa Light"/>
              </a:rPr>
              <a:t>Azure IAAS Encryption and security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1254323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/>
          <p:cNvSpPr/>
          <p:nvPr/>
        </p:nvSpPr>
        <p:spPr>
          <a:xfrm>
            <a:off x="0" y="1"/>
            <a:ext cx="9370288" cy="13715999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102"/>
          <p:cNvSpPr/>
          <p:nvPr/>
        </p:nvSpPr>
        <p:spPr>
          <a:xfrm>
            <a:off x="429208" y="4464492"/>
            <a:ext cx="790716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Azure Disk Encryption</a:t>
            </a:r>
            <a:endParaRPr dirty="0"/>
          </a:p>
        </p:txBody>
      </p:sp>
      <p:sp>
        <p:nvSpPr>
          <p:cNvPr id="10" name="Shape 104"/>
          <p:cNvSpPr/>
          <p:nvPr/>
        </p:nvSpPr>
        <p:spPr>
          <a:xfrm>
            <a:off x="429208" y="6220337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0440" y="7246337"/>
            <a:ext cx="8709403" cy="228455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hangingPunct="1"/>
            <a:endParaRPr lang="en-US" sz="36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0283" y="5924767"/>
            <a:ext cx="67967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endParaRPr kumimoji="0" lang="en-US" sz="4000" b="0" i="0" u="none" strike="noStrike" cap="all" spc="1500" normalizeH="0" baseline="0" dirty="0">
              <a:ln>
                <a:noFill/>
              </a:ln>
              <a:solidFill>
                <a:srgbClr val="373842"/>
              </a:solidFill>
              <a:effectLst/>
              <a:uFillTx/>
              <a:latin typeface="+mn-lt"/>
              <a:ea typeface="+mn-ea"/>
              <a:cs typeface="+mn-cs"/>
              <a:sym typeface="Nex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B271E-AB45-42F4-B20C-09CF469F53B8}"/>
              </a:ext>
            </a:extLst>
          </p:cNvPr>
          <p:cNvSpPr/>
          <p:nvPr/>
        </p:nvSpPr>
        <p:spPr>
          <a:xfrm>
            <a:off x="10404203" y="441214"/>
            <a:ext cx="12192000" cy="124033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Deploy via PowerShell or ARM Template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Will likely require a reboot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Your data/VMs will be lost if you lose the BEK Keys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Register the Resource Provider</a:t>
            </a:r>
          </a:p>
        </p:txBody>
      </p:sp>
    </p:spTree>
    <p:extLst>
      <p:ext uri="{BB962C8B-B14F-4D97-AF65-F5344CB8AC3E}">
        <p14:creationId xmlns:p14="http://schemas.microsoft.com/office/powerpoint/2010/main" val="92275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/>
          <p:cNvSpPr/>
          <p:nvPr/>
        </p:nvSpPr>
        <p:spPr>
          <a:xfrm>
            <a:off x="0" y="1"/>
            <a:ext cx="9370288" cy="13715999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102"/>
          <p:cNvSpPr/>
          <p:nvPr/>
        </p:nvSpPr>
        <p:spPr>
          <a:xfrm>
            <a:off x="429208" y="4464492"/>
            <a:ext cx="790716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Azure Disk Encryption	</a:t>
            </a:r>
            <a:endParaRPr dirty="0"/>
          </a:p>
        </p:txBody>
      </p:sp>
      <p:sp>
        <p:nvSpPr>
          <p:cNvPr id="10" name="Shape 104"/>
          <p:cNvSpPr/>
          <p:nvPr/>
        </p:nvSpPr>
        <p:spPr>
          <a:xfrm>
            <a:off x="429208" y="6220337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0440" y="7246337"/>
            <a:ext cx="8709403" cy="228455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hangingPunct="1"/>
            <a:endParaRPr lang="en-US" sz="36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0283" y="5924767"/>
            <a:ext cx="67967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endParaRPr kumimoji="0" lang="en-US" sz="4000" b="0" i="0" u="none" strike="noStrike" cap="all" spc="1500" normalizeH="0" baseline="0" dirty="0">
              <a:ln>
                <a:noFill/>
              </a:ln>
              <a:solidFill>
                <a:srgbClr val="373842"/>
              </a:solidFill>
              <a:effectLst/>
              <a:uFillTx/>
              <a:latin typeface="+mn-lt"/>
              <a:ea typeface="+mn-ea"/>
              <a:cs typeface="+mn-cs"/>
              <a:sym typeface="Nex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B271E-AB45-42F4-B20C-09CF469F53B8}"/>
              </a:ext>
            </a:extLst>
          </p:cNvPr>
          <p:cNvSpPr/>
          <p:nvPr/>
        </p:nvSpPr>
        <p:spPr>
          <a:xfrm>
            <a:off x="10614917" y="2129738"/>
            <a:ext cx="12192000" cy="99411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indent="-11430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Only available on Standard VMs</a:t>
            </a:r>
          </a:p>
          <a:p>
            <a:pPr marL="1143000" indent="-11430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1143000" indent="-11430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It’s available on Linux via DM-Crypt</a:t>
            </a:r>
          </a:p>
          <a:p>
            <a:pPr marL="1143000" indent="-11430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1143000" indent="-11430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Can Be applied to OS, Data, or All Disks</a:t>
            </a:r>
          </a:p>
        </p:txBody>
      </p:sp>
    </p:spTree>
    <p:extLst>
      <p:ext uri="{BB962C8B-B14F-4D97-AF65-F5344CB8AC3E}">
        <p14:creationId xmlns:p14="http://schemas.microsoft.com/office/powerpoint/2010/main" val="328492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/>
          <p:cNvSpPr/>
          <p:nvPr/>
        </p:nvSpPr>
        <p:spPr>
          <a:xfrm>
            <a:off x="0" y="1"/>
            <a:ext cx="9370288" cy="13715999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102"/>
          <p:cNvSpPr/>
          <p:nvPr/>
        </p:nvSpPr>
        <p:spPr>
          <a:xfrm>
            <a:off x="429208" y="4464492"/>
            <a:ext cx="790716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Azure Disk Encryption	</a:t>
            </a:r>
            <a:endParaRPr dirty="0"/>
          </a:p>
        </p:txBody>
      </p:sp>
      <p:sp>
        <p:nvSpPr>
          <p:cNvPr id="10" name="Shape 104"/>
          <p:cNvSpPr/>
          <p:nvPr/>
        </p:nvSpPr>
        <p:spPr>
          <a:xfrm>
            <a:off x="429208" y="6220337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0440" y="7246337"/>
            <a:ext cx="8709403" cy="228455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hangingPunct="1"/>
            <a:endParaRPr lang="en-US" sz="36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0283" y="5924767"/>
            <a:ext cx="67967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endParaRPr kumimoji="0" lang="en-US" sz="4000" b="0" i="0" u="none" strike="noStrike" cap="all" spc="1500" normalizeH="0" baseline="0" dirty="0">
              <a:ln>
                <a:noFill/>
              </a:ln>
              <a:solidFill>
                <a:srgbClr val="373842"/>
              </a:solidFill>
              <a:effectLst/>
              <a:uFillTx/>
              <a:latin typeface="+mn-lt"/>
              <a:ea typeface="+mn-ea"/>
              <a:cs typeface="+mn-cs"/>
              <a:sym typeface="Nex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B271E-AB45-42F4-B20C-09CF469F53B8}"/>
              </a:ext>
            </a:extLst>
          </p:cNvPr>
          <p:cNvSpPr/>
          <p:nvPr/>
        </p:nvSpPr>
        <p:spPr>
          <a:xfrm>
            <a:off x="10404203" y="794075"/>
            <a:ext cx="12192000" cy="124033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indent="-11430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PowerShell Time</a:t>
            </a:r>
          </a:p>
          <a:p>
            <a:pPr marL="1143000" indent="-11430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1143000" indent="-11430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https://blogs.technet.microsoft.com/privatecloud/2016/09/15/taking-backup-of-encrypted-azure-vms-with-ade-azure-disk-encryption-using-azure-backup-in-oms/</a:t>
            </a:r>
          </a:p>
        </p:txBody>
      </p:sp>
    </p:spTree>
    <p:extLst>
      <p:ext uri="{BB962C8B-B14F-4D97-AF65-F5344CB8AC3E}">
        <p14:creationId xmlns:p14="http://schemas.microsoft.com/office/powerpoint/2010/main" val="156644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267" y="0"/>
            <a:ext cx="8629027" cy="13716000"/>
          </a:xfrm>
          <a:prstGeom prst="rect">
            <a:avLst/>
          </a:prstGeom>
        </p:spPr>
      </p:pic>
      <p:sp>
        <p:nvSpPr>
          <p:cNvPr id="16" name="Shape 109"/>
          <p:cNvSpPr/>
          <p:nvPr/>
        </p:nvSpPr>
        <p:spPr>
          <a:xfrm>
            <a:off x="15751735" y="0"/>
            <a:ext cx="8629027" cy="13716000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" name="Shape 102"/>
          <p:cNvSpPr/>
          <p:nvPr/>
        </p:nvSpPr>
        <p:spPr>
          <a:xfrm>
            <a:off x="16473602" y="5985966"/>
            <a:ext cx="79071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Other Resources</a:t>
            </a:r>
            <a:endParaRPr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15948773" y="6989945"/>
            <a:ext cx="8431989" cy="274595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hangingPunct="1"/>
            <a:endParaRPr lang="en-US" sz="36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51" name="Shape 104"/>
          <p:cNvSpPr/>
          <p:nvPr/>
        </p:nvSpPr>
        <p:spPr>
          <a:xfrm>
            <a:off x="16473602" y="6794499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C3AF5-1588-4691-B6A5-8B6F999781D0}"/>
              </a:ext>
            </a:extLst>
          </p:cNvPr>
          <p:cNvSpPr/>
          <p:nvPr/>
        </p:nvSpPr>
        <p:spPr>
          <a:xfrm>
            <a:off x="516294" y="3298051"/>
            <a:ext cx="12192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Security Center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Azure Documentation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Azure blogs</a:t>
            </a:r>
          </a:p>
        </p:txBody>
      </p:sp>
    </p:spTree>
    <p:extLst>
      <p:ext uri="{BB962C8B-B14F-4D97-AF65-F5344CB8AC3E}">
        <p14:creationId xmlns:p14="http://schemas.microsoft.com/office/powerpoint/2010/main" val="3179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267" y="0"/>
            <a:ext cx="8629027" cy="13716000"/>
          </a:xfrm>
          <a:prstGeom prst="rect">
            <a:avLst/>
          </a:prstGeom>
        </p:spPr>
      </p:pic>
      <p:sp>
        <p:nvSpPr>
          <p:cNvPr id="16" name="Shape 109"/>
          <p:cNvSpPr/>
          <p:nvPr/>
        </p:nvSpPr>
        <p:spPr>
          <a:xfrm>
            <a:off x="15751735" y="0"/>
            <a:ext cx="8629027" cy="13716000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" name="Shape 102"/>
          <p:cNvSpPr/>
          <p:nvPr/>
        </p:nvSpPr>
        <p:spPr>
          <a:xfrm>
            <a:off x="16905681" y="5010555"/>
            <a:ext cx="790716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Other Best Practices</a:t>
            </a:r>
            <a:endParaRPr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15948773" y="6989945"/>
            <a:ext cx="8431989" cy="274595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hangingPunct="1"/>
            <a:endParaRPr lang="en-US" sz="36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51" name="Shape 104"/>
          <p:cNvSpPr/>
          <p:nvPr/>
        </p:nvSpPr>
        <p:spPr>
          <a:xfrm>
            <a:off x="16905681" y="6630486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4773" y="553843"/>
            <a:ext cx="15494000" cy="1363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8800" cap="none" spc="0" dirty="0"/>
              <a:t>Turn off RDP or limit it to specific Public IPs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8800" cap="none" spc="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8800" cap="none" spc="0" dirty="0"/>
              <a:t>Keep your machines patched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8800" cap="none" spc="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8800" cap="none" spc="0" dirty="0"/>
              <a:t>Run Anti-Malware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8800" cap="none" spc="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8800" cap="none" spc="0" dirty="0"/>
              <a:t>Use your Network Security Groups</a:t>
            </a:r>
          </a:p>
          <a:p>
            <a:pPr fontAlgn="base"/>
            <a:endParaRPr lang="en-US" sz="8800" cap="none" spc="0" dirty="0"/>
          </a:p>
        </p:txBody>
      </p:sp>
    </p:spTree>
    <p:extLst>
      <p:ext uri="{BB962C8B-B14F-4D97-AF65-F5344CB8AC3E}">
        <p14:creationId xmlns:p14="http://schemas.microsoft.com/office/powerpoint/2010/main" val="326746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267" y="0"/>
            <a:ext cx="8629027" cy="13716000"/>
          </a:xfrm>
          <a:prstGeom prst="rect">
            <a:avLst/>
          </a:prstGeom>
        </p:spPr>
      </p:pic>
      <p:sp>
        <p:nvSpPr>
          <p:cNvPr id="16" name="Shape 109"/>
          <p:cNvSpPr/>
          <p:nvPr/>
        </p:nvSpPr>
        <p:spPr>
          <a:xfrm>
            <a:off x="15751735" y="0"/>
            <a:ext cx="8629027" cy="13716000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" name="Shape 102"/>
          <p:cNvSpPr/>
          <p:nvPr/>
        </p:nvSpPr>
        <p:spPr>
          <a:xfrm>
            <a:off x="16905681" y="5010555"/>
            <a:ext cx="790716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Other Best Practices</a:t>
            </a:r>
            <a:endParaRPr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15948773" y="6989945"/>
            <a:ext cx="8431989" cy="274595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hangingPunct="1"/>
            <a:endParaRPr lang="en-US" sz="36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51" name="Shape 104"/>
          <p:cNvSpPr/>
          <p:nvPr/>
        </p:nvSpPr>
        <p:spPr>
          <a:xfrm>
            <a:off x="16905681" y="6630486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553843"/>
            <a:ext cx="15494000" cy="1363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Use Azure IAAS Backup or other backup solution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Use a Beachhead or Privileged Access Workstation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Turn on Multi-Factor Authentication for The Azure Portal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Constrained Administrative Access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</p:txBody>
      </p:sp>
    </p:spTree>
    <p:extLst>
      <p:ext uri="{BB962C8B-B14F-4D97-AF65-F5344CB8AC3E}">
        <p14:creationId xmlns:p14="http://schemas.microsoft.com/office/powerpoint/2010/main" val="330500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nsert Picture He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6417587" y="7454526"/>
            <a:ext cx="12257275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spc="750">
                <a:solidFill>
                  <a:srgbClr val="FFFFFF"/>
                </a:solidFill>
              </a:defRPr>
            </a:pPr>
            <a:r>
              <a:rPr kumimoji="0" lang="en-US" sz="6600" b="1" i="0" u="none" strike="noStrike" kern="0" cap="none" spc="1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anose="020B0503030101060003" pitchFamily="34" charset="0"/>
                <a:sym typeface="Nexa Light"/>
              </a:rPr>
              <a:t>THANK YOU!</a:t>
            </a:r>
            <a:endParaRPr kumimoji="0" sz="6600" b="1" i="0" u="none" strike="noStrike" kern="0" cap="none" spc="1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anose="020B0503030101060003" pitchFamily="34" charset="0"/>
              <a:sym typeface="Nex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54" y="3065336"/>
            <a:ext cx="10374605" cy="41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779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nsert Picture He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8" y="0"/>
            <a:ext cx="24401378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-17378" y="3508310"/>
            <a:ext cx="18364100" cy="8302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962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25512" y="4283660"/>
            <a:ext cx="1270000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lvl="1"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About Nathan Taylor</a:t>
            </a:r>
            <a:endParaRPr dirty="0"/>
          </a:p>
        </p:txBody>
      </p:sp>
      <p:sp>
        <p:nvSpPr>
          <p:cNvPr id="95" name="Shape 95"/>
          <p:cNvSpPr/>
          <p:nvPr/>
        </p:nvSpPr>
        <p:spPr>
          <a:xfrm>
            <a:off x="881636" y="5287878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5512" y="6237786"/>
            <a:ext cx="16374864" cy="618769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Cloud Engineer for machineLOGIC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n-US" sz="32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I’ve been Working in Denver IT market for 14 years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n-US" sz="32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b="1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Certifications:</a:t>
            </a:r>
          </a:p>
          <a:p>
            <a:pPr marL="457200" lvl="2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Microsoft Specialist: Implementing Microsoft Azure Infrastructure Solutions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Microsoft Certified Solutions Associate Office 365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AWS Certified Solutions Architect Associate Level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n-US" sz="32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Twitter: @ntaylor0909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n-US" sz="32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411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nsert Picture He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7103387" y="7442858"/>
            <a:ext cx="12257275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sz="4200" cap="none" spc="1300" dirty="0">
                <a:latin typeface="Raleway" panose="020B0503030101060003" pitchFamily="34" charset="0"/>
              </a:rPr>
              <a:t>mPOWER YOUR BUSINESS</a:t>
            </a:r>
            <a:endParaRPr sz="4200" cap="none" spc="1300" dirty="0">
              <a:latin typeface="Raleway" panose="020B05030301010600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54" y="3065336"/>
            <a:ext cx="10374605" cy="41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508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nsert Picture He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8" y="0"/>
            <a:ext cx="24401378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-17378" y="3508310"/>
            <a:ext cx="18364100" cy="8302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962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25512" y="4283660"/>
            <a:ext cx="1270000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lvl="1"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ABOUT MACHINELOGIC</a:t>
            </a:r>
            <a:endParaRPr dirty="0"/>
          </a:p>
        </p:txBody>
      </p:sp>
      <p:sp>
        <p:nvSpPr>
          <p:cNvPr id="95" name="Shape 95"/>
          <p:cNvSpPr/>
          <p:nvPr/>
        </p:nvSpPr>
        <p:spPr>
          <a:xfrm>
            <a:off x="881636" y="5287878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5512" y="6237786"/>
            <a:ext cx="16374864" cy="618769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Founded in 2001 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n-US" sz="32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Based in Denver, Colorado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n-US" sz="32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Focused on Managed IT Services, Cloud Services, Talent Services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n-US" sz="32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Develop a meaningful relationship with our clients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n-US" sz="32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Apply our expertise to solve problems and create new opportunities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n-US" sz="32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3200" cap="none" spc="200" dirty="0">
                <a:solidFill>
                  <a:schemeClr val="bg1"/>
                </a:solidFill>
                <a:latin typeface="Nexa Light" panose="02000000000000000000" pitchFamily="50" charset="0"/>
                <a:cs typeface="Segoe UI Light" panose="020B0502040204020203" pitchFamily="34" charset="0"/>
              </a:rPr>
              <a:t>Microsoft Silver Partner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/>
          <p:cNvSpPr/>
          <p:nvPr/>
        </p:nvSpPr>
        <p:spPr>
          <a:xfrm>
            <a:off x="0" y="1"/>
            <a:ext cx="9370288" cy="13715999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102"/>
          <p:cNvSpPr/>
          <p:nvPr/>
        </p:nvSpPr>
        <p:spPr>
          <a:xfrm>
            <a:off x="429207" y="4464492"/>
            <a:ext cx="827128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What We will be covering	</a:t>
            </a:r>
            <a:endParaRPr dirty="0"/>
          </a:p>
        </p:txBody>
      </p:sp>
      <p:sp>
        <p:nvSpPr>
          <p:cNvPr id="10" name="Shape 104"/>
          <p:cNvSpPr/>
          <p:nvPr/>
        </p:nvSpPr>
        <p:spPr>
          <a:xfrm>
            <a:off x="429208" y="6220337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0440" y="7246337"/>
            <a:ext cx="8709403" cy="228455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hangingPunct="1"/>
            <a:endParaRPr lang="en-US" sz="36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0288" y="2390197"/>
            <a:ext cx="15090670" cy="8720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Managed Disk/Storage Account</a:t>
            </a:r>
          </a:p>
          <a:p>
            <a:pPr lvl="1" indent="0" fontAlgn="base"/>
            <a:r>
              <a:rPr lang="en-US" sz="8000" cap="none" spc="0" dirty="0"/>
              <a:t>Encryption</a:t>
            </a:r>
          </a:p>
          <a:p>
            <a:pPr lvl="1" indent="0" fontAlgn="base"/>
            <a:endParaRPr lang="en-US" sz="8000" cap="none" spc="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VM Disk Encryption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Other IAAS Security Best Practices </a:t>
            </a:r>
          </a:p>
          <a:p>
            <a:pPr fontAlgn="base"/>
            <a:r>
              <a:rPr lang="en-US" sz="8000" cap="none" spc="0" dirty="0"/>
              <a:t>and Tools</a:t>
            </a:r>
          </a:p>
        </p:txBody>
      </p:sp>
    </p:spTree>
    <p:extLst>
      <p:ext uri="{BB962C8B-B14F-4D97-AF65-F5344CB8AC3E}">
        <p14:creationId xmlns:p14="http://schemas.microsoft.com/office/powerpoint/2010/main" val="190988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/>
          <p:cNvSpPr/>
          <p:nvPr/>
        </p:nvSpPr>
        <p:spPr>
          <a:xfrm>
            <a:off x="0" y="1"/>
            <a:ext cx="9370288" cy="13715999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102"/>
          <p:cNvSpPr/>
          <p:nvPr/>
        </p:nvSpPr>
        <p:spPr>
          <a:xfrm>
            <a:off x="429208" y="3695051"/>
            <a:ext cx="7907160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Storage Account and Managed Disk Encryption	</a:t>
            </a:r>
            <a:endParaRPr dirty="0"/>
          </a:p>
        </p:txBody>
      </p:sp>
      <p:sp>
        <p:nvSpPr>
          <p:cNvPr id="10" name="Shape 104"/>
          <p:cNvSpPr/>
          <p:nvPr/>
        </p:nvSpPr>
        <p:spPr>
          <a:xfrm>
            <a:off x="429208" y="6220337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0440" y="7246337"/>
            <a:ext cx="8709403" cy="228455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hangingPunct="1"/>
            <a:endParaRPr lang="en-US" sz="36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0283" y="5924767"/>
            <a:ext cx="67967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endParaRPr kumimoji="0" lang="en-US" sz="4000" b="0" i="0" u="none" strike="noStrike" cap="all" spc="1500" normalizeH="0" baseline="0" dirty="0">
              <a:ln>
                <a:noFill/>
              </a:ln>
              <a:solidFill>
                <a:srgbClr val="373842"/>
              </a:solidFill>
              <a:effectLst/>
              <a:uFillTx/>
              <a:latin typeface="+mn-lt"/>
              <a:ea typeface="+mn-ea"/>
              <a:cs typeface="+mn-cs"/>
              <a:sym typeface="Nex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B271E-AB45-42F4-B20C-09CF469F53B8}"/>
              </a:ext>
            </a:extLst>
          </p:cNvPr>
          <p:cNvSpPr/>
          <p:nvPr/>
        </p:nvSpPr>
        <p:spPr>
          <a:xfrm>
            <a:off x="10614917" y="2129738"/>
            <a:ext cx="12192000" cy="99411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Referred to as Azure Storage Service Encryption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Enabled by default on Managed Disks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Has to be turned on for Storage Accounts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Encryption at Rest.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</p:txBody>
      </p:sp>
    </p:spTree>
    <p:extLst>
      <p:ext uri="{BB962C8B-B14F-4D97-AF65-F5344CB8AC3E}">
        <p14:creationId xmlns:p14="http://schemas.microsoft.com/office/powerpoint/2010/main" val="109386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/>
          <p:cNvSpPr/>
          <p:nvPr/>
        </p:nvSpPr>
        <p:spPr>
          <a:xfrm>
            <a:off x="0" y="1"/>
            <a:ext cx="7259216" cy="13715999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102"/>
          <p:cNvSpPr/>
          <p:nvPr/>
        </p:nvSpPr>
        <p:spPr>
          <a:xfrm>
            <a:off x="429208" y="5233933"/>
            <a:ext cx="79071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Examples:	</a:t>
            </a:r>
            <a:endParaRPr dirty="0"/>
          </a:p>
        </p:txBody>
      </p:sp>
      <p:sp>
        <p:nvSpPr>
          <p:cNvPr id="10" name="Shape 104"/>
          <p:cNvSpPr/>
          <p:nvPr/>
        </p:nvSpPr>
        <p:spPr>
          <a:xfrm>
            <a:off x="429208" y="6220337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0440" y="7246337"/>
            <a:ext cx="8709403" cy="228455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hangingPunct="1"/>
            <a:endParaRPr lang="en-US" sz="36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0283" y="5924767"/>
            <a:ext cx="67967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endParaRPr kumimoji="0" lang="en-US" sz="4000" b="0" i="0" u="none" strike="noStrike" cap="all" spc="1500" normalizeH="0" baseline="0" dirty="0">
              <a:ln>
                <a:noFill/>
              </a:ln>
              <a:solidFill>
                <a:srgbClr val="373842"/>
              </a:solidFill>
              <a:effectLst/>
              <a:uFillTx/>
              <a:latin typeface="+mn-lt"/>
              <a:ea typeface="+mn-ea"/>
              <a:cs typeface="+mn-cs"/>
              <a:sym typeface="Nex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7BF6A-5E3E-4A26-A816-DEF226F6A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60" y="707334"/>
            <a:ext cx="7240554" cy="12097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99843-B6BB-498F-8B08-54FAF5122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8480" y="707334"/>
            <a:ext cx="7408213" cy="121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4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/>
          <p:cNvSpPr/>
          <p:nvPr/>
        </p:nvSpPr>
        <p:spPr>
          <a:xfrm>
            <a:off x="0" y="1"/>
            <a:ext cx="9370288" cy="13715999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102"/>
          <p:cNvSpPr/>
          <p:nvPr/>
        </p:nvSpPr>
        <p:spPr>
          <a:xfrm>
            <a:off x="429208" y="4464492"/>
            <a:ext cx="790716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Azure Disk Encryption</a:t>
            </a:r>
            <a:endParaRPr dirty="0"/>
          </a:p>
        </p:txBody>
      </p:sp>
      <p:sp>
        <p:nvSpPr>
          <p:cNvPr id="10" name="Shape 104"/>
          <p:cNvSpPr/>
          <p:nvPr/>
        </p:nvSpPr>
        <p:spPr>
          <a:xfrm>
            <a:off x="429208" y="6220337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0440" y="7246337"/>
            <a:ext cx="8709403" cy="228455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hangingPunct="1"/>
            <a:endParaRPr lang="en-US" sz="36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0283" y="5924767"/>
            <a:ext cx="67967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endParaRPr kumimoji="0" lang="en-US" sz="4000" b="0" i="0" u="none" strike="noStrike" cap="all" spc="1500" normalizeH="0" baseline="0" dirty="0">
              <a:ln>
                <a:noFill/>
              </a:ln>
              <a:solidFill>
                <a:srgbClr val="373842"/>
              </a:solidFill>
              <a:effectLst/>
              <a:uFillTx/>
              <a:latin typeface="+mn-lt"/>
              <a:ea typeface="+mn-ea"/>
              <a:cs typeface="+mn-cs"/>
              <a:sym typeface="Nex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B6079-98A7-476C-9C9D-EEB2068E32F6}"/>
              </a:ext>
            </a:extLst>
          </p:cNvPr>
          <p:cNvSpPr/>
          <p:nvPr/>
        </p:nvSpPr>
        <p:spPr>
          <a:xfrm>
            <a:off x="10945362" y="323629"/>
            <a:ext cx="12192000" cy="133882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9600" cap="none" spc="0" dirty="0"/>
              <a:t>Azure Disk Encryption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9600" cap="none" spc="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9600" cap="none" spc="0" dirty="0"/>
              <a:t>Disk Encryption using BitLocker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9600" cap="none" spc="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9600" cap="none" spc="0" dirty="0"/>
              <a:t>Keys are stored in Azure Key Vault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9600" cap="none" spc="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9600" cap="none" spc="0" dirty="0"/>
              <a:t>Can still be backed up</a:t>
            </a:r>
          </a:p>
        </p:txBody>
      </p:sp>
    </p:spTree>
    <p:extLst>
      <p:ext uri="{BB962C8B-B14F-4D97-AF65-F5344CB8AC3E}">
        <p14:creationId xmlns:p14="http://schemas.microsoft.com/office/powerpoint/2010/main" val="259473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/>
          <p:cNvSpPr/>
          <p:nvPr/>
        </p:nvSpPr>
        <p:spPr>
          <a:xfrm>
            <a:off x="0" y="1"/>
            <a:ext cx="9370288" cy="13715999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102"/>
          <p:cNvSpPr/>
          <p:nvPr/>
        </p:nvSpPr>
        <p:spPr>
          <a:xfrm>
            <a:off x="429208" y="4464492"/>
            <a:ext cx="790716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5000" spc="750">
                <a:solidFill>
                  <a:srgbClr val="FFFFFF"/>
                </a:solidFill>
              </a:defRPr>
            </a:pPr>
            <a:r>
              <a:rPr lang="en-US" dirty="0"/>
              <a:t>Azure Disk Encryption</a:t>
            </a:r>
            <a:endParaRPr dirty="0"/>
          </a:p>
        </p:txBody>
      </p:sp>
      <p:sp>
        <p:nvSpPr>
          <p:cNvPr id="10" name="Shape 104"/>
          <p:cNvSpPr/>
          <p:nvPr/>
        </p:nvSpPr>
        <p:spPr>
          <a:xfrm>
            <a:off x="429208" y="6220337"/>
            <a:ext cx="1270001" cy="127001"/>
          </a:xfrm>
          <a:prstGeom prst="rect">
            <a:avLst/>
          </a:prstGeom>
          <a:solidFill>
            <a:srgbClr val="F18C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0440" y="7246337"/>
            <a:ext cx="8709403" cy="228455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1500" baseline="0">
                <a:ln>
                  <a:noFill/>
                </a:ln>
                <a:solidFill>
                  <a:srgbClr val="373842"/>
                </a:solidFill>
                <a:uFillTx/>
                <a:latin typeface="+mn-lt"/>
                <a:ea typeface="+mn-ea"/>
                <a:cs typeface="+mn-cs"/>
                <a:sym typeface="Nexa Light"/>
              </a:defRPr>
            </a:lvl9pPr>
          </a:lstStyle>
          <a:p>
            <a:pPr hangingPunct="1"/>
            <a:endParaRPr lang="en-US" sz="3600" cap="none" spc="200" dirty="0">
              <a:solidFill>
                <a:schemeClr val="bg1"/>
              </a:solidFill>
              <a:latin typeface="Nexa Light" panose="020000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0283" y="5924767"/>
            <a:ext cx="67967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endParaRPr kumimoji="0" lang="en-US" sz="4000" b="0" i="0" u="none" strike="noStrike" cap="all" spc="1500" normalizeH="0" baseline="0" dirty="0">
              <a:ln>
                <a:noFill/>
              </a:ln>
              <a:solidFill>
                <a:srgbClr val="373842"/>
              </a:solidFill>
              <a:effectLst/>
              <a:uFillTx/>
              <a:latin typeface="+mn-lt"/>
              <a:ea typeface="+mn-ea"/>
              <a:cs typeface="+mn-cs"/>
              <a:sym typeface="Nex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B271E-AB45-42F4-B20C-09CF469F53B8}"/>
              </a:ext>
            </a:extLst>
          </p:cNvPr>
          <p:cNvSpPr/>
          <p:nvPr/>
        </p:nvSpPr>
        <p:spPr>
          <a:xfrm>
            <a:off x="10614917" y="2129738"/>
            <a:ext cx="12192000" cy="99411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2 Main Components: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BEK – </a:t>
            </a:r>
            <a:r>
              <a:rPr lang="en-US" sz="8000" cap="none" spc="0" dirty="0" err="1"/>
              <a:t>Bitlocker</a:t>
            </a:r>
            <a:r>
              <a:rPr lang="en-US" sz="8000" cap="none" spc="0" dirty="0"/>
              <a:t> Encryption Key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KEK – Key Encryption Key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8000" cap="none" spc="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A few other resources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Key Vault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8000" cap="none" spc="0" dirty="0"/>
              <a:t>Azure AD Application</a:t>
            </a:r>
          </a:p>
        </p:txBody>
      </p:sp>
    </p:spTree>
    <p:extLst>
      <p:ext uri="{BB962C8B-B14F-4D97-AF65-F5344CB8AC3E}">
        <p14:creationId xmlns:p14="http://schemas.microsoft.com/office/powerpoint/2010/main" val="379976422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373842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xa Light"/>
        <a:ea typeface="Nexa Light"/>
        <a:cs typeface="Nexa Light"/>
      </a:majorFont>
      <a:minorFont>
        <a:latin typeface="Nexa Light"/>
        <a:ea typeface="Nexa Light"/>
        <a:cs typeface="Nex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3355"/>
            <a:lumOff val="2661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0" b="0" i="0" u="none" strike="noStrike" cap="all" spc="1500" normalizeH="0" baseline="0">
            <a:ln>
              <a:noFill/>
            </a:ln>
            <a:solidFill>
              <a:srgbClr val="373842"/>
            </a:solidFill>
            <a:effectLst/>
            <a:uFillTx/>
            <a:latin typeface="+mn-lt"/>
            <a:ea typeface="+mn-ea"/>
            <a:cs typeface="+mn-cs"/>
            <a:sym typeface="Nex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xa Light"/>
        <a:ea typeface="Nexa Light"/>
        <a:cs typeface="Nexa Light"/>
      </a:majorFont>
      <a:minorFont>
        <a:latin typeface="Nexa Light"/>
        <a:ea typeface="Nexa Light"/>
        <a:cs typeface="Nex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3355"/>
            <a:lumOff val="2661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0" b="0" i="0" u="none" strike="noStrike" cap="all" spc="1500" normalizeH="0" baseline="0">
            <a:ln>
              <a:noFill/>
            </a:ln>
            <a:solidFill>
              <a:srgbClr val="373842"/>
            </a:solidFill>
            <a:effectLst/>
            <a:uFillTx/>
            <a:latin typeface="+mn-lt"/>
            <a:ea typeface="+mn-ea"/>
            <a:cs typeface="+mn-cs"/>
            <a:sym typeface="Nex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6831</TotalTime>
  <Words>339</Words>
  <Application>Microsoft Office PowerPoint</Application>
  <PresentationFormat>Custom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Helvetica Light</vt:lpstr>
      <vt:lpstr>Helvetica Neue</vt:lpstr>
      <vt:lpstr>Helvetica Neue Light</vt:lpstr>
      <vt:lpstr>Nexa Light</vt:lpstr>
      <vt:lpstr>Raleway</vt:lpstr>
      <vt:lpstr>Segoe UI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Hoang</dc:creator>
  <cp:lastModifiedBy>Nathan Taylor</cp:lastModifiedBy>
  <cp:revision>92</cp:revision>
  <cp:lastPrinted>2017-04-22T04:33:09Z</cp:lastPrinted>
  <dcterms:modified xsi:type="dcterms:W3CDTF">2017-07-19T01:11:22Z</dcterms:modified>
</cp:coreProperties>
</file>