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7" r:id="rId4"/>
    <p:sldId id="257" r:id="rId5"/>
    <p:sldId id="258" r:id="rId6"/>
    <p:sldId id="269" r:id="rId7"/>
    <p:sldId id="274" r:id="rId8"/>
    <p:sldId id="259" r:id="rId9"/>
    <p:sldId id="270" r:id="rId10"/>
    <p:sldId id="272" r:id="rId11"/>
    <p:sldId id="260" r:id="rId12"/>
    <p:sldId id="273" r:id="rId13"/>
    <p:sldId id="271" r:id="rId14"/>
    <p:sldId id="268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9637A8-719A-4BEB-9359-44B5272515FA}">
          <p14:sldIdLst>
            <p14:sldId id="256"/>
            <p14:sldId id="267"/>
            <p14:sldId id="257"/>
            <p14:sldId id="258"/>
            <p14:sldId id="269"/>
            <p14:sldId id="274"/>
            <p14:sldId id="259"/>
            <p14:sldId id="270"/>
            <p14:sldId id="272"/>
            <p14:sldId id="260"/>
            <p14:sldId id="273"/>
            <p14:sldId id="271"/>
            <p14:sldId id="268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9" autoAdjust="0"/>
    <p:restoredTop sz="94660"/>
  </p:normalViewPr>
  <p:slideViewPr>
    <p:cSldViewPr>
      <p:cViewPr>
        <p:scale>
          <a:sx n="118" d="100"/>
          <a:sy n="118" d="100"/>
        </p:scale>
        <p:origin x="-1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90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841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5940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0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72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36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4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67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23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7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6672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78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7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752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3421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142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828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07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28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35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0FCA-A43A-428C-B133-13C78FF963C8}" type="datetimeFigureOut">
              <a:rPr lang="sr-Latn-RS" smtClean="0"/>
              <a:t>18.2.2016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A97E-E434-49CE-A7A2-173E8D29DC4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6830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0FCA-A43A-428C-B133-13C78FF963C8}" type="datetimeFigureOut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18.2.2016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A97E-E434-49CE-A7A2-173E8D29DC4D}" type="slidenum">
              <a:rPr lang="sr-Latn-R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r-Latn-R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3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Responsive Emotion Detecting System (REDS)</a:t>
            </a:r>
            <a:endParaRPr lang="sr-Latn-R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autor</a:t>
            </a:r>
            <a:r>
              <a:rPr lang="en-US" dirty="0" smtClean="0">
                <a:solidFill>
                  <a:schemeClr val="bg1"/>
                </a:solidFill>
              </a:rPr>
              <a:t>: Mile </a:t>
            </a:r>
            <a:r>
              <a:rPr lang="en-US" dirty="0" err="1" smtClean="0">
                <a:solidFill>
                  <a:schemeClr val="bg1"/>
                </a:solidFill>
              </a:rPr>
              <a:t>Miljanov</a:t>
            </a:r>
            <a:r>
              <a:rPr lang="sr-Latn-RS" dirty="0" smtClean="0">
                <a:solidFill>
                  <a:schemeClr val="bg1"/>
                </a:solidFill>
              </a:rPr>
              <a:t>ić, RA118-2012</a:t>
            </a:r>
            <a:endParaRPr lang="sr-Latn-R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9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funkcionisanja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Treći korak je poređenje slike koju testiramo sa izlazima neuronske mreže: imamo niz od </a:t>
            </a:r>
            <a:r>
              <a:rPr lang="sr-Latn-RS" dirty="0" smtClean="0"/>
              <a:t>160 </a:t>
            </a:r>
            <a:r>
              <a:rPr lang="sr-Latn-RS" dirty="0" smtClean="0"/>
              <a:t>elemenata od kojih svaki predstavlja faktor poklapanja sa određenom </a:t>
            </a:r>
            <a:r>
              <a:rPr lang="sr-Latn-RS" dirty="0" smtClean="0"/>
              <a:t>emocijom(prvih 32 za bes, sledećih 32 za iznenađenost itd). </a:t>
            </a:r>
            <a:endParaRPr lang="sr-Latn-RS" dirty="0"/>
          </a:p>
          <a:p>
            <a:r>
              <a:rPr lang="sr-Latn-RS" dirty="0" smtClean="0"/>
              <a:t>Izrazi lica su po prirodi mešovitih karakteristika, tako da će sigurno svaki član niza imati vrednost različitu od nule.</a:t>
            </a:r>
          </a:p>
          <a:p>
            <a:r>
              <a:rPr lang="sr-Latn-RS" dirty="0" smtClean="0"/>
              <a:t>Iz niza pronalazimo maksimalan član, koji odgovara nekoj od emocija – ta emocija će biti pobednik i uzeće se kao prepoznata.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282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22" y="1844824"/>
            <a:ext cx="7094261" cy="3936019"/>
          </a:xfrm>
        </p:spPr>
      </p:pic>
    </p:spTree>
    <p:extLst>
      <p:ext uri="{BB962C8B-B14F-4D97-AF65-F5344CB8AC3E}">
        <p14:creationId xmlns:p14="http://schemas.microsoft.com/office/powerpoint/2010/main" val="27855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funkcionisanja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Četvrti i finalni korak je puštanje sound fajla na osnovu prepoznate emocije.</a:t>
            </a:r>
          </a:p>
          <a:p>
            <a:r>
              <a:rPr lang="sr-Latn-RS" dirty="0" smtClean="0"/>
              <a:t>Na primer, ako je prepoznato gađenje, pustiće se </a:t>
            </a:r>
            <a:r>
              <a:rPr lang="en-US" dirty="0" smtClean="0"/>
              <a:t>“</a:t>
            </a:r>
            <a:r>
              <a:rPr lang="en-US" dirty="0" err="1" smtClean="0"/>
              <a:t>Eww</a:t>
            </a:r>
            <a:r>
              <a:rPr lang="en-US" dirty="0" smtClean="0"/>
              <a:t>, disgusting” sound </a:t>
            </a:r>
            <a:r>
              <a:rPr lang="en-US" dirty="0" err="1" smtClean="0"/>
              <a:t>fajl</a:t>
            </a:r>
            <a:r>
              <a:rPr lang="en-US" dirty="0" smtClean="0"/>
              <a:t>, i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dalje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emocije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Mogu</a:t>
            </a:r>
            <a:r>
              <a:rPr lang="sr-Latn-RS" dirty="0" smtClean="0"/>
              <a:t>će je unaprediti program da se ponaša više </a:t>
            </a:r>
            <a:r>
              <a:rPr lang="en-US" dirty="0" smtClean="0"/>
              <a:t>“</a:t>
            </a:r>
            <a:r>
              <a:rPr lang="en-US" dirty="0" err="1" smtClean="0"/>
              <a:t>ljudski</a:t>
            </a:r>
            <a:r>
              <a:rPr lang="en-US" dirty="0" smtClean="0"/>
              <a:t>”</a:t>
            </a:r>
            <a:r>
              <a:rPr lang="sr-Latn-RS" dirty="0" smtClean="0"/>
              <a:t>, tako da ako je, na primer, prvo prepoznat bes, odgovori sa </a:t>
            </a:r>
            <a:r>
              <a:rPr lang="en-US" dirty="0" smtClean="0"/>
              <a:t>“Why so angry?”, a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sre</a:t>
            </a:r>
            <a:r>
              <a:rPr lang="sr-Latn-RS" dirty="0" smtClean="0"/>
              <a:t>ća, odgovori sa </a:t>
            </a:r>
            <a:r>
              <a:rPr lang="en-US" dirty="0" smtClean="0"/>
              <a:t>“Now that’s better”, </a:t>
            </a:r>
            <a:r>
              <a:rPr lang="en-US" dirty="0" err="1" smtClean="0"/>
              <a:t>ili</a:t>
            </a:r>
            <a:r>
              <a:rPr lang="en-US" dirty="0" smtClean="0"/>
              <a:t> da se </a:t>
            </a:r>
            <a:r>
              <a:rPr lang="en-US" dirty="0" err="1" smtClean="0"/>
              <a:t>ubaci</a:t>
            </a:r>
            <a:r>
              <a:rPr lang="en-US" dirty="0" smtClean="0"/>
              <a:t> </a:t>
            </a:r>
            <a:r>
              <a:rPr lang="sr-Latn-RS" dirty="0" smtClean="0"/>
              <a:t>po </a:t>
            </a:r>
            <a:r>
              <a:rPr lang="sr-Latn-RS" dirty="0" smtClean="0"/>
              <a:t>nekoliko desetina </a:t>
            </a:r>
            <a:r>
              <a:rPr lang="sr-Latn-RS" dirty="0" smtClean="0"/>
              <a:t>sound fajlova za svaku od emocija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6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</a:t>
            </a:r>
            <a:r>
              <a:rPr lang="sr-Latn-RS" dirty="0" smtClean="0"/>
              <a:t>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EmoVu i KAIROS</a:t>
            </a:r>
          </a:p>
          <a:p>
            <a:r>
              <a:rPr lang="sr-Latn-RS" dirty="0" smtClean="0"/>
              <a:t>EmoVu je softver koji radi detekciju emocija u realnom vremenu. Bazira se na deep-learningu (modeluje apstrakcije visokog nivoa na osnovu prosleđenih podataka na ulazima neuronske mreže). Kamera snima lice i na osnovu toga zaključuje kako se osoba oseća u svakom trenutku.</a:t>
            </a:r>
          </a:p>
          <a:p>
            <a:r>
              <a:rPr lang="sr-Latn-RS" dirty="0"/>
              <a:t>KAIROS je vrlo sofisticiran softver za prepoznavanje </a:t>
            </a:r>
            <a:r>
              <a:rPr lang="sr-Latn-RS" dirty="0" smtClean="0"/>
              <a:t>emocija (radi i u realnom vremenu i sa slikama) </a:t>
            </a:r>
            <a:r>
              <a:rPr lang="sr-Latn-RS" dirty="0"/>
              <a:t>koje promiču i najoštrijem oku, u cilju da pomogne korisnicima u interakciji sa drugim ljudima. Takođe, ovaj program omogućuje merenje pažnje, detekciju pola, kao i procenu godina testiranog </a:t>
            </a:r>
            <a:r>
              <a:rPr lang="sr-Latn-RS" dirty="0" smtClean="0"/>
              <a:t>subjekta analizom frejmova svakih 250 milisekundi.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2444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53840"/>
            <a:ext cx="6408712" cy="4266622"/>
          </a:xfrm>
        </p:spPr>
      </p:pic>
    </p:spTree>
    <p:extLst>
      <p:ext uri="{BB962C8B-B14F-4D97-AF65-F5344CB8AC3E}">
        <p14:creationId xmlns:p14="http://schemas.microsoft.com/office/powerpoint/2010/main" val="383781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6756"/>
            <a:ext cx="7078166" cy="3752850"/>
          </a:xfrm>
        </p:spPr>
      </p:pic>
    </p:spTree>
    <p:extLst>
      <p:ext uri="{BB962C8B-B14F-4D97-AF65-F5344CB8AC3E}">
        <p14:creationId xmlns:p14="http://schemas.microsoft.com/office/powerpoint/2010/main" val="277056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1" y="1844825"/>
            <a:ext cx="7310954" cy="4032448"/>
          </a:xfrm>
        </p:spPr>
      </p:pic>
    </p:spTree>
    <p:extLst>
      <p:ext uri="{BB962C8B-B14F-4D97-AF65-F5344CB8AC3E}">
        <p14:creationId xmlns:p14="http://schemas.microsoft.com/office/powerpoint/2010/main" val="386033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4" y="1844823"/>
            <a:ext cx="7925148" cy="3962575"/>
          </a:xfrm>
        </p:spPr>
      </p:pic>
    </p:spTree>
    <p:extLst>
      <p:ext uri="{BB962C8B-B14F-4D97-AF65-F5344CB8AC3E}">
        <p14:creationId xmlns:p14="http://schemas.microsoft.com/office/powerpoint/2010/main" val="339185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Po Ekmanovoj klasifikaciji, postoji 6 osnovnih emocija: sreća, tuga, strah, iznenađenost, </a:t>
            </a:r>
            <a:r>
              <a:rPr lang="sr-Latn-RS" dirty="0" smtClean="0"/>
              <a:t>bes</a:t>
            </a:r>
            <a:r>
              <a:rPr lang="en-US" dirty="0" smtClean="0"/>
              <a:t>, </a:t>
            </a:r>
            <a:r>
              <a:rPr lang="sr-Latn-RS" dirty="0" smtClean="0"/>
              <a:t>gađenje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i </a:t>
            </a:r>
            <a:r>
              <a:rPr lang="en-US" dirty="0" err="1" smtClean="0"/>
              <a:t>neutralan</a:t>
            </a:r>
            <a:r>
              <a:rPr lang="en-US" dirty="0" smtClean="0"/>
              <a:t> </a:t>
            </a:r>
            <a:r>
              <a:rPr lang="en-US" dirty="0" err="1" smtClean="0"/>
              <a:t>izraz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sr-Latn-RS" dirty="0" smtClean="0"/>
              <a:t>. </a:t>
            </a:r>
            <a:endParaRPr lang="sr-Latn-RS" dirty="0" smtClean="0"/>
          </a:p>
          <a:p>
            <a:r>
              <a:rPr lang="sr-Latn-RS" dirty="0" smtClean="0"/>
              <a:t>Ekman je zaključio da ljudi u svim područjima sveta slično reaguju kada osećaju različite emocije.</a:t>
            </a:r>
          </a:p>
          <a:p>
            <a:r>
              <a:rPr lang="sr-Latn-RS" dirty="0" smtClean="0"/>
              <a:t>Cilj je napraviti softver koji će prepoznavati 6 osnovnih emocija.</a:t>
            </a:r>
          </a:p>
          <a:p>
            <a:r>
              <a:rPr lang="sr-Latn-RS" dirty="0" smtClean="0"/>
              <a:t>Pošto je neverbalna interakcija mnogo značajnija od reči u komunikaciji između dva čoveka, može izuzetno da doprinese i u interakciji između čoveka i računara.</a:t>
            </a:r>
          </a:p>
          <a:p>
            <a:r>
              <a:rPr lang="sr-Latn-RS" dirty="0" smtClean="0"/>
              <a:t>Na ovaj način, doprinosi se humanizaciji računara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4549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Ideja je napraviti softver uz pomoć OpenCV-a i Kerasa koji će biti u stanju da prepoznaje emocije na licu čoveka, i u skladu sa prepoznatom emocijom, da pusti odgovarajući sound fajl.</a:t>
            </a:r>
          </a:p>
          <a:p>
            <a:r>
              <a:rPr lang="sr-Latn-RS" dirty="0" smtClean="0"/>
              <a:t>Vršiće se detekcija regiona od značaja (lica), zatim obučavanje neuronske mreže za svaku od emocija, i na kraju prepoznavanje emocije i puštanje odgovarajućeg sound fajla</a:t>
            </a:r>
            <a:r>
              <a:rPr lang="sr-Latn-RS" dirty="0" smtClean="0"/>
              <a:t>.</a:t>
            </a:r>
            <a:endParaRPr lang="en-US" dirty="0" smtClean="0"/>
          </a:p>
          <a:p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manjka</a:t>
            </a:r>
            <a:r>
              <a:rPr lang="en-US" dirty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u </a:t>
            </a:r>
            <a:r>
              <a:rPr lang="en-US" dirty="0" err="1" smtClean="0"/>
              <a:t>datasetu</a:t>
            </a:r>
            <a:r>
              <a:rPr lang="en-US" dirty="0" smtClean="0"/>
              <a:t>, program </a:t>
            </a:r>
            <a:r>
              <a:rPr lang="sr-Latn-RS" dirty="0" smtClean="0"/>
              <a:t>će da radi sa 5 emocija: bes, iznenađenost, neutralan izraz, strah i tuga.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2431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sr-Latn-RS" dirty="0" smtClean="0"/>
              <a:t>čin funkcionisanja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U program se prosleđuje željena slika, koji treba da je obradi, detektuje lice na slici i zaključi koja je emocija u pitanju. </a:t>
            </a:r>
            <a:endParaRPr lang="sr-Latn-RS" dirty="0"/>
          </a:p>
          <a:p>
            <a:r>
              <a:rPr lang="sr-Latn-RS" dirty="0" smtClean="0"/>
              <a:t>Ukoliko </a:t>
            </a:r>
            <a:r>
              <a:rPr lang="sr-Latn-RS" dirty="0" smtClean="0"/>
              <a:t>se na slici ne nađe nijedno lice, program će izbaciti poruku </a:t>
            </a:r>
            <a:r>
              <a:rPr lang="sr-Latn-RS" dirty="0" smtClean="0"/>
              <a:t>da ništa nije pronađeno</a:t>
            </a:r>
          </a:p>
          <a:p>
            <a:r>
              <a:rPr lang="sr-Latn-RS" dirty="0" smtClean="0"/>
              <a:t>Predviđeno je da se u program prosleđuju slike sa samo jednim licem. Ukoliko se prosledi slika sa više lica, program će detektovati sva, ali će obraditi i pronaći odgovarajuću emociju samo za poslednje detektovano lice.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861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funkcionisanja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Prvi korak u implementaciji programa </a:t>
            </a:r>
            <a:r>
              <a:rPr lang="sr-Latn-RS" dirty="0" smtClean="0"/>
              <a:t>je uključivanje svih potrebnih biblioteka i definisanje potrebnih funkcija, kao što su konverzija u grayscale sliku, konverzija u binarnu sliku, erozija, dilatacija, kreiranje i obučavanje neuronske mreže, traženje indeksa maksimalnog člana u nizu, itd.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6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funkcionisanja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Drugi korak je uzimanje slika iz Dataseta, gde su sortirane po emocijama, i njihova priprema za prosleđivanje u neuronsku mrežu. Na svakoj od slika se detektuje lice pomoću OpenCV-a, a zatim se taj ROI konvertuje u binarnu sliku i skalira na veličinu 100x100. Skaliranu sliku je potrebno pretvoriti iz matrice u vektor, čime je pogodna za prosleđivanje u neuronsku mrežu.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funkcionisanja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Treći</a:t>
            </a:r>
            <a:r>
              <a:rPr lang="sr-Latn-RS" dirty="0" smtClean="0"/>
              <a:t> </a:t>
            </a:r>
            <a:r>
              <a:rPr lang="sr-Latn-RS" dirty="0" smtClean="0"/>
              <a:t>korak se može izvršiti na dva načina:</a:t>
            </a:r>
          </a:p>
          <a:p>
            <a:r>
              <a:rPr lang="sr-Latn-RS" dirty="0" smtClean="0"/>
              <a:t>1. Putem neuronske mreže – u neuronsku mrežu se prosleđuju slike </a:t>
            </a:r>
            <a:r>
              <a:rPr lang="sr-Latn-RS" dirty="0" smtClean="0"/>
              <a:t>koje su skalirane i pripremljene za obuku na </a:t>
            </a:r>
            <a:r>
              <a:rPr lang="sr-Latn-RS" dirty="0" smtClean="0"/>
              <a:t>kojima je izražena odgovarajuća emocija. Neuronska mreža se obučava za svaku od </a:t>
            </a:r>
            <a:r>
              <a:rPr lang="sr-Latn-RS" dirty="0" smtClean="0"/>
              <a:t>5 </a:t>
            </a:r>
            <a:r>
              <a:rPr lang="sr-Latn-RS" dirty="0" smtClean="0"/>
              <a:t>emocija, i pri prepoznavanju se definiše faktor poklapanja – koeficijent vrednosti od 0 do 1 koji nam govori u kojoj meri se slika na kojoj želimo da prepoznamo emociju poklapa sa svakom od emocija koje su definisane u neuronskoj mreži</a:t>
            </a:r>
            <a:r>
              <a:rPr lang="sr-Latn-RS" dirty="0" smtClean="0"/>
              <a:t>. Imamo 10 000 ulaza (jer je broj piksela u svakom ROI-ju 100x100) i 160 izlaza, za svaku od slika kojima smo obučavali. </a:t>
            </a:r>
            <a:r>
              <a:rPr lang="sr-Latn-RS" dirty="0" smtClean="0"/>
              <a:t>Ovaj pristup je korišćen pri pravljenju ovog programa, jer je jednostavniji i manje sklon </a:t>
            </a:r>
            <a:r>
              <a:rPr lang="sr-Latn-RS" dirty="0" smtClean="0"/>
              <a:t>bagovima.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7556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Način funkcionisanja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2. Na osnovu položaja crta lica – moguće je zaključiti koja je emocija izražena na licu na osnovu položaja obrva, oblika očiju, položaja usana,... Bilo bi potrebno proveriti pod kojim uglom stoje obrve u odnosu na neku referentnu pravu, kako su postavljeni uglovi usana, da li su izraženi zubi i slično.</a:t>
            </a:r>
            <a:r>
              <a:rPr lang="sr-Latn-RS" dirty="0"/>
              <a:t> </a:t>
            </a:r>
            <a:r>
              <a:rPr lang="sr-Latn-RS" dirty="0" smtClean="0"/>
              <a:t>Ovakav način implementacije bi bio izuzetno komplikovan, sa puno matematičke analize i sklon bagovima, tako da nije korišćen u izradi ovog programa</a:t>
            </a:r>
            <a:r>
              <a:rPr lang="sr-Latn-RS" dirty="0" smtClean="0"/>
              <a:t>. Pri implementaciji ovog metoda ne bismo radili prvi i drugi korak.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16714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19681"/>
            <a:ext cx="6912768" cy="4432273"/>
          </a:xfrm>
        </p:spPr>
      </p:pic>
    </p:spTree>
    <p:extLst>
      <p:ext uri="{BB962C8B-B14F-4D97-AF65-F5344CB8AC3E}">
        <p14:creationId xmlns:p14="http://schemas.microsoft.com/office/powerpoint/2010/main" val="17067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917</Words>
  <Application>Microsoft Office PowerPoint</Application>
  <PresentationFormat>On-screen Show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Responsive Emotion Detecting System (REDS)</vt:lpstr>
      <vt:lpstr>Motivacija</vt:lpstr>
      <vt:lpstr>Ideja</vt:lpstr>
      <vt:lpstr>Način funkcionisanja</vt:lpstr>
      <vt:lpstr>Način funkcionisanja</vt:lpstr>
      <vt:lpstr>Način funkcionisanja</vt:lpstr>
      <vt:lpstr>Način funkcionisanja</vt:lpstr>
      <vt:lpstr>Način funkcionisanja</vt:lpstr>
      <vt:lpstr>Primeri</vt:lpstr>
      <vt:lpstr>Način funkcionisanja</vt:lpstr>
      <vt:lpstr>Primeri</vt:lpstr>
      <vt:lpstr>Način funkcionisanja</vt:lpstr>
      <vt:lpstr>Slična rešenja</vt:lpstr>
      <vt:lpstr>Primeri</vt:lpstr>
      <vt:lpstr>Primeri</vt:lpstr>
      <vt:lpstr>Primeri</vt:lpstr>
      <vt:lpstr>Primeri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Emotion Detecting System (REDS)</dc:title>
  <dc:creator>User</dc:creator>
  <cp:lastModifiedBy>Mile</cp:lastModifiedBy>
  <cp:revision>23</cp:revision>
  <dcterms:created xsi:type="dcterms:W3CDTF">2015-12-15T15:19:47Z</dcterms:created>
  <dcterms:modified xsi:type="dcterms:W3CDTF">2016-02-18T22:12:32Z</dcterms:modified>
</cp:coreProperties>
</file>