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CB9F-4CFA-4893-9B60-3CEAE46B5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610B4-A1F6-47BE-A265-4AD2C1CD0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C7551-B8F7-4112-A14E-36FE698B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6EE6-3A9D-4CD1-A260-E525D3B0A9F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5EC4-A904-4587-ABF6-E128B8C2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13691-AFF4-42F6-9A20-51F669E3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1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9AF2-B8D0-46E3-AEF2-ED04E9BD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0975F-85A7-43C2-B16E-611FBF99D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8525-932C-4874-9998-437E59DB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6EE6-3A9D-4CD1-A260-E525D3B0A9F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19FE2-0C28-44E5-85C3-97CBEFCC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4C4BA-34F7-474A-AFC5-54C79B13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1F2D1-483D-4EA5-BDA6-9944E0A2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9DCC3-EA90-4E38-A59E-1538500D7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C748C-EAB3-471D-A400-CC0E309F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6EE6-3A9D-4CD1-A260-E525D3B0A9F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EBFE-BBB8-46CE-AB14-8D7242EC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70E4-6168-4F9E-8245-25D6FEB0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0DE7-2E3E-45FB-B67D-6E5DA1A2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9181-29BC-44FF-9122-A76AD2B36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C37D-2A46-4DFF-8B2B-806E2B4D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6EE6-3A9D-4CD1-A260-E525D3B0A9F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A725-EBF2-463A-8327-E62681D1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F77B4-5623-4C68-931E-49728C3F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9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9005-BE3C-4588-8647-F619BA6C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65859-65A4-44C4-8590-521AF10F9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25DF5-FD0C-49C3-80B1-70936E5B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6EE6-3A9D-4CD1-A260-E525D3B0A9F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FCF95-C601-4C0D-B26A-73402520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F221F-EC5C-4D54-91EA-2518EBE1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9FF4-5255-4545-9A60-442C2960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4468-8D48-4438-8B9C-ECD5605AC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CCC27-3F1B-4695-B888-1A405A6C6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85F0E-FD2F-40B1-A966-F9A85CBF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6EE6-3A9D-4CD1-A260-E525D3B0A9F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07139-2DF7-4866-AB4A-735EB078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03B53-FB78-4429-8080-D546935F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4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337E-F9A7-43A8-9B84-39184FF5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82F61-F74A-4ACB-A7BD-04CCF8942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C4A68-B69D-452D-8125-03D7107C7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C786C-38EA-44DF-B51E-BEB93ED15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DE417-3AA4-4697-92B4-A1FAB240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7D67C-5AE0-4CB7-B19F-29AD1AFD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6EE6-3A9D-4CD1-A260-E525D3B0A9F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5F3AD-3964-41D5-9494-1C53E500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B4525-E766-43C8-8BC0-D48D5F36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7430-35FF-4A25-93A9-A65614C3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0DCF6-E699-41A9-ABFC-44AF94F2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6EE6-3A9D-4CD1-A260-E525D3B0A9F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5E237-C462-40FA-94E7-470EE941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137DB-6E9E-4572-9FC8-EA945CBC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8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14691-5590-40AC-B713-5BA73794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6EE6-3A9D-4CD1-A260-E525D3B0A9F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319C73-FA53-491D-B9DC-02DECD66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08432-1058-4302-A274-6AA23EB3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1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7F0A-AEB0-40AC-B73E-8096AE04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5D1D4-7736-4172-8C28-39A04D0DE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8D7D5-5C35-4BEA-B1FF-BD3D69EFF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95A2C-7141-406B-9F59-E10FDACE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6EE6-3A9D-4CD1-A260-E525D3B0A9F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66CDC-9E3C-4E67-ADEE-5403CCE7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09D46-3128-442A-BFED-B8857A0B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C213-B57E-4FBC-A30D-DA0BD589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17684-502F-4D32-A66A-534B6F11F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D8740-9899-4C77-85B1-6624CE1AD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B6A28-496F-4743-B4C9-FF0E9F46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6EE6-3A9D-4CD1-A260-E525D3B0A9F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BD9FE-E2BA-476D-9DF4-BD33A95E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9DFC9-6106-48E6-A72A-B228FCF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1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B324B-8C53-4179-AF52-6B3179BE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B9ED2-CC13-4926-AAAA-11D2BCBFA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3E59-CAEC-407A-9762-095FD9009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16EE6-3A9D-4CD1-A260-E525D3B0A9F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EAB83-14DD-499D-A83D-D328CC29F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DA1F-4895-477A-97EB-B59FB1C54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C2DD1-367F-486F-B4E6-9868F8C5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8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400D-C2C9-4F4F-A3AF-FAC55BAB9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Rukovanje pravilima u poslovnim web aplikacijama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63480-585D-4E04-874F-6724A45DE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sr-Latn-RS" sz="3200" dirty="0"/>
              <a:t>Diplomski rad</a:t>
            </a:r>
          </a:p>
          <a:p>
            <a:r>
              <a:rPr lang="sr-Latn-RS" sz="3200" dirty="0"/>
              <a:t>Mile Miljanović</a:t>
            </a:r>
          </a:p>
          <a:p>
            <a:r>
              <a:rPr lang="sr-Latn-RS" sz="3200" dirty="0"/>
              <a:t>RA118/2012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923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C634-C208-410C-819D-DD130EBA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Pretraga prvi u dubinu i prvi u širinu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E295B1-F9DB-4EC6-A238-293336A0D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68" y="1825625"/>
            <a:ext cx="9725464" cy="4351338"/>
          </a:xfrm>
        </p:spPr>
      </p:pic>
    </p:spTree>
    <p:extLst>
      <p:ext uri="{BB962C8B-B14F-4D97-AF65-F5344CB8AC3E}">
        <p14:creationId xmlns:p14="http://schemas.microsoft.com/office/powerpoint/2010/main" val="279829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4B3D-46A7-4FF9-9454-C194CCAA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Ulančavanje unapred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5B910-B4A2-436A-BF15-FD5D40F93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2186781"/>
            <a:ext cx="7439025" cy="3629025"/>
          </a:xfrm>
        </p:spPr>
      </p:pic>
    </p:spTree>
    <p:extLst>
      <p:ext uri="{BB962C8B-B14F-4D97-AF65-F5344CB8AC3E}">
        <p14:creationId xmlns:p14="http://schemas.microsoft.com/office/powerpoint/2010/main" val="217651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F25B-C283-43E8-93DC-B8393907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Ulančavanje unazad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F2885A-682C-4926-88A7-2A2A8C6F0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3" y="1351722"/>
            <a:ext cx="8441636" cy="4797459"/>
          </a:xfrm>
        </p:spPr>
      </p:pic>
    </p:spTree>
    <p:extLst>
      <p:ext uri="{BB962C8B-B14F-4D97-AF65-F5344CB8AC3E}">
        <p14:creationId xmlns:p14="http://schemas.microsoft.com/office/powerpoint/2010/main" val="264200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19B0-A0AC-4740-8C85-9A1ADB0D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Programski jezici bazirani na pravilima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0C81-742A-403B-8F9F-55ECB41A7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AWK</a:t>
            </a:r>
          </a:p>
          <a:p>
            <a:r>
              <a:rPr lang="sr-Latn-RS" dirty="0"/>
              <a:t>Clips</a:t>
            </a:r>
          </a:p>
          <a:p>
            <a:r>
              <a:rPr lang="sr-Latn-RS" dirty="0"/>
              <a:t>Constraint Handling Rules</a:t>
            </a:r>
          </a:p>
          <a:p>
            <a:r>
              <a:rPr lang="sr-Latn-RS" dirty="0"/>
              <a:t>Drools</a:t>
            </a:r>
          </a:p>
          <a:p>
            <a:r>
              <a:rPr lang="sr-Latn-RS" dirty="0"/>
              <a:t>GOAL Agent Programming Language</a:t>
            </a:r>
          </a:p>
          <a:p>
            <a:r>
              <a:rPr lang="sr-Latn-RS" dirty="0"/>
              <a:t>Jess</a:t>
            </a:r>
          </a:p>
          <a:p>
            <a:r>
              <a:rPr lang="sr-Latn-RS" dirty="0"/>
              <a:t>OPS5</a:t>
            </a:r>
          </a:p>
          <a:p>
            <a:r>
              <a:rPr lang="sr-Latn-RS" dirty="0"/>
              <a:t>Prolog</a:t>
            </a:r>
          </a:p>
          <a:p>
            <a:r>
              <a:rPr lang="sr-Latn-RS" dirty="0"/>
              <a:t>Mathematica</a:t>
            </a:r>
          </a:p>
          <a:p>
            <a:r>
              <a:rPr lang="sr-Latn-RS" dirty="0"/>
              <a:t>Wolfram</a:t>
            </a:r>
          </a:p>
          <a:p>
            <a:r>
              <a:rPr lang="sr-Latn-RS" dirty="0"/>
              <a:t>ToonTalk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3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93AF-0B8B-4507-B882-12301748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Prednosti sistema baziranih na pravilima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BDCF-71BF-4695-884F-8729CBC6F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Pravila</a:t>
            </a:r>
            <a:r>
              <a:rPr lang="en-US" dirty="0"/>
              <a:t> se </a:t>
            </a:r>
            <a:r>
              <a:rPr lang="en-US" dirty="0" err="1"/>
              <a:t>izražavaju</a:t>
            </a:r>
            <a:r>
              <a:rPr lang="en-US" dirty="0"/>
              <a:t> </a:t>
            </a:r>
            <a:r>
              <a:rPr lang="en-US" dirty="0" err="1"/>
              <a:t>deklarativno</a:t>
            </a:r>
            <a:r>
              <a:rPr lang="en-US" dirty="0"/>
              <a:t> – </a:t>
            </a:r>
            <a:r>
              <a:rPr lang="en-US" dirty="0" err="1"/>
              <a:t>omogućuju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da </a:t>
            </a:r>
            <a:r>
              <a:rPr lang="en-US" dirty="0" err="1"/>
              <a:t>kažemo</a:t>
            </a:r>
            <a:r>
              <a:rPr lang="en-US" dirty="0"/>
              <a:t> </a:t>
            </a:r>
            <a:r>
              <a:rPr lang="en-US" dirty="0" err="1"/>
              <a:t>šta</a:t>
            </a:r>
            <a:r>
              <a:rPr lang="en-US" dirty="0"/>
              <a:t> </a:t>
            </a:r>
            <a:r>
              <a:rPr lang="en-US" dirty="0" err="1"/>
              <a:t>želimo</a:t>
            </a:r>
            <a:r>
              <a:rPr lang="en-US" dirty="0"/>
              <a:t> da se </a:t>
            </a:r>
            <a:r>
              <a:rPr lang="en-US" dirty="0" err="1"/>
              <a:t>uradi</a:t>
            </a:r>
            <a:r>
              <a:rPr lang="en-US" dirty="0"/>
              <a:t>, a ne </a:t>
            </a:r>
            <a:r>
              <a:rPr lang="en-US" dirty="0" err="1"/>
              <a:t>kako</a:t>
            </a:r>
            <a:r>
              <a:rPr lang="en-US" dirty="0"/>
              <a:t> da se </a:t>
            </a:r>
            <a:r>
              <a:rPr lang="en-US" dirty="0" err="1"/>
              <a:t>uradi</a:t>
            </a:r>
            <a:endParaRPr lang="sr-Latn-RS" dirty="0"/>
          </a:p>
          <a:p>
            <a:r>
              <a:rPr lang="pl-PL" dirty="0"/>
              <a:t>Razdvajanje poslovne logike od ostatka koda</a:t>
            </a:r>
          </a:p>
          <a:p>
            <a:r>
              <a:rPr lang="en-US" dirty="0" err="1"/>
              <a:t>Brzina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skalabilnost</a:t>
            </a:r>
            <a:r>
              <a:rPr lang="en-US" dirty="0"/>
              <a:t> –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bazirani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pravilima</a:t>
            </a:r>
            <a:r>
              <a:rPr lang="en-US" dirty="0"/>
              <a:t>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praćeni</a:t>
            </a:r>
            <a:r>
              <a:rPr lang="en-US" dirty="0"/>
              <a:t> </a:t>
            </a:r>
            <a:r>
              <a:rPr lang="en-US" dirty="0" err="1"/>
              <a:t>algoritmima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efikasno</a:t>
            </a:r>
            <a:r>
              <a:rPr lang="en-US" dirty="0"/>
              <a:t> </a:t>
            </a:r>
            <a:r>
              <a:rPr lang="en-US" dirty="0" err="1"/>
              <a:t>uparuju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endParaRPr lang="sr-Latn-RS" dirty="0"/>
          </a:p>
          <a:p>
            <a:r>
              <a:rPr lang="en-US" dirty="0" err="1"/>
              <a:t>Centralizacija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en-US" dirty="0"/>
              <a:t> – </a:t>
            </a:r>
            <a:r>
              <a:rPr lang="en-US" dirty="0" err="1"/>
              <a:t>koristići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kreiramo</a:t>
            </a:r>
            <a:r>
              <a:rPr lang="en-US" dirty="0"/>
              <a:t> </a:t>
            </a:r>
            <a:r>
              <a:rPr lang="en-US" dirty="0" err="1"/>
              <a:t>repozitorijum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služi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izvor</a:t>
            </a:r>
            <a:r>
              <a:rPr lang="en-US" dirty="0"/>
              <a:t> </a:t>
            </a:r>
            <a:r>
              <a:rPr lang="en-US" dirty="0" err="1"/>
              <a:t>istinitosti</a:t>
            </a:r>
            <a:r>
              <a:rPr lang="en-US" dirty="0"/>
              <a:t> za </a:t>
            </a:r>
            <a:r>
              <a:rPr lang="en-US" dirty="0" err="1"/>
              <a:t>poslovnu</a:t>
            </a:r>
            <a:r>
              <a:rPr lang="en-US" dirty="0"/>
              <a:t> </a:t>
            </a:r>
            <a:r>
              <a:rPr lang="en-US" dirty="0" err="1"/>
              <a:t>logiku</a:t>
            </a:r>
            <a:r>
              <a:rPr lang="en-US" dirty="0"/>
              <a:t> </a:t>
            </a:r>
            <a:endParaRPr lang="sr-Latn-RS" dirty="0"/>
          </a:p>
          <a:p>
            <a:r>
              <a:rPr lang="sr-Latn-RS" dirty="0"/>
              <a:t>Sposobnost objašnjavanja – pravila nas obaveštavaju o svim odlukama, kao i zašto su one donete</a:t>
            </a:r>
          </a:p>
          <a:p>
            <a:r>
              <a:rPr lang="en-US" dirty="0" err="1"/>
              <a:t>Razumljivost</a:t>
            </a:r>
            <a:r>
              <a:rPr lang="en-US" dirty="0"/>
              <a:t> – </a:t>
            </a:r>
            <a:r>
              <a:rPr lang="en-US" dirty="0" err="1"/>
              <a:t>sintaksa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je </a:t>
            </a:r>
            <a:r>
              <a:rPr lang="en-US" dirty="0" err="1"/>
              <a:t>bliža</a:t>
            </a:r>
            <a:r>
              <a:rPr lang="en-US" dirty="0"/>
              <a:t> </a:t>
            </a:r>
            <a:r>
              <a:rPr lang="en-US" dirty="0" err="1"/>
              <a:t>prirodnom</a:t>
            </a:r>
            <a:r>
              <a:rPr lang="en-US" dirty="0"/>
              <a:t> </a:t>
            </a:r>
            <a:r>
              <a:rPr lang="en-US" dirty="0" err="1"/>
              <a:t>jeziku</a:t>
            </a:r>
            <a:endParaRPr lang="sr-Latn-RS" dirty="0"/>
          </a:p>
          <a:p>
            <a:r>
              <a:rPr lang="sr-Latn-RS" dirty="0"/>
              <a:t>Mogućnost da se menjaju pravila bez ponovnog startovanja aplikacije</a:t>
            </a:r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1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4D30-D2D9-4BC0-B963-97252B8B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Mane sistema baziranih na pravilima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B631-CFBD-4035-8993-3D5EA3597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Alati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barataju</a:t>
            </a:r>
            <a:r>
              <a:rPr lang="en-US" dirty="0"/>
              <a:t> </a:t>
            </a:r>
            <a:r>
              <a:rPr lang="en-US" dirty="0" err="1"/>
              <a:t>pravilima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resursno</a:t>
            </a:r>
            <a:r>
              <a:rPr lang="en-US" dirty="0"/>
              <a:t> </a:t>
            </a:r>
            <a:r>
              <a:rPr lang="en-US" dirty="0" err="1"/>
              <a:t>zahtevni</a:t>
            </a:r>
            <a:endParaRPr lang="sr-Latn-RS" dirty="0"/>
          </a:p>
          <a:p>
            <a:r>
              <a:rPr lang="en-US" dirty="0" err="1"/>
              <a:t>Narušavanje</a:t>
            </a:r>
            <a:r>
              <a:rPr lang="en-US" dirty="0"/>
              <a:t> </a:t>
            </a:r>
            <a:r>
              <a:rPr lang="en-US" dirty="0" err="1"/>
              <a:t>objektno</a:t>
            </a:r>
            <a:r>
              <a:rPr lang="en-US" dirty="0"/>
              <a:t> </a:t>
            </a:r>
            <a:r>
              <a:rPr lang="en-US" dirty="0" err="1"/>
              <a:t>orijentisanog</a:t>
            </a:r>
            <a:r>
              <a:rPr lang="en-US" dirty="0"/>
              <a:t> </a:t>
            </a:r>
            <a:r>
              <a:rPr lang="en-US" dirty="0" err="1"/>
              <a:t>koncepta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</a:t>
            </a:r>
            <a:r>
              <a:rPr lang="en-US" dirty="0" err="1"/>
              <a:t>počivaju</a:t>
            </a:r>
            <a:r>
              <a:rPr lang="en-US" dirty="0"/>
              <a:t> </a:t>
            </a:r>
            <a:r>
              <a:rPr lang="en-US" dirty="0" err="1"/>
              <a:t>mnoge</a:t>
            </a:r>
            <a:r>
              <a:rPr lang="en-US" dirty="0"/>
              <a:t> </a:t>
            </a:r>
            <a:r>
              <a:rPr lang="en-US" dirty="0" err="1"/>
              <a:t>aplikacij</a:t>
            </a:r>
            <a:r>
              <a:rPr lang="sr-Latn-RS" dirty="0"/>
              <a:t>e, logika se prenosi u pravila umesto da ostaje u objektima</a:t>
            </a:r>
          </a:p>
          <a:p>
            <a:r>
              <a:rPr lang="en-US" dirty="0"/>
              <a:t>Sa </a:t>
            </a:r>
            <a:r>
              <a:rPr lang="en-US" dirty="0" err="1"/>
              <a:t>programerske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,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teško</a:t>
            </a:r>
            <a:r>
              <a:rPr lang="en-US" dirty="0"/>
              <a:t> </a:t>
            </a:r>
            <a:r>
              <a:rPr lang="en-US" dirty="0" err="1"/>
              <a:t>testirati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refaktorisati</a:t>
            </a:r>
            <a:r>
              <a:rPr lang="en-US" dirty="0"/>
              <a:t> </a:t>
            </a:r>
            <a:r>
              <a:rPr lang="en-US" dirty="0" err="1"/>
              <a:t>deklarativno</a:t>
            </a:r>
            <a:r>
              <a:rPr lang="en-US" dirty="0"/>
              <a:t> </a:t>
            </a:r>
            <a:r>
              <a:rPr lang="en-US" dirty="0" err="1"/>
              <a:t>definisana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integrisati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kodom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pisan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drugačiji</a:t>
            </a:r>
            <a:r>
              <a:rPr lang="en-US" dirty="0"/>
              <a:t> </a:t>
            </a:r>
            <a:r>
              <a:rPr lang="en-US" dirty="0" err="1"/>
              <a:t>način</a:t>
            </a:r>
            <a:endParaRPr lang="sr-Latn-RS" dirty="0"/>
          </a:p>
          <a:p>
            <a:r>
              <a:rPr lang="en-US" dirty="0"/>
              <a:t>Sa </a:t>
            </a:r>
            <a:r>
              <a:rPr lang="en-US" dirty="0" err="1"/>
              <a:t>povećanjem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, </a:t>
            </a:r>
            <a:r>
              <a:rPr lang="en-US" dirty="0" err="1"/>
              <a:t>postaje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teže</a:t>
            </a:r>
            <a:r>
              <a:rPr lang="en-US" dirty="0"/>
              <a:t> </a:t>
            </a:r>
            <a:r>
              <a:rPr lang="en-US" dirty="0" err="1"/>
              <a:t>održavati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sr-Latn-RS" dirty="0"/>
              <a:t>- mora se voditi računa o tome koja pravila su međusobno zavisna i koje objekte menjaju, o prioritetu izvršavanja pravila,...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07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216C-F00C-4E94-975D-F23A1CDF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Kada koristiti sisteme bazirane na pravilima?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CFE35-CB20-4497-893D-E70DE5143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Kada</a:t>
            </a:r>
            <a:r>
              <a:rPr lang="en-US" dirty="0"/>
              <a:t> ne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zadovoljavajuće</a:t>
            </a:r>
            <a:r>
              <a:rPr lang="en-US" dirty="0"/>
              <a:t> </a:t>
            </a:r>
            <a:r>
              <a:rPr lang="en-US" dirty="0" err="1"/>
              <a:t>tradicionalno</a:t>
            </a:r>
            <a:r>
              <a:rPr lang="en-US" dirty="0"/>
              <a:t> </a:t>
            </a:r>
            <a:r>
              <a:rPr lang="en-US" dirty="0" err="1"/>
              <a:t>programersko</a:t>
            </a:r>
            <a:r>
              <a:rPr lang="en-US" dirty="0"/>
              <a:t> </a:t>
            </a:r>
            <a:r>
              <a:rPr lang="en-US" dirty="0" err="1"/>
              <a:t>rešenje</a:t>
            </a:r>
            <a:r>
              <a:rPr lang="en-US" dirty="0"/>
              <a:t> </a:t>
            </a:r>
            <a:r>
              <a:rPr lang="en-US" dirty="0" err="1"/>
              <a:t>problema</a:t>
            </a:r>
            <a:endParaRPr lang="en-US" dirty="0"/>
          </a:p>
          <a:p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en-US" dirty="0" err="1"/>
              <a:t>poslovna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podložna</a:t>
            </a:r>
            <a:r>
              <a:rPr lang="en-US" dirty="0"/>
              <a:t> </a:t>
            </a:r>
            <a:r>
              <a:rPr lang="en-US" dirty="0" err="1"/>
              <a:t>čestim</a:t>
            </a:r>
            <a:r>
              <a:rPr lang="en-US" dirty="0"/>
              <a:t> </a:t>
            </a:r>
            <a:r>
              <a:rPr lang="en-US" dirty="0" err="1"/>
              <a:t>promenama</a:t>
            </a:r>
            <a:r>
              <a:rPr lang="en-US" dirty="0"/>
              <a:t> </a:t>
            </a:r>
          </a:p>
          <a:p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domenski</a:t>
            </a:r>
            <a:r>
              <a:rPr lang="en-US" dirty="0"/>
              <a:t> </a:t>
            </a:r>
            <a:r>
              <a:rPr lang="en-US" dirty="0" err="1"/>
              <a:t>eksperti</a:t>
            </a:r>
            <a:r>
              <a:rPr lang="en-US" dirty="0"/>
              <a:t> </a:t>
            </a:r>
            <a:r>
              <a:rPr lang="en-US" dirty="0" err="1"/>
              <a:t>nemaju</a:t>
            </a:r>
            <a:r>
              <a:rPr lang="en-US" dirty="0"/>
              <a:t> </a:t>
            </a:r>
            <a:r>
              <a:rPr lang="en-US" dirty="0" err="1"/>
              <a:t>adekvatno</a:t>
            </a:r>
            <a:r>
              <a:rPr lang="en-US" dirty="0"/>
              <a:t> </a:t>
            </a:r>
            <a:r>
              <a:rPr lang="en-US" dirty="0" err="1"/>
              <a:t>programersko</a:t>
            </a:r>
            <a:r>
              <a:rPr lang="en-US" dirty="0"/>
              <a:t> </a:t>
            </a:r>
            <a:r>
              <a:rPr lang="en-US" dirty="0" err="1"/>
              <a:t>znanje</a:t>
            </a:r>
            <a:r>
              <a:rPr lang="en-US" dirty="0"/>
              <a:t> – </a:t>
            </a:r>
            <a:r>
              <a:rPr lang="en-US" dirty="0" err="1"/>
              <a:t>lakše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je </a:t>
            </a:r>
            <a:r>
              <a:rPr lang="en-US" dirty="0" err="1"/>
              <a:t>podučiti</a:t>
            </a:r>
            <a:r>
              <a:rPr lang="en-US" dirty="0"/>
              <a:t> </a:t>
            </a:r>
            <a:r>
              <a:rPr lang="en-US" dirty="0" err="1"/>
              <a:t>sintaksi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sintaksi</a:t>
            </a:r>
            <a:r>
              <a:rPr lang="en-US" dirty="0"/>
              <a:t> </a:t>
            </a:r>
            <a:r>
              <a:rPr lang="en-US" dirty="0" err="1"/>
              <a:t>programskog</a:t>
            </a:r>
            <a:r>
              <a:rPr lang="en-US" dirty="0"/>
              <a:t> </a:t>
            </a:r>
            <a:r>
              <a:rPr lang="en-US" dirty="0" err="1"/>
              <a:t>jezika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3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13F5-04EE-4BC3-ADFB-64A3D870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Kada ne koristiti sisteme bazirane na pravilima?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3A9B0-0364-41B5-9B52-EFE6BAB1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Ukoliko</a:t>
            </a:r>
            <a:r>
              <a:rPr lang="en-US" dirty="0"/>
              <a:t> je </a:t>
            </a:r>
            <a:r>
              <a:rPr lang="en-US" dirty="0" err="1"/>
              <a:t>mali</a:t>
            </a:r>
            <a:r>
              <a:rPr lang="en-US" dirty="0"/>
              <a:t> </a:t>
            </a:r>
            <a:r>
              <a:rPr lang="en-US" dirty="0" err="1"/>
              <a:t>projekat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od 20 </a:t>
            </a:r>
            <a:r>
              <a:rPr lang="en-US" dirty="0" err="1"/>
              <a:t>pravila</a:t>
            </a:r>
            <a:r>
              <a:rPr lang="en-US" dirty="0"/>
              <a:t>, </a:t>
            </a:r>
            <a:r>
              <a:rPr lang="en-US" dirty="0" err="1"/>
              <a:t>korišćenje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je </a:t>
            </a:r>
            <a:r>
              <a:rPr lang="en-US" dirty="0" err="1"/>
              <a:t>nepotrebno</a:t>
            </a:r>
            <a:endParaRPr lang="en-US" dirty="0"/>
          </a:p>
          <a:p>
            <a:r>
              <a:rPr lang="en-US" dirty="0" err="1"/>
              <a:t>Ukoliko</a:t>
            </a:r>
            <a:r>
              <a:rPr lang="en-US" dirty="0"/>
              <a:t> je </a:t>
            </a:r>
            <a:r>
              <a:rPr lang="en-US" dirty="0" err="1"/>
              <a:t>poslovna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dobro </a:t>
            </a:r>
            <a:r>
              <a:rPr lang="en-US" dirty="0" err="1"/>
              <a:t>definisana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statična</a:t>
            </a:r>
            <a:r>
              <a:rPr lang="en-US" dirty="0"/>
              <a:t>, </a:t>
            </a:r>
            <a:r>
              <a:rPr lang="en-US" dirty="0" err="1"/>
              <a:t>nepodložna</a:t>
            </a:r>
            <a:r>
              <a:rPr lang="en-US" dirty="0"/>
              <a:t> </a:t>
            </a:r>
            <a:r>
              <a:rPr lang="en-US" dirty="0" err="1"/>
              <a:t>promenama</a:t>
            </a:r>
            <a:endParaRPr lang="en-US" dirty="0"/>
          </a:p>
          <a:p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previše</a:t>
            </a:r>
            <a:r>
              <a:rPr lang="en-US" dirty="0"/>
              <a:t> </a:t>
            </a:r>
            <a:r>
              <a:rPr lang="en-US" dirty="0" err="1"/>
              <a:t>prosta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uključuju</a:t>
            </a:r>
            <a:r>
              <a:rPr lang="en-US" dirty="0"/>
              <a:t> rad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malim</a:t>
            </a:r>
            <a:r>
              <a:rPr lang="en-US" dirty="0"/>
              <a:t> </a:t>
            </a:r>
            <a:r>
              <a:rPr lang="en-US" dirty="0" err="1"/>
              <a:t>brojem</a:t>
            </a:r>
            <a:r>
              <a:rPr lang="en-US" dirty="0"/>
              <a:t> </a:t>
            </a:r>
            <a:r>
              <a:rPr lang="en-US" dirty="0" err="1"/>
              <a:t>objekata</a:t>
            </a:r>
            <a:endParaRPr lang="en-US" dirty="0"/>
          </a:p>
          <a:p>
            <a:r>
              <a:rPr lang="en-US" dirty="0" err="1"/>
              <a:t>Ukoliko</a:t>
            </a:r>
            <a:r>
              <a:rPr lang="en-US" dirty="0"/>
              <a:t> je </a:t>
            </a:r>
            <a:r>
              <a:rPr lang="en-US" dirty="0" err="1"/>
              <a:t>primarni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performansu</a:t>
            </a:r>
            <a:r>
              <a:rPr lang="en-US" dirty="0"/>
              <a:t>, u tom </a:t>
            </a:r>
            <a:r>
              <a:rPr lang="en-US" dirty="0" err="1"/>
              <a:t>slučaju</a:t>
            </a:r>
            <a:r>
              <a:rPr lang="en-US" dirty="0"/>
              <a:t> je </a:t>
            </a:r>
            <a:r>
              <a:rPr lang="en-US" dirty="0" err="1"/>
              <a:t>optimalnije</a:t>
            </a:r>
            <a:r>
              <a:rPr lang="en-US" dirty="0"/>
              <a:t> </a:t>
            </a:r>
            <a:r>
              <a:rPr lang="en-US" dirty="0" err="1"/>
              <a:t>ostaviti</a:t>
            </a:r>
            <a:r>
              <a:rPr lang="en-US" dirty="0"/>
              <a:t> </a:t>
            </a:r>
            <a:r>
              <a:rPr lang="en-US" dirty="0" err="1"/>
              <a:t>logiku</a:t>
            </a:r>
            <a:r>
              <a:rPr lang="en-US" dirty="0"/>
              <a:t> u </a:t>
            </a:r>
            <a:r>
              <a:rPr lang="en-US" dirty="0" err="1"/>
              <a:t>samom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ne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pravila</a:t>
            </a:r>
            <a:endParaRPr lang="en-US" dirty="0"/>
          </a:p>
          <a:p>
            <a:r>
              <a:rPr lang="en-US" dirty="0" err="1"/>
              <a:t>Ukoliko</a:t>
            </a:r>
            <a:r>
              <a:rPr lang="en-US" dirty="0"/>
              <a:t> problem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prikladan</a:t>
            </a:r>
            <a:r>
              <a:rPr lang="en-US" dirty="0"/>
              <a:t> za </a:t>
            </a:r>
            <a:r>
              <a:rPr lang="en-US" dirty="0" err="1"/>
              <a:t>pisanje</a:t>
            </a:r>
            <a:r>
              <a:rPr lang="en-US" dirty="0"/>
              <a:t> u </a:t>
            </a:r>
            <a:r>
              <a:rPr lang="en-US" dirty="0" err="1"/>
              <a:t>pravilima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je </a:t>
            </a:r>
            <a:r>
              <a:rPr lang="en-US" dirty="0" err="1"/>
              <a:t>teško</a:t>
            </a:r>
            <a:r>
              <a:rPr lang="en-US" dirty="0"/>
              <a:t> da se </a:t>
            </a:r>
            <a:r>
              <a:rPr lang="en-US" dirty="0" err="1"/>
              <a:t>izrazi</a:t>
            </a:r>
            <a:r>
              <a:rPr lang="en-US" dirty="0"/>
              <a:t> </a:t>
            </a:r>
            <a:r>
              <a:rPr lang="en-US" dirty="0" err="1"/>
              <a:t>pravilima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54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D405-B701-4528-B4A1-2B1D640E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Programski jezik Drools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4376F-74DC-4416-9A22-E65207F5A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I</a:t>
            </a:r>
            <a:r>
              <a:rPr lang="en-US" dirty="0" err="1"/>
              <a:t>ntegraciona</a:t>
            </a:r>
            <a:r>
              <a:rPr lang="en-US" dirty="0"/>
              <a:t> </a:t>
            </a:r>
            <a:r>
              <a:rPr lang="en-US" dirty="0" err="1"/>
              <a:t>platforma</a:t>
            </a:r>
            <a:r>
              <a:rPr lang="en-US" dirty="0"/>
              <a:t> za </a:t>
            </a:r>
            <a:r>
              <a:rPr lang="en-US" dirty="0" err="1"/>
              <a:t>poslovnu</a:t>
            </a:r>
            <a:r>
              <a:rPr lang="en-US" dirty="0"/>
              <a:t> </a:t>
            </a:r>
            <a:r>
              <a:rPr lang="en-US" dirty="0" err="1"/>
              <a:t>logiku</a:t>
            </a:r>
            <a:r>
              <a:rPr lang="en-US" dirty="0"/>
              <a:t> </a:t>
            </a:r>
            <a:r>
              <a:rPr lang="en-US" dirty="0" err="1"/>
              <a:t>pisana</a:t>
            </a:r>
            <a:r>
              <a:rPr lang="en-US" dirty="0"/>
              <a:t> u </a:t>
            </a:r>
            <a:r>
              <a:rPr lang="en-US" dirty="0" err="1"/>
              <a:t>Javi</a:t>
            </a:r>
            <a:r>
              <a:rPr lang="en-US" dirty="0"/>
              <a:t>, </a:t>
            </a:r>
            <a:r>
              <a:rPr lang="en-US" dirty="0" err="1"/>
              <a:t>podržana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Jboss</a:t>
            </a:r>
            <a:r>
              <a:rPr lang="en-US" dirty="0"/>
              <a:t>-a </a:t>
            </a:r>
            <a:r>
              <a:rPr lang="en-US" dirty="0" err="1"/>
              <a:t>i</a:t>
            </a:r>
            <a:r>
              <a:rPr lang="en-US" dirty="0"/>
              <a:t> Red Hat-a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implementira</a:t>
            </a:r>
            <a:r>
              <a:rPr lang="en-US" dirty="0"/>
              <a:t> Rete </a:t>
            </a:r>
            <a:r>
              <a:rPr lang="en-US" dirty="0" err="1"/>
              <a:t>algoritam</a:t>
            </a:r>
            <a:endParaRPr lang="sr-Latn-RS" dirty="0"/>
          </a:p>
          <a:p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kolekciju</a:t>
            </a:r>
            <a:r>
              <a:rPr lang="en-US" dirty="0"/>
              <a:t> </a:t>
            </a:r>
            <a:r>
              <a:rPr lang="en-US" dirty="0" err="1"/>
              <a:t>alata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omogućavaju</a:t>
            </a:r>
            <a:r>
              <a:rPr lang="en-US" dirty="0"/>
              <a:t> da </a:t>
            </a:r>
            <a:r>
              <a:rPr lang="en-US" dirty="0" err="1"/>
              <a:t>rezonujemo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logikom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u </a:t>
            </a:r>
            <a:r>
              <a:rPr lang="en-US" dirty="0" err="1"/>
              <a:t>poslovnim</a:t>
            </a:r>
            <a:r>
              <a:rPr lang="en-US" dirty="0"/>
              <a:t> </a:t>
            </a:r>
            <a:r>
              <a:rPr lang="en-US" dirty="0" err="1"/>
              <a:t>procesima</a:t>
            </a:r>
            <a:endParaRPr lang="sr-Latn-RS" dirty="0"/>
          </a:p>
          <a:p>
            <a:r>
              <a:rPr lang="en-US" dirty="0"/>
              <a:t>Kao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većine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</a:t>
            </a:r>
            <a:r>
              <a:rPr lang="en-US" dirty="0" err="1"/>
              <a:t>baziranih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pravilima</a:t>
            </a:r>
            <a:r>
              <a:rPr lang="en-US" dirty="0"/>
              <a:t>, </a:t>
            </a:r>
            <a:r>
              <a:rPr lang="en-US" dirty="0" err="1"/>
              <a:t>pravila</a:t>
            </a:r>
            <a:r>
              <a:rPr lang="en-US" dirty="0"/>
              <a:t> u Drools-u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formatu</a:t>
            </a:r>
            <a:r>
              <a:rPr lang="en-US" dirty="0"/>
              <a:t> if-then –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uslov</a:t>
            </a:r>
            <a:r>
              <a:rPr lang="en-US" dirty="0"/>
              <a:t> </a:t>
            </a:r>
            <a:r>
              <a:rPr lang="en-US" dirty="0" err="1"/>
              <a:t>zadovoljen</a:t>
            </a:r>
            <a:r>
              <a:rPr lang="en-US" dirty="0"/>
              <a:t>, </a:t>
            </a:r>
            <a:r>
              <a:rPr lang="en-US" dirty="0" err="1"/>
              <a:t>izvrši</a:t>
            </a:r>
            <a:r>
              <a:rPr lang="en-US" dirty="0"/>
              <a:t> </a:t>
            </a:r>
            <a:r>
              <a:rPr lang="en-US" dirty="0" err="1"/>
              <a:t>akciju</a:t>
            </a:r>
            <a:endParaRPr lang="sr-Latn-RS" dirty="0"/>
          </a:p>
          <a:p>
            <a:r>
              <a:rPr lang="sr-Latn-RS" dirty="0"/>
              <a:t>Dva ključna procesa u pisanju Drools pravila: autoring, odnosno proces pisanja pravila, i vreme izvršavanja (runtime), odnosno proces pravljenja objekata u radnoj memoriji i regulisanja aktivacije pravila</a:t>
            </a:r>
          </a:p>
          <a:p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uparivanja</a:t>
            </a:r>
            <a:r>
              <a:rPr lang="en-US" dirty="0"/>
              <a:t> </a:t>
            </a:r>
            <a:r>
              <a:rPr lang="en-US" dirty="0" err="1"/>
              <a:t>postojećih</a:t>
            </a:r>
            <a:r>
              <a:rPr lang="en-US" dirty="0"/>
              <a:t> </a:t>
            </a:r>
            <a:r>
              <a:rPr lang="en-US" dirty="0" err="1"/>
              <a:t>činjenica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pravilima</a:t>
            </a:r>
            <a:r>
              <a:rPr lang="en-US" dirty="0"/>
              <a:t> se </a:t>
            </a:r>
            <a:r>
              <a:rPr lang="en-US" dirty="0" err="1"/>
              <a:t>naziva</a:t>
            </a:r>
            <a:r>
              <a:rPr lang="en-US" dirty="0"/>
              <a:t> </a:t>
            </a:r>
            <a:r>
              <a:rPr lang="en-US" dirty="0" err="1"/>
              <a:t>podudaranje</a:t>
            </a:r>
            <a:r>
              <a:rPr lang="en-US" dirty="0"/>
              <a:t> </a:t>
            </a:r>
            <a:r>
              <a:rPr lang="en-US" dirty="0" err="1"/>
              <a:t>šablona</a:t>
            </a:r>
            <a:r>
              <a:rPr lang="en-US" dirty="0"/>
              <a:t> (pattern matching),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njega</a:t>
            </a:r>
            <a:r>
              <a:rPr lang="en-US" dirty="0"/>
              <a:t> </a:t>
            </a:r>
            <a:r>
              <a:rPr lang="en-US" dirty="0" err="1"/>
              <a:t>izvršava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za </a:t>
            </a:r>
            <a:r>
              <a:rPr lang="en-US" dirty="0" err="1"/>
              <a:t>zaključivanje</a:t>
            </a:r>
            <a:endParaRPr lang="sr-Latn-RS" dirty="0"/>
          </a:p>
          <a:p>
            <a:r>
              <a:rPr lang="en-US" dirty="0"/>
              <a:t>Drools </a:t>
            </a:r>
            <a:r>
              <a:rPr lang="en-US" dirty="0" err="1"/>
              <a:t>radi</a:t>
            </a:r>
            <a:r>
              <a:rPr lang="en-US" dirty="0"/>
              <a:t> po </a:t>
            </a:r>
            <a:r>
              <a:rPr lang="en-US" dirty="0" err="1"/>
              <a:t>principu</a:t>
            </a:r>
            <a:r>
              <a:rPr lang="en-US" dirty="0"/>
              <a:t> </a:t>
            </a:r>
            <a:r>
              <a:rPr lang="en-US" dirty="0" err="1"/>
              <a:t>hibridnog</a:t>
            </a:r>
            <a:r>
              <a:rPr lang="en-US" dirty="0"/>
              <a:t> </a:t>
            </a:r>
            <a:r>
              <a:rPr lang="en-US" dirty="0" err="1"/>
              <a:t>ulančavanja</a:t>
            </a:r>
            <a:r>
              <a:rPr lang="en-US" dirty="0"/>
              <a:t> –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ulančavanje</a:t>
            </a:r>
            <a:r>
              <a:rPr lang="en-US" dirty="0"/>
              <a:t> </a:t>
            </a:r>
            <a:r>
              <a:rPr lang="en-US" dirty="0" err="1"/>
              <a:t>unapred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unazad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225E-65D9-489D-9C4D-2EF3CD39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Terminologija u Drools-u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EE49-2FB0-42C7-BFF9-8BB40D20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Pravila</a:t>
            </a:r>
            <a:r>
              <a:rPr lang="en-US" dirty="0"/>
              <a:t> – </a:t>
            </a:r>
            <a:r>
              <a:rPr lang="en-US" dirty="0" err="1"/>
              <a:t>fajlovi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ekstenzijom</a:t>
            </a:r>
            <a:r>
              <a:rPr lang="en-US" dirty="0"/>
              <a:t> .</a:t>
            </a:r>
            <a:r>
              <a:rPr lang="en-US" dirty="0" err="1"/>
              <a:t>drl</a:t>
            </a:r>
            <a:r>
              <a:rPr lang="en-US" dirty="0"/>
              <a:t> u </a:t>
            </a:r>
            <a:r>
              <a:rPr lang="en-US" dirty="0" err="1"/>
              <a:t>kojima</a:t>
            </a:r>
            <a:r>
              <a:rPr lang="en-US" dirty="0"/>
              <a:t> </a:t>
            </a:r>
            <a:r>
              <a:rPr lang="en-US" dirty="0" err="1"/>
              <a:t>navodimo</a:t>
            </a:r>
            <a:r>
              <a:rPr lang="en-US" dirty="0"/>
              <a:t> </a:t>
            </a:r>
            <a:r>
              <a:rPr lang="en-US" dirty="0" err="1"/>
              <a:t>uslove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akcije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se </a:t>
            </a:r>
            <a:r>
              <a:rPr lang="en-US" dirty="0" err="1"/>
              <a:t>izvrše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uslovi</a:t>
            </a:r>
            <a:r>
              <a:rPr lang="en-US" dirty="0"/>
              <a:t> </a:t>
            </a:r>
            <a:r>
              <a:rPr lang="en-US" dirty="0" err="1"/>
              <a:t>zadovoljen</a:t>
            </a:r>
            <a:r>
              <a:rPr lang="sr-Latn-RS" dirty="0"/>
              <a:t>i</a:t>
            </a:r>
            <a:endParaRPr lang="en-US" dirty="0"/>
          </a:p>
          <a:p>
            <a:r>
              <a:rPr lang="en-US" dirty="0" err="1"/>
              <a:t>Činjenice</a:t>
            </a:r>
            <a:r>
              <a:rPr lang="en-US" dirty="0"/>
              <a:t> –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kojima</a:t>
            </a:r>
            <a:r>
              <a:rPr lang="en-US" dirty="0"/>
              <a:t> se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izvršavaju</a:t>
            </a:r>
            <a:endParaRPr lang="sr-Latn-RS" dirty="0"/>
          </a:p>
          <a:p>
            <a:r>
              <a:rPr lang="en-US" dirty="0" err="1"/>
              <a:t>Sesija</a:t>
            </a:r>
            <a:r>
              <a:rPr lang="en-US" dirty="0"/>
              <a:t> – </a:t>
            </a:r>
            <a:r>
              <a:rPr lang="en-US" dirty="0" err="1"/>
              <a:t>glavna</a:t>
            </a:r>
            <a:r>
              <a:rPr lang="en-US" dirty="0"/>
              <a:t> </a:t>
            </a:r>
            <a:r>
              <a:rPr lang="en-US" dirty="0" err="1"/>
              <a:t>komponenta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služi</a:t>
            </a:r>
            <a:r>
              <a:rPr lang="en-US" dirty="0"/>
              <a:t> za </a:t>
            </a:r>
            <a:r>
              <a:rPr lang="en-US" dirty="0" err="1"/>
              <a:t>okidanje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. </a:t>
            </a:r>
            <a:r>
              <a:rPr lang="en-US" dirty="0" err="1"/>
              <a:t>Činjenice</a:t>
            </a:r>
            <a:r>
              <a:rPr lang="en-US" dirty="0"/>
              <a:t> se </a:t>
            </a:r>
            <a:r>
              <a:rPr lang="en-US" dirty="0" err="1"/>
              <a:t>ubacuju</a:t>
            </a:r>
            <a:r>
              <a:rPr lang="en-US" dirty="0"/>
              <a:t> u </a:t>
            </a:r>
            <a:r>
              <a:rPr lang="en-US" dirty="0" err="1"/>
              <a:t>sesiju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uslovi</a:t>
            </a:r>
            <a:r>
              <a:rPr lang="en-US" dirty="0"/>
              <a:t> </a:t>
            </a:r>
            <a:r>
              <a:rPr lang="en-US" dirty="0" err="1"/>
              <a:t>ispunjeni</a:t>
            </a:r>
            <a:r>
              <a:rPr lang="en-US" dirty="0"/>
              <a:t>, </a:t>
            </a:r>
            <a:r>
              <a:rPr lang="en-US" dirty="0" err="1"/>
              <a:t>izvršavaju</a:t>
            </a:r>
            <a:r>
              <a:rPr lang="en-US" dirty="0"/>
              <a:t> se </a:t>
            </a:r>
            <a:r>
              <a:rPr lang="sr-Latn-RS" dirty="0"/>
              <a:t>akcije </a:t>
            </a:r>
            <a:r>
              <a:rPr lang="en-US" dirty="0" err="1"/>
              <a:t>pravila</a:t>
            </a:r>
            <a:r>
              <a:rPr lang="en-US" dirty="0"/>
              <a:t>.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sesije</a:t>
            </a:r>
            <a:r>
              <a:rPr lang="en-US" dirty="0"/>
              <a:t>: stateless </a:t>
            </a:r>
            <a:r>
              <a:rPr lang="en-US" dirty="0" err="1"/>
              <a:t>i</a:t>
            </a:r>
            <a:r>
              <a:rPr lang="en-US" dirty="0"/>
              <a:t> stateful.</a:t>
            </a:r>
            <a:r>
              <a:rPr lang="sr-Latn-RS" dirty="0"/>
              <a:t> </a:t>
            </a:r>
            <a:r>
              <a:rPr lang="en-US" dirty="0"/>
              <a:t>Stateless –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sesije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poziva</a:t>
            </a:r>
            <a:r>
              <a:rPr lang="en-US" dirty="0"/>
              <a:t> se ne </a:t>
            </a:r>
            <a:r>
              <a:rPr lang="en-US" dirty="0" err="1"/>
              <a:t>održava</a:t>
            </a:r>
            <a:r>
              <a:rPr lang="en-US" dirty="0"/>
              <a:t>,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poziv</a:t>
            </a:r>
            <a:r>
              <a:rPr lang="en-US" dirty="0"/>
              <a:t> se </a:t>
            </a:r>
            <a:r>
              <a:rPr lang="en-US" dirty="0" err="1"/>
              <a:t>pravi</a:t>
            </a:r>
            <a:r>
              <a:rPr lang="en-US" dirty="0"/>
              <a:t> nova </a:t>
            </a:r>
            <a:r>
              <a:rPr lang="en-US" dirty="0" err="1"/>
              <a:t>sesija</a:t>
            </a:r>
            <a:r>
              <a:rPr lang="sr-Latn-RS" dirty="0"/>
              <a:t>. </a:t>
            </a:r>
            <a:r>
              <a:rPr lang="en-US" dirty="0"/>
              <a:t>Stateful – </a:t>
            </a:r>
            <a:r>
              <a:rPr lang="en-US" dirty="0" err="1"/>
              <a:t>pamti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poziva</a:t>
            </a:r>
            <a:endParaRPr lang="en-US" dirty="0"/>
          </a:p>
          <a:p>
            <a:r>
              <a:rPr lang="en-US" dirty="0" err="1"/>
              <a:t>Aktivacija</a:t>
            </a:r>
            <a:r>
              <a:rPr lang="en-US" dirty="0"/>
              <a:t> – </a:t>
            </a:r>
            <a:r>
              <a:rPr lang="en-US" dirty="0" err="1"/>
              <a:t>akcija</a:t>
            </a:r>
            <a:r>
              <a:rPr lang="en-US" dirty="0"/>
              <a:t>, </a:t>
            </a:r>
            <a:r>
              <a:rPr lang="en-US" dirty="0" err="1"/>
              <a:t>desna</a:t>
            </a:r>
            <a:r>
              <a:rPr lang="en-US" dirty="0"/>
              <a:t> </a:t>
            </a:r>
            <a:r>
              <a:rPr lang="en-US" dirty="0" err="1"/>
              <a:t>strana</a:t>
            </a:r>
            <a:r>
              <a:rPr lang="en-US" dirty="0"/>
              <a:t> </a:t>
            </a:r>
            <a:r>
              <a:rPr lang="en-US" dirty="0" err="1"/>
              <a:t>pravila</a:t>
            </a:r>
            <a:endParaRPr lang="en-US" dirty="0"/>
          </a:p>
          <a:p>
            <a:r>
              <a:rPr lang="en-US" dirty="0"/>
              <a:t>Agenda – </a:t>
            </a:r>
            <a:r>
              <a:rPr lang="en-US" dirty="0" err="1"/>
              <a:t>logički</a:t>
            </a:r>
            <a:r>
              <a:rPr lang="en-US" dirty="0"/>
              <a:t> </a:t>
            </a:r>
            <a:r>
              <a:rPr lang="en-US" dirty="0" err="1"/>
              <a:t>koncept</a:t>
            </a:r>
            <a:r>
              <a:rPr lang="en-US" dirty="0"/>
              <a:t>, mesto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</a:t>
            </a:r>
            <a:r>
              <a:rPr lang="en-US" dirty="0" err="1"/>
              <a:t>aktivacije</a:t>
            </a:r>
            <a:r>
              <a:rPr lang="en-US" dirty="0"/>
              <a:t> </a:t>
            </a:r>
            <a:r>
              <a:rPr lang="en-US" dirty="0" err="1"/>
              <a:t>čekaju</a:t>
            </a:r>
            <a:r>
              <a:rPr lang="en-US" dirty="0"/>
              <a:t> da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izvršene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mesto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se </a:t>
            </a:r>
            <a:r>
              <a:rPr lang="en-US" dirty="0" err="1"/>
              <a:t>nalaze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aktivacije</a:t>
            </a:r>
            <a:r>
              <a:rPr lang="en-US" dirty="0"/>
              <a:t> </a:t>
            </a:r>
            <a:r>
              <a:rPr lang="en-US" dirty="0" err="1"/>
              <a:t>čiji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uslovi</a:t>
            </a:r>
            <a:r>
              <a:rPr lang="en-US" dirty="0"/>
              <a:t> </a:t>
            </a:r>
            <a:r>
              <a:rPr lang="en-US" dirty="0" err="1"/>
              <a:t>zadovoljeni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9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0E39-55C1-4855-A1CB-AA8FD8B1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Sistemi bazirani na pravilima i ekspertski sistemi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3EEB-0CEB-47E7-8D5E-2D15537D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Sistemi</a:t>
            </a:r>
            <a:r>
              <a:rPr lang="en-US" sz="2400" dirty="0"/>
              <a:t> </a:t>
            </a:r>
            <a:r>
              <a:rPr lang="en-US" sz="2400" dirty="0" err="1"/>
              <a:t>bazirani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pravilima</a:t>
            </a:r>
            <a:r>
              <a:rPr lang="en-US" sz="2400" dirty="0"/>
              <a:t> </a:t>
            </a:r>
            <a:r>
              <a:rPr lang="en-US" sz="2400" dirty="0" err="1"/>
              <a:t>služe</a:t>
            </a:r>
            <a:r>
              <a:rPr lang="en-US" sz="2400" dirty="0"/>
              <a:t> za </a:t>
            </a:r>
            <a:r>
              <a:rPr lang="en-US" sz="2400" dirty="0" err="1"/>
              <a:t>skladištenje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manipulaciju</a:t>
            </a:r>
            <a:r>
              <a:rPr lang="en-US" sz="2400" dirty="0"/>
              <a:t> </a:t>
            </a:r>
            <a:r>
              <a:rPr lang="en-US" sz="2400" dirty="0" err="1"/>
              <a:t>znanja</a:t>
            </a:r>
            <a:r>
              <a:rPr lang="en-US" sz="2400" dirty="0"/>
              <a:t>, </a:t>
            </a:r>
            <a:r>
              <a:rPr lang="en-US" sz="2400" dirty="0" err="1"/>
              <a:t>kako</a:t>
            </a:r>
            <a:r>
              <a:rPr lang="en-US" sz="2400" dirty="0"/>
              <a:t> bi se </a:t>
            </a:r>
            <a:r>
              <a:rPr lang="en-US" sz="2400" dirty="0" err="1"/>
              <a:t>interpretirale</a:t>
            </a:r>
            <a:r>
              <a:rPr lang="en-US" sz="2400" dirty="0"/>
              <a:t> </a:t>
            </a:r>
            <a:r>
              <a:rPr lang="en-US" sz="2400" dirty="0" err="1"/>
              <a:t>informacije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način</a:t>
            </a:r>
            <a:r>
              <a:rPr lang="en-US" sz="2400" dirty="0"/>
              <a:t> </a:t>
            </a:r>
            <a:r>
              <a:rPr lang="en-US" sz="2400" dirty="0" err="1"/>
              <a:t>koristan</a:t>
            </a:r>
            <a:r>
              <a:rPr lang="en-US" sz="2400" dirty="0"/>
              <a:t> za problem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aplikacija</a:t>
            </a:r>
            <a:r>
              <a:rPr lang="en-US" sz="2400" dirty="0"/>
              <a:t> </a:t>
            </a:r>
            <a:r>
              <a:rPr lang="en-US" sz="2400" dirty="0" err="1"/>
              <a:t>rešava</a:t>
            </a:r>
            <a:endParaRPr lang="en-US" sz="2400" dirty="0"/>
          </a:p>
          <a:p>
            <a:r>
              <a:rPr lang="en-US" sz="2400" dirty="0" err="1"/>
              <a:t>Termin</a:t>
            </a:r>
            <a:r>
              <a:rPr lang="en-US" sz="2400" dirty="0"/>
              <a:t> </a:t>
            </a:r>
            <a:r>
              <a:rPr lang="en-US" sz="2400" i="1" dirty="0" err="1"/>
              <a:t>sistem</a:t>
            </a:r>
            <a:r>
              <a:rPr lang="en-US" sz="2400" i="1" dirty="0"/>
              <a:t> </a:t>
            </a:r>
            <a:r>
              <a:rPr lang="en-US" sz="2400" i="1" dirty="0" err="1"/>
              <a:t>baziran</a:t>
            </a:r>
            <a:r>
              <a:rPr lang="en-US" sz="2400" i="1" dirty="0"/>
              <a:t> </a:t>
            </a:r>
            <a:r>
              <a:rPr lang="en-US" sz="2400" i="1" dirty="0" err="1"/>
              <a:t>na</a:t>
            </a:r>
            <a:r>
              <a:rPr lang="en-US" sz="2400" i="1" dirty="0"/>
              <a:t> </a:t>
            </a:r>
            <a:r>
              <a:rPr lang="en-US" sz="2400" i="1" dirty="0" err="1"/>
              <a:t>znanju</a:t>
            </a:r>
            <a:r>
              <a:rPr lang="en-US" sz="2400" i="1" dirty="0"/>
              <a:t> </a:t>
            </a:r>
            <a:r>
              <a:rPr lang="en-US" sz="2400" dirty="0"/>
              <a:t>se </a:t>
            </a:r>
            <a:r>
              <a:rPr lang="en-US" sz="2400" dirty="0" err="1"/>
              <a:t>uglavnom</a:t>
            </a:r>
            <a:r>
              <a:rPr lang="en-US" sz="2400" dirty="0"/>
              <a:t> </a:t>
            </a:r>
            <a:r>
              <a:rPr lang="en-US" sz="2400" dirty="0" err="1"/>
              <a:t>koristi</a:t>
            </a:r>
            <a:r>
              <a:rPr lang="en-US" sz="2400" dirty="0"/>
              <a:t> za </a:t>
            </a:r>
            <a:r>
              <a:rPr lang="en-US" sz="2400" dirty="0" err="1"/>
              <a:t>sisteme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uključuju</a:t>
            </a:r>
            <a:r>
              <a:rPr lang="en-US" sz="2400" dirty="0"/>
              <a:t> </a:t>
            </a:r>
            <a:r>
              <a:rPr lang="en-US" sz="2400" dirty="0" err="1"/>
              <a:t>pravila</a:t>
            </a:r>
            <a:r>
              <a:rPr lang="en-US" sz="2400" dirty="0"/>
              <a:t> </a:t>
            </a:r>
            <a:r>
              <a:rPr lang="en-US" sz="2400" dirty="0" err="1"/>
              <a:t>definisana</a:t>
            </a:r>
            <a:r>
              <a:rPr lang="en-US" sz="2400" dirty="0"/>
              <a:t> od </a:t>
            </a:r>
            <a:r>
              <a:rPr lang="en-US" sz="2400" dirty="0" err="1"/>
              <a:t>strane</a:t>
            </a:r>
            <a:r>
              <a:rPr lang="en-US" sz="2400" dirty="0"/>
              <a:t> </a:t>
            </a:r>
            <a:r>
              <a:rPr lang="en-US" sz="2400" dirty="0" err="1"/>
              <a:t>ljudi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se </a:t>
            </a:r>
            <a:r>
              <a:rPr lang="en-US" sz="2400" dirty="0" err="1"/>
              <a:t>smatraju</a:t>
            </a:r>
            <a:r>
              <a:rPr lang="en-US" sz="2400" dirty="0"/>
              <a:t> </a:t>
            </a:r>
            <a:r>
              <a:rPr lang="en-US" sz="2400" dirty="0" err="1"/>
              <a:t>ekspertima</a:t>
            </a:r>
            <a:r>
              <a:rPr lang="en-US" sz="2400" dirty="0"/>
              <a:t> u </a:t>
            </a:r>
            <a:r>
              <a:rPr lang="en-US" sz="2400" dirty="0" err="1"/>
              <a:t>domenu</a:t>
            </a:r>
            <a:r>
              <a:rPr lang="en-US" sz="2400" dirty="0"/>
              <a:t> </a:t>
            </a:r>
            <a:r>
              <a:rPr lang="en-US" sz="2400" dirty="0" err="1"/>
              <a:t>problema</a:t>
            </a:r>
            <a:endParaRPr lang="en-US" sz="2400" dirty="0"/>
          </a:p>
          <a:p>
            <a:r>
              <a:rPr lang="en-US" sz="2400" dirty="0"/>
              <a:t>Pod </a:t>
            </a:r>
            <a:r>
              <a:rPr lang="en-US" sz="2400" dirty="0" err="1"/>
              <a:t>ekspertskim</a:t>
            </a:r>
            <a:r>
              <a:rPr lang="en-US" sz="2400" dirty="0"/>
              <a:t> </a:t>
            </a:r>
            <a:r>
              <a:rPr lang="en-US" sz="2400" dirty="0" err="1"/>
              <a:t>sistemima</a:t>
            </a:r>
            <a:r>
              <a:rPr lang="en-US" sz="2400" dirty="0"/>
              <a:t> se </a:t>
            </a:r>
            <a:r>
              <a:rPr lang="en-US" sz="2400" dirty="0" err="1"/>
              <a:t>podrazumevaju</a:t>
            </a:r>
            <a:r>
              <a:rPr lang="en-US" sz="2400" dirty="0"/>
              <a:t> </a:t>
            </a:r>
            <a:r>
              <a:rPr lang="en-US" sz="2400" dirty="0" err="1"/>
              <a:t>sistemi</a:t>
            </a:r>
            <a:r>
              <a:rPr lang="en-US" sz="2400" dirty="0"/>
              <a:t> </a:t>
            </a:r>
            <a:r>
              <a:rPr lang="en-US" sz="2400" dirty="0" err="1"/>
              <a:t>bazirani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znanju</a:t>
            </a:r>
            <a:r>
              <a:rPr lang="en-US" sz="2400" dirty="0"/>
              <a:t>,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pri</a:t>
            </a:r>
            <a:r>
              <a:rPr lang="en-US" sz="2400" dirty="0"/>
              <a:t> </a:t>
            </a:r>
            <a:r>
              <a:rPr lang="en-US" sz="2400" dirty="0" err="1"/>
              <a:t>rezonovanju</a:t>
            </a:r>
            <a:r>
              <a:rPr lang="en-US" sz="2400" dirty="0"/>
              <a:t> </a:t>
            </a:r>
            <a:r>
              <a:rPr lang="en-US" sz="2400" dirty="0" err="1"/>
              <a:t>simuliraju</a:t>
            </a:r>
            <a:r>
              <a:rPr lang="en-US" sz="2400" dirty="0"/>
              <a:t> </a:t>
            </a:r>
            <a:r>
              <a:rPr lang="en-US" sz="2400" dirty="0" err="1"/>
              <a:t>sposobnost</a:t>
            </a:r>
            <a:r>
              <a:rPr lang="en-US" sz="2400" dirty="0"/>
              <a:t> </a:t>
            </a:r>
            <a:r>
              <a:rPr lang="en-US" sz="2400" dirty="0" err="1"/>
              <a:t>donošenja</a:t>
            </a:r>
            <a:r>
              <a:rPr lang="en-US" sz="2400" dirty="0"/>
              <a:t> </a:t>
            </a:r>
            <a:r>
              <a:rPr lang="en-US" sz="2400" dirty="0" err="1"/>
              <a:t>odluka</a:t>
            </a:r>
            <a:r>
              <a:rPr lang="en-US" sz="2400" dirty="0"/>
              <a:t> </a:t>
            </a:r>
            <a:r>
              <a:rPr lang="en-US" sz="2400" dirty="0" err="1"/>
              <a:t>karakterističnih</a:t>
            </a:r>
            <a:r>
              <a:rPr lang="en-US" sz="2400" dirty="0"/>
              <a:t> za </a:t>
            </a:r>
            <a:r>
              <a:rPr lang="en-US" sz="2400" dirty="0" err="1"/>
              <a:t>ljudskog</a:t>
            </a:r>
            <a:r>
              <a:rPr lang="en-US" sz="2400" dirty="0"/>
              <a:t> </a:t>
            </a:r>
            <a:r>
              <a:rPr lang="en-US" sz="2400" dirty="0" err="1"/>
              <a:t>eksperta</a:t>
            </a:r>
            <a:endParaRPr lang="en-US" sz="2400" dirty="0"/>
          </a:p>
          <a:p>
            <a:r>
              <a:rPr lang="en-US" sz="2400" dirty="0" err="1"/>
              <a:t>Dizajnirani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da </a:t>
            </a:r>
            <a:r>
              <a:rPr lang="en-US" sz="2400" dirty="0" err="1"/>
              <a:t>rešavaju</a:t>
            </a:r>
            <a:r>
              <a:rPr lang="en-US" sz="2400" dirty="0"/>
              <a:t> </a:t>
            </a:r>
            <a:r>
              <a:rPr lang="en-US" sz="2400" dirty="0" err="1"/>
              <a:t>kompleksne</a:t>
            </a:r>
            <a:r>
              <a:rPr lang="en-US" sz="2400" dirty="0"/>
              <a:t> </a:t>
            </a:r>
            <a:r>
              <a:rPr lang="en-US" sz="2400" dirty="0" err="1"/>
              <a:t>probleme</a:t>
            </a:r>
            <a:r>
              <a:rPr lang="en-US" sz="2400" dirty="0"/>
              <a:t> </a:t>
            </a:r>
            <a:r>
              <a:rPr lang="en-US" sz="2400" dirty="0" err="1"/>
              <a:t>rezonovanjem</a:t>
            </a:r>
            <a:r>
              <a:rPr lang="en-US" sz="2400" dirty="0"/>
              <a:t> </a:t>
            </a:r>
            <a:r>
              <a:rPr lang="en-US" sz="2400" dirty="0" err="1"/>
              <a:t>kroz</a:t>
            </a:r>
            <a:r>
              <a:rPr lang="en-US" sz="2400" dirty="0"/>
              <a:t> </a:t>
            </a:r>
            <a:r>
              <a:rPr lang="en-US" sz="2400" dirty="0" err="1"/>
              <a:t>bazu</a:t>
            </a:r>
            <a:r>
              <a:rPr lang="en-US" sz="2400" dirty="0"/>
              <a:t> </a:t>
            </a:r>
            <a:r>
              <a:rPr lang="en-US" sz="2400" dirty="0" err="1"/>
              <a:t>znanja</a:t>
            </a:r>
            <a:r>
              <a:rPr lang="en-US" sz="2400" dirty="0"/>
              <a:t> </a:t>
            </a:r>
            <a:r>
              <a:rPr lang="en-US" sz="2400" dirty="0" err="1"/>
              <a:t>uz</a:t>
            </a:r>
            <a:r>
              <a:rPr lang="en-US" sz="2400" dirty="0"/>
              <a:t> </a:t>
            </a:r>
            <a:r>
              <a:rPr lang="en-US" sz="2400" dirty="0" err="1"/>
              <a:t>pomoć</a:t>
            </a:r>
            <a:r>
              <a:rPr lang="en-US" sz="2400" dirty="0"/>
              <a:t> </a:t>
            </a:r>
            <a:r>
              <a:rPr lang="en-US" sz="2400" dirty="0" err="1"/>
              <a:t>pravila</a:t>
            </a:r>
            <a:r>
              <a:rPr lang="en-US" sz="2400" dirty="0"/>
              <a:t>,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uglavnom</a:t>
            </a:r>
            <a:r>
              <a:rPr lang="en-US" sz="2400" dirty="0"/>
              <a:t> </a:t>
            </a:r>
            <a:r>
              <a:rPr lang="en-US" sz="2400" dirty="0" err="1"/>
              <a:t>predstavljena</a:t>
            </a:r>
            <a:r>
              <a:rPr lang="en-US" sz="2400" dirty="0"/>
              <a:t> </a:t>
            </a:r>
            <a:r>
              <a:rPr lang="en-US" sz="2400" dirty="0" err="1"/>
              <a:t>kroz</a:t>
            </a:r>
            <a:r>
              <a:rPr lang="en-US" sz="2400" dirty="0"/>
              <a:t> if-then </a:t>
            </a:r>
            <a:r>
              <a:rPr lang="en-US" sz="2400" dirty="0" err="1"/>
              <a:t>strukturu</a:t>
            </a:r>
            <a:endParaRPr lang="en-US" sz="2400" dirty="0"/>
          </a:p>
          <a:p>
            <a:r>
              <a:rPr lang="en-US" sz="2400" dirty="0" err="1"/>
              <a:t>Dva</a:t>
            </a:r>
            <a:r>
              <a:rPr lang="en-US" sz="2400" dirty="0"/>
              <a:t> </a:t>
            </a:r>
            <a:r>
              <a:rPr lang="en-US" sz="2400" dirty="0" err="1"/>
              <a:t>podsistema</a:t>
            </a:r>
            <a:r>
              <a:rPr lang="en-US" sz="2400" dirty="0"/>
              <a:t> </a:t>
            </a:r>
            <a:r>
              <a:rPr lang="en-US" sz="2400" dirty="0" err="1"/>
              <a:t>eksperskih</a:t>
            </a:r>
            <a:r>
              <a:rPr lang="en-US" sz="2400" dirty="0"/>
              <a:t> </a:t>
            </a:r>
            <a:r>
              <a:rPr lang="en-US" sz="2400" dirty="0" err="1"/>
              <a:t>sistema</a:t>
            </a:r>
            <a:r>
              <a:rPr lang="en-US" sz="2400" dirty="0"/>
              <a:t>: </a:t>
            </a:r>
            <a:r>
              <a:rPr lang="en-US" sz="2400" dirty="0" err="1"/>
              <a:t>baza</a:t>
            </a:r>
            <a:r>
              <a:rPr lang="en-US" sz="2400" dirty="0"/>
              <a:t> </a:t>
            </a:r>
            <a:r>
              <a:rPr lang="en-US" sz="2400" dirty="0" err="1"/>
              <a:t>znanja</a:t>
            </a:r>
            <a:r>
              <a:rPr lang="sr-Latn-RS" sz="2400" dirty="0"/>
              <a:t> (koja obuhvata pravila i činjenice – adekvatno </a:t>
            </a:r>
            <a:r>
              <a:rPr lang="pl-PL" sz="2400" dirty="0"/>
              <a:t>reprezentovano znanje relevantno za domen problema</a:t>
            </a:r>
            <a:r>
              <a:rPr lang="sr-Latn-RS" sz="2400" dirty="0"/>
              <a:t>)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mehanizam</a:t>
            </a:r>
            <a:r>
              <a:rPr lang="en-US" sz="2400" dirty="0"/>
              <a:t> za </a:t>
            </a:r>
            <a:r>
              <a:rPr lang="en-US" sz="2400" dirty="0" err="1"/>
              <a:t>zaklju</a:t>
            </a:r>
            <a:r>
              <a:rPr lang="sr-Latn-RS" sz="2400" dirty="0"/>
              <a:t>čivanje (rezoner, primenjuje pravila na činjenice)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152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8DAD-A75D-4323-B18B-8DE26F5C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Struktura Drools-a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DB0B4-BC6F-4EF6-998A-EE544A38F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1497496"/>
            <a:ext cx="8852452" cy="4863547"/>
          </a:xfrm>
        </p:spPr>
      </p:pic>
    </p:spTree>
    <p:extLst>
      <p:ext uri="{BB962C8B-B14F-4D97-AF65-F5344CB8AC3E}">
        <p14:creationId xmlns:p14="http://schemas.microsoft.com/office/powerpoint/2010/main" val="2021445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0B8B-0E51-4ADD-8E3E-1EF49F32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Primer Drools pravila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CE05D0-A1FF-440E-A5F9-71409FC08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83" y="1373034"/>
            <a:ext cx="7248939" cy="5119841"/>
          </a:xfrm>
        </p:spPr>
      </p:pic>
    </p:spTree>
    <p:extLst>
      <p:ext uri="{BB962C8B-B14F-4D97-AF65-F5344CB8AC3E}">
        <p14:creationId xmlns:p14="http://schemas.microsoft.com/office/powerpoint/2010/main" val="62978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A580-F97B-42B9-90DE-3DC025AB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Istorijat sistema baziranih na pravilima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93C82-58B9-4BAF-9164-14EB332A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1965. na univerzitetu Stanford – pokušaj stvaranja inteligentnog sistema opšte namene, pod vođstvom Edvarda Fajgenbauma. Preambiciozan pokušaj koji se završio neuspehom</a:t>
            </a:r>
          </a:p>
          <a:p>
            <a:r>
              <a:rPr lang="sr-Latn-RS" dirty="0"/>
              <a:t>Istraživači dolaze do zaključka da je bolje fokusirati se na jedan domen problema pa su krajem 60ih godina pokušali da identifikuju domene u kojima je ekspertsko znanje visoko cenjeno i kompleksno</a:t>
            </a:r>
          </a:p>
          <a:p>
            <a:r>
              <a:rPr lang="sr-Latn-RS" dirty="0"/>
              <a:t>Ovo dovodi do stvaranja prvih uspešnih ekspertskih sistema: Dendral (1969 – za identifikaciju nepoznatih organskih molekula), Mycin (1972 – za dijagnostiku), Prospector (1979 – za geološku analizu tla i minerala), MACSYMA (1982 – za matematičke probleme)</a:t>
            </a:r>
          </a:p>
        </p:txBody>
      </p:sp>
    </p:spTree>
    <p:extLst>
      <p:ext uri="{BB962C8B-B14F-4D97-AF65-F5344CB8AC3E}">
        <p14:creationId xmlns:p14="http://schemas.microsoft.com/office/powerpoint/2010/main" val="200194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AB78-A0B6-4A9B-906C-D78A6010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Istorijat sistema baziranih na pravilima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AE0B-15C5-405C-BD0A-A2598B9F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Moderni sistemi bazirani na pravilima i dalje primenjuju ideje ustanovljene od strane pionira, ali su često integrisani unutar velikih, kompleksnih sistema</a:t>
            </a:r>
          </a:p>
          <a:p>
            <a:r>
              <a:rPr lang="sr-Latn-RS" dirty="0"/>
              <a:t>Nove metode u računarskoj inteligenciji – mašinsko učenje i </a:t>
            </a:r>
            <a:r>
              <a:rPr lang="sr-Latn-RS" i="1" dirty="0"/>
              <a:t>data mining</a:t>
            </a:r>
          </a:p>
          <a:p>
            <a:r>
              <a:rPr lang="sr-Latn-RS" i="1" dirty="0"/>
              <a:t>Big data </a:t>
            </a:r>
            <a:r>
              <a:rPr lang="sr-Latn-RS" dirty="0"/>
              <a:t>koncept - izvođenje generalizacije iz postojeće baze znanja i obrađivanje velike količine kompleksnih podataka</a:t>
            </a:r>
            <a:r>
              <a:rPr lang="en-US" dirty="0"/>
              <a:t> – </a:t>
            </a:r>
            <a:r>
              <a:rPr lang="en-US" dirty="0" err="1"/>
              <a:t>tzv</a:t>
            </a:r>
            <a:r>
              <a:rPr lang="en-US" dirty="0"/>
              <a:t>. “</a:t>
            </a:r>
            <a:r>
              <a:rPr lang="en-US" dirty="0" err="1"/>
              <a:t>inteligentni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”</a:t>
            </a:r>
          </a:p>
          <a:p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bazirani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pravilima</a:t>
            </a:r>
            <a:r>
              <a:rPr lang="en-US" dirty="0"/>
              <a:t> NISU </a:t>
            </a:r>
            <a:r>
              <a:rPr lang="en-US" dirty="0" err="1"/>
              <a:t>veštačka</a:t>
            </a:r>
            <a:r>
              <a:rPr lang="en-US" dirty="0"/>
              <a:t> </a:t>
            </a:r>
            <a:r>
              <a:rPr lang="en-US" dirty="0" err="1"/>
              <a:t>inteligencija</a:t>
            </a:r>
            <a:r>
              <a:rPr lang="sr-Latn-RS" dirty="0"/>
              <a:t> – ne uče i ne adaptiraju se na osnovu grešaka, samo izvršavaju pravila onako kako su ona definisana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5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9568-3D3D-4283-94DF-E5787645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Struktura sistema baziranih na pravilima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CC67-A6E0-48DB-84AC-ACC1E5D12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List</a:t>
            </a:r>
            <a:r>
              <a:rPr lang="sr-Latn-RS" dirty="0"/>
              <a:t>a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baz</a:t>
            </a:r>
            <a:r>
              <a:rPr lang="sr-Latn-RS" dirty="0"/>
              <a:t>a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,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specifičnu</a:t>
            </a:r>
            <a:r>
              <a:rPr lang="en-US" dirty="0"/>
              <a:t> </a:t>
            </a:r>
            <a:r>
              <a:rPr lang="en-US" dirty="0" err="1"/>
              <a:t>vrstu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sr-Latn-RS" dirty="0"/>
              <a:t>. Pravila su obično u IF-THEN formatu: ako je uslov zadovoljen, izvrši akciju</a:t>
            </a:r>
          </a:p>
          <a:p>
            <a:r>
              <a:rPr lang="sr-Latn-RS" dirty="0"/>
              <a:t>Mo</a:t>
            </a:r>
            <a:r>
              <a:rPr lang="en-US" dirty="0" err="1"/>
              <a:t>dul</a:t>
            </a:r>
            <a:r>
              <a:rPr lang="en-US" dirty="0"/>
              <a:t> za </a:t>
            </a:r>
            <a:r>
              <a:rPr lang="en-US" dirty="0" err="1"/>
              <a:t>zaključivanje</a:t>
            </a:r>
            <a:r>
              <a:rPr lang="en-US" dirty="0"/>
              <a:t> (</a:t>
            </a:r>
            <a:r>
              <a:rPr lang="en-US" dirty="0" err="1"/>
              <a:t>rezoner</a:t>
            </a:r>
            <a:r>
              <a:rPr lang="en-US" dirty="0"/>
              <a:t>),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vrši</a:t>
            </a:r>
            <a:r>
              <a:rPr lang="en-US" dirty="0"/>
              <a:t> </a:t>
            </a:r>
            <a:r>
              <a:rPr lang="en-US" dirty="0" err="1"/>
              <a:t>zaključivanje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ulaznih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sr-Latn-RS" dirty="0"/>
              <a:t>, u 3 koraka: podudaranje (provera zadovoljenosti uslova), razrešenje konflikta (određivanje redosleda izvršavanja) i akcija (izvršavanje)</a:t>
            </a:r>
          </a:p>
          <a:p>
            <a:r>
              <a:rPr lang="en-US" dirty="0"/>
              <a:t>Modul za </a:t>
            </a:r>
            <a:r>
              <a:rPr lang="en-US" dirty="0" err="1"/>
              <a:t>obrazlaganje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objašnjava</a:t>
            </a:r>
            <a:r>
              <a:rPr lang="en-US" dirty="0"/>
              <a:t> </a:t>
            </a:r>
            <a:r>
              <a:rPr lang="en-US" dirty="0" err="1"/>
              <a:t>rezonovanje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krajnjem</a:t>
            </a:r>
            <a:r>
              <a:rPr lang="en-US" dirty="0"/>
              <a:t> </a:t>
            </a:r>
            <a:r>
              <a:rPr lang="en-US" dirty="0" err="1"/>
              <a:t>korisniku</a:t>
            </a:r>
            <a:r>
              <a:rPr lang="sr-Latn-RS" dirty="0"/>
              <a:t> – treba da objasni kako i zašto je došao do nekog zaključka</a:t>
            </a:r>
          </a:p>
          <a:p>
            <a:r>
              <a:rPr lang="en-US" dirty="0" err="1"/>
              <a:t>Privr</a:t>
            </a:r>
            <a:r>
              <a:rPr lang="sr-Latn-RS" dirty="0"/>
              <a:t>e</a:t>
            </a:r>
            <a:r>
              <a:rPr lang="en-US" dirty="0"/>
              <a:t>men</a:t>
            </a:r>
            <a:r>
              <a:rPr lang="sr-Latn-RS" dirty="0"/>
              <a:t>a</a:t>
            </a:r>
            <a:r>
              <a:rPr lang="en-US" dirty="0"/>
              <a:t> </a:t>
            </a:r>
            <a:r>
              <a:rPr lang="en-US" dirty="0" err="1"/>
              <a:t>radn</a:t>
            </a:r>
            <a:r>
              <a:rPr lang="sr-Latn-RS" dirty="0"/>
              <a:t>a</a:t>
            </a:r>
            <a:r>
              <a:rPr lang="en-US" dirty="0"/>
              <a:t> </a:t>
            </a:r>
            <a:r>
              <a:rPr lang="en-US" dirty="0" err="1"/>
              <a:t>memorij</a:t>
            </a:r>
            <a:r>
              <a:rPr lang="sr-Latn-RS" dirty="0"/>
              <a:t>a</a:t>
            </a:r>
            <a:r>
              <a:rPr lang="en-US" dirty="0"/>
              <a:t>,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činjenice</a:t>
            </a:r>
            <a:r>
              <a:rPr lang="en-US" dirty="0"/>
              <a:t> </a:t>
            </a:r>
            <a:endParaRPr lang="sr-Latn-RS" dirty="0"/>
          </a:p>
          <a:p>
            <a:r>
              <a:rPr lang="sr-Latn-RS" dirty="0"/>
              <a:t>K</a:t>
            </a:r>
            <a:r>
              <a:rPr lang="en-US" dirty="0" err="1"/>
              <a:t>orisnički</a:t>
            </a:r>
            <a:r>
              <a:rPr lang="en-US" dirty="0"/>
              <a:t> </a:t>
            </a:r>
            <a:r>
              <a:rPr lang="en-US" dirty="0" err="1"/>
              <a:t>interfejs</a:t>
            </a:r>
            <a:r>
              <a:rPr lang="en-US" dirty="0"/>
              <a:t> </a:t>
            </a:r>
            <a:r>
              <a:rPr lang="sr-Latn-RS" dirty="0"/>
              <a:t>- </a:t>
            </a:r>
            <a:r>
              <a:rPr lang="en-US" dirty="0"/>
              <a:t>za </a:t>
            </a:r>
            <a:r>
              <a:rPr lang="en-US" dirty="0" err="1"/>
              <a:t>slanje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primanje</a:t>
            </a:r>
            <a:r>
              <a:rPr lang="en-US" dirty="0"/>
              <a:t> </a:t>
            </a:r>
            <a:r>
              <a:rPr lang="en-US" dirty="0" err="1"/>
              <a:t>ulaznih</a:t>
            </a:r>
            <a:r>
              <a:rPr lang="en-US" dirty="0"/>
              <a:t>/</a:t>
            </a:r>
            <a:r>
              <a:rPr lang="en-US" dirty="0" err="1"/>
              <a:t>izlaznih</a:t>
            </a:r>
            <a:r>
              <a:rPr lang="en-US" dirty="0"/>
              <a:t> </a:t>
            </a:r>
            <a:r>
              <a:rPr lang="en-US" dirty="0" err="1"/>
              <a:t>signala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komunikaciju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korisnikom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6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37B5-B172-4FD4-B5F9-AB3AF547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Struktura sistema baziranih na pravilima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B876F-34A3-48AC-871E-1D1BA8E20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04" y="1308465"/>
            <a:ext cx="9369287" cy="4868498"/>
          </a:xfrm>
        </p:spPr>
      </p:pic>
    </p:spTree>
    <p:extLst>
      <p:ext uri="{BB962C8B-B14F-4D97-AF65-F5344CB8AC3E}">
        <p14:creationId xmlns:p14="http://schemas.microsoft.com/office/powerpoint/2010/main" val="192018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C529-3ECD-4090-8AE5-D5E22EEA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</a:t>
            </a:r>
            <a:r>
              <a:rPr lang="sr-Latn-RS" dirty="0"/>
              <a:t>ženjerstvo znanja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B90D-7DBE-485E-BA9D-DF9F27631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Ključni</a:t>
            </a:r>
            <a:r>
              <a:rPr lang="en-US" dirty="0"/>
              <a:t> </a:t>
            </a:r>
            <a:r>
              <a:rPr lang="en-US" dirty="0" err="1"/>
              <a:t>ljudi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uključeni</a:t>
            </a:r>
            <a:r>
              <a:rPr lang="en-US" dirty="0"/>
              <a:t> u </a:t>
            </a:r>
            <a:r>
              <a:rPr lang="en-US" dirty="0" err="1"/>
              <a:t>razvijanje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inženjer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en-US" dirty="0"/>
              <a:t>, </a:t>
            </a:r>
            <a:r>
              <a:rPr lang="en-US" dirty="0" err="1"/>
              <a:t>ekspert</a:t>
            </a:r>
            <a:r>
              <a:rPr lang="en-US" dirty="0"/>
              <a:t> za </a:t>
            </a:r>
            <a:r>
              <a:rPr lang="en-US" dirty="0" err="1"/>
              <a:t>domen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krajnji</a:t>
            </a:r>
            <a:r>
              <a:rPr lang="en-US" dirty="0"/>
              <a:t> </a:t>
            </a:r>
            <a:r>
              <a:rPr lang="en-US" dirty="0" err="1"/>
              <a:t>korisnik</a:t>
            </a:r>
            <a:endParaRPr lang="sr-Latn-RS" dirty="0"/>
          </a:p>
          <a:p>
            <a:r>
              <a:rPr lang="sr-Latn-RS" dirty="0"/>
              <a:t>Inženjer znanja prikuplja generalne informacije o domenu problema i konsultuje se sa domenskim ekspertom kako bi se rešili problemi oko dizajna</a:t>
            </a:r>
          </a:p>
          <a:p>
            <a:r>
              <a:rPr lang="sr-Latn-RS" dirty="0"/>
              <a:t>B</a:t>
            </a:r>
            <a:r>
              <a:rPr lang="en-US" dirty="0" err="1"/>
              <a:t>ira</a:t>
            </a:r>
            <a:r>
              <a:rPr lang="en-US" dirty="0"/>
              <a:t> se </a:t>
            </a:r>
            <a:r>
              <a:rPr lang="en-US" dirty="0" err="1"/>
              <a:t>način</a:t>
            </a:r>
            <a:r>
              <a:rPr lang="en-US" dirty="0"/>
              <a:t> r</a:t>
            </a:r>
            <a:r>
              <a:rPr lang="sr-Latn-RS" dirty="0"/>
              <a:t>e</a:t>
            </a:r>
            <a:r>
              <a:rPr lang="en-US" dirty="0" err="1"/>
              <a:t>prezentacije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en-US" dirty="0"/>
              <a:t>, </a:t>
            </a:r>
            <a:r>
              <a:rPr lang="en-US" dirty="0" err="1"/>
              <a:t>dizajn</a:t>
            </a:r>
            <a:r>
              <a:rPr lang="en-US" dirty="0"/>
              <a:t> </a:t>
            </a:r>
            <a:r>
              <a:rPr lang="en-US" dirty="0" err="1"/>
              <a:t>korisničkog</a:t>
            </a:r>
            <a:r>
              <a:rPr lang="en-US" dirty="0"/>
              <a:t> </a:t>
            </a:r>
            <a:r>
              <a:rPr lang="en-US" dirty="0" err="1"/>
              <a:t>interfejsa</a:t>
            </a:r>
            <a:r>
              <a:rPr lang="en-US" dirty="0"/>
              <a:t>,</a:t>
            </a:r>
            <a:r>
              <a:rPr lang="sr-Latn-RS" dirty="0"/>
              <a:t>...</a:t>
            </a:r>
          </a:p>
          <a:p>
            <a:r>
              <a:rPr lang="sr-Latn-RS" dirty="0"/>
              <a:t>Inženjer znanja potom pravi prototip sistema, koji je u stanju da rešava probleme u malom poddomenu problema</a:t>
            </a:r>
          </a:p>
          <a:p>
            <a:r>
              <a:rPr lang="sr-Latn-RS" dirty="0"/>
              <a:t>Nakon toga inženjer znanja i domenski ekspert testiraju i dorađuju znanje i daju sistemu sve više problema za rešavanje, usput korigujući nedostatke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E9C2-489B-467C-9DF7-AA5A1A9F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Strategije zaključivanja – ulančavanje unapred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FADD-1366-4363-97AE-27236B2C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P</a:t>
            </a:r>
            <a:r>
              <a:rPr lang="en-US" dirty="0" err="1"/>
              <a:t>očinje</a:t>
            </a:r>
            <a:r>
              <a:rPr lang="en-US" dirty="0"/>
              <a:t> se od </a:t>
            </a:r>
            <a:r>
              <a:rPr lang="en-US" dirty="0" err="1"/>
              <a:t>poznatih</a:t>
            </a:r>
            <a:r>
              <a:rPr lang="en-US" dirty="0"/>
              <a:t> </a:t>
            </a:r>
            <a:r>
              <a:rPr lang="en-US" dirty="0" err="1"/>
              <a:t>činjenica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pomera</a:t>
            </a:r>
            <a:r>
              <a:rPr lang="en-US" dirty="0"/>
              <a:t> se </a:t>
            </a:r>
            <a:r>
              <a:rPr lang="en-US" dirty="0" err="1"/>
              <a:t>unapred</a:t>
            </a:r>
            <a:r>
              <a:rPr lang="en-US" dirty="0"/>
              <a:t> </a:t>
            </a:r>
            <a:r>
              <a:rPr lang="en-US" dirty="0" err="1"/>
              <a:t>primenom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činjenice</a:t>
            </a:r>
            <a:r>
              <a:rPr lang="en-US" dirty="0"/>
              <a:t>,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bismo</a:t>
            </a:r>
            <a:r>
              <a:rPr lang="en-US" dirty="0"/>
              <a:t> </a:t>
            </a:r>
            <a:r>
              <a:rPr lang="en-US" dirty="0" err="1"/>
              <a:t>došli</a:t>
            </a:r>
            <a:r>
              <a:rPr lang="en-US" dirty="0"/>
              <a:t> do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činjenica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ne </a:t>
            </a:r>
            <a:r>
              <a:rPr lang="en-US" dirty="0" err="1"/>
              <a:t>stignemo</a:t>
            </a:r>
            <a:r>
              <a:rPr lang="en-US" dirty="0"/>
              <a:t> do </a:t>
            </a:r>
            <a:r>
              <a:rPr lang="en-US" dirty="0" err="1"/>
              <a:t>cilja</a:t>
            </a:r>
            <a:r>
              <a:rPr lang="en-US" dirty="0"/>
              <a:t> </a:t>
            </a:r>
            <a:endParaRPr lang="sr-Latn-RS" dirty="0"/>
          </a:p>
          <a:p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ovoga</a:t>
            </a:r>
            <a:r>
              <a:rPr lang="en-US" dirty="0"/>
              <a:t> se ova </a:t>
            </a:r>
            <a:r>
              <a:rPr lang="en-US" dirty="0" err="1"/>
              <a:t>strategija</a:t>
            </a:r>
            <a:r>
              <a:rPr lang="en-US" dirty="0"/>
              <a:t> </a:t>
            </a:r>
            <a:r>
              <a:rPr lang="en-US" dirty="0" err="1"/>
              <a:t>naziva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zaključivanje</a:t>
            </a:r>
            <a:r>
              <a:rPr lang="en-US" dirty="0"/>
              <a:t> </a:t>
            </a:r>
            <a:r>
              <a:rPr lang="en-US" dirty="0" err="1"/>
              <a:t>vođeno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(data-driven),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odozdo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gore</a:t>
            </a:r>
            <a:endParaRPr lang="sr-Latn-RS" dirty="0"/>
          </a:p>
          <a:p>
            <a:r>
              <a:rPr lang="en-US" dirty="0" err="1"/>
              <a:t>Izvršavanjem</a:t>
            </a:r>
            <a:r>
              <a:rPr lang="en-US" dirty="0"/>
              <a:t> </a:t>
            </a:r>
            <a:r>
              <a:rPr lang="sr-Latn-RS" dirty="0"/>
              <a:t>akcija </a:t>
            </a:r>
            <a:r>
              <a:rPr lang="en-US" dirty="0"/>
              <a:t>za one </a:t>
            </a:r>
            <a:r>
              <a:rPr lang="sr-Latn-RS" dirty="0"/>
              <a:t>činjenice</a:t>
            </a:r>
            <a:r>
              <a:rPr lang="en-US" dirty="0"/>
              <a:t> </a:t>
            </a:r>
            <a:r>
              <a:rPr lang="en-US" dirty="0" err="1"/>
              <a:t>čije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leve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zadovoljene</a:t>
            </a:r>
            <a:r>
              <a:rPr lang="en-US" dirty="0"/>
              <a:t>, </a:t>
            </a:r>
            <a:r>
              <a:rPr lang="en-US" dirty="0" err="1"/>
              <a:t>dolazimo</a:t>
            </a:r>
            <a:r>
              <a:rPr lang="en-US" dirty="0"/>
              <a:t> do </a:t>
            </a:r>
            <a:r>
              <a:rPr lang="en-US" dirty="0" err="1"/>
              <a:t>zaključaka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dalje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da </a:t>
            </a:r>
            <a:r>
              <a:rPr lang="en-US" dirty="0" err="1"/>
              <a:t>bismo</a:t>
            </a:r>
            <a:r>
              <a:rPr lang="en-US" dirty="0"/>
              <a:t> </a:t>
            </a:r>
            <a:r>
              <a:rPr lang="en-US" dirty="0" err="1"/>
              <a:t>došli</a:t>
            </a:r>
            <a:r>
              <a:rPr lang="en-US" dirty="0"/>
              <a:t> do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zaključaka</a:t>
            </a:r>
            <a:endParaRPr lang="sr-Latn-RS" dirty="0"/>
          </a:p>
          <a:p>
            <a:r>
              <a:rPr lang="en-US" dirty="0" err="1"/>
              <a:t>Pretraga</a:t>
            </a:r>
            <a:r>
              <a:rPr lang="en-US" dirty="0"/>
              <a:t> </a:t>
            </a:r>
            <a:r>
              <a:rPr lang="en-US" dirty="0" err="1"/>
              <a:t>prvi</a:t>
            </a:r>
            <a:r>
              <a:rPr lang="en-US" dirty="0"/>
              <a:t> u </a:t>
            </a:r>
            <a:r>
              <a:rPr lang="en-US" dirty="0" err="1"/>
              <a:t>širinu</a:t>
            </a:r>
            <a:r>
              <a:rPr lang="en-US" dirty="0"/>
              <a:t> – </a:t>
            </a:r>
            <a:r>
              <a:rPr lang="en-US" dirty="0" err="1"/>
              <a:t>pretraga</a:t>
            </a:r>
            <a:r>
              <a:rPr lang="en-US" dirty="0"/>
              <a:t> </a:t>
            </a:r>
            <a:r>
              <a:rPr lang="en-US" dirty="0" err="1"/>
              <a:t>počinje</a:t>
            </a:r>
            <a:r>
              <a:rPr lang="en-US" dirty="0"/>
              <a:t> od </a:t>
            </a:r>
            <a:r>
              <a:rPr lang="en-US" dirty="0" err="1"/>
              <a:t>korenskog</a:t>
            </a:r>
            <a:r>
              <a:rPr lang="en-US" dirty="0"/>
              <a:t> </a:t>
            </a:r>
            <a:r>
              <a:rPr lang="en-US" dirty="0" err="1"/>
              <a:t>elementa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pretražuje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susedne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grafu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istom</a:t>
            </a:r>
            <a:r>
              <a:rPr lang="en-US" dirty="0"/>
              <a:t> </a:t>
            </a:r>
            <a:r>
              <a:rPr lang="en-US" dirty="0" err="1"/>
              <a:t>nivou</a:t>
            </a:r>
            <a:r>
              <a:rPr lang="en-US" dirty="0"/>
              <a:t> </a:t>
            </a:r>
            <a:r>
              <a:rPr lang="en-US" dirty="0" err="1"/>
              <a:t>dubine</a:t>
            </a:r>
            <a:r>
              <a:rPr lang="en-US" dirty="0"/>
              <a:t>, pre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krene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sledeći</a:t>
            </a:r>
            <a:r>
              <a:rPr lang="en-US" dirty="0"/>
              <a:t> </a:t>
            </a:r>
            <a:r>
              <a:rPr lang="en-US" dirty="0" err="1"/>
              <a:t>nivo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3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5605-49CC-4313-9AE6-904838A2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Strategije zaključivanja – ulančavanje unazad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A566-9B10-47E6-B0A1-19A50C2D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</a:t>
            </a:r>
            <a:r>
              <a:rPr lang="en-US" dirty="0" err="1"/>
              <a:t>očinje</a:t>
            </a:r>
            <a:r>
              <a:rPr lang="en-US" dirty="0"/>
              <a:t> se od </a:t>
            </a:r>
            <a:r>
              <a:rPr lang="en-US" dirty="0" err="1"/>
              <a:t>cilja</a:t>
            </a:r>
            <a:r>
              <a:rPr lang="en-US" dirty="0"/>
              <a:t> (</a:t>
            </a:r>
            <a:r>
              <a:rPr lang="en-US" dirty="0" err="1"/>
              <a:t>zaključka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ide se </a:t>
            </a:r>
            <a:r>
              <a:rPr lang="en-US" dirty="0" err="1"/>
              <a:t>unazad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izvršavaju</a:t>
            </a:r>
            <a:r>
              <a:rPr lang="en-US" dirty="0"/>
              <a:t> se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dobile</a:t>
            </a:r>
            <a:r>
              <a:rPr lang="en-US" dirty="0"/>
              <a:t> </a:t>
            </a:r>
            <a:r>
              <a:rPr lang="en-US" dirty="0" err="1"/>
              <a:t>činjenice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podržavaju</a:t>
            </a:r>
            <a:r>
              <a:rPr lang="en-US" dirty="0"/>
              <a:t> </a:t>
            </a:r>
            <a:r>
              <a:rPr lang="en-US" dirty="0" err="1"/>
              <a:t>zaključak</a:t>
            </a:r>
            <a:endParaRPr lang="sr-Latn-RS" dirty="0"/>
          </a:p>
          <a:p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ovoga</a:t>
            </a:r>
            <a:r>
              <a:rPr lang="en-US" dirty="0"/>
              <a:t> se ova </a:t>
            </a:r>
            <a:r>
              <a:rPr lang="en-US" dirty="0" err="1"/>
              <a:t>strategija</a:t>
            </a:r>
            <a:r>
              <a:rPr lang="en-US" dirty="0"/>
              <a:t> </a:t>
            </a:r>
            <a:r>
              <a:rPr lang="en-US" dirty="0" err="1"/>
              <a:t>naziva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zaključivanje</a:t>
            </a:r>
            <a:r>
              <a:rPr lang="en-US" dirty="0"/>
              <a:t> </a:t>
            </a:r>
            <a:r>
              <a:rPr lang="en-US" dirty="0" err="1"/>
              <a:t>vođeno</a:t>
            </a:r>
            <a:r>
              <a:rPr lang="en-US" dirty="0"/>
              <a:t> </a:t>
            </a:r>
            <a:r>
              <a:rPr lang="en-US" dirty="0" err="1"/>
              <a:t>ciljem</a:t>
            </a:r>
            <a:r>
              <a:rPr lang="en-US" dirty="0"/>
              <a:t> (goal-driven),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odozgo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dole</a:t>
            </a:r>
            <a:endParaRPr lang="sr-Latn-RS" dirty="0"/>
          </a:p>
          <a:p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cilja</a:t>
            </a:r>
            <a:r>
              <a:rPr lang="en-US" dirty="0"/>
              <a:t> se </a:t>
            </a:r>
            <a:r>
              <a:rPr lang="en-US" dirty="0" err="1"/>
              <a:t>izvlače</a:t>
            </a:r>
            <a:r>
              <a:rPr lang="en-US" dirty="0"/>
              <a:t> </a:t>
            </a:r>
            <a:r>
              <a:rPr lang="en-US" dirty="0" err="1"/>
              <a:t>podciljevi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se ne </a:t>
            </a:r>
            <a:r>
              <a:rPr lang="en-US" dirty="0" err="1"/>
              <a:t>pronađu</a:t>
            </a:r>
            <a:r>
              <a:rPr lang="en-US" dirty="0"/>
              <a:t> </a:t>
            </a:r>
            <a:r>
              <a:rPr lang="en-US" dirty="0" err="1"/>
              <a:t>činjenice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podržavaju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podciljeve</a:t>
            </a:r>
            <a:r>
              <a:rPr lang="en-US" dirty="0"/>
              <a:t>, a </a:t>
            </a:r>
            <a:r>
              <a:rPr lang="en-US" dirty="0" err="1"/>
              <a:t>samim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cilj</a:t>
            </a:r>
            <a:endParaRPr lang="sr-Latn-RS" dirty="0"/>
          </a:p>
          <a:p>
            <a:r>
              <a:rPr lang="en-US" dirty="0" err="1"/>
              <a:t>Pretraga</a:t>
            </a:r>
            <a:r>
              <a:rPr lang="en-US" dirty="0"/>
              <a:t> </a:t>
            </a:r>
            <a:r>
              <a:rPr lang="en-US" dirty="0" err="1"/>
              <a:t>prvi</a:t>
            </a:r>
            <a:r>
              <a:rPr lang="en-US" dirty="0"/>
              <a:t> u </a:t>
            </a:r>
            <a:r>
              <a:rPr lang="en-US" dirty="0" err="1"/>
              <a:t>dubinu</a:t>
            </a:r>
            <a:r>
              <a:rPr lang="en-US" dirty="0"/>
              <a:t> – </a:t>
            </a:r>
            <a:r>
              <a:rPr lang="en-US" dirty="0" err="1"/>
              <a:t>pretraga</a:t>
            </a:r>
            <a:r>
              <a:rPr lang="en-US" dirty="0"/>
              <a:t> </a:t>
            </a:r>
            <a:r>
              <a:rPr lang="en-US" dirty="0" err="1"/>
              <a:t>počinje</a:t>
            </a:r>
            <a:r>
              <a:rPr lang="en-US" dirty="0"/>
              <a:t> od </a:t>
            </a:r>
            <a:r>
              <a:rPr lang="en-US" dirty="0" err="1"/>
              <a:t>korenskog</a:t>
            </a:r>
            <a:r>
              <a:rPr lang="en-US" dirty="0"/>
              <a:t> </a:t>
            </a:r>
            <a:r>
              <a:rPr lang="en-US" dirty="0" err="1"/>
              <a:t>elementa</a:t>
            </a:r>
            <a:r>
              <a:rPr lang="en-US" dirty="0"/>
              <a:t>, </a:t>
            </a:r>
            <a:r>
              <a:rPr lang="en-US" dirty="0" err="1"/>
              <a:t>pomera</a:t>
            </a:r>
            <a:r>
              <a:rPr lang="en-US" dirty="0"/>
              <a:t> se </a:t>
            </a:r>
            <a:r>
              <a:rPr lang="en-US" dirty="0" err="1"/>
              <a:t>dalje</a:t>
            </a:r>
            <a:r>
              <a:rPr lang="en-US" dirty="0"/>
              <a:t> za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ide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dublje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pre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se </a:t>
            </a:r>
            <a:r>
              <a:rPr lang="en-US" dirty="0" err="1"/>
              <a:t>vrati</a:t>
            </a:r>
            <a:r>
              <a:rPr lang="en-US" dirty="0"/>
              <a:t> za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unazad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pretraži</a:t>
            </a:r>
            <a:r>
              <a:rPr lang="en-US" dirty="0"/>
              <a:t> </a:t>
            </a:r>
            <a:r>
              <a:rPr lang="en-US" dirty="0" err="1"/>
              <a:t>susedni</a:t>
            </a:r>
            <a:r>
              <a:rPr lang="en-US" dirty="0"/>
              <a:t> </a:t>
            </a:r>
            <a:r>
              <a:rPr lang="en-US" dirty="0" err="1"/>
              <a:t>čvor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3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1388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Rukovanje pravilima u poslovnim web aplikacijama</vt:lpstr>
      <vt:lpstr>Sistemi bazirani na pravilima i ekspertski sistemi</vt:lpstr>
      <vt:lpstr>Istorijat sistema baziranih na pravilima</vt:lpstr>
      <vt:lpstr>Istorijat sistema baziranih na pravilima</vt:lpstr>
      <vt:lpstr>Struktura sistema baziranih na pravilima</vt:lpstr>
      <vt:lpstr>Struktura sistema baziranih na pravilima</vt:lpstr>
      <vt:lpstr>Inženjerstvo znanja</vt:lpstr>
      <vt:lpstr>Strategije zaključivanja – ulančavanje unapred</vt:lpstr>
      <vt:lpstr>Strategije zaključivanja – ulančavanje unazad</vt:lpstr>
      <vt:lpstr>Pretraga prvi u dubinu i prvi u širinu</vt:lpstr>
      <vt:lpstr>Ulančavanje unapred</vt:lpstr>
      <vt:lpstr>Ulančavanje unazad</vt:lpstr>
      <vt:lpstr>Programski jezici bazirani na pravilima</vt:lpstr>
      <vt:lpstr>Prednosti sistema baziranih na pravilima</vt:lpstr>
      <vt:lpstr>Mane sistema baziranih na pravilima</vt:lpstr>
      <vt:lpstr>Kada koristiti sisteme bazirane na pravilima?</vt:lpstr>
      <vt:lpstr>Kada ne koristiti sisteme bazirane na pravilima?</vt:lpstr>
      <vt:lpstr>Programski jezik Drools</vt:lpstr>
      <vt:lpstr>Terminologija u Drools-u</vt:lpstr>
      <vt:lpstr>Struktura Drools-a</vt:lpstr>
      <vt:lpstr>Primer Drools pravila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Rukovanje pravilima u poslovnim web aplikacijama</dc:title>
  <dc:creator>Mile</dc:creator>
  <cp:lastModifiedBy>Mile</cp:lastModifiedBy>
  <cp:revision>26</cp:revision>
  <dcterms:created xsi:type="dcterms:W3CDTF">2020-08-17T10:06:17Z</dcterms:created>
  <dcterms:modified xsi:type="dcterms:W3CDTF">2020-08-19T01:28:56Z</dcterms:modified>
</cp:coreProperties>
</file>